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57"/>
  </p:notesMasterIdLst>
  <p:handoutMasterIdLst>
    <p:handoutMasterId r:id="rId58"/>
  </p:handoutMasterIdLst>
  <p:sldIdLst>
    <p:sldId id="256" r:id="rId2"/>
    <p:sldId id="274" r:id="rId3"/>
    <p:sldId id="296" r:id="rId4"/>
    <p:sldId id="313" r:id="rId5"/>
    <p:sldId id="314" r:id="rId6"/>
    <p:sldId id="262" r:id="rId7"/>
    <p:sldId id="286" r:id="rId8"/>
    <p:sldId id="307" r:id="rId9"/>
    <p:sldId id="270" r:id="rId10"/>
    <p:sldId id="288" r:id="rId11"/>
    <p:sldId id="265" r:id="rId12"/>
    <p:sldId id="305" r:id="rId13"/>
    <p:sldId id="268" r:id="rId14"/>
    <p:sldId id="269" r:id="rId15"/>
    <p:sldId id="275" r:id="rId16"/>
    <p:sldId id="300" r:id="rId17"/>
    <p:sldId id="277" r:id="rId18"/>
    <p:sldId id="278" r:id="rId19"/>
    <p:sldId id="303" r:id="rId20"/>
    <p:sldId id="304" r:id="rId21"/>
    <p:sldId id="306" r:id="rId22"/>
    <p:sldId id="310" r:id="rId23"/>
    <p:sldId id="311" r:id="rId24"/>
    <p:sldId id="312" r:id="rId25"/>
    <p:sldId id="315" r:id="rId26"/>
    <p:sldId id="317" r:id="rId27"/>
    <p:sldId id="318" r:id="rId28"/>
    <p:sldId id="319" r:id="rId29"/>
    <p:sldId id="320" r:id="rId30"/>
    <p:sldId id="321" r:id="rId31"/>
    <p:sldId id="322" r:id="rId32"/>
    <p:sldId id="323" r:id="rId33"/>
    <p:sldId id="324" r:id="rId34"/>
    <p:sldId id="325" r:id="rId35"/>
    <p:sldId id="326" r:id="rId36"/>
    <p:sldId id="327" r:id="rId37"/>
    <p:sldId id="328" r:id="rId38"/>
    <p:sldId id="329" r:id="rId39"/>
    <p:sldId id="330" r:id="rId40"/>
    <p:sldId id="331" r:id="rId41"/>
    <p:sldId id="333" r:id="rId42"/>
    <p:sldId id="334" r:id="rId43"/>
    <p:sldId id="336" r:id="rId44"/>
    <p:sldId id="337" r:id="rId45"/>
    <p:sldId id="338" r:id="rId46"/>
    <p:sldId id="339" r:id="rId47"/>
    <p:sldId id="340" r:id="rId48"/>
    <p:sldId id="341" r:id="rId49"/>
    <p:sldId id="342" r:id="rId50"/>
    <p:sldId id="343" r:id="rId51"/>
    <p:sldId id="344" r:id="rId52"/>
    <p:sldId id="345" r:id="rId53"/>
    <p:sldId id="347" r:id="rId54"/>
    <p:sldId id="348" r:id="rId55"/>
    <p:sldId id="350" r:id="rId56"/>
  </p:sldIdLst>
  <p:sldSz cx="9144000" cy="6858000" type="screen4x3"/>
  <p:notesSz cx="6858000" cy="9144000"/>
  <p:defaultTextStyle>
    <a:defPPr>
      <a:defRPr lang="en-US"/>
    </a:defPPr>
    <a:lvl1pPr algn="l" rtl="0" eaLnBrk="0" fontAlgn="base" hangingPunct="0">
      <a:spcBef>
        <a:spcPct val="0"/>
      </a:spcBef>
      <a:spcAft>
        <a:spcPct val="0"/>
      </a:spcAft>
      <a:defRPr kumimoji="1"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itchFamily="18" charset="0"/>
        <a:ea typeface="+mn-ea"/>
        <a:cs typeface="+mn-cs"/>
      </a:defRPr>
    </a:lvl5pPr>
    <a:lvl6pPr marL="2286000" algn="l" defTabSz="914400" rtl="0" eaLnBrk="1" latinLnBrk="0" hangingPunct="1">
      <a:defRPr kumimoji="1" sz="2400" kern="1200">
        <a:solidFill>
          <a:schemeClr val="tx1"/>
        </a:solidFill>
        <a:latin typeface="Times New Roman" pitchFamily="18" charset="0"/>
        <a:ea typeface="+mn-ea"/>
        <a:cs typeface="+mn-cs"/>
      </a:defRPr>
    </a:lvl6pPr>
    <a:lvl7pPr marL="2743200" algn="l" defTabSz="914400" rtl="0" eaLnBrk="1" latinLnBrk="0" hangingPunct="1">
      <a:defRPr kumimoji="1" sz="2400" kern="1200">
        <a:solidFill>
          <a:schemeClr val="tx1"/>
        </a:solidFill>
        <a:latin typeface="Times New Roman" pitchFamily="18" charset="0"/>
        <a:ea typeface="+mn-ea"/>
        <a:cs typeface="+mn-cs"/>
      </a:defRPr>
    </a:lvl7pPr>
    <a:lvl8pPr marL="3200400" algn="l" defTabSz="914400" rtl="0" eaLnBrk="1" latinLnBrk="0" hangingPunct="1">
      <a:defRPr kumimoji="1" sz="2400" kern="1200">
        <a:solidFill>
          <a:schemeClr val="tx1"/>
        </a:solidFill>
        <a:latin typeface="Times New Roman" pitchFamily="18" charset="0"/>
        <a:ea typeface="+mn-ea"/>
        <a:cs typeface="+mn-cs"/>
      </a:defRPr>
    </a:lvl8pPr>
    <a:lvl9pPr marL="3657600" algn="l" defTabSz="914400" rtl="0" eaLnBrk="1" latinLnBrk="0" hangingPunct="1">
      <a:defRPr kumimoji="1"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003399"/>
    <a:srgbClr val="336699"/>
    <a:srgbClr val="008080"/>
    <a:srgbClr val="009999"/>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787"/>
    <p:restoredTop sz="91289" autoAdjust="0"/>
  </p:normalViewPr>
  <p:slideViewPr>
    <p:cSldViewPr>
      <p:cViewPr varScale="1">
        <p:scale>
          <a:sx n="102" d="100"/>
          <a:sy n="102" d="100"/>
        </p:scale>
        <p:origin x="-128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89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kumimoji="0" sz="1200"/>
            </a:lvl1pPr>
          </a:lstStyle>
          <a:p>
            <a:pPr>
              <a:defRPr/>
            </a:pPr>
            <a:r>
              <a:rPr lang="it-IT"/>
              <a:t>C. Taylor</a:t>
            </a:r>
          </a:p>
        </p:txBody>
      </p:sp>
      <p:sp>
        <p:nvSpPr>
          <p:cNvPr id="18435"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kumimoji="0" sz="1200"/>
            </a:lvl1pPr>
          </a:lstStyle>
          <a:p>
            <a:pPr>
              <a:defRPr/>
            </a:pPr>
            <a:fld id="{D26AA4F3-2CFF-4F96-AAAC-CD98BE16782B}" type="datetime1">
              <a:rPr lang="it-IT"/>
              <a:pPr>
                <a:defRPr/>
              </a:pPr>
              <a:t>18/07/2019</a:t>
            </a:fld>
            <a:endParaRPr lang="it-IT"/>
          </a:p>
        </p:txBody>
      </p:sp>
      <p:sp>
        <p:nvSpPr>
          <p:cNvPr id="18436"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kumimoji="0" sz="1200"/>
            </a:lvl1pPr>
          </a:lstStyle>
          <a:p>
            <a:pPr>
              <a:defRPr/>
            </a:pPr>
            <a:r>
              <a:rPr lang="it-IT"/>
              <a:t>Multimodal Texts: advertising</a:t>
            </a:r>
          </a:p>
        </p:txBody>
      </p:sp>
      <p:sp>
        <p:nvSpPr>
          <p:cNvPr id="18437"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kumimoji="0" sz="1200"/>
            </a:lvl1pPr>
          </a:lstStyle>
          <a:p>
            <a:pPr>
              <a:defRPr/>
            </a:pPr>
            <a:fld id="{8DA80029-5698-4DFA-9121-4B6034C853E9}" type="slidenum">
              <a:rPr lang="it-IT"/>
              <a:pPr>
                <a:defRPr/>
              </a:pPr>
              <a:t>‹N›</a:t>
            </a:fld>
            <a:endParaRPr lang="it-IT"/>
          </a:p>
        </p:txBody>
      </p:sp>
    </p:spTree>
    <p:extLst>
      <p:ext uri="{BB962C8B-B14F-4D97-AF65-F5344CB8AC3E}">
        <p14:creationId xmlns:p14="http://schemas.microsoft.com/office/powerpoint/2010/main" val="3568413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9991BA0-6F97-4D5D-83AE-0E71B4E760BD}" type="datetimeFigureOut">
              <a:rPr lang="it-IT" smtClean="0"/>
              <a:t>18/07/2019</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2FC34D-06EA-4CA7-9A17-5725FB6C6D88}" type="slidenum">
              <a:rPr lang="it-IT" smtClean="0"/>
              <a:t>‹N›</a:t>
            </a:fld>
            <a:endParaRPr lang="it-IT"/>
          </a:p>
        </p:txBody>
      </p:sp>
    </p:spTree>
    <p:extLst>
      <p:ext uri="{BB962C8B-B14F-4D97-AF65-F5344CB8AC3E}">
        <p14:creationId xmlns:p14="http://schemas.microsoft.com/office/powerpoint/2010/main" val="4086069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562FC34D-06EA-4CA7-9A17-5725FB6C6D88}" type="slidenum">
              <a:rPr lang="it-IT" smtClean="0"/>
              <a:t>1</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4" name="Line 2"/>
          <p:cNvSpPr>
            <a:spLocks noChangeShapeType="1"/>
          </p:cNvSpPr>
          <p:nvPr/>
        </p:nvSpPr>
        <p:spPr bwMode="auto">
          <a:xfrm>
            <a:off x="0" y="1708150"/>
            <a:ext cx="9148763" cy="0"/>
          </a:xfrm>
          <a:prstGeom prst="line">
            <a:avLst/>
          </a:prstGeom>
          <a:noFill/>
          <a:ln w="12700"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it-IT"/>
          </a:p>
        </p:txBody>
      </p:sp>
      <p:sp>
        <p:nvSpPr>
          <p:cNvPr id="5" name="Arc 3"/>
          <p:cNvSpPr>
            <a:spLocks/>
          </p:cNvSpPr>
          <p:nvPr/>
        </p:nvSpPr>
        <p:spPr bwMode="auto">
          <a:xfrm>
            <a:off x="0" y="842963"/>
            <a:ext cx="2895600" cy="6018212"/>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0">
            <a:gsLst>
              <a:gs pos="0">
                <a:schemeClr val="accent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it-IT"/>
          </a:p>
        </p:txBody>
      </p:sp>
      <p:sp>
        <p:nvSpPr>
          <p:cNvPr id="3076" name="Rectangle 4"/>
          <p:cNvSpPr>
            <a:spLocks noGrp="1" noChangeArrowheads="1"/>
          </p:cNvSpPr>
          <p:nvPr>
            <p:ph type="ctrTitle" sz="quarter"/>
          </p:nvPr>
        </p:nvSpPr>
        <p:spPr>
          <a:xfrm>
            <a:off x="2514600" y="228600"/>
            <a:ext cx="6627813" cy="1524000"/>
          </a:xfrm>
        </p:spPr>
        <p:txBody>
          <a:bodyPr anchor="b"/>
          <a:lstStyle>
            <a:lvl1pPr>
              <a:lnSpc>
                <a:spcPct val="80000"/>
              </a:lnSpc>
              <a:defRPr/>
            </a:lvl1pPr>
          </a:lstStyle>
          <a:p>
            <a:r>
              <a:rPr lang="it-IT"/>
              <a:t>Fare clic per modificare lo stile del titolo dello schema</a:t>
            </a:r>
          </a:p>
        </p:txBody>
      </p:sp>
      <p:sp>
        <p:nvSpPr>
          <p:cNvPr id="3077" name="Rectangle 5"/>
          <p:cNvSpPr>
            <a:spLocks noGrp="1" noChangeArrowheads="1"/>
          </p:cNvSpPr>
          <p:nvPr>
            <p:ph type="subTitle" sz="quarter" idx="1"/>
          </p:nvPr>
        </p:nvSpPr>
        <p:spPr>
          <a:xfrm>
            <a:off x="4191000" y="2133600"/>
            <a:ext cx="4572000" cy="1752600"/>
          </a:xfrm>
        </p:spPr>
        <p:txBody>
          <a:bodyPr/>
          <a:lstStyle>
            <a:lvl1pPr marL="0" indent="0">
              <a:buFont typeface="Monotype Sorts" charset="2"/>
              <a:buNone/>
              <a:defRPr sz="2400"/>
            </a:lvl1pPr>
          </a:lstStyle>
          <a:p>
            <a:r>
              <a:rPr lang="it-IT"/>
              <a:t>Fare clic per modificare lo stile del sottotitolo dello schema</a:t>
            </a:r>
          </a:p>
        </p:txBody>
      </p:sp>
      <p:sp>
        <p:nvSpPr>
          <p:cNvPr id="6" name="Rectangle 6"/>
          <p:cNvSpPr>
            <a:spLocks noGrp="1" noChangeArrowheads="1"/>
          </p:cNvSpPr>
          <p:nvPr>
            <p:ph type="dt" sz="quarter" idx="10"/>
          </p:nvPr>
        </p:nvSpPr>
        <p:spPr/>
        <p:txBody>
          <a:bodyPr/>
          <a:lstStyle>
            <a:lvl1pPr>
              <a:defRPr/>
            </a:lvl1pPr>
          </a:lstStyle>
          <a:p>
            <a:pPr>
              <a:defRPr/>
            </a:pPr>
            <a:endParaRPr lang="it-IT"/>
          </a:p>
        </p:txBody>
      </p:sp>
      <p:sp>
        <p:nvSpPr>
          <p:cNvPr id="7" name="Rectangle 7"/>
          <p:cNvSpPr>
            <a:spLocks noGrp="1" noChangeArrowheads="1"/>
          </p:cNvSpPr>
          <p:nvPr>
            <p:ph type="ftr" sz="quarter" idx="11"/>
          </p:nvPr>
        </p:nvSpPr>
        <p:spPr/>
        <p:txBody>
          <a:bodyPr/>
          <a:lstStyle>
            <a:lvl1pPr>
              <a:defRPr/>
            </a:lvl1pPr>
          </a:lstStyle>
          <a:p>
            <a:pPr>
              <a:defRPr/>
            </a:pPr>
            <a:endParaRPr lang="it-IT"/>
          </a:p>
        </p:txBody>
      </p:sp>
      <p:sp>
        <p:nvSpPr>
          <p:cNvPr id="8" name="Rectangle 8"/>
          <p:cNvSpPr>
            <a:spLocks noGrp="1" noChangeArrowheads="1"/>
          </p:cNvSpPr>
          <p:nvPr>
            <p:ph type="sldNum" sz="quarter" idx="12"/>
          </p:nvPr>
        </p:nvSpPr>
        <p:spPr/>
        <p:txBody>
          <a:bodyPr/>
          <a:lstStyle>
            <a:lvl1pPr>
              <a:defRPr/>
            </a:lvl1pPr>
          </a:lstStyle>
          <a:p>
            <a:pPr>
              <a:defRPr/>
            </a:pPr>
            <a:fld id="{BAAF8D8B-808C-4497-8121-40A8A7B09630}" type="slidenum">
              <a:rPr lang="it-IT"/>
              <a:pPr>
                <a:defRPr/>
              </a:pPr>
              <a:t>‹N›</a:t>
            </a:fld>
            <a:endParaRPr lang="it-IT"/>
          </a:p>
        </p:txBody>
      </p:sp>
    </p:spTree>
    <p:extLst>
      <p:ext uri="{BB962C8B-B14F-4D97-AF65-F5344CB8AC3E}">
        <p14:creationId xmlns:p14="http://schemas.microsoft.com/office/powerpoint/2010/main" val="368147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5"/>
          <p:cNvSpPr>
            <a:spLocks noGrp="1" noChangeArrowheads="1"/>
          </p:cNvSpPr>
          <p:nvPr>
            <p:ph type="dt" sz="half" idx="10"/>
          </p:nvPr>
        </p:nvSpPr>
        <p:spPr>
          <a:ln/>
        </p:spPr>
        <p:txBody>
          <a:bodyPr/>
          <a:lstStyle>
            <a:lvl1pPr>
              <a:defRPr/>
            </a:lvl1pPr>
          </a:lstStyle>
          <a:p>
            <a:pPr>
              <a:defRPr/>
            </a:pPr>
            <a:endParaRPr lang="it-IT"/>
          </a:p>
        </p:txBody>
      </p:sp>
      <p:sp>
        <p:nvSpPr>
          <p:cNvPr id="5" name="Rectangle 6"/>
          <p:cNvSpPr>
            <a:spLocks noGrp="1" noChangeArrowheads="1"/>
          </p:cNvSpPr>
          <p:nvPr>
            <p:ph type="ftr" sz="quarter" idx="11"/>
          </p:nvPr>
        </p:nvSpPr>
        <p:spPr>
          <a:ln/>
        </p:spPr>
        <p:txBody>
          <a:bodyPr/>
          <a:lstStyle>
            <a:lvl1pPr>
              <a:defRPr/>
            </a:lvl1pPr>
          </a:lstStyle>
          <a:p>
            <a:pPr>
              <a:defRPr/>
            </a:pPr>
            <a:endParaRPr lang="it-IT"/>
          </a:p>
        </p:txBody>
      </p:sp>
      <p:sp>
        <p:nvSpPr>
          <p:cNvPr id="6" name="Rectangle 7"/>
          <p:cNvSpPr>
            <a:spLocks noGrp="1" noChangeArrowheads="1"/>
          </p:cNvSpPr>
          <p:nvPr>
            <p:ph type="sldNum" sz="quarter" idx="12"/>
          </p:nvPr>
        </p:nvSpPr>
        <p:spPr>
          <a:ln/>
        </p:spPr>
        <p:txBody>
          <a:bodyPr/>
          <a:lstStyle>
            <a:lvl1pPr>
              <a:defRPr/>
            </a:lvl1pPr>
          </a:lstStyle>
          <a:p>
            <a:pPr>
              <a:defRPr/>
            </a:pPr>
            <a:fld id="{14BBE865-F48F-4A1F-AE97-1976E3FF8EDE}" type="slidenum">
              <a:rPr lang="it-IT"/>
              <a:pPr>
                <a:defRPr/>
              </a:pPr>
              <a:t>‹N›</a:t>
            </a:fld>
            <a:endParaRPr lang="it-IT"/>
          </a:p>
        </p:txBody>
      </p:sp>
    </p:spTree>
    <p:extLst>
      <p:ext uri="{BB962C8B-B14F-4D97-AF65-F5344CB8AC3E}">
        <p14:creationId xmlns:p14="http://schemas.microsoft.com/office/powerpoint/2010/main" val="3189457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219950" y="609600"/>
            <a:ext cx="169545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2133600" y="609600"/>
            <a:ext cx="493395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5"/>
          <p:cNvSpPr>
            <a:spLocks noGrp="1" noChangeArrowheads="1"/>
          </p:cNvSpPr>
          <p:nvPr>
            <p:ph type="dt" sz="half" idx="10"/>
          </p:nvPr>
        </p:nvSpPr>
        <p:spPr>
          <a:ln/>
        </p:spPr>
        <p:txBody>
          <a:bodyPr/>
          <a:lstStyle>
            <a:lvl1pPr>
              <a:defRPr/>
            </a:lvl1pPr>
          </a:lstStyle>
          <a:p>
            <a:pPr>
              <a:defRPr/>
            </a:pPr>
            <a:endParaRPr lang="it-IT"/>
          </a:p>
        </p:txBody>
      </p:sp>
      <p:sp>
        <p:nvSpPr>
          <p:cNvPr id="5" name="Rectangle 6"/>
          <p:cNvSpPr>
            <a:spLocks noGrp="1" noChangeArrowheads="1"/>
          </p:cNvSpPr>
          <p:nvPr>
            <p:ph type="ftr" sz="quarter" idx="11"/>
          </p:nvPr>
        </p:nvSpPr>
        <p:spPr>
          <a:ln/>
        </p:spPr>
        <p:txBody>
          <a:bodyPr/>
          <a:lstStyle>
            <a:lvl1pPr>
              <a:defRPr/>
            </a:lvl1pPr>
          </a:lstStyle>
          <a:p>
            <a:pPr>
              <a:defRPr/>
            </a:pPr>
            <a:endParaRPr lang="it-IT"/>
          </a:p>
        </p:txBody>
      </p:sp>
      <p:sp>
        <p:nvSpPr>
          <p:cNvPr id="6" name="Rectangle 7"/>
          <p:cNvSpPr>
            <a:spLocks noGrp="1" noChangeArrowheads="1"/>
          </p:cNvSpPr>
          <p:nvPr>
            <p:ph type="sldNum" sz="quarter" idx="12"/>
          </p:nvPr>
        </p:nvSpPr>
        <p:spPr>
          <a:ln/>
        </p:spPr>
        <p:txBody>
          <a:bodyPr/>
          <a:lstStyle>
            <a:lvl1pPr>
              <a:defRPr/>
            </a:lvl1pPr>
          </a:lstStyle>
          <a:p>
            <a:pPr>
              <a:defRPr/>
            </a:pPr>
            <a:fld id="{A8590B02-CC58-4A53-B1C9-E8CD2EE3BF96}" type="slidenum">
              <a:rPr lang="it-IT"/>
              <a:pPr>
                <a:defRPr/>
              </a:pPr>
              <a:t>‹N›</a:t>
            </a:fld>
            <a:endParaRPr lang="it-IT"/>
          </a:p>
        </p:txBody>
      </p:sp>
    </p:spTree>
    <p:extLst>
      <p:ext uri="{BB962C8B-B14F-4D97-AF65-F5344CB8AC3E}">
        <p14:creationId xmlns:p14="http://schemas.microsoft.com/office/powerpoint/2010/main" val="600705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5"/>
          <p:cNvSpPr>
            <a:spLocks noGrp="1" noChangeArrowheads="1"/>
          </p:cNvSpPr>
          <p:nvPr>
            <p:ph type="dt" sz="half" idx="10"/>
          </p:nvPr>
        </p:nvSpPr>
        <p:spPr>
          <a:ln/>
        </p:spPr>
        <p:txBody>
          <a:bodyPr/>
          <a:lstStyle>
            <a:lvl1pPr>
              <a:defRPr/>
            </a:lvl1pPr>
          </a:lstStyle>
          <a:p>
            <a:pPr>
              <a:defRPr/>
            </a:pPr>
            <a:endParaRPr lang="it-IT"/>
          </a:p>
        </p:txBody>
      </p:sp>
      <p:sp>
        <p:nvSpPr>
          <p:cNvPr id="5" name="Rectangle 6"/>
          <p:cNvSpPr>
            <a:spLocks noGrp="1" noChangeArrowheads="1"/>
          </p:cNvSpPr>
          <p:nvPr>
            <p:ph type="ftr" sz="quarter" idx="11"/>
          </p:nvPr>
        </p:nvSpPr>
        <p:spPr>
          <a:ln/>
        </p:spPr>
        <p:txBody>
          <a:bodyPr/>
          <a:lstStyle>
            <a:lvl1pPr>
              <a:defRPr/>
            </a:lvl1pPr>
          </a:lstStyle>
          <a:p>
            <a:pPr>
              <a:defRPr/>
            </a:pPr>
            <a:endParaRPr lang="it-IT"/>
          </a:p>
        </p:txBody>
      </p:sp>
      <p:sp>
        <p:nvSpPr>
          <p:cNvPr id="6" name="Rectangle 7"/>
          <p:cNvSpPr>
            <a:spLocks noGrp="1" noChangeArrowheads="1"/>
          </p:cNvSpPr>
          <p:nvPr>
            <p:ph type="sldNum" sz="quarter" idx="12"/>
          </p:nvPr>
        </p:nvSpPr>
        <p:spPr>
          <a:ln/>
        </p:spPr>
        <p:txBody>
          <a:bodyPr/>
          <a:lstStyle>
            <a:lvl1pPr>
              <a:defRPr/>
            </a:lvl1pPr>
          </a:lstStyle>
          <a:p>
            <a:pPr>
              <a:defRPr/>
            </a:pPr>
            <a:fld id="{CEBDBCBC-C00C-4436-A30D-EB3B1EFCB1C8}" type="slidenum">
              <a:rPr lang="it-IT"/>
              <a:pPr>
                <a:defRPr/>
              </a:pPr>
              <a:t>‹N›</a:t>
            </a:fld>
            <a:endParaRPr lang="it-IT"/>
          </a:p>
        </p:txBody>
      </p:sp>
    </p:spTree>
    <p:extLst>
      <p:ext uri="{BB962C8B-B14F-4D97-AF65-F5344CB8AC3E}">
        <p14:creationId xmlns:p14="http://schemas.microsoft.com/office/powerpoint/2010/main" val="3590736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5"/>
          <p:cNvSpPr>
            <a:spLocks noGrp="1" noChangeArrowheads="1"/>
          </p:cNvSpPr>
          <p:nvPr>
            <p:ph type="dt" sz="half" idx="10"/>
          </p:nvPr>
        </p:nvSpPr>
        <p:spPr>
          <a:ln/>
        </p:spPr>
        <p:txBody>
          <a:bodyPr/>
          <a:lstStyle>
            <a:lvl1pPr>
              <a:defRPr/>
            </a:lvl1pPr>
          </a:lstStyle>
          <a:p>
            <a:pPr>
              <a:defRPr/>
            </a:pPr>
            <a:endParaRPr lang="it-IT"/>
          </a:p>
        </p:txBody>
      </p:sp>
      <p:sp>
        <p:nvSpPr>
          <p:cNvPr id="5" name="Rectangle 6"/>
          <p:cNvSpPr>
            <a:spLocks noGrp="1" noChangeArrowheads="1"/>
          </p:cNvSpPr>
          <p:nvPr>
            <p:ph type="ftr" sz="quarter" idx="11"/>
          </p:nvPr>
        </p:nvSpPr>
        <p:spPr>
          <a:ln/>
        </p:spPr>
        <p:txBody>
          <a:bodyPr/>
          <a:lstStyle>
            <a:lvl1pPr>
              <a:defRPr/>
            </a:lvl1pPr>
          </a:lstStyle>
          <a:p>
            <a:pPr>
              <a:defRPr/>
            </a:pPr>
            <a:endParaRPr lang="it-IT"/>
          </a:p>
        </p:txBody>
      </p:sp>
      <p:sp>
        <p:nvSpPr>
          <p:cNvPr id="6" name="Rectangle 7"/>
          <p:cNvSpPr>
            <a:spLocks noGrp="1" noChangeArrowheads="1"/>
          </p:cNvSpPr>
          <p:nvPr>
            <p:ph type="sldNum" sz="quarter" idx="12"/>
          </p:nvPr>
        </p:nvSpPr>
        <p:spPr>
          <a:ln/>
        </p:spPr>
        <p:txBody>
          <a:bodyPr/>
          <a:lstStyle>
            <a:lvl1pPr>
              <a:defRPr/>
            </a:lvl1pPr>
          </a:lstStyle>
          <a:p>
            <a:pPr>
              <a:defRPr/>
            </a:pPr>
            <a:fld id="{A190B049-D4DB-482A-9A81-F652254856AB}" type="slidenum">
              <a:rPr lang="it-IT"/>
              <a:pPr>
                <a:defRPr/>
              </a:pPr>
              <a:t>‹N›</a:t>
            </a:fld>
            <a:endParaRPr lang="it-IT"/>
          </a:p>
        </p:txBody>
      </p:sp>
    </p:spTree>
    <p:extLst>
      <p:ext uri="{BB962C8B-B14F-4D97-AF65-F5344CB8AC3E}">
        <p14:creationId xmlns:p14="http://schemas.microsoft.com/office/powerpoint/2010/main" val="1489578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5"/>
          <p:cNvSpPr>
            <a:spLocks noGrp="1" noChangeArrowheads="1"/>
          </p:cNvSpPr>
          <p:nvPr>
            <p:ph type="dt" sz="half" idx="10"/>
          </p:nvPr>
        </p:nvSpPr>
        <p:spPr>
          <a:ln/>
        </p:spPr>
        <p:txBody>
          <a:bodyPr/>
          <a:lstStyle>
            <a:lvl1pPr>
              <a:defRPr/>
            </a:lvl1pPr>
          </a:lstStyle>
          <a:p>
            <a:pPr>
              <a:defRPr/>
            </a:pPr>
            <a:endParaRPr lang="it-IT"/>
          </a:p>
        </p:txBody>
      </p:sp>
      <p:sp>
        <p:nvSpPr>
          <p:cNvPr id="6" name="Rectangle 6"/>
          <p:cNvSpPr>
            <a:spLocks noGrp="1" noChangeArrowheads="1"/>
          </p:cNvSpPr>
          <p:nvPr>
            <p:ph type="ftr" sz="quarter" idx="11"/>
          </p:nvPr>
        </p:nvSpPr>
        <p:spPr>
          <a:ln/>
        </p:spPr>
        <p:txBody>
          <a:bodyPr/>
          <a:lstStyle>
            <a:lvl1pPr>
              <a:defRPr/>
            </a:lvl1pPr>
          </a:lstStyle>
          <a:p>
            <a:pPr>
              <a:defRPr/>
            </a:pPr>
            <a:endParaRPr lang="it-IT"/>
          </a:p>
        </p:txBody>
      </p:sp>
      <p:sp>
        <p:nvSpPr>
          <p:cNvPr id="7" name="Rectangle 7"/>
          <p:cNvSpPr>
            <a:spLocks noGrp="1" noChangeArrowheads="1"/>
          </p:cNvSpPr>
          <p:nvPr>
            <p:ph type="sldNum" sz="quarter" idx="12"/>
          </p:nvPr>
        </p:nvSpPr>
        <p:spPr>
          <a:ln/>
        </p:spPr>
        <p:txBody>
          <a:bodyPr/>
          <a:lstStyle>
            <a:lvl1pPr>
              <a:defRPr/>
            </a:lvl1pPr>
          </a:lstStyle>
          <a:p>
            <a:pPr>
              <a:defRPr/>
            </a:pPr>
            <a:fld id="{1E6FE458-B01B-440C-8C2E-198DDB292E47}" type="slidenum">
              <a:rPr lang="it-IT"/>
              <a:pPr>
                <a:defRPr/>
              </a:pPr>
              <a:t>‹N›</a:t>
            </a:fld>
            <a:endParaRPr lang="it-IT"/>
          </a:p>
        </p:txBody>
      </p:sp>
    </p:spTree>
    <p:extLst>
      <p:ext uri="{BB962C8B-B14F-4D97-AF65-F5344CB8AC3E}">
        <p14:creationId xmlns:p14="http://schemas.microsoft.com/office/powerpoint/2010/main" val="1756230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5"/>
          <p:cNvSpPr>
            <a:spLocks noGrp="1" noChangeArrowheads="1"/>
          </p:cNvSpPr>
          <p:nvPr>
            <p:ph type="dt" sz="half" idx="10"/>
          </p:nvPr>
        </p:nvSpPr>
        <p:spPr>
          <a:ln/>
        </p:spPr>
        <p:txBody>
          <a:bodyPr/>
          <a:lstStyle>
            <a:lvl1pPr>
              <a:defRPr/>
            </a:lvl1pPr>
          </a:lstStyle>
          <a:p>
            <a:pPr>
              <a:defRPr/>
            </a:pPr>
            <a:endParaRPr lang="it-IT"/>
          </a:p>
        </p:txBody>
      </p:sp>
      <p:sp>
        <p:nvSpPr>
          <p:cNvPr id="8" name="Rectangle 6"/>
          <p:cNvSpPr>
            <a:spLocks noGrp="1" noChangeArrowheads="1"/>
          </p:cNvSpPr>
          <p:nvPr>
            <p:ph type="ftr" sz="quarter" idx="11"/>
          </p:nvPr>
        </p:nvSpPr>
        <p:spPr>
          <a:ln/>
        </p:spPr>
        <p:txBody>
          <a:bodyPr/>
          <a:lstStyle>
            <a:lvl1pPr>
              <a:defRPr/>
            </a:lvl1pPr>
          </a:lstStyle>
          <a:p>
            <a:pPr>
              <a:defRPr/>
            </a:pPr>
            <a:endParaRPr lang="it-IT"/>
          </a:p>
        </p:txBody>
      </p:sp>
      <p:sp>
        <p:nvSpPr>
          <p:cNvPr id="9" name="Rectangle 7"/>
          <p:cNvSpPr>
            <a:spLocks noGrp="1" noChangeArrowheads="1"/>
          </p:cNvSpPr>
          <p:nvPr>
            <p:ph type="sldNum" sz="quarter" idx="12"/>
          </p:nvPr>
        </p:nvSpPr>
        <p:spPr>
          <a:ln/>
        </p:spPr>
        <p:txBody>
          <a:bodyPr/>
          <a:lstStyle>
            <a:lvl1pPr>
              <a:defRPr/>
            </a:lvl1pPr>
          </a:lstStyle>
          <a:p>
            <a:pPr>
              <a:defRPr/>
            </a:pPr>
            <a:fld id="{F330E3F3-15A5-4A5C-A6F1-25316B929EFF}" type="slidenum">
              <a:rPr lang="it-IT"/>
              <a:pPr>
                <a:defRPr/>
              </a:pPr>
              <a:t>‹N›</a:t>
            </a:fld>
            <a:endParaRPr lang="it-IT"/>
          </a:p>
        </p:txBody>
      </p:sp>
    </p:spTree>
    <p:extLst>
      <p:ext uri="{BB962C8B-B14F-4D97-AF65-F5344CB8AC3E}">
        <p14:creationId xmlns:p14="http://schemas.microsoft.com/office/powerpoint/2010/main" val="3211350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5"/>
          <p:cNvSpPr>
            <a:spLocks noGrp="1" noChangeArrowheads="1"/>
          </p:cNvSpPr>
          <p:nvPr>
            <p:ph type="dt" sz="half" idx="10"/>
          </p:nvPr>
        </p:nvSpPr>
        <p:spPr>
          <a:ln/>
        </p:spPr>
        <p:txBody>
          <a:bodyPr/>
          <a:lstStyle>
            <a:lvl1pPr>
              <a:defRPr/>
            </a:lvl1pPr>
          </a:lstStyle>
          <a:p>
            <a:pPr>
              <a:defRPr/>
            </a:pPr>
            <a:endParaRPr lang="it-IT"/>
          </a:p>
        </p:txBody>
      </p:sp>
      <p:sp>
        <p:nvSpPr>
          <p:cNvPr id="4" name="Rectangle 6"/>
          <p:cNvSpPr>
            <a:spLocks noGrp="1" noChangeArrowheads="1"/>
          </p:cNvSpPr>
          <p:nvPr>
            <p:ph type="ftr" sz="quarter" idx="11"/>
          </p:nvPr>
        </p:nvSpPr>
        <p:spPr>
          <a:ln/>
        </p:spPr>
        <p:txBody>
          <a:bodyPr/>
          <a:lstStyle>
            <a:lvl1pPr>
              <a:defRPr/>
            </a:lvl1pPr>
          </a:lstStyle>
          <a:p>
            <a:pPr>
              <a:defRPr/>
            </a:pPr>
            <a:endParaRPr lang="it-IT"/>
          </a:p>
        </p:txBody>
      </p:sp>
      <p:sp>
        <p:nvSpPr>
          <p:cNvPr id="5" name="Rectangle 7"/>
          <p:cNvSpPr>
            <a:spLocks noGrp="1" noChangeArrowheads="1"/>
          </p:cNvSpPr>
          <p:nvPr>
            <p:ph type="sldNum" sz="quarter" idx="12"/>
          </p:nvPr>
        </p:nvSpPr>
        <p:spPr>
          <a:ln/>
        </p:spPr>
        <p:txBody>
          <a:bodyPr/>
          <a:lstStyle>
            <a:lvl1pPr>
              <a:defRPr/>
            </a:lvl1pPr>
          </a:lstStyle>
          <a:p>
            <a:pPr>
              <a:defRPr/>
            </a:pPr>
            <a:fld id="{F9575E14-E533-44F5-A539-6681AE5CE0C8}" type="slidenum">
              <a:rPr lang="it-IT"/>
              <a:pPr>
                <a:defRPr/>
              </a:pPr>
              <a:t>‹N›</a:t>
            </a:fld>
            <a:endParaRPr lang="it-IT"/>
          </a:p>
        </p:txBody>
      </p:sp>
    </p:spTree>
    <p:extLst>
      <p:ext uri="{BB962C8B-B14F-4D97-AF65-F5344CB8AC3E}">
        <p14:creationId xmlns:p14="http://schemas.microsoft.com/office/powerpoint/2010/main" val="11791892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it-IT"/>
          </a:p>
        </p:txBody>
      </p:sp>
      <p:sp>
        <p:nvSpPr>
          <p:cNvPr id="3" name="Rectangle 6"/>
          <p:cNvSpPr>
            <a:spLocks noGrp="1" noChangeArrowheads="1"/>
          </p:cNvSpPr>
          <p:nvPr>
            <p:ph type="ftr" sz="quarter" idx="11"/>
          </p:nvPr>
        </p:nvSpPr>
        <p:spPr>
          <a:ln/>
        </p:spPr>
        <p:txBody>
          <a:bodyPr/>
          <a:lstStyle>
            <a:lvl1pPr>
              <a:defRPr/>
            </a:lvl1pPr>
          </a:lstStyle>
          <a:p>
            <a:pPr>
              <a:defRPr/>
            </a:pPr>
            <a:endParaRPr lang="it-IT"/>
          </a:p>
        </p:txBody>
      </p:sp>
      <p:sp>
        <p:nvSpPr>
          <p:cNvPr id="4" name="Rectangle 7"/>
          <p:cNvSpPr>
            <a:spLocks noGrp="1" noChangeArrowheads="1"/>
          </p:cNvSpPr>
          <p:nvPr>
            <p:ph type="sldNum" sz="quarter" idx="12"/>
          </p:nvPr>
        </p:nvSpPr>
        <p:spPr>
          <a:ln/>
        </p:spPr>
        <p:txBody>
          <a:bodyPr/>
          <a:lstStyle>
            <a:lvl1pPr>
              <a:defRPr/>
            </a:lvl1pPr>
          </a:lstStyle>
          <a:p>
            <a:pPr>
              <a:defRPr/>
            </a:pPr>
            <a:fld id="{20466F54-74F3-4A73-8876-2F905A2A2A25}" type="slidenum">
              <a:rPr lang="it-IT"/>
              <a:pPr>
                <a:defRPr/>
              </a:pPr>
              <a:t>‹N›</a:t>
            </a:fld>
            <a:endParaRPr lang="it-IT"/>
          </a:p>
        </p:txBody>
      </p:sp>
    </p:spTree>
    <p:extLst>
      <p:ext uri="{BB962C8B-B14F-4D97-AF65-F5344CB8AC3E}">
        <p14:creationId xmlns:p14="http://schemas.microsoft.com/office/powerpoint/2010/main" val="2946395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5"/>
          <p:cNvSpPr>
            <a:spLocks noGrp="1" noChangeArrowheads="1"/>
          </p:cNvSpPr>
          <p:nvPr>
            <p:ph type="dt" sz="half" idx="10"/>
          </p:nvPr>
        </p:nvSpPr>
        <p:spPr>
          <a:ln/>
        </p:spPr>
        <p:txBody>
          <a:bodyPr/>
          <a:lstStyle>
            <a:lvl1pPr>
              <a:defRPr/>
            </a:lvl1pPr>
          </a:lstStyle>
          <a:p>
            <a:pPr>
              <a:defRPr/>
            </a:pPr>
            <a:endParaRPr lang="it-IT"/>
          </a:p>
        </p:txBody>
      </p:sp>
      <p:sp>
        <p:nvSpPr>
          <p:cNvPr id="6" name="Rectangle 6"/>
          <p:cNvSpPr>
            <a:spLocks noGrp="1" noChangeArrowheads="1"/>
          </p:cNvSpPr>
          <p:nvPr>
            <p:ph type="ftr" sz="quarter" idx="11"/>
          </p:nvPr>
        </p:nvSpPr>
        <p:spPr>
          <a:ln/>
        </p:spPr>
        <p:txBody>
          <a:bodyPr/>
          <a:lstStyle>
            <a:lvl1pPr>
              <a:defRPr/>
            </a:lvl1pPr>
          </a:lstStyle>
          <a:p>
            <a:pPr>
              <a:defRPr/>
            </a:pPr>
            <a:endParaRPr lang="it-IT"/>
          </a:p>
        </p:txBody>
      </p:sp>
      <p:sp>
        <p:nvSpPr>
          <p:cNvPr id="7" name="Rectangle 7"/>
          <p:cNvSpPr>
            <a:spLocks noGrp="1" noChangeArrowheads="1"/>
          </p:cNvSpPr>
          <p:nvPr>
            <p:ph type="sldNum" sz="quarter" idx="12"/>
          </p:nvPr>
        </p:nvSpPr>
        <p:spPr>
          <a:ln/>
        </p:spPr>
        <p:txBody>
          <a:bodyPr/>
          <a:lstStyle>
            <a:lvl1pPr>
              <a:defRPr/>
            </a:lvl1pPr>
          </a:lstStyle>
          <a:p>
            <a:pPr>
              <a:defRPr/>
            </a:pPr>
            <a:fld id="{9F502AE6-1EEE-465B-AE29-4612BDD1382B}" type="slidenum">
              <a:rPr lang="it-IT"/>
              <a:pPr>
                <a:defRPr/>
              </a:pPr>
              <a:t>‹N›</a:t>
            </a:fld>
            <a:endParaRPr lang="it-IT"/>
          </a:p>
        </p:txBody>
      </p:sp>
    </p:spTree>
    <p:extLst>
      <p:ext uri="{BB962C8B-B14F-4D97-AF65-F5344CB8AC3E}">
        <p14:creationId xmlns:p14="http://schemas.microsoft.com/office/powerpoint/2010/main" val="22321028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5"/>
          <p:cNvSpPr>
            <a:spLocks noGrp="1" noChangeArrowheads="1"/>
          </p:cNvSpPr>
          <p:nvPr>
            <p:ph type="dt" sz="half" idx="10"/>
          </p:nvPr>
        </p:nvSpPr>
        <p:spPr>
          <a:ln/>
        </p:spPr>
        <p:txBody>
          <a:bodyPr/>
          <a:lstStyle>
            <a:lvl1pPr>
              <a:defRPr/>
            </a:lvl1pPr>
          </a:lstStyle>
          <a:p>
            <a:pPr>
              <a:defRPr/>
            </a:pPr>
            <a:endParaRPr lang="it-IT"/>
          </a:p>
        </p:txBody>
      </p:sp>
      <p:sp>
        <p:nvSpPr>
          <p:cNvPr id="6" name="Rectangle 6"/>
          <p:cNvSpPr>
            <a:spLocks noGrp="1" noChangeArrowheads="1"/>
          </p:cNvSpPr>
          <p:nvPr>
            <p:ph type="ftr" sz="quarter" idx="11"/>
          </p:nvPr>
        </p:nvSpPr>
        <p:spPr>
          <a:ln/>
        </p:spPr>
        <p:txBody>
          <a:bodyPr/>
          <a:lstStyle>
            <a:lvl1pPr>
              <a:defRPr/>
            </a:lvl1pPr>
          </a:lstStyle>
          <a:p>
            <a:pPr>
              <a:defRPr/>
            </a:pPr>
            <a:endParaRPr lang="it-IT"/>
          </a:p>
        </p:txBody>
      </p:sp>
      <p:sp>
        <p:nvSpPr>
          <p:cNvPr id="7" name="Rectangle 7"/>
          <p:cNvSpPr>
            <a:spLocks noGrp="1" noChangeArrowheads="1"/>
          </p:cNvSpPr>
          <p:nvPr>
            <p:ph type="sldNum" sz="quarter" idx="12"/>
          </p:nvPr>
        </p:nvSpPr>
        <p:spPr>
          <a:ln/>
        </p:spPr>
        <p:txBody>
          <a:bodyPr/>
          <a:lstStyle>
            <a:lvl1pPr>
              <a:defRPr/>
            </a:lvl1pPr>
          </a:lstStyle>
          <a:p>
            <a:pPr>
              <a:defRPr/>
            </a:pPr>
            <a:fld id="{EEC4F028-18B9-4774-A80D-B219DFD2384F}" type="slidenum">
              <a:rPr lang="it-IT"/>
              <a:pPr>
                <a:defRPr/>
              </a:pPr>
              <a:t>‹N›</a:t>
            </a:fld>
            <a:endParaRPr lang="it-IT"/>
          </a:p>
        </p:txBody>
      </p:sp>
    </p:spTree>
    <p:extLst>
      <p:ext uri="{BB962C8B-B14F-4D97-AF65-F5344CB8AC3E}">
        <p14:creationId xmlns:p14="http://schemas.microsoft.com/office/powerpoint/2010/main" val="33365639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2895600" cy="6018212"/>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0">
            <a:gsLst>
              <a:gs pos="0">
                <a:schemeClr val="accent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it-IT"/>
          </a:p>
        </p:txBody>
      </p:sp>
      <p:sp>
        <p:nvSpPr>
          <p:cNvPr id="1027" name="Rectangle 3"/>
          <p:cNvSpPr>
            <a:spLocks noGrp="1" noChangeArrowheads="1"/>
          </p:cNvSpPr>
          <p:nvPr>
            <p:ph type="title"/>
          </p:nvPr>
        </p:nvSpPr>
        <p:spPr bwMode="auto">
          <a:xfrm>
            <a:off x="2133600" y="609600"/>
            <a:ext cx="6781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it-IT" altLang="it-IT" smtClean="0"/>
              <a:t>Fare clic per modificare lo stile del titolo dello schema</a:t>
            </a:r>
          </a:p>
        </p:txBody>
      </p:sp>
      <p:sp>
        <p:nvSpPr>
          <p:cNvPr id="1028" name="Rectangle 4"/>
          <p:cNvSpPr>
            <a:spLocks noGrp="1" noChangeArrowheads="1"/>
          </p:cNvSpPr>
          <p:nvPr>
            <p:ph type="body" idx="1"/>
          </p:nvPr>
        </p:nvSpPr>
        <p:spPr bwMode="auto">
          <a:xfrm>
            <a:off x="2819400" y="1981200"/>
            <a:ext cx="6096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9" name="Rectangle 5"/>
          <p:cNvSpPr>
            <a:spLocks noGrp="1" noChangeArrowheads="1"/>
          </p:cNvSpPr>
          <p:nvPr>
            <p:ph type="dt" sz="half" idx="2"/>
          </p:nvPr>
        </p:nvSpPr>
        <p:spPr bwMode="auto">
          <a:xfrm>
            <a:off x="304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solidFill>
                  <a:schemeClr val="hlink"/>
                </a:solidFill>
                <a:latin typeface="+mn-lt"/>
              </a:defRPr>
            </a:lvl1pPr>
          </a:lstStyle>
          <a:p>
            <a:pPr>
              <a:defRPr/>
            </a:pPr>
            <a:endParaRPr lang="it-IT"/>
          </a:p>
        </p:txBody>
      </p:sp>
      <p:sp>
        <p:nvSpPr>
          <p:cNvPr id="1030" name="Rectangle 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solidFill>
                  <a:schemeClr val="hlink"/>
                </a:solidFill>
                <a:latin typeface="+mn-lt"/>
              </a:defRPr>
            </a:lvl1pPr>
          </a:lstStyle>
          <a:p>
            <a:pPr>
              <a:defRPr/>
            </a:pPr>
            <a:endParaRPr lang="it-IT"/>
          </a:p>
        </p:txBody>
      </p:sp>
      <p:sp>
        <p:nvSpPr>
          <p:cNvPr id="1031" name="Rectangle 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chemeClr val="hlink"/>
                </a:solidFill>
                <a:latin typeface="+mn-lt"/>
              </a:defRPr>
            </a:lvl1pPr>
          </a:lstStyle>
          <a:p>
            <a:pPr>
              <a:defRPr/>
            </a:pPr>
            <a:fld id="{B05135AB-574D-4511-A803-FFFF860CFC6B}"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803"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l" rtl="0" eaLnBrk="0" fontAlgn="base" hangingPunct="0">
        <a:lnSpc>
          <a:spcPct val="70000"/>
        </a:lnSpc>
        <a:spcBef>
          <a:spcPct val="0"/>
        </a:spcBef>
        <a:spcAft>
          <a:spcPct val="0"/>
        </a:spcAft>
        <a:defRPr kumimoji="1" sz="44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4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4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4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400" b="1">
          <a:solidFill>
            <a:schemeClr val="tx2"/>
          </a:solidFill>
          <a:latin typeface="Arial Narrow" pitchFamily="34" charset="0"/>
        </a:defRPr>
      </a:lvl5pPr>
      <a:lvl6pPr marL="457200" algn="l" rtl="0" eaLnBrk="0" fontAlgn="base" hangingPunct="0">
        <a:lnSpc>
          <a:spcPct val="70000"/>
        </a:lnSpc>
        <a:spcBef>
          <a:spcPct val="0"/>
        </a:spcBef>
        <a:spcAft>
          <a:spcPct val="0"/>
        </a:spcAft>
        <a:defRPr kumimoji="1" sz="4400" b="1">
          <a:solidFill>
            <a:schemeClr val="tx2"/>
          </a:solidFill>
          <a:latin typeface="Arial Narrow" pitchFamily="34" charset="0"/>
        </a:defRPr>
      </a:lvl6pPr>
      <a:lvl7pPr marL="914400" algn="l" rtl="0" eaLnBrk="0" fontAlgn="base" hangingPunct="0">
        <a:lnSpc>
          <a:spcPct val="70000"/>
        </a:lnSpc>
        <a:spcBef>
          <a:spcPct val="0"/>
        </a:spcBef>
        <a:spcAft>
          <a:spcPct val="0"/>
        </a:spcAft>
        <a:defRPr kumimoji="1" sz="4400" b="1">
          <a:solidFill>
            <a:schemeClr val="tx2"/>
          </a:solidFill>
          <a:latin typeface="Arial Narrow" pitchFamily="34" charset="0"/>
        </a:defRPr>
      </a:lvl7pPr>
      <a:lvl8pPr marL="1371600" algn="l" rtl="0" eaLnBrk="0" fontAlgn="base" hangingPunct="0">
        <a:lnSpc>
          <a:spcPct val="70000"/>
        </a:lnSpc>
        <a:spcBef>
          <a:spcPct val="0"/>
        </a:spcBef>
        <a:spcAft>
          <a:spcPct val="0"/>
        </a:spcAft>
        <a:defRPr kumimoji="1" sz="4400" b="1">
          <a:solidFill>
            <a:schemeClr val="tx2"/>
          </a:solidFill>
          <a:latin typeface="Arial Narrow" pitchFamily="34" charset="0"/>
        </a:defRPr>
      </a:lvl8pPr>
      <a:lvl9pPr marL="1828800" algn="l" rtl="0" eaLnBrk="0" fontAlgn="base" hangingPunct="0">
        <a:lnSpc>
          <a:spcPct val="70000"/>
        </a:lnSpc>
        <a:spcBef>
          <a:spcPct val="0"/>
        </a:spcBef>
        <a:spcAft>
          <a:spcPct val="0"/>
        </a:spcAft>
        <a:defRPr kumimoji="1" sz="44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citroenad.avi"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6.emf"/><Relationship Id="rId4" Type="http://schemas.openxmlformats.org/officeDocument/2006/relationships/oleObject" Target="../embeddings/Microsoft_Word_97_-_2003_Document1.doc"/></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7.emf"/><Relationship Id="rId4" Type="http://schemas.openxmlformats.org/officeDocument/2006/relationships/oleObject" Target="../embeddings/Microsoft_Word_97_-_2003_Document2.doc"/></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7.emf"/><Relationship Id="rId4" Type="http://schemas.openxmlformats.org/officeDocument/2006/relationships/oleObject" Target="../embeddings/Microsoft_Word_97_-_2003_Document3.doc"/></Relationships>
</file>

<file path=ppt/slides/_rels/slide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file:///E:\Dropbox\Lessons%20Trad%20Spec\Lessons%20Trad%20Spec.%2019-20\Lesson%20Two%20ST%2019-20\xwestpc_def.avi" TargetMode="External"/><Relationship Id="rId1" Type="http://schemas.openxmlformats.org/officeDocument/2006/relationships/video" Target="file:///D:\singapore\Congress%20Overview\x6west.avi" TargetMode="External"/><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file:///D:\BIRMIN~1\roly_poly.avi" TargetMode="External"/><Relationship Id="rId1" Type="http://schemas.openxmlformats.org/officeDocument/2006/relationships/video" Target="file:///F:\Paul's_ads\rolu.avi" TargetMode="External"/><Relationship Id="rId5" Type="http://schemas.openxmlformats.org/officeDocument/2006/relationships/image" Target="../media/image17.pn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emf"/><Relationship Id="rId4" Type="http://schemas.openxmlformats.org/officeDocument/2006/relationships/package" Target="../embeddings/Microsoft_Word_Document1.docx"/></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3.emf"/><Relationship Id="rId4" Type="http://schemas.openxmlformats.org/officeDocument/2006/relationships/package" Target="../embeddings/Microsoft_Word_Document2.docx"/></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27.emf"/><Relationship Id="rId4" Type="http://schemas.openxmlformats.org/officeDocument/2006/relationships/oleObject" Target="../embeddings/Microsoft_Word_97_-_2003_Document4.doc"/></Relationships>
</file>

<file path=ppt/slides/_rels/slide5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noFill/>
        </p:spPr>
        <p:txBody>
          <a:bodyPr/>
          <a:lstStyle/>
          <a:p>
            <a:r>
              <a:rPr lang="it-IT" altLang="it-IT" smtClean="0"/>
              <a:t>Lesson Two</a:t>
            </a:r>
          </a:p>
        </p:txBody>
      </p:sp>
      <p:sp>
        <p:nvSpPr>
          <p:cNvPr id="3075" name="Rectangle 3"/>
          <p:cNvSpPr>
            <a:spLocks noGrp="1" noChangeArrowheads="1"/>
          </p:cNvSpPr>
          <p:nvPr>
            <p:ph type="subTitle" idx="1"/>
          </p:nvPr>
        </p:nvSpPr>
        <p:spPr>
          <a:noFill/>
        </p:spPr>
        <p:txBody>
          <a:bodyPr/>
          <a:lstStyle/>
          <a:p>
            <a:r>
              <a:rPr lang="it-IT" altLang="it-IT" sz="6600" dirty="0" err="1" smtClean="0"/>
              <a:t>Audiovisual</a:t>
            </a:r>
            <a:r>
              <a:rPr lang="it-IT" altLang="it-IT" sz="6600" dirty="0" smtClean="0"/>
              <a:t> </a:t>
            </a:r>
            <a:r>
              <a:rPr lang="it-IT" altLang="it-IT" sz="6600" dirty="0" err="1" smtClean="0"/>
              <a:t>Texts</a:t>
            </a:r>
            <a:r>
              <a:rPr lang="it-IT" altLang="it-IT" sz="6600" dirty="0" smtClean="0"/>
              <a:t>:</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it-IT" altLang="it-IT" smtClean="0"/>
              <a:t>Linguistic Analysis</a:t>
            </a:r>
          </a:p>
        </p:txBody>
      </p:sp>
      <p:sp>
        <p:nvSpPr>
          <p:cNvPr id="12291" name="Rectangle 3"/>
          <p:cNvSpPr>
            <a:spLocks noGrp="1" noChangeArrowheads="1"/>
          </p:cNvSpPr>
          <p:nvPr>
            <p:ph type="body" idx="1"/>
          </p:nvPr>
        </p:nvSpPr>
        <p:spPr/>
        <p:txBody>
          <a:bodyPr/>
          <a:lstStyle/>
          <a:p>
            <a:r>
              <a:rPr lang="it-IT" altLang="it-IT" sz="3600" dirty="0" err="1" smtClean="0"/>
              <a:t>Theme</a:t>
            </a:r>
            <a:r>
              <a:rPr lang="it-IT" altLang="it-IT" sz="3600" dirty="0" smtClean="0"/>
              <a:t> and </a:t>
            </a:r>
            <a:r>
              <a:rPr lang="it-IT" altLang="it-IT" sz="3600" dirty="0" err="1" smtClean="0"/>
              <a:t>Rheme</a:t>
            </a:r>
            <a:endParaRPr lang="it-IT" altLang="it-IT" sz="3600" dirty="0" smtClean="0"/>
          </a:p>
          <a:p>
            <a:r>
              <a:rPr lang="it-IT" altLang="it-IT" sz="3600" dirty="0" smtClean="0"/>
              <a:t>Information </a:t>
            </a:r>
            <a:r>
              <a:rPr lang="it-IT" altLang="it-IT" sz="3600" dirty="0" err="1" smtClean="0"/>
              <a:t>Structure</a:t>
            </a:r>
            <a:endParaRPr lang="it-IT" altLang="it-IT" sz="3600" dirty="0" smtClean="0"/>
          </a:p>
          <a:p>
            <a:r>
              <a:rPr lang="it-IT" altLang="it-IT" sz="3600" dirty="0" err="1" smtClean="0"/>
              <a:t>Cohesion</a:t>
            </a:r>
            <a:endParaRPr lang="it-IT" altLang="it-IT" sz="36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Effect transition="in" filter="fade">
                                      <p:cBhvr>
                                        <p:cTn id="7" dur="1000"/>
                                        <p:tgtEl>
                                          <p:spTgt spid="12291">
                                            <p:txEl>
                                              <p:pRg st="0" end="0"/>
                                            </p:txEl>
                                          </p:spTgt>
                                        </p:tgtEl>
                                      </p:cBhvr>
                                    </p:animEffect>
                                    <p:anim calcmode="lin" valueType="num">
                                      <p:cBhvr>
                                        <p:cTn id="8" dur="1000" fill="hold"/>
                                        <p:tgtEl>
                                          <p:spTgt spid="1229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29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291">
                                            <p:txEl>
                                              <p:pRg st="1" end="1"/>
                                            </p:txEl>
                                          </p:spTgt>
                                        </p:tgtEl>
                                        <p:attrNameLst>
                                          <p:attrName>style.visibility</p:attrName>
                                        </p:attrNameLst>
                                      </p:cBhvr>
                                      <p:to>
                                        <p:strVal val="visible"/>
                                      </p:to>
                                    </p:set>
                                    <p:animEffect transition="in" filter="fade">
                                      <p:cBhvr>
                                        <p:cTn id="14" dur="1000"/>
                                        <p:tgtEl>
                                          <p:spTgt spid="12291">
                                            <p:txEl>
                                              <p:pRg st="1" end="1"/>
                                            </p:txEl>
                                          </p:spTgt>
                                        </p:tgtEl>
                                      </p:cBhvr>
                                    </p:animEffect>
                                    <p:anim calcmode="lin" valueType="num">
                                      <p:cBhvr>
                                        <p:cTn id="15" dur="1000" fill="hold"/>
                                        <p:tgtEl>
                                          <p:spTgt spid="1229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229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291">
                                            <p:txEl>
                                              <p:pRg st="2" end="2"/>
                                            </p:txEl>
                                          </p:spTgt>
                                        </p:tgtEl>
                                        <p:attrNameLst>
                                          <p:attrName>style.visibility</p:attrName>
                                        </p:attrNameLst>
                                      </p:cBhvr>
                                      <p:to>
                                        <p:strVal val="visible"/>
                                      </p:to>
                                    </p:set>
                                    <p:animEffect transition="in" filter="fade">
                                      <p:cBhvr>
                                        <p:cTn id="21" dur="1000"/>
                                        <p:tgtEl>
                                          <p:spTgt spid="12291">
                                            <p:txEl>
                                              <p:pRg st="2" end="2"/>
                                            </p:txEl>
                                          </p:spTgt>
                                        </p:tgtEl>
                                      </p:cBhvr>
                                    </p:animEffect>
                                    <p:anim calcmode="lin" valueType="num">
                                      <p:cBhvr>
                                        <p:cTn id="22" dur="1000" fill="hold"/>
                                        <p:tgtEl>
                                          <p:spTgt spid="1229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229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it-IT" altLang="it-IT" smtClean="0"/>
              <a:t>Analysis of an ad.</a:t>
            </a:r>
            <a:endParaRPr lang="en-GB" altLang="it-IT" smtClean="0"/>
          </a:p>
        </p:txBody>
      </p:sp>
      <p:sp>
        <p:nvSpPr>
          <p:cNvPr id="13315" name="Rectangle 3"/>
          <p:cNvSpPr>
            <a:spLocks noGrp="1" noChangeArrowheads="1"/>
          </p:cNvSpPr>
          <p:nvPr>
            <p:ph type="body" idx="1"/>
          </p:nvPr>
        </p:nvSpPr>
        <p:spPr/>
        <p:txBody>
          <a:bodyPr/>
          <a:lstStyle/>
          <a:p>
            <a:pPr algn="just"/>
            <a:r>
              <a:rPr lang="en-GB" altLang="it-IT" b="1" dirty="0" smtClean="0">
                <a:cs typeface="Times New Roman" pitchFamily="18" charset="0"/>
              </a:rPr>
              <a:t>Analysis of an advertisement</a:t>
            </a:r>
            <a:endParaRPr lang="it-IT" altLang="it-IT" dirty="0" smtClean="0">
              <a:cs typeface="Times New Roman" pitchFamily="18" charset="0"/>
            </a:endParaRPr>
          </a:p>
          <a:p>
            <a:pPr algn="just"/>
            <a:r>
              <a:rPr lang="en-GB" altLang="it-IT" b="1" dirty="0" smtClean="0">
                <a:cs typeface="Times New Roman" pitchFamily="18" charset="0"/>
              </a:rPr>
              <a:t>	</a:t>
            </a:r>
            <a:r>
              <a:rPr lang="en-GB" altLang="it-IT" dirty="0" smtClean="0">
                <a:cs typeface="Times New Roman" pitchFamily="18" charset="0"/>
              </a:rPr>
              <a:t>There are a number of approaches to analysing any text;</a:t>
            </a:r>
            <a:endParaRPr lang="it-IT" altLang="it-IT" dirty="0" smtClean="0">
              <a:cs typeface="Times New Roman" pitchFamily="18" charset="0"/>
            </a:endParaRPr>
          </a:p>
          <a:p>
            <a:r>
              <a:rPr lang="en-GB" altLang="it-IT" dirty="0" smtClean="0">
                <a:cs typeface="Times New Roman" pitchFamily="18" charset="0"/>
              </a:rPr>
              <a:t>	(a) The ‘Mitsubishi’ text is analysed both in terms of its written text and its non-verbal features:</a:t>
            </a:r>
            <a:r>
              <a:rPr lang="en-GB" altLang="it-IT" dirty="0" smtClean="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barn(inVertical)">
                                      <p:cBhvr>
                                        <p:cTn id="7" dur="500"/>
                                        <p:tgtEl>
                                          <p:spTgt spid="133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315">
                                            <p:txEl>
                                              <p:pRg st="1" end="1"/>
                                            </p:txEl>
                                          </p:spTgt>
                                        </p:tgtEl>
                                        <p:attrNameLst>
                                          <p:attrName>style.visibility</p:attrName>
                                        </p:attrNameLst>
                                      </p:cBhvr>
                                      <p:to>
                                        <p:strVal val="visible"/>
                                      </p:to>
                                    </p:set>
                                    <p:animEffect transition="in" filter="barn(inVertical)">
                                      <p:cBhvr>
                                        <p:cTn id="12" dur="500"/>
                                        <p:tgtEl>
                                          <p:spTgt spid="133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315">
                                            <p:txEl>
                                              <p:pRg st="2" end="2"/>
                                            </p:txEl>
                                          </p:spTgt>
                                        </p:tgtEl>
                                        <p:attrNameLst>
                                          <p:attrName>style.visibility</p:attrName>
                                        </p:attrNameLst>
                                      </p:cBhvr>
                                      <p:to>
                                        <p:strVal val="visible"/>
                                      </p:to>
                                    </p:set>
                                    <p:animEffect transition="in" filter="barn(inVertical)">
                                      <p:cBhvr>
                                        <p:cTn id="17" dur="500"/>
                                        <p:tgtEl>
                                          <p:spTgt spid="133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endParaRPr lang="it-IT" altLang="it-IT" smtClean="0"/>
          </a:p>
        </p:txBody>
      </p:sp>
      <p:pic>
        <p:nvPicPr>
          <p:cNvPr id="1433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b="16000"/>
          <a:stretch>
            <a:fillRect/>
          </a:stretch>
        </p:blipFill>
        <p:spPr bwMode="auto">
          <a:xfrm>
            <a:off x="0" y="381000"/>
            <a:ext cx="9144000" cy="576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2133600" y="0"/>
            <a:ext cx="6781800" cy="1219200"/>
          </a:xfrm>
        </p:spPr>
        <p:txBody>
          <a:bodyPr/>
          <a:lstStyle/>
          <a:p>
            <a:r>
              <a:rPr lang="it-IT" altLang="it-IT" smtClean="0"/>
              <a:t>Analysis of a ad. </a:t>
            </a:r>
            <a:endParaRPr lang="en-GB" altLang="it-IT" smtClean="0"/>
          </a:p>
        </p:txBody>
      </p:sp>
      <p:sp>
        <p:nvSpPr>
          <p:cNvPr id="15363" name="Rectangle 3"/>
          <p:cNvSpPr>
            <a:spLocks noGrp="1" noChangeArrowheads="1"/>
          </p:cNvSpPr>
          <p:nvPr>
            <p:ph type="body" idx="1"/>
          </p:nvPr>
        </p:nvSpPr>
        <p:spPr>
          <a:xfrm>
            <a:off x="609600" y="838200"/>
            <a:ext cx="8305800" cy="5257800"/>
          </a:xfrm>
        </p:spPr>
        <p:txBody>
          <a:bodyPr/>
          <a:lstStyle/>
          <a:p>
            <a:pPr algn="just">
              <a:lnSpc>
                <a:spcPct val="90000"/>
              </a:lnSpc>
            </a:pPr>
            <a:r>
              <a:rPr lang="en-GB" altLang="it-IT" sz="2400" dirty="0" smtClean="0">
                <a:cs typeface="Times New Roman" pitchFamily="18" charset="0"/>
              </a:rPr>
              <a:t>The grammar of visual design:</a:t>
            </a:r>
            <a:endParaRPr lang="it-IT" altLang="it-IT" sz="2400" dirty="0" smtClean="0">
              <a:cs typeface="Times New Roman" pitchFamily="18" charset="0"/>
            </a:endParaRPr>
          </a:p>
          <a:p>
            <a:pPr algn="just">
              <a:lnSpc>
                <a:spcPct val="90000"/>
              </a:lnSpc>
            </a:pPr>
            <a:r>
              <a:rPr lang="en-GB" altLang="it-IT" sz="2400" dirty="0" smtClean="0">
                <a:latin typeface="Symbol" pitchFamily="18" charset="2"/>
                <a:cs typeface="Times New Roman" pitchFamily="18" charset="0"/>
              </a:rPr>
              <a:t>·</a:t>
            </a:r>
            <a:r>
              <a:rPr lang="en-GB" altLang="it-IT" sz="2400" dirty="0" smtClean="0">
                <a:latin typeface="Times New Roman" pitchFamily="18" charset="0"/>
                <a:cs typeface="Times New Roman" pitchFamily="18" charset="0"/>
              </a:rPr>
              <a:t>        </a:t>
            </a:r>
            <a:r>
              <a:rPr lang="en-GB" altLang="it-IT" sz="2400" dirty="0" smtClean="0">
                <a:cs typeface="Times New Roman" pitchFamily="18" charset="0"/>
              </a:rPr>
              <a:t>in this case the </a:t>
            </a:r>
            <a:r>
              <a:rPr lang="en-GB" altLang="it-IT" sz="2400" b="1" dirty="0" smtClean="0">
                <a:cs typeface="Times New Roman" pitchFamily="18" charset="0"/>
              </a:rPr>
              <a:t>superimposed verbal text</a:t>
            </a:r>
            <a:r>
              <a:rPr lang="en-GB" altLang="it-IT" sz="2400" dirty="0" smtClean="0">
                <a:cs typeface="Times New Roman" pitchFamily="18" charset="0"/>
              </a:rPr>
              <a:t> blends in with the background;</a:t>
            </a:r>
            <a:endParaRPr lang="it-IT" altLang="it-IT" sz="2400" dirty="0" smtClean="0">
              <a:cs typeface="Times New Roman" pitchFamily="18" charset="0"/>
            </a:endParaRPr>
          </a:p>
          <a:p>
            <a:pPr algn="just">
              <a:lnSpc>
                <a:spcPct val="90000"/>
              </a:lnSpc>
            </a:pPr>
            <a:r>
              <a:rPr lang="en-GB" altLang="it-IT" sz="2400" dirty="0" smtClean="0">
                <a:latin typeface="Symbol" pitchFamily="18" charset="2"/>
                <a:cs typeface="Times New Roman" pitchFamily="18" charset="0"/>
              </a:rPr>
              <a:t>·</a:t>
            </a:r>
            <a:r>
              <a:rPr lang="en-GB" altLang="it-IT" sz="2400" dirty="0" smtClean="0">
                <a:latin typeface="Times New Roman" pitchFamily="18" charset="0"/>
                <a:cs typeface="Times New Roman" pitchFamily="18" charset="0"/>
              </a:rPr>
              <a:t>        </a:t>
            </a:r>
            <a:r>
              <a:rPr lang="en-GB" altLang="it-IT" sz="2400" dirty="0" smtClean="0">
                <a:cs typeface="Times New Roman" pitchFamily="18" charset="0"/>
              </a:rPr>
              <a:t>the four lines add to the sense of perspective, the punchline being foregrounded – </a:t>
            </a:r>
            <a:r>
              <a:rPr lang="en-GB" altLang="it-IT" sz="2400" b="1" dirty="0" smtClean="0">
                <a:cs typeface="Times New Roman" pitchFamily="18" charset="0"/>
              </a:rPr>
              <a:t>semantic hierarchy</a:t>
            </a:r>
            <a:r>
              <a:rPr lang="en-GB" altLang="it-IT" sz="2400" dirty="0" smtClean="0">
                <a:cs typeface="Times New Roman" pitchFamily="18" charset="0"/>
              </a:rPr>
              <a:t>;</a:t>
            </a:r>
            <a:endParaRPr lang="it-IT" altLang="it-IT" sz="2400" dirty="0" smtClean="0">
              <a:cs typeface="Times New Roman" pitchFamily="18" charset="0"/>
            </a:endParaRPr>
          </a:p>
          <a:p>
            <a:pPr algn="just">
              <a:lnSpc>
                <a:spcPct val="90000"/>
              </a:lnSpc>
            </a:pPr>
            <a:r>
              <a:rPr lang="en-GB" altLang="it-IT" sz="2400" dirty="0" smtClean="0">
                <a:latin typeface="Symbol" pitchFamily="18" charset="2"/>
                <a:cs typeface="Times New Roman" pitchFamily="18" charset="0"/>
              </a:rPr>
              <a:t>·</a:t>
            </a:r>
            <a:r>
              <a:rPr lang="en-GB" altLang="it-IT" sz="2400" dirty="0" smtClean="0">
                <a:latin typeface="Times New Roman" pitchFamily="18" charset="0"/>
                <a:cs typeface="Times New Roman" pitchFamily="18" charset="0"/>
              </a:rPr>
              <a:t>        </a:t>
            </a:r>
            <a:r>
              <a:rPr lang="en-GB" altLang="it-IT" sz="2400" dirty="0" smtClean="0">
                <a:cs typeface="Times New Roman" pitchFamily="18" charset="0"/>
              </a:rPr>
              <a:t>the (interested) reader gets the impression of being in the vehicle;</a:t>
            </a:r>
            <a:endParaRPr lang="it-IT" altLang="it-IT" sz="2400" dirty="0" smtClean="0">
              <a:cs typeface="Times New Roman" pitchFamily="18" charset="0"/>
            </a:endParaRPr>
          </a:p>
          <a:p>
            <a:pPr algn="just">
              <a:lnSpc>
                <a:spcPct val="90000"/>
              </a:lnSpc>
            </a:pPr>
            <a:r>
              <a:rPr lang="en-GB" altLang="it-IT" sz="2400" dirty="0" smtClean="0">
                <a:latin typeface="Symbol" pitchFamily="18" charset="2"/>
                <a:cs typeface="Times New Roman" pitchFamily="18" charset="0"/>
              </a:rPr>
              <a:t>·</a:t>
            </a:r>
            <a:r>
              <a:rPr lang="en-GB" altLang="it-IT" sz="2400" dirty="0" smtClean="0">
                <a:latin typeface="Times New Roman" pitchFamily="18" charset="0"/>
                <a:cs typeface="Times New Roman" pitchFamily="18" charset="0"/>
              </a:rPr>
              <a:t>        </a:t>
            </a:r>
            <a:r>
              <a:rPr lang="en-GB" altLang="it-IT" sz="2400" b="1" dirty="0" smtClean="0">
                <a:cs typeface="Times New Roman" pitchFamily="18" charset="0"/>
              </a:rPr>
              <a:t>the promise</a:t>
            </a:r>
            <a:r>
              <a:rPr lang="en-GB" altLang="it-IT" sz="2400" dirty="0" smtClean="0">
                <a:cs typeface="Times New Roman" pitchFamily="18" charset="0"/>
              </a:rPr>
              <a:t> – “get away from it all” with the letters of  ‘So here I am’ of an exaggerated size;</a:t>
            </a:r>
            <a:endParaRPr lang="it-IT" altLang="it-IT" sz="2400" dirty="0" smtClean="0">
              <a:cs typeface="Times New Roman" pitchFamily="18" charset="0"/>
            </a:endParaRPr>
          </a:p>
          <a:p>
            <a:pPr algn="just">
              <a:lnSpc>
                <a:spcPct val="90000"/>
              </a:lnSpc>
            </a:pPr>
            <a:r>
              <a:rPr lang="en-GB" altLang="it-IT" sz="2400" dirty="0" smtClean="0">
                <a:latin typeface="Symbol" pitchFamily="18" charset="2"/>
                <a:cs typeface="Times New Roman" pitchFamily="18" charset="0"/>
              </a:rPr>
              <a:t>·</a:t>
            </a:r>
            <a:r>
              <a:rPr lang="en-GB" altLang="it-IT" sz="2400" dirty="0" smtClean="0">
                <a:latin typeface="Times New Roman" pitchFamily="18" charset="0"/>
                <a:cs typeface="Times New Roman" pitchFamily="18" charset="0"/>
              </a:rPr>
              <a:t>        </a:t>
            </a:r>
            <a:r>
              <a:rPr lang="en-GB" altLang="it-IT" sz="2400" b="1" dirty="0" smtClean="0">
                <a:cs typeface="Times New Roman" pitchFamily="18" charset="0"/>
              </a:rPr>
              <a:t>a semiotic construct</a:t>
            </a:r>
            <a:r>
              <a:rPr lang="en-GB" altLang="it-IT" sz="2400" dirty="0" smtClean="0">
                <a:cs typeface="Times New Roman" pitchFamily="18" charset="0"/>
              </a:rPr>
              <a:t> - the background is surreal (and therefore tempting) while the product is real (and therefore attainable);</a:t>
            </a:r>
            <a:endParaRPr lang="it-IT" altLang="it-IT" sz="2400" dirty="0" smtClean="0">
              <a:cs typeface="Times New Roman" pitchFamily="18" charset="0"/>
            </a:endParaRPr>
          </a:p>
          <a:p>
            <a:pPr algn="just">
              <a:lnSpc>
                <a:spcPct val="90000"/>
              </a:lnSpc>
            </a:pPr>
            <a:r>
              <a:rPr lang="en-GB" altLang="it-IT" sz="2400" dirty="0" smtClean="0">
                <a:latin typeface="Symbol" pitchFamily="18" charset="2"/>
                <a:cs typeface="Times New Roman" pitchFamily="18" charset="0"/>
              </a:rPr>
              <a:t>·</a:t>
            </a:r>
            <a:r>
              <a:rPr lang="en-GB" altLang="it-IT" sz="2400" dirty="0" smtClean="0">
                <a:latin typeface="Times New Roman" pitchFamily="18" charset="0"/>
                <a:cs typeface="Times New Roman" pitchFamily="18" charset="0"/>
              </a:rPr>
              <a:t>        </a:t>
            </a:r>
            <a:r>
              <a:rPr lang="en-GB" altLang="it-IT" sz="2400" dirty="0" smtClean="0">
                <a:cs typeface="Times New Roman" pitchFamily="18" charset="0"/>
              </a:rPr>
              <a:t>two unequal halves – the picture and product are salient;</a:t>
            </a:r>
            <a:endParaRPr lang="it-IT" altLang="it-IT" sz="2400" dirty="0" smtClean="0">
              <a:cs typeface="Times New Roman" pitchFamily="18" charset="0"/>
            </a:endParaRPr>
          </a:p>
          <a:p>
            <a:pPr>
              <a:lnSpc>
                <a:spcPct val="90000"/>
              </a:lnSpc>
            </a:pPr>
            <a:r>
              <a:rPr lang="en-GB" altLang="it-IT" sz="2400" dirty="0" smtClean="0">
                <a:cs typeface="Times New Roman" pitchFamily="18" charset="0"/>
              </a:rPr>
              <a:t>sharp division of two parts of text – promise/information (two different kinds of meaning)</a:t>
            </a:r>
            <a:r>
              <a:rPr lang="en-GB" altLang="it-IT" sz="2400" dirty="0" smtClean="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3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36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36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36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36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36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36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it-IT" altLang="it-IT" smtClean="0"/>
              <a:t>Analysis of an ad. </a:t>
            </a:r>
            <a:endParaRPr lang="en-GB" altLang="it-IT" smtClean="0"/>
          </a:p>
        </p:txBody>
      </p:sp>
      <p:sp>
        <p:nvSpPr>
          <p:cNvPr id="16387" name="Rectangle 3"/>
          <p:cNvSpPr>
            <a:spLocks noGrp="1" noChangeArrowheads="1"/>
          </p:cNvSpPr>
          <p:nvPr>
            <p:ph type="body" idx="1"/>
          </p:nvPr>
        </p:nvSpPr>
        <p:spPr>
          <a:xfrm>
            <a:off x="609600" y="1752600"/>
            <a:ext cx="8305800" cy="4343400"/>
          </a:xfrm>
        </p:spPr>
        <p:txBody>
          <a:bodyPr/>
          <a:lstStyle/>
          <a:p>
            <a:pPr algn="just"/>
            <a:r>
              <a:rPr lang="en-GB" altLang="it-IT" dirty="0" smtClean="0">
                <a:cs typeface="Times New Roman" pitchFamily="18" charset="0"/>
              </a:rPr>
              <a:t>So this ‘ad’ is a semiotic unit, structured, not linguistically, but by principles of visual composition... verbal text becomes just one of the elements integrated by the codes of information value, salience and framing... reading is not necessarily linear, wholly or in part, but may go from centre to margin, or in circular fashion, or vertically,... (p 185)</a:t>
            </a:r>
            <a:endParaRPr lang="it-IT" altLang="it-IT" dirty="0" smtClean="0">
              <a:cs typeface="Times New Roman" pitchFamily="18" charset="0"/>
            </a:endParaRPr>
          </a:p>
          <a:p>
            <a:endParaRPr lang="en-GB" altLang="it-IT"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circle(in)">
                                      <p:cBhvr>
                                        <p:cTn id="7" dur="2000"/>
                                        <p:tgtEl>
                                          <p:spTgt spid="1638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p:txBody>
          <a:bodyPr/>
          <a:lstStyle/>
          <a:p>
            <a:r>
              <a:rPr lang="it-IT" altLang="it-IT" smtClean="0">
                <a:hlinkClick r:id="rId2" action="ppaction://hlinkfile"/>
              </a:rPr>
              <a:t>Insert video </a:t>
            </a:r>
            <a:r>
              <a:rPr lang="it-IT" altLang="it-IT" smtClean="0"/>
              <a:t>Citroen</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34" name="Object 4"/>
          <p:cNvGraphicFramePr>
            <a:graphicFrameLocks noChangeAspect="1"/>
          </p:cNvGraphicFramePr>
          <p:nvPr/>
        </p:nvGraphicFramePr>
        <p:xfrm>
          <a:off x="2184400" y="0"/>
          <a:ext cx="4775200" cy="6858000"/>
        </p:xfrm>
        <a:graphic>
          <a:graphicData uri="http://schemas.openxmlformats.org/presentationml/2006/ole">
            <mc:AlternateContent xmlns:mc="http://schemas.openxmlformats.org/markup-compatibility/2006">
              <mc:Choice xmlns:v="urn:schemas-microsoft-com:vml" Requires="v">
                <p:oleObj spid="_x0000_s18441" name="Documento" r:id="rId4" imgW="6221163" imgH="8935706" progId="Word.Document.8">
                  <p:embed/>
                </p:oleObj>
              </mc:Choice>
              <mc:Fallback>
                <p:oleObj name="Documento" r:id="rId4" imgW="6221163" imgH="8935706" progId="Word.Document.8">
                  <p:embed/>
                  <p:pic>
                    <p:nvPicPr>
                      <p:cNvPr id="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4400" y="0"/>
                        <a:ext cx="4775200"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2667000" y="1027113"/>
            <a:ext cx="6096000" cy="1143000"/>
          </a:xfrm>
          <a:noFill/>
        </p:spPr>
        <p:txBody>
          <a:bodyPr/>
          <a:lstStyle/>
          <a:p>
            <a:r>
              <a:rPr lang="it-IT" altLang="it-IT" smtClean="0"/>
              <a:t>Multimodal transcription</a:t>
            </a:r>
          </a:p>
        </p:txBody>
      </p:sp>
      <p:sp>
        <p:nvSpPr>
          <p:cNvPr id="19459" name="Rectangle 3"/>
          <p:cNvSpPr>
            <a:spLocks noGrp="1" noChangeArrowheads="1"/>
          </p:cNvSpPr>
          <p:nvPr>
            <p:ph type="body" idx="1"/>
          </p:nvPr>
        </p:nvSpPr>
        <p:spPr>
          <a:xfrm>
            <a:off x="2667000" y="1981200"/>
            <a:ext cx="6096000" cy="4114800"/>
          </a:xfrm>
          <a:noFill/>
        </p:spPr>
        <p:txBody>
          <a:bodyPr/>
          <a:lstStyle/>
          <a:p>
            <a:r>
              <a:rPr lang="it-IT" altLang="it-IT" dirty="0" err="1" smtClean="0"/>
              <a:t>analyse</a:t>
            </a:r>
            <a:r>
              <a:rPr lang="it-IT" altLang="it-IT" dirty="0" smtClean="0"/>
              <a:t> the </a:t>
            </a:r>
            <a:r>
              <a:rPr lang="it-IT" altLang="it-IT" dirty="0" err="1" smtClean="0"/>
              <a:t>various</a:t>
            </a:r>
            <a:r>
              <a:rPr lang="it-IT" altLang="it-IT" dirty="0" smtClean="0"/>
              <a:t> </a:t>
            </a:r>
            <a:r>
              <a:rPr lang="it-IT" altLang="it-IT" dirty="0" err="1" smtClean="0"/>
              <a:t>semiotic</a:t>
            </a:r>
            <a:r>
              <a:rPr lang="it-IT" altLang="it-IT" dirty="0" smtClean="0"/>
              <a:t> </a:t>
            </a:r>
            <a:r>
              <a:rPr lang="it-IT" altLang="it-IT" dirty="0" err="1" smtClean="0"/>
              <a:t>modalities</a:t>
            </a:r>
            <a:endParaRPr lang="it-IT" altLang="it-IT" dirty="0" smtClean="0"/>
          </a:p>
          <a:p>
            <a:r>
              <a:rPr lang="it-IT" altLang="it-IT" dirty="0" err="1" smtClean="0"/>
              <a:t>presentation</a:t>
            </a:r>
            <a:r>
              <a:rPr lang="it-IT" altLang="it-IT" dirty="0" smtClean="0"/>
              <a:t> in </a:t>
            </a:r>
            <a:r>
              <a:rPr lang="it-IT" altLang="it-IT" dirty="0" err="1" smtClean="0"/>
              <a:t>table</a:t>
            </a:r>
            <a:r>
              <a:rPr lang="it-IT" altLang="it-IT" dirty="0" smtClean="0"/>
              <a:t> </a:t>
            </a:r>
            <a:r>
              <a:rPr lang="it-IT" altLang="it-IT" dirty="0" err="1" smtClean="0"/>
              <a:t>form</a:t>
            </a:r>
            <a:endParaRPr lang="it-IT" altLang="it-IT" dirty="0" smtClean="0"/>
          </a:p>
          <a:p>
            <a:r>
              <a:rPr lang="it-IT" altLang="it-IT" dirty="0" err="1" smtClean="0"/>
              <a:t>assess</a:t>
            </a:r>
            <a:r>
              <a:rPr lang="it-IT" altLang="it-IT" dirty="0" smtClean="0"/>
              <a:t> </a:t>
            </a:r>
            <a:r>
              <a:rPr lang="it-IT" altLang="it-IT" dirty="0" err="1" smtClean="0"/>
              <a:t>how</a:t>
            </a:r>
            <a:r>
              <a:rPr lang="it-IT" altLang="it-IT" dirty="0" smtClean="0"/>
              <a:t> </a:t>
            </a:r>
            <a:r>
              <a:rPr lang="it-IT" altLang="it-IT" dirty="0" err="1" smtClean="0"/>
              <a:t>each</a:t>
            </a:r>
            <a:r>
              <a:rPr lang="it-IT" altLang="it-IT" dirty="0" smtClean="0"/>
              <a:t> </a:t>
            </a:r>
            <a:r>
              <a:rPr lang="it-IT" altLang="it-IT" dirty="0" err="1" smtClean="0"/>
              <a:t>modality</a:t>
            </a:r>
            <a:r>
              <a:rPr lang="it-IT" altLang="it-IT" dirty="0" smtClean="0"/>
              <a:t> </a:t>
            </a:r>
            <a:r>
              <a:rPr lang="it-IT" altLang="it-IT" dirty="0" err="1" smtClean="0"/>
              <a:t>works</a:t>
            </a:r>
            <a:r>
              <a:rPr lang="it-IT" altLang="it-IT" dirty="0" smtClean="0"/>
              <a:t> to </a:t>
            </a:r>
            <a:r>
              <a:rPr lang="it-IT" altLang="it-IT" dirty="0" err="1" smtClean="0"/>
              <a:t>give</a:t>
            </a:r>
            <a:r>
              <a:rPr lang="it-IT" altLang="it-IT" dirty="0" smtClean="0"/>
              <a:t> </a:t>
            </a:r>
            <a:r>
              <a:rPr lang="it-IT" altLang="it-IT" dirty="0" err="1" smtClean="0"/>
              <a:t>meaning</a:t>
            </a:r>
            <a:r>
              <a:rPr lang="it-IT" altLang="it-IT" dirty="0" smtClean="0"/>
              <a:t> and </a:t>
            </a:r>
            <a:r>
              <a:rPr lang="it-IT" altLang="it-IT" dirty="0" err="1" smtClean="0"/>
              <a:t>how</a:t>
            </a:r>
            <a:r>
              <a:rPr lang="it-IT" altLang="it-IT" dirty="0" smtClean="0"/>
              <a:t> </a:t>
            </a:r>
            <a:r>
              <a:rPr lang="it-IT" altLang="it-IT" dirty="0" err="1" smtClean="0"/>
              <a:t>they</a:t>
            </a:r>
            <a:r>
              <a:rPr lang="it-IT" altLang="it-IT" dirty="0" smtClean="0"/>
              <a:t> work </a:t>
            </a:r>
            <a:r>
              <a:rPr lang="it-IT" altLang="it-IT" dirty="0" err="1" smtClean="0"/>
              <a:t>together</a:t>
            </a:r>
            <a:r>
              <a:rPr lang="it-IT" altLang="it-IT" dirty="0" smtClean="0"/>
              <a:t>  </a:t>
            </a:r>
          </a:p>
          <a:p>
            <a:r>
              <a:rPr lang="it-IT" altLang="it-IT" dirty="0" smtClean="0"/>
              <a:t>(</a:t>
            </a:r>
            <a:r>
              <a:rPr lang="it-IT" altLang="it-IT" dirty="0" err="1" smtClean="0"/>
              <a:t>see</a:t>
            </a:r>
            <a:r>
              <a:rPr lang="it-IT" altLang="it-IT" dirty="0" smtClean="0"/>
              <a:t> </a:t>
            </a:r>
            <a:r>
              <a:rPr lang="it-IT" altLang="it-IT" dirty="0" err="1" smtClean="0"/>
              <a:t>next</a:t>
            </a:r>
            <a:r>
              <a:rPr lang="it-IT" altLang="it-IT" dirty="0" smtClean="0"/>
              <a:t> </a:t>
            </a:r>
            <a:r>
              <a:rPr lang="it-IT" altLang="it-IT" dirty="0" err="1" smtClean="0"/>
              <a:t>lesson</a:t>
            </a:r>
            <a:r>
              <a:rPr lang="it-IT" altLang="it-IT" dirty="0" smtClean="0"/>
              <a:t> for </a:t>
            </a:r>
            <a:r>
              <a:rPr lang="it-IT" altLang="it-IT" dirty="0" err="1" smtClean="0"/>
              <a:t>detailed</a:t>
            </a:r>
            <a:r>
              <a:rPr lang="it-IT" altLang="it-IT" dirty="0" smtClean="0"/>
              <a:t> </a:t>
            </a:r>
            <a:r>
              <a:rPr lang="it-IT" altLang="it-IT" dirty="0" err="1" smtClean="0"/>
              <a:t>explanation</a:t>
            </a:r>
            <a:r>
              <a:rPr lang="it-IT" altLang="it-IT" dirty="0" smtClean="0"/>
              <a:t>)</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4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45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667000" y="1028700"/>
            <a:ext cx="6096000" cy="1143000"/>
          </a:xfrm>
          <a:noFill/>
        </p:spPr>
        <p:txBody>
          <a:bodyPr/>
          <a:lstStyle/>
          <a:p>
            <a:r>
              <a:rPr lang="it-IT" altLang="it-IT" smtClean="0"/>
              <a:t>Practical applications</a:t>
            </a:r>
          </a:p>
        </p:txBody>
      </p:sp>
      <p:sp>
        <p:nvSpPr>
          <p:cNvPr id="20483" name="Rectangle 3"/>
          <p:cNvSpPr>
            <a:spLocks noGrp="1" noChangeArrowheads="1"/>
          </p:cNvSpPr>
          <p:nvPr>
            <p:ph type="body" idx="1"/>
          </p:nvPr>
        </p:nvSpPr>
        <p:spPr>
          <a:xfrm>
            <a:off x="2684463" y="1981200"/>
            <a:ext cx="6096000" cy="4114800"/>
          </a:xfrm>
          <a:noFill/>
        </p:spPr>
        <p:txBody>
          <a:bodyPr/>
          <a:lstStyle/>
          <a:p>
            <a:r>
              <a:rPr lang="it-IT" altLang="it-IT" smtClean="0"/>
              <a:t>analysis of advertisements to check most effective modalities</a:t>
            </a:r>
          </a:p>
          <a:p>
            <a:r>
              <a:rPr lang="it-IT" altLang="it-IT" smtClean="0"/>
              <a:t>use in deciding translation strategies for subtitling film, if (some of) the meaning is provided by the other semiotic modalities.</a:t>
            </a:r>
          </a:p>
        </p:txBody>
      </p:sp>
    </p:spTree>
  </p:cSld>
  <p:clrMapOvr>
    <a:masterClrMapping/>
  </p:clrMapOvr>
  <p:transition>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it-IT" altLang="it-IT" sz="3200" smtClean="0"/>
              <a:t>Application of multimodal transcription to film translation</a:t>
            </a:r>
          </a:p>
        </p:txBody>
      </p:sp>
      <p:sp>
        <p:nvSpPr>
          <p:cNvPr id="21507" name="Rectangle 3"/>
          <p:cNvSpPr>
            <a:spLocks noGrp="1" noChangeArrowheads="1"/>
          </p:cNvSpPr>
          <p:nvPr>
            <p:ph type="body" idx="1"/>
          </p:nvPr>
        </p:nvSpPr>
        <p:spPr/>
        <p:txBody>
          <a:bodyPr/>
          <a:lstStyle/>
          <a:p>
            <a:pPr>
              <a:lnSpc>
                <a:spcPct val="90000"/>
              </a:lnSpc>
              <a:buFont typeface="Wingdings" pitchFamily="2" charset="2"/>
              <a:buNone/>
            </a:pPr>
            <a:r>
              <a:rPr lang="it-IT" altLang="it-IT" smtClean="0"/>
              <a:t>	BY</a:t>
            </a:r>
          </a:p>
          <a:p>
            <a:pPr>
              <a:lnSpc>
                <a:spcPct val="90000"/>
              </a:lnSpc>
              <a:buFont typeface="Wingdings" pitchFamily="2" charset="2"/>
              <a:buNone/>
            </a:pPr>
            <a:r>
              <a:rPr lang="it-IT" altLang="it-IT" smtClean="0"/>
              <a:t>	- simplifying the descriptions</a:t>
            </a:r>
          </a:p>
          <a:p>
            <a:pPr>
              <a:lnSpc>
                <a:spcPct val="90000"/>
              </a:lnSpc>
              <a:buFont typeface="Wingdings" pitchFamily="2" charset="2"/>
              <a:buNone/>
            </a:pPr>
            <a:r>
              <a:rPr lang="it-IT" altLang="it-IT" smtClean="0"/>
              <a:t>	- doubling up some columns</a:t>
            </a:r>
          </a:p>
          <a:p>
            <a:pPr>
              <a:lnSpc>
                <a:spcPct val="90000"/>
              </a:lnSpc>
              <a:buFont typeface="Wingdings" pitchFamily="2" charset="2"/>
              <a:buNone/>
            </a:pPr>
            <a:r>
              <a:rPr lang="it-IT" altLang="it-IT" smtClean="0"/>
              <a:t> 	- eliminating other columns</a:t>
            </a:r>
          </a:p>
          <a:p>
            <a:pPr>
              <a:lnSpc>
                <a:spcPct val="90000"/>
              </a:lnSpc>
              <a:buFont typeface="Wingdings" pitchFamily="2" charset="2"/>
              <a:buNone/>
            </a:pPr>
            <a:r>
              <a:rPr lang="it-IT" altLang="it-IT" smtClean="0"/>
              <a:t>	- adding a translation column</a:t>
            </a:r>
          </a:p>
          <a:p>
            <a:pPr>
              <a:lnSpc>
                <a:spcPct val="90000"/>
              </a:lnSpc>
              <a:buFont typeface="Wingdings" pitchFamily="2" charset="2"/>
              <a:buNone/>
            </a:pPr>
            <a:endParaRPr lang="it-IT" altLang="it-IT" smtClean="0"/>
          </a:p>
          <a:p>
            <a:pPr>
              <a:lnSpc>
                <a:spcPct val="90000"/>
              </a:lnSpc>
              <a:buFont typeface="Wingdings" pitchFamily="2" charset="2"/>
              <a:buNone/>
            </a:pPr>
            <a:r>
              <a:rPr lang="it-IT" altLang="it-IT" smtClean="0"/>
              <a:t>	the MT proved useful in deciding translation strategies for subtitling film…. and not missing anything!</a:t>
            </a:r>
          </a:p>
          <a:p>
            <a:pPr>
              <a:lnSpc>
                <a:spcPct val="90000"/>
              </a:lnSpc>
              <a:buFont typeface="Wingdings" pitchFamily="2" charset="2"/>
              <a:buNone/>
            </a:pPr>
            <a:endParaRPr lang="it-IT" altLang="it-IT"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133600" y="0"/>
            <a:ext cx="6781800" cy="1371600"/>
          </a:xfrm>
        </p:spPr>
        <p:txBody>
          <a:bodyPr/>
          <a:lstStyle/>
          <a:p>
            <a:r>
              <a:rPr lang="it-IT" altLang="it-IT" smtClean="0"/>
              <a:t>Ivory Soap (1882 ) cf. 2000</a:t>
            </a:r>
            <a:endParaRPr lang="en-GB" altLang="it-IT" smtClean="0"/>
          </a:p>
        </p:txBody>
      </p:sp>
      <p:sp>
        <p:nvSpPr>
          <p:cNvPr id="4099" name="Rectangle 3"/>
          <p:cNvSpPr>
            <a:spLocks noGrp="1" noChangeArrowheads="1"/>
          </p:cNvSpPr>
          <p:nvPr>
            <p:ph type="body" idx="1"/>
          </p:nvPr>
        </p:nvSpPr>
        <p:spPr>
          <a:xfrm>
            <a:off x="1547664" y="1124744"/>
            <a:ext cx="7391400" cy="5029200"/>
          </a:xfrm>
        </p:spPr>
        <p:txBody>
          <a:bodyPr/>
          <a:lstStyle/>
          <a:p>
            <a:pPr>
              <a:lnSpc>
                <a:spcPct val="90000"/>
              </a:lnSpc>
              <a:buFont typeface="Monotype Sorts" charset="2"/>
              <a:buNone/>
            </a:pPr>
            <a:r>
              <a:rPr lang="it-IT" altLang="it-IT" sz="2400" dirty="0" smtClean="0"/>
              <a:t>	The ‘IVORY’ </a:t>
            </a:r>
            <a:r>
              <a:rPr lang="it-IT" altLang="it-IT" sz="2400" dirty="0" err="1" smtClean="0"/>
              <a:t>is</a:t>
            </a:r>
            <a:r>
              <a:rPr lang="it-IT" altLang="it-IT" sz="2400" dirty="0" smtClean="0"/>
              <a:t> a </a:t>
            </a:r>
            <a:r>
              <a:rPr lang="it-IT" altLang="it-IT" sz="2400" dirty="0" err="1" smtClean="0"/>
              <a:t>laundry</a:t>
            </a:r>
            <a:r>
              <a:rPr lang="it-IT" altLang="it-IT" sz="2400" dirty="0" smtClean="0"/>
              <a:t> soap, with </a:t>
            </a:r>
            <a:r>
              <a:rPr lang="it-IT" altLang="it-IT" sz="2400" dirty="0" err="1" smtClean="0"/>
              <a:t>all</a:t>
            </a:r>
            <a:r>
              <a:rPr lang="it-IT" altLang="it-IT" sz="2400" dirty="0" smtClean="0"/>
              <a:t> the fine </a:t>
            </a:r>
            <a:r>
              <a:rPr lang="it-IT" altLang="it-IT" sz="2400" dirty="0" err="1" smtClean="0"/>
              <a:t>qualities</a:t>
            </a:r>
            <a:r>
              <a:rPr lang="it-IT" altLang="it-IT" sz="2400" dirty="0" smtClean="0"/>
              <a:t> of a </a:t>
            </a:r>
            <a:r>
              <a:rPr lang="it-IT" altLang="it-IT" sz="2400" dirty="0" err="1" smtClean="0"/>
              <a:t>choice</a:t>
            </a:r>
            <a:r>
              <a:rPr lang="it-IT" altLang="it-IT" sz="2400" dirty="0" smtClean="0"/>
              <a:t> </a:t>
            </a:r>
            <a:r>
              <a:rPr lang="it-IT" altLang="it-IT" sz="2400" dirty="0" err="1" smtClean="0"/>
              <a:t>toilet</a:t>
            </a:r>
            <a:r>
              <a:rPr lang="it-IT" altLang="it-IT" sz="2400" dirty="0" smtClean="0"/>
              <a:t> soap, and </a:t>
            </a:r>
            <a:r>
              <a:rPr lang="it-IT" altLang="it-IT" sz="2400" dirty="0" err="1" smtClean="0"/>
              <a:t>is</a:t>
            </a:r>
            <a:r>
              <a:rPr lang="it-IT" altLang="it-IT" sz="2400" dirty="0" smtClean="0"/>
              <a:t> 99 44/100 per cent pure.</a:t>
            </a:r>
          </a:p>
          <a:p>
            <a:pPr>
              <a:lnSpc>
                <a:spcPct val="90000"/>
              </a:lnSpc>
              <a:buFont typeface="Monotype Sorts" charset="2"/>
              <a:buNone/>
            </a:pPr>
            <a:r>
              <a:rPr lang="it-IT" altLang="it-IT" sz="2400" dirty="0" smtClean="0"/>
              <a:t>	Ladies </a:t>
            </a:r>
            <a:r>
              <a:rPr lang="it-IT" altLang="it-IT" sz="2400" dirty="0" err="1" smtClean="0"/>
              <a:t>will</a:t>
            </a:r>
            <a:r>
              <a:rPr lang="it-IT" altLang="it-IT" sz="2400" dirty="0" smtClean="0"/>
              <a:t> </a:t>
            </a:r>
            <a:r>
              <a:rPr lang="it-IT" altLang="it-IT" sz="2400" dirty="0" err="1" smtClean="0"/>
              <a:t>find</a:t>
            </a:r>
            <a:r>
              <a:rPr lang="it-IT" altLang="it-IT" sz="2400" dirty="0" smtClean="0"/>
              <a:t> </a:t>
            </a:r>
            <a:r>
              <a:rPr lang="it-IT" altLang="it-IT" sz="2400" dirty="0" err="1" smtClean="0"/>
              <a:t>this</a:t>
            </a:r>
            <a:r>
              <a:rPr lang="it-IT" altLang="it-IT" sz="2400" dirty="0" smtClean="0"/>
              <a:t> soap </a:t>
            </a:r>
            <a:r>
              <a:rPr lang="it-IT" altLang="it-IT" sz="2400" dirty="0" err="1" smtClean="0"/>
              <a:t>especially</a:t>
            </a:r>
            <a:r>
              <a:rPr lang="it-IT" altLang="it-IT" sz="2400" dirty="0" smtClean="0"/>
              <a:t> </a:t>
            </a:r>
            <a:r>
              <a:rPr lang="it-IT" altLang="it-IT" sz="2400" dirty="0" err="1" smtClean="0"/>
              <a:t>adapted</a:t>
            </a:r>
            <a:r>
              <a:rPr lang="it-IT" altLang="it-IT" sz="2400" dirty="0" smtClean="0"/>
              <a:t> for </a:t>
            </a:r>
            <a:r>
              <a:rPr lang="it-IT" altLang="it-IT" sz="2400" dirty="0" err="1" smtClean="0"/>
              <a:t>washing</a:t>
            </a:r>
            <a:r>
              <a:rPr lang="it-IT" altLang="it-IT" sz="2400" dirty="0" smtClean="0"/>
              <a:t> </a:t>
            </a:r>
            <a:r>
              <a:rPr lang="it-IT" altLang="it-IT" sz="2400" dirty="0" err="1" smtClean="0"/>
              <a:t>laces</a:t>
            </a:r>
            <a:r>
              <a:rPr lang="it-IT" altLang="it-IT" sz="2400" dirty="0" smtClean="0"/>
              <a:t>, </a:t>
            </a:r>
            <a:r>
              <a:rPr lang="it-IT" altLang="it-IT" sz="2400" dirty="0" err="1" smtClean="0"/>
              <a:t>infants</a:t>
            </a:r>
            <a:r>
              <a:rPr lang="it-IT" altLang="it-IT" sz="2400" dirty="0" smtClean="0"/>
              <a:t>’ </a:t>
            </a:r>
            <a:r>
              <a:rPr lang="it-IT" altLang="it-IT" sz="2400" dirty="0" err="1" smtClean="0"/>
              <a:t>clothing</a:t>
            </a:r>
            <a:r>
              <a:rPr lang="it-IT" altLang="it-IT" sz="2400" dirty="0" smtClean="0"/>
              <a:t>, </a:t>
            </a:r>
            <a:r>
              <a:rPr lang="it-IT" altLang="it-IT" sz="2400" dirty="0" err="1" smtClean="0"/>
              <a:t>silk</a:t>
            </a:r>
            <a:r>
              <a:rPr lang="it-IT" altLang="it-IT" sz="2400" dirty="0" smtClean="0"/>
              <a:t> </a:t>
            </a:r>
            <a:r>
              <a:rPr lang="it-IT" altLang="it-IT" sz="2400" dirty="0" err="1" smtClean="0"/>
              <a:t>hose</a:t>
            </a:r>
            <a:r>
              <a:rPr lang="it-IT" altLang="it-IT" sz="2400" dirty="0" smtClean="0"/>
              <a:t>, </a:t>
            </a:r>
            <a:r>
              <a:rPr lang="it-IT" altLang="it-IT" sz="2400" dirty="0" err="1" smtClean="0"/>
              <a:t>cleaning</a:t>
            </a:r>
            <a:r>
              <a:rPr lang="it-IT" altLang="it-IT" sz="2400" dirty="0" smtClean="0"/>
              <a:t> </a:t>
            </a:r>
            <a:r>
              <a:rPr lang="it-IT" altLang="it-IT" sz="2400" dirty="0" err="1" smtClean="0"/>
              <a:t>gloves</a:t>
            </a:r>
            <a:r>
              <a:rPr lang="it-IT" altLang="it-IT" sz="2400" dirty="0" smtClean="0"/>
              <a:t> and </a:t>
            </a:r>
            <a:r>
              <a:rPr lang="it-IT" altLang="it-IT" sz="2400" dirty="0" err="1" smtClean="0"/>
              <a:t>all</a:t>
            </a:r>
            <a:r>
              <a:rPr lang="it-IT" altLang="it-IT" sz="2400" dirty="0" smtClean="0"/>
              <a:t> </a:t>
            </a:r>
            <a:r>
              <a:rPr lang="it-IT" altLang="it-IT" sz="2400" dirty="0" err="1" smtClean="0"/>
              <a:t>articles</a:t>
            </a:r>
            <a:r>
              <a:rPr lang="it-IT" altLang="it-IT" sz="2400" dirty="0" smtClean="0"/>
              <a:t> of fine </a:t>
            </a:r>
            <a:r>
              <a:rPr lang="it-IT" altLang="it-IT" sz="2400" dirty="0" err="1" smtClean="0"/>
              <a:t>texture</a:t>
            </a:r>
            <a:r>
              <a:rPr lang="it-IT" altLang="it-IT" sz="2400" dirty="0" smtClean="0"/>
              <a:t> and delicate </a:t>
            </a:r>
            <a:r>
              <a:rPr lang="it-IT" altLang="it-IT" sz="2400" dirty="0" err="1" smtClean="0"/>
              <a:t>colour</a:t>
            </a:r>
            <a:r>
              <a:rPr lang="it-IT" altLang="it-IT" sz="2400" dirty="0" smtClean="0"/>
              <a:t>, and for the </a:t>
            </a:r>
            <a:r>
              <a:rPr lang="it-IT" altLang="it-IT" sz="2400" dirty="0" err="1" smtClean="0"/>
              <a:t>varied</a:t>
            </a:r>
            <a:r>
              <a:rPr lang="it-IT" altLang="it-IT" sz="2400" dirty="0" smtClean="0"/>
              <a:t> </a:t>
            </a:r>
            <a:r>
              <a:rPr lang="it-IT" altLang="it-IT" sz="2400" dirty="0" err="1" smtClean="0"/>
              <a:t>uses</a:t>
            </a:r>
            <a:r>
              <a:rPr lang="it-IT" altLang="it-IT" sz="2400" dirty="0" smtClean="0"/>
              <a:t> </a:t>
            </a:r>
            <a:r>
              <a:rPr lang="it-IT" altLang="it-IT" sz="2400" dirty="0" err="1" smtClean="0"/>
              <a:t>about</a:t>
            </a:r>
            <a:r>
              <a:rPr lang="it-IT" altLang="it-IT" sz="2400" dirty="0" smtClean="0"/>
              <a:t> the </a:t>
            </a:r>
            <a:r>
              <a:rPr lang="it-IT" altLang="it-IT" sz="2400" dirty="0" err="1" smtClean="0"/>
              <a:t>house</a:t>
            </a:r>
            <a:r>
              <a:rPr lang="it-IT" altLang="it-IT" sz="2400" dirty="0" smtClean="0"/>
              <a:t> </a:t>
            </a:r>
            <a:r>
              <a:rPr lang="it-IT" altLang="it-IT" sz="2400" dirty="0" err="1" smtClean="0"/>
              <a:t>that</a:t>
            </a:r>
            <a:r>
              <a:rPr lang="it-IT" altLang="it-IT" sz="2400" dirty="0" smtClean="0"/>
              <a:t> </a:t>
            </a:r>
            <a:r>
              <a:rPr lang="it-IT" altLang="it-IT" sz="2400" dirty="0" err="1" smtClean="0"/>
              <a:t>daily</a:t>
            </a:r>
            <a:r>
              <a:rPr lang="it-IT" altLang="it-IT" sz="2400" dirty="0" smtClean="0"/>
              <a:t> </a:t>
            </a:r>
            <a:r>
              <a:rPr lang="it-IT" altLang="it-IT" sz="2400" dirty="0" err="1" smtClean="0"/>
              <a:t>arise</a:t>
            </a:r>
            <a:r>
              <a:rPr lang="it-IT" altLang="it-IT" sz="2400" dirty="0" smtClean="0"/>
              <a:t>, </a:t>
            </a:r>
            <a:r>
              <a:rPr lang="it-IT" altLang="it-IT" sz="2400" dirty="0" err="1" smtClean="0"/>
              <a:t>requiring</a:t>
            </a:r>
            <a:r>
              <a:rPr lang="it-IT" altLang="it-IT" sz="2400" dirty="0" smtClean="0"/>
              <a:t> the use of soap </a:t>
            </a:r>
            <a:r>
              <a:rPr lang="it-IT" altLang="it-IT" sz="2400" dirty="0" err="1" smtClean="0"/>
              <a:t>that</a:t>
            </a:r>
            <a:r>
              <a:rPr lang="it-IT" altLang="it-IT" sz="2400" dirty="0" smtClean="0"/>
              <a:t> </a:t>
            </a:r>
            <a:r>
              <a:rPr lang="it-IT" altLang="it-IT" sz="2400" dirty="0" err="1" smtClean="0"/>
              <a:t>is</a:t>
            </a:r>
            <a:r>
              <a:rPr lang="it-IT" altLang="it-IT" sz="2400" dirty="0" smtClean="0"/>
              <a:t> </a:t>
            </a:r>
            <a:r>
              <a:rPr lang="it-IT" altLang="it-IT" sz="2400" dirty="0" err="1" smtClean="0"/>
              <a:t>above</a:t>
            </a:r>
            <a:r>
              <a:rPr lang="it-IT" altLang="it-IT" sz="2400" dirty="0" smtClean="0"/>
              <a:t> the </a:t>
            </a:r>
            <a:r>
              <a:rPr lang="it-IT" altLang="it-IT" sz="2400" dirty="0" err="1" smtClean="0"/>
              <a:t>ordinary</a:t>
            </a:r>
            <a:r>
              <a:rPr lang="it-IT" altLang="it-IT" sz="2400" dirty="0" smtClean="0"/>
              <a:t> in </a:t>
            </a:r>
            <a:r>
              <a:rPr lang="it-IT" altLang="it-IT" sz="2400" dirty="0" err="1" smtClean="0"/>
              <a:t>quality</a:t>
            </a:r>
            <a:r>
              <a:rPr lang="it-IT" altLang="it-IT" sz="2400" dirty="0" smtClean="0"/>
              <a:t>.</a:t>
            </a:r>
          </a:p>
          <a:p>
            <a:pPr>
              <a:lnSpc>
                <a:spcPct val="90000"/>
              </a:lnSpc>
              <a:buFont typeface="Monotype Sorts" charset="2"/>
              <a:buNone/>
            </a:pPr>
            <a:r>
              <a:rPr lang="it-IT" altLang="it-IT" sz="2400" dirty="0" smtClean="0"/>
              <a:t>	For the Bath, </a:t>
            </a:r>
            <a:r>
              <a:rPr lang="it-IT" altLang="it-IT" sz="2400" dirty="0" err="1" smtClean="0"/>
              <a:t>Toilet</a:t>
            </a:r>
            <a:r>
              <a:rPr lang="it-IT" altLang="it-IT" sz="2400" dirty="0" smtClean="0"/>
              <a:t> or Nursery </a:t>
            </a:r>
            <a:r>
              <a:rPr lang="it-IT" altLang="it-IT" sz="2400" dirty="0" err="1" smtClean="0"/>
              <a:t>it</a:t>
            </a:r>
            <a:r>
              <a:rPr lang="it-IT" altLang="it-IT" sz="2400" dirty="0" smtClean="0"/>
              <a:t> </a:t>
            </a:r>
            <a:r>
              <a:rPr lang="it-IT" altLang="it-IT" sz="2400" dirty="0" err="1" smtClean="0"/>
              <a:t>is</a:t>
            </a:r>
            <a:r>
              <a:rPr lang="it-IT" altLang="it-IT" sz="2400" dirty="0" smtClean="0"/>
              <a:t> </a:t>
            </a:r>
            <a:r>
              <a:rPr lang="it-IT" altLang="it-IT" sz="2400" dirty="0" err="1" smtClean="0"/>
              <a:t>preferred</a:t>
            </a:r>
            <a:r>
              <a:rPr lang="it-IT" altLang="it-IT" sz="2400" dirty="0" smtClean="0"/>
              <a:t> to </a:t>
            </a:r>
            <a:r>
              <a:rPr lang="it-IT" altLang="it-IT" sz="2400" dirty="0" err="1" smtClean="0"/>
              <a:t>most</a:t>
            </a:r>
            <a:r>
              <a:rPr lang="it-IT" altLang="it-IT" sz="2400" dirty="0" smtClean="0"/>
              <a:t> of the </a:t>
            </a:r>
            <a:r>
              <a:rPr lang="it-IT" altLang="it-IT" sz="2400" dirty="0" err="1" smtClean="0"/>
              <a:t>soaps</a:t>
            </a:r>
            <a:r>
              <a:rPr lang="it-IT" altLang="it-IT" sz="2400" dirty="0" smtClean="0"/>
              <a:t> </a:t>
            </a:r>
            <a:r>
              <a:rPr lang="it-IT" altLang="it-IT" sz="2400" dirty="0" err="1" smtClean="0"/>
              <a:t>sold</a:t>
            </a:r>
            <a:r>
              <a:rPr lang="it-IT" altLang="it-IT" sz="2400" dirty="0" smtClean="0"/>
              <a:t> for </a:t>
            </a:r>
            <a:r>
              <a:rPr lang="it-IT" altLang="it-IT" sz="2400" dirty="0" err="1" smtClean="0"/>
              <a:t>toilet</a:t>
            </a:r>
            <a:r>
              <a:rPr lang="it-IT" altLang="it-IT" sz="2400" dirty="0" smtClean="0"/>
              <a:t> use, </a:t>
            </a:r>
            <a:r>
              <a:rPr lang="it-IT" altLang="it-IT" sz="2400" dirty="0" err="1" smtClean="0"/>
              <a:t>being</a:t>
            </a:r>
            <a:r>
              <a:rPr lang="it-IT" altLang="it-IT" sz="2400" dirty="0" smtClean="0"/>
              <a:t> </a:t>
            </a:r>
            <a:r>
              <a:rPr lang="it-IT" altLang="it-IT" sz="2400" dirty="0" err="1" smtClean="0"/>
              <a:t>purer</a:t>
            </a:r>
            <a:r>
              <a:rPr lang="it-IT" altLang="it-IT" sz="2400" dirty="0" smtClean="0"/>
              <a:t> and </a:t>
            </a:r>
            <a:r>
              <a:rPr lang="it-IT" altLang="it-IT" sz="2400" dirty="0" err="1" smtClean="0"/>
              <a:t>much</a:t>
            </a:r>
            <a:r>
              <a:rPr lang="it-IT" altLang="it-IT" sz="2400" dirty="0" smtClean="0"/>
              <a:t> more </a:t>
            </a:r>
            <a:r>
              <a:rPr lang="it-IT" altLang="it-IT" sz="2400" dirty="0" err="1" smtClean="0"/>
              <a:t>pleasant</a:t>
            </a:r>
            <a:r>
              <a:rPr lang="it-IT" altLang="it-IT" sz="2400" dirty="0" smtClean="0"/>
              <a:t> and </a:t>
            </a:r>
            <a:r>
              <a:rPr lang="it-IT" altLang="it-IT" sz="2400" dirty="0" err="1" smtClean="0"/>
              <a:t>effective</a:t>
            </a:r>
            <a:r>
              <a:rPr lang="it-IT" altLang="it-IT" sz="2400" dirty="0" smtClean="0"/>
              <a:t> and </a:t>
            </a:r>
            <a:r>
              <a:rPr lang="it-IT" altLang="it-IT" sz="2400" dirty="0" err="1" smtClean="0"/>
              <a:t>possessing</a:t>
            </a:r>
            <a:r>
              <a:rPr lang="it-IT" altLang="it-IT" sz="2400" dirty="0" smtClean="0"/>
              <a:t> </a:t>
            </a:r>
            <a:r>
              <a:rPr lang="it-IT" altLang="it-IT" sz="2400" dirty="0" err="1" smtClean="0"/>
              <a:t>all</a:t>
            </a:r>
            <a:r>
              <a:rPr lang="it-IT" altLang="it-IT" sz="2400" dirty="0" smtClean="0"/>
              <a:t> the </a:t>
            </a:r>
            <a:r>
              <a:rPr lang="it-IT" altLang="it-IT" sz="2400" dirty="0" err="1" smtClean="0"/>
              <a:t>desirable</a:t>
            </a:r>
            <a:r>
              <a:rPr lang="it-IT" altLang="it-IT" sz="2400" dirty="0" smtClean="0"/>
              <a:t> </a:t>
            </a:r>
            <a:r>
              <a:rPr lang="it-IT" altLang="it-IT" sz="2400" dirty="0" err="1" smtClean="0"/>
              <a:t>properties</a:t>
            </a:r>
            <a:r>
              <a:rPr lang="it-IT" altLang="it-IT" sz="2400" dirty="0" smtClean="0"/>
              <a:t> of the </a:t>
            </a:r>
            <a:r>
              <a:rPr lang="it-IT" altLang="it-IT" sz="2400" dirty="0" err="1" smtClean="0"/>
              <a:t>finest</a:t>
            </a:r>
            <a:r>
              <a:rPr lang="it-IT" altLang="it-IT" sz="2400" dirty="0" smtClean="0"/>
              <a:t> </a:t>
            </a:r>
            <a:r>
              <a:rPr lang="it-IT" altLang="it-IT" sz="2400" dirty="0" err="1" smtClean="0"/>
              <a:t>unadulterated</a:t>
            </a:r>
            <a:r>
              <a:rPr lang="it-IT" altLang="it-IT" sz="2400" dirty="0" smtClean="0"/>
              <a:t> White </a:t>
            </a:r>
            <a:r>
              <a:rPr lang="it-IT" altLang="it-IT" sz="2400" dirty="0" err="1" smtClean="0"/>
              <a:t>Castile</a:t>
            </a:r>
            <a:r>
              <a:rPr lang="it-IT" altLang="it-IT" sz="2400" dirty="0" smtClean="0"/>
              <a:t> Soap. The Ivory Soap </a:t>
            </a:r>
            <a:r>
              <a:rPr lang="it-IT" altLang="it-IT" sz="2400" dirty="0" err="1" smtClean="0"/>
              <a:t>will</a:t>
            </a:r>
            <a:r>
              <a:rPr lang="it-IT" altLang="it-IT" sz="2400" dirty="0" smtClean="0"/>
              <a:t> ‘float’.</a:t>
            </a:r>
            <a:endParaRPr lang="en-GB" altLang="it-IT" sz="2400"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5"/>
          <p:cNvSpPr>
            <a:spLocks noGrp="1" noChangeArrowheads="1"/>
          </p:cNvSpPr>
          <p:nvPr>
            <p:ph type="title"/>
          </p:nvPr>
        </p:nvSpPr>
        <p:spPr/>
        <p:txBody>
          <a:bodyPr/>
          <a:lstStyle/>
          <a:p>
            <a:r>
              <a:rPr lang="it-IT" altLang="it-IT" smtClean="0"/>
              <a:t>Notting Hill</a:t>
            </a:r>
          </a:p>
        </p:txBody>
      </p:sp>
      <p:graphicFrame>
        <p:nvGraphicFramePr>
          <p:cNvPr id="22531" name="Object 4"/>
          <p:cNvGraphicFramePr>
            <a:graphicFrameLocks noGrp="1" noChangeAspect="1"/>
          </p:cNvGraphicFramePr>
          <p:nvPr>
            <p:ph idx="1"/>
          </p:nvPr>
        </p:nvGraphicFramePr>
        <p:xfrm>
          <a:off x="3333750" y="1827213"/>
          <a:ext cx="3386138" cy="4114800"/>
        </p:xfrm>
        <a:graphic>
          <a:graphicData uri="http://schemas.openxmlformats.org/presentationml/2006/ole">
            <mc:AlternateContent xmlns:mc="http://schemas.openxmlformats.org/markup-compatibility/2006">
              <mc:Choice xmlns:v="urn:schemas-microsoft-com:vml" Requires="v">
                <p:oleObj spid="_x0000_s22538" name="Documento" r:id="rId4" imgW="6939350" imgH="8432773" progId="Word.Document.8">
                  <p:embed/>
                </p:oleObj>
              </mc:Choice>
              <mc:Fallback>
                <p:oleObj name="Documento" r:id="rId4" imgW="6939350" imgH="8432773" progId="Word.Document.8">
                  <p:embed/>
                  <p:pic>
                    <p:nvPicPr>
                      <p:cNvPr id="0" name="Picture 9"/>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3750" y="1827213"/>
                        <a:ext cx="3386138" cy="411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5"/>
          <p:cNvSpPr>
            <a:spLocks noGrp="1" noChangeArrowheads="1"/>
          </p:cNvSpPr>
          <p:nvPr>
            <p:ph type="title"/>
          </p:nvPr>
        </p:nvSpPr>
        <p:spPr/>
        <p:txBody>
          <a:bodyPr/>
          <a:lstStyle/>
          <a:p>
            <a:r>
              <a:rPr lang="it-IT" altLang="it-IT" smtClean="0"/>
              <a:t>Notting Hill</a:t>
            </a:r>
          </a:p>
        </p:txBody>
      </p:sp>
      <p:graphicFrame>
        <p:nvGraphicFramePr>
          <p:cNvPr id="23555" name="Object 4"/>
          <p:cNvGraphicFramePr>
            <a:graphicFrameLocks noGrp="1" noChangeAspect="1"/>
          </p:cNvGraphicFramePr>
          <p:nvPr>
            <p:ph idx="1"/>
          </p:nvPr>
        </p:nvGraphicFramePr>
        <p:xfrm>
          <a:off x="3333750" y="1827213"/>
          <a:ext cx="3386138" cy="4114800"/>
        </p:xfrm>
        <a:graphic>
          <a:graphicData uri="http://schemas.openxmlformats.org/presentationml/2006/ole">
            <mc:AlternateContent xmlns:mc="http://schemas.openxmlformats.org/markup-compatibility/2006">
              <mc:Choice xmlns:v="urn:schemas-microsoft-com:vml" Requires="v">
                <p:oleObj spid="_x0000_s23562" name="Documento" r:id="rId4" imgW="6939350" imgH="8432773" progId="Word.Document.8">
                  <p:embed/>
                </p:oleObj>
              </mc:Choice>
              <mc:Fallback>
                <p:oleObj name="Documento" r:id="rId4" imgW="6939350" imgH="8432773" progId="Word.Document.8">
                  <p:embed/>
                  <p:pic>
                    <p:nvPicPr>
                      <p:cNvPr id="0" name="Picture 9"/>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3750" y="1827213"/>
                        <a:ext cx="3386138" cy="411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Taylor\Chris\IUSLIT\SSLMIT\SSLMIT 15-16\Notting Hill sheets\IMG_0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825" y="-531813"/>
            <a:ext cx="8713788" cy="864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Taylor\Chris\IUSLIT\SSLMIT\SSLMIT 15-16\Notting Hill sheets\IMG_00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2163" y="-819150"/>
            <a:ext cx="7559675" cy="959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Taylor\Chris\IUSLIT\SSLMIT\SSLMIT 15-16\Notting Hill sheets\IMG_00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2163" y="549275"/>
            <a:ext cx="7559675" cy="822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olo 1"/>
          <p:cNvSpPr>
            <a:spLocks noGrp="1"/>
          </p:cNvSpPr>
          <p:nvPr>
            <p:ph type="ctrTitle"/>
          </p:nvPr>
        </p:nvSpPr>
        <p:spPr/>
        <p:txBody>
          <a:bodyPr/>
          <a:lstStyle/>
          <a:p>
            <a:r>
              <a:rPr lang="it-IT" dirty="0" err="1" smtClean="0"/>
              <a:t>Multimodal</a:t>
            </a:r>
            <a:r>
              <a:rPr lang="it-IT" dirty="0" smtClean="0"/>
              <a:t> </a:t>
            </a:r>
            <a:r>
              <a:rPr lang="it-IT" dirty="0" err="1" smtClean="0"/>
              <a:t>Transcription</a:t>
            </a:r>
            <a:r>
              <a:rPr lang="it-IT" dirty="0" smtClean="0"/>
              <a:t/>
            </a:r>
            <a:br>
              <a:rPr lang="it-IT" dirty="0" smtClean="0"/>
            </a:br>
            <a:endParaRPr lang="it-IT" altLang="it-IT" dirty="0" smtClean="0"/>
          </a:p>
        </p:txBody>
      </p:sp>
      <p:sp>
        <p:nvSpPr>
          <p:cNvPr id="3" name="Sottotitolo 2"/>
          <p:cNvSpPr>
            <a:spLocks noGrp="1"/>
          </p:cNvSpPr>
          <p:nvPr>
            <p:ph type="subTitle" idx="1"/>
          </p:nvPr>
        </p:nvSpPr>
        <p:spPr/>
        <p:txBody>
          <a:bodyPr/>
          <a:lstStyle/>
          <a:p>
            <a:pPr>
              <a:defRPr/>
            </a:pPr>
            <a:endParaRPr lang="it-IT" dirty="0"/>
          </a:p>
        </p:txBody>
      </p:sp>
      <p:sp>
        <p:nvSpPr>
          <p:cNvPr id="4" name="Segnaposto piè di pagina 3"/>
          <p:cNvSpPr>
            <a:spLocks noGrp="1"/>
          </p:cNvSpPr>
          <p:nvPr>
            <p:ph type="ftr" sz="quarter" idx="11"/>
          </p:nvPr>
        </p:nvSpPr>
        <p:spPr/>
        <p:txBody>
          <a:bodyPr/>
          <a:lstStyle/>
          <a:p>
            <a:pPr>
              <a:defRPr/>
            </a:pPr>
            <a:endParaRPr lang="it-IT"/>
          </a:p>
        </p:txBody>
      </p:sp>
    </p:spTree>
    <p:extLst>
      <p:ext uri="{BB962C8B-B14F-4D97-AF65-F5344CB8AC3E}">
        <p14:creationId xmlns:p14="http://schemas.microsoft.com/office/powerpoint/2010/main" val="281974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381000" y="228600"/>
            <a:ext cx="8421688" cy="1241425"/>
          </a:xfrm>
        </p:spPr>
        <p:txBody>
          <a:bodyPr rtlCol="0">
            <a:normAutofit/>
          </a:bodyPr>
          <a:lstStyle/>
          <a:p>
            <a:pPr eaLnBrk="1" fontAlgn="auto" hangingPunct="1">
              <a:spcAft>
                <a:spcPts val="0"/>
              </a:spcAft>
              <a:defRPr/>
            </a:pPr>
            <a:r>
              <a:rPr lang="en-GB" smtClean="0"/>
              <a:t>The Westpac video (from Australia,1983)</a:t>
            </a:r>
          </a:p>
        </p:txBody>
      </p:sp>
      <p:sp>
        <p:nvSpPr>
          <p:cNvPr id="6" name="Segnaposto piè di pagina 2"/>
          <p:cNvSpPr>
            <a:spLocks noGrp="1"/>
          </p:cNvSpPr>
          <p:nvPr>
            <p:ph type="ftr" sz="quarter" idx="11"/>
          </p:nvPr>
        </p:nvSpPr>
        <p:spPr/>
        <p:txBody>
          <a:bodyPr/>
          <a:lstStyle/>
          <a:p>
            <a:pPr>
              <a:defRPr/>
            </a:pPr>
            <a:r>
              <a:rPr lang="en-GB" i="1">
                <a:solidFill>
                  <a:schemeClr val="bg2"/>
                </a:solidFill>
                <a:effectLst>
                  <a:outerShdw blurRad="38100" dist="38100" dir="2700000" algn="tl">
                    <a:srgbClr val="000000"/>
                  </a:outerShdw>
                </a:effectLst>
              </a:rPr>
              <a:t>Workshop on “Multimodality and Multimediality</a:t>
            </a:r>
          </a:p>
          <a:p>
            <a:pPr>
              <a:defRPr/>
            </a:pPr>
            <a:r>
              <a:rPr lang="en-GB" i="1">
                <a:solidFill>
                  <a:schemeClr val="bg2"/>
                </a:solidFill>
                <a:effectLst>
                  <a:outerShdw blurRad="38100" dist="38100" dir="2700000" algn="tl">
                    <a:srgbClr val="000000"/>
                  </a:outerShdw>
                </a:effectLst>
              </a:rPr>
              <a:t> in the distance learning age”. Birmingham 16.10.2000</a:t>
            </a:r>
            <a:endParaRPr lang="it-IT" i="1">
              <a:solidFill>
                <a:schemeClr val="bg2"/>
              </a:solidFill>
              <a:effectLst>
                <a:outerShdw blurRad="38100" dist="38100" dir="2700000" algn="tl">
                  <a:srgbClr val="000000"/>
                </a:outerShdw>
              </a:effectLst>
            </a:endParaRPr>
          </a:p>
          <a:p>
            <a:pPr>
              <a:defRPr/>
            </a:pPr>
            <a:endParaRPr lang="it-IT"/>
          </a:p>
        </p:txBody>
      </p:sp>
      <p:pic>
        <p:nvPicPr>
          <p:cNvPr id="112645" name="x6west.avi">
            <a:hlinkClick r:id="" action="ppaction://media"/>
          </p:cNvPr>
          <p:cNvPicPr>
            <a:picLocks noRot="1" noChangeAspect="1" noChangeArrowheads="1"/>
          </p:cNvPicPr>
          <p:nvPr>
            <a:videoFile r:link="rId1"/>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2057400"/>
            <a:ext cx="4800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7" name="xwestpc_def.avi">
            <a:hlinkClick r:id="" action="ppaction://media"/>
          </p:cNvPr>
          <p:cNvPicPr>
            <a:picLocks noRot="1" noChangeAspect="1" noChangeArrowheads="1"/>
          </p:cNvPicPr>
          <p:nvPr>
            <a:videoFile r:link="rId2"/>
          </p:nvPr>
        </p:nvPicPr>
        <p:blipFill>
          <a:blip r:embed="rId4" cstate="print">
            <a:extLst>
              <a:ext uri="{28A0092B-C50C-407E-A947-70E740481C1C}">
                <a14:useLocalDpi xmlns:a14="http://schemas.microsoft.com/office/drawing/2010/main" val="0"/>
              </a:ext>
            </a:extLst>
          </a:blip>
          <a:srcRect/>
          <a:stretch>
            <a:fillRect/>
          </a:stretch>
        </p:blipFill>
        <p:spPr bwMode="auto">
          <a:xfrm>
            <a:off x="104775" y="1406525"/>
            <a:ext cx="6600825" cy="457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Rectangle 9"/>
          <p:cNvSpPr>
            <a:spLocks noChangeArrowheads="1"/>
          </p:cNvSpPr>
          <p:nvPr/>
        </p:nvSpPr>
        <p:spPr bwMode="auto">
          <a:xfrm>
            <a:off x="107950" y="1146175"/>
            <a:ext cx="152400" cy="4953000"/>
          </a:xfrm>
          <a:prstGeom prst="rect">
            <a:avLst/>
          </a:prstGeom>
          <a:noFill/>
          <a:ln w="1841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lIns="92075" tIns="46038" rIns="92075" bIns="46038" anchor="ctr"/>
          <a:lstStyle>
            <a:lvl1pPr>
              <a:defRPr kumimoji="1" sz="2400">
                <a:solidFill>
                  <a:schemeClr val="tx1"/>
                </a:solidFill>
                <a:latin typeface="Times New Roman" pitchFamily="18" charset="0"/>
              </a:defRPr>
            </a:lvl1pPr>
            <a:lvl2pPr marL="742950" indent="-285750">
              <a:defRPr kumimoji="1" sz="2400">
                <a:solidFill>
                  <a:schemeClr val="tx1"/>
                </a:solidFill>
                <a:latin typeface="Times New Roman" pitchFamily="18" charset="0"/>
              </a:defRPr>
            </a:lvl2pPr>
            <a:lvl3pPr marL="1143000" indent="-228600">
              <a:defRPr kumimoji="1" sz="2400">
                <a:solidFill>
                  <a:schemeClr val="tx1"/>
                </a:solidFill>
                <a:latin typeface="Times New Roman" pitchFamily="18" charset="0"/>
              </a:defRPr>
            </a:lvl3pPr>
            <a:lvl4pPr marL="1600200" indent="-228600">
              <a:defRPr kumimoji="1" sz="2400">
                <a:solidFill>
                  <a:schemeClr val="tx1"/>
                </a:solidFill>
                <a:latin typeface="Times New Roman" pitchFamily="18" charset="0"/>
              </a:defRPr>
            </a:lvl4pPr>
            <a:lvl5pPr marL="2057400" indent="-228600">
              <a:defRPr kumimoji="1" sz="2400">
                <a:solidFill>
                  <a:schemeClr val="tx1"/>
                </a:solidFill>
                <a:latin typeface="Times New Roman"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u"/>
              <a:defRPr kumimoji="1" sz="2400">
                <a:solidFill>
                  <a:schemeClr val="tx1"/>
                </a:solidFill>
                <a:latin typeface="Times New Roman"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u"/>
              <a:defRPr kumimoji="1" sz="2400">
                <a:solidFill>
                  <a:schemeClr val="tx1"/>
                </a:solidFill>
                <a:latin typeface="Times New Roman"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u"/>
              <a:defRPr kumimoji="1" sz="2400">
                <a:solidFill>
                  <a:schemeClr val="tx1"/>
                </a:solidFill>
                <a:latin typeface="Times New Roman"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u"/>
              <a:defRPr kumimoji="1" sz="2400">
                <a:solidFill>
                  <a:schemeClr val="tx1"/>
                </a:solidFill>
                <a:latin typeface="Times New Roman" pitchFamily="18" charset="0"/>
              </a:defRPr>
            </a:lvl9pPr>
          </a:lstStyle>
          <a:p>
            <a:endParaRPr lang="it-IT" altLang="it-IT"/>
          </a:p>
        </p:txBody>
      </p:sp>
    </p:spTree>
    <p:extLst>
      <p:ext uri="{BB962C8B-B14F-4D97-AF65-F5344CB8AC3E}">
        <p14:creationId xmlns:p14="http://schemas.microsoft.com/office/powerpoint/2010/main" val="449700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2645"/>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12645"/>
                                        </p:tgtEl>
                                      </p:cBhvr>
                                    </p:cmd>
                                  </p:childTnLst>
                                </p:cTn>
                              </p:par>
                            </p:childTnLst>
                          </p:cTn>
                        </p:par>
                      </p:childTnLst>
                    </p:cTn>
                  </p:par>
                </p:childTnLst>
              </p:cTn>
              <p:nextCondLst>
                <p:cond evt="onClick" delay="0">
                  <p:tgtEl>
                    <p:spTgt spid="112645"/>
                  </p:tgtEl>
                </p:cond>
              </p:nextCondLst>
            </p:seq>
            <p:video>
              <p:cMediaNode>
                <p:cTn id="7" fill="hold" display="0">
                  <p:stCondLst>
                    <p:cond delay="indefinite"/>
                  </p:stCondLst>
                  <p:endCondLst>
                    <p:cond evt="onNext" delay="0">
                      <p:tgtEl>
                        <p:sldTgt/>
                      </p:tgtEl>
                    </p:cond>
                    <p:cond evt="onPrev" delay="0">
                      <p:tgtEl>
                        <p:sldTgt/>
                      </p:tgtEl>
                    </p:cond>
                  </p:endCondLst>
                </p:cTn>
                <p:tgtEl>
                  <p:spTgt spid="112645"/>
                </p:tgtEl>
              </p:cMediaNode>
            </p:video>
            <p:seq concurrent="1" nextAc="seek">
              <p:cTn id="8" restart="whenNotActive" fill="hold" evtFilter="cancelBubble" nodeType="interactiveSeq">
                <p:stCondLst>
                  <p:cond evt="onClick" delay="0">
                    <p:tgtEl>
                      <p:spTgt spid="112647"/>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12647"/>
                                        </p:tgtEl>
                                      </p:cBhvr>
                                    </p:cmd>
                                  </p:childTnLst>
                                </p:cTn>
                              </p:par>
                            </p:childTnLst>
                          </p:cTn>
                        </p:par>
                      </p:childTnLst>
                    </p:cTn>
                  </p:par>
                </p:childTnLst>
              </p:cTn>
              <p:nextCondLst>
                <p:cond evt="onClick" delay="0">
                  <p:tgtEl>
                    <p:spTgt spid="112647"/>
                  </p:tgtEl>
                </p:cond>
              </p:nextCondLst>
            </p:seq>
            <p:video>
              <p:cMediaNode>
                <p:cTn id="13" fill="hold" display="0">
                  <p:stCondLst>
                    <p:cond delay="indefinite"/>
                  </p:stCondLst>
                  <p:endCondLst>
                    <p:cond evt="onNext" delay="0">
                      <p:tgtEl>
                        <p:sldTgt/>
                      </p:tgtEl>
                    </p:cond>
                    <p:cond evt="onPrev" delay="0">
                      <p:tgtEl>
                        <p:sldTgt/>
                      </p:tgtEl>
                    </p:cond>
                  </p:endCondLst>
                </p:cTn>
                <p:tgtEl>
                  <p:spTgt spid="112647"/>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228600" y="228600"/>
            <a:ext cx="8421688" cy="784225"/>
          </a:xfrm>
        </p:spPr>
        <p:txBody>
          <a:bodyPr rtlCol="0">
            <a:normAutofit/>
          </a:bodyPr>
          <a:lstStyle/>
          <a:p>
            <a:pPr eaLnBrk="1" fontAlgn="auto" hangingPunct="1">
              <a:spcAft>
                <a:spcPts val="0"/>
              </a:spcAft>
              <a:defRPr/>
            </a:pPr>
            <a:r>
              <a:rPr lang="en-GB" sz="2400" smtClean="0">
                <a:latin typeface="Times New Roman" pitchFamily="18" charset="0"/>
              </a:rPr>
              <a:t>The transcription that is presented below is itself a multimodal text. Specifically, it is a Table</a:t>
            </a:r>
            <a:endParaRPr lang="en-GB" smtClean="0">
              <a:latin typeface="Times New Roman" pitchFamily="18" charset="0"/>
            </a:endParaRPr>
          </a:p>
        </p:txBody>
      </p:sp>
      <p:sp>
        <p:nvSpPr>
          <p:cNvPr id="4" name="Segnaposto piè di pagina 2"/>
          <p:cNvSpPr>
            <a:spLocks noGrp="1"/>
          </p:cNvSpPr>
          <p:nvPr>
            <p:ph type="ftr" sz="quarter" idx="11"/>
          </p:nvPr>
        </p:nvSpPr>
        <p:spPr/>
        <p:txBody>
          <a:bodyPr/>
          <a:lstStyle/>
          <a:p>
            <a:pPr>
              <a:defRPr/>
            </a:pPr>
            <a:r>
              <a:rPr lang="en-GB" i="1">
                <a:solidFill>
                  <a:schemeClr val="bg2"/>
                </a:solidFill>
                <a:effectLst>
                  <a:outerShdw blurRad="38100" dist="38100" dir="2700000" algn="tl">
                    <a:srgbClr val="000000"/>
                  </a:outerShdw>
                </a:effectLst>
              </a:rPr>
              <a:t>Workshop on “Multimodality and Multimediality</a:t>
            </a:r>
          </a:p>
          <a:p>
            <a:pPr>
              <a:defRPr/>
            </a:pPr>
            <a:r>
              <a:rPr lang="en-GB" i="1">
                <a:solidFill>
                  <a:schemeClr val="bg2"/>
                </a:solidFill>
                <a:effectLst>
                  <a:outerShdw blurRad="38100" dist="38100" dir="2700000" algn="tl">
                    <a:srgbClr val="000000"/>
                  </a:outerShdw>
                </a:effectLst>
              </a:rPr>
              <a:t> in the distance learning age”. Birmingham 16.10.2000</a:t>
            </a:r>
            <a:endParaRPr lang="it-IT" i="1">
              <a:solidFill>
                <a:schemeClr val="bg2"/>
              </a:solidFill>
              <a:effectLst>
                <a:outerShdw blurRad="38100" dist="38100" dir="2700000" algn="tl">
                  <a:srgbClr val="000000"/>
                </a:outerShdw>
              </a:effectLst>
            </a:endParaRPr>
          </a:p>
          <a:p>
            <a:pPr>
              <a:defRPr/>
            </a:pPr>
            <a:endParaRPr lang="it-IT"/>
          </a:p>
        </p:txBody>
      </p:sp>
      <p:pic>
        <p:nvPicPr>
          <p:cNvPr id="7172" name="Picture 3" descr="C:\Documenti\Pavia\west1.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066800"/>
            <a:ext cx="8153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36726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3124200" y="304800"/>
            <a:ext cx="5297488" cy="569913"/>
          </a:xfrm>
        </p:spPr>
        <p:txBody>
          <a:bodyPr rtlCol="0">
            <a:normAutofit fontScale="90000"/>
          </a:bodyPr>
          <a:lstStyle/>
          <a:p>
            <a:pPr eaLnBrk="1" fontAlgn="auto" hangingPunct="1">
              <a:spcAft>
                <a:spcPts val="0"/>
              </a:spcAft>
              <a:defRPr/>
            </a:pPr>
            <a:r>
              <a:rPr lang="en-GB" smtClean="0"/>
              <a:t>Column 2: The visual frame</a:t>
            </a:r>
          </a:p>
        </p:txBody>
      </p:sp>
      <p:sp>
        <p:nvSpPr>
          <p:cNvPr id="118787" name="Rectangle 3"/>
          <p:cNvSpPr>
            <a:spLocks noGrp="1" noChangeArrowheads="1"/>
          </p:cNvSpPr>
          <p:nvPr>
            <p:ph idx="1"/>
          </p:nvPr>
        </p:nvSpPr>
        <p:spPr>
          <a:xfrm>
            <a:off x="1295400" y="1295400"/>
            <a:ext cx="7620000" cy="4695825"/>
          </a:xfrm>
        </p:spPr>
        <p:txBody>
          <a:bodyPr rtlCol="0">
            <a:normAutofit fontScale="92500" lnSpcReduction="20000"/>
          </a:bodyPr>
          <a:lstStyle/>
          <a:p>
            <a:pPr algn="just" eaLnBrk="1" fontAlgn="auto" hangingPunct="1">
              <a:spcAft>
                <a:spcPts val="0"/>
              </a:spcAft>
              <a:buFont typeface="Arial" pitchFamily="34" charset="0"/>
              <a:buChar char="•"/>
              <a:defRPr/>
            </a:pPr>
            <a:r>
              <a:rPr lang="en-GB" smtClean="0"/>
              <a:t>The Visual Frame correlates with the time that is indicated in the first Column. Each frame was inserted into the Column by copying selected frames of the entire film text from the .</a:t>
            </a:r>
            <a:r>
              <a:rPr lang="en-GB" i="1" smtClean="0"/>
              <a:t>tif</a:t>
            </a:r>
            <a:r>
              <a:rPr lang="en-GB" smtClean="0"/>
              <a:t> file that was obtained from the video text. Clearly, the use of so many frames – more than sixty in the present case – is expensive from the point of view of their reproduction in print form. However, there are important analytical advantages to be gained if this approach is followed rigorously. In my experience, the main advantage lies in the discipline and exactitude that it imposes on the entire transcription procedure..</a:t>
            </a:r>
          </a:p>
          <a:p>
            <a:pPr eaLnBrk="1" fontAlgn="auto" hangingPunct="1">
              <a:spcAft>
                <a:spcPts val="0"/>
              </a:spcAft>
              <a:buFont typeface="Arial" pitchFamily="34" charset="0"/>
              <a:buChar char="•"/>
              <a:defRPr/>
            </a:pPr>
            <a:endParaRPr lang="en-GB" smtClean="0"/>
          </a:p>
        </p:txBody>
      </p:sp>
      <p:sp>
        <p:nvSpPr>
          <p:cNvPr id="5" name="Segnaposto piè di pagina 3"/>
          <p:cNvSpPr>
            <a:spLocks noGrp="1"/>
          </p:cNvSpPr>
          <p:nvPr>
            <p:ph type="ftr" sz="quarter" idx="11"/>
          </p:nvPr>
        </p:nvSpPr>
        <p:spPr/>
        <p:txBody>
          <a:bodyPr/>
          <a:lstStyle/>
          <a:p>
            <a:pPr>
              <a:defRPr/>
            </a:pPr>
            <a:r>
              <a:rPr lang="en-GB" i="1">
                <a:solidFill>
                  <a:schemeClr val="bg2"/>
                </a:solidFill>
                <a:effectLst>
                  <a:outerShdw blurRad="38100" dist="38100" dir="2700000" algn="tl">
                    <a:srgbClr val="000000"/>
                  </a:outerShdw>
                </a:effectLst>
              </a:rPr>
              <a:t>Workshop on “Multimodality and Multimediality</a:t>
            </a:r>
          </a:p>
          <a:p>
            <a:pPr>
              <a:defRPr/>
            </a:pPr>
            <a:r>
              <a:rPr lang="en-GB" i="1">
                <a:solidFill>
                  <a:schemeClr val="bg2"/>
                </a:solidFill>
                <a:effectLst>
                  <a:outerShdw blurRad="38100" dist="38100" dir="2700000" algn="tl">
                    <a:srgbClr val="000000"/>
                  </a:outerShdw>
                </a:effectLst>
              </a:rPr>
              <a:t> in the distance learning age”. Birmingham 16.10.2000</a:t>
            </a:r>
            <a:endParaRPr lang="it-IT" i="1">
              <a:solidFill>
                <a:schemeClr val="bg2"/>
              </a:solidFill>
              <a:effectLst>
                <a:outerShdw blurRad="38100" dist="38100" dir="2700000" algn="tl">
                  <a:srgbClr val="000000"/>
                </a:outerShdw>
              </a:effectLst>
            </a:endParaRPr>
          </a:p>
          <a:p>
            <a:pPr>
              <a:defRPr/>
            </a:pPr>
            <a:endParaRPr lang="it-IT"/>
          </a:p>
        </p:txBody>
      </p:sp>
      <p:pic>
        <p:nvPicPr>
          <p:cNvPr id="8197" name="Picture 8" descr="C:\Documenti\Pavia\col2.tif"/>
          <p:cNvPicPr>
            <a:picLocks noChangeAspect="1" noChangeArrowheads="1"/>
          </p:cNvPicPr>
          <p:nvPr/>
        </p:nvPicPr>
        <p:blipFill>
          <a:blip r:embed="rId2" cstate="print">
            <a:extLst>
              <a:ext uri="{28A0092B-C50C-407E-A947-70E740481C1C}">
                <a14:useLocalDpi xmlns:a14="http://schemas.microsoft.com/office/drawing/2010/main" val="0"/>
              </a:ext>
            </a:extLst>
          </a:blip>
          <a:srcRect r="75014"/>
          <a:stretch>
            <a:fillRect/>
          </a:stretch>
        </p:blipFill>
        <p:spPr bwMode="auto">
          <a:xfrm>
            <a:off x="0" y="228600"/>
            <a:ext cx="1565275" cy="605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14089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1026"/>
          <p:cNvSpPr>
            <a:spLocks noGrp="1" noChangeArrowheads="1"/>
          </p:cNvSpPr>
          <p:nvPr>
            <p:ph type="title"/>
          </p:nvPr>
        </p:nvSpPr>
        <p:spPr>
          <a:xfrm>
            <a:off x="228600" y="0"/>
            <a:ext cx="8421688" cy="722313"/>
          </a:xfrm>
        </p:spPr>
        <p:txBody>
          <a:bodyPr rtlCol="0">
            <a:normAutofit/>
          </a:bodyPr>
          <a:lstStyle/>
          <a:p>
            <a:pPr eaLnBrk="1" fontAlgn="auto" hangingPunct="1">
              <a:spcAft>
                <a:spcPts val="0"/>
              </a:spcAft>
              <a:defRPr/>
            </a:pPr>
            <a:r>
              <a:rPr lang="en-GB" smtClean="0"/>
              <a:t>Column 3: The visual image</a:t>
            </a:r>
          </a:p>
        </p:txBody>
      </p:sp>
      <p:sp>
        <p:nvSpPr>
          <p:cNvPr id="8" name="Segnaposto piè di pagina 3"/>
          <p:cNvSpPr>
            <a:spLocks noGrp="1"/>
          </p:cNvSpPr>
          <p:nvPr>
            <p:ph type="ftr" sz="quarter" idx="11"/>
          </p:nvPr>
        </p:nvSpPr>
        <p:spPr/>
        <p:txBody>
          <a:bodyPr/>
          <a:lstStyle/>
          <a:p>
            <a:pPr>
              <a:defRPr/>
            </a:pPr>
            <a:r>
              <a:rPr lang="en-GB" i="1">
                <a:solidFill>
                  <a:schemeClr val="bg2"/>
                </a:solidFill>
                <a:effectLst>
                  <a:outerShdw blurRad="38100" dist="38100" dir="2700000" algn="tl">
                    <a:srgbClr val="000000"/>
                  </a:outerShdw>
                </a:effectLst>
              </a:rPr>
              <a:t>Workshop on “Multimodality and Multimediality</a:t>
            </a:r>
          </a:p>
          <a:p>
            <a:pPr>
              <a:defRPr/>
            </a:pPr>
            <a:r>
              <a:rPr lang="en-GB" i="1">
                <a:solidFill>
                  <a:schemeClr val="bg2"/>
                </a:solidFill>
                <a:effectLst>
                  <a:outerShdw blurRad="38100" dist="38100" dir="2700000" algn="tl">
                    <a:srgbClr val="000000"/>
                  </a:outerShdw>
                </a:effectLst>
              </a:rPr>
              <a:t> in the distance learning age”. Birmingham 16.10.2000</a:t>
            </a:r>
            <a:endParaRPr lang="it-IT" i="1">
              <a:solidFill>
                <a:schemeClr val="bg2"/>
              </a:solidFill>
              <a:effectLst>
                <a:outerShdw blurRad="38100" dist="38100" dir="2700000" algn="tl">
                  <a:srgbClr val="000000"/>
                </a:outerShdw>
              </a:effectLst>
            </a:endParaRPr>
          </a:p>
          <a:p>
            <a:pPr>
              <a:defRPr/>
            </a:pPr>
            <a:endParaRPr lang="it-IT"/>
          </a:p>
        </p:txBody>
      </p:sp>
      <p:pic>
        <p:nvPicPr>
          <p:cNvPr id="9220" name="Picture 1028" descr="C:\Documenti\Pavia\col3.tif"/>
          <p:cNvPicPr>
            <a:picLocks noChangeAspect="1" noChangeArrowheads="1"/>
          </p:cNvPicPr>
          <p:nvPr/>
        </p:nvPicPr>
        <p:blipFill>
          <a:blip r:embed="rId2" cstate="print">
            <a:extLst>
              <a:ext uri="{28A0092B-C50C-407E-A947-70E740481C1C}">
                <a14:useLocalDpi xmlns:a14="http://schemas.microsoft.com/office/drawing/2010/main" val="0"/>
              </a:ext>
            </a:extLst>
          </a:blip>
          <a:srcRect r="53087" b="5753"/>
          <a:stretch>
            <a:fillRect/>
          </a:stretch>
        </p:blipFill>
        <p:spPr bwMode="auto">
          <a:xfrm>
            <a:off x="0" y="685800"/>
            <a:ext cx="292735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1029" descr="C:\Documenti\Pavia\col3b.tif"/>
          <p:cNvPicPr>
            <a:picLocks noChangeAspect="1" noChangeArrowheads="1"/>
          </p:cNvPicPr>
          <p:nvPr/>
        </p:nvPicPr>
        <p:blipFill>
          <a:blip r:embed="rId3" cstate="print">
            <a:extLst>
              <a:ext uri="{28A0092B-C50C-407E-A947-70E740481C1C}">
                <a14:useLocalDpi xmlns:a14="http://schemas.microsoft.com/office/drawing/2010/main" val="0"/>
              </a:ext>
            </a:extLst>
          </a:blip>
          <a:srcRect l="-4039" r="57703" b="6729"/>
          <a:stretch>
            <a:fillRect/>
          </a:stretch>
        </p:blipFill>
        <p:spPr bwMode="auto">
          <a:xfrm>
            <a:off x="3810000" y="609600"/>
            <a:ext cx="2890838" cy="563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Line 1030"/>
          <p:cNvSpPr>
            <a:spLocks noChangeShapeType="1"/>
          </p:cNvSpPr>
          <p:nvPr/>
        </p:nvSpPr>
        <p:spPr bwMode="auto">
          <a:xfrm>
            <a:off x="3048000" y="1066800"/>
            <a:ext cx="914400" cy="0"/>
          </a:xfrm>
          <a:prstGeom prst="line">
            <a:avLst/>
          </a:prstGeom>
          <a:noFill/>
          <a:ln w="6667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lIns="92075" tIns="46038" rIns="92075" bIns="46038" anchor="ctr"/>
          <a:lstStyle/>
          <a:p>
            <a:endParaRPr lang="it-IT"/>
          </a:p>
        </p:txBody>
      </p:sp>
      <p:sp>
        <p:nvSpPr>
          <p:cNvPr id="9223" name="Line 1033"/>
          <p:cNvSpPr>
            <a:spLocks noChangeShapeType="1"/>
          </p:cNvSpPr>
          <p:nvPr/>
        </p:nvSpPr>
        <p:spPr bwMode="auto">
          <a:xfrm>
            <a:off x="1828800" y="4419600"/>
            <a:ext cx="2209800" cy="1447800"/>
          </a:xfrm>
          <a:prstGeom prst="line">
            <a:avLst/>
          </a:prstGeom>
          <a:noFill/>
          <a:ln w="6667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lIns="92075" tIns="46038" rIns="92075" bIns="46038" anchor="ctr"/>
          <a:lstStyle/>
          <a:p>
            <a:endParaRPr lang="it-IT"/>
          </a:p>
        </p:txBody>
      </p:sp>
      <p:sp>
        <p:nvSpPr>
          <p:cNvPr id="9224" name="Line 1034"/>
          <p:cNvSpPr>
            <a:spLocks noChangeShapeType="1"/>
          </p:cNvSpPr>
          <p:nvPr/>
        </p:nvSpPr>
        <p:spPr bwMode="auto">
          <a:xfrm>
            <a:off x="1905000" y="2133600"/>
            <a:ext cx="2133600" cy="914400"/>
          </a:xfrm>
          <a:prstGeom prst="line">
            <a:avLst/>
          </a:prstGeom>
          <a:noFill/>
          <a:ln w="6667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lIns="92075" tIns="46038" rIns="92075" bIns="46038" anchor="ctr"/>
          <a:lstStyle/>
          <a:p>
            <a:endParaRPr lang="it-IT"/>
          </a:p>
        </p:txBody>
      </p:sp>
    </p:spTree>
    <p:extLst>
      <p:ext uri="{BB962C8B-B14F-4D97-AF65-F5344CB8AC3E}">
        <p14:creationId xmlns:p14="http://schemas.microsoft.com/office/powerpoint/2010/main" val="13298649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Immagine3"/>
          <p:cNvPicPr>
            <a:picLocks noChangeAspect="1" noChangeArrowheads="1"/>
          </p:cNvPicPr>
          <p:nvPr/>
        </p:nvPicPr>
        <p:blipFill>
          <a:blip r:embed="rId2" cstate="print">
            <a:extLst>
              <a:ext uri="{28A0092B-C50C-407E-A947-70E740481C1C}">
                <a14:useLocalDpi xmlns:a14="http://schemas.microsoft.com/office/drawing/2010/main" val="0"/>
              </a:ext>
            </a:extLst>
          </a:blip>
          <a:srcRect r="9195"/>
          <a:stretch>
            <a:fillRect/>
          </a:stretch>
        </p:blipFill>
        <p:spPr bwMode="auto">
          <a:xfrm>
            <a:off x="3203575" y="0"/>
            <a:ext cx="53990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381000" y="304800"/>
            <a:ext cx="8421688" cy="722313"/>
          </a:xfrm>
        </p:spPr>
        <p:txBody>
          <a:bodyPr rtlCol="0">
            <a:normAutofit/>
          </a:bodyPr>
          <a:lstStyle/>
          <a:p>
            <a:pPr eaLnBrk="1" fontAlgn="auto" hangingPunct="1">
              <a:spcAft>
                <a:spcPts val="0"/>
              </a:spcAft>
              <a:defRPr/>
            </a:pPr>
            <a:r>
              <a:rPr lang="en-GB" smtClean="0"/>
              <a:t>Column 4: Sample of kinesic action</a:t>
            </a:r>
          </a:p>
        </p:txBody>
      </p:sp>
      <p:sp>
        <p:nvSpPr>
          <p:cNvPr id="7" name="Segnaposto piè di pagina 2"/>
          <p:cNvSpPr>
            <a:spLocks noGrp="1"/>
          </p:cNvSpPr>
          <p:nvPr>
            <p:ph type="ftr" sz="quarter" idx="11"/>
          </p:nvPr>
        </p:nvSpPr>
        <p:spPr/>
        <p:txBody>
          <a:bodyPr/>
          <a:lstStyle/>
          <a:p>
            <a:pPr>
              <a:defRPr/>
            </a:pPr>
            <a:r>
              <a:rPr lang="en-GB" i="1">
                <a:solidFill>
                  <a:schemeClr val="bg2"/>
                </a:solidFill>
                <a:effectLst>
                  <a:outerShdw blurRad="38100" dist="38100" dir="2700000" algn="tl">
                    <a:srgbClr val="000000"/>
                  </a:outerShdw>
                </a:effectLst>
              </a:rPr>
              <a:t>Workshop on “Multimodality and Multimediality</a:t>
            </a:r>
          </a:p>
          <a:p>
            <a:pPr>
              <a:defRPr/>
            </a:pPr>
            <a:r>
              <a:rPr lang="en-GB" i="1">
                <a:solidFill>
                  <a:schemeClr val="bg2"/>
                </a:solidFill>
                <a:effectLst>
                  <a:outerShdw blurRad="38100" dist="38100" dir="2700000" algn="tl">
                    <a:srgbClr val="000000"/>
                  </a:outerShdw>
                </a:effectLst>
              </a:rPr>
              <a:t> in the distance learning age”. Birmingham 16.10.2000</a:t>
            </a:r>
            <a:endParaRPr lang="it-IT" i="1">
              <a:solidFill>
                <a:schemeClr val="bg2"/>
              </a:solidFill>
              <a:effectLst>
                <a:outerShdw blurRad="38100" dist="38100" dir="2700000" algn="tl">
                  <a:srgbClr val="000000"/>
                </a:outerShdw>
              </a:effectLst>
            </a:endParaRPr>
          </a:p>
          <a:p>
            <a:pPr>
              <a:defRPr/>
            </a:pPr>
            <a:endParaRPr lang="it-IT"/>
          </a:p>
        </p:txBody>
      </p:sp>
      <p:pic>
        <p:nvPicPr>
          <p:cNvPr id="124932" name="rolu.avi">
            <a:hlinkClick r:id="" action="ppaction://media"/>
          </p:cNvPr>
          <p:cNvPicPr>
            <a:picLocks noRot="1" noChangeAspect="1" noChangeArrowheads="1"/>
          </p:cNvPicPr>
          <p:nvPr>
            <a:videoFile r:link="rId1"/>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1676400"/>
            <a:ext cx="52578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Rectangle 5"/>
          <p:cNvSpPr>
            <a:spLocks noChangeArrowheads="1"/>
          </p:cNvSpPr>
          <p:nvPr/>
        </p:nvSpPr>
        <p:spPr bwMode="auto">
          <a:xfrm>
            <a:off x="381000" y="1143000"/>
            <a:ext cx="152400" cy="4953000"/>
          </a:xfrm>
          <a:prstGeom prst="rect">
            <a:avLst/>
          </a:prstGeom>
          <a:noFill/>
          <a:ln w="1841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lIns="92075" tIns="46038" rIns="92075" bIns="46038" anchor="ctr"/>
          <a:lstStyle>
            <a:lvl1pPr>
              <a:defRPr kumimoji="1" sz="2400">
                <a:solidFill>
                  <a:schemeClr val="tx1"/>
                </a:solidFill>
                <a:latin typeface="Times New Roman" pitchFamily="18" charset="0"/>
              </a:defRPr>
            </a:lvl1pPr>
            <a:lvl2pPr marL="742950" indent="-285750">
              <a:defRPr kumimoji="1" sz="2400">
                <a:solidFill>
                  <a:schemeClr val="tx1"/>
                </a:solidFill>
                <a:latin typeface="Times New Roman" pitchFamily="18" charset="0"/>
              </a:defRPr>
            </a:lvl2pPr>
            <a:lvl3pPr marL="1143000" indent="-228600">
              <a:defRPr kumimoji="1" sz="2400">
                <a:solidFill>
                  <a:schemeClr val="tx1"/>
                </a:solidFill>
                <a:latin typeface="Times New Roman" pitchFamily="18" charset="0"/>
              </a:defRPr>
            </a:lvl3pPr>
            <a:lvl4pPr marL="1600200" indent="-228600">
              <a:defRPr kumimoji="1" sz="2400">
                <a:solidFill>
                  <a:schemeClr val="tx1"/>
                </a:solidFill>
                <a:latin typeface="Times New Roman" pitchFamily="18" charset="0"/>
              </a:defRPr>
            </a:lvl4pPr>
            <a:lvl5pPr marL="2057400" indent="-228600">
              <a:defRPr kumimoji="1" sz="2400">
                <a:solidFill>
                  <a:schemeClr val="tx1"/>
                </a:solidFill>
                <a:latin typeface="Times New Roman"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u"/>
              <a:defRPr kumimoji="1" sz="2400">
                <a:solidFill>
                  <a:schemeClr val="tx1"/>
                </a:solidFill>
                <a:latin typeface="Times New Roman"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u"/>
              <a:defRPr kumimoji="1" sz="2400">
                <a:solidFill>
                  <a:schemeClr val="tx1"/>
                </a:solidFill>
                <a:latin typeface="Times New Roman"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u"/>
              <a:defRPr kumimoji="1" sz="2400">
                <a:solidFill>
                  <a:schemeClr val="tx1"/>
                </a:solidFill>
                <a:latin typeface="Times New Roman"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u"/>
              <a:defRPr kumimoji="1" sz="2400">
                <a:solidFill>
                  <a:schemeClr val="tx1"/>
                </a:solidFill>
                <a:latin typeface="Times New Roman" pitchFamily="18" charset="0"/>
              </a:defRPr>
            </a:lvl9pPr>
          </a:lstStyle>
          <a:p>
            <a:endParaRPr lang="it-IT" altLang="it-IT"/>
          </a:p>
        </p:txBody>
      </p:sp>
      <p:pic>
        <p:nvPicPr>
          <p:cNvPr id="124934" name="roly_poly.avi">
            <a:hlinkClick r:id="" action="ppaction://media"/>
          </p:cNvPr>
          <p:cNvPicPr>
            <a:picLocks noRot="1" noChangeAspect="1" noChangeArrowheads="1"/>
          </p:cNvPicPr>
          <p:nvPr>
            <a:videoFile r:link="rId2"/>
          </p:nvPr>
        </p:nvPicPr>
        <p:blipFill>
          <a:blip r:embed="rId5" cstate="print">
            <a:extLst>
              <a:ext uri="{28A0092B-C50C-407E-A947-70E740481C1C}">
                <a14:useLocalDpi xmlns:a14="http://schemas.microsoft.com/office/drawing/2010/main" val="0"/>
              </a:ext>
            </a:extLst>
          </a:blip>
          <a:srcRect/>
          <a:stretch>
            <a:fillRect/>
          </a:stretch>
        </p:blipFill>
        <p:spPr bwMode="auto">
          <a:xfrm>
            <a:off x="311150" y="1066800"/>
            <a:ext cx="5329238" cy="513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7"/>
          <p:cNvSpPr>
            <a:spLocks noChangeArrowheads="1"/>
          </p:cNvSpPr>
          <p:nvPr/>
        </p:nvSpPr>
        <p:spPr bwMode="auto">
          <a:xfrm>
            <a:off x="36513" y="1062038"/>
            <a:ext cx="381000" cy="5181600"/>
          </a:xfrm>
          <a:prstGeom prst="rect">
            <a:avLst/>
          </a:prstGeom>
          <a:solidFill>
            <a:srgbClr val="000080"/>
          </a:solidFill>
          <a:ln w="76200">
            <a:solidFill>
              <a:srgbClr val="000080"/>
            </a:solidFill>
            <a:miter lim="800000"/>
            <a:headEnd/>
            <a:tailEnd/>
          </a:ln>
        </p:spPr>
        <p:txBody>
          <a:bodyPr wrap="none" lIns="92075" tIns="46038" rIns="92075" bIns="46038" anchor="ctr"/>
          <a:lstStyle>
            <a:lvl1pPr>
              <a:defRPr kumimoji="1" sz="2400">
                <a:solidFill>
                  <a:schemeClr val="tx1"/>
                </a:solidFill>
                <a:latin typeface="Times New Roman" pitchFamily="18" charset="0"/>
              </a:defRPr>
            </a:lvl1pPr>
            <a:lvl2pPr marL="742950" indent="-285750">
              <a:defRPr kumimoji="1" sz="2400">
                <a:solidFill>
                  <a:schemeClr val="tx1"/>
                </a:solidFill>
                <a:latin typeface="Times New Roman" pitchFamily="18" charset="0"/>
              </a:defRPr>
            </a:lvl2pPr>
            <a:lvl3pPr marL="1143000" indent="-228600">
              <a:defRPr kumimoji="1" sz="2400">
                <a:solidFill>
                  <a:schemeClr val="tx1"/>
                </a:solidFill>
                <a:latin typeface="Times New Roman" pitchFamily="18" charset="0"/>
              </a:defRPr>
            </a:lvl3pPr>
            <a:lvl4pPr marL="1600200" indent="-228600">
              <a:defRPr kumimoji="1" sz="2400">
                <a:solidFill>
                  <a:schemeClr val="tx1"/>
                </a:solidFill>
                <a:latin typeface="Times New Roman" pitchFamily="18" charset="0"/>
              </a:defRPr>
            </a:lvl4pPr>
            <a:lvl5pPr marL="2057400" indent="-228600">
              <a:defRPr kumimoji="1" sz="2400">
                <a:solidFill>
                  <a:schemeClr val="tx1"/>
                </a:solidFill>
                <a:latin typeface="Times New Roman"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u"/>
              <a:defRPr kumimoji="1" sz="2400">
                <a:solidFill>
                  <a:schemeClr val="tx1"/>
                </a:solidFill>
                <a:latin typeface="Times New Roman"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u"/>
              <a:defRPr kumimoji="1" sz="2400">
                <a:solidFill>
                  <a:schemeClr val="tx1"/>
                </a:solidFill>
                <a:latin typeface="Times New Roman"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u"/>
              <a:defRPr kumimoji="1" sz="2400">
                <a:solidFill>
                  <a:schemeClr val="tx1"/>
                </a:solidFill>
                <a:latin typeface="Times New Roman"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u"/>
              <a:defRPr kumimoji="1" sz="2400">
                <a:solidFill>
                  <a:schemeClr val="tx1"/>
                </a:solidFill>
                <a:latin typeface="Times New Roman" pitchFamily="18" charset="0"/>
              </a:defRPr>
            </a:lvl9pPr>
          </a:lstStyle>
          <a:p>
            <a:endParaRPr lang="it-IT" altLang="it-IT"/>
          </a:p>
        </p:txBody>
      </p:sp>
    </p:spTree>
    <p:extLst>
      <p:ext uri="{BB962C8B-B14F-4D97-AF65-F5344CB8AC3E}">
        <p14:creationId xmlns:p14="http://schemas.microsoft.com/office/powerpoint/2010/main" val="1412107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493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24932"/>
                                        </p:tgtEl>
                                      </p:cBhvr>
                                    </p:cmd>
                                  </p:childTnLst>
                                </p:cTn>
                              </p:par>
                            </p:childTnLst>
                          </p:cTn>
                        </p:par>
                      </p:childTnLst>
                    </p:cTn>
                  </p:par>
                </p:childTnLst>
              </p:cTn>
              <p:nextCondLst>
                <p:cond evt="onClick" delay="0">
                  <p:tgtEl>
                    <p:spTgt spid="124932"/>
                  </p:tgtEl>
                </p:cond>
              </p:nextCondLst>
            </p:seq>
            <p:video>
              <p:cMediaNode>
                <p:cTn id="7" fill="hold" display="0">
                  <p:stCondLst>
                    <p:cond delay="indefinite"/>
                  </p:stCondLst>
                  <p:endCondLst>
                    <p:cond evt="onNext" delay="0">
                      <p:tgtEl>
                        <p:sldTgt/>
                      </p:tgtEl>
                    </p:cond>
                    <p:cond evt="onPrev" delay="0">
                      <p:tgtEl>
                        <p:sldTgt/>
                      </p:tgtEl>
                    </p:cond>
                  </p:endCondLst>
                </p:cTn>
                <p:tgtEl>
                  <p:spTgt spid="124932"/>
                </p:tgtEl>
              </p:cMediaNode>
            </p:video>
            <p:seq concurrent="1" nextAc="seek">
              <p:cTn id="8" restart="whenNotActive" fill="hold" evtFilter="cancelBubble" nodeType="interactiveSeq">
                <p:stCondLst>
                  <p:cond evt="onClick" delay="0">
                    <p:tgtEl>
                      <p:spTgt spid="12493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24934"/>
                                        </p:tgtEl>
                                      </p:cBhvr>
                                    </p:cmd>
                                  </p:childTnLst>
                                </p:cTn>
                              </p:par>
                            </p:childTnLst>
                          </p:cTn>
                        </p:par>
                      </p:childTnLst>
                    </p:cTn>
                  </p:par>
                </p:childTnLst>
              </p:cTn>
              <p:nextCondLst>
                <p:cond evt="onClick" delay="0">
                  <p:tgtEl>
                    <p:spTgt spid="124934"/>
                  </p:tgtEl>
                </p:cond>
              </p:nextCondLst>
            </p:seq>
            <p:video>
              <p:cMediaNode>
                <p:cTn id="13" fill="hold" display="0">
                  <p:stCondLst>
                    <p:cond delay="indefinite"/>
                  </p:stCondLst>
                  <p:endCondLst>
                    <p:cond evt="onNext" delay="0">
                      <p:tgtEl>
                        <p:sldTgt/>
                      </p:tgtEl>
                    </p:cond>
                    <p:cond evt="onPrev" delay="0">
                      <p:tgtEl>
                        <p:sldTgt/>
                      </p:tgtEl>
                    </p:cond>
                  </p:endCondLst>
                </p:cTn>
                <p:tgtEl>
                  <p:spTgt spid="124934"/>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0" y="0"/>
            <a:ext cx="8421688" cy="784225"/>
          </a:xfrm>
        </p:spPr>
        <p:txBody>
          <a:bodyPr rtlCol="0">
            <a:normAutofit fontScale="90000"/>
          </a:bodyPr>
          <a:lstStyle/>
          <a:p>
            <a:pPr eaLnBrk="1" fontAlgn="auto" hangingPunct="1">
              <a:spcAft>
                <a:spcPts val="0"/>
              </a:spcAft>
              <a:defRPr/>
            </a:pPr>
            <a:r>
              <a:rPr lang="en-GB" smtClean="0"/>
              <a:t>Column 4: How to interpret kinesic acts?</a:t>
            </a:r>
          </a:p>
        </p:txBody>
      </p:sp>
      <p:sp>
        <p:nvSpPr>
          <p:cNvPr id="123907" name="Rectangle 3"/>
          <p:cNvSpPr>
            <a:spLocks noGrp="1" noChangeArrowheads="1"/>
          </p:cNvSpPr>
          <p:nvPr>
            <p:ph idx="1"/>
          </p:nvPr>
        </p:nvSpPr>
        <p:spPr>
          <a:xfrm>
            <a:off x="2133600" y="838200"/>
            <a:ext cx="6629400" cy="4238625"/>
          </a:xfrm>
        </p:spPr>
        <p:txBody>
          <a:bodyPr rtlCol="0">
            <a:normAutofit fontScale="85000" lnSpcReduction="10000"/>
          </a:bodyPr>
          <a:lstStyle/>
          <a:p>
            <a:pPr eaLnBrk="1" fontAlgn="auto" hangingPunct="1">
              <a:spcAft>
                <a:spcPts val="0"/>
              </a:spcAft>
              <a:buFont typeface="Wingdings" pitchFamily="2" charset="2"/>
              <a:buNone/>
              <a:defRPr/>
            </a:pPr>
            <a:r>
              <a:rPr lang="en-GB" smtClean="0"/>
              <a:t>     The kinesic act ‘rolling the sleeves up’ may be interpreted as a gestural emblem with the culturally fixed meaning of ‘starting or getting on with the task to hand’. However, it does not follow that this body movement always has this particular cultural meaning. In some other context, the same action may be a purely physiological response to climactic conditions, with no specific semiotic significance in a given interactional context. What, then, helps us to motivate a specific semiotic significance for a given bodily act? </a:t>
            </a:r>
          </a:p>
        </p:txBody>
      </p:sp>
      <p:sp>
        <p:nvSpPr>
          <p:cNvPr id="5" name="Segnaposto piè di pagina 3"/>
          <p:cNvSpPr>
            <a:spLocks noGrp="1"/>
          </p:cNvSpPr>
          <p:nvPr>
            <p:ph type="ftr" sz="quarter" idx="11"/>
          </p:nvPr>
        </p:nvSpPr>
        <p:spPr/>
        <p:txBody>
          <a:bodyPr/>
          <a:lstStyle/>
          <a:p>
            <a:pPr>
              <a:defRPr/>
            </a:pPr>
            <a:r>
              <a:rPr lang="en-GB" i="1">
                <a:solidFill>
                  <a:schemeClr val="bg2"/>
                </a:solidFill>
                <a:effectLst>
                  <a:outerShdw blurRad="38100" dist="38100" dir="2700000" algn="tl">
                    <a:srgbClr val="000000"/>
                  </a:outerShdw>
                </a:effectLst>
              </a:rPr>
              <a:t>Workshop on “Multimodality and Multimediality</a:t>
            </a:r>
          </a:p>
          <a:p>
            <a:pPr>
              <a:defRPr/>
            </a:pPr>
            <a:r>
              <a:rPr lang="en-GB" i="1">
                <a:solidFill>
                  <a:schemeClr val="bg2"/>
                </a:solidFill>
                <a:effectLst>
                  <a:outerShdw blurRad="38100" dist="38100" dir="2700000" algn="tl">
                    <a:srgbClr val="000000"/>
                  </a:outerShdw>
                </a:effectLst>
              </a:rPr>
              <a:t> in the distance learning age”. Birmingham 16.10.2000</a:t>
            </a:r>
            <a:endParaRPr lang="it-IT" i="1">
              <a:solidFill>
                <a:schemeClr val="bg2"/>
              </a:solidFill>
              <a:effectLst>
                <a:outerShdw blurRad="38100" dist="38100" dir="2700000" algn="tl">
                  <a:srgbClr val="000000"/>
                </a:outerShdw>
              </a:effectLst>
            </a:endParaRPr>
          </a:p>
          <a:p>
            <a:pPr>
              <a:defRPr/>
            </a:pPr>
            <a:endParaRPr lang="it-IT"/>
          </a:p>
        </p:txBody>
      </p:sp>
      <p:pic>
        <p:nvPicPr>
          <p:cNvPr id="11269" name="Picture 4" descr="C:\Documenti\Pavia\col4.tif"/>
          <p:cNvPicPr>
            <a:picLocks noChangeAspect="1" noChangeArrowheads="1"/>
          </p:cNvPicPr>
          <p:nvPr/>
        </p:nvPicPr>
        <p:blipFill>
          <a:blip r:embed="rId2" cstate="print">
            <a:extLst>
              <a:ext uri="{28A0092B-C50C-407E-A947-70E740481C1C}">
                <a14:useLocalDpi xmlns:a14="http://schemas.microsoft.com/office/drawing/2010/main" val="0"/>
              </a:ext>
            </a:extLst>
          </a:blip>
          <a:srcRect l="23622" t="6561" r="51968"/>
          <a:stretch>
            <a:fillRect/>
          </a:stretch>
        </p:blipFill>
        <p:spPr bwMode="auto">
          <a:xfrm>
            <a:off x="0" y="838200"/>
            <a:ext cx="21336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51620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381000" y="304800"/>
            <a:ext cx="8421688" cy="533400"/>
          </a:xfrm>
        </p:spPr>
        <p:txBody>
          <a:bodyPr rtlCol="0">
            <a:normAutofit fontScale="90000"/>
          </a:bodyPr>
          <a:lstStyle/>
          <a:p>
            <a:pPr eaLnBrk="1" fontAlgn="auto" hangingPunct="1">
              <a:spcAft>
                <a:spcPts val="0"/>
              </a:spcAft>
              <a:defRPr/>
            </a:pPr>
            <a:r>
              <a:rPr lang="en-GB" smtClean="0"/>
              <a:t>Column 4: a sample of kinesic transcription</a:t>
            </a:r>
          </a:p>
        </p:txBody>
      </p:sp>
      <p:sp>
        <p:nvSpPr>
          <p:cNvPr id="8" name="Segnaposto piè di pagina 2"/>
          <p:cNvSpPr>
            <a:spLocks noGrp="1"/>
          </p:cNvSpPr>
          <p:nvPr>
            <p:ph type="ftr" sz="quarter" idx="11"/>
          </p:nvPr>
        </p:nvSpPr>
        <p:spPr/>
        <p:txBody>
          <a:bodyPr/>
          <a:lstStyle/>
          <a:p>
            <a:pPr>
              <a:defRPr/>
            </a:pPr>
            <a:r>
              <a:rPr lang="en-GB" i="1">
                <a:solidFill>
                  <a:schemeClr val="bg2"/>
                </a:solidFill>
                <a:effectLst>
                  <a:outerShdw blurRad="38100" dist="38100" dir="2700000" algn="tl">
                    <a:srgbClr val="000000"/>
                  </a:outerShdw>
                </a:effectLst>
              </a:rPr>
              <a:t>Workshop on “Multimodality and Multimediality</a:t>
            </a:r>
          </a:p>
          <a:p>
            <a:pPr>
              <a:defRPr/>
            </a:pPr>
            <a:r>
              <a:rPr lang="en-GB" i="1">
                <a:solidFill>
                  <a:schemeClr val="bg2"/>
                </a:solidFill>
                <a:effectLst>
                  <a:outerShdw blurRad="38100" dist="38100" dir="2700000" algn="tl">
                    <a:srgbClr val="000000"/>
                  </a:outerShdw>
                </a:effectLst>
              </a:rPr>
              <a:t> in the distance learning age”. Birmingham 16.10.2000</a:t>
            </a:r>
            <a:endParaRPr lang="it-IT" i="1">
              <a:solidFill>
                <a:schemeClr val="bg2"/>
              </a:solidFill>
              <a:effectLst>
                <a:outerShdw blurRad="38100" dist="38100" dir="2700000" algn="tl">
                  <a:srgbClr val="000000"/>
                </a:outerShdw>
              </a:effectLst>
            </a:endParaRPr>
          </a:p>
          <a:p>
            <a:pPr>
              <a:defRPr/>
            </a:pPr>
            <a:endParaRPr lang="it-IT"/>
          </a:p>
        </p:txBody>
      </p:sp>
      <p:pic>
        <p:nvPicPr>
          <p:cNvPr id="12292" name="Picture 3" descr="C:\Documenti\Pavia\col4.tif"/>
          <p:cNvPicPr>
            <a:picLocks noChangeAspect="1" noChangeArrowheads="1"/>
          </p:cNvPicPr>
          <p:nvPr/>
        </p:nvPicPr>
        <p:blipFill>
          <a:blip r:embed="rId2" cstate="print">
            <a:extLst>
              <a:ext uri="{28A0092B-C50C-407E-A947-70E740481C1C}">
                <a14:useLocalDpi xmlns:a14="http://schemas.microsoft.com/office/drawing/2010/main" val="0"/>
              </a:ext>
            </a:extLst>
          </a:blip>
          <a:srcRect l="23622" t="6561" r="51968"/>
          <a:stretch>
            <a:fillRect/>
          </a:stretch>
        </p:blipFill>
        <p:spPr bwMode="auto">
          <a:xfrm>
            <a:off x="1066800" y="1066800"/>
            <a:ext cx="1858963" cy="512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descr="C:\Documenti\Pavia\col4sample.tif"/>
          <p:cNvPicPr>
            <a:picLocks noChangeAspect="1" noChangeArrowheads="1"/>
          </p:cNvPicPr>
          <p:nvPr/>
        </p:nvPicPr>
        <p:blipFill>
          <a:blip r:embed="rId3" cstate="print">
            <a:extLst>
              <a:ext uri="{28A0092B-C50C-407E-A947-70E740481C1C}">
                <a14:useLocalDpi xmlns:a14="http://schemas.microsoft.com/office/drawing/2010/main" val="0"/>
              </a:ext>
            </a:extLst>
          </a:blip>
          <a:srcRect l="2362" t="15092" r="58583" b="11810"/>
          <a:stretch>
            <a:fillRect/>
          </a:stretch>
        </p:blipFill>
        <p:spPr bwMode="auto">
          <a:xfrm>
            <a:off x="3733800" y="1219200"/>
            <a:ext cx="2974975" cy="401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Line 6"/>
          <p:cNvSpPr>
            <a:spLocks noChangeShapeType="1"/>
          </p:cNvSpPr>
          <p:nvPr/>
        </p:nvSpPr>
        <p:spPr bwMode="auto">
          <a:xfrm>
            <a:off x="2667000" y="1600200"/>
            <a:ext cx="1066800" cy="381000"/>
          </a:xfrm>
          <a:prstGeom prst="line">
            <a:avLst/>
          </a:prstGeom>
          <a:noFill/>
          <a:ln w="6667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lIns="92075" tIns="46038" rIns="92075" bIns="46038" anchor="ctr"/>
          <a:lstStyle/>
          <a:p>
            <a:endParaRPr lang="it-IT"/>
          </a:p>
        </p:txBody>
      </p:sp>
      <p:sp>
        <p:nvSpPr>
          <p:cNvPr id="12295" name="Line 7"/>
          <p:cNvSpPr>
            <a:spLocks noChangeShapeType="1"/>
          </p:cNvSpPr>
          <p:nvPr/>
        </p:nvSpPr>
        <p:spPr bwMode="auto">
          <a:xfrm>
            <a:off x="2590800" y="2438400"/>
            <a:ext cx="1219200" cy="533400"/>
          </a:xfrm>
          <a:prstGeom prst="line">
            <a:avLst/>
          </a:prstGeom>
          <a:noFill/>
          <a:ln w="6667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lIns="92075" tIns="46038" rIns="92075" bIns="46038" anchor="ctr"/>
          <a:lstStyle/>
          <a:p>
            <a:endParaRPr lang="it-IT"/>
          </a:p>
        </p:txBody>
      </p:sp>
      <p:sp>
        <p:nvSpPr>
          <p:cNvPr id="12296" name="Line 8"/>
          <p:cNvSpPr>
            <a:spLocks noChangeShapeType="1"/>
          </p:cNvSpPr>
          <p:nvPr/>
        </p:nvSpPr>
        <p:spPr bwMode="auto">
          <a:xfrm>
            <a:off x="2667000" y="2895600"/>
            <a:ext cx="1066800" cy="1676400"/>
          </a:xfrm>
          <a:prstGeom prst="line">
            <a:avLst/>
          </a:prstGeom>
          <a:noFill/>
          <a:ln w="6667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lIns="92075" tIns="46038" rIns="92075" bIns="46038" anchor="ctr"/>
          <a:lstStyle/>
          <a:p>
            <a:endParaRPr lang="it-IT"/>
          </a:p>
        </p:txBody>
      </p:sp>
    </p:spTree>
    <p:extLst>
      <p:ext uri="{BB962C8B-B14F-4D97-AF65-F5344CB8AC3E}">
        <p14:creationId xmlns:p14="http://schemas.microsoft.com/office/powerpoint/2010/main" val="10173071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0" y="381000"/>
            <a:ext cx="9144000" cy="860425"/>
          </a:xfrm>
        </p:spPr>
        <p:txBody>
          <a:bodyPr rtlCol="0">
            <a:normAutofit fontScale="90000"/>
          </a:bodyPr>
          <a:lstStyle/>
          <a:p>
            <a:pPr eaLnBrk="1" fontAlgn="auto" hangingPunct="1">
              <a:spcAft>
                <a:spcPts val="0"/>
              </a:spcAft>
              <a:defRPr/>
            </a:pPr>
            <a:r>
              <a:rPr lang="en-GB" smtClean="0"/>
              <a:t>Column 5: Sample Transcription of Soundtrack</a:t>
            </a:r>
          </a:p>
        </p:txBody>
      </p:sp>
      <p:sp>
        <p:nvSpPr>
          <p:cNvPr id="6" name="Segnaposto piè di pagina 2"/>
          <p:cNvSpPr>
            <a:spLocks noGrp="1"/>
          </p:cNvSpPr>
          <p:nvPr>
            <p:ph type="ftr" sz="quarter" idx="11"/>
          </p:nvPr>
        </p:nvSpPr>
        <p:spPr/>
        <p:txBody>
          <a:bodyPr/>
          <a:lstStyle/>
          <a:p>
            <a:pPr>
              <a:defRPr/>
            </a:pPr>
            <a:r>
              <a:rPr lang="en-GB" i="1">
                <a:solidFill>
                  <a:schemeClr val="bg2"/>
                </a:solidFill>
                <a:effectLst>
                  <a:outerShdw blurRad="38100" dist="38100" dir="2700000" algn="tl">
                    <a:srgbClr val="000000"/>
                  </a:outerShdw>
                </a:effectLst>
              </a:rPr>
              <a:t>Workshop on “Multimodality and Multimediality</a:t>
            </a:r>
          </a:p>
          <a:p>
            <a:pPr>
              <a:defRPr/>
            </a:pPr>
            <a:r>
              <a:rPr lang="en-GB" i="1">
                <a:solidFill>
                  <a:schemeClr val="bg2"/>
                </a:solidFill>
                <a:effectLst>
                  <a:outerShdw blurRad="38100" dist="38100" dir="2700000" algn="tl">
                    <a:srgbClr val="000000"/>
                  </a:outerShdw>
                </a:effectLst>
              </a:rPr>
              <a:t> in the distance learning age”. Birmingham 16.10.2000</a:t>
            </a:r>
            <a:endParaRPr lang="it-IT" i="1">
              <a:solidFill>
                <a:schemeClr val="bg2"/>
              </a:solidFill>
              <a:effectLst>
                <a:outerShdw blurRad="38100" dist="38100" dir="2700000" algn="tl">
                  <a:srgbClr val="000000"/>
                </a:outerShdw>
              </a:effectLst>
            </a:endParaRPr>
          </a:p>
          <a:p>
            <a:pPr>
              <a:defRPr/>
            </a:pPr>
            <a:endParaRPr lang="it-IT"/>
          </a:p>
        </p:txBody>
      </p:sp>
      <p:pic>
        <p:nvPicPr>
          <p:cNvPr id="13316" name="Picture 3" descr="C:\Documenti\Pavia\col5.tif"/>
          <p:cNvPicPr>
            <a:picLocks noChangeAspect="1" noChangeArrowheads="1"/>
          </p:cNvPicPr>
          <p:nvPr/>
        </p:nvPicPr>
        <p:blipFill>
          <a:blip r:embed="rId2" cstate="print">
            <a:extLst>
              <a:ext uri="{28A0092B-C50C-407E-A947-70E740481C1C}">
                <a14:useLocalDpi xmlns:a14="http://schemas.microsoft.com/office/drawing/2010/main" val="0"/>
              </a:ext>
            </a:extLst>
          </a:blip>
          <a:srcRect l="28346" t="7874" r="33070" b="6561"/>
          <a:stretch>
            <a:fillRect/>
          </a:stretch>
        </p:blipFill>
        <p:spPr bwMode="auto">
          <a:xfrm>
            <a:off x="457200" y="1371600"/>
            <a:ext cx="2940050" cy="469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5" descr="C:\Documenti\Pavia\col5sample.tif"/>
          <p:cNvPicPr>
            <a:picLocks noChangeAspect="1" noChangeArrowheads="1"/>
          </p:cNvPicPr>
          <p:nvPr/>
        </p:nvPicPr>
        <p:blipFill>
          <a:blip r:embed="rId3" cstate="print">
            <a:extLst>
              <a:ext uri="{28A0092B-C50C-407E-A947-70E740481C1C}">
                <a14:useLocalDpi xmlns:a14="http://schemas.microsoft.com/office/drawing/2010/main" val="0"/>
              </a:ext>
            </a:extLst>
          </a:blip>
          <a:srcRect t="6702" r="17522" b="13403"/>
          <a:stretch>
            <a:fillRect/>
          </a:stretch>
        </p:blipFill>
        <p:spPr bwMode="auto">
          <a:xfrm>
            <a:off x="4267200" y="1524000"/>
            <a:ext cx="4114800" cy="320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Line 6"/>
          <p:cNvSpPr>
            <a:spLocks noChangeShapeType="1"/>
          </p:cNvSpPr>
          <p:nvPr/>
        </p:nvSpPr>
        <p:spPr bwMode="auto">
          <a:xfrm flipV="1">
            <a:off x="3200400" y="2590800"/>
            <a:ext cx="3657600" cy="1676400"/>
          </a:xfrm>
          <a:prstGeom prst="line">
            <a:avLst/>
          </a:prstGeom>
          <a:noFill/>
          <a:ln w="6667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lIns="92075" tIns="46038" rIns="92075" bIns="46038" anchor="ctr"/>
          <a:lstStyle/>
          <a:p>
            <a:endParaRPr lang="it-IT"/>
          </a:p>
        </p:txBody>
      </p:sp>
    </p:spTree>
    <p:extLst>
      <p:ext uri="{BB962C8B-B14F-4D97-AF65-F5344CB8AC3E}">
        <p14:creationId xmlns:p14="http://schemas.microsoft.com/office/powerpoint/2010/main" val="26825484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a:xfrm>
            <a:off x="457200" y="457200"/>
            <a:ext cx="8421688" cy="860425"/>
          </a:xfrm>
        </p:spPr>
        <p:txBody>
          <a:bodyPr rtlCol="0">
            <a:normAutofit fontScale="90000"/>
          </a:bodyPr>
          <a:lstStyle/>
          <a:p>
            <a:pPr eaLnBrk="1" fontAlgn="auto" hangingPunct="1">
              <a:spcAft>
                <a:spcPts val="0"/>
              </a:spcAft>
              <a:defRPr/>
            </a:pPr>
            <a:r>
              <a:rPr lang="en-GB" smtClean="0"/>
              <a:t>Column 5: Soundtrack Transcription System</a:t>
            </a:r>
          </a:p>
        </p:txBody>
      </p:sp>
      <p:sp>
        <p:nvSpPr>
          <p:cNvPr id="4" name="Segnaposto piè di pagina 2"/>
          <p:cNvSpPr>
            <a:spLocks noGrp="1"/>
          </p:cNvSpPr>
          <p:nvPr>
            <p:ph type="ftr" sz="quarter" idx="11"/>
          </p:nvPr>
        </p:nvSpPr>
        <p:spPr/>
        <p:txBody>
          <a:bodyPr/>
          <a:lstStyle/>
          <a:p>
            <a:pPr>
              <a:defRPr/>
            </a:pPr>
            <a:r>
              <a:rPr lang="en-GB" i="1">
                <a:solidFill>
                  <a:schemeClr val="bg2"/>
                </a:solidFill>
                <a:effectLst>
                  <a:outerShdw blurRad="38100" dist="38100" dir="2700000" algn="tl">
                    <a:srgbClr val="000000"/>
                  </a:outerShdw>
                </a:effectLst>
              </a:rPr>
              <a:t>Workshop on “Multimodality and Multimediality</a:t>
            </a:r>
          </a:p>
          <a:p>
            <a:pPr>
              <a:defRPr/>
            </a:pPr>
            <a:r>
              <a:rPr lang="en-GB" i="1">
                <a:solidFill>
                  <a:schemeClr val="bg2"/>
                </a:solidFill>
                <a:effectLst>
                  <a:outerShdw blurRad="38100" dist="38100" dir="2700000" algn="tl">
                    <a:srgbClr val="000000"/>
                  </a:outerShdw>
                </a:effectLst>
              </a:rPr>
              <a:t> in the distance learning age”. Birmingham 16.10.2000</a:t>
            </a:r>
            <a:endParaRPr lang="it-IT" i="1">
              <a:solidFill>
                <a:schemeClr val="bg2"/>
              </a:solidFill>
              <a:effectLst>
                <a:outerShdw blurRad="38100" dist="38100" dir="2700000" algn="tl">
                  <a:srgbClr val="000000"/>
                </a:outerShdw>
              </a:effectLst>
            </a:endParaRPr>
          </a:p>
          <a:p>
            <a:pPr>
              <a:defRPr/>
            </a:pPr>
            <a:endParaRPr lang="it-IT"/>
          </a:p>
        </p:txBody>
      </p:sp>
      <p:sp>
        <p:nvSpPr>
          <p:cNvPr id="14340" name="Text Box 1027"/>
          <p:cNvSpPr txBox="1">
            <a:spLocks noChangeArrowheads="1"/>
          </p:cNvSpPr>
          <p:nvPr/>
        </p:nvSpPr>
        <p:spPr bwMode="auto">
          <a:xfrm>
            <a:off x="304800" y="1524000"/>
            <a:ext cx="8839200"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6675">
                <a:solidFill>
                  <a:srgbClr val="000000"/>
                </a:solidFill>
                <a:miter lim="800000"/>
                <a:headEnd/>
                <a:tailEnd/>
              </a14:hiddenLine>
            </a:ext>
          </a:extLst>
        </p:spPr>
        <p:txBody>
          <a:bodyPr lIns="92075" tIns="46038" rIns="92075" bIns="46038">
            <a:spAutoFit/>
          </a:bodyPr>
          <a:lstStyle>
            <a:lvl1pPr>
              <a:defRPr kumimoji="1" sz="2400">
                <a:solidFill>
                  <a:schemeClr val="tx1"/>
                </a:solidFill>
                <a:latin typeface="Times New Roman" pitchFamily="18" charset="0"/>
              </a:defRPr>
            </a:lvl1pPr>
            <a:lvl2pPr marL="742950" indent="-285750">
              <a:defRPr kumimoji="1" sz="2400">
                <a:solidFill>
                  <a:schemeClr val="tx1"/>
                </a:solidFill>
                <a:latin typeface="Times New Roman" pitchFamily="18" charset="0"/>
              </a:defRPr>
            </a:lvl2pPr>
            <a:lvl3pPr marL="1143000" indent="-228600">
              <a:defRPr kumimoji="1" sz="2400">
                <a:solidFill>
                  <a:schemeClr val="tx1"/>
                </a:solidFill>
                <a:latin typeface="Times New Roman" pitchFamily="18" charset="0"/>
              </a:defRPr>
            </a:lvl3pPr>
            <a:lvl4pPr marL="1600200" indent="-228600">
              <a:defRPr kumimoji="1" sz="2400">
                <a:solidFill>
                  <a:schemeClr val="tx1"/>
                </a:solidFill>
                <a:latin typeface="Times New Roman" pitchFamily="18" charset="0"/>
              </a:defRPr>
            </a:lvl4pPr>
            <a:lvl5pPr marL="2057400" indent="-228600">
              <a:defRPr kumimoji="1" sz="2400">
                <a:solidFill>
                  <a:schemeClr val="tx1"/>
                </a:solidFill>
                <a:latin typeface="Times New Roman"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u"/>
              <a:defRPr kumimoji="1" sz="2400">
                <a:solidFill>
                  <a:schemeClr val="tx1"/>
                </a:solidFill>
                <a:latin typeface="Times New Roman"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u"/>
              <a:defRPr kumimoji="1" sz="2400">
                <a:solidFill>
                  <a:schemeClr val="tx1"/>
                </a:solidFill>
                <a:latin typeface="Times New Roman"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u"/>
              <a:defRPr kumimoji="1" sz="2400">
                <a:solidFill>
                  <a:schemeClr val="tx1"/>
                </a:solidFill>
                <a:latin typeface="Times New Roman"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u"/>
              <a:defRPr kumimoji="1" sz="2400">
                <a:solidFill>
                  <a:schemeClr val="tx1"/>
                </a:solidFill>
                <a:latin typeface="Times New Roman" pitchFamily="18" charset="0"/>
              </a:defRPr>
            </a:lvl9pPr>
          </a:lstStyle>
          <a:p>
            <a:pPr>
              <a:spcBef>
                <a:spcPct val="0"/>
              </a:spcBef>
              <a:buClrTx/>
              <a:buSzTx/>
              <a:buFontTx/>
              <a:buNone/>
            </a:pPr>
            <a:r>
              <a:rPr lang="en-GB" altLang="it-IT" sz="1800"/>
              <a:t>[☼sheep] = other non-speech or non-musical sounds, including silence, followed by a brief verbal specification of the specific sound; in the present example, the sun symbol followed by the word ‘sheep’ designates the (non-linguistic/non-musical) sounds of the sheep, as in Row 2, Column 5;</a:t>
            </a:r>
            <a:br>
              <a:rPr lang="en-GB" altLang="it-IT" sz="1800"/>
            </a:br>
            <a:r>
              <a:rPr lang="en-GB" altLang="it-IT" sz="1800"/>
              <a:t/>
            </a:r>
            <a:br>
              <a:rPr lang="en-GB" altLang="it-IT" sz="1800"/>
            </a:br>
            <a:r>
              <a:rPr lang="en-GB" altLang="it-IT" sz="1800"/>
              <a:t>[☼silence] = silence other than rhythmic pause or juncture in speech and/or music (e.g. Row 1, Column 5);</a:t>
            </a:r>
            <a:br>
              <a:rPr lang="en-GB" altLang="it-IT" sz="1800"/>
            </a:br>
            <a:r>
              <a:rPr lang="en-GB" altLang="it-IT" sz="1800"/>
              <a:t/>
            </a:r>
            <a:br>
              <a:rPr lang="en-GB" altLang="it-IT" sz="1800"/>
            </a:br>
            <a:r>
              <a:rPr lang="en-GB" altLang="it-IT" sz="1800"/>
              <a:t>↓ = continuation of previous, as, for example, when sung or spoken text is stretched over more than one Visual Frame or Shot (e.g. Row 3, Columns 3 and 5). As the example here shows, this notational symbol is not specific to the soundtrack and is also used in other Columns. In all cases, it has the same significance.</a:t>
            </a:r>
            <a:endParaRPr lang="it-IT" altLang="it-IT"/>
          </a:p>
        </p:txBody>
      </p:sp>
    </p:spTree>
    <p:extLst>
      <p:ext uri="{BB962C8B-B14F-4D97-AF65-F5344CB8AC3E}">
        <p14:creationId xmlns:p14="http://schemas.microsoft.com/office/powerpoint/2010/main" val="20977828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olo 1"/>
          <p:cNvSpPr>
            <a:spLocks noGrp="1"/>
          </p:cNvSpPr>
          <p:nvPr>
            <p:ph type="title"/>
          </p:nvPr>
        </p:nvSpPr>
        <p:spPr/>
        <p:txBody>
          <a:bodyPr/>
          <a:lstStyle/>
          <a:p>
            <a:r>
              <a:rPr lang="it-IT" altLang="it-IT" smtClean="0"/>
              <a:t>Blackadder video</a:t>
            </a:r>
          </a:p>
        </p:txBody>
      </p:sp>
      <p:sp>
        <p:nvSpPr>
          <p:cNvPr id="15363" name="Segnaposto contenuto 2"/>
          <p:cNvSpPr>
            <a:spLocks noGrp="1"/>
          </p:cNvSpPr>
          <p:nvPr>
            <p:ph idx="1"/>
          </p:nvPr>
        </p:nvSpPr>
        <p:spPr/>
        <p:txBody>
          <a:bodyPr/>
          <a:lstStyle/>
          <a:p>
            <a:endParaRPr lang="it-IT" altLang="it-IT" smtClean="0"/>
          </a:p>
        </p:txBody>
      </p:sp>
      <p:sp>
        <p:nvSpPr>
          <p:cNvPr id="4" name="Segnaposto piè di pagina 3"/>
          <p:cNvSpPr>
            <a:spLocks noGrp="1"/>
          </p:cNvSpPr>
          <p:nvPr>
            <p:ph type="ftr" sz="quarter" idx="11"/>
          </p:nvPr>
        </p:nvSpPr>
        <p:spPr/>
        <p:txBody>
          <a:bodyPr/>
          <a:lstStyle/>
          <a:p>
            <a:pPr>
              <a:defRPr/>
            </a:pPr>
            <a:r>
              <a:rPr lang="en-GB" smtClean="0"/>
              <a:t>Workshop on “Multimodality and Multimediality</a:t>
            </a:r>
          </a:p>
          <a:p>
            <a:pPr>
              <a:defRPr/>
            </a:pPr>
            <a:r>
              <a:rPr lang="en-GB" smtClean="0"/>
              <a:t> in the distance learning age”. Birmingham 16.10.2000</a:t>
            </a:r>
            <a:endParaRPr lang="it-IT" smtClean="0"/>
          </a:p>
          <a:p>
            <a:pPr>
              <a:defRPr/>
            </a:pPr>
            <a:endParaRPr lang="it-IT"/>
          </a:p>
        </p:txBody>
      </p:sp>
    </p:spTree>
    <p:extLst>
      <p:ext uri="{BB962C8B-B14F-4D97-AF65-F5344CB8AC3E}">
        <p14:creationId xmlns:p14="http://schemas.microsoft.com/office/powerpoint/2010/main" val="19307941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algn="just"/>
            <a:r>
              <a:rPr lang="it-IT" altLang="it-IT" smtClean="0">
                <a:cs typeface="Times New Roman" pitchFamily="18" charset="0"/>
              </a:rPr>
              <a:t>Go on!</a:t>
            </a:r>
          </a:p>
        </p:txBody>
      </p:sp>
      <p:sp>
        <p:nvSpPr>
          <p:cNvPr id="16387" name="Rectangle 3"/>
          <p:cNvSpPr>
            <a:spLocks noGrp="1" noChangeArrowheads="1"/>
          </p:cNvSpPr>
          <p:nvPr>
            <p:ph type="body" idx="1"/>
          </p:nvPr>
        </p:nvSpPr>
        <p:spPr/>
        <p:txBody>
          <a:bodyPr/>
          <a:lstStyle/>
          <a:p>
            <a:pPr algn="just"/>
            <a:r>
              <a:rPr lang="en-GB" altLang="it-IT" b="1" smtClean="0">
                <a:cs typeface="Times New Roman" pitchFamily="18" charset="0"/>
              </a:rPr>
              <a:t>Go on! Go on! </a:t>
            </a:r>
            <a:endParaRPr lang="it-IT" altLang="it-IT" b="1" smtClean="0">
              <a:cs typeface="Times New Roman" pitchFamily="18" charset="0"/>
            </a:endParaRPr>
          </a:p>
          <a:p>
            <a:pPr algn="just"/>
            <a:r>
              <a:rPr lang="it-IT" altLang="it-IT" b="1" smtClean="0">
                <a:cs typeface="Times New Roman" pitchFamily="18" charset="0"/>
              </a:rPr>
              <a:t>Avanti! Avanti!</a:t>
            </a:r>
          </a:p>
          <a:p>
            <a:pPr algn="just"/>
            <a:r>
              <a:rPr lang="it-IT" altLang="it-IT" b="1" smtClean="0">
                <a:cs typeface="Times New Roman" pitchFamily="18" charset="0"/>
              </a:rPr>
              <a:t> Sbrigati! Sbrigati!</a:t>
            </a:r>
          </a:p>
        </p:txBody>
      </p:sp>
    </p:spTree>
    <p:extLst>
      <p:ext uri="{BB962C8B-B14F-4D97-AF65-F5344CB8AC3E}">
        <p14:creationId xmlns:p14="http://schemas.microsoft.com/office/powerpoint/2010/main" val="36732790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algn="just"/>
            <a:r>
              <a:rPr lang="it-IT" altLang="it-IT" smtClean="0"/>
              <a:t>Erm…</a:t>
            </a:r>
            <a:endParaRPr lang="en-GB" altLang="it-IT" smtClean="0"/>
          </a:p>
        </p:txBody>
      </p:sp>
      <p:sp>
        <p:nvSpPr>
          <p:cNvPr id="17411" name="Rectangle 3"/>
          <p:cNvSpPr>
            <a:spLocks noGrp="1" noChangeArrowheads="1"/>
          </p:cNvSpPr>
          <p:nvPr>
            <p:ph type="body" idx="1"/>
          </p:nvPr>
        </p:nvSpPr>
        <p:spPr/>
        <p:txBody>
          <a:bodyPr/>
          <a:lstStyle/>
          <a:p>
            <a:pPr algn="just">
              <a:lnSpc>
                <a:spcPct val="90000"/>
              </a:lnSpc>
            </a:pPr>
            <a:r>
              <a:rPr lang="en-GB" altLang="it-IT" b="1" smtClean="0">
                <a:cs typeface="Times New Roman" pitchFamily="18" charset="0"/>
              </a:rPr>
              <a:t>Percy:</a:t>
            </a:r>
            <a:r>
              <a:rPr lang="en-GB" altLang="it-IT" smtClean="0">
                <a:cs typeface="Times New Roman" pitchFamily="18" charset="0"/>
              </a:rPr>
              <a:t> Erm, sorry about the delay madam, er, as you know, you are about to meet your husband, whom you’ll recognise on account of the fact that he has a bag over his head.</a:t>
            </a:r>
          </a:p>
          <a:p>
            <a:pPr algn="just">
              <a:lnSpc>
                <a:spcPct val="90000"/>
              </a:lnSpc>
            </a:pPr>
            <a:r>
              <a:rPr lang="en-GB" altLang="it-IT" b="1" smtClean="0">
                <a:cs typeface="Times New Roman" pitchFamily="18" charset="0"/>
              </a:rPr>
              <a:t>Lady Farrow:</a:t>
            </a:r>
            <a:r>
              <a:rPr lang="en-GB" altLang="it-IT" smtClean="0">
                <a:cs typeface="Times New Roman" pitchFamily="18" charset="0"/>
              </a:rPr>
              <a:t> Why, I would know my darling anywhere.</a:t>
            </a:r>
          </a:p>
          <a:p>
            <a:pPr>
              <a:lnSpc>
                <a:spcPct val="90000"/>
              </a:lnSpc>
            </a:pPr>
            <a:r>
              <a:rPr lang="en-GB" altLang="it-IT" b="1" smtClean="0">
                <a:cs typeface="Times New Roman" pitchFamily="18" charset="0"/>
              </a:rPr>
              <a:t>Percy:</a:t>
            </a:r>
            <a:r>
              <a:rPr lang="en-GB" altLang="it-IT" smtClean="0">
                <a:cs typeface="Times New Roman" pitchFamily="18" charset="0"/>
              </a:rPr>
              <a:t> Well, yes, there are a couple of things.</a:t>
            </a:r>
            <a:r>
              <a:rPr lang="en-GB" altLang="it-IT" smtClean="0"/>
              <a:t> </a:t>
            </a:r>
            <a:endParaRPr lang="it-IT" altLang="it-IT" smtClean="0"/>
          </a:p>
        </p:txBody>
      </p:sp>
    </p:spTree>
    <p:extLst>
      <p:ext uri="{BB962C8B-B14F-4D97-AF65-F5344CB8AC3E}">
        <p14:creationId xmlns:p14="http://schemas.microsoft.com/office/powerpoint/2010/main" val="26920303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it-IT" altLang="it-IT" smtClean="0"/>
              <a:t>Scusate</a:t>
            </a:r>
            <a:endParaRPr lang="en-GB" altLang="it-IT" smtClean="0"/>
          </a:p>
        </p:txBody>
      </p:sp>
      <p:sp>
        <p:nvSpPr>
          <p:cNvPr id="18435" name="Rectangle 3"/>
          <p:cNvSpPr>
            <a:spLocks noGrp="1" noChangeArrowheads="1"/>
          </p:cNvSpPr>
          <p:nvPr>
            <p:ph type="body" idx="1"/>
          </p:nvPr>
        </p:nvSpPr>
        <p:spPr/>
        <p:txBody>
          <a:bodyPr/>
          <a:lstStyle/>
          <a:p>
            <a:pPr algn="just"/>
            <a:r>
              <a:rPr lang="it-IT" altLang="it-IT" b="1" smtClean="0">
                <a:cs typeface="Times New Roman" pitchFamily="18" charset="0"/>
              </a:rPr>
              <a:t>Scusate il ritardo, milady…</a:t>
            </a:r>
            <a:endParaRPr lang="en-GB" altLang="it-IT" smtClean="0">
              <a:cs typeface="Times New Roman" pitchFamily="18" charset="0"/>
            </a:endParaRPr>
          </a:p>
          <a:p>
            <a:pPr algn="just"/>
            <a:r>
              <a:rPr lang="it-IT" altLang="it-IT" b="1" smtClean="0">
                <a:cs typeface="Times New Roman" pitchFamily="18" charset="0"/>
              </a:rPr>
              <a:t>…ora vedrete vostro marito’</a:t>
            </a:r>
            <a:endParaRPr lang="en-GB" altLang="it-IT" smtClean="0">
              <a:cs typeface="Times New Roman" pitchFamily="18" charset="0"/>
            </a:endParaRPr>
          </a:p>
          <a:p>
            <a:pPr algn="just"/>
            <a:r>
              <a:rPr lang="it-IT" altLang="it-IT" b="1" smtClean="0">
                <a:cs typeface="Times New Roman" pitchFamily="18" charset="0"/>
              </a:rPr>
              <a:t> </a:t>
            </a:r>
            <a:endParaRPr lang="en-GB" altLang="it-IT" smtClean="0">
              <a:cs typeface="Times New Roman" pitchFamily="18" charset="0"/>
            </a:endParaRPr>
          </a:p>
          <a:p>
            <a:pPr algn="just"/>
            <a:r>
              <a:rPr lang="it-IT" altLang="it-IT" b="1" smtClean="0">
                <a:cs typeface="Times New Roman" pitchFamily="18" charset="0"/>
              </a:rPr>
              <a:t>Lo riconoscerete…</a:t>
            </a:r>
            <a:endParaRPr lang="en-GB" altLang="it-IT" smtClean="0">
              <a:cs typeface="Times New Roman" pitchFamily="18" charset="0"/>
            </a:endParaRPr>
          </a:p>
          <a:p>
            <a:r>
              <a:rPr lang="it-IT" altLang="it-IT" b="1" smtClean="0">
                <a:cs typeface="Times New Roman" pitchFamily="18" charset="0"/>
              </a:rPr>
              <a:t>… dal sacco in testa.</a:t>
            </a:r>
            <a:r>
              <a:rPr lang="en-GB" altLang="it-IT" smtClean="0"/>
              <a:t> </a:t>
            </a:r>
          </a:p>
        </p:txBody>
      </p:sp>
    </p:spTree>
    <p:extLst>
      <p:ext uri="{BB962C8B-B14F-4D97-AF65-F5344CB8AC3E}">
        <p14:creationId xmlns:p14="http://schemas.microsoft.com/office/powerpoint/2010/main" val="14967249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algn="just"/>
            <a:r>
              <a:rPr lang="it-IT" altLang="it-IT" smtClean="0">
                <a:cs typeface="Times New Roman" pitchFamily="18" charset="0"/>
              </a:rPr>
              <a:t>Why, I’d recognise…</a:t>
            </a:r>
          </a:p>
        </p:txBody>
      </p:sp>
      <p:sp>
        <p:nvSpPr>
          <p:cNvPr id="19459" name="Rectangle 3"/>
          <p:cNvSpPr>
            <a:spLocks noGrp="1" noChangeArrowheads="1"/>
          </p:cNvSpPr>
          <p:nvPr>
            <p:ph type="body" idx="1"/>
          </p:nvPr>
        </p:nvSpPr>
        <p:spPr/>
        <p:txBody>
          <a:bodyPr/>
          <a:lstStyle/>
          <a:p>
            <a:pPr algn="just"/>
            <a:r>
              <a:rPr lang="en-GB" altLang="it-IT" b="1" smtClean="0">
                <a:cs typeface="Times New Roman" pitchFamily="18" charset="0"/>
              </a:rPr>
              <a:t>Why, I would know my darling anywhere.</a:t>
            </a:r>
            <a:endParaRPr lang="it-IT" altLang="it-IT" b="1" smtClean="0">
              <a:cs typeface="Times New Roman" pitchFamily="18" charset="0"/>
            </a:endParaRPr>
          </a:p>
          <a:p>
            <a:pPr algn="just"/>
            <a:r>
              <a:rPr lang="it-IT" altLang="it-IT" b="1" smtClean="0">
                <a:cs typeface="Times New Roman" pitchFamily="18" charset="0"/>
              </a:rPr>
              <a:t>- Lo riconoscerei comunque.</a:t>
            </a:r>
            <a:endParaRPr lang="en-GB" altLang="it-IT" smtClean="0"/>
          </a:p>
        </p:txBody>
      </p:sp>
    </p:spTree>
    <p:extLst>
      <p:ext uri="{BB962C8B-B14F-4D97-AF65-F5344CB8AC3E}">
        <p14:creationId xmlns:p14="http://schemas.microsoft.com/office/powerpoint/2010/main" val="34754759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nvGraphicFramePr>
        <p:xfrm>
          <a:off x="1509713" y="542925"/>
          <a:ext cx="6124575" cy="5770563"/>
        </p:xfrm>
        <a:graphic>
          <a:graphicData uri="http://schemas.openxmlformats.org/presentationml/2006/ole">
            <mc:AlternateContent xmlns:mc="http://schemas.openxmlformats.org/markup-compatibility/2006">
              <mc:Choice xmlns:v="urn:schemas-microsoft-com:vml" Requires="v">
                <p:oleObj spid="_x0000_s6153" name="Document" r:id="rId4" imgW="6124645" imgH="5770223" progId="Word.Document.12">
                  <p:embed/>
                </p:oleObj>
              </mc:Choice>
              <mc:Fallback>
                <p:oleObj name="Document" r:id="rId4" imgW="6124645" imgH="5770223" progId="Word.Document.12">
                  <p:embed/>
                  <p:pic>
                    <p:nvPicPr>
                      <p:cNvPr id="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9713" y="542925"/>
                        <a:ext cx="6124575" cy="5770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algn="just"/>
            <a:r>
              <a:rPr lang="it-IT" altLang="it-IT" smtClean="0">
                <a:cs typeface="Times New Roman" pitchFamily="18" charset="0"/>
              </a:rPr>
              <a:t>Well, yes…</a:t>
            </a:r>
          </a:p>
        </p:txBody>
      </p:sp>
      <p:sp>
        <p:nvSpPr>
          <p:cNvPr id="20483" name="Rectangle 3"/>
          <p:cNvSpPr>
            <a:spLocks noGrp="1" noChangeArrowheads="1"/>
          </p:cNvSpPr>
          <p:nvPr>
            <p:ph type="body" idx="1"/>
          </p:nvPr>
        </p:nvSpPr>
        <p:spPr/>
        <p:txBody>
          <a:bodyPr/>
          <a:lstStyle/>
          <a:p>
            <a:pPr algn="just"/>
            <a:r>
              <a:rPr lang="en-GB" altLang="it-IT" b="1" smtClean="0">
                <a:cs typeface="Times New Roman" pitchFamily="18" charset="0"/>
              </a:rPr>
              <a:t>Well, yes, there are a couple of other things.</a:t>
            </a:r>
            <a:endParaRPr lang="en-GB" altLang="it-IT" smtClean="0">
              <a:cs typeface="Times New Roman" pitchFamily="18" charset="0"/>
            </a:endParaRPr>
          </a:p>
          <a:p>
            <a:r>
              <a:rPr lang="it-IT" altLang="it-IT" b="1" smtClean="0">
                <a:cs typeface="Times New Roman" pitchFamily="18" charset="0"/>
              </a:rPr>
              <a:t>- Sì … però … C’è dell’altro.</a:t>
            </a:r>
            <a:r>
              <a:rPr lang="en-GB" altLang="it-IT" smtClean="0"/>
              <a:t> </a:t>
            </a:r>
            <a:endParaRPr lang="it-IT" altLang="it-IT" smtClean="0"/>
          </a:p>
          <a:p>
            <a:pPr algn="just"/>
            <a:r>
              <a:rPr lang="en-GB" altLang="it-IT" b="1" smtClean="0">
                <a:cs typeface="Times New Roman" pitchFamily="18" charset="0"/>
              </a:rPr>
              <a:t>I am prepared for the fact that he may have lost some weight.</a:t>
            </a:r>
            <a:endParaRPr lang="en-GB" altLang="it-IT" smtClean="0">
              <a:cs typeface="Times New Roman" pitchFamily="18" charset="0"/>
            </a:endParaRPr>
          </a:p>
          <a:p>
            <a:pPr algn="just"/>
            <a:r>
              <a:rPr lang="it-IT" altLang="it-IT" b="1" smtClean="0">
                <a:cs typeface="Times New Roman" pitchFamily="18" charset="0"/>
              </a:rPr>
              <a:t>Sarei orientata a credere che potrebbe aver perso qualche chilo</a:t>
            </a:r>
            <a:endParaRPr lang="en-GB" altLang="it-IT" smtClean="0"/>
          </a:p>
        </p:txBody>
      </p:sp>
    </p:spTree>
    <p:extLst>
      <p:ext uri="{BB962C8B-B14F-4D97-AF65-F5344CB8AC3E}">
        <p14:creationId xmlns:p14="http://schemas.microsoft.com/office/powerpoint/2010/main" val="24423861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algn="just"/>
            <a:r>
              <a:rPr lang="it-IT" altLang="it-IT" smtClean="0">
                <a:cs typeface="Times New Roman" pitchFamily="18" charset="0"/>
              </a:rPr>
              <a:t>…some height</a:t>
            </a:r>
          </a:p>
        </p:txBody>
      </p:sp>
      <p:sp>
        <p:nvSpPr>
          <p:cNvPr id="22531" name="Rectangle 3"/>
          <p:cNvSpPr>
            <a:spLocks noGrp="1" noChangeArrowheads="1"/>
          </p:cNvSpPr>
          <p:nvPr>
            <p:ph type="body" idx="1"/>
          </p:nvPr>
        </p:nvSpPr>
        <p:spPr/>
        <p:txBody>
          <a:bodyPr/>
          <a:lstStyle/>
          <a:p>
            <a:pPr algn="just"/>
            <a:r>
              <a:rPr lang="en-GB" altLang="it-IT" b="1" smtClean="0">
                <a:cs typeface="Times New Roman" pitchFamily="18" charset="0"/>
              </a:rPr>
              <a:t>Yes, and some height.</a:t>
            </a:r>
            <a:endParaRPr lang="en-GB" altLang="it-IT" smtClean="0">
              <a:cs typeface="Times New Roman" pitchFamily="18" charset="0"/>
            </a:endParaRPr>
          </a:p>
          <a:p>
            <a:pPr algn="just"/>
            <a:r>
              <a:rPr lang="it-IT" altLang="it-IT" b="1" smtClean="0">
                <a:cs typeface="Times New Roman" pitchFamily="18" charset="0"/>
              </a:rPr>
              <a:t>Sì … e qualche centimetro.</a:t>
            </a:r>
            <a:endParaRPr lang="en-GB" altLang="it-IT" smtClean="0">
              <a:cs typeface="Times New Roman" pitchFamily="18" charset="0"/>
            </a:endParaRPr>
          </a:p>
          <a:p>
            <a:endParaRPr lang="en-GB" altLang="it-IT" smtClean="0"/>
          </a:p>
        </p:txBody>
      </p:sp>
    </p:spTree>
    <p:extLst>
      <p:ext uri="{BB962C8B-B14F-4D97-AF65-F5344CB8AC3E}">
        <p14:creationId xmlns:p14="http://schemas.microsoft.com/office/powerpoint/2010/main" val="1837044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olo 1"/>
          <p:cNvSpPr>
            <a:spLocks noGrp="1"/>
          </p:cNvSpPr>
          <p:nvPr>
            <p:ph type="title"/>
          </p:nvPr>
        </p:nvSpPr>
        <p:spPr/>
        <p:txBody>
          <a:bodyPr/>
          <a:lstStyle/>
          <a:p>
            <a:r>
              <a:rPr lang="it-IT" altLang="it-IT" smtClean="0"/>
              <a:t>Blackadder</a:t>
            </a:r>
          </a:p>
        </p:txBody>
      </p:sp>
      <p:sp>
        <p:nvSpPr>
          <p:cNvPr id="23555" name="Segnaposto contenuto 3"/>
          <p:cNvSpPr>
            <a:spLocks noGrp="1"/>
          </p:cNvSpPr>
          <p:nvPr>
            <p:ph idx="1"/>
          </p:nvPr>
        </p:nvSpPr>
        <p:spPr/>
        <p:txBody>
          <a:bodyPr/>
          <a:lstStyle/>
          <a:p>
            <a:pPr marL="0" indent="0">
              <a:buFont typeface="Arial" charset="0"/>
              <a:buNone/>
            </a:pPr>
            <a:r>
              <a:rPr lang="it-IT" altLang="it-IT" smtClean="0"/>
              <a:t>Multimodal Transcription</a:t>
            </a:r>
          </a:p>
        </p:txBody>
      </p:sp>
      <p:sp>
        <p:nvSpPr>
          <p:cNvPr id="3" name="Segnaposto piè di pagina 2"/>
          <p:cNvSpPr>
            <a:spLocks noGrp="1"/>
          </p:cNvSpPr>
          <p:nvPr>
            <p:ph type="ftr" sz="quarter" idx="11"/>
          </p:nvPr>
        </p:nvSpPr>
        <p:spPr/>
        <p:txBody>
          <a:bodyPr/>
          <a:lstStyle/>
          <a:p>
            <a:pPr>
              <a:defRPr/>
            </a:pPr>
            <a:r>
              <a:rPr lang="en-GB" smtClean="0"/>
              <a:t>Workshop on “Multimodality and Multimediality</a:t>
            </a:r>
          </a:p>
          <a:p>
            <a:pPr>
              <a:defRPr/>
            </a:pPr>
            <a:r>
              <a:rPr lang="en-GB" smtClean="0"/>
              <a:t> in the distance learning age”. Birmingham 16.10.2000</a:t>
            </a:r>
            <a:endParaRPr lang="it-IT" smtClean="0"/>
          </a:p>
          <a:p>
            <a:pPr>
              <a:defRPr/>
            </a:pPr>
            <a:endParaRPr lang="it-IT"/>
          </a:p>
        </p:txBody>
      </p:sp>
    </p:spTree>
    <p:extLst>
      <p:ext uri="{BB962C8B-B14F-4D97-AF65-F5344CB8AC3E}">
        <p14:creationId xmlns:p14="http://schemas.microsoft.com/office/powerpoint/2010/main" val="17534898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olo 1"/>
          <p:cNvSpPr>
            <a:spLocks noGrp="1"/>
          </p:cNvSpPr>
          <p:nvPr>
            <p:ph type="title"/>
          </p:nvPr>
        </p:nvSpPr>
        <p:spPr/>
        <p:txBody>
          <a:bodyPr/>
          <a:lstStyle/>
          <a:p>
            <a:r>
              <a:rPr lang="it-IT" altLang="it-IT" smtClean="0"/>
              <a:t>Phasal Analysis</a:t>
            </a:r>
          </a:p>
        </p:txBody>
      </p:sp>
      <p:sp>
        <p:nvSpPr>
          <p:cNvPr id="25603" name="Segnaposto contenuto 2"/>
          <p:cNvSpPr>
            <a:spLocks noGrp="1"/>
          </p:cNvSpPr>
          <p:nvPr>
            <p:ph idx="1"/>
          </p:nvPr>
        </p:nvSpPr>
        <p:spPr/>
        <p:txBody>
          <a:bodyPr/>
          <a:lstStyle/>
          <a:p>
            <a:pPr marL="0" indent="0">
              <a:buFont typeface="Arial" charset="0"/>
              <a:buNone/>
            </a:pPr>
            <a:r>
              <a:rPr lang="it-IT" altLang="it-IT" smtClean="0"/>
              <a:t>Eg. Elizabethtown</a:t>
            </a:r>
          </a:p>
          <a:p>
            <a:pPr marL="0" indent="0">
              <a:buFont typeface="Arial" charset="0"/>
              <a:buNone/>
            </a:pPr>
            <a:r>
              <a:rPr lang="it-IT" altLang="it-IT" smtClean="0"/>
              <a:t>Macro Phase 1:	corporate Los Angeles </a:t>
            </a:r>
          </a:p>
          <a:p>
            <a:pPr marL="0" indent="0">
              <a:buFont typeface="Arial" charset="0"/>
              <a:buNone/>
            </a:pPr>
            <a:r>
              <a:rPr lang="it-IT" altLang="it-IT" smtClean="0"/>
              <a:t>Macro Phase 2: family in the South</a:t>
            </a:r>
          </a:p>
          <a:p>
            <a:pPr marL="0" indent="0">
              <a:buFont typeface="Arial" charset="0"/>
              <a:buNone/>
            </a:pPr>
            <a:r>
              <a:rPr lang="it-IT" altLang="it-IT" smtClean="0"/>
              <a:t>Macro Phase 3: love story with Kirsten Dunst</a:t>
            </a:r>
          </a:p>
          <a:p>
            <a:pPr marL="0" indent="0">
              <a:buFont typeface="Arial" charset="0"/>
              <a:buNone/>
            </a:pPr>
            <a:r>
              <a:rPr lang="it-IT" altLang="it-IT" smtClean="0"/>
              <a:t>+ many micro phases</a:t>
            </a:r>
          </a:p>
          <a:p>
            <a:pPr marL="0" indent="0">
              <a:buFont typeface="Arial" charset="0"/>
              <a:buNone/>
            </a:pPr>
            <a:endParaRPr lang="it-IT" altLang="it-IT" smtClean="0"/>
          </a:p>
        </p:txBody>
      </p:sp>
      <p:sp>
        <p:nvSpPr>
          <p:cNvPr id="4" name="Segnaposto piè di pagina 3"/>
          <p:cNvSpPr>
            <a:spLocks noGrp="1"/>
          </p:cNvSpPr>
          <p:nvPr>
            <p:ph type="ftr" sz="quarter" idx="11"/>
          </p:nvPr>
        </p:nvSpPr>
        <p:spPr/>
        <p:txBody>
          <a:bodyPr/>
          <a:lstStyle/>
          <a:p>
            <a:pPr>
              <a:defRPr/>
            </a:pPr>
            <a:r>
              <a:rPr lang="en-GB" smtClean="0"/>
              <a:t>Workshop on “Multimodality and Multimediality</a:t>
            </a:r>
          </a:p>
          <a:p>
            <a:pPr>
              <a:defRPr/>
            </a:pPr>
            <a:r>
              <a:rPr lang="en-GB" smtClean="0"/>
              <a:t> in the distance learning age”. Birmingham 16.10.2000</a:t>
            </a:r>
            <a:endParaRPr lang="it-IT" smtClean="0"/>
          </a:p>
          <a:p>
            <a:pPr>
              <a:defRPr/>
            </a:pPr>
            <a:endParaRPr lang="it-IT"/>
          </a:p>
        </p:txBody>
      </p:sp>
    </p:spTree>
    <p:extLst>
      <p:ext uri="{BB962C8B-B14F-4D97-AF65-F5344CB8AC3E}">
        <p14:creationId xmlns:p14="http://schemas.microsoft.com/office/powerpoint/2010/main" val="309447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olo 1"/>
          <p:cNvSpPr>
            <a:spLocks noGrp="1"/>
          </p:cNvSpPr>
          <p:nvPr>
            <p:ph type="title"/>
          </p:nvPr>
        </p:nvSpPr>
        <p:spPr/>
        <p:txBody>
          <a:bodyPr/>
          <a:lstStyle/>
          <a:p>
            <a:r>
              <a:rPr lang="it-IT" altLang="it-IT" smtClean="0"/>
              <a:t>… and transitions</a:t>
            </a:r>
          </a:p>
        </p:txBody>
      </p:sp>
      <p:sp>
        <p:nvSpPr>
          <p:cNvPr id="26627" name="Segnaposto contenuto 2"/>
          <p:cNvSpPr>
            <a:spLocks noGrp="1"/>
          </p:cNvSpPr>
          <p:nvPr>
            <p:ph idx="1"/>
          </p:nvPr>
        </p:nvSpPr>
        <p:spPr/>
        <p:txBody>
          <a:bodyPr/>
          <a:lstStyle/>
          <a:p>
            <a:pPr marL="0" indent="0">
              <a:buFont typeface="Arial" charset="0"/>
              <a:buNone/>
            </a:pPr>
            <a:r>
              <a:rPr lang="it-IT" altLang="it-IT" smtClean="0"/>
              <a:t>… in this case – travel.</a:t>
            </a:r>
          </a:p>
          <a:p>
            <a:pPr marL="0" indent="0">
              <a:buFont typeface="Arial" charset="0"/>
              <a:buNone/>
            </a:pPr>
            <a:endParaRPr lang="it-IT" altLang="it-IT" smtClean="0"/>
          </a:p>
          <a:p>
            <a:pPr marL="0" indent="0">
              <a:buFont typeface="Arial" charset="0"/>
              <a:buNone/>
            </a:pPr>
            <a:r>
              <a:rPr lang="it-IT" altLang="it-IT" smtClean="0"/>
              <a:t>But often </a:t>
            </a:r>
          </a:p>
          <a:p>
            <a:pPr marL="0" indent="0">
              <a:buFont typeface="Arial" charset="0"/>
              <a:buNone/>
            </a:pPr>
            <a:r>
              <a:rPr lang="it-IT" altLang="it-IT" smtClean="0"/>
              <a:t>scrolling, wipes, dissolve, zoom, fade in, fade out</a:t>
            </a:r>
          </a:p>
        </p:txBody>
      </p:sp>
      <p:sp>
        <p:nvSpPr>
          <p:cNvPr id="4" name="Segnaposto piè di pagina 3"/>
          <p:cNvSpPr>
            <a:spLocks noGrp="1"/>
          </p:cNvSpPr>
          <p:nvPr>
            <p:ph type="ftr" sz="quarter" idx="11"/>
          </p:nvPr>
        </p:nvSpPr>
        <p:spPr/>
        <p:txBody>
          <a:bodyPr/>
          <a:lstStyle/>
          <a:p>
            <a:pPr>
              <a:defRPr/>
            </a:pPr>
            <a:r>
              <a:rPr lang="en-GB" smtClean="0"/>
              <a:t>Workshop on “Multimodality and Multimediality</a:t>
            </a:r>
          </a:p>
          <a:p>
            <a:pPr>
              <a:defRPr/>
            </a:pPr>
            <a:r>
              <a:rPr lang="en-GB" smtClean="0"/>
              <a:t> in the distance learning age”. Birmingham 16.10.2000</a:t>
            </a:r>
            <a:endParaRPr lang="it-IT" smtClean="0"/>
          </a:p>
          <a:p>
            <a:pPr>
              <a:defRPr/>
            </a:pPr>
            <a:endParaRPr lang="it-IT"/>
          </a:p>
        </p:txBody>
      </p:sp>
    </p:spTree>
    <p:extLst>
      <p:ext uri="{BB962C8B-B14F-4D97-AF65-F5344CB8AC3E}">
        <p14:creationId xmlns:p14="http://schemas.microsoft.com/office/powerpoint/2010/main" val="20265201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p:txBody>
          <a:bodyPr/>
          <a:lstStyle/>
          <a:p>
            <a:pPr>
              <a:defRPr/>
            </a:pPr>
            <a:r>
              <a:rPr lang="en-GB" smtClean="0"/>
              <a:t>Workshop on “Multimodality and Multimediality</a:t>
            </a:r>
          </a:p>
          <a:p>
            <a:pPr>
              <a:defRPr/>
            </a:pPr>
            <a:r>
              <a:rPr lang="en-GB" smtClean="0"/>
              <a:t> in the distance learning age”. Birmingham 16.10.2000</a:t>
            </a:r>
            <a:endParaRPr lang="it-IT" smtClean="0"/>
          </a:p>
          <a:p>
            <a:pPr>
              <a:defRPr/>
            </a:pPr>
            <a:endParaRPr lang="it-IT"/>
          </a:p>
        </p:txBody>
      </p:sp>
      <p:pic>
        <p:nvPicPr>
          <p:cNvPr id="27651" name="Picture 2" descr="E:\Dropbox\Lessons Trad Spec. 15-16\Lesson Three ST 15-16\Elizabethtown stills\vlcsnap-2016-01-21-11h04m55s657.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685800"/>
            <a:ext cx="6858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60884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pPr>
              <a:defRPr/>
            </a:pPr>
            <a:r>
              <a:rPr lang="en-GB" smtClean="0"/>
              <a:t>Workshop on “Multimodality and Multimediality</a:t>
            </a:r>
          </a:p>
          <a:p>
            <a:pPr>
              <a:defRPr/>
            </a:pPr>
            <a:r>
              <a:rPr lang="en-GB" smtClean="0"/>
              <a:t> in the distance learning age”. Birmingham 16.10.2000</a:t>
            </a:r>
            <a:endParaRPr lang="it-IT" smtClean="0"/>
          </a:p>
          <a:p>
            <a:pPr>
              <a:defRPr/>
            </a:pPr>
            <a:endParaRPr lang="it-IT"/>
          </a:p>
        </p:txBody>
      </p:sp>
      <p:pic>
        <p:nvPicPr>
          <p:cNvPr id="28675" name="Picture 2" descr="E:\Dropbox\Lessons Trad Spec. 15-16\Lesson Three ST 15-16\Elizabethtown stills\vlcsnap-2016-01-21-11h07m02s507.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685800"/>
            <a:ext cx="6858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6153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pPr>
              <a:defRPr/>
            </a:pPr>
            <a:r>
              <a:rPr lang="en-GB" smtClean="0"/>
              <a:t>Workshop on “Multimodality and Multimediality</a:t>
            </a:r>
          </a:p>
          <a:p>
            <a:pPr>
              <a:defRPr/>
            </a:pPr>
            <a:r>
              <a:rPr lang="en-GB" smtClean="0"/>
              <a:t> in the distance learning age”. Birmingham 16.10.2000</a:t>
            </a:r>
            <a:endParaRPr lang="it-IT" smtClean="0"/>
          </a:p>
          <a:p>
            <a:pPr>
              <a:defRPr/>
            </a:pPr>
            <a:endParaRPr lang="it-IT"/>
          </a:p>
        </p:txBody>
      </p:sp>
      <p:pic>
        <p:nvPicPr>
          <p:cNvPr id="29699" name="Picture 2" descr="E:\Dropbox\Lessons Trad Spec. 15-16\Lesson Three ST 15-16\Elizabethtown stills\vlcsnap-2016-01-21-11h10m14s947.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685800"/>
            <a:ext cx="6858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52964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pPr>
              <a:defRPr/>
            </a:pPr>
            <a:r>
              <a:rPr lang="en-GB" smtClean="0"/>
              <a:t>Workshop on “Multimodality and Multimediality</a:t>
            </a:r>
          </a:p>
          <a:p>
            <a:pPr>
              <a:defRPr/>
            </a:pPr>
            <a:r>
              <a:rPr lang="en-GB" smtClean="0"/>
              <a:t> in the distance learning age”. Birmingham 16.10.2000</a:t>
            </a:r>
            <a:endParaRPr lang="it-IT" smtClean="0"/>
          </a:p>
          <a:p>
            <a:pPr>
              <a:defRPr/>
            </a:pPr>
            <a:endParaRPr lang="it-IT"/>
          </a:p>
        </p:txBody>
      </p:sp>
      <p:pic>
        <p:nvPicPr>
          <p:cNvPr id="30723" name="Picture 2" descr="E:\Dropbox\Lessons Trad Spec. 15-16\Lesson Three ST 15-16\Elizabethtown stills\vlcsnap-2016-01-21-11h17m56s86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685800"/>
            <a:ext cx="6858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13716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pPr>
              <a:defRPr/>
            </a:pPr>
            <a:r>
              <a:rPr lang="en-GB" smtClean="0"/>
              <a:t>Workshop on “Multimodality and Multimediality</a:t>
            </a:r>
          </a:p>
          <a:p>
            <a:pPr>
              <a:defRPr/>
            </a:pPr>
            <a:r>
              <a:rPr lang="en-GB" smtClean="0"/>
              <a:t> in the distance learning age”. Birmingham 16.10.2000</a:t>
            </a:r>
            <a:endParaRPr lang="it-IT" smtClean="0"/>
          </a:p>
          <a:p>
            <a:pPr>
              <a:defRPr/>
            </a:pPr>
            <a:endParaRPr lang="it-IT"/>
          </a:p>
        </p:txBody>
      </p:sp>
      <p:pic>
        <p:nvPicPr>
          <p:cNvPr id="31747" name="Picture 2" descr="E:\Dropbox\Lessons Trad Spec. 15-16\Lesson Three ST 15-16\Elizabethtown stills\vlcsnap-2016-01-21-11h18m43s859.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685800"/>
            <a:ext cx="6858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64580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2"/>
          <p:cNvGraphicFramePr>
            <a:graphicFrameLocks noChangeAspect="1"/>
          </p:cNvGraphicFramePr>
          <p:nvPr/>
        </p:nvGraphicFramePr>
        <p:xfrm>
          <a:off x="1509713" y="1181100"/>
          <a:ext cx="6124575" cy="4494213"/>
        </p:xfrm>
        <a:graphic>
          <a:graphicData uri="http://schemas.openxmlformats.org/presentationml/2006/ole">
            <mc:AlternateContent xmlns:mc="http://schemas.openxmlformats.org/markup-compatibility/2006">
              <mc:Choice xmlns:v="urn:schemas-microsoft-com:vml" Requires="v">
                <p:oleObj spid="_x0000_s7177" name="Document" r:id="rId4" imgW="6124645" imgH="4494469" progId="Word.Document.12">
                  <p:embed/>
                </p:oleObj>
              </mc:Choice>
              <mc:Fallback>
                <p:oleObj name="Document" r:id="rId4" imgW="6124645" imgH="4494469" progId="Word.Document.12">
                  <p:embed/>
                  <p:pic>
                    <p:nvPicPr>
                      <p:cNvPr id="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9713" y="1181100"/>
                        <a:ext cx="6124575" cy="44942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olo 1"/>
          <p:cNvSpPr>
            <a:spLocks noGrp="1"/>
          </p:cNvSpPr>
          <p:nvPr>
            <p:ph type="title"/>
          </p:nvPr>
        </p:nvSpPr>
        <p:spPr/>
        <p:txBody>
          <a:bodyPr/>
          <a:lstStyle/>
          <a:p>
            <a:r>
              <a:rPr lang="it-IT" altLang="it-IT" smtClean="0"/>
              <a:t>Phasal analysis</a:t>
            </a:r>
          </a:p>
        </p:txBody>
      </p:sp>
      <p:sp>
        <p:nvSpPr>
          <p:cNvPr id="32771" name="Segnaposto contenuto 2"/>
          <p:cNvSpPr>
            <a:spLocks noGrp="1"/>
          </p:cNvSpPr>
          <p:nvPr>
            <p:ph idx="1"/>
          </p:nvPr>
        </p:nvSpPr>
        <p:spPr/>
        <p:txBody>
          <a:bodyPr/>
          <a:lstStyle/>
          <a:p>
            <a:r>
              <a:rPr lang="it-IT" altLang="it-IT" smtClean="0"/>
              <a:t>Californication</a:t>
            </a:r>
          </a:p>
        </p:txBody>
      </p:sp>
      <p:sp>
        <p:nvSpPr>
          <p:cNvPr id="4" name="Segnaposto piè di pagina 3"/>
          <p:cNvSpPr>
            <a:spLocks noGrp="1"/>
          </p:cNvSpPr>
          <p:nvPr>
            <p:ph type="ftr" sz="quarter" idx="11"/>
          </p:nvPr>
        </p:nvSpPr>
        <p:spPr/>
        <p:txBody>
          <a:bodyPr/>
          <a:lstStyle/>
          <a:p>
            <a:pPr>
              <a:defRPr/>
            </a:pPr>
            <a:r>
              <a:rPr lang="en-GB" smtClean="0"/>
              <a:t>Workshop on “Multimodality and Multimediality</a:t>
            </a:r>
          </a:p>
          <a:p>
            <a:pPr>
              <a:defRPr/>
            </a:pPr>
            <a:r>
              <a:rPr lang="en-GB" smtClean="0"/>
              <a:t> in the distance learning age”. Birmingham 16.10.2000</a:t>
            </a:r>
            <a:endParaRPr lang="it-IT" smtClean="0"/>
          </a:p>
          <a:p>
            <a:pPr>
              <a:defRPr/>
            </a:pPr>
            <a:endParaRPr lang="it-IT"/>
          </a:p>
        </p:txBody>
      </p:sp>
    </p:spTree>
    <p:extLst>
      <p:ext uri="{BB962C8B-B14F-4D97-AF65-F5344CB8AC3E}">
        <p14:creationId xmlns:p14="http://schemas.microsoft.com/office/powerpoint/2010/main" val="25886927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p:txBody>
          <a:bodyPr/>
          <a:lstStyle/>
          <a:p>
            <a:pPr>
              <a:defRPr/>
            </a:pPr>
            <a:r>
              <a:rPr lang="en-GB" smtClean="0"/>
              <a:t>Workshop on “Multimodality and Multimediality</a:t>
            </a:r>
          </a:p>
          <a:p>
            <a:pPr>
              <a:defRPr/>
            </a:pPr>
            <a:r>
              <a:rPr lang="en-GB" smtClean="0"/>
              <a:t> in the distance learning age”. Birmingham 16.10.2000</a:t>
            </a:r>
            <a:endParaRPr lang="it-IT" smtClean="0"/>
          </a:p>
          <a:p>
            <a:pPr>
              <a:defRPr/>
            </a:pPr>
            <a:endParaRPr lang="it-IT"/>
          </a:p>
        </p:txBody>
      </p:sp>
      <p:graphicFrame>
        <p:nvGraphicFramePr>
          <p:cNvPr id="1026" name="Oggetto 37"/>
          <p:cNvGraphicFramePr>
            <a:graphicFrameLocks noChangeAspect="1"/>
          </p:cNvGraphicFramePr>
          <p:nvPr/>
        </p:nvGraphicFramePr>
        <p:xfrm>
          <a:off x="1447800" y="1492250"/>
          <a:ext cx="6248400" cy="3873500"/>
        </p:xfrm>
        <a:graphic>
          <a:graphicData uri="http://schemas.openxmlformats.org/presentationml/2006/ole">
            <mc:AlternateContent xmlns:mc="http://schemas.openxmlformats.org/markup-compatibility/2006">
              <mc:Choice xmlns:v="urn:schemas-microsoft-com:vml" Requires="v">
                <p:oleObj spid="_x0000_s24581" name="Document" r:id="rId4" imgW="6248912" imgH="3872966" progId="Word.Document.8">
                  <p:embed/>
                </p:oleObj>
              </mc:Choice>
              <mc:Fallback>
                <p:oleObj name="Document" r:id="rId4" imgW="6248912" imgH="3872966" progId="Word.Document.8">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1492250"/>
                        <a:ext cx="6248400" cy="3873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6650272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olo 1"/>
          <p:cNvSpPr>
            <a:spLocks noGrp="1"/>
          </p:cNvSpPr>
          <p:nvPr>
            <p:ph type="title"/>
          </p:nvPr>
        </p:nvSpPr>
        <p:spPr/>
        <p:txBody>
          <a:bodyPr/>
          <a:lstStyle/>
          <a:p>
            <a:r>
              <a:rPr lang="it-IT" altLang="it-IT" smtClean="0"/>
              <a:t>Phasal analysis: Memento</a:t>
            </a:r>
          </a:p>
        </p:txBody>
      </p:sp>
      <p:pic>
        <p:nvPicPr>
          <p:cNvPr id="33795" name="Picture 5" descr="C:\Users\Taylor\Documents\My Dropbox\Lessons Trad Spec. 14-15\Lesson Three\Memento\IMG_000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971800" y="1600200"/>
            <a:ext cx="3200400" cy="4525963"/>
          </a:xfrm>
          <a:noFill/>
        </p:spPr>
      </p:pic>
    </p:spTree>
    <p:extLst>
      <p:ext uri="{BB962C8B-B14F-4D97-AF65-F5344CB8AC3E}">
        <p14:creationId xmlns:p14="http://schemas.microsoft.com/office/powerpoint/2010/main" val="40748752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pPr>
              <a:defRPr/>
            </a:pPr>
            <a:r>
              <a:rPr lang="en-GB" smtClean="0"/>
              <a:t>Workshop on “Multimodality and Multimediality</a:t>
            </a:r>
          </a:p>
          <a:p>
            <a:pPr>
              <a:defRPr/>
            </a:pPr>
            <a:r>
              <a:rPr lang="en-GB" smtClean="0"/>
              <a:t> in the distance learning age”. Birmingham 16.10.2000</a:t>
            </a:r>
            <a:endParaRPr lang="it-IT" smtClean="0"/>
          </a:p>
          <a:p>
            <a:pPr>
              <a:defRPr/>
            </a:pPr>
            <a:endParaRPr lang="it-IT"/>
          </a:p>
        </p:txBody>
      </p:sp>
      <p:pic>
        <p:nvPicPr>
          <p:cNvPr id="35843" name="Picture 2" descr="C:\Users\Taylor\Documents\My Dropbox\Lessons Trad Spec. 14-15\Lesson Three\Memento\IMG_00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1525" y="-350838"/>
            <a:ext cx="10688638" cy="7559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3065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olo 1"/>
          <p:cNvSpPr>
            <a:spLocks noGrp="1"/>
          </p:cNvSpPr>
          <p:nvPr>
            <p:ph type="title"/>
          </p:nvPr>
        </p:nvSpPr>
        <p:spPr/>
        <p:txBody>
          <a:bodyPr/>
          <a:lstStyle/>
          <a:p>
            <a:r>
              <a:rPr lang="it-IT" altLang="it-IT" smtClean="0"/>
              <a:t>Phasal analysis</a:t>
            </a:r>
          </a:p>
        </p:txBody>
      </p:sp>
      <p:sp>
        <p:nvSpPr>
          <p:cNvPr id="36867" name="Segnaposto contenuto 2"/>
          <p:cNvSpPr>
            <a:spLocks noGrp="1"/>
          </p:cNvSpPr>
          <p:nvPr>
            <p:ph idx="1"/>
          </p:nvPr>
        </p:nvSpPr>
        <p:spPr/>
        <p:txBody>
          <a:bodyPr/>
          <a:lstStyle/>
          <a:p>
            <a:r>
              <a:rPr lang="it-IT" altLang="it-IT" smtClean="0"/>
              <a:t>Volkswagen</a:t>
            </a:r>
          </a:p>
        </p:txBody>
      </p:sp>
      <p:sp>
        <p:nvSpPr>
          <p:cNvPr id="4" name="Segnaposto piè di pagina 3"/>
          <p:cNvSpPr>
            <a:spLocks noGrp="1"/>
          </p:cNvSpPr>
          <p:nvPr>
            <p:ph type="ftr" sz="quarter" idx="11"/>
          </p:nvPr>
        </p:nvSpPr>
        <p:spPr/>
        <p:txBody>
          <a:bodyPr/>
          <a:lstStyle/>
          <a:p>
            <a:pPr>
              <a:defRPr/>
            </a:pPr>
            <a:r>
              <a:rPr lang="en-GB" smtClean="0"/>
              <a:t>Workshop on “Multimodality and Multimediality</a:t>
            </a:r>
          </a:p>
          <a:p>
            <a:pPr>
              <a:defRPr/>
            </a:pPr>
            <a:r>
              <a:rPr lang="en-GB" smtClean="0"/>
              <a:t> in the distance learning age”. Birmingham 16.10.2000</a:t>
            </a:r>
            <a:endParaRPr lang="it-IT" smtClean="0"/>
          </a:p>
          <a:p>
            <a:pPr>
              <a:defRPr/>
            </a:pPr>
            <a:endParaRPr lang="it-IT"/>
          </a:p>
        </p:txBody>
      </p:sp>
    </p:spTree>
    <p:extLst>
      <p:ext uri="{BB962C8B-B14F-4D97-AF65-F5344CB8AC3E}">
        <p14:creationId xmlns:p14="http://schemas.microsoft.com/office/powerpoint/2010/main" val="22826827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olo 1"/>
          <p:cNvSpPr>
            <a:spLocks noGrp="1"/>
          </p:cNvSpPr>
          <p:nvPr>
            <p:ph type="title"/>
          </p:nvPr>
        </p:nvSpPr>
        <p:spPr/>
        <p:txBody>
          <a:bodyPr/>
          <a:lstStyle/>
          <a:p>
            <a:r>
              <a:rPr lang="it-IT" altLang="it-IT" smtClean="0"/>
              <a:t>Translate ‘La vita è bella’</a:t>
            </a:r>
          </a:p>
        </p:txBody>
      </p:sp>
      <p:sp>
        <p:nvSpPr>
          <p:cNvPr id="38915" name="Segnaposto contenuto 2"/>
          <p:cNvSpPr>
            <a:spLocks noGrp="1"/>
          </p:cNvSpPr>
          <p:nvPr>
            <p:ph idx="1"/>
          </p:nvPr>
        </p:nvSpPr>
        <p:spPr/>
        <p:txBody>
          <a:bodyPr/>
          <a:lstStyle/>
          <a:p>
            <a:endParaRPr lang="it-IT" altLang="it-IT" smtClean="0"/>
          </a:p>
        </p:txBody>
      </p:sp>
      <p:sp>
        <p:nvSpPr>
          <p:cNvPr id="4" name="Segnaposto piè di pagina 3"/>
          <p:cNvSpPr>
            <a:spLocks noGrp="1"/>
          </p:cNvSpPr>
          <p:nvPr>
            <p:ph type="ftr" sz="quarter" idx="11"/>
          </p:nvPr>
        </p:nvSpPr>
        <p:spPr/>
        <p:txBody>
          <a:bodyPr/>
          <a:lstStyle/>
          <a:p>
            <a:pPr>
              <a:defRPr/>
            </a:pPr>
            <a:r>
              <a:rPr lang="en-GB" smtClean="0"/>
              <a:t>Workshop on “Multimodality and Multimediality</a:t>
            </a:r>
          </a:p>
          <a:p>
            <a:pPr>
              <a:defRPr/>
            </a:pPr>
            <a:r>
              <a:rPr lang="en-GB" smtClean="0"/>
              <a:t> in the distance learning age”. Birmingham 16.10.2000</a:t>
            </a:r>
            <a:endParaRPr lang="it-IT" smtClean="0"/>
          </a:p>
          <a:p>
            <a:pPr>
              <a:defRPr/>
            </a:pPr>
            <a:endParaRPr lang="it-IT"/>
          </a:p>
        </p:txBody>
      </p:sp>
    </p:spTree>
    <p:extLst>
      <p:ext uri="{BB962C8B-B14F-4D97-AF65-F5344CB8AC3E}">
        <p14:creationId xmlns:p14="http://schemas.microsoft.com/office/powerpoint/2010/main" val="18940058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2667000" y="1009650"/>
            <a:ext cx="6096000" cy="1143000"/>
          </a:xfrm>
          <a:noFill/>
        </p:spPr>
        <p:txBody>
          <a:bodyPr/>
          <a:lstStyle/>
          <a:p>
            <a:r>
              <a:rPr lang="it-IT" altLang="it-IT" smtClean="0"/>
              <a:t>What is a multimodal text?</a:t>
            </a:r>
          </a:p>
        </p:txBody>
      </p:sp>
      <p:sp>
        <p:nvSpPr>
          <p:cNvPr id="8195" name="Rectangle 3"/>
          <p:cNvSpPr>
            <a:spLocks noGrp="1" noChangeArrowheads="1"/>
          </p:cNvSpPr>
          <p:nvPr>
            <p:ph type="body" idx="1"/>
          </p:nvPr>
        </p:nvSpPr>
        <p:spPr>
          <a:xfrm>
            <a:off x="2667000" y="1981200"/>
            <a:ext cx="6096000" cy="4114800"/>
          </a:xfrm>
          <a:noFill/>
        </p:spPr>
        <p:txBody>
          <a:bodyPr/>
          <a:lstStyle/>
          <a:p>
            <a:r>
              <a:rPr lang="it-IT" altLang="it-IT" dirty="0" err="1" smtClean="0"/>
              <a:t>Several</a:t>
            </a:r>
            <a:r>
              <a:rPr lang="it-IT" altLang="it-IT" dirty="0" smtClean="0"/>
              <a:t> </a:t>
            </a:r>
            <a:r>
              <a:rPr lang="it-IT" altLang="it-IT" dirty="0" err="1" smtClean="0"/>
              <a:t>semiotic</a:t>
            </a:r>
            <a:r>
              <a:rPr lang="it-IT" altLang="it-IT" dirty="0" smtClean="0"/>
              <a:t> </a:t>
            </a:r>
            <a:r>
              <a:rPr lang="it-IT" altLang="it-IT" dirty="0" err="1" smtClean="0"/>
              <a:t>modalities</a:t>
            </a:r>
            <a:r>
              <a:rPr lang="it-IT" altLang="it-IT" dirty="0" smtClean="0"/>
              <a:t> </a:t>
            </a:r>
          </a:p>
          <a:p>
            <a:pPr lvl="1"/>
            <a:r>
              <a:rPr lang="it-IT" altLang="it-IT" dirty="0" err="1" smtClean="0"/>
              <a:t>dialogue</a:t>
            </a:r>
            <a:endParaRPr lang="it-IT" altLang="it-IT" dirty="0" smtClean="0"/>
          </a:p>
          <a:p>
            <a:pPr lvl="1"/>
            <a:r>
              <a:rPr lang="it-IT" altLang="it-IT" dirty="0" err="1" smtClean="0"/>
              <a:t>pictures</a:t>
            </a:r>
            <a:r>
              <a:rPr lang="it-IT" altLang="it-IT" dirty="0" smtClean="0"/>
              <a:t>/design</a:t>
            </a:r>
          </a:p>
          <a:p>
            <a:pPr lvl="1"/>
            <a:r>
              <a:rPr lang="it-IT" altLang="it-IT" dirty="0" smtClean="0"/>
              <a:t>background </a:t>
            </a:r>
            <a:r>
              <a:rPr lang="it-IT" altLang="it-IT" dirty="0" err="1" smtClean="0"/>
              <a:t>noise</a:t>
            </a:r>
            <a:endParaRPr lang="it-IT" altLang="it-IT" dirty="0" smtClean="0"/>
          </a:p>
          <a:p>
            <a:pPr lvl="1"/>
            <a:r>
              <a:rPr lang="it-IT" altLang="it-IT" dirty="0" err="1" smtClean="0"/>
              <a:t>gesture</a:t>
            </a:r>
            <a:endParaRPr lang="it-IT" altLang="it-IT" dirty="0" smtClean="0"/>
          </a:p>
          <a:p>
            <a:pPr lvl="1"/>
            <a:r>
              <a:rPr lang="it-IT" altLang="it-IT" dirty="0" smtClean="0"/>
              <a:t>music</a:t>
            </a:r>
          </a:p>
          <a:p>
            <a:pPr lvl="1"/>
            <a:r>
              <a:rPr lang="it-IT" altLang="it-IT" dirty="0" err="1" smtClean="0"/>
              <a:t>colour</a:t>
            </a:r>
            <a:r>
              <a:rPr lang="it-IT" altLang="it-IT" dirty="0" smtClean="0"/>
              <a:t> &amp; light</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19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19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19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19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195">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19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Grp="1" noChangeArrowheads="1"/>
          </p:cNvSpPr>
          <p:nvPr>
            <p:ph type="title" idx="4294967295"/>
          </p:nvPr>
        </p:nvSpPr>
        <p:spPr>
          <a:xfrm>
            <a:off x="1476375" y="609600"/>
            <a:ext cx="7439025" cy="3540125"/>
          </a:xfrm>
        </p:spPr>
        <p:txBody>
          <a:bodyPr/>
          <a:lstStyle/>
          <a:p>
            <a:r>
              <a:rPr lang="it-IT" altLang="it-IT" sz="4000" dirty="0" smtClean="0"/>
              <a:t>“</a:t>
            </a:r>
            <a:r>
              <a:rPr lang="it-IT" altLang="it-IT" sz="4000" dirty="0" err="1" smtClean="0"/>
              <a:t>Multimodal</a:t>
            </a:r>
            <a:r>
              <a:rPr lang="it-IT" altLang="it-IT" sz="4000" dirty="0" smtClean="0"/>
              <a:t> </a:t>
            </a:r>
            <a:r>
              <a:rPr lang="it-IT" altLang="it-IT" sz="4000" dirty="0" err="1" smtClean="0"/>
              <a:t>texts</a:t>
            </a:r>
            <a:r>
              <a:rPr lang="it-IT" altLang="it-IT" sz="4000" dirty="0" smtClean="0"/>
              <a:t> are </a:t>
            </a:r>
            <a:r>
              <a:rPr lang="it-IT" altLang="it-IT" sz="4000" dirty="0" err="1" smtClean="0"/>
              <a:t>texts</a:t>
            </a:r>
            <a:r>
              <a:rPr lang="it-IT" altLang="it-IT" sz="4000" dirty="0" smtClean="0"/>
              <a:t> </a:t>
            </a:r>
            <a:r>
              <a:rPr lang="it-IT" altLang="it-IT" sz="4000" dirty="0" err="1" smtClean="0"/>
              <a:t>which</a:t>
            </a:r>
            <a:r>
              <a:rPr lang="it-IT" altLang="it-IT" sz="4000" dirty="0" smtClean="0"/>
              <a:t> combine and integrate the </a:t>
            </a:r>
            <a:r>
              <a:rPr lang="it-IT" altLang="it-IT" sz="4000" dirty="0" err="1" smtClean="0"/>
              <a:t>meaning-making</a:t>
            </a:r>
            <a:r>
              <a:rPr lang="it-IT" altLang="it-IT" sz="4000" dirty="0" smtClean="0"/>
              <a:t> </a:t>
            </a:r>
            <a:r>
              <a:rPr lang="it-IT" altLang="it-IT" sz="4000" dirty="0" err="1" smtClean="0"/>
              <a:t>resources</a:t>
            </a:r>
            <a:r>
              <a:rPr lang="it-IT" altLang="it-IT" sz="4000" dirty="0" smtClean="0"/>
              <a:t> of more </a:t>
            </a:r>
            <a:r>
              <a:rPr lang="it-IT" altLang="it-IT" sz="4000" dirty="0" err="1" smtClean="0"/>
              <a:t>than</a:t>
            </a:r>
            <a:r>
              <a:rPr lang="it-IT" altLang="it-IT" sz="4000" dirty="0" smtClean="0"/>
              <a:t> </a:t>
            </a:r>
            <a:r>
              <a:rPr lang="it-IT" altLang="it-IT" sz="4000" dirty="0" err="1" smtClean="0"/>
              <a:t>one</a:t>
            </a:r>
            <a:r>
              <a:rPr lang="it-IT" altLang="it-IT" sz="4000" dirty="0" smtClean="0"/>
              <a:t> </a:t>
            </a:r>
            <a:r>
              <a:rPr lang="it-IT" altLang="it-IT" sz="4000" dirty="0" err="1" smtClean="0"/>
              <a:t>semiotic</a:t>
            </a:r>
            <a:r>
              <a:rPr lang="it-IT" altLang="it-IT" sz="4000" dirty="0" smtClean="0"/>
              <a:t> </a:t>
            </a:r>
            <a:r>
              <a:rPr lang="it-IT" altLang="it-IT" sz="4000" dirty="0" err="1" smtClean="0"/>
              <a:t>modality</a:t>
            </a:r>
            <a:r>
              <a:rPr lang="it-IT" altLang="it-IT" sz="4000" dirty="0" smtClean="0"/>
              <a:t> – for </a:t>
            </a:r>
            <a:r>
              <a:rPr lang="it-IT" altLang="it-IT" sz="4000" dirty="0" err="1" smtClean="0"/>
              <a:t>example</a:t>
            </a:r>
            <a:r>
              <a:rPr lang="it-IT" altLang="it-IT" sz="4000" dirty="0" smtClean="0"/>
              <a:t>, </a:t>
            </a:r>
            <a:r>
              <a:rPr lang="it-IT" altLang="it-IT" sz="4000" dirty="0" err="1" smtClean="0"/>
              <a:t>language</a:t>
            </a:r>
            <a:r>
              <a:rPr lang="it-IT" altLang="it-IT" sz="4000" dirty="0" smtClean="0"/>
              <a:t>, </a:t>
            </a:r>
            <a:r>
              <a:rPr lang="it-IT" altLang="it-IT" sz="4000" dirty="0" err="1" smtClean="0"/>
              <a:t>gesture</a:t>
            </a:r>
            <a:r>
              <a:rPr lang="it-IT" altLang="it-IT" sz="4000" dirty="0" smtClean="0"/>
              <a:t>, </a:t>
            </a:r>
            <a:r>
              <a:rPr lang="it-IT" altLang="it-IT" sz="4000" dirty="0" err="1" smtClean="0"/>
              <a:t>movement</a:t>
            </a:r>
            <a:r>
              <a:rPr lang="it-IT" altLang="it-IT" sz="4000" dirty="0" smtClean="0"/>
              <a:t>, </a:t>
            </a:r>
            <a:r>
              <a:rPr lang="it-IT" altLang="it-IT" sz="4000" dirty="0" err="1" smtClean="0"/>
              <a:t>visual</a:t>
            </a:r>
            <a:r>
              <a:rPr lang="it-IT" altLang="it-IT" sz="4000" dirty="0" smtClean="0"/>
              <a:t> images, sound, and so on – in </a:t>
            </a:r>
            <a:r>
              <a:rPr lang="it-IT" altLang="it-IT" sz="4000" dirty="0" err="1" smtClean="0"/>
              <a:t>order</a:t>
            </a:r>
            <a:r>
              <a:rPr lang="it-IT" altLang="it-IT" sz="4000" dirty="0" smtClean="0"/>
              <a:t> to produce a text </a:t>
            </a:r>
            <a:r>
              <a:rPr lang="it-IT" altLang="it-IT" sz="4000" dirty="0" err="1" smtClean="0"/>
              <a:t>specific</a:t>
            </a:r>
            <a:r>
              <a:rPr lang="it-IT" altLang="it-IT" sz="4000" dirty="0" smtClean="0"/>
              <a:t> </a:t>
            </a:r>
            <a:r>
              <a:rPr lang="it-IT" altLang="it-IT" sz="4000" dirty="0" err="1" smtClean="0"/>
              <a:t>meaning</a:t>
            </a:r>
            <a:r>
              <a:rPr lang="it-IT" altLang="it-IT" sz="4000" dirty="0" smtClean="0"/>
              <a:t>.”</a:t>
            </a:r>
            <a:br>
              <a:rPr lang="it-IT" altLang="it-IT" sz="4000" dirty="0" smtClean="0"/>
            </a:br>
            <a:r>
              <a:rPr lang="it-IT" altLang="it-IT" sz="4000" dirty="0" err="1" smtClean="0"/>
              <a:t>Thibault</a:t>
            </a:r>
            <a:r>
              <a:rPr lang="it-IT" altLang="it-IT" sz="4000" dirty="0" smtClean="0"/>
              <a:t> 2000)</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olo 1"/>
          <p:cNvSpPr>
            <a:spLocks noGrp="1"/>
          </p:cNvSpPr>
          <p:nvPr>
            <p:ph type="title"/>
          </p:nvPr>
        </p:nvSpPr>
        <p:spPr/>
        <p:txBody>
          <a:bodyPr/>
          <a:lstStyle/>
          <a:p>
            <a:r>
              <a:rPr lang="it-IT" altLang="it-IT" smtClean="0"/>
              <a:t>Multimodality versus Multimediality</a:t>
            </a:r>
          </a:p>
        </p:txBody>
      </p:sp>
      <p:sp>
        <p:nvSpPr>
          <p:cNvPr id="10243" name="Segnaposto contenuto 2"/>
          <p:cNvSpPr>
            <a:spLocks noGrp="1"/>
          </p:cNvSpPr>
          <p:nvPr>
            <p:ph idx="1"/>
          </p:nvPr>
        </p:nvSpPr>
        <p:spPr/>
        <p:txBody>
          <a:bodyPr/>
          <a:lstStyle/>
          <a:p>
            <a:r>
              <a:rPr lang="it-IT" altLang="it-IT" dirty="0" smtClean="0"/>
              <a:t>Radio </a:t>
            </a:r>
            <a:r>
              <a:rPr lang="it-IT" altLang="it-IT" dirty="0" err="1" smtClean="0"/>
              <a:t>is</a:t>
            </a:r>
            <a:r>
              <a:rPr lang="it-IT" altLang="it-IT" dirty="0" smtClean="0"/>
              <a:t> </a:t>
            </a:r>
            <a:r>
              <a:rPr lang="it-IT" altLang="it-IT" dirty="0" err="1" smtClean="0"/>
              <a:t>multimodal</a:t>
            </a:r>
            <a:r>
              <a:rPr lang="it-IT" altLang="it-IT" dirty="0" smtClean="0"/>
              <a:t> </a:t>
            </a:r>
            <a:r>
              <a:rPr lang="it-IT" altLang="it-IT" dirty="0" err="1" smtClean="0"/>
              <a:t>because</a:t>
            </a:r>
            <a:r>
              <a:rPr lang="it-IT" altLang="it-IT" dirty="0" smtClean="0"/>
              <a:t> </a:t>
            </a:r>
            <a:r>
              <a:rPr lang="it-IT" altLang="it-IT" dirty="0" err="1" smtClean="0"/>
              <a:t>it</a:t>
            </a:r>
            <a:r>
              <a:rPr lang="it-IT" altLang="it-IT" dirty="0" smtClean="0"/>
              <a:t> </a:t>
            </a:r>
            <a:r>
              <a:rPr lang="it-IT" altLang="it-IT" dirty="0" err="1" smtClean="0"/>
              <a:t>involves</a:t>
            </a:r>
            <a:r>
              <a:rPr lang="it-IT" altLang="it-IT" dirty="0" smtClean="0"/>
              <a:t> </a:t>
            </a:r>
            <a:r>
              <a:rPr lang="it-IT" altLang="it-IT" dirty="0" err="1" smtClean="0"/>
              <a:t>speech</a:t>
            </a:r>
            <a:r>
              <a:rPr lang="it-IT" altLang="it-IT" dirty="0" smtClean="0"/>
              <a:t>, music, </a:t>
            </a:r>
            <a:r>
              <a:rPr lang="it-IT" altLang="it-IT" dirty="0" err="1" smtClean="0"/>
              <a:t>other</a:t>
            </a:r>
            <a:r>
              <a:rPr lang="it-IT" altLang="it-IT" dirty="0" smtClean="0"/>
              <a:t> </a:t>
            </a:r>
            <a:r>
              <a:rPr lang="it-IT" altLang="it-IT" dirty="0" err="1" smtClean="0"/>
              <a:t>sounds</a:t>
            </a:r>
            <a:r>
              <a:rPr lang="it-IT" altLang="it-IT" dirty="0" smtClean="0"/>
              <a:t>, etc. </a:t>
            </a:r>
            <a:r>
              <a:rPr lang="it-IT" altLang="it-IT" dirty="0" err="1" smtClean="0"/>
              <a:t>but</a:t>
            </a:r>
            <a:r>
              <a:rPr lang="it-IT" altLang="it-IT" dirty="0" smtClean="0"/>
              <a:t> </a:t>
            </a:r>
            <a:r>
              <a:rPr lang="it-IT" altLang="it-IT" dirty="0" err="1" smtClean="0"/>
              <a:t>it</a:t>
            </a:r>
            <a:r>
              <a:rPr lang="it-IT" altLang="it-IT" dirty="0" smtClean="0"/>
              <a:t> </a:t>
            </a:r>
            <a:r>
              <a:rPr lang="it-IT" altLang="it-IT" dirty="0" err="1" smtClean="0"/>
              <a:t>is</a:t>
            </a:r>
            <a:r>
              <a:rPr lang="it-IT" altLang="it-IT" dirty="0" smtClean="0"/>
              <a:t> </a:t>
            </a:r>
            <a:r>
              <a:rPr lang="it-IT" altLang="it-IT" dirty="0" err="1" smtClean="0"/>
              <a:t>monomedial</a:t>
            </a:r>
            <a:r>
              <a:rPr lang="it-IT" altLang="it-IT" dirty="0" smtClean="0"/>
              <a:t> </a:t>
            </a:r>
            <a:r>
              <a:rPr lang="it-IT" altLang="it-IT" dirty="0" err="1" smtClean="0"/>
              <a:t>since</a:t>
            </a:r>
            <a:r>
              <a:rPr lang="it-IT" altLang="it-IT" dirty="0" smtClean="0"/>
              <a:t> </a:t>
            </a:r>
            <a:r>
              <a:rPr lang="it-IT" altLang="it-IT" dirty="0" err="1" smtClean="0"/>
              <a:t>it</a:t>
            </a:r>
            <a:r>
              <a:rPr lang="it-IT" altLang="it-IT" dirty="0" smtClean="0"/>
              <a:t> can </a:t>
            </a:r>
            <a:r>
              <a:rPr lang="it-IT" altLang="it-IT" dirty="0" err="1" smtClean="0"/>
              <a:t>only</a:t>
            </a:r>
            <a:r>
              <a:rPr lang="it-IT" altLang="it-IT" dirty="0" smtClean="0"/>
              <a:t> be </a:t>
            </a:r>
            <a:r>
              <a:rPr lang="it-IT" altLang="it-IT" dirty="0" err="1" smtClean="0"/>
              <a:t>heard</a:t>
            </a:r>
            <a:r>
              <a:rPr lang="it-IT" altLang="it-IT" dirty="0" smtClean="0"/>
              <a:t>, </a:t>
            </a:r>
            <a:r>
              <a:rPr lang="it-IT" altLang="it-IT" dirty="0" err="1" smtClean="0"/>
              <a:t>not</a:t>
            </a:r>
            <a:r>
              <a:rPr lang="it-IT" altLang="it-IT" dirty="0" smtClean="0"/>
              <a:t> </a:t>
            </a:r>
            <a:r>
              <a:rPr lang="it-IT" altLang="it-IT" dirty="0" err="1" smtClean="0"/>
              <a:t>seen</a:t>
            </a:r>
            <a:r>
              <a:rPr lang="it-IT" altLang="it-IT" dirty="0" smtClean="0"/>
              <a:t>, </a:t>
            </a:r>
            <a:r>
              <a:rPr lang="it-IT" altLang="it-IT" dirty="0" err="1" smtClean="0"/>
              <a:t>smelled</a:t>
            </a:r>
            <a:r>
              <a:rPr lang="it-IT" altLang="it-IT" dirty="0" smtClean="0"/>
              <a:t>, </a:t>
            </a:r>
            <a:r>
              <a:rPr lang="it-IT" altLang="it-IT" dirty="0" err="1" smtClean="0"/>
              <a:t>touched</a:t>
            </a:r>
            <a:r>
              <a:rPr lang="it-IT" altLang="it-IT" dirty="0" smtClean="0"/>
              <a:t> or </a:t>
            </a:r>
            <a:r>
              <a:rPr lang="it-IT" altLang="it-IT" dirty="0" err="1" smtClean="0"/>
              <a:t>tasted</a:t>
            </a:r>
            <a:r>
              <a:rPr lang="it-IT" altLang="it-IT" dirty="0" smtClean="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 calcmode="lin" valueType="num">
                                      <p:cBhvr additive="base">
                                        <p:cTn id="7" dur="500" fill="hold"/>
                                        <p:tgtEl>
                                          <p:spTgt spid="102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133600" y="0"/>
            <a:ext cx="6781800" cy="1066800"/>
          </a:xfrm>
        </p:spPr>
        <p:txBody>
          <a:bodyPr/>
          <a:lstStyle/>
          <a:p>
            <a:r>
              <a:rPr lang="it-IT" altLang="it-IT" smtClean="0"/>
              <a:t>ANALYSIS OF AN AD. (link)</a:t>
            </a:r>
          </a:p>
        </p:txBody>
      </p:sp>
      <p:pic>
        <p:nvPicPr>
          <p:cNvPr id="11267" name="Picture 4"/>
          <p:cNvPicPr>
            <a:picLocks noGrp="1" noChangeAspect="1" noChangeArrowheads="1"/>
          </p:cNvPicPr>
          <p:nvPr>
            <p:ph type="body" idx="1"/>
          </p:nvPr>
        </p:nvPicPr>
        <p:blipFill>
          <a:blip r:embed="rId2" cstate="print">
            <a:extLst>
              <a:ext uri="{28A0092B-C50C-407E-A947-70E740481C1C}">
                <a14:useLocalDpi xmlns:a14="http://schemas.microsoft.com/office/drawing/2010/main" val="0"/>
              </a:ext>
            </a:extLst>
          </a:blip>
          <a:srcRect/>
          <a:stretch>
            <a:fillRect/>
          </a:stretch>
        </p:blipFill>
        <p:spPr>
          <a:xfrm>
            <a:off x="685800" y="914400"/>
            <a:ext cx="7772400" cy="5410200"/>
          </a:xfr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Default Design">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Default Design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249</TotalTime>
  <Words>1239</Words>
  <Application>Microsoft Office PowerPoint</Application>
  <PresentationFormat>Presentazione su schermo (4:3)</PresentationFormat>
  <Paragraphs>161</Paragraphs>
  <Slides>55</Slides>
  <Notes>1</Notes>
  <HiddenSlides>0</HiddenSlides>
  <MMClips>4</MMClips>
  <ScaleCrop>false</ScaleCrop>
  <HeadingPairs>
    <vt:vector size="6" baseType="variant">
      <vt:variant>
        <vt:lpstr>Tema</vt:lpstr>
      </vt:variant>
      <vt:variant>
        <vt:i4>1</vt:i4>
      </vt:variant>
      <vt:variant>
        <vt:lpstr>Server OLE incorporati</vt:lpstr>
      </vt:variant>
      <vt:variant>
        <vt:i4>2</vt:i4>
      </vt:variant>
      <vt:variant>
        <vt:lpstr>Titoli diapositive</vt:lpstr>
      </vt:variant>
      <vt:variant>
        <vt:i4>55</vt:i4>
      </vt:variant>
    </vt:vector>
  </HeadingPairs>
  <TitlesOfParts>
    <vt:vector size="58" baseType="lpstr">
      <vt:lpstr>Default Design</vt:lpstr>
      <vt:lpstr>Document</vt:lpstr>
      <vt:lpstr>Documento</vt:lpstr>
      <vt:lpstr>Lesson Two</vt:lpstr>
      <vt:lpstr>Ivory Soap (1882 ) cf. 2000</vt:lpstr>
      <vt:lpstr>Presentazione standard di PowerPoint</vt:lpstr>
      <vt:lpstr>Presentazione standard di PowerPoint</vt:lpstr>
      <vt:lpstr>Presentazione standard di PowerPoint</vt:lpstr>
      <vt:lpstr>What is a multimodal text?</vt:lpstr>
      <vt:lpstr>“Multimodal texts are texts which combine and integrate the meaning-making resources of more than one semiotic modality – for example, language, gesture, movement, visual images, sound, and so on – in order to produce a text specific meaning.” Thibault 2000)</vt:lpstr>
      <vt:lpstr>Multimodality versus Multimediality</vt:lpstr>
      <vt:lpstr>ANALYSIS OF AN AD. (link)</vt:lpstr>
      <vt:lpstr>Linguistic Analysis</vt:lpstr>
      <vt:lpstr>Analysis of an ad.</vt:lpstr>
      <vt:lpstr>Presentazione standard di PowerPoint</vt:lpstr>
      <vt:lpstr>Analysis of a ad. </vt:lpstr>
      <vt:lpstr>Analysis of an ad. </vt:lpstr>
      <vt:lpstr>Insert video Citroen</vt:lpstr>
      <vt:lpstr>Presentazione standard di PowerPoint</vt:lpstr>
      <vt:lpstr>Multimodal transcription</vt:lpstr>
      <vt:lpstr>Practical applications</vt:lpstr>
      <vt:lpstr>Application of multimodal transcription to film translation</vt:lpstr>
      <vt:lpstr>Notting Hill</vt:lpstr>
      <vt:lpstr>Notting Hill</vt:lpstr>
      <vt:lpstr>Presentazione standard di PowerPoint</vt:lpstr>
      <vt:lpstr>Presentazione standard di PowerPoint</vt:lpstr>
      <vt:lpstr>Presentazione standard di PowerPoint</vt:lpstr>
      <vt:lpstr>Multimodal Transcription </vt:lpstr>
      <vt:lpstr>The Westpac video (from Australia,1983)</vt:lpstr>
      <vt:lpstr>The transcription that is presented below is itself a multimodal text. Specifically, it is a Table</vt:lpstr>
      <vt:lpstr>Column 2: The visual frame</vt:lpstr>
      <vt:lpstr>Column 3: The visual image</vt:lpstr>
      <vt:lpstr>Column 4: Sample of kinesic action</vt:lpstr>
      <vt:lpstr>Column 4: How to interpret kinesic acts?</vt:lpstr>
      <vt:lpstr>Column 4: a sample of kinesic transcription</vt:lpstr>
      <vt:lpstr>Column 5: Sample Transcription of Soundtrack</vt:lpstr>
      <vt:lpstr>Column 5: Soundtrack Transcription System</vt:lpstr>
      <vt:lpstr>Blackadder video</vt:lpstr>
      <vt:lpstr>Go on!</vt:lpstr>
      <vt:lpstr>Erm…</vt:lpstr>
      <vt:lpstr>Scusate</vt:lpstr>
      <vt:lpstr>Why, I’d recognise…</vt:lpstr>
      <vt:lpstr>Well, yes…</vt:lpstr>
      <vt:lpstr>…some height</vt:lpstr>
      <vt:lpstr>Blackadder</vt:lpstr>
      <vt:lpstr>Phasal Analysis</vt:lpstr>
      <vt:lpstr>… and transitions</vt:lpstr>
      <vt:lpstr>Presentazione standard di PowerPoint</vt:lpstr>
      <vt:lpstr>Presentazione standard di PowerPoint</vt:lpstr>
      <vt:lpstr>Presentazione standard di PowerPoint</vt:lpstr>
      <vt:lpstr>Presentazione standard di PowerPoint</vt:lpstr>
      <vt:lpstr>Presentazione standard di PowerPoint</vt:lpstr>
      <vt:lpstr>Phasal analysis</vt:lpstr>
      <vt:lpstr>Presentazione standard di PowerPoint</vt:lpstr>
      <vt:lpstr>Phasal analysis: Memento</vt:lpstr>
      <vt:lpstr>Presentazione standard di PowerPoint</vt:lpstr>
      <vt:lpstr>Phasal analysis</vt:lpstr>
      <vt:lpstr>Translate ‘La vita è bella’</vt:lpstr>
    </vt:vector>
  </TitlesOfParts>
  <Company>univ.ts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Multimodal Texts: advertising</dc:title>
  <dc:creator>univ.ts</dc:creator>
  <cp:lastModifiedBy>Taylor</cp:lastModifiedBy>
  <cp:revision>67</cp:revision>
  <dcterms:created xsi:type="dcterms:W3CDTF">2001-01-21T09:17:20Z</dcterms:created>
  <dcterms:modified xsi:type="dcterms:W3CDTF">2019-07-18T14:23:50Z</dcterms:modified>
</cp:coreProperties>
</file>