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9" r:id="rId5"/>
    <p:sldId id="260" r:id="rId6"/>
    <p:sldId id="258" r:id="rId7"/>
    <p:sldId id="259" r:id="rId8"/>
    <p:sldId id="262" r:id="rId9"/>
    <p:sldId id="263" r:id="rId10"/>
    <p:sldId id="266" r:id="rId11"/>
    <p:sldId id="265" r:id="rId12"/>
    <p:sldId id="268" r:id="rId13"/>
    <p:sldId id="264" r:id="rId14"/>
    <p:sldId id="267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19/07/2019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Transitivity</a:t>
            </a:r>
            <a:r>
              <a:rPr lang="it-IT" dirty="0"/>
              <a:t> and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Types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Lesson</a:t>
            </a:r>
            <a:r>
              <a:rPr lang="it-IT" dirty="0" smtClean="0"/>
              <a:t> Three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076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Text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relational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62579"/>
            <a:ext cx="8229600" cy="215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Identifying</a:t>
            </a:r>
            <a:r>
              <a:rPr lang="it-IT" dirty="0" smtClean="0"/>
              <a:t> and attributive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Identifying</a:t>
            </a:r>
            <a:r>
              <a:rPr lang="it-IT" dirty="0"/>
              <a:t> </a:t>
            </a:r>
            <a:r>
              <a:rPr lang="it-IT" dirty="0" err="1"/>
              <a:t>relational</a:t>
            </a:r>
            <a:r>
              <a:rPr lang="it-IT" dirty="0"/>
              <a:t> </a:t>
            </a:r>
            <a:r>
              <a:rPr lang="it-IT" dirty="0" err="1"/>
              <a:t>processes</a:t>
            </a:r>
            <a:r>
              <a:rPr lang="it-IT" dirty="0"/>
              <a:t> x = y and y = x</a:t>
            </a:r>
          </a:p>
          <a:p>
            <a:pPr marL="0" indent="0">
              <a:buNone/>
            </a:pPr>
            <a:r>
              <a:rPr lang="it-IT" dirty="0" err="1"/>
              <a:t>eg</a:t>
            </a:r>
            <a:r>
              <a:rPr lang="it-IT" dirty="0"/>
              <a:t>. ‘The woman in the </a:t>
            </a:r>
            <a:r>
              <a:rPr lang="it-IT" dirty="0" err="1"/>
              <a:t>red</a:t>
            </a:r>
            <a:r>
              <a:rPr lang="it-IT" dirty="0"/>
              <a:t> </a:t>
            </a:r>
            <a:r>
              <a:rPr lang="it-IT" dirty="0" err="1"/>
              <a:t>dress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Dean of the </a:t>
            </a:r>
            <a:r>
              <a:rPr lang="it-IT" dirty="0" err="1"/>
              <a:t>Faculty</a:t>
            </a:r>
            <a:r>
              <a:rPr lang="it-IT" dirty="0"/>
              <a:t>’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Attributive </a:t>
            </a:r>
            <a:r>
              <a:rPr lang="it-IT" dirty="0" err="1"/>
              <a:t>relational</a:t>
            </a:r>
            <a:r>
              <a:rPr lang="it-IT" dirty="0"/>
              <a:t> </a:t>
            </a:r>
            <a:r>
              <a:rPr lang="it-IT" dirty="0" err="1"/>
              <a:t>processes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‘The Dean of the </a:t>
            </a:r>
            <a:r>
              <a:rPr lang="it-IT" dirty="0" err="1"/>
              <a:t>Faculty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excellent</a:t>
            </a:r>
            <a:r>
              <a:rPr lang="it-IT" dirty="0"/>
              <a:t> piano player’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4715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Diana </a:t>
            </a:r>
            <a:r>
              <a:rPr lang="it-IT" dirty="0" err="1" smtClean="0"/>
              <a:t>gave</a:t>
            </a:r>
            <a:r>
              <a:rPr lang="it-IT" dirty="0" smtClean="0"/>
              <a:t> some </a:t>
            </a:r>
            <a:r>
              <a:rPr lang="it-IT" dirty="0" err="1" smtClean="0"/>
              <a:t>blood</a:t>
            </a:r>
            <a:r>
              <a:rPr lang="it-IT" dirty="0" smtClean="0"/>
              <a:t> (material)</a:t>
            </a:r>
          </a:p>
          <a:p>
            <a:pPr marL="0" indent="0">
              <a:buNone/>
            </a:pPr>
            <a:r>
              <a:rPr lang="it-IT" dirty="0" smtClean="0"/>
              <a:t>Diana </a:t>
            </a:r>
            <a:r>
              <a:rPr lang="it-IT" dirty="0" err="1" smtClean="0"/>
              <a:t>thought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give</a:t>
            </a:r>
            <a:r>
              <a:rPr lang="it-IT" dirty="0" smtClean="0"/>
              <a:t> </a:t>
            </a:r>
            <a:r>
              <a:rPr lang="it-IT" dirty="0" err="1" smtClean="0"/>
              <a:t>blood</a:t>
            </a:r>
            <a:r>
              <a:rPr lang="it-IT" dirty="0" smtClean="0"/>
              <a:t> (</a:t>
            </a:r>
            <a:r>
              <a:rPr lang="it-IT" dirty="0" err="1" smtClean="0"/>
              <a:t>mental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Diana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blood</a:t>
            </a:r>
            <a:r>
              <a:rPr lang="it-IT" dirty="0" smtClean="0"/>
              <a:t> </a:t>
            </a:r>
            <a:r>
              <a:rPr lang="it-IT" dirty="0" err="1" smtClean="0"/>
              <a:t>donor</a:t>
            </a:r>
            <a:r>
              <a:rPr lang="it-IT" dirty="0" smtClean="0"/>
              <a:t> (</a:t>
            </a:r>
            <a:r>
              <a:rPr lang="it-IT" dirty="0" err="1" smtClean="0"/>
              <a:t>relational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Diana </a:t>
            </a:r>
            <a:r>
              <a:rPr lang="it-IT" dirty="0" err="1" smtClean="0"/>
              <a:t>said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giving</a:t>
            </a:r>
            <a:r>
              <a:rPr lang="it-IT" dirty="0" smtClean="0"/>
              <a:t> </a:t>
            </a:r>
            <a:r>
              <a:rPr lang="it-IT" dirty="0" err="1" smtClean="0"/>
              <a:t>blood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easy (</a:t>
            </a:r>
            <a:r>
              <a:rPr lang="it-IT" dirty="0" err="1" smtClean="0"/>
              <a:t>verbal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Diana </a:t>
            </a:r>
            <a:r>
              <a:rPr lang="it-IT" dirty="0" err="1" smtClean="0"/>
              <a:t>dreamt</a:t>
            </a:r>
            <a:r>
              <a:rPr lang="it-IT" dirty="0" smtClean="0"/>
              <a:t> of </a:t>
            </a:r>
            <a:r>
              <a:rPr lang="it-IT" dirty="0" err="1" smtClean="0"/>
              <a:t>giving</a:t>
            </a:r>
            <a:r>
              <a:rPr lang="it-IT" dirty="0" smtClean="0"/>
              <a:t> </a:t>
            </a:r>
            <a:r>
              <a:rPr lang="it-IT" dirty="0" err="1" smtClean="0"/>
              <a:t>blood</a:t>
            </a:r>
            <a:r>
              <a:rPr lang="it-IT" dirty="0" smtClean="0"/>
              <a:t> (</a:t>
            </a:r>
            <a:r>
              <a:rPr lang="it-IT" dirty="0" err="1" smtClean="0"/>
              <a:t>behavioural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reward</a:t>
            </a:r>
            <a:r>
              <a:rPr lang="it-IT" dirty="0" smtClean="0"/>
              <a:t> for </a:t>
            </a:r>
            <a:r>
              <a:rPr lang="it-IT" dirty="0" err="1" smtClean="0"/>
              <a:t>giving</a:t>
            </a:r>
            <a:r>
              <a:rPr lang="it-IT" dirty="0" smtClean="0"/>
              <a:t> </a:t>
            </a:r>
            <a:r>
              <a:rPr lang="it-IT" dirty="0" err="1" smtClean="0"/>
              <a:t>blood</a:t>
            </a:r>
            <a:r>
              <a:rPr lang="it-IT" dirty="0" smtClean="0"/>
              <a:t> (</a:t>
            </a:r>
            <a:r>
              <a:rPr lang="it-IT" dirty="0" err="1" smtClean="0"/>
              <a:t>existential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589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Identify</a:t>
            </a:r>
            <a:r>
              <a:rPr lang="it-IT" dirty="0" smtClean="0"/>
              <a:t> the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smtClean="0"/>
              <a:t>types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Diana </a:t>
            </a:r>
            <a:r>
              <a:rPr lang="it-IT" dirty="0" err="1"/>
              <a:t>went</a:t>
            </a:r>
            <a:r>
              <a:rPr lang="it-IT" dirty="0"/>
              <a:t> to New </a:t>
            </a:r>
            <a:r>
              <a:rPr lang="it-IT" dirty="0" smtClean="0"/>
              <a:t>York.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huge</a:t>
            </a:r>
            <a:r>
              <a:rPr lang="it-IT" dirty="0"/>
              <a:t> </a:t>
            </a:r>
            <a:r>
              <a:rPr lang="it-IT" dirty="0" err="1"/>
              <a:t>lines</a:t>
            </a:r>
            <a:r>
              <a:rPr lang="it-IT" dirty="0"/>
              <a:t> of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Red</a:t>
            </a:r>
            <a:r>
              <a:rPr lang="it-IT" dirty="0"/>
              <a:t> Cross Centre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felt</a:t>
            </a:r>
            <a:r>
              <a:rPr lang="it-IT" dirty="0" smtClean="0"/>
              <a:t> </a:t>
            </a:r>
            <a:r>
              <a:rPr lang="it-IT" dirty="0" err="1" smtClean="0"/>
              <a:t>lonely</a:t>
            </a:r>
            <a:r>
              <a:rPr lang="it-IT" dirty="0" smtClean="0"/>
              <a:t>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Diana </a:t>
            </a:r>
            <a:r>
              <a:rPr lang="it-IT" dirty="0" err="1"/>
              <a:t>donated</a:t>
            </a:r>
            <a:r>
              <a:rPr lang="it-IT" dirty="0"/>
              <a:t> </a:t>
            </a:r>
            <a:r>
              <a:rPr lang="it-IT" dirty="0" err="1"/>
              <a:t>blood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 err="1"/>
              <a:t>Her</a:t>
            </a:r>
            <a:r>
              <a:rPr lang="it-IT" dirty="0"/>
              <a:t> </a:t>
            </a:r>
            <a:r>
              <a:rPr lang="it-IT" dirty="0" err="1"/>
              <a:t>blood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tested</a:t>
            </a:r>
            <a:r>
              <a:rPr lang="it-IT" dirty="0"/>
              <a:t> </a:t>
            </a:r>
            <a:r>
              <a:rPr lang="it-IT" dirty="0" err="1"/>
              <a:t>immediately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Diana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of </a:t>
            </a:r>
            <a:r>
              <a:rPr lang="it-IT" dirty="0" err="1"/>
              <a:t>thousands</a:t>
            </a:r>
            <a:r>
              <a:rPr lang="it-IT" dirty="0"/>
              <a:t> of </a:t>
            </a:r>
            <a:r>
              <a:rPr lang="it-IT" dirty="0" err="1"/>
              <a:t>donors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dirty="0" err="1" smtClean="0"/>
              <a:t>heard</a:t>
            </a:r>
            <a:r>
              <a:rPr lang="it-IT" dirty="0" smtClean="0"/>
              <a:t> an </a:t>
            </a:r>
            <a:r>
              <a:rPr lang="it-IT" dirty="0" err="1" smtClean="0"/>
              <a:t>ambulance</a:t>
            </a:r>
            <a:r>
              <a:rPr lang="it-IT" dirty="0" smtClean="0"/>
              <a:t> in the </a:t>
            </a:r>
            <a:r>
              <a:rPr lang="it-IT" dirty="0" err="1" smtClean="0"/>
              <a:t>street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dirty="0" err="1" smtClean="0"/>
              <a:t>told</a:t>
            </a:r>
            <a:r>
              <a:rPr lang="it-IT" dirty="0" smtClean="0"/>
              <a:t> the driver to </a:t>
            </a:r>
            <a:r>
              <a:rPr lang="it-IT" dirty="0" err="1" smtClean="0"/>
              <a:t>hurry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dirty="0" err="1" smtClean="0"/>
              <a:t>watched</a:t>
            </a:r>
            <a:r>
              <a:rPr lang="it-IT" dirty="0" smtClean="0"/>
              <a:t> the </a:t>
            </a:r>
            <a:r>
              <a:rPr lang="it-IT" dirty="0" err="1" smtClean="0"/>
              <a:t>doctor</a:t>
            </a:r>
            <a:r>
              <a:rPr lang="it-IT" dirty="0" smtClean="0"/>
              <a:t> </a:t>
            </a:r>
            <a:r>
              <a:rPr lang="it-IT" dirty="0" err="1" smtClean="0"/>
              <a:t>perfrom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5253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Units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smtClean="0"/>
              <a:t>meaning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Units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meaning</a:t>
            </a:r>
            <a:r>
              <a:rPr lang="it-IT" dirty="0" smtClean="0"/>
              <a:t> (Sinclair)</a:t>
            </a:r>
          </a:p>
          <a:p>
            <a:pPr>
              <a:buNone/>
            </a:pPr>
            <a:r>
              <a:rPr lang="it-IT" dirty="0" err="1" smtClean="0"/>
              <a:t>We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interpret</a:t>
            </a:r>
            <a:r>
              <a:rPr lang="it-IT" dirty="0" smtClean="0"/>
              <a:t> word </a:t>
            </a:r>
            <a:r>
              <a:rPr lang="it-IT" dirty="0" err="1" smtClean="0"/>
              <a:t>for</a:t>
            </a:r>
            <a:r>
              <a:rPr lang="it-IT" dirty="0" smtClean="0"/>
              <a:t> word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unit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unit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“</a:t>
            </a:r>
            <a:r>
              <a:rPr lang="it-IT" dirty="0" err="1" smtClean="0"/>
              <a:t>What</a:t>
            </a:r>
            <a:r>
              <a:rPr lang="it-IT" dirty="0" smtClean="0"/>
              <a:t> do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mean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haven</a:t>
            </a:r>
            <a:r>
              <a:rPr lang="it-IT" dirty="0" smtClean="0"/>
              <a:t>’t </a:t>
            </a:r>
            <a:r>
              <a:rPr lang="it-IT" dirty="0" err="1" smtClean="0"/>
              <a:t>time</a:t>
            </a:r>
            <a:r>
              <a:rPr lang="it-IT" dirty="0" smtClean="0"/>
              <a:t>!”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Lexical</a:t>
            </a:r>
            <a:r>
              <a:rPr lang="it-IT" dirty="0" smtClean="0"/>
              <a:t> </a:t>
            </a:r>
            <a:r>
              <a:rPr lang="it-IT" dirty="0" err="1" smtClean="0"/>
              <a:t>chunks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“</a:t>
            </a:r>
            <a:r>
              <a:rPr lang="it-IT" dirty="0" err="1" smtClean="0"/>
              <a:t>How</a:t>
            </a:r>
            <a:r>
              <a:rPr lang="it-IT" dirty="0" smtClean="0"/>
              <a:t> are </a:t>
            </a:r>
            <a:r>
              <a:rPr lang="it-IT" dirty="0" err="1" smtClean="0"/>
              <a:t>you</a:t>
            </a:r>
            <a:r>
              <a:rPr lang="it-IT" dirty="0" smtClean="0"/>
              <a:t>?”</a:t>
            </a:r>
          </a:p>
          <a:p>
            <a:pPr>
              <a:buNone/>
            </a:pPr>
            <a:r>
              <a:rPr lang="it-IT" dirty="0" smtClean="0"/>
              <a:t>“</a:t>
            </a:r>
            <a:r>
              <a:rPr lang="it-IT" dirty="0" err="1" smtClean="0"/>
              <a:t>Thanks</a:t>
            </a:r>
            <a:r>
              <a:rPr lang="it-IT" dirty="0" smtClean="0"/>
              <a:t> a </a:t>
            </a:r>
            <a:r>
              <a:rPr lang="it-IT" dirty="0" err="1" smtClean="0"/>
              <a:t>million</a:t>
            </a:r>
            <a:r>
              <a:rPr lang="it-IT" dirty="0" smtClean="0"/>
              <a:t>”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transitivity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The </a:t>
            </a:r>
            <a:r>
              <a:rPr lang="it-IT" sz="2000" dirty="0" err="1" smtClean="0"/>
              <a:t>transitivity</a:t>
            </a:r>
            <a:r>
              <a:rPr lang="it-IT" sz="2000" dirty="0" smtClean="0"/>
              <a:t> system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that</a:t>
            </a:r>
            <a:r>
              <a:rPr lang="it-IT" sz="2000" dirty="0" smtClean="0"/>
              <a:t> system of </a:t>
            </a:r>
            <a:r>
              <a:rPr lang="it-IT" sz="2000" dirty="0" err="1" smtClean="0"/>
              <a:t>grammar</a:t>
            </a:r>
            <a:r>
              <a:rPr lang="it-IT" sz="2000" dirty="0" smtClean="0"/>
              <a:t> in and by </a:t>
            </a:r>
            <a:r>
              <a:rPr lang="it-IT" sz="2000" dirty="0" err="1" smtClean="0"/>
              <a:t>which</a:t>
            </a:r>
            <a:r>
              <a:rPr lang="it-IT" sz="2000" dirty="0" smtClean="0"/>
              <a:t> </a:t>
            </a:r>
            <a:r>
              <a:rPr lang="it-IT" sz="2000" dirty="0" err="1" smtClean="0"/>
              <a:t>speakers</a:t>
            </a:r>
            <a:r>
              <a:rPr lang="it-IT" sz="2000" dirty="0" smtClean="0"/>
              <a:t>/</a:t>
            </a:r>
            <a:r>
              <a:rPr lang="it-IT" sz="2000" dirty="0" err="1" smtClean="0"/>
              <a:t>writers</a:t>
            </a:r>
            <a:r>
              <a:rPr lang="it-IT" sz="2000" dirty="0" smtClean="0"/>
              <a:t> </a:t>
            </a:r>
            <a:r>
              <a:rPr lang="it-IT" sz="2000" dirty="0" err="1" smtClean="0"/>
              <a:t>realize</a:t>
            </a:r>
            <a:r>
              <a:rPr lang="it-IT" sz="2000" dirty="0" smtClean="0"/>
              <a:t> </a:t>
            </a:r>
            <a:r>
              <a:rPr lang="it-IT" sz="2000" dirty="0" err="1" smtClean="0"/>
              <a:t>ideational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meaning</a:t>
            </a:r>
            <a:r>
              <a:rPr lang="it-IT" sz="2000" dirty="0" smtClean="0"/>
              <a:t>, in and by </a:t>
            </a:r>
            <a:r>
              <a:rPr lang="it-IT" sz="2000" dirty="0" err="1" smtClean="0"/>
              <a:t>which</a:t>
            </a:r>
            <a:r>
              <a:rPr lang="it-IT" sz="2000" dirty="0" smtClean="0"/>
              <a:t> </a:t>
            </a:r>
            <a:r>
              <a:rPr lang="it-IT" sz="2000" dirty="0" err="1" smtClean="0"/>
              <a:t>they</a:t>
            </a:r>
            <a:r>
              <a:rPr lang="it-IT" sz="2000" dirty="0" smtClean="0"/>
              <a:t> </a:t>
            </a:r>
            <a:r>
              <a:rPr lang="it-IT" sz="2000" dirty="0" err="1" smtClean="0"/>
              <a:t>encode</a:t>
            </a:r>
            <a:r>
              <a:rPr lang="it-IT" sz="2000" dirty="0" smtClean="0"/>
              <a:t> </a:t>
            </a:r>
            <a:r>
              <a:rPr lang="it-IT" sz="2000" dirty="0" err="1" smtClean="0"/>
              <a:t>their</a:t>
            </a:r>
            <a:r>
              <a:rPr lang="it-IT" sz="2000" dirty="0" smtClean="0"/>
              <a:t> </a:t>
            </a:r>
            <a:r>
              <a:rPr lang="it-IT" sz="2000" dirty="0" err="1" smtClean="0"/>
              <a:t>experiences</a:t>
            </a:r>
            <a:r>
              <a:rPr lang="it-IT" sz="2000" dirty="0" smtClean="0"/>
              <a:t> of the world </a:t>
            </a:r>
            <a:r>
              <a:rPr lang="it-IT" sz="2000" dirty="0" err="1" smtClean="0"/>
              <a:t>around</a:t>
            </a:r>
            <a:r>
              <a:rPr lang="it-IT" sz="2000" dirty="0" smtClean="0"/>
              <a:t> </a:t>
            </a:r>
            <a:r>
              <a:rPr lang="it-IT" sz="2000" dirty="0" err="1" smtClean="0"/>
              <a:t>them</a:t>
            </a:r>
            <a:r>
              <a:rPr lang="it-IT" sz="2000" dirty="0" smtClean="0"/>
              <a:t>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err="1" smtClean="0"/>
              <a:t>Participants</a:t>
            </a:r>
            <a:r>
              <a:rPr lang="it-IT" sz="2000" dirty="0" smtClean="0"/>
              <a:t> – </a:t>
            </a:r>
            <a:r>
              <a:rPr lang="it-IT" sz="2000" dirty="0" err="1" smtClean="0"/>
              <a:t>Processes</a:t>
            </a:r>
            <a:r>
              <a:rPr lang="it-IT" sz="2000" dirty="0" smtClean="0"/>
              <a:t> – </a:t>
            </a:r>
            <a:r>
              <a:rPr lang="it-IT" sz="2000" dirty="0" err="1" smtClean="0"/>
              <a:t>Circumstances</a:t>
            </a:r>
            <a:endParaRPr lang="it-IT" sz="2000" dirty="0" smtClean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err="1" smtClean="0"/>
              <a:t>Endless</a:t>
            </a:r>
            <a:r>
              <a:rPr lang="it-IT" sz="2000" dirty="0" smtClean="0"/>
              <a:t> </a:t>
            </a:r>
            <a:r>
              <a:rPr lang="it-IT" sz="2000" dirty="0" err="1" smtClean="0"/>
              <a:t>possibilities</a:t>
            </a:r>
            <a:r>
              <a:rPr lang="it-IT" sz="2000" dirty="0" smtClean="0"/>
              <a:t> and </a:t>
            </a:r>
            <a:r>
              <a:rPr lang="it-IT" sz="2000" dirty="0" err="1" smtClean="0"/>
              <a:t>choices</a:t>
            </a:r>
            <a:r>
              <a:rPr lang="it-IT" sz="2000" dirty="0" smtClean="0"/>
              <a:t>.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6541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Participants</a:t>
            </a:r>
            <a:r>
              <a:rPr lang="it-IT" dirty="0"/>
              <a:t> – </a:t>
            </a:r>
            <a:r>
              <a:rPr lang="it-IT" dirty="0" err="1"/>
              <a:t>Process</a:t>
            </a:r>
            <a:r>
              <a:rPr lang="it-IT" dirty="0"/>
              <a:t> – </a:t>
            </a:r>
            <a:r>
              <a:rPr lang="it-IT" dirty="0" err="1"/>
              <a:t>Circumstances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5020816"/>
          </a:xfrm>
        </p:spPr>
        <p:txBody>
          <a:bodyPr/>
          <a:lstStyle/>
          <a:p>
            <a:pPr marL="0" indent="0">
              <a:buNone/>
            </a:pPr>
            <a:r>
              <a:rPr lang="it-IT" dirty="0" err="1" smtClean="0"/>
              <a:t>Participants</a:t>
            </a:r>
            <a:r>
              <a:rPr lang="it-IT" dirty="0" smtClean="0"/>
              <a:t> can be animate or inanimate.</a:t>
            </a:r>
          </a:p>
          <a:p>
            <a:pPr marL="0" indent="0">
              <a:buNone/>
            </a:pPr>
            <a:r>
              <a:rPr lang="it-IT" dirty="0" err="1" smtClean="0"/>
              <a:t>They</a:t>
            </a:r>
            <a:r>
              <a:rPr lang="it-IT" dirty="0" smtClean="0"/>
              <a:t> can be the </a:t>
            </a:r>
            <a:r>
              <a:rPr lang="it-IT" dirty="0" err="1" smtClean="0"/>
              <a:t>subject</a:t>
            </a:r>
            <a:r>
              <a:rPr lang="it-IT" dirty="0" smtClean="0"/>
              <a:t>, </a:t>
            </a:r>
            <a:r>
              <a:rPr lang="it-IT" dirty="0" err="1" smtClean="0"/>
              <a:t>object</a:t>
            </a:r>
            <a:r>
              <a:rPr lang="it-IT" dirty="0" smtClean="0"/>
              <a:t>, </a:t>
            </a:r>
            <a:r>
              <a:rPr lang="it-IT" dirty="0" err="1" smtClean="0"/>
              <a:t>indirect</a:t>
            </a:r>
            <a:r>
              <a:rPr lang="it-IT" dirty="0" smtClean="0"/>
              <a:t> </a:t>
            </a:r>
            <a:r>
              <a:rPr lang="it-IT" dirty="0" err="1" smtClean="0"/>
              <a:t>object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Circumstances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 err="1" smtClean="0"/>
              <a:t>us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location, </a:t>
            </a:r>
            <a:r>
              <a:rPr lang="it-IT" dirty="0" err="1" smtClean="0"/>
              <a:t>manner</a:t>
            </a:r>
            <a:r>
              <a:rPr lang="it-IT" dirty="0" smtClean="0"/>
              <a:t>, cause, etc.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Processes</a:t>
            </a:r>
            <a:r>
              <a:rPr lang="it-IT" dirty="0" smtClean="0"/>
              <a:t> – </a:t>
            </a:r>
            <a:r>
              <a:rPr lang="it-IT" dirty="0" err="1" smtClean="0"/>
              <a:t>represented</a:t>
            </a:r>
            <a:r>
              <a:rPr lang="it-IT" dirty="0" smtClean="0"/>
              <a:t> by </a:t>
            </a:r>
            <a:r>
              <a:rPr lang="it-IT" dirty="0" err="1" smtClean="0"/>
              <a:t>verbs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132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Circumstances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Police </a:t>
            </a:r>
            <a:r>
              <a:rPr lang="it-IT" dirty="0" err="1" smtClean="0"/>
              <a:t>shoot</a:t>
            </a:r>
            <a:r>
              <a:rPr lang="it-IT" dirty="0" smtClean="0"/>
              <a:t> 11 dead in </a:t>
            </a:r>
            <a:r>
              <a:rPr lang="it-IT" dirty="0" err="1" smtClean="0"/>
              <a:t>Salisbury</a:t>
            </a:r>
            <a:r>
              <a:rPr lang="it-IT" dirty="0" smtClean="0"/>
              <a:t> </a:t>
            </a:r>
            <a:r>
              <a:rPr lang="it-IT" dirty="0" err="1" smtClean="0"/>
              <a:t>riot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The USA, </a:t>
            </a:r>
            <a:r>
              <a:rPr lang="it-IT" dirty="0" err="1" smtClean="0"/>
              <a:t>unlike</a:t>
            </a:r>
            <a:r>
              <a:rPr lang="it-IT" dirty="0" smtClean="0"/>
              <a:t> </a:t>
            </a:r>
            <a:r>
              <a:rPr lang="it-IT" dirty="0" err="1"/>
              <a:t>I</a:t>
            </a:r>
            <a:r>
              <a:rPr lang="it-IT" dirty="0" err="1" smtClean="0"/>
              <a:t>taly</a:t>
            </a:r>
            <a:r>
              <a:rPr lang="it-IT" dirty="0" smtClean="0"/>
              <a:t>,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federation</a:t>
            </a:r>
            <a:r>
              <a:rPr lang="it-IT" dirty="0" smtClean="0"/>
              <a:t> of </a:t>
            </a:r>
            <a:r>
              <a:rPr lang="it-IT" dirty="0" err="1" smtClean="0"/>
              <a:t>states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survived</a:t>
            </a:r>
            <a:r>
              <a:rPr lang="it-IT" dirty="0" smtClean="0"/>
              <a:t> </a:t>
            </a:r>
            <a:r>
              <a:rPr lang="it-IT" dirty="0" err="1" smtClean="0"/>
              <a:t>thanks</a:t>
            </a:r>
            <a:r>
              <a:rPr lang="it-IT" dirty="0" smtClean="0"/>
              <a:t> to the </a:t>
            </a:r>
            <a:r>
              <a:rPr lang="it-IT" dirty="0" err="1" smtClean="0"/>
              <a:t>courage</a:t>
            </a:r>
            <a:r>
              <a:rPr lang="it-IT" dirty="0" smtClean="0"/>
              <a:t> of the </a:t>
            </a:r>
            <a:r>
              <a:rPr lang="it-IT" dirty="0" err="1" smtClean="0"/>
              <a:t>fire</a:t>
            </a:r>
            <a:r>
              <a:rPr lang="it-IT" dirty="0" smtClean="0"/>
              <a:t>-fighters.</a:t>
            </a:r>
          </a:p>
          <a:p>
            <a:pPr marL="0" indent="0">
              <a:buNone/>
            </a:pPr>
            <a:r>
              <a:rPr lang="it-IT" dirty="0" smtClean="0"/>
              <a:t>Morgana </a:t>
            </a:r>
            <a:r>
              <a:rPr lang="it-IT" dirty="0" err="1" smtClean="0"/>
              <a:t>waited</a:t>
            </a:r>
            <a:r>
              <a:rPr lang="it-IT" dirty="0" smtClean="0"/>
              <a:t> on line with David for hours.</a:t>
            </a:r>
          </a:p>
          <a:p>
            <a:pPr marL="0" indent="0">
              <a:buNone/>
            </a:pP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travelling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tourist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Rooney</a:t>
            </a:r>
            <a:r>
              <a:rPr lang="it-IT" dirty="0" smtClean="0"/>
              <a:t> </a:t>
            </a:r>
            <a:r>
              <a:rPr lang="it-IT" dirty="0" err="1" smtClean="0"/>
              <a:t>scored</a:t>
            </a:r>
            <a:r>
              <a:rPr lang="it-IT" dirty="0" smtClean="0"/>
              <a:t> a goal in </a:t>
            </a:r>
            <a:r>
              <a:rPr lang="it-IT" dirty="0" err="1" smtClean="0"/>
              <a:t>both</a:t>
            </a:r>
            <a:r>
              <a:rPr lang="it-IT" smtClean="0"/>
              <a:t> games.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763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Examples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‘I </a:t>
            </a:r>
            <a:r>
              <a:rPr lang="it-IT" dirty="0" err="1">
                <a:solidFill>
                  <a:srgbClr val="FF0000"/>
                </a:solidFill>
              </a:rPr>
              <a:t>know</a:t>
            </a:r>
            <a:r>
              <a:rPr lang="it-IT" dirty="0">
                <a:solidFill>
                  <a:srgbClr val="FF0000"/>
                </a:solidFill>
              </a:rPr>
              <a:t>’ </a:t>
            </a:r>
            <a:r>
              <a:rPr lang="it-IT" dirty="0"/>
              <a:t>–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participant</a:t>
            </a:r>
            <a:r>
              <a:rPr lang="it-IT" dirty="0"/>
              <a:t>,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process</a:t>
            </a: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‘I made </a:t>
            </a:r>
            <a:r>
              <a:rPr lang="it-IT" dirty="0" err="1">
                <a:solidFill>
                  <a:srgbClr val="FF0000"/>
                </a:solidFill>
              </a:rPr>
              <a:t>her</a:t>
            </a:r>
            <a:r>
              <a:rPr lang="it-IT" dirty="0">
                <a:solidFill>
                  <a:srgbClr val="FF0000"/>
                </a:solidFill>
              </a:rPr>
              <a:t> take a </a:t>
            </a:r>
            <a:r>
              <a:rPr lang="it-IT" dirty="0" err="1">
                <a:solidFill>
                  <a:srgbClr val="FF0000"/>
                </a:solidFill>
              </a:rPr>
              <a:t>train</a:t>
            </a:r>
            <a:r>
              <a:rPr lang="it-IT" dirty="0">
                <a:solidFill>
                  <a:srgbClr val="FF0000"/>
                </a:solidFill>
              </a:rPr>
              <a:t>’ </a:t>
            </a:r>
            <a:r>
              <a:rPr lang="it-IT" dirty="0"/>
              <a:t>–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participants</a:t>
            </a:r>
            <a:r>
              <a:rPr lang="it-IT" dirty="0"/>
              <a:t>,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processes</a:t>
            </a: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‘Martin </a:t>
            </a:r>
            <a:r>
              <a:rPr lang="it-IT" dirty="0" err="1">
                <a:solidFill>
                  <a:srgbClr val="FF0000"/>
                </a:solidFill>
              </a:rPr>
              <a:t>quickly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shook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hands</a:t>
            </a:r>
            <a:r>
              <a:rPr lang="it-IT" dirty="0">
                <a:solidFill>
                  <a:srgbClr val="FF0000"/>
                </a:solidFill>
              </a:rPr>
              <a:t> with John </a:t>
            </a:r>
            <a:r>
              <a:rPr lang="it-IT" dirty="0" err="1">
                <a:solidFill>
                  <a:srgbClr val="FF0000"/>
                </a:solidFill>
              </a:rPr>
              <a:t>outside</a:t>
            </a:r>
            <a:r>
              <a:rPr lang="it-IT" dirty="0">
                <a:solidFill>
                  <a:srgbClr val="FF0000"/>
                </a:solidFill>
              </a:rPr>
              <a:t> the </a:t>
            </a:r>
            <a:r>
              <a:rPr lang="it-IT" dirty="0" err="1">
                <a:solidFill>
                  <a:srgbClr val="FF0000"/>
                </a:solidFill>
              </a:rPr>
              <a:t>railway</a:t>
            </a:r>
            <a:r>
              <a:rPr lang="it-IT" dirty="0">
                <a:solidFill>
                  <a:srgbClr val="FF0000"/>
                </a:solidFill>
              </a:rPr>
              <a:t> station’ </a:t>
            </a:r>
            <a:r>
              <a:rPr lang="it-IT" dirty="0"/>
              <a:t>–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participants</a:t>
            </a:r>
            <a:r>
              <a:rPr lang="it-IT" dirty="0"/>
              <a:t>,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,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circumstances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776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 err="1" smtClean="0"/>
              <a:t>us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going</a:t>
            </a:r>
            <a:r>
              <a:rPr lang="it-IT" dirty="0" smtClean="0"/>
              <a:t> on, or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going</a:t>
            </a:r>
            <a:r>
              <a:rPr lang="it-IT" dirty="0" smtClean="0"/>
              <a:t> on.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Material </a:t>
            </a:r>
            <a:r>
              <a:rPr lang="it-IT" dirty="0" err="1" smtClean="0"/>
              <a:t>processes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Mental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Relational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Verbal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Behavioural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Existential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950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Material </a:t>
            </a:r>
            <a:r>
              <a:rPr lang="it-IT" dirty="0" err="1" smtClean="0"/>
              <a:t>processes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Material </a:t>
            </a:r>
            <a:r>
              <a:rPr lang="it-IT" dirty="0" err="1" smtClean="0"/>
              <a:t>processes</a:t>
            </a:r>
            <a:r>
              <a:rPr lang="it-IT" dirty="0" smtClean="0"/>
              <a:t> </a:t>
            </a:r>
            <a:r>
              <a:rPr lang="it-IT" dirty="0" err="1" smtClean="0"/>
              <a:t>construct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happening or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done</a:t>
            </a:r>
            <a:r>
              <a:rPr lang="it-IT" dirty="0" smtClean="0"/>
              <a:t> in the world</a:t>
            </a:r>
          </a:p>
          <a:p>
            <a:pPr marL="0" indent="0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did</a:t>
            </a:r>
            <a:r>
              <a:rPr lang="it-IT" dirty="0" smtClean="0"/>
              <a:t> X do?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881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Mental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r>
              <a:rPr lang="it-IT" dirty="0" smtClean="0"/>
              <a:t> </a:t>
            </a:r>
            <a:r>
              <a:rPr lang="it-IT" dirty="0" err="1" smtClean="0"/>
              <a:t>construct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takes</a:t>
            </a:r>
            <a:r>
              <a:rPr lang="it-IT" dirty="0" smtClean="0"/>
              <a:t> </a:t>
            </a:r>
            <a:r>
              <a:rPr lang="it-IT" dirty="0" err="1" smtClean="0"/>
              <a:t>place</a:t>
            </a:r>
            <a:r>
              <a:rPr lang="it-IT" dirty="0" smtClean="0"/>
              <a:t> in the </a:t>
            </a:r>
            <a:r>
              <a:rPr lang="it-IT" dirty="0" err="1" smtClean="0"/>
              <a:t>inner</a:t>
            </a:r>
            <a:r>
              <a:rPr lang="it-IT" dirty="0" smtClean="0"/>
              <a:t> world. </a:t>
            </a:r>
            <a:r>
              <a:rPr lang="it-IT" dirty="0" err="1" smtClean="0"/>
              <a:t>Eg</a:t>
            </a:r>
            <a:r>
              <a:rPr lang="it-IT" dirty="0" smtClean="0"/>
              <a:t>. ‘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cares</a:t>
            </a:r>
            <a:r>
              <a:rPr lang="it-IT" dirty="0" smtClean="0"/>
              <a:t>’.</a:t>
            </a:r>
          </a:p>
          <a:p>
            <a:pPr marL="0" indent="0">
              <a:buNone/>
            </a:pPr>
            <a:r>
              <a:rPr lang="it-IT" dirty="0" smtClean="0"/>
              <a:t>So </a:t>
            </a:r>
            <a:r>
              <a:rPr lang="it-IT" dirty="0" err="1" smtClean="0"/>
              <a:t>thinking</a:t>
            </a:r>
            <a:r>
              <a:rPr lang="it-IT" dirty="0" smtClean="0"/>
              <a:t>, feeling, </a:t>
            </a:r>
            <a:r>
              <a:rPr lang="it-IT" dirty="0" err="1" smtClean="0"/>
              <a:t>liking</a:t>
            </a:r>
            <a:r>
              <a:rPr lang="it-IT" dirty="0" smtClean="0"/>
              <a:t>, </a:t>
            </a:r>
            <a:r>
              <a:rPr lang="it-IT" dirty="0" err="1" smtClean="0"/>
              <a:t>seeing</a:t>
            </a:r>
            <a:r>
              <a:rPr lang="it-IT" dirty="0" smtClean="0"/>
              <a:t>, </a:t>
            </a:r>
            <a:r>
              <a:rPr lang="it-IT" dirty="0" err="1" smtClean="0"/>
              <a:t>hearing</a:t>
            </a:r>
            <a:r>
              <a:rPr lang="it-IT" dirty="0" smtClean="0"/>
              <a:t>, etc.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‘I </a:t>
            </a:r>
            <a:r>
              <a:rPr lang="it-IT" dirty="0" err="1" smtClean="0"/>
              <a:t>hate</a:t>
            </a:r>
            <a:r>
              <a:rPr lang="it-IT" dirty="0" smtClean="0"/>
              <a:t> </a:t>
            </a:r>
            <a:r>
              <a:rPr lang="it-IT" dirty="0" err="1" smtClean="0"/>
              <a:t>spinach</a:t>
            </a:r>
            <a:r>
              <a:rPr lang="it-IT" dirty="0" smtClean="0"/>
              <a:t>’</a:t>
            </a:r>
          </a:p>
          <a:p>
            <a:pPr marL="0" indent="0">
              <a:buNone/>
            </a:pPr>
            <a:r>
              <a:rPr lang="it-IT" dirty="0" smtClean="0"/>
              <a:t>‘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heard</a:t>
            </a:r>
            <a:r>
              <a:rPr lang="it-IT" dirty="0" smtClean="0"/>
              <a:t> the </a:t>
            </a:r>
            <a:r>
              <a:rPr lang="it-IT" dirty="0" err="1" smtClean="0"/>
              <a:t>sirens</a:t>
            </a:r>
            <a:r>
              <a:rPr lang="it-IT" dirty="0" smtClean="0"/>
              <a:t>’</a:t>
            </a:r>
          </a:p>
          <a:p>
            <a:pPr marL="0" indent="0">
              <a:buNone/>
            </a:pPr>
            <a:r>
              <a:rPr lang="it-IT" dirty="0" smtClean="0"/>
              <a:t>‘The </a:t>
            </a:r>
            <a:r>
              <a:rPr lang="it-IT" dirty="0" err="1" smtClean="0"/>
              <a:t>thought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14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Relational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Meanings</a:t>
            </a:r>
            <a:r>
              <a:rPr lang="it-IT" dirty="0" smtClean="0"/>
              <a:t> of </a:t>
            </a:r>
            <a:r>
              <a:rPr lang="it-IT" dirty="0" err="1" smtClean="0"/>
              <a:t>being</a:t>
            </a:r>
            <a:r>
              <a:rPr lang="it-IT" dirty="0" smtClean="0"/>
              <a:t>, </a:t>
            </a:r>
            <a:r>
              <a:rPr lang="it-IT" dirty="0" err="1" smtClean="0"/>
              <a:t>essentially</a:t>
            </a:r>
            <a:r>
              <a:rPr lang="it-IT" dirty="0" smtClean="0"/>
              <a:t> the </a:t>
            </a:r>
            <a:r>
              <a:rPr lang="it-IT" dirty="0" err="1" smtClean="0"/>
              <a:t>verbs</a:t>
            </a:r>
            <a:r>
              <a:rPr lang="it-IT" dirty="0" smtClean="0"/>
              <a:t> ‘to be’ and ‘to </a:t>
            </a:r>
            <a:r>
              <a:rPr lang="it-IT" dirty="0" err="1" smtClean="0"/>
              <a:t>have</a:t>
            </a:r>
            <a:r>
              <a:rPr lang="it-IT" dirty="0" smtClean="0"/>
              <a:t>’.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become</a:t>
            </a:r>
            <a:r>
              <a:rPr lang="it-IT" dirty="0" smtClean="0"/>
              <a:t>, </a:t>
            </a:r>
            <a:r>
              <a:rPr lang="it-IT" dirty="0" err="1" smtClean="0"/>
              <a:t>appear</a:t>
            </a:r>
            <a:r>
              <a:rPr lang="it-IT" dirty="0" smtClean="0"/>
              <a:t>, </a:t>
            </a:r>
            <a:r>
              <a:rPr lang="it-IT" dirty="0" err="1" smtClean="0"/>
              <a:t>seem</a:t>
            </a:r>
            <a:r>
              <a:rPr lang="it-IT" dirty="0" smtClean="0"/>
              <a:t>, …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‘</a:t>
            </a:r>
            <a:r>
              <a:rPr lang="it-IT" dirty="0" err="1" smtClean="0"/>
              <a:t>She’s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best friend’</a:t>
            </a:r>
          </a:p>
          <a:p>
            <a:pPr marL="0" indent="0">
              <a:buNone/>
            </a:pPr>
            <a:r>
              <a:rPr lang="it-IT" dirty="0" smtClean="0"/>
              <a:t>‘The hotel </a:t>
            </a:r>
            <a:r>
              <a:rPr lang="it-IT" dirty="0" err="1" smtClean="0"/>
              <a:t>has</a:t>
            </a:r>
            <a:r>
              <a:rPr lang="it-IT" dirty="0" smtClean="0"/>
              <a:t> a </a:t>
            </a:r>
            <a:r>
              <a:rPr lang="it-IT" dirty="0" err="1" smtClean="0"/>
              <a:t>swimming</a:t>
            </a:r>
            <a:r>
              <a:rPr lang="it-IT" dirty="0" smtClean="0"/>
              <a:t> pool’</a:t>
            </a:r>
          </a:p>
          <a:p>
            <a:pPr marL="0" indent="0">
              <a:buNone/>
            </a:pPr>
            <a:r>
              <a:rPr lang="it-IT" dirty="0" smtClean="0"/>
              <a:t>‘The </a:t>
            </a:r>
            <a:r>
              <a:rPr lang="it-IT" dirty="0" err="1" smtClean="0"/>
              <a:t>traffic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heavy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5.00pm’</a:t>
            </a:r>
          </a:p>
          <a:p>
            <a:pPr marL="0" indent="0">
              <a:buNone/>
            </a:pPr>
            <a:r>
              <a:rPr lang="it-IT" dirty="0" smtClean="0"/>
              <a:t>‘</a:t>
            </a:r>
            <a:r>
              <a:rPr lang="it-IT" dirty="0" err="1" smtClean="0"/>
              <a:t>He’s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</a:t>
            </a:r>
            <a:r>
              <a:rPr lang="it-IT" dirty="0" err="1" smtClean="0"/>
              <a:t>intolerable</a:t>
            </a:r>
            <a:r>
              <a:rPr lang="it-IT" dirty="0" smtClean="0"/>
              <a:t>’</a:t>
            </a:r>
          </a:p>
          <a:p>
            <a:pPr marL="0" indent="0">
              <a:buNone/>
            </a:pPr>
            <a:r>
              <a:rPr lang="it-IT" dirty="0" smtClean="0"/>
              <a:t>‘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seems</a:t>
            </a:r>
            <a:r>
              <a:rPr lang="it-IT" dirty="0" smtClean="0"/>
              <a:t> to be the case’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1080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</TotalTime>
  <Words>567</Words>
  <Application>Microsoft Office PowerPoint</Application>
  <PresentationFormat>Presentazione su schermo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Chiaro</vt:lpstr>
      <vt:lpstr>Transitivity and Process Types</vt:lpstr>
      <vt:lpstr>The transitivity system</vt:lpstr>
      <vt:lpstr>Participants – Process – Circumstances </vt:lpstr>
      <vt:lpstr>Circumstances</vt:lpstr>
      <vt:lpstr>Examples</vt:lpstr>
      <vt:lpstr>Process Types</vt:lpstr>
      <vt:lpstr>Material processes</vt:lpstr>
      <vt:lpstr>Mental processes</vt:lpstr>
      <vt:lpstr>Relational processes</vt:lpstr>
      <vt:lpstr>Text of relational processes</vt:lpstr>
      <vt:lpstr>Identifying and attributive</vt:lpstr>
      <vt:lpstr>Process types</vt:lpstr>
      <vt:lpstr>Identify the process types</vt:lpstr>
      <vt:lpstr>Units of meaning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Transitivity and Process Types</dc:title>
  <dc:creator>Christopher Taylor</dc:creator>
  <cp:lastModifiedBy>Taylor</cp:lastModifiedBy>
  <cp:revision>14</cp:revision>
  <dcterms:created xsi:type="dcterms:W3CDTF">2019-06-28T13:26:14Z</dcterms:created>
  <dcterms:modified xsi:type="dcterms:W3CDTF">2019-07-19T08:01:45Z</dcterms:modified>
</cp:coreProperties>
</file>