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286" r:id="rId4"/>
    <p:sldId id="287" r:id="rId5"/>
    <p:sldId id="288" r:id="rId6"/>
    <p:sldId id="289" r:id="rId7"/>
    <p:sldId id="290" r:id="rId8"/>
    <p:sldId id="284" r:id="rId9"/>
    <p:sldId id="285" r:id="rId10"/>
    <p:sldId id="283" r:id="rId11"/>
    <p:sldId id="257" r:id="rId12"/>
    <p:sldId id="258" r:id="rId13"/>
    <p:sldId id="259" r:id="rId14"/>
    <p:sldId id="260" r:id="rId15"/>
    <p:sldId id="276" r:id="rId16"/>
    <p:sldId id="262" r:id="rId17"/>
    <p:sldId id="281" r:id="rId18"/>
    <p:sldId id="263" r:id="rId19"/>
    <p:sldId id="264" r:id="rId20"/>
    <p:sldId id="265" r:id="rId21"/>
    <p:sldId id="266" r:id="rId22"/>
    <p:sldId id="267" r:id="rId23"/>
    <p:sldId id="268" r:id="rId24"/>
    <p:sldId id="269" r:id="rId25"/>
    <p:sldId id="270" r:id="rId26"/>
    <p:sldId id="277" r:id="rId27"/>
    <p:sldId id="278" r:id="rId28"/>
    <p:sldId id="271" r:id="rId29"/>
    <p:sldId id="279" r:id="rId30"/>
    <p:sldId id="280" r:id="rId31"/>
    <p:sldId id="272" r:id="rId32"/>
    <p:sldId id="273" r:id="rId33"/>
    <p:sldId id="274" r:id="rId34"/>
    <p:sldId id="275"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1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7F49D355-16BD-4E45-BD9A-5EA878CF7CBD}" type="datetimeFigureOut">
              <a:rPr lang="it-IT" smtClean="0"/>
              <a:t>03/07/2019</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E7A41E1B-4F70-4964-A407-84C68BE8251C}" type="slidenum">
              <a:rPr lang="it-IT" smtClean="0"/>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E7A41E1B-4F70-4964-A407-84C68BE8251C}"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03/07/2019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F49D355-16BD-4E45-BD9A-5EA878CF7CBD}" type="datetimeFigureOut">
              <a:rPr lang="it-IT" smtClean="0"/>
              <a:t>03/07/2019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F49D355-16BD-4E45-BD9A-5EA878CF7CBD}" type="datetimeFigureOut">
              <a:rPr lang="it-IT" smtClean="0"/>
              <a:t>03/07/2019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03/07/2019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03/07/2019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F49D355-16BD-4E45-BD9A-5EA878CF7CBD}" type="datetimeFigureOut">
              <a:rPr lang="it-IT" smtClean="0"/>
              <a:t>03/07/2019</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A41E1B-4F70-4964-A407-84C68BE8251C}"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Lexical</a:t>
            </a:r>
            <a:r>
              <a:rPr lang="it-IT" dirty="0" smtClean="0"/>
              <a:t> </a:t>
            </a:r>
            <a:r>
              <a:rPr lang="it-IT" dirty="0" err="1"/>
              <a:t>D</a:t>
            </a:r>
            <a:r>
              <a:rPr lang="it-IT" dirty="0" err="1" smtClean="0"/>
              <a:t>ensity</a:t>
            </a:r>
            <a:endParaRPr lang="it-IT" dirty="0"/>
          </a:p>
        </p:txBody>
      </p:sp>
      <p:sp>
        <p:nvSpPr>
          <p:cNvPr id="3" name="Sottotitolo 2"/>
          <p:cNvSpPr>
            <a:spLocks noGrp="1"/>
          </p:cNvSpPr>
          <p:nvPr>
            <p:ph type="subTitle" idx="1"/>
          </p:nvPr>
        </p:nvSpPr>
        <p:spPr/>
        <p:txBody>
          <a:bodyPr/>
          <a:lstStyle/>
          <a:p>
            <a:r>
              <a:rPr lang="it-IT" dirty="0" err="1" smtClean="0"/>
              <a:t>Lesson</a:t>
            </a:r>
            <a:r>
              <a:rPr lang="it-IT" dirty="0" smtClean="0"/>
              <a:t> </a:t>
            </a:r>
            <a:r>
              <a:rPr lang="it-IT" dirty="0" err="1" smtClean="0"/>
              <a:t>Four</a:t>
            </a:r>
            <a:endParaRPr lang="it-IT" dirty="0"/>
          </a:p>
        </p:txBody>
      </p:sp>
    </p:spTree>
    <p:extLst>
      <p:ext uri="{BB962C8B-B14F-4D97-AF65-F5344CB8AC3E}">
        <p14:creationId xmlns:p14="http://schemas.microsoft.com/office/powerpoint/2010/main" val="3512917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Grammatical</a:t>
            </a:r>
            <a:r>
              <a:rPr lang="it-IT" dirty="0" smtClean="0"/>
              <a:t> </a:t>
            </a:r>
            <a:r>
              <a:rPr lang="it-IT" dirty="0" err="1" smtClean="0"/>
              <a:t>Intricacy</a:t>
            </a:r>
            <a:endParaRPr lang="it-IT" dirty="0"/>
          </a:p>
        </p:txBody>
      </p:sp>
      <p:sp>
        <p:nvSpPr>
          <p:cNvPr id="3" name="Segnaposto contenuto 2"/>
          <p:cNvSpPr>
            <a:spLocks noGrp="1"/>
          </p:cNvSpPr>
          <p:nvPr>
            <p:ph idx="1"/>
          </p:nvPr>
        </p:nvSpPr>
        <p:spPr/>
        <p:txBody>
          <a:bodyPr/>
          <a:lstStyle/>
          <a:p>
            <a:pPr marL="137160" indent="0">
              <a:buNone/>
            </a:pPr>
            <a:r>
              <a:rPr lang="it-IT" dirty="0" err="1" smtClean="0"/>
              <a:t>Grammatical</a:t>
            </a:r>
            <a:r>
              <a:rPr lang="it-IT" dirty="0" smtClean="0"/>
              <a:t> </a:t>
            </a:r>
            <a:r>
              <a:rPr lang="it-IT" dirty="0" err="1" smtClean="0"/>
              <a:t>intricacy</a:t>
            </a:r>
            <a:r>
              <a:rPr lang="it-IT" dirty="0" smtClean="0"/>
              <a:t> </a:t>
            </a:r>
            <a:r>
              <a:rPr lang="it-IT" dirty="0" err="1" smtClean="0"/>
              <a:t>is</a:t>
            </a:r>
            <a:r>
              <a:rPr lang="it-IT" dirty="0" smtClean="0"/>
              <a:t> </a:t>
            </a:r>
            <a:r>
              <a:rPr lang="it-IT" dirty="0" err="1" smtClean="0"/>
              <a:t>calculated</a:t>
            </a:r>
            <a:r>
              <a:rPr lang="it-IT" dirty="0" smtClean="0"/>
              <a:t> by </a:t>
            </a:r>
            <a:r>
              <a:rPr lang="it-IT" dirty="0" err="1" smtClean="0"/>
              <a:t>dividing</a:t>
            </a:r>
            <a:r>
              <a:rPr lang="it-IT" dirty="0" smtClean="0"/>
              <a:t> the </a:t>
            </a:r>
            <a:r>
              <a:rPr lang="it-IT" dirty="0" err="1" smtClean="0"/>
              <a:t>number</a:t>
            </a:r>
            <a:r>
              <a:rPr lang="it-IT" dirty="0" smtClean="0"/>
              <a:t> of </a:t>
            </a:r>
            <a:r>
              <a:rPr lang="it-IT" dirty="0" err="1" smtClean="0"/>
              <a:t>clauses</a:t>
            </a:r>
            <a:r>
              <a:rPr lang="it-IT" dirty="0" smtClean="0"/>
              <a:t> in a text by the </a:t>
            </a:r>
            <a:r>
              <a:rPr lang="it-IT" dirty="0" err="1" smtClean="0"/>
              <a:t>number</a:t>
            </a:r>
            <a:r>
              <a:rPr lang="it-IT" dirty="0" smtClean="0"/>
              <a:t> of </a:t>
            </a:r>
            <a:r>
              <a:rPr lang="it-IT" dirty="0" err="1" smtClean="0"/>
              <a:t>sentences</a:t>
            </a:r>
            <a:r>
              <a:rPr lang="it-IT" dirty="0" smtClean="0"/>
              <a:t>. So </a:t>
            </a:r>
            <a:r>
              <a:rPr lang="it-IT" dirty="0" err="1" smtClean="0"/>
              <a:t>if</a:t>
            </a:r>
            <a:r>
              <a:rPr lang="it-IT" dirty="0" smtClean="0"/>
              <a:t> </a:t>
            </a:r>
            <a:r>
              <a:rPr lang="it-IT" dirty="0" err="1" smtClean="0"/>
              <a:t>there</a:t>
            </a:r>
            <a:r>
              <a:rPr lang="it-IT" dirty="0" smtClean="0"/>
              <a:t> are 12 </a:t>
            </a:r>
            <a:r>
              <a:rPr lang="it-IT" dirty="0" err="1" smtClean="0"/>
              <a:t>clauses</a:t>
            </a:r>
            <a:r>
              <a:rPr lang="it-IT" dirty="0" smtClean="0"/>
              <a:t> and 3 </a:t>
            </a:r>
            <a:r>
              <a:rPr lang="it-IT" dirty="0" err="1" smtClean="0"/>
              <a:t>sentences</a:t>
            </a:r>
            <a:r>
              <a:rPr lang="it-IT" dirty="0" smtClean="0"/>
              <a:t> in a text, the </a:t>
            </a:r>
            <a:r>
              <a:rPr lang="it-IT" dirty="0" err="1" smtClean="0"/>
              <a:t>grammatical</a:t>
            </a:r>
            <a:r>
              <a:rPr lang="it-IT" dirty="0" smtClean="0"/>
              <a:t> </a:t>
            </a:r>
            <a:r>
              <a:rPr lang="it-IT" dirty="0" err="1" smtClean="0"/>
              <a:t>intricacy</a:t>
            </a:r>
            <a:r>
              <a:rPr lang="it-IT" dirty="0" smtClean="0"/>
              <a:t> </a:t>
            </a:r>
            <a:r>
              <a:rPr lang="it-IT" dirty="0" err="1" smtClean="0"/>
              <a:t>is</a:t>
            </a:r>
            <a:r>
              <a:rPr lang="it-IT" dirty="0" smtClean="0"/>
              <a:t> 4.</a:t>
            </a:r>
          </a:p>
          <a:p>
            <a:pPr marL="137160" indent="0">
              <a:buNone/>
            </a:pPr>
            <a:r>
              <a:rPr lang="it-IT" dirty="0" err="1" smtClean="0"/>
              <a:t>If</a:t>
            </a:r>
            <a:r>
              <a:rPr lang="it-IT" dirty="0" smtClean="0"/>
              <a:t> </a:t>
            </a:r>
            <a:r>
              <a:rPr lang="it-IT" dirty="0" err="1" smtClean="0"/>
              <a:t>there</a:t>
            </a:r>
            <a:r>
              <a:rPr lang="it-IT" dirty="0" smtClean="0"/>
              <a:t> are </a:t>
            </a:r>
            <a:r>
              <a:rPr lang="it-IT" dirty="0" err="1" smtClean="0"/>
              <a:t>only</a:t>
            </a:r>
            <a:r>
              <a:rPr lang="it-IT" dirty="0" smtClean="0"/>
              <a:t> 4 </a:t>
            </a:r>
            <a:r>
              <a:rPr lang="it-IT" dirty="0" err="1" smtClean="0"/>
              <a:t>clauses</a:t>
            </a:r>
            <a:r>
              <a:rPr lang="it-IT" dirty="0" smtClean="0"/>
              <a:t> and 3 </a:t>
            </a:r>
            <a:r>
              <a:rPr lang="it-IT" dirty="0" err="1" smtClean="0"/>
              <a:t>sentences</a:t>
            </a:r>
            <a:r>
              <a:rPr lang="it-IT" dirty="0" smtClean="0"/>
              <a:t> the </a:t>
            </a:r>
            <a:r>
              <a:rPr lang="it-IT" dirty="0" err="1" smtClean="0"/>
              <a:t>grammatical</a:t>
            </a:r>
            <a:r>
              <a:rPr lang="it-IT" dirty="0" smtClean="0"/>
              <a:t> </a:t>
            </a:r>
            <a:r>
              <a:rPr lang="it-IT" dirty="0" err="1" smtClean="0"/>
              <a:t>intricacy</a:t>
            </a:r>
            <a:r>
              <a:rPr lang="it-IT" dirty="0" smtClean="0"/>
              <a:t> </a:t>
            </a:r>
            <a:r>
              <a:rPr lang="it-IT" dirty="0" err="1" smtClean="0"/>
              <a:t>is</a:t>
            </a:r>
            <a:r>
              <a:rPr lang="it-IT" dirty="0" smtClean="0"/>
              <a:t> 1.3.</a:t>
            </a:r>
            <a:endParaRPr lang="it-IT" dirty="0"/>
          </a:p>
        </p:txBody>
      </p:sp>
    </p:spTree>
    <p:extLst>
      <p:ext uri="{BB962C8B-B14F-4D97-AF65-F5344CB8AC3E}">
        <p14:creationId xmlns:p14="http://schemas.microsoft.com/office/powerpoint/2010/main" val="283008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Grammatical</a:t>
            </a:r>
            <a:r>
              <a:rPr lang="it-IT" dirty="0" smtClean="0"/>
              <a:t> </a:t>
            </a:r>
            <a:r>
              <a:rPr lang="it-IT" dirty="0" err="1"/>
              <a:t>I</a:t>
            </a:r>
            <a:r>
              <a:rPr lang="it-IT" dirty="0" err="1" smtClean="0"/>
              <a:t>ntricacy</a:t>
            </a:r>
            <a:endParaRPr lang="it-IT" dirty="0"/>
          </a:p>
        </p:txBody>
      </p:sp>
      <p:sp>
        <p:nvSpPr>
          <p:cNvPr id="3" name="Segnaposto contenuto 2"/>
          <p:cNvSpPr>
            <a:spLocks noGrp="1"/>
          </p:cNvSpPr>
          <p:nvPr>
            <p:ph idx="1"/>
          </p:nvPr>
        </p:nvSpPr>
        <p:spPr/>
        <p:txBody>
          <a:bodyPr/>
          <a:lstStyle/>
          <a:p>
            <a:pPr marL="0" indent="0">
              <a:buNone/>
            </a:pPr>
            <a:r>
              <a:rPr lang="en-US" dirty="0" smtClean="0"/>
              <a:t>Written text</a:t>
            </a:r>
          </a:p>
          <a:p>
            <a:pPr marL="0" indent="0">
              <a:buNone/>
            </a:pPr>
            <a:r>
              <a:rPr lang="en-US" dirty="0" smtClean="0">
                <a:solidFill>
                  <a:srgbClr val="92D050"/>
                </a:solidFill>
              </a:rPr>
              <a:t>Every </a:t>
            </a:r>
            <a:r>
              <a:rPr lang="en-US" dirty="0">
                <a:solidFill>
                  <a:srgbClr val="92D050"/>
                </a:solidFill>
              </a:rPr>
              <a:t>previous visit has left me with a sense of the risk to others in further attempts at action on my part.</a:t>
            </a:r>
            <a:endParaRPr lang="it-IT" dirty="0">
              <a:solidFill>
                <a:srgbClr val="92D050"/>
              </a:solidFill>
            </a:endParaRPr>
          </a:p>
          <a:p>
            <a:pPr marL="0" indent="0">
              <a:buNone/>
            </a:pPr>
            <a:endParaRPr lang="it-IT" dirty="0" smtClean="0"/>
          </a:p>
          <a:p>
            <a:pPr marL="0" indent="0">
              <a:buNone/>
            </a:pPr>
            <a:r>
              <a:rPr lang="it-IT" dirty="0" err="1" smtClean="0">
                <a:solidFill>
                  <a:srgbClr val="92D050"/>
                </a:solidFill>
              </a:rPr>
              <a:t>There</a:t>
            </a:r>
            <a:r>
              <a:rPr lang="it-IT" dirty="0" smtClean="0">
                <a:solidFill>
                  <a:srgbClr val="92D050"/>
                </a:solidFill>
              </a:rPr>
              <a:t> </a:t>
            </a:r>
            <a:r>
              <a:rPr lang="it-IT" dirty="0" err="1" smtClean="0">
                <a:solidFill>
                  <a:srgbClr val="92D050"/>
                </a:solidFill>
              </a:rPr>
              <a:t>is</a:t>
            </a:r>
            <a:r>
              <a:rPr lang="it-IT" dirty="0" smtClean="0">
                <a:solidFill>
                  <a:srgbClr val="92D050"/>
                </a:solidFill>
              </a:rPr>
              <a:t> </a:t>
            </a:r>
            <a:r>
              <a:rPr lang="it-IT" dirty="0" err="1" smtClean="0">
                <a:solidFill>
                  <a:srgbClr val="92D050"/>
                </a:solidFill>
              </a:rPr>
              <a:t>one</a:t>
            </a:r>
            <a:r>
              <a:rPr lang="it-IT" dirty="0" smtClean="0">
                <a:solidFill>
                  <a:srgbClr val="92D050"/>
                </a:solidFill>
              </a:rPr>
              <a:t> </a:t>
            </a:r>
            <a:r>
              <a:rPr lang="it-IT" dirty="0" err="1" smtClean="0">
                <a:solidFill>
                  <a:srgbClr val="92D050"/>
                </a:solidFill>
              </a:rPr>
              <a:t>clause</a:t>
            </a:r>
            <a:r>
              <a:rPr lang="it-IT" dirty="0" smtClean="0">
                <a:solidFill>
                  <a:srgbClr val="92D050"/>
                </a:solidFill>
              </a:rPr>
              <a:t> and </a:t>
            </a:r>
            <a:r>
              <a:rPr lang="it-IT" dirty="0" err="1" smtClean="0">
                <a:solidFill>
                  <a:srgbClr val="92D050"/>
                </a:solidFill>
              </a:rPr>
              <a:t>one</a:t>
            </a:r>
            <a:r>
              <a:rPr lang="it-IT" dirty="0" smtClean="0">
                <a:solidFill>
                  <a:srgbClr val="92D050"/>
                </a:solidFill>
              </a:rPr>
              <a:t> </a:t>
            </a:r>
            <a:r>
              <a:rPr lang="it-IT" dirty="0" err="1" smtClean="0">
                <a:solidFill>
                  <a:srgbClr val="92D050"/>
                </a:solidFill>
              </a:rPr>
              <a:t>sentence</a:t>
            </a:r>
            <a:r>
              <a:rPr lang="it-IT" dirty="0" smtClean="0">
                <a:solidFill>
                  <a:srgbClr val="92D050"/>
                </a:solidFill>
              </a:rPr>
              <a:t>. The </a:t>
            </a:r>
            <a:r>
              <a:rPr lang="it-IT" dirty="0" err="1" smtClean="0">
                <a:solidFill>
                  <a:srgbClr val="92D050"/>
                </a:solidFill>
              </a:rPr>
              <a:t>grammatical</a:t>
            </a:r>
            <a:r>
              <a:rPr lang="it-IT" dirty="0" smtClean="0">
                <a:solidFill>
                  <a:srgbClr val="92D050"/>
                </a:solidFill>
              </a:rPr>
              <a:t> </a:t>
            </a:r>
            <a:r>
              <a:rPr lang="it-IT" dirty="0" err="1" smtClean="0">
                <a:solidFill>
                  <a:srgbClr val="92D050"/>
                </a:solidFill>
              </a:rPr>
              <a:t>intricacy</a:t>
            </a:r>
            <a:r>
              <a:rPr lang="it-IT" dirty="0" smtClean="0">
                <a:solidFill>
                  <a:srgbClr val="92D050"/>
                </a:solidFill>
              </a:rPr>
              <a:t> </a:t>
            </a:r>
            <a:r>
              <a:rPr lang="it-IT" dirty="0" err="1" smtClean="0">
                <a:solidFill>
                  <a:srgbClr val="92D050"/>
                </a:solidFill>
              </a:rPr>
              <a:t>is</a:t>
            </a:r>
            <a:r>
              <a:rPr lang="it-IT" dirty="0" smtClean="0">
                <a:solidFill>
                  <a:srgbClr val="92D050"/>
                </a:solidFill>
              </a:rPr>
              <a:t> 1.</a:t>
            </a:r>
            <a:endParaRPr lang="it-IT" dirty="0">
              <a:solidFill>
                <a:srgbClr val="92D050"/>
              </a:solidFill>
            </a:endParaRPr>
          </a:p>
        </p:txBody>
      </p:sp>
    </p:spTree>
    <p:extLst>
      <p:ext uri="{BB962C8B-B14F-4D97-AF65-F5344CB8AC3E}">
        <p14:creationId xmlns:p14="http://schemas.microsoft.com/office/powerpoint/2010/main" val="1453773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Spoken</a:t>
            </a:r>
            <a:r>
              <a:rPr lang="it-IT" dirty="0" smtClean="0"/>
              <a:t> Text</a:t>
            </a:r>
            <a:endParaRPr lang="it-IT" dirty="0"/>
          </a:p>
        </p:txBody>
      </p:sp>
      <p:sp>
        <p:nvSpPr>
          <p:cNvPr id="3" name="Segnaposto contenuto 2"/>
          <p:cNvSpPr>
            <a:spLocks noGrp="1"/>
          </p:cNvSpPr>
          <p:nvPr>
            <p:ph idx="1"/>
          </p:nvPr>
        </p:nvSpPr>
        <p:spPr/>
        <p:txBody>
          <a:bodyPr/>
          <a:lstStyle/>
          <a:p>
            <a:pPr marL="0" indent="0">
              <a:buNone/>
            </a:pPr>
            <a:r>
              <a:rPr lang="en-US" dirty="0">
                <a:solidFill>
                  <a:srgbClr val="92D050"/>
                </a:solidFill>
              </a:rPr>
              <a:t>Whenever I’d visited there before I’d ended up feeling that other people might get hurt if I tried to do anything more</a:t>
            </a:r>
            <a:r>
              <a:rPr lang="en-US" dirty="0" smtClean="0">
                <a:solidFill>
                  <a:srgbClr val="92D050"/>
                </a:solidFill>
              </a:rPr>
              <a:t>.</a:t>
            </a:r>
          </a:p>
          <a:p>
            <a:pPr marL="0" indent="0">
              <a:buNone/>
            </a:pPr>
            <a:endParaRPr lang="en-US" dirty="0">
              <a:solidFill>
                <a:srgbClr val="92D050"/>
              </a:solidFill>
            </a:endParaRPr>
          </a:p>
          <a:p>
            <a:pPr marL="0" indent="0">
              <a:buNone/>
            </a:pPr>
            <a:r>
              <a:rPr lang="en-US" dirty="0" smtClean="0">
                <a:solidFill>
                  <a:srgbClr val="92D050"/>
                </a:solidFill>
              </a:rPr>
              <a:t>There are four clauses and one sentence. The grammatical intricacy is 4.</a:t>
            </a:r>
            <a:endParaRPr lang="it-IT" dirty="0">
              <a:solidFill>
                <a:srgbClr val="92D050"/>
              </a:solidFill>
            </a:endParaRPr>
          </a:p>
          <a:p>
            <a:pPr marL="0" indent="0">
              <a:buNone/>
            </a:pPr>
            <a:endParaRPr lang="it-IT" dirty="0"/>
          </a:p>
        </p:txBody>
      </p:sp>
    </p:spTree>
    <p:extLst>
      <p:ext uri="{BB962C8B-B14F-4D97-AF65-F5344CB8AC3E}">
        <p14:creationId xmlns:p14="http://schemas.microsoft.com/office/powerpoint/2010/main" val="3933631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Clause</a:t>
            </a:r>
            <a:r>
              <a:rPr lang="it-IT" dirty="0" smtClean="0"/>
              <a:t> </a:t>
            </a:r>
            <a:r>
              <a:rPr lang="it-IT" dirty="0" err="1" smtClean="0"/>
              <a:t>complex</a:t>
            </a:r>
            <a:endParaRPr lang="it-IT" dirty="0"/>
          </a:p>
        </p:txBody>
      </p:sp>
      <p:sp>
        <p:nvSpPr>
          <p:cNvPr id="3" name="Segnaposto contenuto 2"/>
          <p:cNvSpPr>
            <a:spLocks noGrp="1"/>
          </p:cNvSpPr>
          <p:nvPr>
            <p:ph idx="1"/>
          </p:nvPr>
        </p:nvSpPr>
        <p:spPr/>
        <p:txBody>
          <a:bodyPr/>
          <a:lstStyle/>
          <a:p>
            <a:pPr marL="0" indent="0">
              <a:buNone/>
            </a:pPr>
            <a:r>
              <a:rPr lang="en-US" i="1" dirty="0">
                <a:solidFill>
                  <a:srgbClr val="92D050"/>
                </a:solidFill>
              </a:rPr>
              <a:t>Whenever I’d visited there before</a:t>
            </a:r>
            <a:endParaRPr lang="it-IT" dirty="0">
              <a:solidFill>
                <a:srgbClr val="92D050"/>
              </a:solidFill>
            </a:endParaRPr>
          </a:p>
          <a:p>
            <a:pPr marL="0" indent="0">
              <a:buNone/>
            </a:pPr>
            <a:r>
              <a:rPr lang="en-US" i="1" dirty="0">
                <a:solidFill>
                  <a:srgbClr val="92D050"/>
                </a:solidFill>
              </a:rPr>
              <a:t>I’d ended up feeling</a:t>
            </a:r>
            <a:endParaRPr lang="it-IT" dirty="0">
              <a:solidFill>
                <a:srgbClr val="92D050"/>
              </a:solidFill>
            </a:endParaRPr>
          </a:p>
          <a:p>
            <a:pPr marL="0" indent="0">
              <a:buNone/>
            </a:pPr>
            <a:r>
              <a:rPr lang="en-US" i="1" dirty="0">
                <a:solidFill>
                  <a:srgbClr val="92D050"/>
                </a:solidFill>
              </a:rPr>
              <a:t>that other people might get hurt</a:t>
            </a:r>
            <a:endParaRPr lang="it-IT" dirty="0">
              <a:solidFill>
                <a:srgbClr val="92D050"/>
              </a:solidFill>
            </a:endParaRPr>
          </a:p>
          <a:p>
            <a:pPr marL="0" indent="0">
              <a:buNone/>
            </a:pPr>
            <a:r>
              <a:rPr lang="en-US" i="1" dirty="0">
                <a:solidFill>
                  <a:srgbClr val="92D050"/>
                </a:solidFill>
              </a:rPr>
              <a:t>if I tried to do anything more</a:t>
            </a:r>
            <a:r>
              <a:rPr lang="en-US" i="1" dirty="0" smtClean="0">
                <a:solidFill>
                  <a:srgbClr val="92D050"/>
                </a:solidFill>
              </a:rPr>
              <a:t>.</a:t>
            </a:r>
            <a:endParaRPr lang="it-IT" dirty="0">
              <a:solidFill>
                <a:srgbClr val="92D050"/>
              </a:solidFill>
            </a:endParaRPr>
          </a:p>
        </p:txBody>
      </p:sp>
    </p:spTree>
    <p:extLst>
      <p:ext uri="{BB962C8B-B14F-4D97-AF65-F5344CB8AC3E}">
        <p14:creationId xmlns:p14="http://schemas.microsoft.com/office/powerpoint/2010/main" val="3072312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Spoken</a:t>
            </a:r>
            <a:r>
              <a:rPr lang="it-IT" dirty="0" smtClean="0"/>
              <a:t> versus </a:t>
            </a:r>
            <a:r>
              <a:rPr lang="it-IT" smtClean="0"/>
              <a:t>written</a:t>
            </a:r>
            <a:endParaRPr lang="it-IT" dirty="0"/>
          </a:p>
        </p:txBody>
      </p:sp>
      <p:sp>
        <p:nvSpPr>
          <p:cNvPr id="3" name="Segnaposto contenuto 2"/>
          <p:cNvSpPr>
            <a:spLocks noGrp="1"/>
          </p:cNvSpPr>
          <p:nvPr>
            <p:ph idx="1"/>
          </p:nvPr>
        </p:nvSpPr>
        <p:spPr/>
        <p:txBody>
          <a:bodyPr/>
          <a:lstStyle/>
          <a:p>
            <a:pPr marL="137160" indent="0">
              <a:buNone/>
            </a:pPr>
            <a:r>
              <a:rPr lang="en-US" dirty="0"/>
              <a:t>The spoken text has a lower degree of lexical density, but a higher degree of grammatical intricacy.</a:t>
            </a:r>
            <a:endParaRPr lang="it-IT" dirty="0"/>
          </a:p>
          <a:p>
            <a:pPr marL="137160" indent="0">
              <a:buNone/>
            </a:pPr>
            <a:endParaRPr lang="it-IT" dirty="0"/>
          </a:p>
        </p:txBody>
      </p:sp>
    </p:spTree>
    <p:extLst>
      <p:ext uri="{BB962C8B-B14F-4D97-AF65-F5344CB8AC3E}">
        <p14:creationId xmlns:p14="http://schemas.microsoft.com/office/powerpoint/2010/main" val="3684904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Conversation</a:t>
            </a:r>
            <a:r>
              <a:rPr lang="it-IT" dirty="0" smtClean="0"/>
              <a:t> Analysis</a:t>
            </a:r>
            <a:endParaRPr lang="it-IT" dirty="0"/>
          </a:p>
        </p:txBody>
      </p:sp>
      <p:sp>
        <p:nvSpPr>
          <p:cNvPr id="3" name="Segnaposto contenuto 2"/>
          <p:cNvSpPr>
            <a:spLocks noGrp="1"/>
          </p:cNvSpPr>
          <p:nvPr>
            <p:ph idx="1"/>
          </p:nvPr>
        </p:nvSpPr>
        <p:spPr/>
        <p:txBody>
          <a:bodyPr/>
          <a:lstStyle/>
          <a:p>
            <a:pPr marL="137160" indent="0">
              <a:buNone/>
            </a:pPr>
            <a:r>
              <a:rPr lang="it-IT" altLang="it-IT" dirty="0" err="1"/>
              <a:t>Why</a:t>
            </a:r>
            <a:r>
              <a:rPr lang="it-IT" altLang="it-IT" dirty="0"/>
              <a:t> do </a:t>
            </a:r>
            <a:r>
              <a:rPr lang="it-IT" altLang="it-IT" dirty="0" err="1"/>
              <a:t>texts</a:t>
            </a:r>
            <a:r>
              <a:rPr lang="it-IT" altLang="it-IT" dirty="0"/>
              <a:t> </a:t>
            </a:r>
            <a:r>
              <a:rPr lang="it-IT" altLang="it-IT" dirty="0" err="1"/>
              <a:t>happen</a:t>
            </a:r>
            <a:r>
              <a:rPr lang="it-IT" altLang="it-IT" dirty="0" smtClean="0"/>
              <a:t>?</a:t>
            </a:r>
          </a:p>
          <a:p>
            <a:pPr marL="137160" indent="0">
              <a:buNone/>
            </a:pPr>
            <a:endParaRPr lang="it-IT" dirty="0"/>
          </a:p>
          <a:p>
            <a:pPr marL="137160" indent="0">
              <a:buNone/>
            </a:pPr>
            <a:r>
              <a:rPr lang="it-IT" altLang="it-IT" dirty="0"/>
              <a:t>Speech </a:t>
            </a:r>
            <a:r>
              <a:rPr lang="it-IT" altLang="it-IT" dirty="0" err="1"/>
              <a:t>Acts</a:t>
            </a:r>
            <a:endParaRPr lang="it-IT" altLang="it-IT" dirty="0"/>
          </a:p>
          <a:p>
            <a:pPr marL="137160" indent="0">
              <a:buNone/>
            </a:pPr>
            <a:endParaRPr lang="it-IT" dirty="0"/>
          </a:p>
          <a:p>
            <a:r>
              <a:rPr lang="it-IT" altLang="it-IT" dirty="0" err="1"/>
              <a:t>Locutionary</a:t>
            </a:r>
            <a:r>
              <a:rPr lang="it-IT" altLang="it-IT" dirty="0"/>
              <a:t> </a:t>
            </a:r>
            <a:r>
              <a:rPr lang="it-IT" altLang="it-IT" dirty="0" err="1" smtClean="0"/>
              <a:t>act</a:t>
            </a:r>
            <a:r>
              <a:rPr lang="it-IT" altLang="it-IT" dirty="0" smtClean="0"/>
              <a:t> (</a:t>
            </a:r>
            <a:r>
              <a:rPr lang="it-IT" altLang="it-IT" dirty="0" err="1" smtClean="0"/>
              <a:t>what</a:t>
            </a:r>
            <a:r>
              <a:rPr lang="it-IT" altLang="it-IT" dirty="0" smtClean="0"/>
              <a:t> </a:t>
            </a:r>
            <a:r>
              <a:rPr lang="it-IT" altLang="it-IT" dirty="0" err="1" smtClean="0"/>
              <a:t>people</a:t>
            </a:r>
            <a:r>
              <a:rPr lang="it-IT" altLang="it-IT" dirty="0" smtClean="0"/>
              <a:t> </a:t>
            </a:r>
            <a:r>
              <a:rPr lang="it-IT" altLang="it-IT" dirty="0" err="1" smtClean="0"/>
              <a:t>try</a:t>
            </a:r>
            <a:r>
              <a:rPr lang="it-IT" altLang="it-IT" dirty="0" smtClean="0"/>
              <a:t> to do in a social </a:t>
            </a:r>
            <a:r>
              <a:rPr lang="it-IT" altLang="it-IT" dirty="0" err="1" smtClean="0"/>
              <a:t>context</a:t>
            </a:r>
            <a:r>
              <a:rPr lang="it-IT" altLang="it-IT" dirty="0" smtClean="0"/>
              <a:t>)</a:t>
            </a:r>
            <a:endParaRPr lang="it-IT" altLang="it-IT" dirty="0"/>
          </a:p>
          <a:p>
            <a:pPr lvl="1"/>
            <a:r>
              <a:rPr lang="it-IT" altLang="it-IT" dirty="0" err="1"/>
              <a:t>Illocutionary</a:t>
            </a:r>
            <a:r>
              <a:rPr lang="it-IT" altLang="it-IT" dirty="0"/>
              <a:t> </a:t>
            </a:r>
            <a:r>
              <a:rPr lang="it-IT" altLang="it-IT" dirty="0" err="1"/>
              <a:t>act</a:t>
            </a:r>
            <a:endParaRPr lang="it-IT" altLang="it-IT" dirty="0"/>
          </a:p>
          <a:p>
            <a:pPr lvl="1"/>
            <a:r>
              <a:rPr lang="it-IT" altLang="it-IT" dirty="0" err="1"/>
              <a:t>Perlocutionary</a:t>
            </a:r>
            <a:r>
              <a:rPr lang="it-IT" altLang="it-IT" dirty="0"/>
              <a:t> </a:t>
            </a:r>
            <a:r>
              <a:rPr lang="it-IT" altLang="it-IT" dirty="0" err="1"/>
              <a:t>effect</a:t>
            </a:r>
            <a:endParaRPr lang="en-GB" altLang="it-IT" dirty="0"/>
          </a:p>
          <a:p>
            <a:pPr marL="137160" indent="0">
              <a:buNone/>
            </a:pPr>
            <a:endParaRPr lang="it-IT" dirty="0"/>
          </a:p>
        </p:txBody>
      </p:sp>
    </p:spTree>
    <p:extLst>
      <p:ext uri="{BB962C8B-B14F-4D97-AF65-F5344CB8AC3E}">
        <p14:creationId xmlns:p14="http://schemas.microsoft.com/office/powerpoint/2010/main" val="3458819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it-IT" smtClean="0"/>
              <a:t>Gricean Maxims</a:t>
            </a:r>
            <a:endParaRPr lang="en-GB" altLang="it-IT" smtClean="0"/>
          </a:p>
        </p:txBody>
      </p:sp>
      <p:sp>
        <p:nvSpPr>
          <p:cNvPr id="6147" name="Rectangle 3"/>
          <p:cNvSpPr>
            <a:spLocks noGrp="1" noChangeArrowheads="1"/>
          </p:cNvSpPr>
          <p:nvPr>
            <p:ph type="body" idx="1"/>
          </p:nvPr>
        </p:nvSpPr>
        <p:spPr/>
        <p:txBody>
          <a:bodyPr/>
          <a:lstStyle/>
          <a:p>
            <a:pPr eaLnBrk="1" hangingPunct="1"/>
            <a:r>
              <a:rPr lang="it-IT" altLang="it-IT" smtClean="0"/>
              <a:t>Quality – tell the truth</a:t>
            </a:r>
          </a:p>
          <a:p>
            <a:pPr eaLnBrk="1" hangingPunct="1"/>
            <a:r>
              <a:rPr lang="it-IT" altLang="it-IT" smtClean="0"/>
              <a:t>Quantity – not too much, not too little</a:t>
            </a:r>
          </a:p>
          <a:p>
            <a:pPr eaLnBrk="1" hangingPunct="1"/>
            <a:r>
              <a:rPr lang="it-IT" altLang="it-IT" smtClean="0"/>
              <a:t>Relevance  - be relevant</a:t>
            </a:r>
          </a:p>
          <a:p>
            <a:pPr eaLnBrk="1" hangingPunct="1"/>
            <a:r>
              <a:rPr lang="it-IT" altLang="it-IT" smtClean="0"/>
              <a:t>Manner – be brief, unambiguous, polite</a:t>
            </a:r>
            <a:endParaRPr lang="en-GB" altLang="it-IT" smtClean="0"/>
          </a:p>
        </p:txBody>
      </p:sp>
    </p:spTree>
    <p:extLst>
      <p:ext uri="{BB962C8B-B14F-4D97-AF65-F5344CB8AC3E}">
        <p14:creationId xmlns:p14="http://schemas.microsoft.com/office/powerpoint/2010/main" val="2897685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smtClean="0"/>
              <a:t>maxims</a:t>
            </a:r>
            <a:endParaRPr lang="it-IT"/>
          </a:p>
        </p:txBody>
      </p:sp>
      <p:sp>
        <p:nvSpPr>
          <p:cNvPr id="3" name="Segnaposto contenuto 2"/>
          <p:cNvSpPr>
            <a:spLocks noGrp="1"/>
          </p:cNvSpPr>
          <p:nvPr>
            <p:ph idx="1"/>
          </p:nvPr>
        </p:nvSpPr>
        <p:spPr/>
        <p:txBody>
          <a:bodyPr/>
          <a:lstStyle/>
          <a:p>
            <a:pPr marL="137160" indent="0">
              <a:buNone/>
            </a:pPr>
            <a:r>
              <a:rPr lang="en-US" dirty="0"/>
              <a:t>In spite of the </a:t>
            </a:r>
            <a:r>
              <a:rPr lang="en-US" dirty="0" err="1"/>
              <a:t>Gricean</a:t>
            </a:r>
            <a:r>
              <a:rPr lang="en-US" dirty="0"/>
              <a:t> maxims, people do not mean what they say and do not say what they </a:t>
            </a:r>
            <a:r>
              <a:rPr lang="en-US" dirty="0" smtClean="0"/>
              <a:t>mean.</a:t>
            </a:r>
          </a:p>
          <a:p>
            <a:pPr marL="137160" indent="0">
              <a:buNone/>
            </a:pPr>
            <a:endParaRPr lang="it-IT" dirty="0"/>
          </a:p>
          <a:p>
            <a:pPr marL="137160" indent="0">
              <a:buNone/>
            </a:pPr>
            <a:r>
              <a:rPr lang="en-US" dirty="0"/>
              <a:t>Have you got a pen</a:t>
            </a:r>
            <a:r>
              <a:rPr lang="en-US" dirty="0" smtClean="0"/>
              <a:t>?</a:t>
            </a:r>
          </a:p>
          <a:p>
            <a:pPr marL="137160" indent="0">
              <a:buNone/>
            </a:pPr>
            <a:r>
              <a:rPr lang="en-US" dirty="0" smtClean="0"/>
              <a:t>It’s cold in here.</a:t>
            </a:r>
            <a:endParaRPr lang="it-IT" dirty="0"/>
          </a:p>
          <a:p>
            <a:pPr marL="137160" indent="0">
              <a:buNone/>
            </a:pPr>
            <a:endParaRPr lang="it-IT" dirty="0"/>
          </a:p>
        </p:txBody>
      </p:sp>
    </p:spTree>
    <p:extLst>
      <p:ext uri="{BB962C8B-B14F-4D97-AF65-F5344CB8AC3E}">
        <p14:creationId xmlns:p14="http://schemas.microsoft.com/office/powerpoint/2010/main" val="57792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altLang="it-IT" smtClean="0"/>
              <a:t>Implicature</a:t>
            </a:r>
            <a:endParaRPr lang="en-GB" altLang="it-IT" smtClean="0"/>
          </a:p>
        </p:txBody>
      </p:sp>
      <p:sp>
        <p:nvSpPr>
          <p:cNvPr id="7171" name="Rectangle 3"/>
          <p:cNvSpPr>
            <a:spLocks noGrp="1" noChangeArrowheads="1"/>
          </p:cNvSpPr>
          <p:nvPr>
            <p:ph type="body" idx="1"/>
          </p:nvPr>
        </p:nvSpPr>
        <p:spPr/>
        <p:txBody>
          <a:bodyPr/>
          <a:lstStyle/>
          <a:p>
            <a:pPr eaLnBrk="1" hangingPunct="1"/>
            <a:r>
              <a:rPr lang="it-IT" altLang="it-IT" smtClean="0"/>
              <a:t>Where’s Bill?</a:t>
            </a:r>
          </a:p>
          <a:p>
            <a:pPr eaLnBrk="1" hangingPunct="1"/>
            <a:r>
              <a:rPr lang="it-IT" altLang="it-IT" smtClean="0"/>
              <a:t>There’s a yellow VW outside.</a:t>
            </a:r>
          </a:p>
          <a:p>
            <a:pPr eaLnBrk="1" hangingPunct="1"/>
            <a:endParaRPr lang="it-IT" altLang="it-IT" smtClean="0"/>
          </a:p>
          <a:p>
            <a:pPr eaLnBrk="1" hangingPunct="1">
              <a:buFont typeface="Wingdings" pitchFamily="2" charset="2"/>
              <a:buNone/>
            </a:pPr>
            <a:r>
              <a:rPr lang="it-IT" altLang="it-IT" smtClean="0"/>
              <a:t>A: I have two children.</a:t>
            </a:r>
          </a:p>
          <a:p>
            <a:pPr eaLnBrk="1" hangingPunct="1">
              <a:buFont typeface="Wingdings" pitchFamily="2" charset="2"/>
              <a:buNone/>
            </a:pPr>
            <a:r>
              <a:rPr lang="it-IT" altLang="it-IT" smtClean="0"/>
              <a:t>B: Well, that’s alright.</a:t>
            </a:r>
          </a:p>
          <a:p>
            <a:pPr eaLnBrk="1" hangingPunct="1">
              <a:buFont typeface="Wingdings" pitchFamily="2" charset="2"/>
              <a:buNone/>
            </a:pPr>
            <a:r>
              <a:rPr lang="it-IT" altLang="it-IT" smtClean="0"/>
              <a:t>A: I also have a dog.</a:t>
            </a:r>
          </a:p>
          <a:p>
            <a:pPr eaLnBrk="1" hangingPunct="1">
              <a:buFont typeface="Wingdings" pitchFamily="2" charset="2"/>
              <a:buNone/>
            </a:pPr>
            <a:r>
              <a:rPr lang="it-IT" altLang="it-IT" smtClean="0"/>
              <a:t>B: Oh, I’m sorry.</a:t>
            </a:r>
            <a:endParaRPr lang="en-GB" altLang="it-IT" smtClean="0"/>
          </a:p>
        </p:txBody>
      </p:sp>
    </p:spTree>
    <p:extLst>
      <p:ext uri="{BB962C8B-B14F-4D97-AF65-F5344CB8AC3E}">
        <p14:creationId xmlns:p14="http://schemas.microsoft.com/office/powerpoint/2010/main" val="3251876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altLang="it-IT" smtClean="0"/>
              <a:t>Pragmatic/Casual talk</a:t>
            </a:r>
            <a:endParaRPr lang="en-GB" altLang="it-IT" smtClean="0"/>
          </a:p>
        </p:txBody>
      </p:sp>
      <p:sp>
        <p:nvSpPr>
          <p:cNvPr id="8195" name="Rectangle 3"/>
          <p:cNvSpPr>
            <a:spLocks noGrp="1" noChangeArrowheads="1"/>
          </p:cNvSpPr>
          <p:nvPr>
            <p:ph type="body" idx="1"/>
          </p:nvPr>
        </p:nvSpPr>
        <p:spPr/>
        <p:txBody>
          <a:bodyPr/>
          <a:lstStyle/>
          <a:p>
            <a:pPr eaLnBrk="1" hangingPunct="1">
              <a:lnSpc>
                <a:spcPct val="90000"/>
              </a:lnSpc>
            </a:pPr>
            <a:r>
              <a:rPr lang="it-IT" altLang="it-IT" dirty="0" err="1" smtClean="0"/>
              <a:t>Pragmatic</a:t>
            </a:r>
            <a:r>
              <a:rPr lang="it-IT" altLang="it-IT" dirty="0" smtClean="0"/>
              <a:t> – </a:t>
            </a:r>
            <a:r>
              <a:rPr lang="it-IT" altLang="it-IT" dirty="0" err="1" smtClean="0"/>
              <a:t>eg</a:t>
            </a:r>
            <a:r>
              <a:rPr lang="it-IT" altLang="it-IT" dirty="0" smtClean="0"/>
              <a:t> service </a:t>
            </a:r>
            <a:r>
              <a:rPr lang="it-IT" altLang="it-IT" dirty="0" err="1" smtClean="0"/>
              <a:t>encounter</a:t>
            </a:r>
            <a:endParaRPr lang="it-IT" altLang="it-IT" dirty="0" smtClean="0"/>
          </a:p>
          <a:p>
            <a:pPr lvl="4" eaLnBrk="1" hangingPunct="1">
              <a:lnSpc>
                <a:spcPct val="90000"/>
              </a:lnSpc>
            </a:pPr>
            <a:r>
              <a:rPr lang="it-IT" altLang="it-IT" dirty="0" err="1" smtClean="0"/>
              <a:t>bank</a:t>
            </a:r>
            <a:endParaRPr lang="it-IT" altLang="it-IT" dirty="0" smtClean="0"/>
          </a:p>
          <a:p>
            <a:pPr lvl="4" eaLnBrk="1" hangingPunct="1">
              <a:lnSpc>
                <a:spcPct val="90000"/>
              </a:lnSpc>
            </a:pPr>
            <a:r>
              <a:rPr lang="it-IT" altLang="it-IT" dirty="0" smtClean="0"/>
              <a:t>post office</a:t>
            </a:r>
          </a:p>
          <a:p>
            <a:pPr lvl="4" eaLnBrk="1" hangingPunct="1">
              <a:lnSpc>
                <a:spcPct val="90000"/>
              </a:lnSpc>
            </a:pPr>
            <a:r>
              <a:rPr lang="it-IT" altLang="it-IT" dirty="0" smtClean="0"/>
              <a:t>shop</a:t>
            </a:r>
          </a:p>
          <a:p>
            <a:pPr eaLnBrk="1" hangingPunct="1">
              <a:lnSpc>
                <a:spcPct val="90000"/>
              </a:lnSpc>
            </a:pPr>
            <a:endParaRPr lang="it-IT" altLang="it-IT" dirty="0" smtClean="0"/>
          </a:p>
          <a:p>
            <a:pPr eaLnBrk="1" hangingPunct="1">
              <a:lnSpc>
                <a:spcPct val="90000"/>
              </a:lnSpc>
            </a:pPr>
            <a:r>
              <a:rPr lang="it-IT" altLang="it-IT" dirty="0" smtClean="0"/>
              <a:t>Casual – </a:t>
            </a:r>
            <a:r>
              <a:rPr lang="it-IT" altLang="it-IT" dirty="0" err="1" smtClean="0"/>
              <a:t>interpersonal</a:t>
            </a:r>
            <a:endParaRPr lang="it-IT" altLang="it-IT" dirty="0" smtClean="0"/>
          </a:p>
          <a:p>
            <a:pPr lvl="4" eaLnBrk="1" hangingPunct="1">
              <a:lnSpc>
                <a:spcPct val="90000"/>
              </a:lnSpc>
            </a:pPr>
            <a:r>
              <a:rPr lang="it-IT" altLang="it-IT" dirty="0" smtClean="0"/>
              <a:t>social </a:t>
            </a:r>
            <a:r>
              <a:rPr lang="it-IT" altLang="it-IT" dirty="0" err="1" smtClean="0"/>
              <a:t>role</a:t>
            </a:r>
            <a:endParaRPr lang="it-IT" altLang="it-IT" dirty="0" smtClean="0"/>
          </a:p>
          <a:p>
            <a:pPr lvl="4" eaLnBrk="1" hangingPunct="1">
              <a:lnSpc>
                <a:spcPct val="90000"/>
              </a:lnSpc>
            </a:pPr>
            <a:r>
              <a:rPr lang="it-IT" altLang="it-IT" dirty="0" err="1"/>
              <a:t>a</a:t>
            </a:r>
            <a:r>
              <a:rPr lang="it-IT" altLang="it-IT" dirty="0" err="1" smtClean="0"/>
              <a:t>ffective</a:t>
            </a:r>
            <a:endParaRPr lang="it-IT" altLang="it-IT" dirty="0" smtClean="0"/>
          </a:p>
          <a:p>
            <a:pPr lvl="4" eaLnBrk="1" hangingPunct="1">
              <a:lnSpc>
                <a:spcPct val="90000"/>
              </a:lnSpc>
            </a:pPr>
            <a:r>
              <a:rPr lang="it-IT" altLang="it-IT" dirty="0" err="1"/>
              <a:t>f</a:t>
            </a:r>
            <a:r>
              <a:rPr lang="it-IT" altLang="it-IT" dirty="0" err="1" smtClean="0"/>
              <a:t>amiliarity</a:t>
            </a:r>
            <a:endParaRPr lang="it-IT" altLang="it-IT" dirty="0" smtClean="0"/>
          </a:p>
          <a:p>
            <a:pPr lvl="4" eaLnBrk="1" hangingPunct="1">
              <a:lnSpc>
                <a:spcPct val="90000"/>
              </a:lnSpc>
            </a:pPr>
            <a:r>
              <a:rPr lang="it-IT" altLang="it-IT" dirty="0" err="1" smtClean="0"/>
              <a:t>affiliation</a:t>
            </a:r>
            <a:r>
              <a:rPr lang="it-IT" altLang="it-IT" dirty="0" smtClean="0"/>
              <a:t> in </a:t>
            </a:r>
            <a:r>
              <a:rPr lang="it-IT" altLang="it-IT" dirty="0" err="1" smtClean="0"/>
              <a:t>group</a:t>
            </a:r>
            <a:endParaRPr lang="it-IT" altLang="it-IT" dirty="0" smtClean="0"/>
          </a:p>
          <a:p>
            <a:pPr lvl="4" eaLnBrk="1" hangingPunct="1">
              <a:lnSpc>
                <a:spcPct val="90000"/>
              </a:lnSpc>
              <a:buFont typeface="Wingdings" pitchFamily="2" charset="2"/>
              <a:buNone/>
            </a:pPr>
            <a:endParaRPr lang="en-GB" altLang="it-IT" dirty="0" smtClean="0"/>
          </a:p>
        </p:txBody>
      </p:sp>
    </p:spTree>
    <p:extLst>
      <p:ext uri="{BB962C8B-B14F-4D97-AF65-F5344CB8AC3E}">
        <p14:creationId xmlns:p14="http://schemas.microsoft.com/office/powerpoint/2010/main" val="246766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Lexical</a:t>
            </a:r>
            <a:r>
              <a:rPr lang="it-IT" dirty="0" smtClean="0"/>
              <a:t> </a:t>
            </a:r>
            <a:r>
              <a:rPr lang="it-IT" dirty="0" err="1" smtClean="0"/>
              <a:t>density</a:t>
            </a:r>
            <a:endParaRPr lang="it-IT" dirty="0"/>
          </a:p>
        </p:txBody>
      </p:sp>
      <p:sp>
        <p:nvSpPr>
          <p:cNvPr id="3" name="Segnaposto contenuto 2"/>
          <p:cNvSpPr>
            <a:spLocks noGrp="1"/>
          </p:cNvSpPr>
          <p:nvPr>
            <p:ph idx="1"/>
          </p:nvPr>
        </p:nvSpPr>
        <p:spPr/>
        <p:txBody>
          <a:bodyPr>
            <a:normAutofit fontScale="92500" lnSpcReduction="10000"/>
          </a:bodyPr>
          <a:lstStyle/>
          <a:p>
            <a:pPr marL="137160" indent="0">
              <a:buNone/>
            </a:pPr>
            <a:r>
              <a:rPr lang="it-IT" dirty="0" smtClean="0"/>
              <a:t>A text </a:t>
            </a:r>
            <a:r>
              <a:rPr lang="it-IT" dirty="0" err="1" smtClean="0"/>
              <a:t>contains</a:t>
            </a:r>
            <a:r>
              <a:rPr lang="it-IT" dirty="0" smtClean="0"/>
              <a:t> x </a:t>
            </a:r>
            <a:r>
              <a:rPr lang="it-IT" dirty="0" err="1" smtClean="0"/>
              <a:t>lexical</a:t>
            </a:r>
            <a:r>
              <a:rPr lang="it-IT" dirty="0" smtClean="0"/>
              <a:t> </a:t>
            </a:r>
            <a:r>
              <a:rPr lang="it-IT" dirty="0" err="1" smtClean="0"/>
              <a:t>items</a:t>
            </a:r>
            <a:r>
              <a:rPr lang="it-IT" dirty="0" smtClean="0"/>
              <a:t>.</a:t>
            </a:r>
          </a:p>
          <a:p>
            <a:pPr marL="137160" indent="0">
              <a:buNone/>
            </a:pPr>
            <a:r>
              <a:rPr lang="it-IT" dirty="0" err="1" smtClean="0"/>
              <a:t>Thees</a:t>
            </a:r>
            <a:r>
              <a:rPr lang="it-IT" dirty="0" smtClean="0"/>
              <a:t> </a:t>
            </a:r>
            <a:r>
              <a:rPr lang="it-IT" dirty="0" err="1" smtClean="0"/>
              <a:t>items</a:t>
            </a:r>
            <a:r>
              <a:rPr lang="it-IT" dirty="0" smtClean="0"/>
              <a:t> include </a:t>
            </a:r>
            <a:r>
              <a:rPr lang="it-IT" dirty="0" err="1" smtClean="0"/>
              <a:t>content</a:t>
            </a:r>
            <a:r>
              <a:rPr lang="it-IT" dirty="0" smtClean="0"/>
              <a:t> </a:t>
            </a:r>
            <a:r>
              <a:rPr lang="it-IT" dirty="0" err="1" smtClean="0"/>
              <a:t>lexical</a:t>
            </a:r>
            <a:r>
              <a:rPr lang="it-IT" dirty="0" smtClean="0"/>
              <a:t> </a:t>
            </a:r>
            <a:r>
              <a:rPr lang="it-IT" dirty="0" err="1" smtClean="0"/>
              <a:t>items</a:t>
            </a:r>
            <a:r>
              <a:rPr lang="it-IT" dirty="0" smtClean="0"/>
              <a:t> and </a:t>
            </a:r>
            <a:r>
              <a:rPr lang="it-IT" dirty="0" err="1" smtClean="0"/>
              <a:t>grammatical</a:t>
            </a:r>
            <a:r>
              <a:rPr lang="it-IT" dirty="0" smtClean="0"/>
              <a:t> </a:t>
            </a:r>
            <a:r>
              <a:rPr lang="it-IT" dirty="0" err="1" smtClean="0"/>
              <a:t>lexical</a:t>
            </a:r>
            <a:r>
              <a:rPr lang="it-IT" dirty="0" smtClean="0"/>
              <a:t> </a:t>
            </a:r>
            <a:r>
              <a:rPr lang="it-IT" dirty="0" err="1" smtClean="0"/>
              <a:t>items</a:t>
            </a:r>
            <a:r>
              <a:rPr lang="it-IT" dirty="0" smtClean="0"/>
              <a:t> (</a:t>
            </a:r>
            <a:r>
              <a:rPr lang="en-US" dirty="0" smtClean="0"/>
              <a:t>articles, prepositions, conjunctions, auxiliary verbs, pronouns)</a:t>
            </a:r>
            <a:r>
              <a:rPr lang="it-IT" dirty="0" smtClean="0"/>
              <a:t>.</a:t>
            </a:r>
            <a:endParaRPr lang="it-IT" dirty="0" smtClean="0"/>
          </a:p>
          <a:p>
            <a:pPr marL="137160" indent="0">
              <a:buNone/>
            </a:pPr>
            <a:endParaRPr lang="it-IT" dirty="0" smtClean="0"/>
          </a:p>
          <a:p>
            <a:pPr marL="137160" indent="0">
              <a:buNone/>
            </a:pPr>
            <a:r>
              <a:rPr lang="it-IT" dirty="0" err="1" smtClean="0"/>
              <a:t>Lexical</a:t>
            </a:r>
            <a:r>
              <a:rPr lang="it-IT" dirty="0" smtClean="0"/>
              <a:t> </a:t>
            </a:r>
            <a:r>
              <a:rPr lang="it-IT" dirty="0" err="1" smtClean="0"/>
              <a:t>density</a:t>
            </a:r>
            <a:r>
              <a:rPr lang="it-IT" dirty="0" smtClean="0"/>
              <a:t> </a:t>
            </a:r>
            <a:r>
              <a:rPr lang="it-IT" dirty="0" err="1" smtClean="0"/>
              <a:t>is</a:t>
            </a:r>
            <a:r>
              <a:rPr lang="it-IT" dirty="0" smtClean="0"/>
              <a:t> </a:t>
            </a:r>
            <a:r>
              <a:rPr lang="it-IT" dirty="0" err="1" smtClean="0"/>
              <a:t>calculated</a:t>
            </a:r>
            <a:r>
              <a:rPr lang="it-IT" dirty="0" smtClean="0"/>
              <a:t> </a:t>
            </a:r>
            <a:r>
              <a:rPr lang="it-IT" dirty="0" err="1" smtClean="0"/>
              <a:t>as</a:t>
            </a:r>
            <a:r>
              <a:rPr lang="it-IT" dirty="0" smtClean="0"/>
              <a:t> the </a:t>
            </a:r>
            <a:r>
              <a:rPr lang="it-IT" dirty="0" err="1" smtClean="0"/>
              <a:t>percentage</a:t>
            </a:r>
            <a:r>
              <a:rPr lang="it-IT" dirty="0" smtClean="0"/>
              <a:t> of </a:t>
            </a:r>
            <a:r>
              <a:rPr lang="it-IT" dirty="0" err="1" smtClean="0"/>
              <a:t>content</a:t>
            </a:r>
            <a:r>
              <a:rPr lang="it-IT" dirty="0" smtClean="0"/>
              <a:t> </a:t>
            </a:r>
            <a:r>
              <a:rPr lang="it-IT" dirty="0" err="1" smtClean="0"/>
              <a:t>words</a:t>
            </a:r>
            <a:r>
              <a:rPr lang="it-IT" dirty="0" smtClean="0"/>
              <a:t> in the </a:t>
            </a:r>
            <a:r>
              <a:rPr lang="it-IT" dirty="0" err="1" smtClean="0"/>
              <a:t>whole</a:t>
            </a:r>
            <a:r>
              <a:rPr lang="it-IT" dirty="0" smtClean="0"/>
              <a:t> text. </a:t>
            </a:r>
          </a:p>
          <a:p>
            <a:pPr marL="137160" indent="0">
              <a:buNone/>
            </a:pPr>
            <a:r>
              <a:rPr lang="it-IT" dirty="0" err="1" smtClean="0"/>
              <a:t>If</a:t>
            </a:r>
            <a:r>
              <a:rPr lang="it-IT" dirty="0" smtClean="0"/>
              <a:t> </a:t>
            </a:r>
            <a:r>
              <a:rPr lang="it-IT" dirty="0" err="1" smtClean="0"/>
              <a:t>there</a:t>
            </a:r>
            <a:r>
              <a:rPr lang="it-IT" dirty="0" smtClean="0"/>
              <a:t> are 100 </a:t>
            </a:r>
            <a:r>
              <a:rPr lang="it-IT" dirty="0" err="1" smtClean="0"/>
              <a:t>words</a:t>
            </a:r>
            <a:r>
              <a:rPr lang="it-IT" dirty="0" smtClean="0"/>
              <a:t> in a text and 60 are </a:t>
            </a:r>
            <a:r>
              <a:rPr lang="it-IT" dirty="0" err="1" smtClean="0"/>
              <a:t>content</a:t>
            </a:r>
            <a:r>
              <a:rPr lang="it-IT" dirty="0" smtClean="0"/>
              <a:t> </a:t>
            </a:r>
            <a:r>
              <a:rPr lang="it-IT" dirty="0" err="1" smtClean="0"/>
              <a:t>words</a:t>
            </a:r>
            <a:r>
              <a:rPr lang="it-IT" dirty="0" smtClean="0"/>
              <a:t>, </a:t>
            </a:r>
            <a:r>
              <a:rPr lang="it-IT" dirty="0" err="1" smtClean="0"/>
              <a:t>then</a:t>
            </a:r>
            <a:r>
              <a:rPr lang="it-IT" dirty="0" smtClean="0"/>
              <a:t> the </a:t>
            </a:r>
            <a:r>
              <a:rPr lang="it-IT" dirty="0" err="1" smtClean="0"/>
              <a:t>lexical</a:t>
            </a:r>
            <a:r>
              <a:rPr lang="it-IT" dirty="0" smtClean="0"/>
              <a:t> </a:t>
            </a:r>
            <a:r>
              <a:rPr lang="it-IT" dirty="0" err="1" smtClean="0"/>
              <a:t>density</a:t>
            </a:r>
            <a:r>
              <a:rPr lang="it-IT" dirty="0" smtClean="0"/>
              <a:t> </a:t>
            </a:r>
            <a:r>
              <a:rPr lang="it-IT" dirty="0" err="1" smtClean="0"/>
              <a:t>is</a:t>
            </a:r>
            <a:r>
              <a:rPr lang="it-IT" dirty="0" smtClean="0"/>
              <a:t> 60%.</a:t>
            </a:r>
          </a:p>
          <a:p>
            <a:pPr marL="137160" indent="0">
              <a:buNone/>
            </a:pPr>
            <a:r>
              <a:rPr lang="it-IT" dirty="0" err="1" smtClean="0"/>
              <a:t>If</a:t>
            </a:r>
            <a:r>
              <a:rPr lang="it-IT" dirty="0" smtClean="0"/>
              <a:t> </a:t>
            </a:r>
            <a:r>
              <a:rPr lang="it-IT" dirty="0" err="1" smtClean="0"/>
              <a:t>there</a:t>
            </a:r>
            <a:r>
              <a:rPr lang="it-IT" dirty="0" smtClean="0"/>
              <a:t> are 124 </a:t>
            </a:r>
            <a:r>
              <a:rPr lang="it-IT" dirty="0" err="1" smtClean="0"/>
              <a:t>words</a:t>
            </a:r>
            <a:r>
              <a:rPr lang="it-IT" dirty="0" smtClean="0"/>
              <a:t> in a text and 44 are </a:t>
            </a:r>
            <a:r>
              <a:rPr lang="it-IT" dirty="0" err="1" smtClean="0"/>
              <a:t>content</a:t>
            </a:r>
            <a:r>
              <a:rPr lang="it-IT" dirty="0" smtClean="0"/>
              <a:t> </a:t>
            </a:r>
            <a:r>
              <a:rPr lang="it-IT" dirty="0" err="1" smtClean="0"/>
              <a:t>words</a:t>
            </a:r>
            <a:r>
              <a:rPr lang="it-IT" dirty="0" smtClean="0"/>
              <a:t> the </a:t>
            </a:r>
            <a:r>
              <a:rPr lang="it-IT" dirty="0" err="1" smtClean="0"/>
              <a:t>lexical</a:t>
            </a:r>
            <a:r>
              <a:rPr lang="it-IT" dirty="0" smtClean="0"/>
              <a:t> </a:t>
            </a:r>
            <a:r>
              <a:rPr lang="it-IT" dirty="0" err="1" smtClean="0"/>
              <a:t>density</a:t>
            </a:r>
            <a:r>
              <a:rPr lang="it-IT" dirty="0" smtClean="0"/>
              <a:t> </a:t>
            </a:r>
            <a:r>
              <a:rPr lang="it-IT" dirty="0" err="1" smtClean="0"/>
              <a:t>is</a:t>
            </a:r>
            <a:r>
              <a:rPr lang="it-IT" dirty="0" smtClean="0"/>
              <a:t> </a:t>
            </a:r>
            <a:r>
              <a:rPr lang="it-IT" dirty="0" err="1" smtClean="0"/>
              <a:t>approx</a:t>
            </a:r>
            <a:r>
              <a:rPr lang="it-IT" dirty="0" smtClean="0"/>
              <a:t>. 27%.</a:t>
            </a:r>
            <a:endParaRPr lang="it-IT" dirty="0"/>
          </a:p>
        </p:txBody>
      </p:sp>
    </p:spTree>
    <p:extLst>
      <p:ext uri="{BB962C8B-B14F-4D97-AF65-F5344CB8AC3E}">
        <p14:creationId xmlns:p14="http://schemas.microsoft.com/office/powerpoint/2010/main" val="658807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it-IT" altLang="it-IT" smtClean="0"/>
              <a:t>Speech Functions</a:t>
            </a:r>
            <a:endParaRPr lang="en-GB" altLang="it-IT" smtClean="0"/>
          </a:p>
        </p:txBody>
      </p:sp>
      <p:sp>
        <p:nvSpPr>
          <p:cNvPr id="1029" name="Rectangle 3"/>
          <p:cNvSpPr>
            <a:spLocks noGrp="1" noChangeArrowheads="1"/>
          </p:cNvSpPr>
          <p:nvPr>
            <p:ph type="body" idx="1"/>
          </p:nvPr>
        </p:nvSpPr>
        <p:spPr>
          <a:xfrm>
            <a:off x="1371600" y="1676400"/>
            <a:ext cx="7772400" cy="4114800"/>
          </a:xfrm>
        </p:spPr>
        <p:txBody>
          <a:bodyPr/>
          <a:lstStyle/>
          <a:p>
            <a:pPr eaLnBrk="1" hangingPunct="1"/>
            <a:endParaRPr lang="it-IT" altLang="it-IT" sz="6600" smtClean="0">
              <a:solidFill>
                <a:srgbClr val="CC0000"/>
              </a:solidFill>
            </a:endParaRPr>
          </a:p>
        </p:txBody>
      </p:sp>
      <p:graphicFrame>
        <p:nvGraphicFramePr>
          <p:cNvPr id="1026" name="Object 4"/>
          <p:cNvGraphicFramePr>
            <a:graphicFrameLocks noChangeAspect="1"/>
          </p:cNvGraphicFramePr>
          <p:nvPr/>
        </p:nvGraphicFramePr>
        <p:xfrm>
          <a:off x="1512888" y="2289175"/>
          <a:ext cx="6119812" cy="2278063"/>
        </p:xfrm>
        <a:graphic>
          <a:graphicData uri="http://schemas.openxmlformats.org/presentationml/2006/ole">
            <mc:AlternateContent xmlns:mc="http://schemas.openxmlformats.org/markup-compatibility/2006">
              <mc:Choice xmlns:v="urn:schemas-microsoft-com:vml" Requires="v">
                <p:oleObj spid="_x0000_s1040" name="Document" r:id="rId3" imgW="6120384" imgH="2276856" progId="Word.Document.8">
                  <p:embed/>
                </p:oleObj>
              </mc:Choice>
              <mc:Fallback>
                <p:oleObj name="Document" r:id="rId3" imgW="6120384" imgH="227685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2888" y="2289175"/>
                        <a:ext cx="6119812" cy="227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46247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altLang="it-IT" smtClean="0"/>
              <a:t>Speech Acts </a:t>
            </a:r>
          </a:p>
        </p:txBody>
      </p:sp>
      <p:sp>
        <p:nvSpPr>
          <p:cNvPr id="9219" name="Rectangle 3"/>
          <p:cNvSpPr>
            <a:spLocks noGrp="1" noChangeArrowheads="1"/>
          </p:cNvSpPr>
          <p:nvPr>
            <p:ph type="body" idx="1"/>
          </p:nvPr>
        </p:nvSpPr>
        <p:spPr/>
        <p:txBody>
          <a:bodyPr/>
          <a:lstStyle/>
          <a:p>
            <a:pPr eaLnBrk="1" hangingPunct="1">
              <a:lnSpc>
                <a:spcPct val="90000"/>
              </a:lnSpc>
            </a:pPr>
            <a:r>
              <a:rPr lang="it-IT" altLang="it-IT" smtClean="0"/>
              <a:t>There are many recognisable speech acts:</a:t>
            </a:r>
          </a:p>
          <a:p>
            <a:pPr lvl="1" eaLnBrk="1" hangingPunct="1">
              <a:lnSpc>
                <a:spcPct val="90000"/>
              </a:lnSpc>
            </a:pPr>
            <a:r>
              <a:rPr lang="it-IT" altLang="it-IT" smtClean="0"/>
              <a:t>performing</a:t>
            </a:r>
          </a:p>
          <a:p>
            <a:pPr lvl="1" eaLnBrk="1" hangingPunct="1">
              <a:lnSpc>
                <a:spcPct val="90000"/>
              </a:lnSpc>
            </a:pPr>
            <a:r>
              <a:rPr lang="it-IT" altLang="it-IT" smtClean="0"/>
              <a:t>deciding</a:t>
            </a:r>
          </a:p>
          <a:p>
            <a:pPr lvl="1" eaLnBrk="1" hangingPunct="1">
              <a:lnSpc>
                <a:spcPct val="90000"/>
              </a:lnSpc>
            </a:pPr>
            <a:r>
              <a:rPr lang="it-IT" altLang="it-IT" smtClean="0"/>
              <a:t>apologising</a:t>
            </a:r>
          </a:p>
          <a:p>
            <a:pPr lvl="1" eaLnBrk="1" hangingPunct="1">
              <a:lnSpc>
                <a:spcPct val="90000"/>
              </a:lnSpc>
            </a:pPr>
            <a:r>
              <a:rPr lang="it-IT" altLang="it-IT" smtClean="0"/>
              <a:t>threatening</a:t>
            </a:r>
          </a:p>
          <a:p>
            <a:pPr lvl="1" eaLnBrk="1" hangingPunct="1">
              <a:lnSpc>
                <a:spcPct val="90000"/>
              </a:lnSpc>
            </a:pPr>
            <a:r>
              <a:rPr lang="it-IT" altLang="it-IT" smtClean="0"/>
              <a:t>declaring love</a:t>
            </a:r>
          </a:p>
          <a:p>
            <a:pPr lvl="1" eaLnBrk="1" hangingPunct="1">
              <a:lnSpc>
                <a:spcPct val="90000"/>
              </a:lnSpc>
            </a:pPr>
            <a:r>
              <a:rPr lang="it-IT" altLang="it-IT" smtClean="0"/>
              <a:t>etc.</a:t>
            </a:r>
          </a:p>
        </p:txBody>
      </p:sp>
    </p:spTree>
    <p:extLst>
      <p:ext uri="{BB962C8B-B14F-4D97-AF65-F5344CB8AC3E}">
        <p14:creationId xmlns:p14="http://schemas.microsoft.com/office/powerpoint/2010/main" val="3778198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smtClean="0"/>
              <a:t>Conversation Structure (1)</a:t>
            </a:r>
            <a:endParaRPr lang="en-GB" altLang="it-IT" smtClean="0"/>
          </a:p>
        </p:txBody>
      </p:sp>
      <p:sp>
        <p:nvSpPr>
          <p:cNvPr id="10243" name="Rectangle 3"/>
          <p:cNvSpPr>
            <a:spLocks noGrp="1" noChangeArrowheads="1"/>
          </p:cNvSpPr>
          <p:nvPr>
            <p:ph type="body" idx="1"/>
          </p:nvPr>
        </p:nvSpPr>
        <p:spPr/>
        <p:txBody>
          <a:bodyPr/>
          <a:lstStyle/>
          <a:p>
            <a:pPr eaLnBrk="1" hangingPunct="1"/>
            <a:r>
              <a:rPr lang="it-IT" altLang="it-IT" smtClean="0"/>
              <a:t>ACT – smallest interactive unit</a:t>
            </a:r>
          </a:p>
          <a:p>
            <a:pPr lvl="1" eaLnBrk="1" hangingPunct="1"/>
            <a:r>
              <a:rPr lang="it-IT" altLang="it-IT" smtClean="0"/>
              <a:t>Hey!</a:t>
            </a:r>
          </a:p>
          <a:p>
            <a:pPr lvl="1" eaLnBrk="1" hangingPunct="1"/>
            <a:r>
              <a:rPr lang="it-IT" altLang="it-IT" smtClean="0"/>
              <a:t>Right</a:t>
            </a:r>
          </a:p>
          <a:p>
            <a:pPr lvl="1" eaLnBrk="1" hangingPunct="1"/>
            <a:r>
              <a:rPr lang="it-IT" altLang="it-IT" smtClean="0"/>
              <a:t>OK</a:t>
            </a:r>
          </a:p>
          <a:p>
            <a:pPr lvl="1" eaLnBrk="1" hangingPunct="1"/>
            <a:r>
              <a:rPr lang="it-IT" altLang="it-IT" smtClean="0"/>
              <a:t>Yes</a:t>
            </a:r>
          </a:p>
          <a:p>
            <a:pPr lvl="1" eaLnBrk="1" hangingPunct="1"/>
            <a:endParaRPr lang="it-IT" altLang="it-IT" smtClean="0"/>
          </a:p>
          <a:p>
            <a:pPr lvl="1" eaLnBrk="1" hangingPunct="1"/>
            <a:endParaRPr lang="en-GB" altLang="it-IT" smtClean="0"/>
          </a:p>
        </p:txBody>
      </p:sp>
    </p:spTree>
    <p:extLst>
      <p:ext uri="{BB962C8B-B14F-4D97-AF65-F5344CB8AC3E}">
        <p14:creationId xmlns:p14="http://schemas.microsoft.com/office/powerpoint/2010/main" val="107433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smtClean="0"/>
              <a:t>Conversation Structure (2)</a:t>
            </a:r>
            <a:endParaRPr lang="en-GB" altLang="it-IT" smtClean="0"/>
          </a:p>
        </p:txBody>
      </p:sp>
      <p:sp>
        <p:nvSpPr>
          <p:cNvPr id="11267" name="Rectangle 3"/>
          <p:cNvSpPr>
            <a:spLocks noGrp="1" noChangeArrowheads="1"/>
          </p:cNvSpPr>
          <p:nvPr>
            <p:ph type="body" idx="1"/>
          </p:nvPr>
        </p:nvSpPr>
        <p:spPr/>
        <p:txBody>
          <a:bodyPr/>
          <a:lstStyle/>
          <a:p>
            <a:pPr eaLnBrk="1" hangingPunct="1"/>
            <a:r>
              <a:rPr lang="it-IT" altLang="it-IT" dirty="0" smtClean="0"/>
              <a:t>MOVES</a:t>
            </a:r>
          </a:p>
          <a:p>
            <a:pPr lvl="1" eaLnBrk="1" hangingPunct="1"/>
            <a:r>
              <a:rPr lang="it-IT" altLang="it-IT" dirty="0" err="1" smtClean="0"/>
              <a:t>initiating</a:t>
            </a:r>
            <a:endParaRPr lang="it-IT" altLang="it-IT" dirty="0" smtClean="0"/>
          </a:p>
          <a:p>
            <a:pPr lvl="1" eaLnBrk="1" hangingPunct="1"/>
            <a:r>
              <a:rPr lang="it-IT" altLang="it-IT" dirty="0" err="1" smtClean="0"/>
              <a:t>sustaining</a:t>
            </a:r>
            <a:endParaRPr lang="it-IT" altLang="it-IT" dirty="0" smtClean="0"/>
          </a:p>
          <a:p>
            <a:pPr lvl="1" eaLnBrk="1" hangingPunct="1"/>
            <a:r>
              <a:rPr lang="it-IT" altLang="it-IT" dirty="0" err="1" smtClean="0"/>
              <a:t>checking</a:t>
            </a:r>
            <a:endParaRPr lang="it-IT" altLang="it-IT" dirty="0" smtClean="0"/>
          </a:p>
          <a:p>
            <a:pPr lvl="1" eaLnBrk="1" hangingPunct="1"/>
            <a:r>
              <a:rPr lang="it-IT" altLang="it-IT" dirty="0" err="1"/>
              <a:t>c</a:t>
            </a:r>
            <a:r>
              <a:rPr lang="it-IT" altLang="it-IT" dirty="0" err="1" smtClean="0"/>
              <a:t>hallenging</a:t>
            </a:r>
            <a:endParaRPr lang="it-IT" altLang="it-IT" dirty="0" smtClean="0"/>
          </a:p>
          <a:p>
            <a:pPr lvl="1" eaLnBrk="1" hangingPunct="1"/>
            <a:r>
              <a:rPr lang="it-IT" altLang="it-IT" smtClean="0"/>
              <a:t>etc</a:t>
            </a:r>
            <a:r>
              <a:rPr lang="it-IT" altLang="it-IT" dirty="0" smtClean="0"/>
              <a:t>.</a:t>
            </a:r>
            <a:endParaRPr lang="en-GB" altLang="it-IT" dirty="0" smtClean="0"/>
          </a:p>
        </p:txBody>
      </p:sp>
    </p:spTree>
    <p:extLst>
      <p:ext uri="{BB962C8B-B14F-4D97-AF65-F5344CB8AC3E}">
        <p14:creationId xmlns:p14="http://schemas.microsoft.com/office/powerpoint/2010/main" val="2892663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t-IT" altLang="it-IT" smtClean="0"/>
              <a:t>Conversation Structure (3)</a:t>
            </a:r>
            <a:endParaRPr lang="en-GB" altLang="it-IT" smtClean="0"/>
          </a:p>
        </p:txBody>
      </p:sp>
      <p:sp>
        <p:nvSpPr>
          <p:cNvPr id="12291" name="Rectangle 3"/>
          <p:cNvSpPr>
            <a:spLocks noGrp="1" noChangeArrowheads="1"/>
          </p:cNvSpPr>
          <p:nvPr>
            <p:ph type="body" idx="1"/>
          </p:nvPr>
        </p:nvSpPr>
        <p:spPr/>
        <p:txBody>
          <a:bodyPr/>
          <a:lstStyle/>
          <a:p>
            <a:pPr eaLnBrk="1" hangingPunct="1">
              <a:lnSpc>
                <a:spcPct val="90000"/>
              </a:lnSpc>
            </a:pPr>
            <a:r>
              <a:rPr lang="it-IT" altLang="it-IT" smtClean="0"/>
              <a:t>TURNS</a:t>
            </a:r>
          </a:p>
          <a:p>
            <a:pPr lvl="1" eaLnBrk="1" hangingPunct="1">
              <a:lnSpc>
                <a:spcPct val="90000"/>
              </a:lnSpc>
            </a:pPr>
            <a:r>
              <a:rPr lang="it-IT" altLang="it-IT" smtClean="0"/>
              <a:t>one or more ‘moves’</a:t>
            </a:r>
          </a:p>
          <a:p>
            <a:pPr eaLnBrk="1" hangingPunct="1">
              <a:lnSpc>
                <a:spcPct val="90000"/>
              </a:lnSpc>
            </a:pPr>
            <a:endParaRPr lang="it-IT" altLang="it-IT" smtClean="0"/>
          </a:p>
          <a:p>
            <a:pPr eaLnBrk="1" hangingPunct="1">
              <a:lnSpc>
                <a:spcPct val="90000"/>
              </a:lnSpc>
            </a:pPr>
            <a:r>
              <a:rPr lang="it-IT" altLang="it-IT" smtClean="0"/>
              <a:t>TURN TAKING</a:t>
            </a:r>
          </a:p>
          <a:p>
            <a:pPr lvl="1" eaLnBrk="1" hangingPunct="1">
              <a:lnSpc>
                <a:spcPct val="90000"/>
              </a:lnSpc>
            </a:pPr>
            <a:r>
              <a:rPr lang="it-IT" altLang="it-IT" smtClean="0"/>
              <a:t>current speaker selects next speaker</a:t>
            </a:r>
          </a:p>
          <a:p>
            <a:pPr lvl="1" eaLnBrk="1" hangingPunct="1">
              <a:lnSpc>
                <a:spcPct val="90000"/>
              </a:lnSpc>
            </a:pPr>
            <a:r>
              <a:rPr lang="it-IT" altLang="it-IT" smtClean="0"/>
              <a:t>current speaker selects self</a:t>
            </a:r>
          </a:p>
          <a:p>
            <a:pPr lvl="1" eaLnBrk="1" hangingPunct="1">
              <a:lnSpc>
                <a:spcPct val="90000"/>
              </a:lnSpc>
            </a:pPr>
            <a:r>
              <a:rPr lang="it-IT" altLang="it-IT" smtClean="0"/>
              <a:t>next speaker selects self </a:t>
            </a:r>
          </a:p>
          <a:p>
            <a:pPr lvl="1" eaLnBrk="1" hangingPunct="1">
              <a:lnSpc>
                <a:spcPct val="90000"/>
              </a:lnSpc>
            </a:pPr>
            <a:r>
              <a:rPr lang="it-IT" altLang="it-IT" smtClean="0"/>
              <a:t>and so on….</a:t>
            </a:r>
          </a:p>
          <a:p>
            <a:pPr eaLnBrk="1" hangingPunct="1">
              <a:lnSpc>
                <a:spcPct val="90000"/>
              </a:lnSpc>
            </a:pPr>
            <a:endParaRPr lang="it-IT" altLang="it-IT" smtClean="0"/>
          </a:p>
          <a:p>
            <a:pPr lvl="1" eaLnBrk="1" hangingPunct="1">
              <a:lnSpc>
                <a:spcPct val="90000"/>
              </a:lnSpc>
            </a:pPr>
            <a:endParaRPr lang="it-IT" altLang="it-IT" smtClean="0"/>
          </a:p>
          <a:p>
            <a:pPr lvl="1" eaLnBrk="1" hangingPunct="1">
              <a:lnSpc>
                <a:spcPct val="90000"/>
              </a:lnSpc>
            </a:pPr>
            <a:endParaRPr lang="en-GB" altLang="it-IT" smtClean="0"/>
          </a:p>
        </p:txBody>
      </p:sp>
    </p:spTree>
    <p:extLst>
      <p:ext uri="{BB962C8B-B14F-4D97-AF65-F5344CB8AC3E}">
        <p14:creationId xmlns:p14="http://schemas.microsoft.com/office/powerpoint/2010/main" val="316032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smtClean="0"/>
              <a:t>Conversation Structure (4)</a:t>
            </a:r>
            <a:endParaRPr lang="en-GB" altLang="it-IT" smtClean="0"/>
          </a:p>
        </p:txBody>
      </p:sp>
      <p:sp>
        <p:nvSpPr>
          <p:cNvPr id="13315" name="Rectangle 3"/>
          <p:cNvSpPr>
            <a:spLocks noGrp="1" noChangeArrowheads="1"/>
          </p:cNvSpPr>
          <p:nvPr>
            <p:ph type="body" idx="1"/>
          </p:nvPr>
        </p:nvSpPr>
        <p:spPr/>
        <p:txBody>
          <a:bodyPr/>
          <a:lstStyle/>
          <a:p>
            <a:pPr eaLnBrk="1" hangingPunct="1">
              <a:lnSpc>
                <a:spcPct val="90000"/>
              </a:lnSpc>
            </a:pPr>
            <a:r>
              <a:rPr lang="it-IT" altLang="it-IT" smtClean="0"/>
              <a:t>EXCHANGE</a:t>
            </a:r>
          </a:p>
          <a:p>
            <a:pPr eaLnBrk="1" hangingPunct="1">
              <a:lnSpc>
                <a:spcPct val="90000"/>
              </a:lnSpc>
            </a:pPr>
            <a:r>
              <a:rPr lang="it-IT" altLang="it-IT" smtClean="0"/>
              <a:t>minimal active unit of two turns</a:t>
            </a:r>
          </a:p>
          <a:p>
            <a:pPr eaLnBrk="1" hangingPunct="1">
              <a:lnSpc>
                <a:spcPct val="90000"/>
              </a:lnSpc>
            </a:pPr>
            <a:endParaRPr lang="it-IT" altLang="it-IT" smtClean="0"/>
          </a:p>
          <a:p>
            <a:pPr eaLnBrk="1" hangingPunct="1">
              <a:lnSpc>
                <a:spcPct val="90000"/>
              </a:lnSpc>
            </a:pPr>
            <a:r>
              <a:rPr lang="it-IT" altLang="it-IT" smtClean="0"/>
              <a:t>ADJACENCY PAIRS</a:t>
            </a:r>
          </a:p>
          <a:p>
            <a:pPr lvl="1" eaLnBrk="1" hangingPunct="1">
              <a:lnSpc>
                <a:spcPct val="90000"/>
              </a:lnSpc>
            </a:pPr>
            <a:r>
              <a:rPr lang="it-IT" altLang="it-IT" smtClean="0"/>
              <a:t>question/answer ‘How are you?’ – ‘Fine’</a:t>
            </a:r>
          </a:p>
          <a:p>
            <a:pPr eaLnBrk="1" hangingPunct="1">
              <a:lnSpc>
                <a:spcPct val="90000"/>
              </a:lnSpc>
            </a:pPr>
            <a:r>
              <a:rPr lang="it-IT" altLang="it-IT" smtClean="0"/>
              <a:t>3-PART EXCHANGE</a:t>
            </a:r>
          </a:p>
          <a:p>
            <a:pPr lvl="1" eaLnBrk="1" hangingPunct="1">
              <a:lnSpc>
                <a:spcPct val="90000"/>
              </a:lnSpc>
            </a:pPr>
            <a:r>
              <a:rPr lang="it-IT" altLang="it-IT" smtClean="0"/>
              <a:t>‘How are you?’ – ‘Terrible’ – ‘That makes two of us!’</a:t>
            </a:r>
          </a:p>
        </p:txBody>
      </p:sp>
    </p:spTree>
    <p:extLst>
      <p:ext uri="{BB962C8B-B14F-4D97-AF65-F5344CB8AC3E}">
        <p14:creationId xmlns:p14="http://schemas.microsoft.com/office/powerpoint/2010/main" val="2467743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Conversation</a:t>
            </a:r>
            <a:endParaRPr lang="it-IT" dirty="0"/>
          </a:p>
        </p:txBody>
      </p:sp>
      <p:sp>
        <p:nvSpPr>
          <p:cNvPr id="3" name="Segnaposto contenuto 2"/>
          <p:cNvSpPr>
            <a:spLocks noGrp="1"/>
          </p:cNvSpPr>
          <p:nvPr>
            <p:ph idx="1"/>
          </p:nvPr>
        </p:nvSpPr>
        <p:spPr/>
        <p:txBody>
          <a:bodyPr/>
          <a:lstStyle/>
          <a:p>
            <a:r>
              <a:rPr lang="en-US" dirty="0"/>
              <a:t>As we carry on conversations, we decide what to say based on what the previous speaker has said as well as what we expect the subsequent speaker to say. We alter what we say based on feedback. Listeners can indicate agreement, objection, etc. That is conversations a </a:t>
            </a:r>
            <a:r>
              <a:rPr lang="en-US" b="1" dirty="0"/>
              <a:t>co-constructed</a:t>
            </a:r>
            <a:r>
              <a:rPr lang="en-US" dirty="0"/>
              <a:t>.</a:t>
            </a:r>
            <a:endParaRPr lang="it-IT" dirty="0"/>
          </a:p>
          <a:p>
            <a:endParaRPr lang="it-IT" dirty="0"/>
          </a:p>
        </p:txBody>
      </p:sp>
    </p:spTree>
    <p:extLst>
      <p:ext uri="{BB962C8B-B14F-4D97-AF65-F5344CB8AC3E}">
        <p14:creationId xmlns:p14="http://schemas.microsoft.com/office/powerpoint/2010/main" val="2323639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37160" indent="0">
              <a:buNone/>
            </a:pPr>
            <a:r>
              <a:rPr lang="en-US" dirty="0"/>
              <a:t>Conversation is transient. Once said, it is gone. You can never remember exactly what was said (cf. Chinese </a:t>
            </a:r>
            <a:r>
              <a:rPr lang="en-US" dirty="0" smtClean="0"/>
              <a:t>whispers)</a:t>
            </a:r>
          </a:p>
          <a:p>
            <a:pPr marL="137160" indent="0">
              <a:buNone/>
            </a:pPr>
            <a:endParaRPr lang="it-IT" dirty="0"/>
          </a:p>
          <a:p>
            <a:pPr marL="137160" indent="0">
              <a:buNone/>
            </a:pPr>
            <a:r>
              <a:rPr lang="en-US" dirty="0" err="1"/>
              <a:t>Converation</a:t>
            </a:r>
            <a:r>
              <a:rPr lang="en-US" dirty="0"/>
              <a:t> is spontaneous (cf. film language). </a:t>
            </a:r>
            <a:endParaRPr lang="en-US" dirty="0" smtClean="0"/>
          </a:p>
          <a:p>
            <a:pPr marL="137160" indent="0">
              <a:buNone/>
            </a:pPr>
            <a:endParaRPr lang="it-IT" dirty="0"/>
          </a:p>
          <a:p>
            <a:pPr marL="137160" indent="0">
              <a:buNone/>
            </a:pPr>
            <a:r>
              <a:rPr lang="en-US" dirty="0"/>
              <a:t>Planned versus unplanned language.</a:t>
            </a:r>
            <a:endParaRPr lang="it-IT" dirty="0"/>
          </a:p>
          <a:p>
            <a:pPr marL="137160" indent="0">
              <a:buNone/>
            </a:pPr>
            <a:endParaRPr lang="it-IT" dirty="0"/>
          </a:p>
        </p:txBody>
      </p:sp>
    </p:spTree>
    <p:extLst>
      <p:ext uri="{BB962C8B-B14F-4D97-AF65-F5344CB8AC3E}">
        <p14:creationId xmlns:p14="http://schemas.microsoft.com/office/powerpoint/2010/main" val="1226972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altLang="it-IT" smtClean="0"/>
              <a:t>Conversation Structure (5)</a:t>
            </a:r>
            <a:endParaRPr lang="en-GB" altLang="it-IT" smtClean="0"/>
          </a:p>
        </p:txBody>
      </p:sp>
      <p:sp>
        <p:nvSpPr>
          <p:cNvPr id="14339" name="Rectangle 3"/>
          <p:cNvSpPr>
            <a:spLocks noGrp="1" noChangeArrowheads="1"/>
          </p:cNvSpPr>
          <p:nvPr>
            <p:ph type="body" idx="1"/>
          </p:nvPr>
        </p:nvSpPr>
        <p:spPr/>
        <p:txBody>
          <a:bodyPr/>
          <a:lstStyle/>
          <a:p>
            <a:pPr eaLnBrk="1" hangingPunct="1">
              <a:lnSpc>
                <a:spcPct val="90000"/>
              </a:lnSpc>
            </a:pPr>
            <a:r>
              <a:rPr lang="it-IT" altLang="it-IT" smtClean="0"/>
              <a:t>Discourse markers</a:t>
            </a:r>
          </a:p>
          <a:p>
            <a:pPr lvl="1" eaLnBrk="1" hangingPunct="1">
              <a:lnSpc>
                <a:spcPct val="90000"/>
              </a:lnSpc>
            </a:pPr>
            <a:r>
              <a:rPr lang="it-IT" altLang="it-IT" smtClean="0"/>
              <a:t>Now</a:t>
            </a:r>
          </a:p>
          <a:p>
            <a:pPr lvl="1" eaLnBrk="1" hangingPunct="1">
              <a:lnSpc>
                <a:spcPct val="90000"/>
              </a:lnSpc>
            </a:pPr>
            <a:r>
              <a:rPr lang="it-IT" altLang="it-IT" smtClean="0"/>
              <a:t>Well</a:t>
            </a:r>
          </a:p>
          <a:p>
            <a:pPr lvl="1" eaLnBrk="1" hangingPunct="1">
              <a:lnSpc>
                <a:spcPct val="90000"/>
              </a:lnSpc>
            </a:pPr>
            <a:r>
              <a:rPr lang="it-IT" altLang="it-IT" smtClean="0"/>
              <a:t>Right</a:t>
            </a:r>
          </a:p>
          <a:p>
            <a:pPr lvl="1" eaLnBrk="1" hangingPunct="1">
              <a:lnSpc>
                <a:spcPct val="90000"/>
              </a:lnSpc>
            </a:pPr>
            <a:endParaRPr lang="it-IT" altLang="it-IT" smtClean="0"/>
          </a:p>
          <a:p>
            <a:pPr eaLnBrk="1" hangingPunct="1">
              <a:lnSpc>
                <a:spcPct val="90000"/>
              </a:lnSpc>
            </a:pPr>
            <a:r>
              <a:rPr lang="it-IT" altLang="it-IT" smtClean="0"/>
              <a:t>Pre-sequences</a:t>
            </a:r>
          </a:p>
          <a:p>
            <a:pPr lvl="1" eaLnBrk="1" hangingPunct="1">
              <a:lnSpc>
                <a:spcPct val="90000"/>
              </a:lnSpc>
            </a:pPr>
            <a:r>
              <a:rPr lang="it-IT" altLang="it-IT" smtClean="0"/>
              <a:t>I wonder if you’d mind….</a:t>
            </a:r>
          </a:p>
          <a:p>
            <a:pPr lvl="1" eaLnBrk="1" hangingPunct="1">
              <a:lnSpc>
                <a:spcPct val="90000"/>
              </a:lnSpc>
            </a:pPr>
            <a:r>
              <a:rPr lang="it-IT" altLang="it-IT" smtClean="0"/>
              <a:t>Excuse me, …</a:t>
            </a:r>
          </a:p>
        </p:txBody>
      </p:sp>
    </p:spTree>
    <p:extLst>
      <p:ext uri="{BB962C8B-B14F-4D97-AF65-F5344CB8AC3E}">
        <p14:creationId xmlns:p14="http://schemas.microsoft.com/office/powerpoint/2010/main" val="3358896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Semiotic</a:t>
            </a:r>
            <a:r>
              <a:rPr lang="it-IT" dirty="0" smtClean="0"/>
              <a:t> </a:t>
            </a:r>
            <a:r>
              <a:rPr lang="it-IT" dirty="0" err="1" smtClean="0"/>
              <a:t>modalities</a:t>
            </a:r>
            <a:endParaRPr lang="it-IT" dirty="0"/>
          </a:p>
        </p:txBody>
      </p:sp>
      <p:sp>
        <p:nvSpPr>
          <p:cNvPr id="3" name="Segnaposto contenuto 2"/>
          <p:cNvSpPr>
            <a:spLocks noGrp="1"/>
          </p:cNvSpPr>
          <p:nvPr>
            <p:ph idx="1"/>
          </p:nvPr>
        </p:nvSpPr>
        <p:spPr/>
        <p:txBody>
          <a:bodyPr/>
          <a:lstStyle/>
          <a:p>
            <a:pPr marL="137160" indent="0">
              <a:buNone/>
            </a:pPr>
            <a:r>
              <a:rPr lang="en-US" dirty="0"/>
              <a:t>We use other ‘semiotic modalities’ when we speak: gaze, gesture, facial expression, tone of voice, volume. Conversation takes place in a context. We can use deictic terms: this, that, here, there.</a:t>
            </a:r>
            <a:endParaRPr lang="it-IT" dirty="0"/>
          </a:p>
          <a:p>
            <a:pPr marL="137160" indent="0">
              <a:buNone/>
            </a:pPr>
            <a:endParaRPr lang="it-IT" dirty="0"/>
          </a:p>
        </p:txBody>
      </p:sp>
    </p:spTree>
    <p:extLst>
      <p:ext uri="{BB962C8B-B14F-4D97-AF65-F5344CB8AC3E}">
        <p14:creationId xmlns:p14="http://schemas.microsoft.com/office/powerpoint/2010/main" val="107377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 </a:t>
            </a:r>
            <a:r>
              <a:rPr lang="it-IT" dirty="0" err="1" smtClean="0"/>
              <a:t>ideal</a:t>
            </a:r>
            <a:r>
              <a:rPr lang="it-IT" dirty="0" smtClean="0"/>
              <a:t> </a:t>
            </a:r>
            <a:r>
              <a:rPr lang="it-IT" dirty="0" err="1" smtClean="0"/>
              <a:t>example</a:t>
            </a:r>
            <a:endParaRPr lang="it-IT" dirty="0"/>
          </a:p>
        </p:txBody>
      </p:sp>
      <p:sp>
        <p:nvSpPr>
          <p:cNvPr id="3" name="Segnaposto contenuto 2"/>
          <p:cNvSpPr>
            <a:spLocks noGrp="1"/>
          </p:cNvSpPr>
          <p:nvPr>
            <p:ph idx="1"/>
          </p:nvPr>
        </p:nvSpPr>
        <p:spPr/>
        <p:txBody>
          <a:bodyPr>
            <a:normAutofit/>
          </a:bodyPr>
          <a:lstStyle/>
          <a:p>
            <a:r>
              <a:rPr lang="en-US" i="1" dirty="0" smtClean="0"/>
              <a:t>The </a:t>
            </a:r>
            <a:r>
              <a:rPr lang="en-US" i="1" dirty="0"/>
              <a:t>quick brown fox jumped swiftly over the lazy dog.</a:t>
            </a:r>
            <a:endParaRPr lang="it-IT" dirty="0"/>
          </a:p>
          <a:p>
            <a:r>
              <a:rPr lang="en-US" dirty="0" smtClean="0"/>
              <a:t>The </a:t>
            </a:r>
            <a:r>
              <a:rPr lang="en-US" dirty="0">
                <a:solidFill>
                  <a:srgbClr val="FF0000"/>
                </a:solidFill>
              </a:rPr>
              <a:t>quick brown fox jumped swiftly </a:t>
            </a:r>
            <a:r>
              <a:rPr lang="en-US" dirty="0"/>
              <a:t>over the </a:t>
            </a:r>
            <a:r>
              <a:rPr lang="en-US" dirty="0">
                <a:solidFill>
                  <a:srgbClr val="FF0000"/>
                </a:solidFill>
              </a:rPr>
              <a:t>lazy dog</a:t>
            </a:r>
            <a:r>
              <a:rPr lang="en-US" dirty="0"/>
              <a:t>. </a:t>
            </a:r>
            <a:endParaRPr lang="it-IT" dirty="0"/>
          </a:p>
          <a:p>
            <a:r>
              <a:rPr lang="en-US" dirty="0"/>
              <a:t>The lexical words (nouns, adjectives, verbs, and adverbs) are colored </a:t>
            </a:r>
            <a:r>
              <a:rPr lang="en-US" dirty="0" smtClean="0"/>
              <a:t>red. </a:t>
            </a:r>
            <a:endParaRPr lang="it-IT" dirty="0"/>
          </a:p>
          <a:p>
            <a:r>
              <a:rPr lang="en-US" dirty="0"/>
              <a:t>There are precisely 7 lexical words out of 10 total words. The lexical density of the above passage is therefore 70%. </a:t>
            </a:r>
            <a:endParaRPr lang="it-IT" dirty="0"/>
          </a:p>
          <a:p>
            <a:endParaRPr lang="it-IT" dirty="0"/>
          </a:p>
        </p:txBody>
      </p:sp>
    </p:spTree>
    <p:extLst>
      <p:ext uri="{BB962C8B-B14F-4D97-AF65-F5344CB8AC3E}">
        <p14:creationId xmlns:p14="http://schemas.microsoft.com/office/powerpoint/2010/main" val="205847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Digitalisation</a:t>
            </a:r>
            <a:endParaRPr lang="it-IT" dirty="0"/>
          </a:p>
        </p:txBody>
      </p:sp>
      <p:sp>
        <p:nvSpPr>
          <p:cNvPr id="3" name="Segnaposto contenuto 2"/>
          <p:cNvSpPr>
            <a:spLocks noGrp="1"/>
          </p:cNvSpPr>
          <p:nvPr>
            <p:ph idx="1"/>
          </p:nvPr>
        </p:nvSpPr>
        <p:spPr/>
        <p:txBody>
          <a:bodyPr/>
          <a:lstStyle/>
          <a:p>
            <a:pPr marL="137160" indent="0">
              <a:buNone/>
            </a:pPr>
            <a:r>
              <a:rPr lang="en-US" dirty="0"/>
              <a:t>Of course the present day digital age has altered this perspective: telephone, interactive mediated communication - Facetime, WhatsApp, Snapchat, Skype, but even these lack some elements of face-to-face conversation.</a:t>
            </a:r>
            <a:endParaRPr lang="it-IT" dirty="0"/>
          </a:p>
          <a:p>
            <a:pPr marL="137160" indent="0">
              <a:buNone/>
            </a:pPr>
            <a:endParaRPr lang="it-IT" dirty="0"/>
          </a:p>
        </p:txBody>
      </p:sp>
    </p:spTree>
    <p:extLst>
      <p:ext uri="{BB962C8B-B14F-4D97-AF65-F5344CB8AC3E}">
        <p14:creationId xmlns:p14="http://schemas.microsoft.com/office/powerpoint/2010/main" val="3416786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it-IT" altLang="it-IT" smtClean="0"/>
              <a:t>STORIES</a:t>
            </a:r>
            <a:endParaRPr lang="en-GB" altLang="it-IT" smtClean="0"/>
          </a:p>
        </p:txBody>
      </p:sp>
      <p:sp>
        <p:nvSpPr>
          <p:cNvPr id="15363" name="Rectangle 3"/>
          <p:cNvSpPr>
            <a:spLocks noGrp="1" noChangeArrowheads="1"/>
          </p:cNvSpPr>
          <p:nvPr>
            <p:ph type="body" idx="1"/>
          </p:nvPr>
        </p:nvSpPr>
        <p:spPr/>
        <p:txBody>
          <a:bodyPr/>
          <a:lstStyle/>
          <a:p>
            <a:pPr eaLnBrk="1" hangingPunct="1"/>
            <a:r>
              <a:rPr lang="it-IT" altLang="it-IT" smtClean="0"/>
              <a:t>(abstract)</a:t>
            </a:r>
          </a:p>
          <a:p>
            <a:pPr eaLnBrk="1" hangingPunct="1"/>
            <a:r>
              <a:rPr lang="it-IT" altLang="it-IT" smtClean="0"/>
              <a:t>orientation</a:t>
            </a:r>
          </a:p>
          <a:p>
            <a:pPr eaLnBrk="1" hangingPunct="1"/>
            <a:r>
              <a:rPr lang="it-IT" altLang="it-IT" smtClean="0"/>
              <a:t>complication</a:t>
            </a:r>
          </a:p>
          <a:p>
            <a:pPr eaLnBrk="1" hangingPunct="1"/>
            <a:r>
              <a:rPr lang="it-IT" altLang="it-IT" smtClean="0"/>
              <a:t>evaluation</a:t>
            </a:r>
          </a:p>
          <a:p>
            <a:pPr eaLnBrk="1" hangingPunct="1"/>
            <a:r>
              <a:rPr lang="it-IT" altLang="it-IT" smtClean="0"/>
              <a:t>resolution</a:t>
            </a:r>
          </a:p>
          <a:p>
            <a:pPr eaLnBrk="1" hangingPunct="1"/>
            <a:r>
              <a:rPr lang="it-IT" altLang="it-IT" smtClean="0"/>
              <a:t>(coda)</a:t>
            </a:r>
          </a:p>
          <a:p>
            <a:pPr eaLnBrk="1" hangingPunct="1"/>
            <a:endParaRPr lang="en-GB" altLang="it-IT" smtClean="0"/>
          </a:p>
        </p:txBody>
      </p:sp>
    </p:spTree>
    <p:extLst>
      <p:ext uri="{BB962C8B-B14F-4D97-AF65-F5344CB8AC3E}">
        <p14:creationId xmlns:p14="http://schemas.microsoft.com/office/powerpoint/2010/main" val="3597896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it-IT" altLang="it-IT" smtClean="0"/>
              <a:t>Little Red Riding Hood</a:t>
            </a:r>
            <a:endParaRPr lang="en-GB" altLang="it-IT" smtClean="0"/>
          </a:p>
        </p:txBody>
      </p:sp>
      <p:sp>
        <p:nvSpPr>
          <p:cNvPr id="16387" name="Rectangle 3"/>
          <p:cNvSpPr>
            <a:spLocks noGrp="1" noChangeArrowheads="1"/>
          </p:cNvSpPr>
          <p:nvPr>
            <p:ph type="body" idx="1"/>
          </p:nvPr>
        </p:nvSpPr>
        <p:spPr/>
        <p:txBody>
          <a:bodyPr/>
          <a:lstStyle/>
          <a:p>
            <a:pPr eaLnBrk="1" hangingPunct="1"/>
            <a:r>
              <a:rPr lang="it-IT" altLang="it-IT" i="1" smtClean="0"/>
              <a:t>(I’m going to tell you a story)</a:t>
            </a:r>
          </a:p>
          <a:p>
            <a:pPr eaLnBrk="1" hangingPunct="1"/>
            <a:r>
              <a:rPr lang="it-IT" altLang="it-IT" smtClean="0"/>
              <a:t>Once upon a time (fairy story)</a:t>
            </a:r>
          </a:p>
          <a:p>
            <a:pPr eaLnBrk="1" hangingPunct="1"/>
            <a:r>
              <a:rPr lang="it-IT" altLang="it-IT" smtClean="0"/>
              <a:t>Wolf!!</a:t>
            </a:r>
          </a:p>
          <a:p>
            <a:pPr eaLnBrk="1" hangingPunct="1"/>
            <a:r>
              <a:rPr lang="it-IT" altLang="it-IT" smtClean="0"/>
              <a:t>LRRH is suspicious, afraid</a:t>
            </a:r>
          </a:p>
          <a:p>
            <a:pPr lvl="1" eaLnBrk="1" hangingPunct="1"/>
            <a:r>
              <a:rPr lang="it-IT" altLang="it-IT" smtClean="0"/>
              <a:t>“What big ears you’ve got!”</a:t>
            </a:r>
          </a:p>
          <a:p>
            <a:pPr eaLnBrk="1" hangingPunct="1"/>
            <a:r>
              <a:rPr lang="it-IT" altLang="it-IT" smtClean="0"/>
              <a:t>All ends (un)happily</a:t>
            </a:r>
          </a:p>
          <a:p>
            <a:pPr eaLnBrk="1" hangingPunct="1"/>
            <a:r>
              <a:rPr lang="it-IT" altLang="it-IT" smtClean="0"/>
              <a:t>(the moral of the story…)</a:t>
            </a:r>
          </a:p>
          <a:p>
            <a:pPr lvl="1" eaLnBrk="1" hangingPunct="1"/>
            <a:endParaRPr lang="it-IT" altLang="it-IT" i="1" smtClean="0"/>
          </a:p>
          <a:p>
            <a:pPr lvl="1" eaLnBrk="1" hangingPunct="1"/>
            <a:endParaRPr lang="en-GB" altLang="it-IT" i="1" smtClean="0"/>
          </a:p>
        </p:txBody>
      </p:sp>
    </p:spTree>
    <p:extLst>
      <p:ext uri="{BB962C8B-B14F-4D97-AF65-F5344CB8AC3E}">
        <p14:creationId xmlns:p14="http://schemas.microsoft.com/office/powerpoint/2010/main" val="18543056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it-IT" altLang="it-IT" smtClean="0"/>
              <a:t>Joke</a:t>
            </a:r>
            <a:endParaRPr lang="en-GB" altLang="it-IT" smtClean="0"/>
          </a:p>
        </p:txBody>
      </p:sp>
      <p:sp>
        <p:nvSpPr>
          <p:cNvPr id="17411" name="Rectangle 3"/>
          <p:cNvSpPr>
            <a:spLocks noGrp="1" noChangeArrowheads="1"/>
          </p:cNvSpPr>
          <p:nvPr>
            <p:ph type="body" idx="1"/>
          </p:nvPr>
        </p:nvSpPr>
        <p:spPr/>
        <p:txBody>
          <a:bodyPr/>
          <a:lstStyle/>
          <a:p>
            <a:pPr eaLnBrk="1" hangingPunct="1"/>
            <a:r>
              <a:rPr lang="it-IT" altLang="it-IT" i="1" smtClean="0"/>
              <a:t>(Have you heard the one about the penguin?)</a:t>
            </a:r>
          </a:p>
          <a:p>
            <a:pPr eaLnBrk="1" hangingPunct="1"/>
            <a:r>
              <a:rPr lang="it-IT" altLang="it-IT" smtClean="0"/>
              <a:t>There’s a man walking down the street</a:t>
            </a:r>
          </a:p>
          <a:p>
            <a:pPr eaLnBrk="1" hangingPunct="1"/>
            <a:r>
              <a:rPr lang="it-IT" altLang="it-IT" smtClean="0"/>
              <a:t>Policeman!</a:t>
            </a:r>
          </a:p>
          <a:p>
            <a:pPr eaLnBrk="1" hangingPunct="1"/>
            <a:r>
              <a:rPr lang="it-IT" altLang="it-IT" smtClean="0"/>
              <a:t>Should take it to the Zoo</a:t>
            </a:r>
          </a:p>
          <a:p>
            <a:pPr eaLnBrk="1" hangingPunct="1"/>
            <a:r>
              <a:rPr lang="it-IT" altLang="it-IT" smtClean="0"/>
              <a:t>Penguin happy (punch line)</a:t>
            </a:r>
          </a:p>
          <a:p>
            <a:pPr eaLnBrk="1" hangingPunct="1"/>
            <a:r>
              <a:rPr lang="it-IT" altLang="it-IT" smtClean="0"/>
              <a:t>(Alright then, don’t laugh)</a:t>
            </a:r>
          </a:p>
          <a:p>
            <a:pPr eaLnBrk="1" hangingPunct="1"/>
            <a:endParaRPr lang="en-GB" altLang="it-IT" i="1" smtClean="0"/>
          </a:p>
        </p:txBody>
      </p:sp>
    </p:spTree>
    <p:extLst>
      <p:ext uri="{BB962C8B-B14F-4D97-AF65-F5344CB8AC3E}">
        <p14:creationId xmlns:p14="http://schemas.microsoft.com/office/powerpoint/2010/main" val="106416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it-IT" smtClean="0"/>
              <a:t>Gossip</a:t>
            </a:r>
            <a:endParaRPr lang="en-GB" altLang="it-IT" smtClean="0"/>
          </a:p>
        </p:txBody>
      </p:sp>
      <p:sp>
        <p:nvSpPr>
          <p:cNvPr id="18435" name="Rectangle 3"/>
          <p:cNvSpPr>
            <a:spLocks noGrp="1" noChangeArrowheads="1"/>
          </p:cNvSpPr>
          <p:nvPr>
            <p:ph type="body" idx="1"/>
          </p:nvPr>
        </p:nvSpPr>
        <p:spPr/>
        <p:txBody>
          <a:bodyPr/>
          <a:lstStyle/>
          <a:p>
            <a:pPr eaLnBrk="1" hangingPunct="1"/>
            <a:r>
              <a:rPr lang="it-IT" altLang="it-IT" smtClean="0"/>
              <a:t>Interaction – social relations in group</a:t>
            </a:r>
          </a:p>
          <a:p>
            <a:pPr eaLnBrk="1" hangingPunct="1"/>
            <a:r>
              <a:rPr lang="it-IT" altLang="it-IT" smtClean="0"/>
              <a:t>About a thrird person</a:t>
            </a:r>
          </a:p>
          <a:p>
            <a:pPr eaLnBrk="1" hangingPunct="1"/>
            <a:r>
              <a:rPr lang="it-IT" altLang="it-IT" smtClean="0"/>
              <a:t>Tacit approval</a:t>
            </a:r>
          </a:p>
          <a:p>
            <a:pPr lvl="1" eaLnBrk="1" hangingPunct="1"/>
            <a:r>
              <a:rPr lang="it-IT" altLang="it-IT" smtClean="0"/>
              <a:t>face-threatening/saving</a:t>
            </a:r>
          </a:p>
          <a:p>
            <a:pPr eaLnBrk="1" hangingPunct="1"/>
            <a:r>
              <a:rPr lang="it-IT" altLang="it-IT" smtClean="0"/>
              <a:t>Reaffirm social values</a:t>
            </a:r>
          </a:p>
        </p:txBody>
      </p:sp>
    </p:spTree>
    <p:extLst>
      <p:ext uri="{BB962C8B-B14F-4D97-AF65-F5344CB8AC3E}">
        <p14:creationId xmlns:p14="http://schemas.microsoft.com/office/powerpoint/2010/main" val="3148606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Another</a:t>
            </a:r>
            <a:r>
              <a:rPr lang="it-IT" dirty="0" smtClean="0"/>
              <a:t> </a:t>
            </a:r>
            <a:r>
              <a:rPr lang="it-IT" dirty="0" err="1" smtClean="0"/>
              <a:t>example</a:t>
            </a:r>
            <a:endParaRPr lang="it-IT" dirty="0"/>
          </a:p>
        </p:txBody>
      </p:sp>
      <p:sp>
        <p:nvSpPr>
          <p:cNvPr id="3" name="Segnaposto contenuto 2"/>
          <p:cNvSpPr>
            <a:spLocks noGrp="1"/>
          </p:cNvSpPr>
          <p:nvPr>
            <p:ph idx="1"/>
          </p:nvPr>
        </p:nvSpPr>
        <p:spPr/>
        <p:txBody>
          <a:bodyPr/>
          <a:lstStyle/>
          <a:p>
            <a:r>
              <a:rPr lang="en-US" i="1" dirty="0" smtClean="0"/>
              <a:t>She </a:t>
            </a:r>
            <a:r>
              <a:rPr lang="en-US" i="1" dirty="0"/>
              <a:t>told him that she loved him.</a:t>
            </a:r>
            <a:endParaRPr lang="it-IT" dirty="0"/>
          </a:p>
          <a:p>
            <a:r>
              <a:rPr lang="en-US" dirty="0"/>
              <a:t>Again, coloring the lexical words in </a:t>
            </a:r>
            <a:r>
              <a:rPr lang="en-US" dirty="0" smtClean="0"/>
              <a:t>red we </a:t>
            </a:r>
            <a:r>
              <a:rPr lang="en-US" dirty="0"/>
              <a:t>have the following: </a:t>
            </a:r>
            <a:endParaRPr lang="it-IT" dirty="0"/>
          </a:p>
          <a:p>
            <a:r>
              <a:rPr lang="en-US" dirty="0"/>
              <a:t>She</a:t>
            </a:r>
            <a:r>
              <a:rPr lang="en-US" dirty="0">
                <a:solidFill>
                  <a:srgbClr val="FF0000"/>
                </a:solidFill>
              </a:rPr>
              <a:t> told </a:t>
            </a:r>
            <a:r>
              <a:rPr lang="en-US" dirty="0"/>
              <a:t>him that she </a:t>
            </a:r>
            <a:r>
              <a:rPr lang="en-US" dirty="0">
                <a:solidFill>
                  <a:srgbClr val="FF0000"/>
                </a:solidFill>
              </a:rPr>
              <a:t>loved</a:t>
            </a:r>
            <a:r>
              <a:rPr lang="en-US" dirty="0"/>
              <a:t> him. </a:t>
            </a:r>
            <a:endParaRPr lang="it-IT" dirty="0"/>
          </a:p>
          <a:p>
            <a:r>
              <a:rPr lang="en-US" dirty="0"/>
              <a:t>The lexical density of the above sentence is 2 lexical words out of 7 total words, for a lexical density of 28.57%. </a:t>
            </a:r>
            <a:endParaRPr lang="it-IT" dirty="0"/>
          </a:p>
          <a:p>
            <a:pPr marL="137160" indent="0">
              <a:buNone/>
            </a:pPr>
            <a:endParaRPr lang="it-IT" dirty="0"/>
          </a:p>
        </p:txBody>
      </p:sp>
    </p:spTree>
    <p:extLst>
      <p:ext uri="{BB962C8B-B14F-4D97-AF65-F5344CB8AC3E}">
        <p14:creationId xmlns:p14="http://schemas.microsoft.com/office/powerpoint/2010/main" val="80458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Explanation</a:t>
            </a:r>
            <a:endParaRPr lang="it-IT" dirty="0"/>
          </a:p>
        </p:txBody>
      </p:sp>
      <p:sp>
        <p:nvSpPr>
          <p:cNvPr id="3" name="Segnaposto contenuto 2"/>
          <p:cNvSpPr>
            <a:spLocks noGrp="1"/>
          </p:cNvSpPr>
          <p:nvPr>
            <p:ph idx="1"/>
          </p:nvPr>
        </p:nvSpPr>
        <p:spPr/>
        <p:txBody>
          <a:bodyPr>
            <a:normAutofit/>
          </a:bodyPr>
          <a:lstStyle/>
          <a:p>
            <a:r>
              <a:rPr lang="en-US" dirty="0"/>
              <a:t>The meaning of the sentence in Example </a:t>
            </a:r>
            <a:r>
              <a:rPr lang="en-US" dirty="0" smtClean="0"/>
              <a:t>1 </a:t>
            </a:r>
            <a:r>
              <a:rPr lang="en-US" dirty="0"/>
              <a:t>is quite clear. It is not difficult to imagine what happened when "the quick brown fox jumped swiftly over the lazy dog." </a:t>
            </a:r>
            <a:endParaRPr lang="it-IT" dirty="0"/>
          </a:p>
          <a:p>
            <a:r>
              <a:rPr lang="en-US" dirty="0"/>
              <a:t>On the other hand, it is not so easy to imagine what sentence in Example </a:t>
            </a:r>
            <a:r>
              <a:rPr lang="en-US" dirty="0" smtClean="0"/>
              <a:t>2 </a:t>
            </a:r>
            <a:r>
              <a:rPr lang="en-US" dirty="0"/>
              <a:t>means. The reader is sure to agree that, due to the use of vague personal pronouns (</a:t>
            </a:r>
            <a:r>
              <a:rPr lang="en-US" i="1" dirty="0"/>
              <a:t>she</a:t>
            </a:r>
            <a:r>
              <a:rPr lang="en-US" dirty="0"/>
              <a:t> and </a:t>
            </a:r>
            <a:r>
              <a:rPr lang="en-US" i="1" dirty="0"/>
              <a:t>him</a:t>
            </a:r>
            <a:r>
              <a:rPr lang="en-US" dirty="0"/>
              <a:t>), the second sentence has multiple interpretations and is, therefore, quite vague. </a:t>
            </a:r>
            <a:endParaRPr lang="it-IT" dirty="0"/>
          </a:p>
        </p:txBody>
      </p:sp>
    </p:spTree>
    <p:extLst>
      <p:ext uri="{BB962C8B-B14F-4D97-AF65-F5344CB8AC3E}">
        <p14:creationId xmlns:p14="http://schemas.microsoft.com/office/powerpoint/2010/main" val="257915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Explanation</a:t>
            </a:r>
            <a:r>
              <a:rPr lang="it-IT" dirty="0" smtClean="0"/>
              <a:t> </a:t>
            </a:r>
            <a:r>
              <a:rPr lang="it-IT" dirty="0" err="1" smtClean="0"/>
              <a:t>cont</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r>
              <a:rPr lang="en-US" dirty="0"/>
              <a:t>The reason that the sentence in Example </a:t>
            </a:r>
            <a:r>
              <a:rPr lang="en-US" dirty="0" smtClean="0"/>
              <a:t>1 </a:t>
            </a:r>
            <a:r>
              <a:rPr lang="en-US" dirty="0"/>
              <a:t>has a high lexical density is that it explicitly names both the subject (fox) and the object (dog), gives us more information about each one (the fox being quick and brown, and the dog being lazy), and tells us how the subject performed the action of jumping (swiftly). The sentence is packed with information and its high lexical density is a reflection of that. </a:t>
            </a:r>
            <a:endParaRPr lang="it-IT" dirty="0"/>
          </a:p>
          <a:p>
            <a:r>
              <a:rPr lang="en-US" dirty="0"/>
              <a:t>The reason that the sentence in Example </a:t>
            </a:r>
            <a:r>
              <a:rPr lang="en-US" dirty="0" smtClean="0"/>
              <a:t>2 </a:t>
            </a:r>
            <a:r>
              <a:rPr lang="en-US" dirty="0"/>
              <a:t>has such low lexical density is that it doesn't do any of the things that the first sentence does: we don't know who the subject (she) and the object (him) really are; we don't know how she told him (loudly? softly? lazily?) or how she loves him (intensely? passionately?); we don't even know if the first "she" and "him" mean the same people as the second "she" and "him." This sentence tells us almost nothing, and its low lexical density is an indicator of that. </a:t>
            </a:r>
            <a:endParaRPr lang="it-IT" dirty="0"/>
          </a:p>
          <a:p>
            <a:endParaRPr lang="it-IT" dirty="0"/>
          </a:p>
        </p:txBody>
      </p:sp>
    </p:spTree>
    <p:extLst>
      <p:ext uri="{BB962C8B-B14F-4D97-AF65-F5344CB8AC3E}">
        <p14:creationId xmlns:p14="http://schemas.microsoft.com/office/powerpoint/2010/main" val="261624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Lexical</a:t>
            </a:r>
            <a:r>
              <a:rPr lang="it-IT" dirty="0" smtClean="0"/>
              <a:t> </a:t>
            </a:r>
            <a:r>
              <a:rPr lang="it-IT" dirty="0" err="1" smtClean="0"/>
              <a:t>density</a:t>
            </a:r>
            <a:r>
              <a:rPr lang="it-IT" dirty="0" smtClean="0"/>
              <a:t> </a:t>
            </a:r>
            <a:r>
              <a:rPr lang="it-IT" dirty="0" err="1" smtClean="0"/>
              <a:t>increase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96163430"/>
              </p:ext>
            </p:extLst>
          </p:nvPr>
        </p:nvGraphicFramePr>
        <p:xfrm>
          <a:off x="457200" y="2092515"/>
          <a:ext cx="8229600" cy="3853500"/>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15000"/>
                        </a:lnSpc>
                        <a:spcAft>
                          <a:spcPts val="0"/>
                        </a:spcAft>
                      </a:pPr>
                      <a:r>
                        <a:rPr lang="it-IT" sz="1200" dirty="0" err="1">
                          <a:effectLst/>
                        </a:rPr>
                        <a:t>Lexical</a:t>
                      </a:r>
                      <a:r>
                        <a:rPr lang="it-IT" sz="1200" dirty="0">
                          <a:effectLst/>
                        </a:rPr>
                        <a:t> </a:t>
                      </a:r>
                      <a:r>
                        <a:rPr lang="it-IT" sz="1200" dirty="0" err="1">
                          <a:effectLst/>
                        </a:rPr>
                        <a:t>Words</a:t>
                      </a:r>
                      <a:r>
                        <a:rPr lang="it-IT" sz="1200" dirty="0">
                          <a:effectLst/>
                        </a:rPr>
                        <a:t> in </a:t>
                      </a:r>
                      <a:r>
                        <a:rPr lang="it-IT" sz="1200" dirty="0" err="1" smtClean="0">
                          <a:effectLst/>
                        </a:rPr>
                        <a:t>Red</a:t>
                      </a:r>
                      <a:endParaRPr lang="it-IT" sz="1100" dirty="0">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Lexical Density</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spcAft>
                          <a:spcPts val="0"/>
                        </a:spcAft>
                      </a:pPr>
                      <a:r>
                        <a:rPr lang="en-US" sz="1200" dirty="0">
                          <a:effectLst/>
                        </a:rPr>
                        <a:t>he </a:t>
                      </a:r>
                      <a:r>
                        <a:rPr lang="en-US" sz="1200" dirty="0">
                          <a:solidFill>
                            <a:srgbClr val="FF0000"/>
                          </a:solidFill>
                          <a:effectLst/>
                        </a:rPr>
                        <a:t>loves going </a:t>
                      </a:r>
                      <a:r>
                        <a:rPr lang="en-US" sz="1200" dirty="0">
                          <a:effectLst/>
                        </a:rPr>
                        <a:t>to the </a:t>
                      </a:r>
                      <a:r>
                        <a:rPr lang="en-US" sz="1200" dirty="0">
                          <a:solidFill>
                            <a:srgbClr val="FF0000"/>
                          </a:solidFill>
                          <a:effectLst/>
                        </a:rPr>
                        <a:t>cinema</a:t>
                      </a:r>
                      <a:r>
                        <a:rPr lang="en-US" sz="1200" dirty="0">
                          <a:effectLst/>
                        </a:rPr>
                        <a:t> .</a:t>
                      </a:r>
                      <a:r>
                        <a:rPr lang="en-US" sz="1200" dirty="0">
                          <a:solidFill>
                            <a:srgbClr val="92D050"/>
                          </a:solidFill>
                          <a:effectLst/>
                        </a:rPr>
                        <a:t> </a:t>
                      </a:r>
                      <a:endParaRPr lang="it-IT" sz="1100" dirty="0">
                        <a:solidFill>
                          <a:srgbClr val="92D050"/>
                        </a:solidFill>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50%</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19050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0">
                <a:tc>
                  <a:txBody>
                    <a:bodyPr/>
                    <a:lstStyle/>
                    <a:p>
                      <a:pPr>
                        <a:lnSpc>
                          <a:spcPct val="115000"/>
                        </a:lnSpc>
                        <a:spcAft>
                          <a:spcPts val="0"/>
                        </a:spcAft>
                      </a:pPr>
                      <a:r>
                        <a:rPr lang="en-US" sz="1200" dirty="0">
                          <a:solidFill>
                            <a:srgbClr val="FF0000"/>
                          </a:solidFill>
                          <a:effectLst/>
                        </a:rPr>
                        <a:t>john loves going </a:t>
                      </a:r>
                      <a:r>
                        <a:rPr lang="en-US" sz="1200" dirty="0">
                          <a:effectLst/>
                        </a:rPr>
                        <a:t>to the </a:t>
                      </a:r>
                      <a:r>
                        <a:rPr lang="en-US" sz="1200" dirty="0">
                          <a:solidFill>
                            <a:srgbClr val="FF0000"/>
                          </a:solidFill>
                          <a:effectLst/>
                        </a:rPr>
                        <a:t>cinema</a:t>
                      </a:r>
                      <a:r>
                        <a:rPr lang="en-US" sz="1200" dirty="0">
                          <a:effectLst/>
                        </a:rPr>
                        <a:t> . </a:t>
                      </a:r>
                      <a:endParaRPr lang="it-IT" sz="1100" dirty="0">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66.67%</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pPr>
                      <a:endParaRPr lang="it-IT" sz="1100" dirty="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19050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0">
                <a:tc>
                  <a:txBody>
                    <a:bodyPr/>
                    <a:lstStyle/>
                    <a:p>
                      <a:pPr>
                        <a:lnSpc>
                          <a:spcPct val="115000"/>
                        </a:lnSpc>
                        <a:spcAft>
                          <a:spcPts val="0"/>
                        </a:spcAft>
                      </a:pPr>
                      <a:r>
                        <a:rPr lang="en-US" sz="1200" dirty="0">
                          <a:solidFill>
                            <a:srgbClr val="FF0000"/>
                          </a:solidFill>
                          <a:effectLst/>
                        </a:rPr>
                        <a:t>john smith loves going </a:t>
                      </a:r>
                      <a:r>
                        <a:rPr lang="en-US" sz="1200" dirty="0">
                          <a:effectLst/>
                        </a:rPr>
                        <a:t>to the </a:t>
                      </a:r>
                      <a:r>
                        <a:rPr lang="en-US" sz="1200" dirty="0">
                          <a:solidFill>
                            <a:srgbClr val="FF0000"/>
                          </a:solidFill>
                          <a:effectLst/>
                        </a:rPr>
                        <a:t>cinema</a:t>
                      </a:r>
                      <a:r>
                        <a:rPr lang="en-US" sz="1200" dirty="0">
                          <a:effectLst/>
                        </a:rPr>
                        <a:t> . </a:t>
                      </a:r>
                      <a:endParaRPr lang="it-IT" sz="1100" dirty="0">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71.43%</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19050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0">
                <a:tc>
                  <a:txBody>
                    <a:bodyPr/>
                    <a:lstStyle/>
                    <a:p>
                      <a:pPr>
                        <a:lnSpc>
                          <a:spcPct val="115000"/>
                        </a:lnSpc>
                        <a:spcAft>
                          <a:spcPts val="0"/>
                        </a:spcAft>
                      </a:pPr>
                      <a:r>
                        <a:rPr lang="en-US" sz="1200" dirty="0">
                          <a:solidFill>
                            <a:srgbClr val="FF0000"/>
                          </a:solidFill>
                          <a:effectLst/>
                        </a:rPr>
                        <a:t>john smith loves going </a:t>
                      </a:r>
                      <a:r>
                        <a:rPr lang="en-US" sz="1200" dirty="0">
                          <a:effectLst/>
                        </a:rPr>
                        <a:t>to the </a:t>
                      </a:r>
                      <a:r>
                        <a:rPr lang="en-US" sz="1200" dirty="0">
                          <a:solidFill>
                            <a:srgbClr val="FF0000"/>
                          </a:solidFill>
                          <a:effectLst/>
                        </a:rPr>
                        <a:t>cinema everyday </a:t>
                      </a:r>
                      <a:r>
                        <a:rPr lang="en-US" sz="1200" dirty="0">
                          <a:effectLst/>
                        </a:rPr>
                        <a:t>. </a:t>
                      </a:r>
                      <a:endParaRPr lang="it-IT" sz="1100" dirty="0">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75%</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19050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0">
                <a:tc>
                  <a:txBody>
                    <a:bodyPr/>
                    <a:lstStyle/>
                    <a:p>
                      <a:pPr>
                        <a:lnSpc>
                          <a:spcPct val="115000"/>
                        </a:lnSpc>
                        <a:spcAft>
                          <a:spcPts val="0"/>
                        </a:spcAft>
                      </a:pPr>
                      <a:r>
                        <a:rPr lang="en-US" sz="1200" dirty="0">
                          <a:solidFill>
                            <a:srgbClr val="FF0000"/>
                          </a:solidFill>
                          <a:effectLst/>
                        </a:rPr>
                        <a:t>john smith intensely loves going </a:t>
                      </a:r>
                      <a:r>
                        <a:rPr lang="en-US" sz="1200" dirty="0">
                          <a:effectLst/>
                        </a:rPr>
                        <a:t>to the </a:t>
                      </a:r>
                      <a:r>
                        <a:rPr lang="en-US" sz="1200" dirty="0">
                          <a:solidFill>
                            <a:srgbClr val="FF0000"/>
                          </a:solidFill>
                          <a:effectLst/>
                        </a:rPr>
                        <a:t>cinema everyday </a:t>
                      </a:r>
                      <a:r>
                        <a:rPr lang="en-US" sz="1200" dirty="0">
                          <a:effectLst/>
                        </a:rPr>
                        <a:t>. </a:t>
                      </a:r>
                      <a:endParaRPr lang="it-IT" sz="1100" dirty="0">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a:effectLst/>
                        </a:rPr>
                        <a:t>77.78%</a:t>
                      </a:r>
                      <a:endParaRPr lang="it-IT" sz="1100">
                        <a:effectLst/>
                        <a:latin typeface="Calibri"/>
                        <a:ea typeface="Times New Roman"/>
                        <a:cs typeface="Times New Roman"/>
                      </a:endParaRPr>
                    </a:p>
                  </a:txBody>
                  <a:tcPr marL="9525" marR="9525" marT="9525" marB="9525" anchor="ctr"/>
                </a:tc>
              </a:tr>
              <a:tr h="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190500">
                <a:tc>
                  <a:txBody>
                    <a:bodyPr/>
                    <a:lstStyle/>
                    <a:p>
                      <a:pPr>
                        <a:lnSpc>
                          <a:spcPct val="115000"/>
                        </a:lnSpc>
                      </a:pPr>
                      <a:endParaRPr lang="it-IT" sz="1100">
                        <a:effectLst/>
                        <a:latin typeface="Calibri"/>
                        <a:cs typeface="Times New Roman"/>
                      </a:endParaRPr>
                    </a:p>
                  </a:txBody>
                  <a:tcPr marL="9525" marR="9525" marT="9525" marB="9525" anchor="ctr"/>
                </a:tc>
                <a:tc>
                  <a:txBody>
                    <a:bodyPr/>
                    <a:lstStyle/>
                    <a:p>
                      <a:pPr>
                        <a:lnSpc>
                          <a:spcPct val="115000"/>
                        </a:lnSpc>
                      </a:pPr>
                      <a:endParaRPr lang="it-IT" sz="1100">
                        <a:effectLst/>
                        <a:latin typeface="Calibri"/>
                        <a:cs typeface="Times New Roman"/>
                      </a:endParaRPr>
                    </a:p>
                  </a:txBody>
                  <a:tcPr marL="9525" marR="9525" marT="9525" marB="9525" anchor="ctr"/>
                </a:tc>
              </a:tr>
              <a:tr h="0">
                <a:tc>
                  <a:txBody>
                    <a:bodyPr/>
                    <a:lstStyle/>
                    <a:p>
                      <a:pPr>
                        <a:lnSpc>
                          <a:spcPct val="115000"/>
                        </a:lnSpc>
                        <a:spcAft>
                          <a:spcPts val="0"/>
                        </a:spcAft>
                      </a:pPr>
                      <a:r>
                        <a:rPr lang="en-US" sz="1200" dirty="0">
                          <a:solidFill>
                            <a:srgbClr val="FF0000"/>
                          </a:solidFill>
                          <a:effectLst/>
                        </a:rPr>
                        <a:t>john smith intensely loves going </a:t>
                      </a:r>
                      <a:r>
                        <a:rPr lang="en-US" sz="1200" dirty="0">
                          <a:effectLst/>
                        </a:rPr>
                        <a:t>to the </a:t>
                      </a:r>
                      <a:r>
                        <a:rPr lang="en-US" sz="1200" dirty="0">
                          <a:solidFill>
                            <a:srgbClr val="FF0000"/>
                          </a:solidFill>
                          <a:effectLst/>
                        </a:rPr>
                        <a:t>huge cinema everyday . </a:t>
                      </a:r>
                      <a:endParaRPr lang="it-IT" sz="1100" dirty="0">
                        <a:solidFill>
                          <a:srgbClr val="FF0000"/>
                        </a:solidFill>
                        <a:effectLst/>
                        <a:latin typeface="Calibri"/>
                        <a:ea typeface="Times New Roman"/>
                        <a:cs typeface="Times New Roman"/>
                      </a:endParaRPr>
                    </a:p>
                  </a:txBody>
                  <a:tcPr marL="9525" marR="9525" marT="9525" marB="9525" anchor="ctr"/>
                </a:tc>
                <a:tc>
                  <a:txBody>
                    <a:bodyPr/>
                    <a:lstStyle/>
                    <a:p>
                      <a:pPr algn="ctr">
                        <a:lnSpc>
                          <a:spcPct val="115000"/>
                        </a:lnSpc>
                        <a:spcAft>
                          <a:spcPts val="0"/>
                        </a:spcAft>
                      </a:pPr>
                      <a:r>
                        <a:rPr lang="it-IT" sz="1200" dirty="0">
                          <a:effectLst/>
                        </a:rPr>
                        <a:t>80%</a:t>
                      </a:r>
                      <a:endParaRPr lang="it-IT" sz="1100" dirty="0">
                        <a:effectLst/>
                        <a:latin typeface="Calibri"/>
                        <a:ea typeface="Times New Roman"/>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207992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Calculate</a:t>
            </a:r>
            <a:r>
              <a:rPr lang="it-IT" dirty="0" smtClean="0"/>
              <a:t> </a:t>
            </a:r>
            <a:r>
              <a:rPr lang="it-IT" dirty="0" err="1" smtClean="0"/>
              <a:t>lexical</a:t>
            </a:r>
            <a:r>
              <a:rPr lang="it-IT" dirty="0" smtClean="0"/>
              <a:t> </a:t>
            </a:r>
            <a:r>
              <a:rPr lang="it-IT" dirty="0" err="1" smtClean="0"/>
              <a:t>density</a:t>
            </a:r>
            <a:endParaRPr lang="it-IT" dirty="0"/>
          </a:p>
        </p:txBody>
      </p:sp>
      <p:sp>
        <p:nvSpPr>
          <p:cNvPr id="3" name="Segnaposto contenuto 2"/>
          <p:cNvSpPr>
            <a:spLocks noGrp="1"/>
          </p:cNvSpPr>
          <p:nvPr>
            <p:ph idx="1"/>
          </p:nvPr>
        </p:nvSpPr>
        <p:spPr/>
        <p:txBody>
          <a:bodyPr/>
          <a:lstStyle/>
          <a:p>
            <a:pPr marL="0" indent="0">
              <a:buNone/>
            </a:pPr>
            <a:r>
              <a:rPr lang="en-US" dirty="0"/>
              <a:t>Written text</a:t>
            </a:r>
          </a:p>
          <a:p>
            <a:pPr marL="0" indent="0">
              <a:buNone/>
            </a:pPr>
            <a:r>
              <a:rPr lang="en-US" dirty="0">
                <a:solidFill>
                  <a:srgbClr val="92D050"/>
                </a:solidFill>
              </a:rPr>
              <a:t>Every previous visit has left me with a sense of the risk to others in further attempts at action on my part</a:t>
            </a:r>
            <a:r>
              <a:rPr lang="en-US" dirty="0" smtClean="0">
                <a:solidFill>
                  <a:srgbClr val="92D050"/>
                </a:solidFill>
              </a:rPr>
              <a:t>.</a:t>
            </a:r>
          </a:p>
          <a:p>
            <a:pPr marL="0" indent="0">
              <a:buNone/>
            </a:pPr>
            <a:endParaRPr lang="en-US" dirty="0" smtClean="0">
              <a:solidFill>
                <a:srgbClr val="92D050"/>
              </a:solidFill>
            </a:endParaRPr>
          </a:p>
          <a:p>
            <a:pPr marL="0" indent="0">
              <a:buNone/>
            </a:pPr>
            <a:r>
              <a:rPr lang="en-US" dirty="0" smtClean="0">
                <a:solidFill>
                  <a:srgbClr val="92D050"/>
                </a:solidFill>
              </a:rPr>
              <a:t>There are </a:t>
            </a:r>
            <a:r>
              <a:rPr lang="en-US" dirty="0" smtClean="0">
                <a:solidFill>
                  <a:srgbClr val="92D050"/>
                </a:solidFill>
              </a:rPr>
              <a:t>10 </a:t>
            </a:r>
            <a:r>
              <a:rPr lang="en-US" dirty="0" smtClean="0">
                <a:solidFill>
                  <a:srgbClr val="92D050"/>
                </a:solidFill>
              </a:rPr>
              <a:t>content words in a text of 22 items. The lexical density is </a:t>
            </a:r>
            <a:r>
              <a:rPr lang="en-US" dirty="0" smtClean="0">
                <a:solidFill>
                  <a:srgbClr val="92D050"/>
                </a:solidFill>
              </a:rPr>
              <a:t>45%c.</a:t>
            </a:r>
          </a:p>
          <a:p>
            <a:pPr marL="0" indent="0">
              <a:buNone/>
            </a:pPr>
            <a:r>
              <a:rPr lang="en-US" dirty="0" smtClean="0">
                <a:solidFill>
                  <a:srgbClr val="92D050"/>
                </a:solidFill>
              </a:rPr>
              <a:t>Lexical density is an indication as to how informative a text is.</a:t>
            </a:r>
            <a:endParaRPr lang="en-US" dirty="0">
              <a:solidFill>
                <a:srgbClr val="92D050"/>
              </a:solidFill>
            </a:endParaRPr>
          </a:p>
          <a:p>
            <a:pPr marL="0" indent="0">
              <a:buNone/>
            </a:pPr>
            <a:endParaRPr lang="it-IT" dirty="0">
              <a:solidFill>
                <a:srgbClr val="92D050"/>
              </a:solidFill>
            </a:endParaRPr>
          </a:p>
          <a:p>
            <a:pPr marL="137160" indent="0">
              <a:buNone/>
            </a:pPr>
            <a:endParaRPr lang="it-IT" dirty="0"/>
          </a:p>
        </p:txBody>
      </p:sp>
    </p:spTree>
    <p:extLst>
      <p:ext uri="{BB962C8B-B14F-4D97-AF65-F5344CB8AC3E}">
        <p14:creationId xmlns:p14="http://schemas.microsoft.com/office/powerpoint/2010/main" val="115824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Calculate</a:t>
            </a:r>
            <a:r>
              <a:rPr lang="it-IT" dirty="0" smtClean="0"/>
              <a:t> </a:t>
            </a:r>
            <a:r>
              <a:rPr lang="it-IT" dirty="0" err="1" smtClean="0"/>
              <a:t>lexical</a:t>
            </a:r>
            <a:r>
              <a:rPr lang="it-IT" dirty="0" smtClean="0"/>
              <a:t> </a:t>
            </a:r>
            <a:r>
              <a:rPr lang="it-IT" dirty="0" err="1" smtClean="0"/>
              <a:t>density</a:t>
            </a:r>
            <a:endParaRPr lang="it-IT" dirty="0"/>
          </a:p>
        </p:txBody>
      </p:sp>
      <p:sp>
        <p:nvSpPr>
          <p:cNvPr id="3" name="Segnaposto contenuto 2"/>
          <p:cNvSpPr>
            <a:spLocks noGrp="1"/>
          </p:cNvSpPr>
          <p:nvPr>
            <p:ph idx="1"/>
          </p:nvPr>
        </p:nvSpPr>
        <p:spPr/>
        <p:txBody>
          <a:bodyPr/>
          <a:lstStyle/>
          <a:p>
            <a:pPr marL="137160" indent="0">
              <a:buNone/>
            </a:pPr>
            <a:r>
              <a:rPr lang="it-IT" dirty="0" err="1" smtClean="0"/>
              <a:t>Spoken</a:t>
            </a:r>
            <a:r>
              <a:rPr lang="it-IT" dirty="0" smtClean="0"/>
              <a:t> text</a:t>
            </a:r>
          </a:p>
          <a:p>
            <a:pPr marL="137160" indent="0">
              <a:buNone/>
            </a:pPr>
            <a:r>
              <a:rPr lang="en-US" dirty="0">
                <a:solidFill>
                  <a:srgbClr val="92D050"/>
                </a:solidFill>
              </a:rPr>
              <a:t>Whenever I’d visited there before I’d ended up feeling that other people might get hurt if I tried to do anything more.</a:t>
            </a:r>
            <a:endParaRPr lang="it-IT" dirty="0">
              <a:solidFill>
                <a:srgbClr val="92D050"/>
              </a:solidFill>
            </a:endParaRPr>
          </a:p>
          <a:p>
            <a:pPr marL="137160" indent="0">
              <a:buNone/>
            </a:pPr>
            <a:endParaRPr lang="it-IT" dirty="0" smtClean="0"/>
          </a:p>
          <a:p>
            <a:pPr marL="137160" indent="0">
              <a:buNone/>
            </a:pPr>
            <a:r>
              <a:rPr lang="en-US" dirty="0">
                <a:solidFill>
                  <a:srgbClr val="92D050"/>
                </a:solidFill>
              </a:rPr>
              <a:t>There are </a:t>
            </a:r>
            <a:r>
              <a:rPr lang="en-US" dirty="0" smtClean="0">
                <a:solidFill>
                  <a:srgbClr val="92D050"/>
                </a:solidFill>
              </a:rPr>
              <a:t>7 </a:t>
            </a:r>
            <a:r>
              <a:rPr lang="en-US" dirty="0">
                <a:solidFill>
                  <a:srgbClr val="92D050"/>
                </a:solidFill>
              </a:rPr>
              <a:t>content words in a text of </a:t>
            </a:r>
            <a:r>
              <a:rPr lang="en-US" dirty="0" smtClean="0">
                <a:solidFill>
                  <a:srgbClr val="92D050"/>
                </a:solidFill>
              </a:rPr>
              <a:t>24 </a:t>
            </a:r>
            <a:r>
              <a:rPr lang="en-US" dirty="0">
                <a:solidFill>
                  <a:srgbClr val="92D050"/>
                </a:solidFill>
              </a:rPr>
              <a:t>items. The lexical density is </a:t>
            </a:r>
            <a:r>
              <a:rPr lang="en-US" dirty="0" smtClean="0">
                <a:solidFill>
                  <a:srgbClr val="92D050"/>
                </a:solidFill>
              </a:rPr>
              <a:t>30% c.</a:t>
            </a:r>
            <a:endParaRPr lang="en-US" dirty="0">
              <a:solidFill>
                <a:srgbClr val="92D050"/>
              </a:solidFill>
            </a:endParaRPr>
          </a:p>
          <a:p>
            <a:pPr marL="137160" indent="0">
              <a:buNone/>
            </a:pPr>
            <a:endParaRPr lang="it-IT" dirty="0"/>
          </a:p>
        </p:txBody>
      </p:sp>
    </p:spTree>
    <p:extLst>
      <p:ext uri="{BB962C8B-B14F-4D97-AF65-F5344CB8AC3E}">
        <p14:creationId xmlns:p14="http://schemas.microsoft.com/office/powerpoint/2010/main" val="2029844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TotalTime>
  <Words>1446</Words>
  <Application>Microsoft Office PowerPoint</Application>
  <PresentationFormat>Presentazione su schermo (4:3)</PresentationFormat>
  <Paragraphs>195</Paragraphs>
  <Slides>34</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34</vt:i4>
      </vt:variant>
    </vt:vector>
  </HeadingPairs>
  <TitlesOfParts>
    <vt:vector size="36" baseType="lpstr">
      <vt:lpstr>Vertice</vt:lpstr>
      <vt:lpstr>Document</vt:lpstr>
      <vt:lpstr>Lexical Density</vt:lpstr>
      <vt:lpstr>Lexical density</vt:lpstr>
      <vt:lpstr>An ideal example</vt:lpstr>
      <vt:lpstr>Another example</vt:lpstr>
      <vt:lpstr>Explanation</vt:lpstr>
      <vt:lpstr>Explanation cont.</vt:lpstr>
      <vt:lpstr>Lexical density increase</vt:lpstr>
      <vt:lpstr>Calculate lexical density</vt:lpstr>
      <vt:lpstr>Calculate lexical density</vt:lpstr>
      <vt:lpstr>Grammatical Intricacy</vt:lpstr>
      <vt:lpstr>Grammatical Intricacy</vt:lpstr>
      <vt:lpstr>Spoken Text</vt:lpstr>
      <vt:lpstr>Clause complex</vt:lpstr>
      <vt:lpstr>Spoken versus written</vt:lpstr>
      <vt:lpstr>Conversation Analysis</vt:lpstr>
      <vt:lpstr>Gricean Maxims</vt:lpstr>
      <vt:lpstr>The maxims</vt:lpstr>
      <vt:lpstr>Implicature</vt:lpstr>
      <vt:lpstr>Pragmatic/Casual talk</vt:lpstr>
      <vt:lpstr>Speech Functions</vt:lpstr>
      <vt:lpstr>Speech Acts </vt:lpstr>
      <vt:lpstr>Conversation Structure (1)</vt:lpstr>
      <vt:lpstr>Conversation Structure (2)</vt:lpstr>
      <vt:lpstr>Conversation Structure (3)</vt:lpstr>
      <vt:lpstr>Conversation Structure (4)</vt:lpstr>
      <vt:lpstr>Conversation</vt:lpstr>
      <vt:lpstr>Presentazione standard di PowerPoint</vt:lpstr>
      <vt:lpstr>Conversation Structure (5)</vt:lpstr>
      <vt:lpstr>Semiotic modalities</vt:lpstr>
      <vt:lpstr>Digitalisation</vt:lpstr>
      <vt:lpstr>STORIES</vt:lpstr>
      <vt:lpstr>Little Red Riding Hood</vt:lpstr>
      <vt:lpstr>Joke</vt:lpstr>
      <vt:lpstr>Gossip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Lexical Density</dc:title>
  <dc:creator>Christopher Taylor</dc:creator>
  <cp:lastModifiedBy>Taylor</cp:lastModifiedBy>
  <cp:revision>16</cp:revision>
  <dcterms:created xsi:type="dcterms:W3CDTF">2019-06-29T07:05:56Z</dcterms:created>
  <dcterms:modified xsi:type="dcterms:W3CDTF">2019-07-03T16:08:52Z</dcterms:modified>
</cp:coreProperties>
</file>