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74" r:id="rId3"/>
    <p:sldId id="263" r:id="rId4"/>
    <p:sldId id="268" r:id="rId5"/>
    <p:sldId id="266" r:id="rId6"/>
    <p:sldId id="283" r:id="rId7"/>
    <p:sldId id="269" r:id="rId8"/>
    <p:sldId id="284" r:id="rId9"/>
    <p:sldId id="267" r:id="rId10"/>
    <p:sldId id="275" r:id="rId11"/>
    <p:sldId id="288" r:id="rId12"/>
    <p:sldId id="289" r:id="rId13"/>
    <p:sldId id="287" r:id="rId14"/>
    <p:sldId id="257" r:id="rId15"/>
    <p:sldId id="271" r:id="rId16"/>
    <p:sldId id="273" r:id="rId17"/>
    <p:sldId id="285" r:id="rId18"/>
    <p:sldId id="290" r:id="rId19"/>
    <p:sldId id="262" r:id="rId20"/>
    <p:sldId id="279" r:id="rId21"/>
    <p:sldId id="299" r:id="rId22"/>
    <p:sldId id="291" r:id="rId23"/>
    <p:sldId id="295" r:id="rId24"/>
    <p:sldId id="292" r:id="rId25"/>
    <p:sldId id="280" r:id="rId26"/>
    <p:sldId id="293" r:id="rId27"/>
    <p:sldId id="294" r:id="rId28"/>
    <p:sldId id="296" r:id="rId29"/>
    <p:sldId id="297" r:id="rId30"/>
    <p:sldId id="281" r:id="rId31"/>
    <p:sldId id="304" r:id="rId32"/>
    <p:sldId id="306" r:id="rId33"/>
    <p:sldId id="307" r:id="rId3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82" autoAdjust="0"/>
  </p:normalViewPr>
  <p:slideViewPr>
    <p:cSldViewPr snapToGrid="0" snapToObjects="1">
      <p:cViewPr>
        <p:scale>
          <a:sx n="68" d="100"/>
          <a:sy n="68" d="100"/>
        </p:scale>
        <p:origin x="-648" y="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4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2B658-FAB2-4344-B26A-D3BFC7CEE83C}" type="datetimeFigureOut">
              <a:rPr lang="it-IT" smtClean="0"/>
              <a:t>23/10/19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925A0-6E52-F841-95D7-B7254EFEA67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37635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770BE-5FF9-6849-A34F-B0BD5C56432A}" type="datetimeFigureOut">
              <a:rPr lang="it-IT" smtClean="0"/>
              <a:t>23/10/19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566C8A-A78D-5440-87AC-C3A408DD91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21951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www.frontiersin.org</a:t>
            </a:r>
            <a:r>
              <a:rPr lang="it-IT" dirty="0" smtClean="0"/>
              <a:t>/</a:t>
            </a:r>
            <a:r>
              <a:rPr lang="it-IT" dirty="0" err="1" smtClean="0"/>
              <a:t>articles</a:t>
            </a:r>
            <a:r>
              <a:rPr lang="it-IT" dirty="0" smtClean="0"/>
              <a:t>/10.3389/fendo.2015.00029/full</a:t>
            </a:r>
          </a:p>
          <a:p>
            <a:endParaRPr lang="it-IT" dirty="0" smtClean="0"/>
          </a:p>
          <a:p>
            <a:r>
              <a:rPr lang="it-IT" dirty="0" smtClean="0"/>
              <a:t>Meccanismi cellulari coinvolti nella biosintesi degli steroidi surrenali. </a:t>
            </a:r>
          </a:p>
          <a:p>
            <a:endParaRPr lang="it-IT" dirty="0" smtClean="0"/>
          </a:p>
          <a:p>
            <a:r>
              <a:rPr lang="it-IT" dirty="0" smtClean="0"/>
              <a:t>I meccanismi cellulari che sono alla base della </a:t>
            </a:r>
            <a:r>
              <a:rPr lang="it-IT" dirty="0" err="1" smtClean="0"/>
              <a:t>steroidogenesi</a:t>
            </a:r>
            <a:r>
              <a:rPr lang="it-IT" dirty="0" smtClean="0"/>
              <a:t> surrenale sono iniziati dall'attivazione del </a:t>
            </a:r>
            <a:r>
              <a:rPr lang="it-IT" b="1" dirty="0" smtClean="0"/>
              <a:t>recettore dell'ormone adrenocorticotropo </a:t>
            </a:r>
            <a:r>
              <a:rPr lang="it-IT" dirty="0" smtClean="0"/>
              <a:t>(ACTH) e del </a:t>
            </a:r>
            <a:r>
              <a:rPr lang="it-IT" b="1" dirty="0" smtClean="0"/>
              <a:t>recettore dell'</a:t>
            </a:r>
            <a:r>
              <a:rPr lang="it-IT" b="1" dirty="0" err="1" smtClean="0"/>
              <a:t>angiotensina</a:t>
            </a:r>
            <a:r>
              <a:rPr lang="it-IT" b="1" dirty="0" smtClean="0"/>
              <a:t> II tipo I </a:t>
            </a:r>
            <a:r>
              <a:rPr lang="it-IT" dirty="0" smtClean="0"/>
              <a:t>(ATIIR) rispettivamente da ACTH e </a:t>
            </a:r>
            <a:r>
              <a:rPr lang="it-IT" dirty="0" err="1" smtClean="0"/>
              <a:t>angiotensina</a:t>
            </a:r>
            <a:r>
              <a:rPr lang="it-IT" dirty="0" smtClean="0"/>
              <a:t> II. La </a:t>
            </a:r>
            <a:r>
              <a:rPr lang="it-IT" dirty="0" err="1" smtClean="0"/>
              <a:t>steroidogenesi</a:t>
            </a:r>
            <a:r>
              <a:rPr lang="it-IT" dirty="0" smtClean="0"/>
              <a:t> è anche iniziata da cambiamenti nei </a:t>
            </a:r>
            <a:r>
              <a:rPr lang="it-IT" b="1" dirty="0" smtClean="0"/>
              <a:t>livelli sierici di potassio </a:t>
            </a:r>
            <a:r>
              <a:rPr lang="it-IT" dirty="0" smtClean="0"/>
              <a:t>attraverso l'espressione specifica dei canali di potassio nella </a:t>
            </a:r>
            <a:r>
              <a:rPr lang="it-IT" u="sng" dirty="0" smtClean="0"/>
              <a:t>zona </a:t>
            </a:r>
            <a:r>
              <a:rPr lang="it-IT" u="sng" dirty="0" err="1" smtClean="0"/>
              <a:t>glomerulosa</a:t>
            </a:r>
            <a:r>
              <a:rPr lang="it-IT" dirty="0" smtClean="0"/>
              <a:t>. </a:t>
            </a:r>
          </a:p>
          <a:p>
            <a:endParaRPr lang="it-IT" dirty="0" smtClean="0"/>
          </a:p>
          <a:p>
            <a:r>
              <a:rPr lang="it-IT" dirty="0" smtClean="0"/>
              <a:t>Questo è seguito dall'attivazione di secondi messaggeri, che avviano la </a:t>
            </a:r>
            <a:r>
              <a:rPr lang="it-IT" b="1" dirty="0" smtClean="0"/>
              <a:t>mobilizzazione del colesterolo</a:t>
            </a:r>
            <a:r>
              <a:rPr lang="it-IT" dirty="0" smtClean="0"/>
              <a:t>. Il colesterolo può essere ottenuto da: </a:t>
            </a:r>
          </a:p>
          <a:p>
            <a:r>
              <a:rPr lang="it-IT" dirty="0" smtClean="0"/>
              <a:t>a)</a:t>
            </a:r>
            <a:r>
              <a:rPr lang="it-IT" baseline="0" dirty="0" smtClean="0"/>
              <a:t> </a:t>
            </a:r>
            <a:r>
              <a:rPr lang="it-IT" b="1" baseline="0" dirty="0" smtClean="0"/>
              <a:t>lipoproteine </a:t>
            </a:r>
            <a:r>
              <a:rPr lang="it-IT" b="1" dirty="0" smtClean="0"/>
              <a:t>LDL e HDL</a:t>
            </a:r>
            <a:r>
              <a:rPr lang="it-IT" dirty="0" smtClean="0"/>
              <a:t>, circolanti nel sangue e che si legano a specifici recettori cellulari (tra cui SR-BI; poi</a:t>
            </a:r>
            <a:r>
              <a:rPr lang="it-IT" baseline="0" dirty="0" smtClean="0"/>
              <a:t> il colesterolo viene trasferito nella cellula); b)</a:t>
            </a:r>
            <a:r>
              <a:rPr lang="it-IT" dirty="0" smtClean="0"/>
              <a:t> </a:t>
            </a:r>
            <a:r>
              <a:rPr lang="it-IT" b="1" dirty="0" smtClean="0"/>
              <a:t>goccioline lipidiche intracellulari </a:t>
            </a:r>
            <a:r>
              <a:rPr lang="it-IT" b="0" dirty="0" smtClean="0"/>
              <a:t>(deposito),</a:t>
            </a:r>
            <a:r>
              <a:rPr lang="it-IT" b="1" dirty="0" smtClean="0"/>
              <a:t> </a:t>
            </a:r>
            <a:r>
              <a:rPr lang="it-IT" dirty="0" smtClean="0"/>
              <a:t>o c) </a:t>
            </a:r>
            <a:r>
              <a:rPr lang="it-IT" b="1" dirty="0" smtClean="0"/>
              <a:t>sintesi de novo</a:t>
            </a:r>
            <a:r>
              <a:rPr lang="it-IT" dirty="0" smtClean="0"/>
              <a:t>. </a:t>
            </a:r>
          </a:p>
          <a:p>
            <a:endParaRPr lang="it-IT" dirty="0" smtClean="0"/>
          </a:p>
          <a:p>
            <a:r>
              <a:rPr lang="it-IT" dirty="0" smtClean="0"/>
              <a:t>Il colesterolo viene trasportato nei mitocondri (grazie a </a:t>
            </a:r>
            <a:r>
              <a:rPr lang="it-IT" b="1" dirty="0" err="1" smtClean="0"/>
              <a:t>StAR</a:t>
            </a:r>
            <a:r>
              <a:rPr lang="it-IT" dirty="0" smtClean="0"/>
              <a:t>), dove la scissione del </a:t>
            </a:r>
            <a:r>
              <a:rPr lang="it-IT" b="1" dirty="0" smtClean="0"/>
              <a:t>CYP11A1 (</a:t>
            </a:r>
            <a:r>
              <a:rPr lang="it-IT" b="1" dirty="0" err="1" smtClean="0"/>
              <a:t>desmolasi</a:t>
            </a:r>
            <a:r>
              <a:rPr lang="it-IT" b="1" dirty="0" smtClean="0"/>
              <a:t>) </a:t>
            </a:r>
            <a:r>
              <a:rPr lang="it-IT" dirty="0" smtClean="0"/>
              <a:t>è la prima tappa della </a:t>
            </a:r>
            <a:r>
              <a:rPr lang="it-IT" dirty="0" err="1" smtClean="0"/>
              <a:t>steroidogenesi</a:t>
            </a:r>
            <a:r>
              <a:rPr lang="it-IT" dirty="0" smtClean="0"/>
              <a:t>. L'espressione specifica di enzimi nelle varie zone della corteccia surrenale porta alla biosintesi dell'aldosterone e del cortisolo. </a:t>
            </a:r>
          </a:p>
          <a:p>
            <a:r>
              <a:rPr lang="it-IT" dirty="0" smtClean="0"/>
              <a:t>Abbreviazioni: 3β HSD, 3β-</a:t>
            </a:r>
            <a:r>
              <a:rPr lang="it-IT" dirty="0" err="1" smtClean="0"/>
              <a:t>hydroxysteroid</a:t>
            </a:r>
            <a:r>
              <a:rPr lang="it-IT" dirty="0" smtClean="0"/>
              <a:t> </a:t>
            </a:r>
            <a:r>
              <a:rPr lang="it-IT" dirty="0" err="1" smtClean="0"/>
              <a:t>dehydrogenase</a:t>
            </a:r>
            <a:r>
              <a:rPr lang="it-IT" dirty="0" smtClean="0"/>
              <a:t>; HSL, lipasi sensibile agli ormoni; LDLR, recettore delle lipoproteine ​​a bassa densità; SR-BI, classe di recettori </a:t>
            </a:r>
            <a:r>
              <a:rPr lang="it-IT" dirty="0" err="1" smtClean="0"/>
              <a:t>scavenger</a:t>
            </a:r>
            <a:r>
              <a:rPr lang="it-IT" dirty="0" smtClean="0"/>
              <a:t> BI.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96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tmedweb.tulane.edu</a:t>
            </a:r>
            <a:r>
              <a:rPr lang="it-IT" dirty="0" smtClean="0"/>
              <a:t>/</a:t>
            </a:r>
            <a:r>
              <a:rPr lang="it-IT" dirty="0" err="1" smtClean="0"/>
              <a:t>pharmwiki</a:t>
            </a:r>
            <a:r>
              <a:rPr lang="it-IT" dirty="0" smtClean="0"/>
              <a:t>/</a:t>
            </a:r>
            <a:r>
              <a:rPr lang="it-IT" dirty="0" err="1" smtClean="0"/>
              <a:t>doku.php</a:t>
            </a:r>
            <a:r>
              <a:rPr lang="it-IT" dirty="0" smtClean="0"/>
              <a:t>/</a:t>
            </a:r>
            <a:r>
              <a:rPr lang="it-IT" dirty="0" err="1" smtClean="0"/>
              <a:t>potassium_sparing_diuretics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Legenda Meccanismi diuretici risparmiatori di K nel nel tubulo collettore. Le cellule in questa regione del nefrone assorbono il Na attraverso i canali Na epiteliali della membrana luminale (</a:t>
            </a:r>
            <a:r>
              <a:rPr lang="it-IT" dirty="0" err="1" smtClean="0"/>
              <a:t>ENaC</a:t>
            </a:r>
            <a:r>
              <a:rPr lang="it-IT" dirty="0" smtClean="0"/>
              <a:t>). L'afflusso di Na attraverso la membrana luminale lascia un potenziale lumen-negativo, che guida il riassorbimento di Cl e l'efflusso di potassio. Il Na citoplasmatico viene trasportato attraverso la membrana cellulare </a:t>
            </a:r>
            <a:r>
              <a:rPr lang="it-IT" dirty="0" err="1" smtClean="0"/>
              <a:t>basolaterale</a:t>
            </a:r>
            <a:r>
              <a:rPr lang="it-IT" dirty="0" smtClean="0"/>
              <a:t> dall'</a:t>
            </a:r>
            <a:r>
              <a:rPr lang="it-IT" dirty="0" err="1" smtClean="0"/>
              <a:t>ATPasi</a:t>
            </a:r>
            <a:r>
              <a:rPr lang="it-IT" dirty="0" smtClean="0"/>
              <a:t> Na / K. L'espressione genica e la localizzazione superficiale di </a:t>
            </a:r>
            <a:r>
              <a:rPr lang="it-IT" dirty="0" err="1" smtClean="0"/>
              <a:t>ENaC</a:t>
            </a:r>
            <a:r>
              <a:rPr lang="it-IT" dirty="0" smtClean="0"/>
              <a:t> è modulata da aldosterone, che si lega a un recettore </a:t>
            </a:r>
            <a:r>
              <a:rPr lang="it-IT" dirty="0" err="1" smtClean="0"/>
              <a:t>minerocorticoide</a:t>
            </a:r>
            <a:r>
              <a:rPr lang="it-IT" dirty="0" smtClean="0"/>
              <a:t> intracellulare, che aumenta l'espressione di numerosi geni tra cui quelli che codificano </a:t>
            </a:r>
            <a:r>
              <a:rPr lang="it-IT" dirty="0" err="1" smtClean="0"/>
              <a:t>ENaC</a:t>
            </a:r>
            <a:r>
              <a:rPr lang="it-IT" dirty="0" smtClean="0"/>
              <a:t> e Na / K </a:t>
            </a:r>
            <a:r>
              <a:rPr lang="it-IT" dirty="0" err="1" smtClean="0"/>
              <a:t>ATPase</a:t>
            </a:r>
            <a:r>
              <a:rPr lang="it-IT" dirty="0" smtClean="0"/>
              <a:t>. Il dotto collettore è il principale sito di azione (nel rene) degli antagonisti del recettore dei </a:t>
            </a:r>
            <a:r>
              <a:rPr lang="it-IT" dirty="0" err="1" smtClean="0"/>
              <a:t>mineralcorticoidi</a:t>
            </a:r>
            <a:r>
              <a:rPr lang="it-IT" dirty="0" smtClean="0"/>
              <a:t> (</a:t>
            </a:r>
            <a:r>
              <a:rPr lang="it-IT" dirty="0" err="1" smtClean="0"/>
              <a:t>spiranolattone</a:t>
            </a:r>
            <a:r>
              <a:rPr lang="it-IT" dirty="0" smtClean="0"/>
              <a:t> ed </a:t>
            </a:r>
            <a:r>
              <a:rPr lang="it-IT" dirty="0" err="1" smtClean="0"/>
              <a:t>epilerinone</a:t>
            </a:r>
            <a:r>
              <a:rPr lang="it-IT" dirty="0" smtClean="0"/>
              <a:t>), che diminuiscono l'espressione dell'</a:t>
            </a:r>
            <a:r>
              <a:rPr lang="it-IT" dirty="0" err="1" smtClean="0"/>
              <a:t>ENaC</a:t>
            </a:r>
            <a:r>
              <a:rPr lang="it-IT" dirty="0" smtClean="0"/>
              <a:t>. Gli inibitori diretti </a:t>
            </a:r>
            <a:r>
              <a:rPr lang="it-IT" dirty="0" err="1" smtClean="0"/>
              <a:t>ENaC</a:t>
            </a:r>
            <a:r>
              <a:rPr lang="it-IT" dirty="0" smtClean="0"/>
              <a:t> (</a:t>
            </a:r>
            <a:r>
              <a:rPr lang="it-IT" dirty="0" err="1" smtClean="0"/>
              <a:t>amiloride</a:t>
            </a:r>
            <a:r>
              <a:rPr lang="it-IT" dirty="0" smtClean="0"/>
              <a:t> e </a:t>
            </a:r>
            <a:r>
              <a:rPr lang="it-IT" dirty="0" err="1" smtClean="0"/>
              <a:t>triamterene</a:t>
            </a:r>
            <a:r>
              <a:rPr lang="it-IT" dirty="0" smtClean="0"/>
              <a:t>) inibiscono l'afflusso di Na attraverso i canali epiteliali di Na nella membrana luminale.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4323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January</a:t>
            </a:r>
            <a:r>
              <a:rPr lang="it-IT" dirty="0" smtClean="0"/>
              <a:t> 2003AJP </a:t>
            </a:r>
            <a:r>
              <a:rPr lang="it-IT" dirty="0" err="1" smtClean="0"/>
              <a:t>Advances</a:t>
            </a:r>
            <a:r>
              <a:rPr lang="it-IT" dirty="0" smtClean="0"/>
              <a:t> in </a:t>
            </a:r>
            <a:r>
              <a:rPr lang="it-IT" dirty="0" err="1" smtClean="0"/>
              <a:t>Physiology</a:t>
            </a:r>
            <a:r>
              <a:rPr lang="it-IT" dirty="0" smtClean="0"/>
              <a:t> </a:t>
            </a:r>
            <a:r>
              <a:rPr lang="it-IT" dirty="0" err="1" smtClean="0"/>
              <a:t>Education</a:t>
            </a:r>
            <a:r>
              <a:rPr lang="it-IT" dirty="0" smtClean="0"/>
              <a:t> 26(1-4):8-20</a:t>
            </a:r>
          </a:p>
          <a:p>
            <a:r>
              <a:rPr lang="it-IT" dirty="0" smtClean="0"/>
              <a:t>DOI: 10.1152/advan.00051.2001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CD045-EF41-CC45-BD53-C99FBE0B7E8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813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fi-FI" dirty="0" smtClean="0"/>
              <a:t>DOI: 10.2174/187152506776369935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Rappresentazione schematica che riassume i meccanismi delle azioni genomiche e </a:t>
            </a:r>
            <a:r>
              <a:rPr lang="it-IT" dirty="0" err="1" smtClean="0"/>
              <a:t>nongenomiche</a:t>
            </a:r>
            <a:r>
              <a:rPr lang="it-IT" dirty="0" smtClean="0"/>
              <a:t> dell'aldosterone su una cellula generica. </a:t>
            </a:r>
          </a:p>
          <a:p>
            <a:endParaRPr lang="it-IT" dirty="0" smtClean="0"/>
          </a:p>
          <a:p>
            <a:r>
              <a:rPr lang="it-IT" dirty="0" smtClean="0"/>
              <a:t>Aldo agisce sui recettori intracellulari classici per stimolare le azioni genomiche sulla trascrizione genica (lato sinistro) e sui recettori delle membrane plasmatiche (classica e non classica) che si accoppiano a varie vie della </a:t>
            </a:r>
            <a:r>
              <a:rPr lang="it-IT" b="1" dirty="0" err="1" smtClean="0"/>
              <a:t>chinasi</a:t>
            </a:r>
            <a:r>
              <a:rPr lang="it-IT" dirty="0" smtClean="0"/>
              <a:t> attraverso meccanismi non genomici (lato destro). Le vie del recettore non classico non genomico attivate includono il sistema </a:t>
            </a:r>
            <a:r>
              <a:rPr lang="it-IT" dirty="0" err="1" smtClean="0"/>
              <a:t>adenilato</a:t>
            </a:r>
            <a:r>
              <a:rPr lang="it-IT" dirty="0" smtClean="0"/>
              <a:t> </a:t>
            </a:r>
            <a:r>
              <a:rPr lang="it-IT" dirty="0" err="1" smtClean="0"/>
              <a:t>ciclasi</a:t>
            </a:r>
            <a:r>
              <a:rPr lang="it-IT" dirty="0" smtClean="0"/>
              <a:t> (AC) che prevede l'attivazione della proteina </a:t>
            </a:r>
            <a:r>
              <a:rPr lang="it-IT" dirty="0" err="1" smtClean="0"/>
              <a:t>chinasi</a:t>
            </a:r>
            <a:r>
              <a:rPr lang="it-IT" dirty="0" smtClean="0"/>
              <a:t> A (PKA) mediante generazione di adenosina </a:t>
            </a:r>
            <a:r>
              <a:rPr lang="it-IT" dirty="0" err="1" smtClean="0"/>
              <a:t>monofosfato</a:t>
            </a:r>
            <a:r>
              <a:rPr lang="it-IT" dirty="0" smtClean="0"/>
              <a:t> ciclico (</a:t>
            </a:r>
            <a:r>
              <a:rPr lang="it-IT" dirty="0" err="1" smtClean="0"/>
              <a:t>cAMP</a:t>
            </a:r>
            <a:r>
              <a:rPr lang="it-IT" dirty="0" smtClean="0"/>
              <a:t>) e la successiva attivazione della proteina ciclica di legame dell'elemento di risposta AMP (CREB) che induce la trascrizione genica. L'attivazione del recettore non classico da parte di Aldo è stata anche implicata nell'attivazione della </a:t>
            </a:r>
            <a:r>
              <a:rPr lang="it-IT" dirty="0" err="1" smtClean="0"/>
              <a:t>fosfolipasi</a:t>
            </a:r>
            <a:r>
              <a:rPr lang="it-IT" dirty="0" smtClean="0"/>
              <a:t> C (PLC) che provoca la formazione di inositolo-3-fosfato (InsP3) e la successiva formazione dell'attivatore della proteina </a:t>
            </a:r>
            <a:r>
              <a:rPr lang="it-IT" dirty="0" err="1" smtClean="0"/>
              <a:t>chinasi</a:t>
            </a:r>
            <a:r>
              <a:rPr lang="it-IT" dirty="0" smtClean="0"/>
              <a:t> C (PKC), </a:t>
            </a:r>
            <a:r>
              <a:rPr lang="it-IT" dirty="0" err="1" smtClean="0"/>
              <a:t>diacilglicerolo</a:t>
            </a:r>
            <a:r>
              <a:rPr lang="it-IT" dirty="0" smtClean="0"/>
              <a:t> (DAG). La PKC attivata stimola lo </a:t>
            </a:r>
            <a:r>
              <a:rPr lang="it-IT" b="1" dirty="0" smtClean="0"/>
              <a:t>scambiatore sodio-idrogeno e l'apertura dei canali del calcio</a:t>
            </a:r>
            <a:r>
              <a:rPr lang="it-IT" dirty="0" smtClean="0"/>
              <a:t>. Aldo ha dimostrato di attivare la via della proteina </a:t>
            </a:r>
            <a:r>
              <a:rPr lang="it-IT" dirty="0" err="1" smtClean="0"/>
              <a:t>chinasi</a:t>
            </a:r>
            <a:r>
              <a:rPr lang="it-IT" dirty="0" smtClean="0"/>
              <a:t> regolata extracellulare (ERK1 / 2) attraverso i recettori di membrana classici e non classici. </a:t>
            </a:r>
            <a:r>
              <a:rPr lang="it-IT" b="1" dirty="0" smtClean="0"/>
              <a:t>L'antagonista della MR, lo </a:t>
            </a:r>
            <a:r>
              <a:rPr lang="it-IT" b="1" dirty="0" err="1" smtClean="0"/>
              <a:t>spironolattone</a:t>
            </a:r>
            <a:r>
              <a:rPr lang="it-IT" b="1" dirty="0" smtClean="0"/>
              <a:t> blocca sia le azioni del recettore genomico di Aldo sia gli effetti non genomici mediati dai citoplasmatici classici e dai recettori di membrana. </a:t>
            </a:r>
            <a:r>
              <a:rPr lang="it-IT" dirty="0" smtClean="0"/>
              <a:t>Tuttavia, gli effetti non genomici di Aldo mediati dal recettore di membrana plasmatica non classica non sono bloccati dallo </a:t>
            </a:r>
            <a:r>
              <a:rPr lang="it-IT" dirty="0" err="1" smtClean="0"/>
              <a:t>spironolattone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867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mr-IN" dirty="0" smtClean="0"/>
              <a:t>DOI: 10.1530/JME-15-0318</a:t>
            </a:r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figura 2</a:t>
            </a:r>
          </a:p>
          <a:p>
            <a:r>
              <a:rPr lang="it-IT" dirty="0" smtClean="0"/>
              <a:t>Andamento temporale degli effetti della MR sull'attività del canale epiteliale del sodio (</a:t>
            </a:r>
            <a:r>
              <a:rPr lang="it-IT" dirty="0" err="1" smtClean="0"/>
              <a:t>ENaC</a:t>
            </a:r>
            <a:r>
              <a:rPr lang="it-IT" dirty="0" smtClean="0"/>
              <a:t>) nelle cellule epiteliali renali. Una volta attivato dall'aldosterone, l'MR innesca rapidamente</a:t>
            </a:r>
            <a:r>
              <a:rPr lang="it-IT" baseline="0" dirty="0" smtClean="0"/>
              <a:t> </a:t>
            </a:r>
            <a:r>
              <a:rPr lang="it-IT" dirty="0" smtClean="0"/>
              <a:t>vie di segnalazione e aumenta la trascrizione dei geni intermedi (come SGK1, CNKSR3 e GILZ) che migliorano l'attività </a:t>
            </a:r>
            <a:r>
              <a:rPr lang="it-IT" dirty="0" err="1" smtClean="0"/>
              <a:t>ENaC</a:t>
            </a:r>
            <a:r>
              <a:rPr lang="it-IT" dirty="0" smtClean="0"/>
              <a:t> e prevengono</a:t>
            </a:r>
          </a:p>
          <a:p>
            <a:r>
              <a:rPr lang="it-IT" dirty="0" smtClean="0"/>
              <a:t>degradazione, nonché trascrizione diretta di SCNN1A che codifica per la </a:t>
            </a:r>
            <a:r>
              <a:rPr lang="it-IT" dirty="0" err="1" smtClean="0"/>
              <a:t>subunità</a:t>
            </a:r>
            <a:r>
              <a:rPr lang="it-IT" dirty="0" smtClean="0"/>
              <a:t> α del canale </a:t>
            </a:r>
            <a:r>
              <a:rPr lang="it-IT" dirty="0" err="1" smtClean="0"/>
              <a:t>ENaC</a:t>
            </a:r>
            <a:r>
              <a:rPr lang="it-IT" dirty="0" smtClean="0"/>
              <a:t>. In combinazione, il MR può fornire un rapido e</a:t>
            </a:r>
          </a:p>
          <a:p>
            <a:r>
              <a:rPr lang="it-IT" dirty="0" smtClean="0"/>
              <a:t>prolungato riassorbimento del sodio mediato dall'</a:t>
            </a:r>
            <a:r>
              <a:rPr lang="it-IT" dirty="0" err="1" smtClean="0"/>
              <a:t>ENaC</a:t>
            </a:r>
            <a:r>
              <a:rPr lang="it-IT" dirty="0" smtClean="0"/>
              <a:t> in risposta all'ipovolemia.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3229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Fig. 2. </a:t>
            </a:r>
            <a:r>
              <a:rPr lang="it-IT" dirty="0" err="1" smtClean="0"/>
              <a:t>Effects</a:t>
            </a:r>
            <a:r>
              <a:rPr lang="it-IT" dirty="0" smtClean="0"/>
              <a:t> of aldosterone and </a:t>
            </a:r>
            <a:r>
              <a:rPr lang="it-IT" dirty="0" err="1" smtClean="0"/>
              <a:t>sAC</a:t>
            </a:r>
            <a:r>
              <a:rPr lang="it-IT" dirty="0" smtClean="0"/>
              <a:t> on </a:t>
            </a:r>
            <a:r>
              <a:rPr lang="it-IT" dirty="0" err="1" smtClean="0"/>
              <a:t>renal</a:t>
            </a:r>
            <a:r>
              <a:rPr lang="it-IT" dirty="0" smtClean="0"/>
              <a:t> </a:t>
            </a:r>
            <a:r>
              <a:rPr lang="it-IT" dirty="0" err="1" smtClean="0"/>
              <a:t>epithelial</a:t>
            </a:r>
            <a:r>
              <a:rPr lang="it-IT" dirty="0" smtClean="0"/>
              <a:t> and </a:t>
            </a:r>
            <a:r>
              <a:rPr lang="it-IT" dirty="0" err="1" smtClean="0"/>
              <a:t>vascular</a:t>
            </a:r>
            <a:r>
              <a:rPr lang="it-IT" dirty="0" smtClean="0"/>
              <a:t> </a:t>
            </a:r>
            <a:r>
              <a:rPr lang="it-IT" dirty="0" err="1" smtClean="0"/>
              <a:t>endothelial</a:t>
            </a:r>
            <a:r>
              <a:rPr lang="it-IT" dirty="0" smtClean="0"/>
              <a:t> </a:t>
            </a:r>
            <a:r>
              <a:rPr lang="it-IT" dirty="0" err="1" smtClean="0"/>
              <a:t>cells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err="1" smtClean="0"/>
              <a:t>Renal</a:t>
            </a:r>
            <a:r>
              <a:rPr lang="it-IT" dirty="0" smtClean="0"/>
              <a:t> </a:t>
            </a:r>
            <a:r>
              <a:rPr lang="it-IT" dirty="0" err="1" smtClean="0"/>
              <a:t>sodium</a:t>
            </a:r>
            <a:r>
              <a:rPr lang="it-IT" dirty="0" smtClean="0"/>
              <a:t> </a:t>
            </a:r>
            <a:r>
              <a:rPr lang="it-IT" dirty="0" err="1" smtClean="0"/>
              <a:t>handling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controlled</a:t>
            </a:r>
            <a:r>
              <a:rPr lang="it-IT" dirty="0" smtClean="0"/>
              <a:t> by aldosterone via </a:t>
            </a:r>
            <a:r>
              <a:rPr lang="it-IT" dirty="0" err="1" smtClean="0"/>
              <a:t>surface</a:t>
            </a:r>
            <a:r>
              <a:rPr lang="it-IT" dirty="0" smtClean="0"/>
              <a:t> </a:t>
            </a:r>
            <a:r>
              <a:rPr lang="it-IT" dirty="0" err="1" smtClean="0"/>
              <a:t>expression</a:t>
            </a:r>
            <a:r>
              <a:rPr lang="it-IT" dirty="0" smtClean="0"/>
              <a:t> and </a:t>
            </a:r>
            <a:r>
              <a:rPr lang="it-IT" dirty="0" err="1" smtClean="0"/>
              <a:t>activity</a:t>
            </a:r>
            <a:r>
              <a:rPr lang="it-IT" dirty="0" smtClean="0"/>
              <a:t> of the </a:t>
            </a:r>
            <a:r>
              <a:rPr lang="it-IT" dirty="0" err="1" smtClean="0"/>
              <a:t>apical</a:t>
            </a:r>
            <a:r>
              <a:rPr lang="it-IT" dirty="0" smtClean="0"/>
              <a:t> </a:t>
            </a:r>
            <a:r>
              <a:rPr lang="it-IT" dirty="0" err="1" smtClean="0"/>
              <a:t>heterotrimeric</a:t>
            </a:r>
            <a:r>
              <a:rPr lang="it-IT" dirty="0" smtClean="0"/>
              <a:t> </a:t>
            </a:r>
            <a:r>
              <a:rPr lang="it-IT" dirty="0" err="1" smtClean="0"/>
              <a:t>epithelial</a:t>
            </a:r>
            <a:r>
              <a:rPr lang="it-IT" dirty="0" smtClean="0"/>
              <a:t> Na+ </a:t>
            </a:r>
            <a:r>
              <a:rPr lang="it-IT" dirty="0" err="1" smtClean="0"/>
              <a:t>channel</a:t>
            </a:r>
            <a:r>
              <a:rPr lang="it-IT" dirty="0" smtClean="0"/>
              <a:t> (</a:t>
            </a:r>
            <a:r>
              <a:rPr lang="it-IT" dirty="0" err="1" smtClean="0"/>
              <a:t>ENaC</a:t>
            </a:r>
            <a:r>
              <a:rPr lang="it-IT" dirty="0" smtClean="0"/>
              <a:t>),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promotes</a:t>
            </a:r>
            <a:r>
              <a:rPr lang="it-IT" dirty="0" smtClean="0"/>
              <a:t> </a:t>
            </a:r>
            <a:r>
              <a:rPr lang="it-IT" dirty="0" err="1" smtClean="0"/>
              <a:t>reabsorption</a:t>
            </a:r>
            <a:r>
              <a:rPr lang="it-IT" dirty="0" smtClean="0"/>
              <a:t> of </a:t>
            </a:r>
            <a:r>
              <a:rPr lang="it-IT" dirty="0" err="1" smtClean="0"/>
              <a:t>sodium</a:t>
            </a:r>
            <a:r>
              <a:rPr lang="it-IT" dirty="0" smtClean="0"/>
              <a:t> from urine in the </a:t>
            </a:r>
            <a:r>
              <a:rPr lang="it-IT" dirty="0" err="1" smtClean="0"/>
              <a:t>distal</a:t>
            </a:r>
            <a:r>
              <a:rPr lang="it-IT" dirty="0" smtClean="0"/>
              <a:t> </a:t>
            </a:r>
            <a:r>
              <a:rPr lang="it-IT" dirty="0" err="1" smtClean="0"/>
              <a:t>nephron</a:t>
            </a:r>
            <a:r>
              <a:rPr lang="it-IT" dirty="0" smtClean="0"/>
              <a:t>. Aldosterone </a:t>
            </a:r>
            <a:r>
              <a:rPr lang="it-IT" dirty="0" err="1" smtClean="0"/>
              <a:t>secretion</a:t>
            </a:r>
            <a:r>
              <a:rPr lang="it-IT" dirty="0" smtClean="0"/>
              <a:t> </a:t>
            </a:r>
            <a:r>
              <a:rPr lang="it-IT" dirty="0" err="1" smtClean="0"/>
              <a:t>increases</a:t>
            </a:r>
            <a:r>
              <a:rPr lang="it-IT" dirty="0" smtClean="0"/>
              <a:t> with </a:t>
            </a:r>
            <a:r>
              <a:rPr lang="it-IT" dirty="0" err="1" smtClean="0"/>
              <a:t>decreasing</a:t>
            </a:r>
            <a:r>
              <a:rPr lang="it-IT" dirty="0" smtClean="0"/>
              <a:t> </a:t>
            </a:r>
            <a:r>
              <a:rPr lang="it-IT" dirty="0" err="1" smtClean="0"/>
              <a:t>blood</a:t>
            </a:r>
            <a:r>
              <a:rPr lang="it-IT" dirty="0" smtClean="0"/>
              <a:t> pressure or </a:t>
            </a:r>
            <a:r>
              <a:rPr lang="it-IT" dirty="0" err="1" smtClean="0"/>
              <a:t>reduced</a:t>
            </a:r>
            <a:r>
              <a:rPr lang="it-IT" dirty="0" smtClean="0"/>
              <a:t> </a:t>
            </a:r>
            <a:r>
              <a:rPr lang="it-IT" dirty="0" err="1" smtClean="0"/>
              <a:t>circulating</a:t>
            </a:r>
            <a:r>
              <a:rPr lang="it-IT" dirty="0" smtClean="0"/>
              <a:t> volume, </a:t>
            </a:r>
            <a:r>
              <a:rPr lang="it-IT" dirty="0" err="1" smtClean="0"/>
              <a:t>leading</a:t>
            </a:r>
            <a:r>
              <a:rPr lang="it-IT" dirty="0" smtClean="0"/>
              <a:t> to </a:t>
            </a:r>
            <a:r>
              <a:rPr lang="it-IT" dirty="0" err="1" smtClean="0"/>
              <a:t>subsequent</a:t>
            </a:r>
            <a:r>
              <a:rPr lang="it-IT" dirty="0" smtClean="0"/>
              <a:t> </a:t>
            </a:r>
            <a:r>
              <a:rPr lang="it-IT" dirty="0" err="1" smtClean="0"/>
              <a:t>ENaC</a:t>
            </a:r>
            <a:r>
              <a:rPr lang="it-IT" dirty="0" smtClean="0"/>
              <a:t> </a:t>
            </a:r>
            <a:r>
              <a:rPr lang="it-IT" dirty="0" err="1" smtClean="0"/>
              <a:t>activation</a:t>
            </a:r>
            <a:r>
              <a:rPr lang="it-IT" dirty="0" smtClean="0"/>
              <a:t> in the </a:t>
            </a:r>
            <a:r>
              <a:rPr lang="it-IT" dirty="0" err="1" smtClean="0"/>
              <a:t>collecting</a:t>
            </a:r>
            <a:r>
              <a:rPr lang="it-IT" dirty="0" smtClean="0"/>
              <a:t> </a:t>
            </a:r>
            <a:r>
              <a:rPr lang="it-IT" dirty="0" err="1" smtClean="0"/>
              <a:t>duct</a:t>
            </a:r>
            <a:r>
              <a:rPr lang="it-IT" dirty="0" smtClean="0"/>
              <a:t> (CD). Non-</a:t>
            </a:r>
            <a:r>
              <a:rPr lang="it-IT" dirty="0" err="1" smtClean="0"/>
              <a:t>genomic</a:t>
            </a:r>
            <a:r>
              <a:rPr lang="it-IT" dirty="0" smtClean="0"/>
              <a:t> aldosterone </a:t>
            </a:r>
            <a:r>
              <a:rPr lang="it-IT" dirty="0" err="1" smtClean="0"/>
              <a:t>signaling</a:t>
            </a:r>
            <a:r>
              <a:rPr lang="it-IT" dirty="0" smtClean="0"/>
              <a:t> </a:t>
            </a:r>
            <a:r>
              <a:rPr lang="it-IT" dirty="0" err="1" smtClean="0"/>
              <a:t>stimulates</a:t>
            </a:r>
            <a:r>
              <a:rPr lang="it-IT" dirty="0" smtClean="0"/>
              <a:t> </a:t>
            </a:r>
            <a:r>
              <a:rPr lang="it-IT" b="1" dirty="0" err="1" smtClean="0"/>
              <a:t>rapid</a:t>
            </a:r>
            <a:r>
              <a:rPr lang="it-IT" b="1" dirty="0" smtClean="0"/>
              <a:t> </a:t>
            </a:r>
            <a:r>
              <a:rPr lang="it-IT" b="1" dirty="0" err="1" smtClean="0"/>
              <a:t>ENaC</a:t>
            </a:r>
            <a:r>
              <a:rPr lang="it-IT" b="1" dirty="0" smtClean="0"/>
              <a:t> </a:t>
            </a:r>
            <a:r>
              <a:rPr lang="it-IT" b="1" dirty="0" err="1" smtClean="0"/>
              <a:t>translocation</a:t>
            </a:r>
            <a:r>
              <a:rPr lang="it-IT" b="1" dirty="0" smtClean="0"/>
              <a:t> from a </a:t>
            </a:r>
            <a:r>
              <a:rPr lang="it-IT" b="1" dirty="0" err="1" smtClean="0"/>
              <a:t>vesicular</a:t>
            </a:r>
            <a:r>
              <a:rPr lang="it-IT" b="1" dirty="0" smtClean="0"/>
              <a:t> pool to the </a:t>
            </a:r>
            <a:r>
              <a:rPr lang="it-IT" b="1" dirty="0" err="1" smtClean="0"/>
              <a:t>apical</a:t>
            </a:r>
            <a:r>
              <a:rPr lang="it-IT" b="1" dirty="0" smtClean="0"/>
              <a:t> membrane.</a:t>
            </a:r>
            <a:r>
              <a:rPr lang="it-IT" dirty="0" smtClean="0"/>
              <a:t> In </a:t>
            </a:r>
            <a:r>
              <a:rPr lang="it-IT" dirty="0" err="1" smtClean="0"/>
              <a:t>renal</a:t>
            </a:r>
            <a:r>
              <a:rPr lang="it-IT" dirty="0" smtClean="0"/>
              <a:t> </a:t>
            </a:r>
            <a:r>
              <a:rPr lang="it-IT" dirty="0" err="1" smtClean="0"/>
              <a:t>epithelial</a:t>
            </a:r>
            <a:r>
              <a:rPr lang="it-IT" dirty="0" smtClean="0"/>
              <a:t> </a:t>
            </a:r>
            <a:r>
              <a:rPr lang="it-IT" dirty="0" err="1" smtClean="0"/>
              <a:t>cells</a:t>
            </a:r>
            <a:r>
              <a:rPr lang="it-IT" dirty="0" smtClean="0"/>
              <a:t>, </a:t>
            </a:r>
            <a:r>
              <a:rPr lang="it-IT" dirty="0" err="1" smtClean="0"/>
              <a:t>basolateral</a:t>
            </a:r>
            <a:r>
              <a:rPr lang="it-IT" dirty="0" smtClean="0"/>
              <a:t> Na+/K+-</a:t>
            </a:r>
            <a:r>
              <a:rPr lang="it-IT" dirty="0" err="1" smtClean="0"/>
              <a:t>ATPase</a:t>
            </a:r>
            <a:r>
              <a:rPr lang="it-IT" dirty="0" smtClean="0"/>
              <a:t> </a:t>
            </a:r>
            <a:r>
              <a:rPr lang="it-IT" dirty="0" err="1" smtClean="0"/>
              <a:t>provides</a:t>
            </a:r>
            <a:r>
              <a:rPr lang="it-IT" dirty="0" smtClean="0"/>
              <a:t> the </a:t>
            </a:r>
            <a:r>
              <a:rPr lang="it-IT" dirty="0" err="1" smtClean="0"/>
              <a:t>electrochemical</a:t>
            </a:r>
            <a:r>
              <a:rPr lang="it-IT" dirty="0" smtClean="0"/>
              <a:t> </a:t>
            </a:r>
            <a:r>
              <a:rPr lang="it-IT" dirty="0" err="1" smtClean="0"/>
              <a:t>driving</a:t>
            </a:r>
            <a:r>
              <a:rPr lang="it-IT" dirty="0" smtClean="0"/>
              <a:t> force for </a:t>
            </a:r>
            <a:r>
              <a:rPr lang="it-IT" dirty="0" err="1" smtClean="0"/>
              <a:t>apical</a:t>
            </a:r>
            <a:r>
              <a:rPr lang="it-IT" dirty="0" smtClean="0"/>
              <a:t> </a:t>
            </a:r>
            <a:r>
              <a:rPr lang="it-IT" dirty="0" err="1" smtClean="0"/>
              <a:t>ENaC</a:t>
            </a:r>
            <a:r>
              <a:rPr lang="it-IT" dirty="0" smtClean="0"/>
              <a:t>. </a:t>
            </a:r>
            <a:r>
              <a:rPr lang="it-IT" dirty="0" err="1" smtClean="0"/>
              <a:t>Besides</a:t>
            </a:r>
            <a:r>
              <a:rPr lang="it-IT" dirty="0" smtClean="0"/>
              <a:t> the </a:t>
            </a:r>
            <a:r>
              <a:rPr lang="it-IT" dirty="0" err="1" smtClean="0"/>
              <a:t>Collecting</a:t>
            </a:r>
            <a:r>
              <a:rPr lang="it-IT" dirty="0" smtClean="0"/>
              <a:t> </a:t>
            </a:r>
            <a:r>
              <a:rPr lang="it-IT" dirty="0" err="1" smtClean="0"/>
              <a:t>Duct</a:t>
            </a:r>
            <a:r>
              <a:rPr lang="it-IT" dirty="0" smtClean="0"/>
              <a:t>, Na+/K+- </a:t>
            </a:r>
            <a:r>
              <a:rPr lang="it-IT" dirty="0" err="1" smtClean="0"/>
              <a:t>ATPase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highly</a:t>
            </a:r>
            <a:r>
              <a:rPr lang="it-IT" dirty="0" smtClean="0"/>
              <a:t> </a:t>
            </a:r>
            <a:r>
              <a:rPr lang="it-IT" dirty="0" err="1" smtClean="0"/>
              <a:t>active</a:t>
            </a:r>
            <a:r>
              <a:rPr lang="it-IT" dirty="0" smtClean="0"/>
              <a:t> in the </a:t>
            </a:r>
            <a:r>
              <a:rPr lang="it-IT" dirty="0" err="1" smtClean="0"/>
              <a:t>distal</a:t>
            </a:r>
            <a:r>
              <a:rPr lang="it-IT" dirty="0" smtClean="0"/>
              <a:t> </a:t>
            </a:r>
            <a:r>
              <a:rPr lang="it-IT" dirty="0" err="1" smtClean="0"/>
              <a:t>tubule</a:t>
            </a:r>
            <a:r>
              <a:rPr lang="it-IT" dirty="0" smtClean="0"/>
              <a:t> (DT) and </a:t>
            </a:r>
            <a:r>
              <a:rPr lang="it-IT" dirty="0" err="1" smtClean="0"/>
              <a:t>thick</a:t>
            </a:r>
            <a:r>
              <a:rPr lang="it-IT" dirty="0" smtClean="0"/>
              <a:t> </a:t>
            </a:r>
            <a:r>
              <a:rPr lang="it-IT" dirty="0" err="1" smtClean="0"/>
              <a:t>ascending</a:t>
            </a:r>
            <a:r>
              <a:rPr lang="it-IT" dirty="0" smtClean="0"/>
              <a:t> </a:t>
            </a:r>
            <a:r>
              <a:rPr lang="it-IT" dirty="0" err="1" smtClean="0"/>
              <a:t>limb</a:t>
            </a:r>
            <a:r>
              <a:rPr lang="it-IT" dirty="0" smtClean="0"/>
              <a:t> (TAL). </a:t>
            </a:r>
          </a:p>
          <a:p>
            <a:r>
              <a:rPr lang="it-IT" dirty="0" smtClean="0"/>
              <a:t>In the </a:t>
            </a:r>
            <a:r>
              <a:rPr lang="it-IT" dirty="0" err="1" smtClean="0"/>
              <a:t>vascular</a:t>
            </a:r>
            <a:r>
              <a:rPr lang="it-IT" dirty="0" smtClean="0"/>
              <a:t> </a:t>
            </a:r>
            <a:r>
              <a:rPr lang="it-IT" dirty="0" err="1" smtClean="0"/>
              <a:t>endothelium</a:t>
            </a:r>
            <a:r>
              <a:rPr lang="it-IT" dirty="0" smtClean="0"/>
              <a:t>, the </a:t>
            </a:r>
            <a:r>
              <a:rPr lang="it-IT" dirty="0" err="1" smtClean="0"/>
              <a:t>expression</a:t>
            </a:r>
            <a:r>
              <a:rPr lang="it-IT" dirty="0" smtClean="0"/>
              <a:t> of </a:t>
            </a:r>
            <a:r>
              <a:rPr lang="it-IT" dirty="0" err="1" smtClean="0"/>
              <a:t>ENaC</a:t>
            </a:r>
            <a:r>
              <a:rPr lang="it-IT" dirty="0" smtClean="0"/>
              <a:t> and Na+/K+-</a:t>
            </a:r>
            <a:r>
              <a:rPr lang="it-IT" dirty="0" err="1" smtClean="0"/>
              <a:t>ATPase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associated</a:t>
            </a:r>
            <a:r>
              <a:rPr lang="it-IT" dirty="0" smtClean="0"/>
              <a:t> with </a:t>
            </a:r>
            <a:r>
              <a:rPr lang="it-IT" dirty="0" err="1" smtClean="0"/>
              <a:t>endothelial</a:t>
            </a:r>
            <a:r>
              <a:rPr lang="it-IT" dirty="0" smtClean="0"/>
              <a:t> </a:t>
            </a:r>
            <a:r>
              <a:rPr lang="it-IT" dirty="0" err="1" smtClean="0"/>
              <a:t>stiffness</a:t>
            </a:r>
            <a:r>
              <a:rPr lang="it-IT" dirty="0" smtClean="0"/>
              <a:t> in the </a:t>
            </a:r>
            <a:r>
              <a:rPr lang="it-IT" dirty="0" err="1" smtClean="0"/>
              <a:t>presence</a:t>
            </a:r>
            <a:r>
              <a:rPr lang="it-IT" dirty="0" smtClean="0"/>
              <a:t> of </a:t>
            </a:r>
            <a:r>
              <a:rPr lang="it-IT" dirty="0" err="1" smtClean="0"/>
              <a:t>elevated</a:t>
            </a:r>
            <a:r>
              <a:rPr lang="it-IT" dirty="0" smtClean="0"/>
              <a:t> aldosterone and Na+ </a:t>
            </a:r>
            <a:r>
              <a:rPr lang="it-IT" dirty="0" err="1" smtClean="0"/>
              <a:t>concentrations</a:t>
            </a:r>
            <a:r>
              <a:rPr lang="it-IT" dirty="0" smtClean="0"/>
              <a:t>. Aldosterone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affects</a:t>
            </a:r>
            <a:r>
              <a:rPr lang="it-IT" dirty="0" smtClean="0"/>
              <a:t> the </a:t>
            </a:r>
            <a:r>
              <a:rPr lang="it-IT" b="1" dirty="0" err="1" smtClean="0"/>
              <a:t>actin</a:t>
            </a:r>
            <a:r>
              <a:rPr lang="it-IT" b="1" dirty="0" smtClean="0"/>
              <a:t> </a:t>
            </a:r>
            <a:r>
              <a:rPr lang="it-IT" b="1" dirty="0" err="1" smtClean="0"/>
              <a:t>fiber</a:t>
            </a:r>
            <a:r>
              <a:rPr lang="it-IT" b="1" dirty="0" smtClean="0"/>
              <a:t> </a:t>
            </a:r>
            <a:r>
              <a:rPr lang="it-IT" b="1" dirty="0" err="1" smtClean="0"/>
              <a:t>composition</a:t>
            </a:r>
            <a:r>
              <a:rPr lang="it-IT" b="1" dirty="0" smtClean="0"/>
              <a:t> of </a:t>
            </a:r>
            <a:r>
              <a:rPr lang="it-IT" b="1" dirty="0" err="1" smtClean="0"/>
              <a:t>endothelial</a:t>
            </a:r>
            <a:r>
              <a:rPr lang="it-IT" b="1" dirty="0" smtClean="0"/>
              <a:t> </a:t>
            </a:r>
            <a:r>
              <a:rPr lang="it-IT" b="1" dirty="0" err="1" smtClean="0"/>
              <a:t>cells</a:t>
            </a:r>
            <a:r>
              <a:rPr lang="it-IT" dirty="0" smtClean="0"/>
              <a:t>,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leads</a:t>
            </a:r>
            <a:r>
              <a:rPr lang="it-IT" dirty="0" smtClean="0"/>
              <a:t> to </a:t>
            </a:r>
            <a:r>
              <a:rPr lang="it-IT" b="1" dirty="0" err="1" smtClean="0"/>
              <a:t>altered</a:t>
            </a:r>
            <a:r>
              <a:rPr lang="it-IT" b="1" dirty="0" smtClean="0"/>
              <a:t> </a:t>
            </a:r>
            <a:r>
              <a:rPr lang="it-IT" b="1" dirty="0" err="1" smtClean="0"/>
              <a:t>mechanosensitivity</a:t>
            </a:r>
            <a:r>
              <a:rPr lang="it-IT" b="1" dirty="0" smtClean="0"/>
              <a:t> </a:t>
            </a:r>
            <a:r>
              <a:rPr lang="it-IT" dirty="0" smtClean="0"/>
              <a:t>and </a:t>
            </a:r>
            <a:r>
              <a:rPr lang="it-IT" b="1" dirty="0" err="1" smtClean="0"/>
              <a:t>decreased</a:t>
            </a:r>
            <a:r>
              <a:rPr lang="it-IT" b="1" dirty="0" smtClean="0"/>
              <a:t> production of </a:t>
            </a:r>
            <a:r>
              <a:rPr lang="it-IT" b="1" dirty="0" err="1" smtClean="0"/>
              <a:t>nitric</a:t>
            </a:r>
            <a:r>
              <a:rPr lang="it-IT" b="1" dirty="0" smtClean="0"/>
              <a:t> </a:t>
            </a:r>
            <a:r>
              <a:rPr lang="it-IT" b="1" dirty="0" err="1" smtClean="0"/>
              <a:t>oxide</a:t>
            </a:r>
            <a:r>
              <a:rPr lang="it-IT" b="1" dirty="0" smtClean="0"/>
              <a:t> (NO) </a:t>
            </a:r>
            <a:r>
              <a:rPr lang="it-IT" dirty="0" smtClean="0"/>
              <a:t>with </a:t>
            </a:r>
            <a:r>
              <a:rPr lang="it-IT" dirty="0" err="1" smtClean="0"/>
              <a:t>impaired</a:t>
            </a:r>
            <a:r>
              <a:rPr lang="it-IT" dirty="0" smtClean="0"/>
              <a:t> </a:t>
            </a:r>
            <a:r>
              <a:rPr lang="it-IT" dirty="0" err="1" smtClean="0"/>
              <a:t>vascular</a:t>
            </a:r>
            <a:r>
              <a:rPr lang="it-IT" dirty="0" smtClean="0"/>
              <a:t> </a:t>
            </a:r>
            <a:r>
              <a:rPr lang="it-IT" dirty="0" err="1" smtClean="0"/>
              <a:t>smooth</a:t>
            </a:r>
            <a:r>
              <a:rPr lang="it-IT" dirty="0" smtClean="0"/>
              <a:t> </a:t>
            </a:r>
            <a:r>
              <a:rPr lang="it-IT" dirty="0" err="1" smtClean="0"/>
              <a:t>muscle</a:t>
            </a:r>
            <a:r>
              <a:rPr lang="it-IT" dirty="0" smtClean="0"/>
              <a:t> (VSMC) </a:t>
            </a:r>
            <a:r>
              <a:rPr lang="it-IT" dirty="0" err="1" smtClean="0"/>
              <a:t>cell</a:t>
            </a:r>
            <a:r>
              <a:rPr lang="it-IT" dirty="0" smtClean="0"/>
              <a:t> </a:t>
            </a:r>
            <a:r>
              <a:rPr lang="it-IT" dirty="0" err="1" smtClean="0"/>
              <a:t>relaxation</a:t>
            </a:r>
            <a:r>
              <a:rPr lang="it-IT" dirty="0" smtClean="0"/>
              <a:t> and </a:t>
            </a:r>
            <a:r>
              <a:rPr lang="it-IT" b="1" dirty="0" err="1" smtClean="0"/>
              <a:t>reduced</a:t>
            </a:r>
            <a:r>
              <a:rPr lang="it-IT" b="1" dirty="0" smtClean="0"/>
              <a:t> </a:t>
            </a:r>
            <a:r>
              <a:rPr lang="it-IT" b="1" dirty="0" err="1" smtClean="0"/>
              <a:t>vasodilation</a:t>
            </a:r>
            <a:r>
              <a:rPr lang="it-IT" dirty="0" smtClean="0"/>
              <a:t>. </a:t>
            </a:r>
          </a:p>
          <a:p>
            <a:r>
              <a:rPr lang="it-IT" dirty="0" smtClean="0"/>
              <a:t>In </a:t>
            </a:r>
            <a:r>
              <a:rPr lang="it-IT" dirty="0" err="1" smtClean="0"/>
              <a:t>both</a:t>
            </a:r>
            <a:r>
              <a:rPr lang="it-IT" dirty="0" smtClean="0"/>
              <a:t>, </a:t>
            </a:r>
            <a:r>
              <a:rPr lang="it-IT" dirty="0" err="1" smtClean="0"/>
              <a:t>renal</a:t>
            </a:r>
            <a:r>
              <a:rPr lang="it-IT" dirty="0" smtClean="0"/>
              <a:t> </a:t>
            </a:r>
            <a:r>
              <a:rPr lang="it-IT" dirty="0" err="1" smtClean="0"/>
              <a:t>epithelial</a:t>
            </a:r>
            <a:r>
              <a:rPr lang="it-IT" dirty="0" smtClean="0"/>
              <a:t> and </a:t>
            </a:r>
            <a:r>
              <a:rPr lang="it-IT" dirty="0" err="1" smtClean="0"/>
              <a:t>vascular</a:t>
            </a:r>
            <a:r>
              <a:rPr lang="it-IT" dirty="0" smtClean="0"/>
              <a:t> </a:t>
            </a:r>
            <a:r>
              <a:rPr lang="it-IT" dirty="0" err="1" smtClean="0"/>
              <a:t>endothelial</a:t>
            </a:r>
            <a:r>
              <a:rPr lang="it-IT" dirty="0" smtClean="0"/>
              <a:t> </a:t>
            </a:r>
            <a:r>
              <a:rPr lang="it-IT" dirty="0" err="1" smtClean="0"/>
              <a:t>cells</a:t>
            </a:r>
            <a:r>
              <a:rPr lang="it-IT" dirty="0" smtClean="0"/>
              <a:t> Na+/K+-</a:t>
            </a:r>
            <a:r>
              <a:rPr lang="it-IT" dirty="0" err="1" smtClean="0"/>
              <a:t>ATPase</a:t>
            </a:r>
            <a:r>
              <a:rPr lang="it-IT" dirty="0" smtClean="0"/>
              <a:t> and </a:t>
            </a:r>
            <a:r>
              <a:rPr lang="it-IT" dirty="0" err="1" smtClean="0"/>
              <a:t>ENaC</a:t>
            </a:r>
            <a:r>
              <a:rPr lang="it-IT" dirty="0" smtClean="0"/>
              <a:t> </a:t>
            </a:r>
            <a:r>
              <a:rPr lang="it-IT" dirty="0" err="1" smtClean="0"/>
              <a:t>expression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regulated</a:t>
            </a:r>
            <a:r>
              <a:rPr lang="it-IT" dirty="0" smtClean="0"/>
              <a:t> by aldosterone and </a:t>
            </a:r>
            <a:r>
              <a:rPr lang="it-IT" dirty="0" err="1" smtClean="0"/>
              <a:t>sAC</a:t>
            </a:r>
            <a:r>
              <a:rPr lang="it-IT" dirty="0" smtClean="0"/>
              <a:t> (</a:t>
            </a:r>
            <a:r>
              <a:rPr lang="it-IT" dirty="0" err="1" smtClean="0"/>
              <a:t>soluble</a:t>
            </a:r>
            <a:r>
              <a:rPr lang="it-IT" dirty="0" smtClean="0"/>
              <a:t> </a:t>
            </a:r>
            <a:r>
              <a:rPr lang="it-IT" dirty="0" err="1" smtClean="0"/>
              <a:t>adenylyl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cyclase</a:t>
            </a:r>
            <a:r>
              <a:rPr lang="it-IT" baseline="0" dirty="0" smtClean="0"/>
              <a:t>) </a:t>
            </a:r>
            <a:r>
              <a:rPr lang="it-IT" dirty="0" err="1" smtClean="0"/>
              <a:t>at</a:t>
            </a:r>
            <a:r>
              <a:rPr lang="it-IT" dirty="0" smtClean="0"/>
              <a:t> the </a:t>
            </a:r>
            <a:r>
              <a:rPr lang="it-IT" dirty="0" err="1" smtClean="0"/>
              <a:t>transcriptional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r>
              <a:rPr lang="it-IT" dirty="0" smtClean="0"/>
              <a:t>. In </a:t>
            </a:r>
            <a:r>
              <a:rPr lang="it-IT" dirty="0" err="1" smtClean="0"/>
              <a:t>Collecting</a:t>
            </a:r>
            <a:r>
              <a:rPr lang="it-IT" dirty="0" smtClean="0"/>
              <a:t> </a:t>
            </a:r>
            <a:r>
              <a:rPr lang="it-IT" dirty="0" err="1" smtClean="0"/>
              <a:t>Duct</a:t>
            </a:r>
            <a:r>
              <a:rPr lang="it-IT" dirty="0" smtClean="0"/>
              <a:t> </a:t>
            </a:r>
            <a:r>
              <a:rPr lang="it-IT" dirty="0" err="1" smtClean="0"/>
              <a:t>cells</a:t>
            </a:r>
            <a:r>
              <a:rPr lang="it-IT" dirty="0" smtClean="0"/>
              <a:t>, aldosterone-</a:t>
            </a:r>
            <a:r>
              <a:rPr lang="it-IT" dirty="0" err="1" smtClean="0"/>
              <a:t>stimulated</a:t>
            </a:r>
            <a:r>
              <a:rPr lang="it-IT" dirty="0" smtClean="0"/>
              <a:t> </a:t>
            </a:r>
            <a:r>
              <a:rPr lang="it-IT" dirty="0" err="1" smtClean="0"/>
              <a:t>transepithelial</a:t>
            </a:r>
            <a:r>
              <a:rPr lang="it-IT" dirty="0" smtClean="0"/>
              <a:t> Na+ </a:t>
            </a:r>
            <a:r>
              <a:rPr lang="it-IT" dirty="0" err="1" smtClean="0"/>
              <a:t>current</a:t>
            </a:r>
            <a:r>
              <a:rPr lang="it-IT" dirty="0" smtClean="0"/>
              <a:t> </a:t>
            </a:r>
            <a:r>
              <a:rPr lang="it-IT" dirty="0" err="1" smtClean="0"/>
              <a:t>depends</a:t>
            </a:r>
            <a:r>
              <a:rPr lang="it-IT" dirty="0" smtClean="0"/>
              <a:t> on </a:t>
            </a:r>
            <a:r>
              <a:rPr lang="it-IT" dirty="0" err="1" smtClean="0"/>
              <a:t>sAC</a:t>
            </a:r>
            <a:r>
              <a:rPr lang="it-IT" dirty="0" smtClean="0"/>
              <a:t> </a:t>
            </a:r>
            <a:r>
              <a:rPr lang="it-IT" dirty="0" err="1" smtClean="0"/>
              <a:t>activity</a:t>
            </a:r>
            <a:r>
              <a:rPr lang="it-IT" dirty="0" smtClean="0"/>
              <a:t>. In </a:t>
            </a:r>
            <a:r>
              <a:rPr lang="it-IT" dirty="0" err="1" smtClean="0"/>
              <a:t>endothelial</a:t>
            </a:r>
            <a:r>
              <a:rPr lang="it-IT" dirty="0" smtClean="0"/>
              <a:t> </a:t>
            </a:r>
            <a:r>
              <a:rPr lang="it-IT" dirty="0" err="1" smtClean="0"/>
              <a:t>cells</a:t>
            </a:r>
            <a:r>
              <a:rPr lang="it-IT" dirty="0" smtClean="0"/>
              <a:t>, </a:t>
            </a:r>
            <a:r>
              <a:rPr lang="it-IT" b="1" dirty="0" err="1" smtClean="0"/>
              <a:t>sAC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involved</a:t>
            </a:r>
            <a:r>
              <a:rPr lang="it-IT" dirty="0" smtClean="0"/>
              <a:t> in the </a:t>
            </a:r>
            <a:r>
              <a:rPr lang="it-IT" dirty="0" err="1" smtClean="0"/>
              <a:t>regulation</a:t>
            </a:r>
            <a:r>
              <a:rPr lang="it-IT" dirty="0" smtClean="0"/>
              <a:t> of </a:t>
            </a:r>
            <a:r>
              <a:rPr lang="it-IT" b="1" dirty="0" err="1" smtClean="0"/>
              <a:t>actin</a:t>
            </a:r>
            <a:r>
              <a:rPr lang="it-IT" b="1" dirty="0" smtClean="0"/>
              <a:t> </a:t>
            </a:r>
            <a:r>
              <a:rPr lang="it-IT" b="1" dirty="0" err="1" smtClean="0"/>
              <a:t>fiber</a:t>
            </a:r>
            <a:r>
              <a:rPr lang="it-IT" b="1" dirty="0" smtClean="0"/>
              <a:t> </a:t>
            </a:r>
            <a:r>
              <a:rPr lang="it-IT" b="1" dirty="0" err="1" smtClean="0"/>
              <a:t>composition</a:t>
            </a:r>
            <a:r>
              <a:rPr lang="it-IT" b="1" dirty="0" smtClean="0"/>
              <a:t> and </a:t>
            </a:r>
            <a:r>
              <a:rPr lang="it-IT" b="1" dirty="0" err="1" smtClean="0"/>
              <a:t>endothelial</a:t>
            </a:r>
            <a:r>
              <a:rPr lang="it-IT" b="1" dirty="0" smtClean="0"/>
              <a:t> </a:t>
            </a:r>
            <a:r>
              <a:rPr lang="it-IT" b="1" dirty="0" err="1" smtClean="0"/>
              <a:t>stiffness</a:t>
            </a:r>
            <a:r>
              <a:rPr lang="it-IT" dirty="0" smtClean="0"/>
              <a:t>. </a:t>
            </a:r>
            <a:r>
              <a:rPr lang="it-IT" dirty="0" err="1" smtClean="0"/>
              <a:t>Deleterious</a:t>
            </a:r>
            <a:r>
              <a:rPr lang="it-IT" dirty="0" smtClean="0"/>
              <a:t> aldosterone </a:t>
            </a:r>
            <a:r>
              <a:rPr lang="it-IT" dirty="0" err="1" smtClean="0"/>
              <a:t>effects</a:t>
            </a:r>
            <a:r>
              <a:rPr lang="it-IT" dirty="0" smtClean="0"/>
              <a:t> in the </a:t>
            </a:r>
            <a:r>
              <a:rPr lang="it-IT" dirty="0" err="1" smtClean="0"/>
              <a:t>renal</a:t>
            </a:r>
            <a:r>
              <a:rPr lang="it-IT" dirty="0" smtClean="0"/>
              <a:t> CD and </a:t>
            </a:r>
            <a:r>
              <a:rPr lang="it-IT" dirty="0" err="1" smtClean="0"/>
              <a:t>vascular</a:t>
            </a:r>
            <a:r>
              <a:rPr lang="it-IT" dirty="0" smtClean="0"/>
              <a:t> </a:t>
            </a:r>
            <a:r>
              <a:rPr lang="it-IT" dirty="0" err="1" smtClean="0"/>
              <a:t>endothelium</a:t>
            </a:r>
            <a:r>
              <a:rPr lang="it-IT" dirty="0" smtClean="0"/>
              <a:t> can be </a:t>
            </a:r>
            <a:r>
              <a:rPr lang="it-IT" dirty="0" err="1" smtClean="0"/>
              <a:t>prevented</a:t>
            </a:r>
            <a:r>
              <a:rPr lang="it-IT" dirty="0" smtClean="0"/>
              <a:t> by the </a:t>
            </a:r>
            <a:r>
              <a:rPr lang="it-IT" dirty="0" err="1" smtClean="0"/>
              <a:t>mineralocorticoid</a:t>
            </a:r>
            <a:r>
              <a:rPr lang="it-IT" dirty="0" smtClean="0"/>
              <a:t> </a:t>
            </a:r>
            <a:r>
              <a:rPr lang="it-IT" dirty="0" err="1" smtClean="0"/>
              <a:t>receptor</a:t>
            </a:r>
            <a:r>
              <a:rPr lang="it-IT" dirty="0" smtClean="0"/>
              <a:t> </a:t>
            </a:r>
            <a:r>
              <a:rPr lang="it-IT" dirty="0" err="1" smtClean="0"/>
              <a:t>antagonist</a:t>
            </a:r>
            <a:r>
              <a:rPr lang="it-IT" dirty="0" smtClean="0"/>
              <a:t> (MRA) </a:t>
            </a:r>
            <a:r>
              <a:rPr lang="it-IT" b="1" dirty="0" err="1" smtClean="0"/>
              <a:t>spironolactone</a:t>
            </a:r>
            <a:r>
              <a:rPr lang="it-IT" dirty="0" smtClean="0"/>
              <a:t> and the </a:t>
            </a:r>
            <a:r>
              <a:rPr lang="it-IT" dirty="0" err="1" smtClean="0"/>
              <a:t>sAC</a:t>
            </a:r>
            <a:r>
              <a:rPr lang="it-IT" dirty="0" smtClean="0"/>
              <a:t> </a:t>
            </a:r>
            <a:r>
              <a:rPr lang="it-IT" dirty="0" err="1" smtClean="0"/>
              <a:t>inhibitor</a:t>
            </a:r>
            <a:r>
              <a:rPr lang="it-IT" dirty="0" smtClean="0"/>
              <a:t> KH7.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9753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antranik.org</a:t>
            </a:r>
            <a:r>
              <a:rPr lang="it-IT" dirty="0" smtClean="0"/>
              <a:t>/the-</a:t>
            </a:r>
            <a:r>
              <a:rPr lang="it-IT" dirty="0" err="1" smtClean="0"/>
              <a:t>renin</a:t>
            </a:r>
            <a:r>
              <a:rPr lang="it-IT" dirty="0" smtClean="0"/>
              <a:t>-</a:t>
            </a:r>
            <a:r>
              <a:rPr lang="it-IT" dirty="0" err="1" smtClean="0"/>
              <a:t>angiotensin</a:t>
            </a:r>
            <a:r>
              <a:rPr lang="it-IT" dirty="0" smtClean="0"/>
              <a:t>-aldosterone-reflex/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CD045-EF41-CC45-BD53-C99FBE0B7E80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406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www.researchgate.net</a:t>
            </a:r>
            <a:r>
              <a:rPr lang="it-IT" dirty="0" smtClean="0"/>
              <a:t>/</a:t>
            </a:r>
            <a:r>
              <a:rPr lang="it-IT" dirty="0" err="1" smtClean="0"/>
              <a:t>publication</a:t>
            </a:r>
            <a:r>
              <a:rPr lang="it-IT" dirty="0" smtClean="0"/>
              <a:t>/226777757_Ligand_Binding_Activation_and_Agonist_Trafficking/</a:t>
            </a:r>
            <a:r>
              <a:rPr lang="it-IT" dirty="0" err="1" smtClean="0"/>
              <a:t>figures?lo</a:t>
            </a:r>
            <a:r>
              <a:rPr lang="it-IT" dirty="0" smtClean="0"/>
              <a:t>=1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0750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www.britannica.com</a:t>
            </a:r>
            <a:r>
              <a:rPr lang="it-IT" dirty="0" smtClean="0"/>
              <a:t>/science/</a:t>
            </a:r>
            <a:r>
              <a:rPr lang="it-IT" dirty="0" err="1" smtClean="0"/>
              <a:t>adrenal-gland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51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://isccb12.webs.ull.es/</a:t>
            </a:r>
            <a:r>
              <a:rPr lang="it-IT" dirty="0" err="1" smtClean="0"/>
              <a:t>ChromaffinCell</a:t>
            </a:r>
            <a:r>
              <a:rPr lang="it-IT" dirty="0" smtClean="0"/>
              <a:t>/</a:t>
            </a:r>
            <a:r>
              <a:rPr lang="it-IT" dirty="0" err="1" smtClean="0"/>
              <a:t>Primer.html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6810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pt-BR" dirty="0" err="1" smtClean="0"/>
              <a:t>Oman</a:t>
            </a:r>
            <a:r>
              <a:rPr lang="pt-BR" dirty="0" smtClean="0"/>
              <a:t> Medical </a:t>
            </a:r>
            <a:r>
              <a:rPr lang="pt-BR" dirty="0" err="1" smtClean="0"/>
              <a:t>Journal</a:t>
            </a:r>
            <a:r>
              <a:rPr lang="pt-BR" dirty="0" smtClean="0"/>
              <a:t> [2015], Vol. 30, No. 5: 382–390</a:t>
            </a:r>
          </a:p>
          <a:p>
            <a:r>
              <a:rPr lang="pt-BR" dirty="0" err="1" smtClean="0"/>
              <a:t>http</a:t>
            </a:r>
            <a:r>
              <a:rPr lang="pt-BR" dirty="0" smtClean="0"/>
              <a:t>://</a:t>
            </a:r>
            <a:r>
              <a:rPr lang="pt-BR" dirty="0" err="1" smtClean="0"/>
              <a:t>www.omjournal.org</a:t>
            </a:r>
            <a:r>
              <a:rPr lang="pt-BR" dirty="0" smtClean="0"/>
              <a:t>/</a:t>
            </a:r>
            <a:r>
              <a:rPr lang="pt-BR" dirty="0" err="1" smtClean="0"/>
              <a:t>articleDetails.aspx?coType</a:t>
            </a:r>
            <a:r>
              <a:rPr lang="pt-BR" dirty="0" smtClean="0"/>
              <a:t>=1&amp;aId=699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Figura 1: Biosintesi delle catecolamine del midollo surrenale che mostra gli enzimi, i coenzimi e l'effetto influenzante ormonale. Nelle fibre simpatiche extra surrenali la biosintesi si ferma alla produzione di noradrenalina mentre nel midollo surrenale il prodotto finale della sintesi di catecolamine è l’adrenalina (o epinefrina).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351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endParaRPr lang="it-IT" dirty="0" smtClean="0"/>
          </a:p>
          <a:p>
            <a:r>
              <a:rPr lang="it-IT" dirty="0" smtClean="0"/>
              <a:t>Source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dx.doi.org</a:t>
            </a:r>
            <a:r>
              <a:rPr lang="en-US" dirty="0" smtClean="0"/>
              <a:t>/10.1016/j.mce.2011.07.034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Vie della </a:t>
            </a:r>
            <a:r>
              <a:rPr lang="it-IT" dirty="0" err="1" smtClean="0"/>
              <a:t>steroidogenesi</a:t>
            </a:r>
            <a:r>
              <a:rPr lang="it-IT" dirty="0" smtClean="0"/>
              <a:t> adrenocorticale</a:t>
            </a:r>
            <a:r>
              <a:rPr lang="it-IT" baseline="0" dirty="0" smtClean="0"/>
              <a:t> </a:t>
            </a:r>
            <a:r>
              <a:rPr lang="it-IT" dirty="0" smtClean="0"/>
              <a:t>per la produzione di </a:t>
            </a:r>
            <a:r>
              <a:rPr lang="it-IT" dirty="0" err="1" smtClean="0"/>
              <a:t>mineralcorticoidi</a:t>
            </a:r>
            <a:r>
              <a:rPr lang="it-IT" dirty="0" smtClean="0"/>
              <a:t> e </a:t>
            </a:r>
            <a:r>
              <a:rPr lang="it-IT" dirty="0" err="1" smtClean="0"/>
              <a:t>glucocorticoidi</a:t>
            </a:r>
            <a:r>
              <a:rPr lang="it-IT" dirty="0" smtClean="0"/>
              <a:t>. </a:t>
            </a:r>
          </a:p>
          <a:p>
            <a:endParaRPr lang="it-IT" dirty="0" smtClean="0"/>
          </a:p>
          <a:p>
            <a:r>
              <a:rPr lang="it-IT" dirty="0" smtClean="0"/>
              <a:t>La corteccia surrenale produce steroidi specifici per zona a causa dell'espressione differenziale degli enzimi </a:t>
            </a:r>
            <a:r>
              <a:rPr lang="it-IT" dirty="0" err="1" smtClean="0"/>
              <a:t>steroidogenici</a:t>
            </a:r>
            <a:r>
              <a:rPr lang="it-IT" dirty="0" smtClean="0"/>
              <a:t>. Nella fase iniziale della </a:t>
            </a:r>
            <a:r>
              <a:rPr lang="it-IT" dirty="0" err="1" smtClean="0"/>
              <a:t>steroidogenesi</a:t>
            </a:r>
            <a:r>
              <a:rPr lang="it-IT" dirty="0" smtClean="0"/>
              <a:t>, è necessaria la </a:t>
            </a:r>
            <a:r>
              <a:rPr lang="it-IT" b="1" dirty="0" smtClean="0"/>
              <a:t>proteina </a:t>
            </a:r>
            <a:r>
              <a:rPr lang="it-IT" b="1" dirty="0" err="1" smtClean="0"/>
              <a:t>regolatoria</a:t>
            </a:r>
            <a:r>
              <a:rPr lang="it-IT" b="1" dirty="0" smtClean="0"/>
              <a:t> acuta </a:t>
            </a:r>
            <a:r>
              <a:rPr lang="it-IT" b="1" dirty="0" err="1" smtClean="0"/>
              <a:t>steroidogenica</a:t>
            </a:r>
            <a:r>
              <a:rPr lang="it-IT" b="1" dirty="0" smtClean="0"/>
              <a:t> (</a:t>
            </a:r>
            <a:r>
              <a:rPr lang="it-IT" b="1" dirty="0" err="1" smtClean="0"/>
              <a:t>StAR</a:t>
            </a:r>
            <a:r>
              <a:rPr lang="it-IT" b="1" dirty="0" smtClean="0"/>
              <a:t>) </a:t>
            </a:r>
            <a:r>
              <a:rPr lang="it-IT" dirty="0" smtClean="0"/>
              <a:t>per la fase di limitazione del tasso di movimento del colesterolo nella membrana mitocondriale interna, dove il colesterolo viene scisso dalla scissione della catena laterale del colesterolo (</a:t>
            </a:r>
            <a:r>
              <a:rPr lang="it-IT" b="1" dirty="0" smtClean="0"/>
              <a:t>CYP11A1</a:t>
            </a:r>
            <a:r>
              <a:rPr lang="it-IT" dirty="0" smtClean="0"/>
              <a:t>) al </a:t>
            </a:r>
            <a:r>
              <a:rPr lang="it-IT" dirty="0" err="1" smtClean="0"/>
              <a:t>pregnenolone</a:t>
            </a:r>
            <a:r>
              <a:rPr lang="it-IT" dirty="0" smtClean="0"/>
              <a:t>. Ulteriori passi della via </a:t>
            </a:r>
            <a:r>
              <a:rPr lang="it-IT" dirty="0" err="1" smtClean="0"/>
              <a:t>steroidogenica</a:t>
            </a:r>
            <a:r>
              <a:rPr lang="it-IT" dirty="0" smtClean="0"/>
              <a:t> includono gli enzimi </a:t>
            </a:r>
            <a:r>
              <a:rPr lang="it-IT" b="1" dirty="0" smtClean="0"/>
              <a:t>3b-idrossisteroidide deidrogenasi</a:t>
            </a:r>
            <a:r>
              <a:rPr lang="it-IT" dirty="0" smtClean="0"/>
              <a:t> di tipo 2 (HSD3B2), 17a-idrossilasi, 17,20-liasi (</a:t>
            </a:r>
            <a:r>
              <a:rPr lang="it-IT" b="1" dirty="0" smtClean="0"/>
              <a:t>CYP17</a:t>
            </a:r>
            <a:r>
              <a:rPr lang="it-IT" dirty="0" smtClean="0"/>
              <a:t>), 21-idrolilasi (</a:t>
            </a:r>
            <a:r>
              <a:rPr lang="it-IT" b="1" dirty="0" smtClean="0"/>
              <a:t>CYP21</a:t>
            </a:r>
            <a:r>
              <a:rPr lang="it-IT" dirty="0" smtClean="0"/>
              <a:t>), 11b-idrossilasi (</a:t>
            </a:r>
            <a:r>
              <a:rPr lang="it-IT" b="1" dirty="0" smtClean="0"/>
              <a:t>CYP11B1</a:t>
            </a:r>
            <a:r>
              <a:rPr lang="it-IT" dirty="0" smtClean="0"/>
              <a:t>) e </a:t>
            </a:r>
            <a:r>
              <a:rPr lang="it-IT" b="1" dirty="0" smtClean="0"/>
              <a:t>aldosterone </a:t>
            </a:r>
            <a:r>
              <a:rPr lang="it-IT" b="1" dirty="0" err="1" smtClean="0"/>
              <a:t>sintasi</a:t>
            </a:r>
            <a:r>
              <a:rPr lang="it-IT" dirty="0" smtClean="0"/>
              <a:t> (</a:t>
            </a:r>
            <a:r>
              <a:rPr lang="it-IT" b="1" dirty="0" smtClean="0"/>
              <a:t>CYP11B2</a:t>
            </a:r>
            <a:r>
              <a:rPr lang="it-IT" dirty="0" smtClean="0"/>
              <a:t>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8203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</a:t>
            </a:r>
            <a:r>
              <a:rPr lang="it-IT" baseline="0" dirty="0" smtClean="0"/>
              <a:t> S</a:t>
            </a:r>
            <a:r>
              <a:rPr lang="it-IT" dirty="0" smtClean="0"/>
              <a:t>TRESS attiva la secrezione di catecolamine sia nelle cellule </a:t>
            </a:r>
            <a:r>
              <a:rPr lang="it-IT" dirty="0" err="1" smtClean="0"/>
              <a:t>cromaffiniche</a:t>
            </a:r>
            <a:r>
              <a:rPr lang="it-IT" dirty="0" smtClean="0"/>
              <a:t> delle ghiandole surrenali</a:t>
            </a:r>
            <a:r>
              <a:rPr lang="it-IT" baseline="0" dirty="0" smtClean="0"/>
              <a:t> </a:t>
            </a:r>
            <a:r>
              <a:rPr lang="it-IT" dirty="0" smtClean="0"/>
              <a:t>sia nei neuroni simpatici, che si infiltrano in una gamma di tessuti e organi. </a:t>
            </a:r>
          </a:p>
          <a:p>
            <a:r>
              <a:rPr lang="it-IT" dirty="0" smtClean="0"/>
              <a:t>Gli impulsi arrivano a entrambi i tipi di cellule attraverso neuroni che hanno origine nel midollo spinale.</a:t>
            </a:r>
          </a:p>
          <a:p>
            <a:endParaRPr lang="it-IT" dirty="0" smtClean="0"/>
          </a:p>
          <a:p>
            <a:r>
              <a:rPr lang="it-IT" dirty="0" smtClean="0"/>
              <a:t>Le cellule cromaffini secernono adrenalina, noradrenalina e altre sostanze nel flusso sanguigno, esercitando in tal modo un controllo diffuso su tessuti e organi; </a:t>
            </a:r>
          </a:p>
          <a:p>
            <a:endParaRPr lang="it-IT" dirty="0" smtClean="0"/>
          </a:p>
          <a:p>
            <a:r>
              <a:rPr lang="it-IT" dirty="0" smtClean="0"/>
              <a:t>i neuroni simpatici scaricano la noradrenalina localmente. A causa delle somiglianze nell'attivazione delle cellule cromaffini e dei neuroni simpatici, nelle loro secrezioni e nei loro effetti, e poiché si sviluppano dalle stesse cellule staminali (nella cresta neurale) durante l'embriogenesi, il midollo surrenale è considerato parte del sistema nervoso simpatico.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2755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www.brainimmune.com</a:t>
            </a:r>
            <a:r>
              <a:rPr lang="it-IT" dirty="0" smtClean="0"/>
              <a:t>/</a:t>
            </a:r>
            <a:r>
              <a:rPr lang="it-IT" dirty="0" err="1" smtClean="0"/>
              <a:t>sympathetic</a:t>
            </a:r>
            <a:r>
              <a:rPr lang="it-IT" dirty="0" smtClean="0"/>
              <a:t>-</a:t>
            </a:r>
            <a:r>
              <a:rPr lang="it-IT" dirty="0" err="1" smtClean="0"/>
              <a:t>adrenal</a:t>
            </a:r>
            <a:r>
              <a:rPr lang="it-IT" dirty="0" smtClean="0"/>
              <a:t>-</a:t>
            </a:r>
            <a:r>
              <a:rPr lang="it-IT" dirty="0" err="1" smtClean="0"/>
              <a:t>neuroimmune</a:t>
            </a:r>
            <a:r>
              <a:rPr lang="it-IT" dirty="0" smtClean="0"/>
              <a:t>-reflex-</a:t>
            </a:r>
            <a:r>
              <a:rPr lang="it-IT" dirty="0" err="1" smtClean="0"/>
              <a:t>spinal</a:t>
            </a:r>
            <a:r>
              <a:rPr lang="it-IT" dirty="0" smtClean="0"/>
              <a:t>-</a:t>
            </a:r>
            <a:r>
              <a:rPr lang="it-IT" dirty="0" err="1" smtClean="0"/>
              <a:t>cord-injury</a:t>
            </a:r>
            <a:r>
              <a:rPr lang="it-IT" dirty="0" smtClean="0"/>
              <a:t>/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2239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www.pinterest.it</a:t>
            </a:r>
            <a:r>
              <a:rPr lang="en-US" dirty="0" smtClean="0"/>
              <a:t>/pin/425660602266635371/?</a:t>
            </a:r>
            <a:r>
              <a:rPr lang="en-US" dirty="0" err="1" smtClean="0"/>
              <a:t>nic</a:t>
            </a:r>
            <a:r>
              <a:rPr lang="en-US" dirty="0" smtClean="0"/>
              <a:t>=1a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9025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dx.doi.org</a:t>
            </a:r>
            <a:r>
              <a:rPr lang="en-US" dirty="0" smtClean="0"/>
              <a:t>/10.1016/j.mce.2011.07.034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Fig. 2. Azioni acute di </a:t>
            </a:r>
            <a:r>
              <a:rPr lang="it-IT" dirty="0" err="1" smtClean="0"/>
              <a:t>AngII</a:t>
            </a:r>
            <a:r>
              <a:rPr lang="it-IT" dirty="0" smtClean="0"/>
              <a:t>, K + e ACTH sulla produzione di aldosterone delle cellule </a:t>
            </a:r>
            <a:r>
              <a:rPr lang="it-IT" dirty="0" err="1" smtClean="0"/>
              <a:t>glomerulose</a:t>
            </a:r>
            <a:r>
              <a:rPr lang="it-IT" dirty="0" smtClean="0"/>
              <a:t> surrenali. </a:t>
            </a:r>
          </a:p>
          <a:p>
            <a:endParaRPr lang="it-IT" b="1" dirty="0" smtClean="0"/>
          </a:p>
          <a:p>
            <a:r>
              <a:rPr lang="it-IT" b="1" dirty="0" smtClean="0"/>
              <a:t>(A) </a:t>
            </a:r>
            <a:r>
              <a:rPr lang="it-IT" b="1" dirty="0" err="1" smtClean="0"/>
              <a:t>AngII</a:t>
            </a:r>
            <a:r>
              <a:rPr lang="it-IT" dirty="0" smtClean="0"/>
              <a:t> si lega al </a:t>
            </a:r>
            <a:r>
              <a:rPr lang="it-IT" b="1" dirty="0" smtClean="0"/>
              <a:t>recettore AT 1 </a:t>
            </a:r>
            <a:r>
              <a:rPr lang="it-IT" dirty="0" smtClean="0"/>
              <a:t>per attivare la scissione mediata da </a:t>
            </a:r>
            <a:r>
              <a:rPr lang="it-IT" dirty="0" err="1" smtClean="0"/>
              <a:t>fosfolipasi</a:t>
            </a:r>
            <a:r>
              <a:rPr lang="it-IT" dirty="0" smtClean="0"/>
              <a:t> C (</a:t>
            </a:r>
            <a:r>
              <a:rPr lang="it-IT" b="1" dirty="0" smtClean="0"/>
              <a:t>PLC</a:t>
            </a:r>
            <a:r>
              <a:rPr lang="it-IT" dirty="0" smtClean="0"/>
              <a:t>) specifica per </a:t>
            </a:r>
            <a:r>
              <a:rPr lang="it-IT" dirty="0" err="1" smtClean="0"/>
              <a:t>fosfoinositide</a:t>
            </a:r>
            <a:r>
              <a:rPr lang="it-IT" dirty="0" smtClean="0"/>
              <a:t> di </a:t>
            </a:r>
            <a:r>
              <a:rPr lang="it-IT" dirty="0" err="1" smtClean="0"/>
              <a:t>fosfatidilinositolo</a:t>
            </a:r>
            <a:r>
              <a:rPr lang="it-IT" dirty="0" smtClean="0"/>
              <a:t> 4,5-bisfosfato (PIP 2) a </a:t>
            </a:r>
            <a:r>
              <a:rPr lang="it-IT" dirty="0" err="1" smtClean="0"/>
              <a:t>diacilglicerolo</a:t>
            </a:r>
            <a:r>
              <a:rPr lang="it-IT" dirty="0" smtClean="0"/>
              <a:t> (</a:t>
            </a:r>
            <a:r>
              <a:rPr lang="it-IT" b="1" dirty="0" smtClean="0"/>
              <a:t>DAG</a:t>
            </a:r>
            <a:r>
              <a:rPr lang="it-IT" dirty="0" smtClean="0"/>
              <a:t>) e inositolo 1,4,5-trisfosfato (</a:t>
            </a:r>
            <a:r>
              <a:rPr lang="it-IT" b="1" dirty="0" smtClean="0"/>
              <a:t>IP 3</a:t>
            </a:r>
            <a:r>
              <a:rPr lang="it-IT" dirty="0" smtClean="0"/>
              <a:t>). IP 3 lega l'IP 3 </a:t>
            </a:r>
            <a:r>
              <a:rPr lang="it-IT" dirty="0" err="1" smtClean="0"/>
              <a:t>R</a:t>
            </a:r>
            <a:r>
              <a:rPr lang="it-IT" dirty="0" smtClean="0"/>
              <a:t> sul reticolo endoplasmatico (ER), rilasciando </a:t>
            </a:r>
            <a:r>
              <a:rPr lang="it-IT" b="1" dirty="0" smtClean="0"/>
              <a:t>calcio</a:t>
            </a:r>
            <a:r>
              <a:rPr lang="it-IT" dirty="0" smtClean="0"/>
              <a:t> e aumentando le concentrazioni di calcio </a:t>
            </a:r>
            <a:r>
              <a:rPr lang="it-IT" dirty="0" err="1" smtClean="0"/>
              <a:t>citosolico</a:t>
            </a:r>
            <a:r>
              <a:rPr lang="it-IT" dirty="0" smtClean="0"/>
              <a:t>.  </a:t>
            </a:r>
            <a:r>
              <a:rPr lang="it-IT" dirty="0" err="1" smtClean="0"/>
              <a:t>AngII</a:t>
            </a:r>
            <a:r>
              <a:rPr lang="it-IT" dirty="0" smtClean="0"/>
              <a:t> attiva anche, in parte attraverso la proteina </a:t>
            </a:r>
            <a:r>
              <a:rPr lang="it-IT" dirty="0" err="1" smtClean="0"/>
              <a:t>chinasi</a:t>
            </a:r>
            <a:r>
              <a:rPr lang="it-IT" dirty="0" smtClean="0"/>
              <a:t> C (PKC), la </a:t>
            </a:r>
            <a:r>
              <a:rPr lang="it-IT" dirty="0" err="1" smtClean="0"/>
              <a:t>fosfolipasi</a:t>
            </a:r>
            <a:r>
              <a:rPr lang="it-IT" dirty="0" smtClean="0"/>
              <a:t> D (PLD), che idrolizza la fosfatidilcolina (PC) in acido </a:t>
            </a:r>
            <a:r>
              <a:rPr lang="it-IT" dirty="0" err="1" smtClean="0"/>
              <a:t>fosfatidico</a:t>
            </a:r>
            <a:r>
              <a:rPr lang="it-IT" dirty="0" smtClean="0"/>
              <a:t> (PA) che può essere metabolizzato in DAG da fosfatasi lipidica fosfatica. </a:t>
            </a:r>
          </a:p>
          <a:p>
            <a:endParaRPr lang="it-IT" b="1" dirty="0" smtClean="0"/>
          </a:p>
          <a:p>
            <a:r>
              <a:rPr lang="it-IT" b="1" dirty="0" smtClean="0"/>
              <a:t>(B)</a:t>
            </a:r>
            <a:r>
              <a:rPr lang="it-IT" baseline="0" dirty="0" smtClean="0"/>
              <a:t> </a:t>
            </a:r>
            <a:r>
              <a:rPr lang="it-IT" dirty="0" smtClean="0"/>
              <a:t>Piccoli aumenti della </a:t>
            </a:r>
            <a:r>
              <a:rPr lang="it-IT" b="1" dirty="0" smtClean="0"/>
              <a:t>K + extracellulare </a:t>
            </a:r>
            <a:r>
              <a:rPr lang="it-IT" dirty="0" smtClean="0"/>
              <a:t>depolarizzano la cellula </a:t>
            </a:r>
            <a:r>
              <a:rPr lang="it-IT" dirty="0" err="1" smtClean="0"/>
              <a:t>glomerulosa</a:t>
            </a:r>
            <a:r>
              <a:rPr lang="it-IT" dirty="0" smtClean="0"/>
              <a:t>, attivando i </a:t>
            </a:r>
            <a:r>
              <a:rPr lang="it-IT" b="1" dirty="0" smtClean="0"/>
              <a:t>canali del calcio di tipo L e T</a:t>
            </a:r>
            <a:r>
              <a:rPr lang="it-IT" dirty="0" smtClean="0"/>
              <a:t> di tipo a tensione, aumentando l'afflusso di </a:t>
            </a:r>
            <a:r>
              <a:rPr lang="it-IT" b="1" dirty="0" smtClean="0"/>
              <a:t>calcio</a:t>
            </a:r>
            <a:r>
              <a:rPr lang="it-IT" dirty="0" smtClean="0"/>
              <a:t>. L'aumento della concentrazione intracellulare di calcio attiva le </a:t>
            </a:r>
            <a:r>
              <a:rPr lang="it-IT" dirty="0" err="1" smtClean="0"/>
              <a:t>protein-chinasi</a:t>
            </a:r>
            <a:r>
              <a:rPr lang="it-IT" dirty="0" smtClean="0"/>
              <a:t> I / II (</a:t>
            </a:r>
            <a:r>
              <a:rPr lang="it-IT" b="1" dirty="0" err="1" smtClean="0"/>
              <a:t>CaMK</a:t>
            </a:r>
            <a:r>
              <a:rPr lang="it-IT" dirty="0" smtClean="0"/>
              <a:t>) calcio / </a:t>
            </a:r>
            <a:r>
              <a:rPr lang="it-IT" dirty="0" err="1" smtClean="0"/>
              <a:t>calmodulina</a:t>
            </a:r>
            <a:r>
              <a:rPr lang="it-IT" dirty="0" smtClean="0"/>
              <a:t>, così come le </a:t>
            </a:r>
            <a:r>
              <a:rPr lang="it-IT" dirty="0" err="1" smtClean="0"/>
              <a:t>isoforme</a:t>
            </a:r>
            <a:r>
              <a:rPr lang="it-IT" dirty="0" smtClean="0"/>
              <a:t> di </a:t>
            </a:r>
            <a:r>
              <a:rPr lang="it-IT" b="1" dirty="0" smtClean="0"/>
              <a:t>PKC</a:t>
            </a:r>
            <a:r>
              <a:rPr lang="it-IT" dirty="0" smtClean="0"/>
              <a:t>. </a:t>
            </a:r>
          </a:p>
          <a:p>
            <a:endParaRPr lang="it-IT" dirty="0" smtClean="0"/>
          </a:p>
          <a:p>
            <a:r>
              <a:rPr lang="it-IT" dirty="0" smtClean="0"/>
              <a:t>Entrambi questi percorsi possono modulare non solo la </a:t>
            </a:r>
            <a:r>
              <a:rPr lang="it-IT" b="1" dirty="0" smtClean="0"/>
              <a:t>fosforilazione di </a:t>
            </a:r>
            <a:r>
              <a:rPr lang="it-IT" b="1" dirty="0" err="1" smtClean="0"/>
              <a:t>StAR</a:t>
            </a:r>
            <a:r>
              <a:rPr lang="it-IT" dirty="0" smtClean="0"/>
              <a:t>, ma anche l'</a:t>
            </a:r>
            <a:r>
              <a:rPr lang="it-IT" b="1" dirty="0" smtClean="0"/>
              <a:t>espressione</a:t>
            </a:r>
            <a:r>
              <a:rPr lang="it-IT" dirty="0" smtClean="0"/>
              <a:t>, probabilmente in parte attraverso il legame del promotore </a:t>
            </a:r>
            <a:r>
              <a:rPr lang="it-IT" dirty="0" err="1" smtClean="0"/>
              <a:t>StAR</a:t>
            </a:r>
            <a:r>
              <a:rPr lang="it-IT" dirty="0" smtClean="0"/>
              <a:t> della proteina di legame dell'elemento di risposta </a:t>
            </a:r>
            <a:r>
              <a:rPr lang="it-IT" dirty="0" err="1" smtClean="0"/>
              <a:t>cAMP</a:t>
            </a:r>
            <a:r>
              <a:rPr lang="it-IT" dirty="0" smtClean="0"/>
              <a:t> (</a:t>
            </a:r>
            <a:r>
              <a:rPr lang="it-IT" b="1" dirty="0" smtClean="0"/>
              <a:t>CREB</a:t>
            </a:r>
            <a:r>
              <a:rPr lang="it-IT" dirty="0" smtClean="0"/>
              <a:t>). La via DAG / PKC attiva anche la proteina </a:t>
            </a:r>
            <a:r>
              <a:rPr lang="it-IT" dirty="0" err="1" smtClean="0"/>
              <a:t>chinasi</a:t>
            </a:r>
            <a:r>
              <a:rPr lang="it-IT" dirty="0" smtClean="0"/>
              <a:t> D (PKD) che può similmente fosforilare (e attivare) il CREB. Il DAG può essere idrolizzato dalla DAG lipasi per rilasciare acido </a:t>
            </a:r>
            <a:r>
              <a:rPr lang="it-IT" dirty="0" err="1" smtClean="0"/>
              <a:t>arachidonico</a:t>
            </a:r>
            <a:r>
              <a:rPr lang="it-IT" dirty="0" smtClean="0"/>
              <a:t>, che può essere ulteriormente metabolizzato dalla 12-lipossigenasi all'acido 12-idrossieos-alosetraenoico (12-HETE), che induce anche la fosforilazione (e l'attivazione) del CREB. </a:t>
            </a:r>
          </a:p>
          <a:p>
            <a:endParaRPr lang="it-IT" dirty="0" smtClean="0"/>
          </a:p>
          <a:p>
            <a:r>
              <a:rPr lang="it-IT" b="1" dirty="0" smtClean="0"/>
              <a:t>(C)</a:t>
            </a:r>
            <a:r>
              <a:rPr lang="it-IT" b="1" baseline="0" dirty="0" smtClean="0"/>
              <a:t> </a:t>
            </a:r>
            <a:r>
              <a:rPr lang="it-IT" b="1" dirty="0" smtClean="0"/>
              <a:t>L'ACTH </a:t>
            </a:r>
            <a:r>
              <a:rPr lang="it-IT" dirty="0" smtClean="0"/>
              <a:t>può anche mediare la sintesi di aldosterone legandosi al </a:t>
            </a:r>
            <a:r>
              <a:rPr lang="it-IT" b="1" dirty="0" smtClean="0"/>
              <a:t>recettore della </a:t>
            </a:r>
            <a:r>
              <a:rPr lang="it-IT" b="1" dirty="0" err="1" smtClean="0"/>
              <a:t>melanocortina</a:t>
            </a:r>
            <a:r>
              <a:rPr lang="it-IT" b="1" dirty="0" smtClean="0"/>
              <a:t> di tipo 2 (MC2R)</a:t>
            </a:r>
            <a:r>
              <a:rPr lang="it-IT" dirty="0" smtClean="0"/>
              <a:t>, attivando così attraverso una proteina G </a:t>
            </a:r>
            <a:r>
              <a:rPr lang="it-IT" dirty="0" err="1" smtClean="0"/>
              <a:t>eterotrimerica</a:t>
            </a:r>
            <a:r>
              <a:rPr lang="it-IT" dirty="0" smtClean="0"/>
              <a:t>, l'</a:t>
            </a:r>
            <a:r>
              <a:rPr lang="it-IT" dirty="0" err="1" smtClean="0"/>
              <a:t>adenilato</a:t>
            </a:r>
            <a:r>
              <a:rPr lang="it-IT" dirty="0" smtClean="0"/>
              <a:t> </a:t>
            </a:r>
            <a:r>
              <a:rPr lang="it-IT" dirty="0" err="1" smtClean="0"/>
              <a:t>ciclasi</a:t>
            </a:r>
            <a:r>
              <a:rPr lang="it-IT" dirty="0" smtClean="0"/>
              <a:t> (</a:t>
            </a:r>
            <a:r>
              <a:rPr lang="it-IT" b="1" dirty="0" smtClean="0"/>
              <a:t>AC</a:t>
            </a:r>
            <a:r>
              <a:rPr lang="it-IT" dirty="0" smtClean="0"/>
              <a:t>). L'AC converte l'adenosina </a:t>
            </a:r>
            <a:r>
              <a:rPr lang="it-IT" dirty="0" err="1" smtClean="0"/>
              <a:t>trifosfato</a:t>
            </a:r>
            <a:r>
              <a:rPr lang="it-IT" dirty="0" smtClean="0"/>
              <a:t> (ATP) in adenosina </a:t>
            </a:r>
            <a:r>
              <a:rPr lang="it-IT" dirty="0" err="1" smtClean="0"/>
              <a:t>monofosfato</a:t>
            </a:r>
            <a:r>
              <a:rPr lang="it-IT" dirty="0" smtClean="0"/>
              <a:t> ciclico (</a:t>
            </a:r>
            <a:r>
              <a:rPr lang="it-IT" dirty="0" err="1" smtClean="0"/>
              <a:t>cAMP</a:t>
            </a:r>
            <a:r>
              <a:rPr lang="it-IT" dirty="0" smtClean="0"/>
              <a:t>). </a:t>
            </a:r>
            <a:r>
              <a:rPr lang="it-IT" dirty="0" err="1" smtClean="0"/>
              <a:t>cAMP</a:t>
            </a:r>
            <a:r>
              <a:rPr lang="it-IT" dirty="0" smtClean="0"/>
              <a:t> attiva la proteina </a:t>
            </a:r>
            <a:r>
              <a:rPr lang="it-IT" dirty="0" err="1" smtClean="0"/>
              <a:t>chinasi</a:t>
            </a:r>
            <a:r>
              <a:rPr lang="it-IT" dirty="0" smtClean="0"/>
              <a:t> A (PKA) inducendo un afflusso di calcio lento ma sostenuto attraverso i canali </a:t>
            </a:r>
            <a:r>
              <a:rPr lang="it-IT" b="1" dirty="0" smtClean="0"/>
              <a:t>del calcio di tipo L</a:t>
            </a:r>
            <a:r>
              <a:rPr lang="it-IT" dirty="0" smtClean="0"/>
              <a:t>. PKA inoltre fosforila </a:t>
            </a:r>
            <a:r>
              <a:rPr lang="it-IT" b="1" dirty="0" smtClean="0"/>
              <a:t>CREB</a:t>
            </a:r>
            <a:r>
              <a:rPr lang="it-IT" dirty="0" smtClean="0"/>
              <a:t>, aumentando così </a:t>
            </a:r>
            <a:r>
              <a:rPr lang="it-IT" b="1" dirty="0" smtClean="0"/>
              <a:t>l'espressione </a:t>
            </a:r>
            <a:r>
              <a:rPr lang="it-IT" b="1" dirty="0" err="1" smtClean="0"/>
              <a:t>StAR</a:t>
            </a:r>
            <a:r>
              <a:rPr lang="it-IT" dirty="0" smtClean="0"/>
              <a:t>. </a:t>
            </a:r>
          </a:p>
          <a:p>
            <a:endParaRPr lang="it-IT" dirty="0" smtClean="0"/>
          </a:p>
          <a:p>
            <a:r>
              <a:rPr lang="it-IT" dirty="0" smtClean="0"/>
              <a:t>Il colesterolo per la produzione di aldosterone deriva dall'idrolisi mediata dal </a:t>
            </a:r>
            <a:r>
              <a:rPr lang="it-IT" b="1" dirty="0" smtClean="0"/>
              <a:t>colesterolo estere idrolasi (CEH) </a:t>
            </a:r>
            <a:r>
              <a:rPr lang="it-IT" dirty="0" smtClean="0"/>
              <a:t>degli </a:t>
            </a:r>
            <a:r>
              <a:rPr lang="it-IT" b="1" dirty="0" smtClean="0"/>
              <a:t>esteri del colesterolo </a:t>
            </a:r>
            <a:r>
              <a:rPr lang="it-IT" dirty="0" smtClean="0"/>
              <a:t>sintetizzata de novo o ottenuta da lipoproteine ​​e conservata in </a:t>
            </a:r>
            <a:r>
              <a:rPr lang="it-IT" b="1" dirty="0" smtClean="0"/>
              <a:t>goccioline lipidiche</a:t>
            </a:r>
            <a:r>
              <a:rPr lang="it-IT" dirty="0" smtClean="0"/>
              <a:t>. Il colesterolo libero viene trasferito alla membrana mitocondriale interna da </a:t>
            </a:r>
            <a:r>
              <a:rPr lang="it-IT" dirty="0" err="1" smtClean="0"/>
              <a:t>StAR</a:t>
            </a:r>
            <a:r>
              <a:rPr lang="it-IT" dirty="0" smtClean="0"/>
              <a:t> probabilmente in combinazione con altre proteine ​​di trasporto del colesterolo.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704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CREB, </a:t>
            </a:r>
            <a:r>
              <a:rPr lang="it-IT" dirty="0" err="1" smtClean="0"/>
              <a:t>cAMP</a:t>
            </a:r>
            <a:r>
              <a:rPr lang="it-IT" dirty="0" smtClean="0"/>
              <a:t> </a:t>
            </a:r>
            <a:r>
              <a:rPr lang="it-IT" dirty="0" err="1" smtClean="0"/>
              <a:t>response</a:t>
            </a:r>
            <a:r>
              <a:rPr lang="it-IT" dirty="0" smtClean="0"/>
              <a:t> </a:t>
            </a:r>
            <a:r>
              <a:rPr lang="it-IT" dirty="0" err="1" smtClean="0"/>
              <a:t>element-binding</a:t>
            </a:r>
            <a:r>
              <a:rPr lang="it-IT" dirty="0" smtClean="0"/>
              <a:t> </a:t>
            </a:r>
            <a:r>
              <a:rPr lang="it-IT" dirty="0" err="1" smtClean="0"/>
              <a:t>protein</a:t>
            </a:r>
            <a:r>
              <a:rPr lang="it-IT" dirty="0" smtClean="0"/>
              <a:t>, fattore di trascrizione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0627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dx.doi.org</a:t>
            </a:r>
            <a:r>
              <a:rPr lang="en-US" dirty="0" smtClean="0"/>
              <a:t>/10.1016/j.mce.2011.07.034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La produzione cronica di aldosterone è regolata da </a:t>
            </a:r>
            <a:r>
              <a:rPr lang="it-IT" dirty="0" err="1" smtClean="0"/>
              <a:t>AngII</a:t>
            </a:r>
            <a:r>
              <a:rPr lang="it-IT" dirty="0" smtClean="0"/>
              <a:t> e potassio (K +). </a:t>
            </a:r>
          </a:p>
          <a:p>
            <a:r>
              <a:rPr lang="it-IT" b="1" dirty="0" err="1" smtClean="0"/>
              <a:t>AngII</a:t>
            </a:r>
            <a:r>
              <a:rPr lang="it-IT" b="1" dirty="0" smtClean="0"/>
              <a:t> lega i recettori </a:t>
            </a:r>
            <a:r>
              <a:rPr lang="it-IT" b="1" dirty="0" err="1" smtClean="0"/>
              <a:t>AngII</a:t>
            </a:r>
            <a:r>
              <a:rPr lang="it-IT" b="1" dirty="0" smtClean="0"/>
              <a:t> di tipo 1 </a:t>
            </a:r>
            <a:r>
              <a:rPr lang="it-IT" dirty="0" smtClean="0"/>
              <a:t>(AT1-R) e attiva la </a:t>
            </a:r>
            <a:r>
              <a:rPr lang="it-IT" dirty="0" err="1" smtClean="0"/>
              <a:t>fosfolipasi</a:t>
            </a:r>
            <a:r>
              <a:rPr lang="it-IT" dirty="0" smtClean="0"/>
              <a:t> C (PLC) che provoca l'idrolisi del fosfatidilinositolo-4,5-bisfosfato in </a:t>
            </a:r>
            <a:r>
              <a:rPr lang="it-IT" dirty="0" err="1" smtClean="0"/>
              <a:t>diacilglicerolo</a:t>
            </a:r>
            <a:r>
              <a:rPr lang="it-IT" dirty="0" smtClean="0"/>
              <a:t> (DAG) e inositolo 1,4,5-trisfosfato (IP3). Il DAG attiva la proteina </a:t>
            </a:r>
            <a:r>
              <a:rPr lang="it-IT" dirty="0" err="1" smtClean="0"/>
              <a:t>chinasi</a:t>
            </a:r>
            <a:r>
              <a:rPr lang="it-IT" dirty="0" smtClean="0"/>
              <a:t> C (</a:t>
            </a:r>
            <a:r>
              <a:rPr lang="it-IT" b="1" dirty="0" smtClean="0"/>
              <a:t>PKC</a:t>
            </a:r>
            <a:r>
              <a:rPr lang="it-IT" dirty="0" smtClean="0"/>
              <a:t>) che </a:t>
            </a:r>
            <a:r>
              <a:rPr lang="it-IT" b="1" dirty="0" smtClean="0"/>
              <a:t>inibisce la trascrizione della 17a-idrolasi (CYP17) </a:t>
            </a:r>
            <a:r>
              <a:rPr lang="it-IT" dirty="0" smtClean="0"/>
              <a:t>attraverso fattori di trascrizione come </a:t>
            </a:r>
            <a:r>
              <a:rPr lang="it-IT" dirty="0" err="1" smtClean="0"/>
              <a:t>cFOS</a:t>
            </a:r>
            <a:r>
              <a:rPr lang="it-IT" dirty="0" smtClean="0"/>
              <a:t>. </a:t>
            </a:r>
            <a:r>
              <a:rPr lang="it-IT" b="1" u="sng" dirty="0" smtClean="0"/>
              <a:t>Ciò causa l’inibizione della via di sintesi del cortisolo.</a:t>
            </a:r>
          </a:p>
          <a:p>
            <a:r>
              <a:rPr lang="it-IT" dirty="0" smtClean="0"/>
              <a:t>Il DAG può anche aumentare l'attività della proteina </a:t>
            </a:r>
            <a:r>
              <a:rPr lang="it-IT" dirty="0" err="1" smtClean="0"/>
              <a:t>chinasi</a:t>
            </a:r>
            <a:r>
              <a:rPr lang="it-IT" dirty="0" smtClean="0"/>
              <a:t> D (PKD), che ha dimostrato </a:t>
            </a:r>
            <a:r>
              <a:rPr lang="it-IT" b="1" dirty="0" smtClean="0"/>
              <a:t>di aumentare la trascrizione del CYP11B2 (aldosterone </a:t>
            </a:r>
            <a:r>
              <a:rPr lang="it-IT" b="1" dirty="0" err="1" smtClean="0"/>
              <a:t>sintasi</a:t>
            </a:r>
            <a:r>
              <a:rPr lang="it-IT" b="1" dirty="0" smtClean="0"/>
              <a:t>)</a:t>
            </a:r>
            <a:r>
              <a:rPr lang="it-IT" dirty="0" smtClean="0"/>
              <a:t>. IP3 provoca il rilascio di calcio intracellulare e l'attivazione di calcio-</a:t>
            </a:r>
            <a:r>
              <a:rPr lang="it-IT" dirty="0" err="1" smtClean="0"/>
              <a:t>calmodulina</a:t>
            </a:r>
            <a:r>
              <a:rPr lang="it-IT" dirty="0" smtClean="0"/>
              <a:t> </a:t>
            </a:r>
            <a:r>
              <a:rPr lang="it-IT" dirty="0" err="1" smtClean="0"/>
              <a:t>chinasi</a:t>
            </a:r>
            <a:r>
              <a:rPr lang="it-IT" dirty="0" smtClean="0"/>
              <a:t> (</a:t>
            </a:r>
            <a:r>
              <a:rPr lang="it-IT" dirty="0" err="1" smtClean="0"/>
              <a:t>CaMK</a:t>
            </a:r>
            <a:r>
              <a:rPr lang="it-IT" dirty="0" smtClean="0"/>
              <a:t>). Piccoli aumenti della K + extracellulare depolarizzano anche la cellula </a:t>
            </a:r>
            <a:r>
              <a:rPr lang="it-IT" dirty="0" err="1" smtClean="0"/>
              <a:t>glomerulosa</a:t>
            </a:r>
            <a:r>
              <a:rPr lang="it-IT" dirty="0" smtClean="0"/>
              <a:t>, aumentando l'afflusso di calcio e attivando la </a:t>
            </a:r>
            <a:r>
              <a:rPr lang="it-IT" dirty="0" err="1" smtClean="0"/>
              <a:t>CaMK</a:t>
            </a:r>
            <a:r>
              <a:rPr lang="it-IT" dirty="0" smtClean="0"/>
              <a:t>. La </a:t>
            </a:r>
            <a:r>
              <a:rPr lang="it-IT" dirty="0" err="1" smtClean="0"/>
              <a:t>CaMK</a:t>
            </a:r>
            <a:r>
              <a:rPr lang="it-IT" dirty="0" smtClean="0"/>
              <a:t> aumenta l'espressione e / o la fosforilazione e </a:t>
            </a:r>
            <a:r>
              <a:rPr lang="it-IT" b="1" dirty="0" smtClean="0"/>
              <a:t>l'attivazione dei fattori di trascrizione </a:t>
            </a:r>
            <a:r>
              <a:rPr lang="it-IT" dirty="0" smtClean="0"/>
              <a:t>che aumentano la trascrizione del </a:t>
            </a:r>
            <a:r>
              <a:rPr lang="it-IT" b="1" dirty="0" smtClean="0"/>
              <a:t>CYP11B2</a:t>
            </a:r>
            <a:r>
              <a:rPr lang="it-IT" dirty="0" smtClean="0"/>
              <a:t>. L'</a:t>
            </a:r>
            <a:r>
              <a:rPr lang="it-IT" dirty="0" err="1" smtClean="0"/>
              <a:t>ang</a:t>
            </a:r>
            <a:r>
              <a:rPr lang="it-IT" dirty="0" smtClean="0"/>
              <a:t> II aumenta anche </a:t>
            </a:r>
            <a:r>
              <a:rPr lang="it-IT" b="1" dirty="0" smtClean="0"/>
              <a:t>l'espressione dei recettori LDL e HDL</a:t>
            </a:r>
            <a:r>
              <a:rPr lang="it-IT" dirty="0" smtClean="0"/>
              <a:t>, che aumenta la disponibilità di colesterolo per la </a:t>
            </a:r>
            <a:r>
              <a:rPr lang="it-IT" dirty="0" err="1" smtClean="0"/>
              <a:t>steroidogenesi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157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CREB, </a:t>
            </a:r>
            <a:r>
              <a:rPr lang="it-IT" dirty="0" err="1" smtClean="0"/>
              <a:t>cAMP</a:t>
            </a:r>
            <a:r>
              <a:rPr lang="it-IT" dirty="0" smtClean="0"/>
              <a:t> </a:t>
            </a:r>
            <a:r>
              <a:rPr lang="it-IT" dirty="0" err="1" smtClean="0"/>
              <a:t>response</a:t>
            </a:r>
            <a:r>
              <a:rPr lang="it-IT" dirty="0" smtClean="0"/>
              <a:t> </a:t>
            </a:r>
            <a:r>
              <a:rPr lang="it-IT" dirty="0" err="1" smtClean="0"/>
              <a:t>element-binding</a:t>
            </a:r>
            <a:r>
              <a:rPr lang="it-IT" dirty="0" smtClean="0"/>
              <a:t> </a:t>
            </a:r>
            <a:r>
              <a:rPr lang="it-IT" dirty="0" err="1" smtClean="0"/>
              <a:t>protein</a:t>
            </a:r>
            <a:r>
              <a:rPr lang="it-IT" dirty="0" smtClean="0"/>
              <a:t>, fattore di trascrizione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0627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Aldosterone </a:t>
            </a:r>
            <a:r>
              <a:rPr lang="it-IT" dirty="0" err="1" smtClean="0"/>
              <a:t>signaling</a:t>
            </a:r>
            <a:r>
              <a:rPr lang="it-IT" dirty="0" smtClean="0"/>
              <a:t> and </a:t>
            </a:r>
            <a:r>
              <a:rPr lang="it-IT" dirty="0" err="1" smtClean="0"/>
              <a:t>soluble</a:t>
            </a:r>
            <a:r>
              <a:rPr lang="it-IT" dirty="0" smtClean="0"/>
              <a:t> </a:t>
            </a:r>
            <a:r>
              <a:rPr lang="it-IT" dirty="0" err="1" smtClean="0"/>
              <a:t>adenylyl</a:t>
            </a:r>
            <a:r>
              <a:rPr lang="it-IT" dirty="0" smtClean="0"/>
              <a:t> </a:t>
            </a:r>
            <a:r>
              <a:rPr lang="it-IT" dirty="0" err="1" smtClean="0"/>
              <a:t>cyclase</a:t>
            </a:r>
            <a:r>
              <a:rPr lang="it-IT" dirty="0" smtClean="0"/>
              <a:t>-a </a:t>
            </a:r>
            <a:r>
              <a:rPr lang="it-IT" dirty="0" err="1" smtClean="0"/>
              <a:t>nexus</a:t>
            </a:r>
            <a:r>
              <a:rPr lang="it-IT" dirty="0" smtClean="0"/>
              <a:t> for the </a:t>
            </a:r>
            <a:r>
              <a:rPr lang="it-IT" dirty="0" err="1" smtClean="0"/>
              <a:t>kidney</a:t>
            </a:r>
            <a:r>
              <a:rPr lang="it-IT" dirty="0" smtClean="0"/>
              <a:t> and </a:t>
            </a:r>
            <a:r>
              <a:rPr lang="it-IT" dirty="0" err="1" smtClean="0"/>
              <a:t>vascular</a:t>
            </a:r>
            <a:r>
              <a:rPr lang="it-IT" dirty="0" smtClean="0"/>
              <a:t> </a:t>
            </a:r>
            <a:r>
              <a:rPr lang="it-IT" dirty="0" err="1" smtClean="0"/>
              <a:t>endothelium</a:t>
            </a:r>
            <a:r>
              <a:rPr lang="it-IT" dirty="0" smtClean="0"/>
              <a:t>.</a:t>
            </a:r>
          </a:p>
          <a:p>
            <a:r>
              <a:rPr lang="it-IT" dirty="0" smtClean="0"/>
              <a:t>Boris </a:t>
            </a:r>
            <a:r>
              <a:rPr lang="it-IT" dirty="0" err="1" smtClean="0"/>
              <a:t>Schmitz</a:t>
            </a:r>
            <a:r>
              <a:rPr lang="it-IT" dirty="0" smtClean="0"/>
              <a:t>, Stefan-Martin Brand, Eva </a:t>
            </a:r>
            <a:r>
              <a:rPr lang="it-IT" dirty="0" err="1" smtClean="0"/>
              <a:t>BrandPublished</a:t>
            </a:r>
            <a:r>
              <a:rPr lang="it-IT" dirty="0" smtClean="0"/>
              <a:t> in Biochimica et </a:t>
            </a:r>
            <a:r>
              <a:rPr lang="it-IT" dirty="0" err="1" smtClean="0"/>
              <a:t>biophysica</a:t>
            </a:r>
            <a:r>
              <a:rPr lang="it-IT" dirty="0" smtClean="0"/>
              <a:t> acta 2014</a:t>
            </a:r>
          </a:p>
          <a:p>
            <a:r>
              <a:rPr lang="it-IT" dirty="0" smtClean="0"/>
              <a:t>DOI:10.1016/j.bbadis.2014.05.036</a:t>
            </a:r>
          </a:p>
          <a:p>
            <a:endParaRPr lang="it-IT" dirty="0" smtClean="0"/>
          </a:p>
          <a:p>
            <a:r>
              <a:rPr lang="it-IT" dirty="0" smtClean="0"/>
              <a:t>Regolazione della secrezione di aldosterone ed effetti sistemici di aldosterone. </a:t>
            </a:r>
          </a:p>
          <a:p>
            <a:endParaRPr lang="it-IT" dirty="0" smtClean="0"/>
          </a:p>
          <a:p>
            <a:r>
              <a:rPr lang="it-IT" dirty="0" smtClean="0"/>
              <a:t>Rappresentazione schematica dei principali componenti del sistema renina – </a:t>
            </a:r>
            <a:r>
              <a:rPr lang="it-IT" dirty="0" err="1" smtClean="0"/>
              <a:t>angiotensina</a:t>
            </a:r>
            <a:r>
              <a:rPr lang="it-IT" dirty="0" smtClean="0"/>
              <a:t> – aldosterone (RAAS). L'</a:t>
            </a:r>
            <a:r>
              <a:rPr lang="it-IT" dirty="0" err="1" smtClean="0"/>
              <a:t>angiotensinogeno</a:t>
            </a:r>
            <a:r>
              <a:rPr lang="it-IT" dirty="0" smtClean="0"/>
              <a:t> del fegato viene idrolizzato dalla renina di origine renale nel sangue. L'</a:t>
            </a:r>
            <a:r>
              <a:rPr lang="it-IT" dirty="0" err="1" smtClean="0"/>
              <a:t>angiotensina</a:t>
            </a:r>
            <a:r>
              <a:rPr lang="it-IT" dirty="0" smtClean="0"/>
              <a:t> I risultante viene elaborata dall'enzima di conversione dell'</a:t>
            </a:r>
            <a:r>
              <a:rPr lang="it-IT" dirty="0" err="1" smtClean="0"/>
              <a:t>angiotensina</a:t>
            </a:r>
            <a:r>
              <a:rPr lang="it-IT" dirty="0" smtClean="0"/>
              <a:t> (ACE), prodotto dai polmoni e dai reni nell'</a:t>
            </a:r>
            <a:r>
              <a:rPr lang="it-IT" dirty="0" err="1" smtClean="0"/>
              <a:t>angiotensina</a:t>
            </a:r>
            <a:r>
              <a:rPr lang="it-IT" dirty="0" smtClean="0"/>
              <a:t> II del peptide effettore altamente attivo. </a:t>
            </a:r>
          </a:p>
          <a:p>
            <a:endParaRPr lang="it-IT" dirty="0" smtClean="0"/>
          </a:p>
          <a:p>
            <a:r>
              <a:rPr lang="it-IT" dirty="0" smtClean="0"/>
              <a:t>L'</a:t>
            </a:r>
            <a:r>
              <a:rPr lang="it-IT" dirty="0" err="1" smtClean="0"/>
              <a:t>angiotensina</a:t>
            </a:r>
            <a:r>
              <a:rPr lang="it-IT" dirty="0" smtClean="0"/>
              <a:t> II regola l'espressione dell'ormone adrenocorticotropo (ACTH) nella ghiandola pituitaria, sensazione di sete, attività simpatica e vasocostrizione dei mediatori. Nella ghiandola surrenale, l'</a:t>
            </a:r>
            <a:r>
              <a:rPr lang="it-IT" dirty="0" err="1" smtClean="0"/>
              <a:t>angiotensina</a:t>
            </a:r>
            <a:r>
              <a:rPr lang="it-IT" dirty="0" smtClean="0"/>
              <a:t> II stimola il rilascio di aldosterone, che regola il riassorbimento di Na + / Cl e la secrezione di K + nel nefrone. </a:t>
            </a:r>
          </a:p>
          <a:p>
            <a:endParaRPr lang="it-IT" dirty="0" smtClean="0"/>
          </a:p>
          <a:p>
            <a:r>
              <a:rPr lang="it-IT" dirty="0" smtClean="0"/>
              <a:t>Livelli elevati di aldosterone possono portare a rigidità arteriosa, rimodellamento cardiaco e ipertensione. Le azioni dannose di aldosterone possono essere antagonizzate dagli </a:t>
            </a:r>
            <a:r>
              <a:rPr lang="it-IT" b="1" dirty="0" smtClean="0"/>
              <a:t>antagonisti dei recettori </a:t>
            </a:r>
            <a:r>
              <a:rPr lang="it-IT" b="1" dirty="0" err="1" smtClean="0"/>
              <a:t>mineralcorticoidi</a:t>
            </a:r>
            <a:r>
              <a:rPr lang="it-IT" b="1" dirty="0" smtClean="0"/>
              <a:t> (MRA</a:t>
            </a:r>
            <a:r>
              <a:rPr lang="it-IT" dirty="0" smtClean="0"/>
              <a:t>) usati clinicamente con effetti </a:t>
            </a:r>
            <a:r>
              <a:rPr lang="it-IT" dirty="0" err="1" smtClean="0"/>
              <a:t>nefroprotettivi</a:t>
            </a:r>
            <a:r>
              <a:rPr lang="it-IT" dirty="0" smtClean="0"/>
              <a:t>, </a:t>
            </a:r>
            <a:r>
              <a:rPr lang="it-IT" dirty="0" err="1" smtClean="0"/>
              <a:t>vasoprotettivi</a:t>
            </a:r>
            <a:r>
              <a:rPr lang="it-IT" dirty="0" smtClean="0"/>
              <a:t> e cardioprotettivi. 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003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http://</a:t>
            </a:r>
            <a:r>
              <a:rPr lang="it-IT" dirty="0" err="1" smtClean="0"/>
              <a:t>eclinpath.com</a:t>
            </a:r>
            <a:r>
              <a:rPr lang="it-IT" dirty="0" smtClean="0"/>
              <a:t>/</a:t>
            </a:r>
            <a:r>
              <a:rPr lang="it-IT" dirty="0" err="1" smtClean="0"/>
              <a:t>chemistry</a:t>
            </a:r>
            <a:r>
              <a:rPr lang="it-IT" dirty="0" smtClean="0"/>
              <a:t>/</a:t>
            </a:r>
            <a:r>
              <a:rPr lang="it-IT" dirty="0" err="1" smtClean="0"/>
              <a:t>kidney</a:t>
            </a:r>
            <a:r>
              <a:rPr lang="it-IT" dirty="0" smtClean="0"/>
              <a:t>/</a:t>
            </a:r>
            <a:r>
              <a:rPr lang="it-IT" dirty="0" err="1" smtClean="0"/>
              <a:t>physiology</a:t>
            </a:r>
            <a:r>
              <a:rPr lang="it-IT" dirty="0" smtClean="0"/>
              <a:t>/sodium-absorption-2/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927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www.drawittoknowit.com</a:t>
            </a:r>
            <a:r>
              <a:rPr lang="it-IT" dirty="0" smtClean="0"/>
              <a:t>/</a:t>
            </a:r>
            <a:r>
              <a:rPr lang="it-IT" dirty="0" err="1" smtClean="0"/>
              <a:t>course</a:t>
            </a:r>
            <a:r>
              <a:rPr lang="it-IT" dirty="0" smtClean="0"/>
              <a:t>/</a:t>
            </a:r>
            <a:r>
              <a:rPr lang="it-IT" dirty="0" err="1" smtClean="0"/>
              <a:t>physiology</a:t>
            </a:r>
            <a:r>
              <a:rPr lang="it-IT" dirty="0" smtClean="0"/>
              <a:t>/</a:t>
            </a:r>
            <a:r>
              <a:rPr lang="it-IT" dirty="0" err="1" smtClean="0"/>
              <a:t>glossary</a:t>
            </a:r>
            <a:r>
              <a:rPr lang="it-IT" dirty="0" smtClean="0"/>
              <a:t>/</a:t>
            </a:r>
            <a:r>
              <a:rPr lang="it-IT" dirty="0" err="1" smtClean="0"/>
              <a:t>physiological-process</a:t>
            </a:r>
            <a:r>
              <a:rPr lang="it-IT" dirty="0" smtClean="0"/>
              <a:t>/</a:t>
            </a:r>
            <a:r>
              <a:rPr lang="it-IT" dirty="0" err="1" smtClean="0"/>
              <a:t>sodium</a:t>
            </a:r>
            <a:r>
              <a:rPr lang="it-IT" dirty="0" smtClean="0"/>
              <a:t>-</a:t>
            </a:r>
            <a:r>
              <a:rPr lang="it-IT" dirty="0" err="1" smtClean="0"/>
              <a:t>reabsorption</a:t>
            </a:r>
            <a:r>
              <a:rPr lang="it-IT" dirty="0" smtClean="0"/>
              <a:t>-in-</a:t>
            </a:r>
            <a:r>
              <a:rPr lang="it-IT" dirty="0" err="1" smtClean="0"/>
              <a:t>neprhon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908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73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194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8331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055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1317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4324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582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90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206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941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5377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03F8C-36A4-F049-B635-299EEE0DD3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29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Lezione 11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Aldosterone</a:t>
            </a:r>
          </a:p>
          <a:p>
            <a:r>
              <a:rPr lang="it-IT" smtClean="0"/>
              <a:t>Catecolammine</a:t>
            </a:r>
            <a:endParaRPr lang="it-IT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974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10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0"/>
            <a:ext cx="7730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79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11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0" y="0"/>
            <a:ext cx="5196328" cy="6858000"/>
          </a:xfrm>
          <a:prstGeom prst="rect">
            <a:avLst/>
          </a:prstGeom>
        </p:spPr>
      </p:pic>
      <p:sp>
        <p:nvSpPr>
          <p:cNvPr id="6" name="Titolo 6"/>
          <p:cNvSpPr txBox="1">
            <a:spLocks/>
          </p:cNvSpPr>
          <p:nvPr/>
        </p:nvSpPr>
        <p:spPr>
          <a:xfrm>
            <a:off x="3903182" y="56022"/>
            <a:ext cx="4783617" cy="50966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smtClean="0"/>
              <a:t>L’aldosterone attiva il trasporto attivo del sodio nel tubulo collettore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534291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12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57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5503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126" y="1061694"/>
            <a:ext cx="7189763" cy="5659781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Meccanismi genomici e non-genomici dell’aldosterone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EBF6-A748-654D-94F3-1F8DA78D2CB8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6489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15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114300"/>
            <a:ext cx="8699500" cy="66294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687555" y="261435"/>
            <a:ext cx="2838678" cy="15872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5637696" y="5380164"/>
            <a:ext cx="33522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spironolattone</a:t>
            </a:r>
            <a:r>
              <a:rPr lang="it-IT" dirty="0" smtClean="0">
                <a:solidFill>
                  <a:srgbClr val="FF0000"/>
                </a:solidFill>
              </a:rPr>
              <a:t>-antagonista di MR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31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000" dirty="0" smtClean="0"/>
              <a:t>La regolazione rapida e lenta di </a:t>
            </a:r>
            <a:r>
              <a:rPr lang="it-IT" sz="4000" dirty="0" err="1" smtClean="0"/>
              <a:t>ENaC</a:t>
            </a:r>
            <a:endParaRPr lang="it-IT" sz="4000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16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144461"/>
            <a:ext cx="8763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4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17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0"/>
            <a:ext cx="8103742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462037"/>
          </a:xfrm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it-IT" sz="3200" dirty="0" smtClean="0"/>
              <a:t>L’aldosterone causa ridotta vasodilatazione e aumento della sintesi di actina</a:t>
            </a:r>
            <a:br>
              <a:rPr lang="it-IT" sz="3200" dirty="0" smtClean="0"/>
            </a:br>
            <a:r>
              <a:rPr lang="it-IT" sz="2400" i="1" dirty="0" smtClean="0"/>
              <a:t>i meccanismi sono in nota</a:t>
            </a:r>
            <a:endParaRPr lang="it-IT" sz="2400" i="1" dirty="0"/>
          </a:p>
        </p:txBody>
      </p:sp>
    </p:spTree>
    <p:extLst>
      <p:ext uri="{BB962C8B-B14F-4D97-AF65-F5344CB8AC3E}">
        <p14:creationId xmlns:p14="http://schemas.microsoft.com/office/powerpoint/2010/main" val="3817767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Fine </a:t>
            </a:r>
            <a:r>
              <a:rPr lang="it-IT" dirty="0" err="1" smtClean="0"/>
              <a:t>dell</a:t>
            </a:r>
            <a:r>
              <a:rPr lang="it-IT" dirty="0" smtClean="0"/>
              <a:t> sistema renina-</a:t>
            </a:r>
            <a:r>
              <a:rPr lang="it-IT" dirty="0" err="1" smtClean="0"/>
              <a:t>angiotensina</a:t>
            </a:r>
            <a:r>
              <a:rPr lang="it-IT" dirty="0" smtClean="0"/>
              <a:t>-aldosterone</a:t>
            </a:r>
            <a:endParaRPr lang="it-IT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schema nella prossima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987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EBF6-A748-654D-94F3-1F8DA78D2CB8}" type="slidenum">
              <a:rPr lang="it-IT" smtClean="0"/>
              <a:t>19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0"/>
            <a:ext cx="9144000" cy="660023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217057" y="991383"/>
            <a:ext cx="6469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smtClean="0"/>
              <a:t>in verde</a:t>
            </a:r>
            <a:r>
              <a:rPr lang="it-IT" dirty="0" smtClean="0"/>
              <a:t>: le cause scatenanti, anche dette causa prima</a:t>
            </a:r>
          </a:p>
          <a:p>
            <a:r>
              <a:rPr lang="it-IT" u="sng" dirty="0" smtClean="0"/>
              <a:t>in giallo</a:t>
            </a:r>
            <a:r>
              <a:rPr lang="it-IT" dirty="0" smtClean="0"/>
              <a:t>: l’effetto</a:t>
            </a:r>
          </a:p>
          <a:p>
            <a:r>
              <a:rPr lang="it-IT" u="sng" dirty="0" smtClean="0"/>
              <a:t>in azzurro</a:t>
            </a:r>
            <a:r>
              <a:rPr lang="it-IT" dirty="0" smtClean="0"/>
              <a:t>: le condizioni fisiologiche prima e dopo l’aldosterone (o l’</a:t>
            </a:r>
            <a:r>
              <a:rPr lang="it-IT" dirty="0" err="1" smtClean="0"/>
              <a:t>angiotensina</a:t>
            </a:r>
            <a:r>
              <a:rPr lang="it-IT" dirty="0" smtClean="0"/>
              <a:t> II)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1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52400" y="0"/>
            <a:ext cx="8788400" cy="783943"/>
          </a:xfrm>
        </p:spPr>
        <p:txBody>
          <a:bodyPr>
            <a:noAutofit/>
          </a:bodyPr>
          <a:lstStyle/>
          <a:p>
            <a:r>
              <a:rPr lang="it-IT" sz="2800" dirty="0"/>
              <a:t>Le cellule </a:t>
            </a:r>
            <a:r>
              <a:rPr lang="it-IT" sz="2800" dirty="0" smtClean="0"/>
              <a:t>endocrine </a:t>
            </a:r>
            <a:r>
              <a:rPr lang="it-IT" sz="2800" dirty="0"/>
              <a:t>liberano l’ormone in modo controllato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/>
              <a:t>2</a:t>
            </a:fld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323" y="562646"/>
            <a:ext cx="7562278" cy="617682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206956" y="4443348"/>
            <a:ext cx="7479845" cy="544287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>
                <a:solidFill>
                  <a:srgbClr val="0000FF"/>
                </a:solidFill>
              </a:rPr>
              <a:t>Gli ormoni </a:t>
            </a:r>
            <a:r>
              <a:rPr lang="it-IT" dirty="0" smtClean="0">
                <a:solidFill>
                  <a:srgbClr val="0000FF"/>
                </a:solidFill>
                <a:sym typeface="Wingdings"/>
              </a:rPr>
              <a:t>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465084" y="3264341"/>
            <a:ext cx="1122993" cy="818708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it-IT" dirty="0" err="1" smtClean="0">
                <a:solidFill>
                  <a:srgbClr val="008000"/>
                </a:solidFill>
              </a:rPr>
              <a:t>lez</a:t>
            </a:r>
            <a:r>
              <a:rPr lang="it-IT" dirty="0" smtClean="0">
                <a:solidFill>
                  <a:srgbClr val="008000"/>
                </a:solidFill>
              </a:rPr>
              <a:t> 6</a:t>
            </a:r>
            <a:endParaRPr lang="it-IT" dirty="0">
              <a:solidFill>
                <a:srgbClr val="00800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903183" y="3264341"/>
            <a:ext cx="2425462" cy="818708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it-IT" dirty="0" err="1" smtClean="0">
                <a:solidFill>
                  <a:srgbClr val="008000"/>
                </a:solidFill>
              </a:rPr>
              <a:t>lez</a:t>
            </a:r>
            <a:r>
              <a:rPr lang="it-IT" dirty="0" smtClean="0">
                <a:solidFill>
                  <a:srgbClr val="008000"/>
                </a:solidFill>
              </a:rPr>
              <a:t> 7</a:t>
            </a:r>
            <a:endParaRPr lang="it-IT" dirty="0">
              <a:solidFill>
                <a:srgbClr val="008000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525826" y="4402468"/>
            <a:ext cx="612805" cy="818708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it-IT" dirty="0" err="1" smtClean="0">
                <a:solidFill>
                  <a:srgbClr val="008000"/>
                </a:solidFill>
              </a:rPr>
              <a:t>lez</a:t>
            </a:r>
            <a:r>
              <a:rPr lang="it-IT" dirty="0" smtClean="0">
                <a:solidFill>
                  <a:srgbClr val="008000"/>
                </a:solidFill>
              </a:rPr>
              <a:t> 7-</a:t>
            </a:r>
            <a:r>
              <a:rPr lang="it-IT" dirty="0" smtClean="0">
                <a:solidFill>
                  <a:srgbClr val="FF0000"/>
                </a:solidFill>
              </a:rPr>
              <a:t>8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735190" y="3261623"/>
            <a:ext cx="656458" cy="2624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it-IT" sz="900" dirty="0" err="1" smtClean="0">
                <a:solidFill>
                  <a:srgbClr val="FF0000"/>
                </a:solidFill>
              </a:rPr>
              <a:t>lez</a:t>
            </a:r>
            <a:r>
              <a:rPr lang="it-IT" sz="900" dirty="0" smtClean="0">
                <a:solidFill>
                  <a:srgbClr val="FF0000"/>
                </a:solidFill>
              </a:rPr>
              <a:t> 8-9-10-11</a:t>
            </a:r>
            <a:endParaRPr lang="it-IT" sz="900" dirty="0">
              <a:solidFill>
                <a:srgbClr val="FF0000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052605" y="4653838"/>
            <a:ext cx="778021" cy="818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lez</a:t>
            </a:r>
            <a:r>
              <a:rPr lang="it-IT" dirty="0" smtClean="0">
                <a:solidFill>
                  <a:srgbClr val="FF0000"/>
                </a:solidFill>
              </a:rPr>
              <a:t> 8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8095214" y="4033965"/>
            <a:ext cx="659894" cy="18522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it-IT" sz="1400" dirty="0" err="1" smtClean="0">
                <a:solidFill>
                  <a:srgbClr val="FF0000"/>
                </a:solidFill>
              </a:rPr>
              <a:t>lez</a:t>
            </a:r>
            <a:r>
              <a:rPr lang="it-IT" sz="1400" dirty="0" smtClean="0">
                <a:solidFill>
                  <a:srgbClr val="FF0000"/>
                </a:solidFill>
              </a:rPr>
              <a:t> 11</a:t>
            </a:r>
            <a:endParaRPr lang="it-IT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57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2290081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Catecolammine surrenaliche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sz="4000" dirty="0" smtClean="0"/>
              <a:t>sintetizzate nella midollare del surrene</a:t>
            </a:r>
            <a:endParaRPr lang="it-IT" sz="4000" dirty="0"/>
          </a:p>
        </p:txBody>
      </p:sp>
      <p:sp>
        <p:nvSpPr>
          <p:cNvPr id="6" name="Sottotitolo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 smtClean="0"/>
              <a:t>Adrenalina 80%</a:t>
            </a:r>
          </a:p>
          <a:p>
            <a:r>
              <a:rPr lang="it-IT" dirty="0" smtClean="0"/>
              <a:t>Noradrenalina 20%</a:t>
            </a:r>
          </a:p>
          <a:p>
            <a:r>
              <a:rPr lang="it-IT" dirty="0" smtClean="0"/>
              <a:t>Noradrenalina totale=</a:t>
            </a:r>
          </a:p>
          <a:p>
            <a:r>
              <a:rPr lang="it-IT" dirty="0"/>
              <a:t>=</a:t>
            </a:r>
            <a:r>
              <a:rPr lang="it-IT" dirty="0" smtClean="0"/>
              <a:t>neuroni </a:t>
            </a:r>
            <a:r>
              <a:rPr lang="it-IT" dirty="0" err="1" smtClean="0"/>
              <a:t>postgangliari</a:t>
            </a:r>
            <a:r>
              <a:rPr lang="it-IT" dirty="0" smtClean="0"/>
              <a:t> 70% + surrene 30%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0207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Adrenalina </a:t>
            </a: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la noradrenalina non ha l’</a:t>
            </a:r>
            <a:r>
              <a:rPr lang="it-IT" dirty="0" err="1" smtClean="0"/>
              <a:t>N</a:t>
            </a:r>
            <a:r>
              <a:rPr lang="it-IT" dirty="0" smtClean="0"/>
              <a:t>-metile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21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00" y="1904741"/>
            <a:ext cx="7671995" cy="403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33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22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0"/>
            <a:ext cx="6485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4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La midollare del surrene contiene le cellule cromaffini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23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1943100"/>
            <a:ext cx="5105400" cy="29591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57200" y="5277976"/>
            <a:ext cx="8684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Solo le cellule che sintetizzano catecolammine si colorano con i sali di cromo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153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sintesi delle catecolammine</a:t>
            </a:r>
            <a:endParaRPr lang="it-IT" dirty="0"/>
          </a:p>
        </p:txBody>
      </p:sp>
      <p:sp>
        <p:nvSpPr>
          <p:cNvPr id="6" name="Sottotitolo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via metabolica </a:t>
            </a:r>
          </a:p>
          <a:p>
            <a:pPr lvl="1"/>
            <a:r>
              <a:rPr lang="it-IT" dirty="0" smtClean="0"/>
              <a:t>5 tappe enzimatiche</a:t>
            </a:r>
          </a:p>
          <a:p>
            <a:r>
              <a:rPr lang="it-IT" dirty="0" smtClean="0"/>
              <a:t>prima tappa utilizza la fenilalanina e la converte a tirosina </a:t>
            </a:r>
          </a:p>
          <a:p>
            <a:pPr lvl="1"/>
            <a:r>
              <a:rPr lang="it-IT" dirty="0" smtClean="0"/>
              <a:t>amminoacido essenziale</a:t>
            </a:r>
          </a:p>
          <a:p>
            <a:pPr lvl="1"/>
            <a:r>
              <a:rPr lang="it-IT" dirty="0" smtClean="0"/>
              <a:t>avviene nel fegato</a:t>
            </a:r>
          </a:p>
          <a:p>
            <a:r>
              <a:rPr lang="it-IT" dirty="0" smtClean="0"/>
              <a:t>2-3-4 tappe</a:t>
            </a:r>
          </a:p>
          <a:p>
            <a:pPr lvl="1"/>
            <a:r>
              <a:rPr lang="it-IT" dirty="0" smtClean="0"/>
              <a:t>surrene e neuroni adrenergici</a:t>
            </a:r>
          </a:p>
          <a:p>
            <a:r>
              <a:rPr lang="it-IT" dirty="0" smtClean="0"/>
              <a:t>5° tappa surrenalica</a:t>
            </a:r>
          </a:p>
          <a:p>
            <a:pPr lvl="1"/>
            <a:endParaRPr lang="it-IT" dirty="0" smtClean="0"/>
          </a:p>
          <a:p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09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25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0"/>
            <a:ext cx="7696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66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Il rilascio di catecolammine surrenaliche</a:t>
            </a:r>
            <a:endParaRPr lang="it-IT" dirty="0"/>
          </a:p>
        </p:txBody>
      </p:sp>
      <p:sp>
        <p:nvSpPr>
          <p:cNvPr id="6" name="Sottotitolo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indotto dalla stimolazione di neuroni post-gangliari colinergici (acetilcolina)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658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196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27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59" y="755834"/>
            <a:ext cx="7637068" cy="560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18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0" y="1412875"/>
            <a:ext cx="4859338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 dirty="0">
                <a:latin typeface="Arial" charset="0"/>
              </a:rPr>
              <a:t>La risposta </a:t>
            </a:r>
            <a:r>
              <a:rPr lang="it-IT" sz="1800" b="1" dirty="0" smtClean="0">
                <a:latin typeface="Arial" charset="0"/>
              </a:rPr>
              <a:t>è </a:t>
            </a:r>
            <a:r>
              <a:rPr lang="it-IT" sz="1800" b="1" dirty="0">
                <a:latin typeface="Arial" charset="0"/>
              </a:rPr>
              <a:t>decodificata a livello ipotalamico e, CONTEMPORANEAMENTE,  mediata dai neuroni del tronco</a:t>
            </a:r>
          </a:p>
          <a:p>
            <a:pPr eaLnBrk="1" hangingPunct="1"/>
            <a:r>
              <a:rPr lang="it-IT" sz="1800" b="1" dirty="0">
                <a:latin typeface="Arial" charset="0"/>
              </a:rPr>
              <a:t>dell’encefalo che tramite vie discendenti attivano i </a:t>
            </a:r>
            <a:r>
              <a:rPr lang="it-IT" sz="1800" b="1" dirty="0">
                <a:solidFill>
                  <a:srgbClr val="FF0000"/>
                </a:solidFill>
                <a:latin typeface="Arial" charset="0"/>
              </a:rPr>
              <a:t>gangli del sistema simpatico e la midollare del surrene</a:t>
            </a:r>
            <a:r>
              <a:rPr lang="it-IT" sz="1800" b="1" dirty="0">
                <a:latin typeface="Arial" charset="0"/>
              </a:rPr>
              <a:t>. </a:t>
            </a:r>
          </a:p>
          <a:p>
            <a:pPr eaLnBrk="1" hangingPunct="1"/>
            <a:endParaRPr lang="it-IT" sz="1800" b="1" dirty="0">
              <a:latin typeface="Arial" charset="0"/>
            </a:endParaRPr>
          </a:p>
          <a:p>
            <a:pPr eaLnBrk="1" hangingPunct="1"/>
            <a:r>
              <a:rPr lang="it-IT" sz="1800" b="1" dirty="0">
                <a:latin typeface="Arial" charset="0"/>
              </a:rPr>
              <a:t>Mentre la noradrenalina liberata dai neuroni del simpatico agisce localmente, </a:t>
            </a:r>
          </a:p>
          <a:p>
            <a:pPr eaLnBrk="1" hangingPunct="1"/>
            <a:endParaRPr lang="it-IT" sz="1800" b="1" dirty="0">
              <a:latin typeface="Arial" charset="0"/>
            </a:endParaRPr>
          </a:p>
          <a:p>
            <a:pPr eaLnBrk="1" hangingPunct="1"/>
            <a:r>
              <a:rPr lang="it-IT" sz="1800" b="1" dirty="0">
                <a:latin typeface="Arial" charset="0"/>
              </a:rPr>
              <a:t>l’adrenalina liberata dalla midollare agisce a distanza e dà origine ad una </a:t>
            </a:r>
          </a:p>
          <a:p>
            <a:pPr eaLnBrk="1" hangingPunct="1"/>
            <a:r>
              <a:rPr lang="it-IT" sz="1800" b="1" dirty="0">
                <a:solidFill>
                  <a:srgbClr val="FF0000"/>
                </a:solidFill>
                <a:latin typeface="Arial" charset="0"/>
              </a:rPr>
              <a:t>risposta coordinata di difesa o di attacco</a:t>
            </a:r>
            <a:r>
              <a:rPr lang="it-IT" sz="1800" b="1" dirty="0">
                <a:latin typeface="Arial" charset="0"/>
              </a:rPr>
              <a:t>.</a:t>
            </a:r>
          </a:p>
          <a:p>
            <a:pPr eaLnBrk="1" hangingPunct="1"/>
            <a:r>
              <a:rPr lang="it-IT" sz="2400" dirty="0">
                <a:latin typeface="Arial" charset="0"/>
              </a:rPr>
              <a:t>La sua azione è solitamente indicata come "combatti o fuggi“</a:t>
            </a:r>
            <a:endParaRPr lang="it-IT" sz="1800" dirty="0">
              <a:latin typeface="Arial" charset="0"/>
            </a:endParaRPr>
          </a:p>
        </p:txBody>
      </p:sp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76250"/>
            <a:ext cx="3914775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ttangolo 1"/>
          <p:cNvSpPr>
            <a:spLocks noChangeArrowheads="1"/>
          </p:cNvSpPr>
          <p:nvPr/>
        </p:nvSpPr>
        <p:spPr bwMode="auto">
          <a:xfrm>
            <a:off x="186755" y="0"/>
            <a:ext cx="487431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it-IT" sz="2400" b="1" dirty="0"/>
              <a:t>Lo stimolo primario che dà l’avvio alla secrezione di catecolamine è una situazione di </a:t>
            </a:r>
            <a:r>
              <a:rPr lang="it-IT" sz="2400" b="1" dirty="0" smtClean="0"/>
              <a:t>pericolo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402633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3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37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37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75" y="487363"/>
            <a:ext cx="5456238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ttangolo 5"/>
          <p:cNvSpPr>
            <a:spLocks noChangeArrowheads="1"/>
          </p:cNvSpPr>
          <p:nvPr/>
        </p:nvSpPr>
        <p:spPr bwMode="auto">
          <a:xfrm>
            <a:off x="0" y="333375"/>
            <a:ext cx="16922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1600" b="1"/>
              <a:t>La noradrenalina liberata dai terminali del simpatico agisce localmente sulle cellule bersaglio.</a:t>
            </a: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7248525" y="2708275"/>
            <a:ext cx="1871663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>
                <a:latin typeface="Arial" charset="0"/>
              </a:rPr>
              <a:t>Il sistema simpatico stimola la midollare del surrene a secernere </a:t>
            </a:r>
            <a:r>
              <a:rPr lang="it-IT" sz="1400" b="1">
                <a:latin typeface="Arial" charset="0"/>
              </a:rPr>
              <a:t>adrenalina</a:t>
            </a:r>
            <a:r>
              <a:rPr lang="it-IT" sz="1400">
                <a:latin typeface="Arial" charset="0"/>
              </a:rPr>
              <a:t> </a:t>
            </a:r>
            <a:r>
              <a:rPr lang="it-IT" sz="1400" b="1">
                <a:solidFill>
                  <a:srgbClr val="FF0000"/>
                </a:solidFill>
                <a:latin typeface="Arial" charset="0"/>
              </a:rPr>
              <a:t>nel sangue</a:t>
            </a:r>
          </a:p>
        </p:txBody>
      </p:sp>
      <p:pic>
        <p:nvPicPr>
          <p:cNvPr id="5" name="Picture 10" descr="http://wikis.lib.ncsu.edu/images/9/96/Adrenal_gl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50" y="4094163"/>
            <a:ext cx="19018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ccia a destra 5"/>
          <p:cNvSpPr/>
          <p:nvPr/>
        </p:nvSpPr>
        <p:spPr>
          <a:xfrm>
            <a:off x="6369050" y="4451350"/>
            <a:ext cx="942975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42863" y="5013325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it-IT" sz="1800">
                <a:latin typeface="Arial" charset="0"/>
              </a:rPr>
              <a:t>Tessuto adiposo</a:t>
            </a:r>
          </a:p>
          <a:p>
            <a:r>
              <a:rPr lang="it-IT" sz="1800">
                <a:latin typeface="Arial" charset="0"/>
              </a:rPr>
              <a:t>Muscolo scheletrico</a:t>
            </a:r>
          </a:p>
        </p:txBody>
      </p:sp>
    </p:spTree>
    <p:extLst>
      <p:ext uri="{BB962C8B-B14F-4D97-AF65-F5344CB8AC3E}">
        <p14:creationId xmlns:p14="http://schemas.microsoft.com/office/powerpoint/2010/main" val="3921328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051211"/>
          </a:xfrm>
        </p:spPr>
        <p:txBody>
          <a:bodyPr>
            <a:noAutofit/>
          </a:bodyPr>
          <a:lstStyle/>
          <a:p>
            <a:r>
              <a:rPr lang="it-IT" sz="2800" dirty="0"/>
              <a:t>Rilascio di aldosterone dalla corticale del </a:t>
            </a:r>
            <a:r>
              <a:rPr lang="it-IT" sz="2800" dirty="0" smtClean="0"/>
              <a:t>surrene</a:t>
            </a:r>
            <a:br>
              <a:rPr lang="it-IT" sz="2800" dirty="0" smtClean="0"/>
            </a:br>
            <a:r>
              <a:rPr lang="it-IT" sz="3200" dirty="0" smtClean="0"/>
              <a:t>E’ regolato direttamente da:</a:t>
            </a:r>
            <a:endParaRPr lang="it-IT" sz="32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3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209265"/>
            <a:ext cx="6096000" cy="5512210"/>
          </a:xfrm>
          <a:prstGeom prst="rect">
            <a:avLst/>
          </a:prstGeom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457200" y="274637"/>
            <a:ext cx="8229600" cy="105121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600" dirty="0"/>
          </a:p>
        </p:txBody>
      </p:sp>
      <p:sp>
        <p:nvSpPr>
          <p:cNvPr id="11" name="Segnaposto contenuto 10"/>
          <p:cNvSpPr>
            <a:spLocks noGrp="1"/>
          </p:cNvSpPr>
          <p:nvPr>
            <p:ph idx="1"/>
          </p:nvPr>
        </p:nvSpPr>
        <p:spPr>
          <a:xfrm>
            <a:off x="457200" y="1600200"/>
            <a:ext cx="3408632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t-IT" dirty="0" err="1"/>
              <a:t>Angiotensina</a:t>
            </a:r>
            <a:r>
              <a:rPr lang="it-IT" dirty="0"/>
              <a:t> II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[K</a:t>
            </a:r>
            <a:r>
              <a:rPr lang="it-IT" baseline="30000" dirty="0"/>
              <a:t>+</a:t>
            </a:r>
            <a:r>
              <a:rPr lang="it-IT" dirty="0"/>
              <a:t>]</a:t>
            </a:r>
            <a:r>
              <a:rPr lang="it-IT" baseline="-25000" dirty="0"/>
              <a:t>ex </a:t>
            </a:r>
            <a:r>
              <a:rPr lang="it-IT" dirty="0"/>
              <a:t>  </a:t>
            </a:r>
            <a:endParaRPr lang="it-IT" baseline="-25000" dirty="0"/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ACTH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0309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" y="0"/>
            <a:ext cx="8078135" cy="6858000"/>
          </a:xfrm>
          <a:prstGeom prst="rect">
            <a:avLst/>
          </a:prstGeom>
        </p:spPr>
      </p:pic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457200" y="368008"/>
            <a:ext cx="8229600" cy="341602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La funzione integrata della midollare          e                                      corticale del surrene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8542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274637"/>
            <a:ext cx="3411446" cy="2675843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 smtClean="0"/>
              <a:t>Le azioni fisiologiche dell’adrenalina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31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646" y="0"/>
            <a:ext cx="4818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3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Azioni metaboliche dell’adrenalina</a:t>
            </a:r>
            <a:br>
              <a:rPr lang="it-IT" dirty="0" smtClean="0"/>
            </a:br>
            <a:r>
              <a:rPr lang="it-IT" sz="3600" i="1" dirty="0" smtClean="0"/>
              <a:t>iperglicemizzante e </a:t>
            </a:r>
            <a:r>
              <a:rPr lang="it-IT" sz="3600" i="1" dirty="0" err="1" smtClean="0"/>
              <a:t>iperlipemizzante</a:t>
            </a:r>
            <a:endParaRPr lang="it-IT" i="1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Tessuto adiposo</a:t>
            </a:r>
          </a:p>
          <a:p>
            <a:pPr lvl="1"/>
            <a:r>
              <a:rPr lang="it-IT" dirty="0" smtClean="0"/>
              <a:t>lipolisi</a:t>
            </a:r>
          </a:p>
          <a:p>
            <a:r>
              <a:rPr lang="it-IT" dirty="0" smtClean="0"/>
              <a:t>Tessuto muscolare</a:t>
            </a:r>
          </a:p>
          <a:p>
            <a:pPr lvl="1"/>
            <a:r>
              <a:rPr lang="it-IT" dirty="0" err="1" smtClean="0"/>
              <a:t>glicogenolisi</a:t>
            </a:r>
            <a:endParaRPr lang="it-IT" dirty="0" smtClean="0"/>
          </a:p>
          <a:p>
            <a:pPr lvl="1"/>
            <a:r>
              <a:rPr lang="it-IT" dirty="0" smtClean="0"/>
              <a:t>beta ossidazione degli acidi grassi</a:t>
            </a:r>
          </a:p>
          <a:p>
            <a:r>
              <a:rPr lang="it-IT" dirty="0" smtClean="0"/>
              <a:t>Fegato</a:t>
            </a:r>
          </a:p>
          <a:p>
            <a:pPr lvl="1"/>
            <a:r>
              <a:rPr lang="it-IT" dirty="0" err="1" smtClean="0"/>
              <a:t>glicogenolisi</a:t>
            </a:r>
            <a:endParaRPr lang="it-IT" dirty="0" smtClean="0"/>
          </a:p>
          <a:p>
            <a:pPr lvl="1"/>
            <a:r>
              <a:rPr lang="it-IT" dirty="0" err="1" smtClean="0"/>
              <a:t>gluconeogenesi</a:t>
            </a:r>
            <a:endParaRPr lang="it-IT" dirty="0" smtClean="0"/>
          </a:p>
          <a:p>
            <a:pPr lvl="1"/>
            <a:r>
              <a:rPr lang="it-IT" dirty="0"/>
              <a:t>beta ossidazione degli acidi </a:t>
            </a:r>
            <a:r>
              <a:rPr lang="it-IT" dirty="0" smtClean="0"/>
              <a:t>grassi</a:t>
            </a:r>
          </a:p>
          <a:p>
            <a:pPr lvl="1"/>
            <a:endParaRPr lang="it-IT" dirty="0" smtClean="0"/>
          </a:p>
          <a:p>
            <a:pPr marL="457200" lvl="1" indent="0">
              <a:buNone/>
            </a:pP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022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mtClean="0"/>
              <a:t>Fine</a:t>
            </a:r>
            <a:endParaRPr lang="it-IT"/>
          </a:p>
        </p:txBody>
      </p:sp>
      <p:sp>
        <p:nvSpPr>
          <p:cNvPr id="8" name="Sottotitolo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5504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La </a:t>
            </a:r>
            <a:r>
              <a:rPr lang="it-IT" dirty="0" err="1" smtClean="0"/>
              <a:t>steroidogenesi</a:t>
            </a:r>
            <a:r>
              <a:rPr lang="it-IT" dirty="0" smtClean="0"/>
              <a:t> surrenalica</a:t>
            </a:r>
            <a:br>
              <a:rPr lang="it-IT" dirty="0" smtClean="0"/>
            </a:br>
            <a:r>
              <a:rPr lang="it-IT" i="1" dirty="0" smtClean="0"/>
              <a:t>richiamo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4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7963"/>
            <a:ext cx="9144000" cy="458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60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dirty="0"/>
              <a:t>Azioni acute di </a:t>
            </a:r>
            <a:r>
              <a:rPr lang="it-IT" sz="2800" dirty="0" err="1"/>
              <a:t>AngII</a:t>
            </a:r>
            <a:r>
              <a:rPr lang="it-IT" sz="2800" dirty="0"/>
              <a:t>, K + e ACTH sulla produzione di aldosterone delle cellule </a:t>
            </a:r>
            <a:r>
              <a:rPr lang="it-IT" sz="2800" dirty="0" err="1"/>
              <a:t>glomerulose</a:t>
            </a:r>
            <a:r>
              <a:rPr lang="it-IT" sz="2800" dirty="0"/>
              <a:t> surrenali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5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6904"/>
            <a:ext cx="9144000" cy="5411096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380269" y="4649808"/>
            <a:ext cx="1344637" cy="134452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211808" y="4649808"/>
            <a:ext cx="1344637" cy="134452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8498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8450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>L’attivazione acuta della sintesi di aldosterone</a:t>
            </a:r>
            <a:endParaRPr lang="it-IT" sz="3600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7200" y="1269828"/>
            <a:ext cx="3819493" cy="4856336"/>
          </a:xfr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b="1" dirty="0" err="1" smtClean="0"/>
              <a:t>Angiotensina</a:t>
            </a:r>
            <a:r>
              <a:rPr lang="it-IT" b="1" dirty="0" smtClean="0"/>
              <a:t> II e ACTH </a:t>
            </a:r>
            <a:r>
              <a:rPr lang="it-IT" dirty="0" smtClean="0"/>
              <a:t>si legano a recettori di membrana </a:t>
            </a:r>
          </a:p>
          <a:p>
            <a:pPr marL="514350" indent="-514350">
              <a:buFont typeface="+mj-lt"/>
              <a:buAutoNum type="arabicPeriod"/>
            </a:pPr>
            <a:r>
              <a:rPr lang="it-IT" b="1" dirty="0" err="1" smtClean="0"/>
              <a:t>K</a:t>
            </a:r>
            <a:r>
              <a:rPr lang="it-IT" b="1" baseline="30000" dirty="0" err="1" smtClean="0"/>
              <a:t>+</a:t>
            </a:r>
            <a:r>
              <a:rPr lang="it-IT" b="1" baseline="-25000" dirty="0" err="1" smtClean="0"/>
              <a:t>ex</a:t>
            </a:r>
            <a:r>
              <a:rPr lang="it-IT" b="1" dirty="0" smtClean="0"/>
              <a:t> </a:t>
            </a:r>
            <a:r>
              <a:rPr lang="it-IT" dirty="0" smtClean="0"/>
              <a:t>attiva </a:t>
            </a:r>
            <a:r>
              <a:rPr lang="it-IT" b="1" dirty="0" smtClean="0"/>
              <a:t>canali per il calcio L e T</a:t>
            </a:r>
          </a:p>
          <a:p>
            <a:pPr marL="914400" lvl="1" indent="-514350"/>
            <a:r>
              <a:rPr lang="it-IT" dirty="0" smtClean="0"/>
              <a:t>aumenta Ca+</a:t>
            </a:r>
            <a:r>
              <a:rPr lang="it-IT" b="1" baseline="30000" dirty="0" smtClean="0"/>
              <a:t>+</a:t>
            </a:r>
            <a:r>
              <a:rPr lang="it-IT" b="1" baseline="-25000" dirty="0" smtClean="0"/>
              <a:t>in</a:t>
            </a:r>
            <a:r>
              <a:rPr lang="it-IT" b="1" dirty="0" smtClean="0"/>
              <a:t> </a:t>
            </a:r>
          </a:p>
          <a:p>
            <a:pPr marL="914400" lvl="1" indent="-514350"/>
            <a:r>
              <a:rPr lang="it-IT" dirty="0" smtClean="0"/>
              <a:t>PKA mantiene attivati canali L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Sono </a:t>
            </a:r>
            <a:r>
              <a:rPr lang="it-IT" b="1" dirty="0" smtClean="0">
                <a:solidFill>
                  <a:srgbClr val="FF0000"/>
                </a:solidFill>
              </a:rPr>
              <a:t>attivate proteina </a:t>
            </a:r>
            <a:r>
              <a:rPr lang="it-IT" b="1" dirty="0" err="1" smtClean="0">
                <a:solidFill>
                  <a:srgbClr val="FF0000"/>
                </a:solidFill>
              </a:rPr>
              <a:t>chinasi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</a:p>
          <a:p>
            <a:pPr marL="914400" lvl="1" indent="-514350"/>
            <a:r>
              <a:rPr lang="it-IT" dirty="0" err="1" smtClean="0"/>
              <a:t>cAMP</a:t>
            </a:r>
            <a:r>
              <a:rPr lang="it-IT" dirty="0" smtClean="0"/>
              <a:t> (PKA)</a:t>
            </a:r>
          </a:p>
          <a:p>
            <a:pPr marL="914400" lvl="1" indent="-514350"/>
            <a:r>
              <a:rPr lang="it-IT" dirty="0" smtClean="0"/>
              <a:t>Calcio e </a:t>
            </a:r>
            <a:r>
              <a:rPr lang="it-IT" dirty="0" err="1" smtClean="0"/>
              <a:t>Diacilglicerolo</a:t>
            </a:r>
            <a:r>
              <a:rPr lang="it-IT" dirty="0" smtClean="0"/>
              <a:t> (PKC)</a:t>
            </a:r>
          </a:p>
          <a:p>
            <a:pPr marL="914400" lvl="1" indent="-514350"/>
            <a:r>
              <a:rPr lang="it-IT" dirty="0" smtClean="0"/>
              <a:t>PKC (PKD)</a:t>
            </a:r>
          </a:p>
          <a:p>
            <a:pPr marL="914400" lvl="1" indent="-514350"/>
            <a:r>
              <a:rPr lang="it-IT" dirty="0" err="1" smtClean="0"/>
              <a:t>CamK</a:t>
            </a:r>
            <a:endParaRPr lang="it-IT" dirty="0" smtClean="0"/>
          </a:p>
          <a:p>
            <a:pPr marL="0" indent="0">
              <a:buNone/>
            </a:pPr>
            <a:endParaRPr lang="it-IT" dirty="0" smtClean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6</a:t>
            </a:fld>
            <a:endParaRPr lang="it-IT"/>
          </a:p>
        </p:txBody>
      </p:sp>
      <p:sp>
        <p:nvSpPr>
          <p:cNvPr id="8" name="Segnaposto contenuto 6"/>
          <p:cNvSpPr txBox="1">
            <a:spLocks/>
          </p:cNvSpPr>
          <p:nvPr/>
        </p:nvSpPr>
        <p:spPr>
          <a:xfrm>
            <a:off x="4867307" y="1269828"/>
            <a:ext cx="3819493" cy="485633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it-IT" sz="2800" b="1" dirty="0" smtClean="0"/>
              <a:t>BERSAGLI DELLE CHINASI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 err="1" smtClean="0"/>
              <a:t>StAR</a:t>
            </a:r>
            <a:r>
              <a:rPr lang="it-IT" sz="2800" dirty="0" smtClean="0"/>
              <a:t>, fosforilata e attivata</a:t>
            </a:r>
          </a:p>
          <a:p>
            <a:pPr marL="914400" lvl="1" indent="-514350"/>
            <a:r>
              <a:rPr lang="it-IT" sz="2400" dirty="0" smtClean="0"/>
              <a:t>aumenta il trasporto di colesterolo nel mitocondrio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 smtClean="0"/>
              <a:t>CREB</a:t>
            </a:r>
            <a:r>
              <a:rPr lang="it-IT" sz="2800" dirty="0"/>
              <a:t>, fosforilata e </a:t>
            </a:r>
            <a:r>
              <a:rPr lang="it-IT" sz="2800" dirty="0" smtClean="0"/>
              <a:t>attivata</a:t>
            </a:r>
          </a:p>
          <a:p>
            <a:pPr marL="914400" lvl="1" indent="-514350"/>
            <a:r>
              <a:rPr lang="it-IT" sz="2400" dirty="0" smtClean="0"/>
              <a:t>aumenta la trascrizione del gene </a:t>
            </a:r>
            <a:r>
              <a:rPr lang="it-IT" sz="2400" dirty="0" err="1" smtClean="0"/>
              <a:t>StAR</a:t>
            </a:r>
            <a:endParaRPr lang="it-IT" sz="2800" dirty="0" smtClean="0"/>
          </a:p>
          <a:p>
            <a:pPr marL="914400" lvl="1" indent="-514350"/>
            <a:endParaRPr lang="it-IT" sz="2400" dirty="0" smtClean="0"/>
          </a:p>
        </p:txBody>
      </p:sp>
      <p:sp>
        <p:nvSpPr>
          <p:cNvPr id="9" name="Freccia destra 8"/>
          <p:cNvSpPr/>
          <p:nvPr/>
        </p:nvSpPr>
        <p:spPr>
          <a:xfrm>
            <a:off x="4276693" y="3753459"/>
            <a:ext cx="1008478" cy="35480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307796" y="6195499"/>
            <a:ext cx="886049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IMPORTANTE: La </a:t>
            </a:r>
            <a:r>
              <a:rPr lang="it-IT" b="1" dirty="0" err="1" smtClean="0">
                <a:solidFill>
                  <a:srgbClr val="FF0000"/>
                </a:solidFill>
              </a:rPr>
              <a:t>steroidogenesi</a:t>
            </a:r>
            <a:r>
              <a:rPr lang="it-IT" b="1" dirty="0" smtClean="0">
                <a:solidFill>
                  <a:srgbClr val="FF0000"/>
                </a:solidFill>
              </a:rPr>
              <a:t> acuta utilizza riserve intracellulari </a:t>
            </a:r>
            <a:r>
              <a:rPr lang="it-IT" b="1" dirty="0">
                <a:solidFill>
                  <a:srgbClr val="FF0000"/>
                </a:solidFill>
              </a:rPr>
              <a:t>di esteri del colesterolo </a:t>
            </a:r>
          </a:p>
        </p:txBody>
      </p:sp>
    </p:spTree>
    <p:extLst>
      <p:ext uri="{BB962C8B-B14F-4D97-AF65-F5344CB8AC3E}">
        <p14:creationId xmlns:p14="http://schemas.microsoft.com/office/powerpoint/2010/main" val="258550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 build="p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6739"/>
            <a:ext cx="8229600" cy="980404"/>
          </a:xfrm>
        </p:spPr>
        <p:txBody>
          <a:bodyPr>
            <a:noAutofit/>
          </a:bodyPr>
          <a:lstStyle/>
          <a:p>
            <a:r>
              <a:rPr lang="it-IT" sz="3600" dirty="0" smtClean="0"/>
              <a:t>La produzione cronica </a:t>
            </a:r>
            <a:r>
              <a:rPr lang="it-IT" sz="3600" dirty="0"/>
              <a:t>di aldosterone</a:t>
            </a:r>
            <a:br>
              <a:rPr lang="it-IT" sz="3600" dirty="0"/>
            </a:br>
            <a:r>
              <a:rPr lang="it-IT" sz="3600" dirty="0" smtClean="0"/>
              <a:t>è regolata da </a:t>
            </a:r>
            <a:r>
              <a:rPr lang="it-IT" sz="3600" dirty="0" err="1" smtClean="0"/>
              <a:t>AngII</a:t>
            </a:r>
            <a:r>
              <a:rPr lang="it-IT" sz="3600" dirty="0" smtClean="0"/>
              <a:t> e K</a:t>
            </a:r>
            <a:r>
              <a:rPr lang="it-IT" sz="3600" baseline="30000" dirty="0" smtClean="0"/>
              <a:t>+</a:t>
            </a:r>
            <a:endParaRPr lang="it-IT" sz="3600" baseline="300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7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128" y="1352877"/>
            <a:ext cx="6795762" cy="5003473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6019800" y="4238982"/>
            <a:ext cx="2925773" cy="9150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no </a:t>
            </a:r>
            <a:r>
              <a:rPr lang="it-IT" dirty="0" err="1" smtClean="0">
                <a:solidFill>
                  <a:srgbClr val="FF0000"/>
                </a:solidFill>
              </a:rPr>
              <a:t>synthesis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</a:p>
          <a:p>
            <a:pPr algn="r"/>
            <a:r>
              <a:rPr lang="it-IT" dirty="0" smtClean="0">
                <a:solidFill>
                  <a:srgbClr val="FF0000"/>
                </a:solidFill>
              </a:rPr>
              <a:t>of </a:t>
            </a:r>
            <a:r>
              <a:rPr lang="it-IT" dirty="0" err="1" smtClean="0">
                <a:solidFill>
                  <a:srgbClr val="FF0000"/>
                </a:solidFill>
              </a:rPr>
              <a:t>cortisol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965968" y="2001118"/>
            <a:ext cx="2178032" cy="22378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it-IT" dirty="0" err="1" smtClean="0">
                <a:solidFill>
                  <a:srgbClr val="FF0000"/>
                </a:solidFill>
              </a:rPr>
              <a:t>increased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</a:p>
          <a:p>
            <a:pPr algn="r"/>
            <a:r>
              <a:rPr lang="it-IT" dirty="0" err="1" smtClean="0">
                <a:solidFill>
                  <a:srgbClr val="FF0000"/>
                </a:solidFill>
              </a:rPr>
              <a:t>uptake</a:t>
            </a:r>
            <a:r>
              <a:rPr lang="it-IT" dirty="0" smtClean="0">
                <a:solidFill>
                  <a:srgbClr val="FF0000"/>
                </a:solidFill>
              </a:rPr>
              <a:t> of </a:t>
            </a:r>
            <a:r>
              <a:rPr lang="it-IT" dirty="0" err="1" smtClean="0">
                <a:solidFill>
                  <a:srgbClr val="FF0000"/>
                </a:solidFill>
              </a:rPr>
              <a:t>cholesterol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49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8450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>L’attivazione cronica della sintesi di aldosterone</a:t>
            </a:r>
            <a:endParaRPr lang="it-IT" sz="3600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7200" y="1269828"/>
            <a:ext cx="3819493" cy="4856336"/>
          </a:xfrm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b="1" dirty="0" err="1" smtClean="0"/>
              <a:t>Angiotensina</a:t>
            </a:r>
            <a:r>
              <a:rPr lang="it-IT" b="1" dirty="0" smtClean="0"/>
              <a:t> II </a:t>
            </a:r>
            <a:r>
              <a:rPr lang="it-IT" dirty="0" smtClean="0"/>
              <a:t>si lega a recettori di membrana </a:t>
            </a:r>
          </a:p>
          <a:p>
            <a:pPr marL="514350" indent="-514350">
              <a:buFont typeface="+mj-lt"/>
              <a:buAutoNum type="arabicPeriod"/>
            </a:pPr>
            <a:r>
              <a:rPr lang="it-IT" b="1" dirty="0" err="1" smtClean="0"/>
              <a:t>K</a:t>
            </a:r>
            <a:r>
              <a:rPr lang="it-IT" b="1" baseline="30000" dirty="0" err="1" smtClean="0"/>
              <a:t>+</a:t>
            </a:r>
            <a:r>
              <a:rPr lang="it-IT" b="1" baseline="-25000" dirty="0" err="1" smtClean="0"/>
              <a:t>ex</a:t>
            </a:r>
            <a:r>
              <a:rPr lang="it-IT" b="1" dirty="0" smtClean="0"/>
              <a:t> </a:t>
            </a:r>
            <a:r>
              <a:rPr lang="it-IT" dirty="0" smtClean="0"/>
              <a:t>attiva </a:t>
            </a:r>
            <a:r>
              <a:rPr lang="it-IT" b="1" dirty="0" smtClean="0"/>
              <a:t>canali per il calcio L e T</a:t>
            </a:r>
          </a:p>
          <a:p>
            <a:pPr marL="914400" lvl="1" indent="-514350"/>
            <a:r>
              <a:rPr lang="it-IT" dirty="0" smtClean="0"/>
              <a:t>aumenta Ca+</a:t>
            </a:r>
            <a:r>
              <a:rPr lang="it-IT" b="1" baseline="30000" dirty="0" smtClean="0"/>
              <a:t>+</a:t>
            </a:r>
            <a:r>
              <a:rPr lang="it-IT" b="1" baseline="-25000" dirty="0" smtClean="0"/>
              <a:t>in</a:t>
            </a:r>
            <a:r>
              <a:rPr lang="it-IT" b="1" dirty="0" smtClean="0"/>
              <a:t> </a:t>
            </a:r>
          </a:p>
          <a:p>
            <a:pPr marL="914400" lvl="1" indent="-514350"/>
            <a:r>
              <a:rPr lang="it-IT" dirty="0" smtClean="0"/>
              <a:t>PKA mantiene attivati canali L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Sono </a:t>
            </a:r>
            <a:r>
              <a:rPr lang="it-IT" b="1" dirty="0" smtClean="0">
                <a:solidFill>
                  <a:srgbClr val="FF0000"/>
                </a:solidFill>
              </a:rPr>
              <a:t>attivate proteina </a:t>
            </a:r>
            <a:r>
              <a:rPr lang="it-IT" b="1" dirty="0" err="1" smtClean="0">
                <a:solidFill>
                  <a:srgbClr val="FF0000"/>
                </a:solidFill>
              </a:rPr>
              <a:t>chinasi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</a:p>
          <a:p>
            <a:pPr marL="914400" lvl="1" indent="-514350"/>
            <a:r>
              <a:rPr lang="it-IT" dirty="0" err="1" smtClean="0"/>
              <a:t>cAMP</a:t>
            </a:r>
            <a:r>
              <a:rPr lang="it-IT" dirty="0" smtClean="0"/>
              <a:t> (PKA)</a:t>
            </a:r>
          </a:p>
          <a:p>
            <a:pPr marL="914400" lvl="1" indent="-514350"/>
            <a:r>
              <a:rPr lang="it-IT" dirty="0" smtClean="0"/>
              <a:t>Calcio e </a:t>
            </a:r>
            <a:r>
              <a:rPr lang="it-IT" dirty="0" err="1" smtClean="0"/>
              <a:t>Diacilglicerolo</a:t>
            </a:r>
            <a:r>
              <a:rPr lang="it-IT" dirty="0" smtClean="0"/>
              <a:t> (PKC)</a:t>
            </a:r>
          </a:p>
          <a:p>
            <a:pPr marL="914400" lvl="1" indent="-514350"/>
            <a:r>
              <a:rPr lang="it-IT" dirty="0" smtClean="0"/>
              <a:t>PKC (PKD)</a:t>
            </a:r>
          </a:p>
          <a:p>
            <a:pPr marL="914400" lvl="1" indent="-514350"/>
            <a:r>
              <a:rPr lang="it-IT" dirty="0" err="1" smtClean="0"/>
              <a:t>CamK</a:t>
            </a:r>
            <a:endParaRPr lang="it-IT" dirty="0" smtClean="0"/>
          </a:p>
          <a:p>
            <a:pPr marL="914400" lvl="1" indent="-514350"/>
            <a:endParaRPr lang="it-IT" dirty="0" smtClean="0"/>
          </a:p>
          <a:p>
            <a:pPr marL="0" indent="0">
              <a:buNone/>
            </a:pPr>
            <a:endParaRPr lang="it-IT" dirty="0" smtClean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8</a:t>
            </a:fld>
            <a:endParaRPr lang="it-IT"/>
          </a:p>
        </p:txBody>
      </p:sp>
      <p:sp>
        <p:nvSpPr>
          <p:cNvPr id="8" name="Segnaposto contenuto 6"/>
          <p:cNvSpPr txBox="1">
            <a:spLocks/>
          </p:cNvSpPr>
          <p:nvPr/>
        </p:nvSpPr>
        <p:spPr>
          <a:xfrm>
            <a:off x="4867307" y="1269828"/>
            <a:ext cx="3819493" cy="485633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it-IT" sz="2800" b="1" dirty="0" smtClean="0"/>
              <a:t>BERSAGLI DELLE CHINASI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 smtClean="0"/>
              <a:t>Fattori di trascrizione</a:t>
            </a:r>
          </a:p>
          <a:p>
            <a:pPr marL="914400" lvl="1" indent="-514350"/>
            <a:r>
              <a:rPr lang="it-IT" sz="2000" b="1" dirty="0" smtClean="0">
                <a:solidFill>
                  <a:srgbClr val="0000FF"/>
                </a:solidFill>
              </a:rPr>
              <a:t>inibita la trascrizione di CYP17, primo enzima della sintesi di cortisolo</a:t>
            </a:r>
          </a:p>
          <a:p>
            <a:pPr marL="914400" lvl="1" indent="-514350"/>
            <a:r>
              <a:rPr lang="it-IT" sz="2000" b="1" dirty="0" smtClean="0">
                <a:solidFill>
                  <a:srgbClr val="0000FF"/>
                </a:solidFill>
              </a:rPr>
              <a:t>Aumentata la sintesi di CYP11B2, aldosterone </a:t>
            </a:r>
            <a:r>
              <a:rPr lang="it-IT" sz="2000" b="1" dirty="0" err="1" smtClean="0">
                <a:solidFill>
                  <a:srgbClr val="0000FF"/>
                </a:solidFill>
              </a:rPr>
              <a:t>sintasi</a:t>
            </a:r>
            <a:endParaRPr lang="it-IT" sz="2000" b="1" dirty="0" smtClean="0">
              <a:solidFill>
                <a:srgbClr val="0000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sz="2800" dirty="0" smtClean="0"/>
              <a:t>Recettori LDL e SR-BI</a:t>
            </a:r>
          </a:p>
          <a:p>
            <a:pPr marL="914400" lvl="1" indent="-514350"/>
            <a:r>
              <a:rPr lang="it-IT" sz="2400" dirty="0" smtClean="0"/>
              <a:t>aumenta l’</a:t>
            </a:r>
            <a:r>
              <a:rPr lang="it-IT" sz="2400" dirty="0" err="1" smtClean="0"/>
              <a:t>uptake</a:t>
            </a:r>
            <a:r>
              <a:rPr lang="it-IT" sz="2400" dirty="0" smtClean="0"/>
              <a:t> del colesterolo</a:t>
            </a:r>
            <a:endParaRPr lang="it-IT" sz="2800" dirty="0" smtClean="0"/>
          </a:p>
          <a:p>
            <a:pPr marL="914400" lvl="1" indent="-514350"/>
            <a:endParaRPr lang="it-IT" sz="2400" dirty="0" smtClean="0"/>
          </a:p>
        </p:txBody>
      </p:sp>
      <p:sp>
        <p:nvSpPr>
          <p:cNvPr id="9" name="Freccia destra 8"/>
          <p:cNvSpPr/>
          <p:nvPr/>
        </p:nvSpPr>
        <p:spPr>
          <a:xfrm>
            <a:off x="4276693" y="3753459"/>
            <a:ext cx="1008478" cy="35480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457200" y="6299151"/>
            <a:ext cx="817712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IMPORTANTE: La </a:t>
            </a:r>
            <a:r>
              <a:rPr lang="it-IT" b="1" dirty="0" err="1" smtClean="0">
                <a:solidFill>
                  <a:srgbClr val="FF0000"/>
                </a:solidFill>
              </a:rPr>
              <a:t>steroidogenesi</a:t>
            </a:r>
            <a:r>
              <a:rPr lang="it-IT" b="1" dirty="0" smtClean="0">
                <a:solidFill>
                  <a:srgbClr val="FF0000"/>
                </a:solidFill>
              </a:rPr>
              <a:t> cronica si basa sull’</a:t>
            </a:r>
            <a:r>
              <a:rPr lang="it-IT" b="1" dirty="0" err="1" smtClean="0">
                <a:solidFill>
                  <a:srgbClr val="FF0000"/>
                </a:solidFill>
              </a:rPr>
              <a:t>uptake</a:t>
            </a:r>
            <a:r>
              <a:rPr lang="it-IT" b="1" dirty="0" smtClean="0">
                <a:solidFill>
                  <a:srgbClr val="FF0000"/>
                </a:solidFill>
              </a:rPr>
              <a:t> cellulare del colesterolo  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55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 build="p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Azioni dell’aldosterone</a:t>
            </a:r>
            <a:endParaRPr lang="it-IT" dirty="0"/>
          </a:p>
        </p:txBody>
      </p:sp>
      <p:sp>
        <p:nvSpPr>
          <p:cNvPr id="7" name="Sottotitolo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acute</a:t>
            </a:r>
          </a:p>
          <a:p>
            <a:pPr lvl="1"/>
            <a:r>
              <a:rPr lang="it-IT" dirty="0" smtClean="0"/>
              <a:t>riassorbimento tubulare del sodio</a:t>
            </a:r>
          </a:p>
          <a:p>
            <a:r>
              <a:rPr lang="it-IT" dirty="0" smtClean="0"/>
              <a:t>croniche </a:t>
            </a:r>
          </a:p>
          <a:p>
            <a:pPr lvl="1"/>
            <a:r>
              <a:rPr lang="it-IT" dirty="0"/>
              <a:t>riassorbimento </a:t>
            </a:r>
            <a:r>
              <a:rPr lang="it-IT" dirty="0" smtClean="0"/>
              <a:t>tubulare del sodio </a:t>
            </a:r>
          </a:p>
          <a:p>
            <a:pPr lvl="1"/>
            <a:r>
              <a:rPr lang="it-IT" dirty="0" smtClean="0"/>
              <a:t>azioni plastiche cardiovascolari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23/10/19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845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1408</TotalTime>
  <Words>3483</Words>
  <Application>Microsoft Macintosh PowerPoint</Application>
  <PresentationFormat>Presentazione su schermo (4:3)</PresentationFormat>
  <Paragraphs>335</Paragraphs>
  <Slides>33</Slides>
  <Notes>22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Tema di Office</vt:lpstr>
      <vt:lpstr>Lezione 11</vt:lpstr>
      <vt:lpstr>Le cellule endocrine liberano l’ormone in modo controllato</vt:lpstr>
      <vt:lpstr>Rilascio di aldosterone dalla corticale del surrene E’ regolato direttamente da:</vt:lpstr>
      <vt:lpstr>La steroidogenesi surrenalica richiamo</vt:lpstr>
      <vt:lpstr>Azioni acute di AngII, K + e ACTH sulla produzione di aldosterone delle cellule glomerulose surrenali</vt:lpstr>
      <vt:lpstr>L’attivazione acuta della sintesi di aldosterone</vt:lpstr>
      <vt:lpstr>La produzione cronica di aldosterone è regolata da AngII e K+</vt:lpstr>
      <vt:lpstr>L’attivazione cronica della sintesi di aldosterone</vt:lpstr>
      <vt:lpstr>Azioni dell’aldosterone</vt:lpstr>
      <vt:lpstr>Presentazione di PowerPoint</vt:lpstr>
      <vt:lpstr>Presentazione di PowerPoint</vt:lpstr>
      <vt:lpstr>Presentazione di PowerPoint</vt:lpstr>
      <vt:lpstr>Presentazione di PowerPoint</vt:lpstr>
      <vt:lpstr>Meccanismi genomici e non-genomici dell’aldosterone</vt:lpstr>
      <vt:lpstr>Presentazione di PowerPoint</vt:lpstr>
      <vt:lpstr>La regolazione rapida e lenta di ENaC</vt:lpstr>
      <vt:lpstr>L’aldosterone causa ridotta vasodilatazione e aumento della sintesi di actina i meccanismi sono in nota</vt:lpstr>
      <vt:lpstr>Fine dell sistema renina-angiotensina-aldosterone</vt:lpstr>
      <vt:lpstr>Presentazione di PowerPoint</vt:lpstr>
      <vt:lpstr>Catecolammine surrenaliche  sintetizzate nella midollare del surrene</vt:lpstr>
      <vt:lpstr>Adrenalina  la noradrenalina non ha l’N-metile</vt:lpstr>
      <vt:lpstr>Presentazione di PowerPoint</vt:lpstr>
      <vt:lpstr>La midollare del surrene contiene le cellule cromaffini</vt:lpstr>
      <vt:lpstr>La sintesi delle catecolammine</vt:lpstr>
      <vt:lpstr>Presentazione di PowerPoint</vt:lpstr>
      <vt:lpstr>Il rilascio di catecolammine surrenaliche</vt:lpstr>
      <vt:lpstr>Presentazione di PowerPoint</vt:lpstr>
      <vt:lpstr>Presentazione di PowerPoint</vt:lpstr>
      <vt:lpstr>Presentazione di PowerPoint</vt:lpstr>
      <vt:lpstr>La funzione integrata della midollare          e                                      corticale del surrene</vt:lpstr>
      <vt:lpstr>Le azioni fisiologiche dell’adrenalina</vt:lpstr>
      <vt:lpstr>Azioni metaboliche dell’adrenalina iperglicemizzante e iperlipemizzante</vt:lpstr>
      <vt:lpstr>Fine</vt:lpstr>
    </vt:vector>
  </TitlesOfParts>
  <Company>Univ. Trieste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Sabina Passamonti</dc:creator>
  <cp:lastModifiedBy>Sabina Passamonti</cp:lastModifiedBy>
  <cp:revision>120</cp:revision>
  <dcterms:created xsi:type="dcterms:W3CDTF">2019-10-22T07:19:05Z</dcterms:created>
  <dcterms:modified xsi:type="dcterms:W3CDTF">2019-10-23T11:03:48Z</dcterms:modified>
</cp:coreProperties>
</file>