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Sistemi di datazione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04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4659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Lo stile della natività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854558"/>
            <a:ext cx="8825659" cy="4165242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Lo stile della natività faceva incominciare l’anno con un anticipo di 7 giorni rispetto all’anno solare, cioè il 25 dicembre, giorno di Natale, che cadeva appunto nove mesi dopo il 25 marzo, giorno dell’incarnazione. Il periodo tra il 25 e il 31 dicembre era quindi parte integrante dell’anno nuovo.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tx1"/>
                </a:solidFill>
              </a:rPr>
              <a:t>Carlo </a:t>
            </a:r>
            <a:r>
              <a:rPr lang="it-IT" sz="2400" b="1" dirty="0">
                <a:solidFill>
                  <a:schemeClr val="tx1"/>
                </a:solidFill>
              </a:rPr>
              <a:t>Magno è stato incoronato nel Natale dell’800 perché nelle grandi cronache di Francia, che usavano il sistema di datazione </a:t>
            </a:r>
            <a:r>
              <a:rPr lang="it-IT" sz="2400" b="1" i="1" dirty="0">
                <a:solidFill>
                  <a:schemeClr val="tx1"/>
                </a:solidFill>
              </a:rPr>
              <a:t>a </a:t>
            </a:r>
            <a:r>
              <a:rPr lang="it-IT" sz="2400" b="1" i="1" dirty="0" err="1">
                <a:solidFill>
                  <a:schemeClr val="tx1"/>
                </a:solidFill>
              </a:rPr>
              <a:t>nativitae</a:t>
            </a:r>
            <a:r>
              <a:rPr lang="it-IT" sz="2400" b="1" dirty="0">
                <a:solidFill>
                  <a:schemeClr val="tx1"/>
                </a:solidFill>
              </a:rPr>
              <a:t>, si legge che l’avvenimento accadde nel Natale del 801 (Villani, II, 15)</a:t>
            </a:r>
          </a:p>
        </p:txBody>
      </p:sp>
    </p:spTree>
    <p:extLst>
      <p:ext uri="{BB962C8B-B14F-4D97-AF65-F5344CB8AC3E}">
        <p14:creationId xmlns:p14="http://schemas.microsoft.com/office/powerpoint/2010/main" val="19917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Indizione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197100"/>
            <a:ext cx="8825659" cy="3822700"/>
          </a:xfrm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Accanto </a:t>
            </a:r>
            <a:r>
              <a:rPr lang="it-IT" sz="2000" b="1" dirty="0">
                <a:solidFill>
                  <a:schemeClr val="tx1"/>
                </a:solidFill>
              </a:rPr>
              <a:t>all’anno c’è sempre l’indizione che rappresentava un periodo cronologico di 15 anni numerati progressivamente, all’interno di ciascun ciclo, da 1 a 15.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Non </a:t>
            </a:r>
            <a:r>
              <a:rPr lang="it-IT" sz="2000" b="1" dirty="0">
                <a:solidFill>
                  <a:schemeClr val="tx1"/>
                </a:solidFill>
              </a:rPr>
              <a:t>si conosce l’origine di questo criterio di datazione, usato forse per la prima volta in Egitto collegato ad un sistema di esazione fiscale e che sia divenuto computo cronologico ai tempi di Diocleziano. L’anno di inizio delle indizioni era tradizionalmente fissato nel 313 e ne conseguiva che risalendo indietro, l’anno 4 </a:t>
            </a:r>
            <a:r>
              <a:rPr lang="it-IT" sz="2000" b="1" dirty="0" smtClean="0">
                <a:solidFill>
                  <a:schemeClr val="tx1"/>
                </a:solidFill>
              </a:rPr>
              <a:t>a.C. </a:t>
            </a:r>
            <a:r>
              <a:rPr lang="it-IT" sz="2000" b="1" dirty="0">
                <a:solidFill>
                  <a:schemeClr val="tx1"/>
                </a:solidFill>
              </a:rPr>
              <a:t>aveva l’indizione prima e il principio dei cicli indizionali si trovava in ritardo rispetto al punto di partenza dell’era cristiana</a:t>
            </a:r>
            <a:r>
              <a:rPr lang="it-IT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6976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giorno dei documenti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>
                <a:solidFill>
                  <a:schemeClr val="tx1"/>
                </a:solidFill>
              </a:rPr>
              <a:t>Il giorno dei documenti non è quello naturale , la cui durata variava in base alle stagioni, ma il </a:t>
            </a:r>
            <a:r>
              <a:rPr lang="it-IT" sz="2400" b="1" i="1" dirty="0" err="1">
                <a:solidFill>
                  <a:schemeClr val="tx1"/>
                </a:solidFill>
              </a:rPr>
              <a:t>dies</a:t>
            </a:r>
            <a:r>
              <a:rPr lang="it-IT" sz="2400" b="1" i="1" dirty="0">
                <a:solidFill>
                  <a:schemeClr val="tx1"/>
                </a:solidFill>
              </a:rPr>
              <a:t> </a:t>
            </a:r>
            <a:r>
              <a:rPr lang="it-IT" sz="2400" b="1" i="1" dirty="0" err="1">
                <a:solidFill>
                  <a:schemeClr val="tx1"/>
                </a:solidFill>
              </a:rPr>
              <a:t>civilis</a:t>
            </a:r>
            <a:r>
              <a:rPr lang="it-IT" sz="2400" b="1" dirty="0">
                <a:solidFill>
                  <a:schemeClr val="tx1"/>
                </a:solidFill>
              </a:rPr>
              <a:t>, cioè il giorno fissato in 24 ore, 12 diurne e 12 notturne.  Il giorno andava dalle 7 di mattina (hora prima) alle 6 pomeridiane (hora duodecima).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chemeClr val="tx1"/>
                </a:solidFill>
              </a:rPr>
              <a:t>La </a:t>
            </a:r>
            <a:r>
              <a:rPr lang="it-IT" sz="2400" b="1" dirty="0">
                <a:solidFill>
                  <a:schemeClr val="tx1"/>
                </a:solidFill>
              </a:rPr>
              <a:t>notte era divisa in 4 </a:t>
            </a:r>
            <a:r>
              <a:rPr lang="it-IT" sz="2400" b="1" i="1" dirty="0" err="1">
                <a:solidFill>
                  <a:schemeClr val="tx1"/>
                </a:solidFill>
              </a:rPr>
              <a:t>vigiliae</a:t>
            </a:r>
            <a:r>
              <a:rPr lang="it-IT" sz="2400" b="1" dirty="0">
                <a:solidFill>
                  <a:schemeClr val="tx1"/>
                </a:solidFill>
              </a:rPr>
              <a:t> di 3 ore ciascuna: la prima dalle 18 alle 21; la seconda dalla 21 alle 24; la terza dalle 24 alle 3; la quarta dalle 3 alle 6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322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calendario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354" y="2171700"/>
            <a:ext cx="8825659" cy="3860800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chemeClr val="tx1"/>
                </a:solidFill>
              </a:rPr>
              <a:t>La numerazione dei mesi e dei giorni era, in genere, come in età romana. Il giorno era indicato di solito per </a:t>
            </a:r>
            <a:r>
              <a:rPr lang="it-IT" sz="2000" b="1" i="1" dirty="0" err="1">
                <a:solidFill>
                  <a:schemeClr val="tx1"/>
                </a:solidFill>
              </a:rPr>
              <a:t>Kalendae</a:t>
            </a:r>
            <a:r>
              <a:rPr lang="it-IT" sz="2000" b="1" dirty="0">
                <a:solidFill>
                  <a:schemeClr val="tx1"/>
                </a:solidFill>
              </a:rPr>
              <a:t>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Punto </a:t>
            </a:r>
            <a:r>
              <a:rPr lang="it-IT" sz="2000" b="1" dirty="0">
                <a:solidFill>
                  <a:schemeClr val="tx1"/>
                </a:solidFill>
              </a:rPr>
              <a:t>di riferimento è il calendario, il cui nome deriva da calende, che nel mondo romano indicava il primo giorno del mese sacro a Giunone e fissava le scadenze per la restituzione delle somme date in prestito e segnate in un registro detto calendario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>
                <a:solidFill>
                  <a:schemeClr val="tx1"/>
                </a:solidFill>
              </a:rPr>
              <a:t>Il calendario cristiano era, in sostanza, quello stesso di Roma secondo la riforma di Giulio Cesare, che fissava l’anno solare il 365 giorni e 6 ore, riforma corretta via via con aggiustamenti fino al 1582.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calendario gregoriano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In quell’anno papa Gregorio XIII (Guglielmo </a:t>
            </a:r>
            <a:r>
              <a:rPr lang="it-IT" sz="2400" b="1" dirty="0" err="1">
                <a:solidFill>
                  <a:schemeClr val="tx1"/>
                </a:solidFill>
              </a:rPr>
              <a:t>Sirleto</a:t>
            </a:r>
            <a:r>
              <a:rPr lang="it-IT" sz="2400" b="1" dirty="0">
                <a:solidFill>
                  <a:schemeClr val="tx1"/>
                </a:solidFill>
              </a:rPr>
              <a:t>) fissava la durata dell’anno solare in 365 giorni, 5 ore, 49 minuti, 32 secondi e stabiliva che ogni 4 anni fosse bisestile ovvero di 366 giorni con il mese di febbraio di 29 giorni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400" b="1" dirty="0">
                <a:solidFill>
                  <a:schemeClr val="tx1"/>
                </a:solidFill>
              </a:rPr>
              <a:t>Per la cronologia lo strumento necessario da consultare è A. Capelli, Cronologia, corografia e calendario perpetuo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4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datazione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00300"/>
            <a:ext cx="8825659" cy="3911600"/>
          </a:xfrm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chemeClr val="tx1"/>
                </a:solidFill>
              </a:rPr>
              <a:t>La data, cioè l’indicazione del luogo, del giorno, del mese e dell’anno in cui è stato redatto un documento, è di fondamentale importanza per collocarne la stesura nel tempo.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chemeClr val="tx1"/>
                </a:solidFill>
              </a:rPr>
              <a:t>I greci, per esempi, calcolavano il tempo secondo il succedersi delle Olimpiadi a iniziare dalla prima, disputata nel 776 a.C.; gli ebrei ne riconducevano la scansione alla durata del mondo creato secondo la Bibbia nel 3760 a.C.; i romani contavano gli anni dalla fondazione di Roma, avvenuta nel 753 a.C</a:t>
            </a:r>
            <a:r>
              <a:rPr lang="it-IT" sz="2000" b="1" dirty="0" smtClean="0">
                <a:solidFill>
                  <a:schemeClr val="tx1"/>
                </a:solidFill>
              </a:rPr>
              <a:t>. </a:t>
            </a:r>
            <a:r>
              <a:rPr lang="it-IT" sz="2000" b="1" dirty="0">
                <a:solidFill>
                  <a:schemeClr val="tx1"/>
                </a:solidFill>
              </a:rPr>
              <a:t>e i musulmani </a:t>
            </a:r>
            <a:r>
              <a:rPr lang="it-IT" sz="2000" b="1" dirty="0" smtClean="0">
                <a:solidFill>
                  <a:schemeClr val="tx1"/>
                </a:solidFill>
              </a:rPr>
              <a:t>dall’</a:t>
            </a:r>
            <a:r>
              <a:rPr lang="it-IT" sz="2000" b="1" dirty="0" err="1">
                <a:solidFill>
                  <a:schemeClr val="tx1"/>
                </a:solidFill>
              </a:rPr>
              <a:t>è</a:t>
            </a:r>
            <a:r>
              <a:rPr lang="it-IT" sz="2000" b="1" dirty="0" err="1" smtClean="0">
                <a:solidFill>
                  <a:schemeClr val="tx1"/>
                </a:solidFill>
              </a:rPr>
              <a:t>gira</a:t>
            </a:r>
            <a:r>
              <a:rPr lang="it-IT" sz="2000" b="1" dirty="0">
                <a:solidFill>
                  <a:schemeClr val="tx1"/>
                </a:solidFill>
              </a:rPr>
              <a:t>, termine con cui si indica l’abbandono della Mecca da parte di Maometto e il suo trasferimento a Medina nell’anno 622 dell’era cristiana.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0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Sistema cristiano di computare gli anni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62200"/>
            <a:ext cx="8825659" cy="3657600"/>
          </a:xfrm>
        </p:spPr>
        <p:txBody>
          <a:bodyPr>
            <a:normAutofit/>
          </a:bodyPr>
          <a:lstStyle/>
          <a:p>
            <a:pPr algn="just"/>
            <a:r>
              <a:rPr lang="it-IT" sz="2400" b="1" dirty="0"/>
              <a:t>I cristiani calcolano il tempo dalla nascita di Cristo. Si tratta di un problema di non semplice soluzione perché nulla dicono i Vangeli sull’anno, sul mese, sul giorno della nascita di Cristo</a:t>
            </a:r>
            <a:r>
              <a:rPr lang="it-IT" sz="2400" b="1" dirty="0" smtClean="0"/>
              <a:t>.</a:t>
            </a:r>
          </a:p>
          <a:p>
            <a:pPr algn="just"/>
            <a:r>
              <a:rPr lang="it-IT" sz="2400" b="1" dirty="0"/>
              <a:t>Il primo riferimento al 754-53 della fondazione di Roma, come inizio, come anno prima dell’era cristiana, è del secolo VI, vale a dire del tempo dell’imperatore Giustiniano</a:t>
            </a:r>
            <a:r>
              <a:rPr lang="it-IT" sz="2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95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49204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Dionigi il Piccol</a:t>
            </a:r>
            <a:r>
              <a:rPr lang="it-IT" dirty="0"/>
              <a:t>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196" y="1758324"/>
            <a:ext cx="8825659" cy="44069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sz="2800" b="1" dirty="0">
                <a:solidFill>
                  <a:schemeClr val="tx1"/>
                </a:solidFill>
              </a:rPr>
              <a:t>A introdurre il sistema cristiano di computare gli anni fu il monaco Dionigi il Piccolo, noto per il </a:t>
            </a:r>
            <a:r>
              <a:rPr lang="it-IT" sz="2800" b="1" i="1" dirty="0">
                <a:solidFill>
                  <a:schemeClr val="tx1"/>
                </a:solidFill>
              </a:rPr>
              <a:t>Corpus </a:t>
            </a:r>
            <a:r>
              <a:rPr lang="it-IT" sz="2800" b="1" i="1" dirty="0" err="1">
                <a:solidFill>
                  <a:schemeClr val="tx1"/>
                </a:solidFill>
              </a:rPr>
              <a:t>iuris</a:t>
            </a:r>
            <a:r>
              <a:rPr lang="it-IT" sz="2800" b="1" i="1" dirty="0">
                <a:solidFill>
                  <a:schemeClr val="tx1"/>
                </a:solidFill>
              </a:rPr>
              <a:t> canonici</a:t>
            </a:r>
            <a:r>
              <a:rPr lang="it-IT" sz="2800" b="1" dirty="0">
                <a:solidFill>
                  <a:schemeClr val="tx1"/>
                </a:solidFill>
              </a:rPr>
              <a:t>, che regolamentava l’assetto della Chiesa. Dionigi compilava una “tavola” di cicli pasquali, che iniziavano dal 532, che continuavano i cicli di Cirillo d’Alessandria, avviati nel 437 e fermatesi nel 531. </a:t>
            </a:r>
            <a:endParaRPr lang="it-IT" sz="28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Le </a:t>
            </a:r>
            <a:r>
              <a:rPr lang="it-IT" sz="2800" b="1" dirty="0">
                <a:solidFill>
                  <a:schemeClr val="tx1"/>
                </a:solidFill>
              </a:rPr>
              <a:t>tavole di Dionigi indicavano i cicli iniziando a contare dalla nascita di Cristo, che, secondo l’autore corrispondevano al 754-753 dell’era di Roma, in base a calcoli immaginari tratti dal Vangelo di Luca (I, 5 e III, 23), che sono poi in contrasto con quanto detto da Matteo (II, 1), il quale colloca la nascita di cristo “ al tempo di Erode”, che era morto 4 anni prima di quella data, dunque nell’anno 4 a.C.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82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52651"/>
          </a:xfrm>
        </p:spPr>
        <p:txBody>
          <a:bodyPr/>
          <a:lstStyle/>
          <a:p>
            <a:pPr algn="ctr"/>
            <a:r>
              <a:rPr lang="it-IT" dirty="0" smtClean="0"/>
              <a:t>Le date dell’età di Cristo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22500"/>
            <a:ext cx="8825659" cy="4038600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Per quanto riguarda il mese e il giorno della nascita di Cristo erano state proposte, a partire dal IV secolo, varie date: marzo, aprile e il 29 maggio da Clemente Alessandrino. La data del 25 dicembre risale all’epoca di Costantino, ed è probabile che risultasse dall’intreccio tra il solstizio d’inverno, in cui la religione di Mitra celebrava la ricorrenza della “rinascita” del sole, e la tradizione degli apologisti, che avevano presentato Gesù come l’</a:t>
            </a:r>
            <a:r>
              <a:rPr lang="it-IT" sz="2400" b="1" i="1" dirty="0">
                <a:solidFill>
                  <a:schemeClr val="tx1"/>
                </a:solidFill>
              </a:rPr>
              <a:t>incipit</a:t>
            </a:r>
            <a:r>
              <a:rPr lang="it-IT" sz="2400" b="1" dirty="0">
                <a:solidFill>
                  <a:schemeClr val="tx1"/>
                </a:solidFill>
              </a:rPr>
              <a:t>, come unico e vero sole della </a:t>
            </a:r>
            <a:r>
              <a:rPr lang="it-IT" sz="2400" b="1" dirty="0" smtClean="0">
                <a:solidFill>
                  <a:schemeClr val="tx1"/>
                </a:solidFill>
              </a:rPr>
              <a:t>salvezza. 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8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datazione in uso nel Medioevo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47900"/>
            <a:ext cx="8825659" cy="4025900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La documentazione medievale si fonda sull’era stabilita da Dionigi. </a:t>
            </a:r>
          </a:p>
          <a:p>
            <a:r>
              <a:rPr lang="it-IT" sz="2000" b="1" dirty="0">
                <a:solidFill>
                  <a:schemeClr val="tx1"/>
                </a:solidFill>
              </a:rPr>
              <a:t>I più antichi documenti nei quali è stata adottata l’era cristiana risalgono al secolo VIII e sono stati redatti nelle isole britanniche, in un territorio dove il modo di computare cristiano era stato introdotto dal monaco Agostino e fu usato da </a:t>
            </a:r>
            <a:r>
              <a:rPr lang="it-IT" sz="2000" b="1" dirty="0" err="1">
                <a:solidFill>
                  <a:schemeClr val="tx1"/>
                </a:solidFill>
              </a:rPr>
              <a:t>Beda</a:t>
            </a:r>
            <a:r>
              <a:rPr lang="it-IT" sz="2000" b="1" dirty="0">
                <a:solidFill>
                  <a:schemeClr val="tx1"/>
                </a:solidFill>
              </a:rPr>
              <a:t> nella </a:t>
            </a:r>
            <a:r>
              <a:rPr lang="it-IT" sz="2000" b="1" i="1" dirty="0" err="1">
                <a:solidFill>
                  <a:schemeClr val="tx1"/>
                </a:solidFill>
              </a:rPr>
              <a:t>Historia</a:t>
            </a:r>
            <a:r>
              <a:rPr lang="it-IT" sz="2000" b="1" i="1" dirty="0">
                <a:solidFill>
                  <a:schemeClr val="tx1"/>
                </a:solidFill>
              </a:rPr>
              <a:t> ecclesiastica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sz="2000" b="1" dirty="0">
                <a:solidFill>
                  <a:schemeClr val="tx1"/>
                </a:solidFill>
              </a:rPr>
              <a:t>In Italia il primo ad usare il sistema di datazione dell’era cristiana è stato </a:t>
            </a:r>
            <a:r>
              <a:rPr lang="it-IT" sz="2000" b="1" dirty="0" err="1">
                <a:solidFill>
                  <a:schemeClr val="tx1"/>
                </a:solidFill>
              </a:rPr>
              <a:t>Cassiodoro</a:t>
            </a:r>
            <a:r>
              <a:rPr lang="it-IT" sz="2000" b="1" dirty="0">
                <a:solidFill>
                  <a:schemeClr val="tx1"/>
                </a:solidFill>
              </a:rPr>
              <a:t>. Il primo documento in Italia con tale sistema di datazione è un documento toscano dell’890; in Francia i primi atti risalgono al secolo VIII, in Germania al IX.</a:t>
            </a:r>
          </a:p>
        </p:txBody>
      </p:sp>
    </p:spTree>
    <p:extLst>
      <p:ext uri="{BB962C8B-B14F-4D97-AF65-F5344CB8AC3E}">
        <p14:creationId xmlns:p14="http://schemas.microsoft.com/office/powerpoint/2010/main" val="367777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Il sistema cristiano nella cancelleria pontificia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60600"/>
            <a:ext cx="8825659" cy="3759200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La cancelleria pontificia introduceva alquanto tardi il sistema cristiano di contare gli anni, sicuramente dopo papa Giovanni XIII (968-70</a:t>
            </a:r>
            <a:r>
              <a:rPr lang="it-IT" sz="2400" b="1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it-IT" sz="2400" b="1" dirty="0">
                <a:solidFill>
                  <a:schemeClr val="tx1"/>
                </a:solidFill>
              </a:rPr>
              <a:t>Con Niccolò II (1059-61) l’uso dell’era cristiana diveniva frequente, ma gli stili continuano ad essere diversi fino ad Alessandro II, durante il cui pontificato si incominciò ad usare la formula </a:t>
            </a:r>
            <a:r>
              <a:rPr lang="it-IT" sz="2400" b="1" i="1" dirty="0" err="1">
                <a:solidFill>
                  <a:schemeClr val="tx1"/>
                </a:solidFill>
              </a:rPr>
              <a:t>incarnationis</a:t>
            </a:r>
            <a:r>
              <a:rPr lang="it-IT" sz="2400" b="1" i="1" dirty="0">
                <a:solidFill>
                  <a:schemeClr val="tx1"/>
                </a:solidFill>
              </a:rPr>
              <a:t> </a:t>
            </a:r>
            <a:r>
              <a:rPr lang="it-IT" sz="2400" b="1" i="1" dirty="0" err="1">
                <a:solidFill>
                  <a:schemeClr val="tx1"/>
                </a:solidFill>
              </a:rPr>
              <a:t>dominicae</a:t>
            </a:r>
            <a:r>
              <a:rPr lang="it-IT" sz="2400" b="1" i="1" dirty="0">
                <a:solidFill>
                  <a:schemeClr val="tx1"/>
                </a:solidFill>
              </a:rPr>
              <a:t> anno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400" b="1" dirty="0">
                <a:solidFill>
                  <a:schemeClr val="tx1"/>
                </a:solidFill>
              </a:rPr>
              <a:t>Dopo il Mille il ricorso alla datazione secondo l’era cristiana era quasi ovunque il computo cronologico più usato.</a:t>
            </a:r>
          </a:p>
        </p:txBody>
      </p:sp>
    </p:spTree>
    <p:extLst>
      <p:ext uri="{BB962C8B-B14F-4D97-AF65-F5344CB8AC3E}">
        <p14:creationId xmlns:p14="http://schemas.microsoft.com/office/powerpoint/2010/main" val="7329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 mesi, i giorni, le indizioni.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L’anno del Medioevo lo si faceva o il primo gennaio (STILE DELLA CRICONCISIONE</a:t>
            </a:r>
            <a:r>
              <a:rPr lang="it-IT" sz="2400" b="1" dirty="0" smtClean="0">
                <a:solidFill>
                  <a:schemeClr val="tx1"/>
                </a:solidFill>
              </a:rPr>
              <a:t>);</a:t>
            </a: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primo marzo (STILE VENETO);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25 </a:t>
            </a:r>
            <a:r>
              <a:rPr lang="it-IT" sz="2400" b="1" dirty="0" smtClean="0">
                <a:solidFill>
                  <a:schemeClr val="tx1"/>
                </a:solidFill>
              </a:rPr>
              <a:t>marzo (STILE </a:t>
            </a:r>
            <a:r>
              <a:rPr lang="it-IT" sz="2400" b="1" dirty="0">
                <a:solidFill>
                  <a:schemeClr val="tx1"/>
                </a:solidFill>
              </a:rPr>
              <a:t>DELL’INCARNAZIONE);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primo settembre (STILE BIZANTINO</a:t>
            </a:r>
            <a:r>
              <a:rPr lang="it-IT" sz="2400" b="1" dirty="0" smtClean="0">
                <a:solidFill>
                  <a:schemeClr val="tx1"/>
                </a:solidFill>
              </a:rPr>
              <a:t>); </a:t>
            </a: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25 dicembre (STILE DELLA NATIVITÀ</a:t>
            </a:r>
            <a:r>
              <a:rPr lang="it-IT" sz="2400" b="1" dirty="0" smtClean="0">
                <a:solidFill>
                  <a:schemeClr val="tx1"/>
                </a:solidFill>
              </a:rPr>
              <a:t>);</a:t>
            </a: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giorno di Pasqua (STILE FRANCESE).</a:t>
            </a:r>
          </a:p>
        </p:txBody>
      </p:sp>
    </p:spTree>
    <p:extLst>
      <p:ext uri="{BB962C8B-B14F-4D97-AF65-F5344CB8AC3E}">
        <p14:creationId xmlns:p14="http://schemas.microsoft.com/office/powerpoint/2010/main" val="280342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Lo stile dell’incarnazione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Lo stile dell’incarnazione-in base ad un principio che riconduceva l’inizio della vita al concepimento e non al parto-faceva incominciare l’anno in ritardo di due mesi e 25 giorni, cioè il 25 marzo, che era il giorno dell’Annunciazione di Maria. </a:t>
            </a:r>
            <a:endParaRPr lang="it-IT" sz="2400" b="1" dirty="0" smtClean="0"/>
          </a:p>
          <a:p>
            <a:r>
              <a:rPr lang="it-IT" sz="2400" b="1" dirty="0" smtClean="0"/>
              <a:t>Un </a:t>
            </a:r>
            <a:r>
              <a:rPr lang="it-IT" sz="2400" b="1" dirty="0"/>
              <a:t>anno che coincideva con l’anno solare dal 25 marzo al 31 dicembre, perché il periodo compreso tra il primo gennaio e il 24 marzo faceva parte dell’anno precedente.</a:t>
            </a:r>
          </a:p>
        </p:txBody>
      </p:sp>
    </p:spTree>
    <p:extLst>
      <p:ext uri="{BB962C8B-B14F-4D97-AF65-F5344CB8AC3E}">
        <p14:creationId xmlns:p14="http://schemas.microsoft.com/office/powerpoint/2010/main" val="2604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68</TotalTime>
  <Words>1273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Austin</vt:lpstr>
      <vt:lpstr>Sistemi di datazione</vt:lpstr>
      <vt:lpstr>La datazione </vt:lpstr>
      <vt:lpstr>Sistema cristiano di computare gli anni </vt:lpstr>
      <vt:lpstr>Dionigi il Piccolo</vt:lpstr>
      <vt:lpstr>Le date dell’età di Cristo </vt:lpstr>
      <vt:lpstr>La datazione in uso nel Medioevo</vt:lpstr>
      <vt:lpstr>Il sistema cristiano nella cancelleria pontificia</vt:lpstr>
      <vt:lpstr>I mesi, i giorni, le indizioni.</vt:lpstr>
      <vt:lpstr>Lo stile dell’incarnazione</vt:lpstr>
      <vt:lpstr>Lo stile della natività </vt:lpstr>
      <vt:lpstr>Indizione</vt:lpstr>
      <vt:lpstr>Il giorno dei documenti </vt:lpstr>
      <vt:lpstr>Il calendario </vt:lpstr>
      <vt:lpstr>Il calendario gregoriano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di datazione</dc:title>
  <dc:creator>DAVIDE MIRIAM</dc:creator>
  <cp:lastModifiedBy>DAVIDE MIRIAM</cp:lastModifiedBy>
  <cp:revision>8</cp:revision>
  <dcterms:created xsi:type="dcterms:W3CDTF">2017-10-25T10:09:34Z</dcterms:created>
  <dcterms:modified xsi:type="dcterms:W3CDTF">2019-10-10T13:06:05Z</dcterms:modified>
</cp:coreProperties>
</file>