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36" r:id="rId1"/>
  </p:sldMasterIdLst>
  <p:sldIdLst>
    <p:sldId id="256" r:id="rId2"/>
    <p:sldId id="257" r:id="rId3"/>
    <p:sldId id="258" r:id="rId4"/>
    <p:sldId id="259" r:id="rId5"/>
    <p:sldId id="260" r:id="rId6"/>
    <p:sldId id="261" r:id="rId7"/>
    <p:sldId id="317" r:id="rId8"/>
    <p:sldId id="262" r:id="rId9"/>
    <p:sldId id="264" r:id="rId10"/>
    <p:sldId id="266" r:id="rId11"/>
    <p:sldId id="267" r:id="rId12"/>
    <p:sldId id="268" r:id="rId13"/>
    <p:sldId id="318" r:id="rId14"/>
    <p:sldId id="269" r:id="rId15"/>
    <p:sldId id="320" r:id="rId16"/>
    <p:sldId id="319" r:id="rId17"/>
    <p:sldId id="321" r:id="rId18"/>
    <p:sldId id="270" r:id="rId19"/>
    <p:sldId id="271" r:id="rId20"/>
    <p:sldId id="273" r:id="rId21"/>
    <p:sldId id="274" r:id="rId22"/>
    <p:sldId id="275" r:id="rId23"/>
    <p:sldId id="322" r:id="rId24"/>
    <p:sldId id="276" r:id="rId25"/>
    <p:sldId id="278" r:id="rId26"/>
    <p:sldId id="279" r:id="rId27"/>
    <p:sldId id="277" r:id="rId28"/>
    <p:sldId id="282" r:id="rId29"/>
    <p:sldId id="283" r:id="rId30"/>
    <p:sldId id="284" r:id="rId31"/>
    <p:sldId id="285" r:id="rId32"/>
    <p:sldId id="280" r:id="rId33"/>
    <p:sldId id="281"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79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0103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21370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886231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518618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510817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246352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755850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62568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53505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57904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32474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05503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84492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54099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53946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50831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10/9/2019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87343333"/>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 id="2147484048" r:id="rId12"/>
    <p:sldLayoutId id="2147484049" r:id="rId13"/>
    <p:sldLayoutId id="2147484050" r:id="rId14"/>
    <p:sldLayoutId id="2147484051" r:id="rId15"/>
    <p:sldLayoutId id="214748405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t-IT" dirty="0"/>
              <a:t>Le fonti </a:t>
            </a:r>
            <a:br>
              <a:rPr lang="it-IT" dirty="0"/>
            </a:br>
            <a:endParaRPr lang="it-IT" dirty="0"/>
          </a:p>
        </p:txBody>
      </p:sp>
      <p:sp>
        <p:nvSpPr>
          <p:cNvPr id="5" name="Sottotitolo 4"/>
          <p:cNvSpPr>
            <a:spLocks noGrp="1"/>
          </p:cNvSpPr>
          <p:nvPr>
            <p:ph type="subTitle" idx="1"/>
          </p:nvPr>
        </p:nvSpPr>
        <p:spPr/>
        <p:txBody>
          <a:bodyPr/>
          <a:lstStyle/>
          <a:p>
            <a:endParaRPr lang="it-IT" dirty="0"/>
          </a:p>
        </p:txBody>
      </p:sp>
    </p:spTree>
    <p:extLst>
      <p:ext uri="{BB962C8B-B14F-4D97-AF65-F5344CB8AC3E}">
        <p14:creationId xmlns:p14="http://schemas.microsoft.com/office/powerpoint/2010/main" val="12992024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5563" y="924632"/>
            <a:ext cx="9366325" cy="826895"/>
          </a:xfrm>
        </p:spPr>
        <p:txBody>
          <a:bodyPr/>
          <a:lstStyle/>
          <a:p>
            <a:r>
              <a:rPr lang="it-IT" dirty="0" smtClean="0"/>
              <a:t>Le insegne del potere e i simboli</a:t>
            </a:r>
            <a:endParaRPr lang="it-IT" dirty="0"/>
          </a:p>
        </p:txBody>
      </p:sp>
      <p:sp>
        <p:nvSpPr>
          <p:cNvPr id="3" name="Content Placeholder 2"/>
          <p:cNvSpPr>
            <a:spLocks noGrp="1"/>
          </p:cNvSpPr>
          <p:nvPr>
            <p:ph idx="1"/>
          </p:nvPr>
        </p:nvSpPr>
        <p:spPr>
          <a:xfrm>
            <a:off x="609601" y="2060620"/>
            <a:ext cx="9334499" cy="3772009"/>
          </a:xfrm>
        </p:spPr>
        <p:txBody>
          <a:bodyPr>
            <a:normAutofit/>
          </a:bodyPr>
          <a:lstStyle/>
          <a:p>
            <a:r>
              <a:rPr lang="it-IT" sz="2000" dirty="0" smtClean="0">
                <a:solidFill>
                  <a:schemeClr val="tx1"/>
                </a:solidFill>
              </a:rPr>
              <a:t>Sigilli in cera o ceralacca: recano i segni distintivi di un’autorità costituita da una figura, uno stemma, uno o più iniziali, una legenda.</a:t>
            </a:r>
          </a:p>
          <a:p>
            <a:pPr algn="just"/>
            <a:r>
              <a:rPr lang="it-IT" sz="2000" dirty="0" smtClean="0">
                <a:solidFill>
                  <a:schemeClr val="tx1"/>
                </a:solidFill>
              </a:rPr>
              <a:t>Sigilli in metallo (piombi, argento, oro) erano detti bolle e potevano essere aderenti o pendenti e legati al documento mediante un filo di seta o di canapa.</a:t>
            </a:r>
          </a:p>
          <a:p>
            <a:pPr algn="just"/>
            <a:r>
              <a:rPr lang="it-IT" sz="2000" dirty="0" smtClean="0">
                <a:solidFill>
                  <a:schemeClr val="tx1"/>
                </a:solidFill>
              </a:rPr>
              <a:t>I sigilli sono studiati dalla </a:t>
            </a:r>
            <a:r>
              <a:rPr lang="it-IT" sz="2000" dirty="0" smtClean="0">
                <a:solidFill>
                  <a:schemeClr val="accent1">
                    <a:lumMod val="75000"/>
                  </a:schemeClr>
                </a:solidFill>
              </a:rPr>
              <a:t>sfragistica</a:t>
            </a:r>
            <a:r>
              <a:rPr lang="it-IT" sz="2000" dirty="0" smtClean="0">
                <a:solidFill>
                  <a:schemeClr val="tx1"/>
                </a:solidFill>
              </a:rPr>
              <a:t>. Li esamina dal punto di vista tecnico, storico e artistico.</a:t>
            </a:r>
          </a:p>
          <a:p>
            <a:r>
              <a:rPr lang="it-IT" sz="2000" dirty="0" smtClean="0">
                <a:solidFill>
                  <a:schemeClr val="accent1">
                    <a:lumMod val="75000"/>
                  </a:schemeClr>
                </a:solidFill>
              </a:rPr>
              <a:t>Araldica</a:t>
            </a:r>
            <a:r>
              <a:rPr lang="it-IT" sz="2000" dirty="0" smtClean="0">
                <a:solidFill>
                  <a:schemeClr val="tx1"/>
                </a:solidFill>
              </a:rPr>
              <a:t>. Studia origini, forma e composizione degli stemmi.</a:t>
            </a:r>
          </a:p>
          <a:p>
            <a:r>
              <a:rPr lang="it-IT" sz="2000" dirty="0" smtClean="0">
                <a:solidFill>
                  <a:schemeClr val="tx1"/>
                </a:solidFill>
              </a:rPr>
              <a:t>Studio dell’abbigliamento e dei colori.</a:t>
            </a:r>
            <a:endParaRPr lang="it-IT" sz="2000" dirty="0">
              <a:solidFill>
                <a:schemeClr val="tx1"/>
              </a:solidFill>
            </a:endParaRPr>
          </a:p>
        </p:txBody>
      </p:sp>
    </p:spTree>
    <p:extLst>
      <p:ext uri="{BB962C8B-B14F-4D97-AF65-F5344CB8AC3E}">
        <p14:creationId xmlns:p14="http://schemas.microsoft.com/office/powerpoint/2010/main" val="42908752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320" y="1027664"/>
            <a:ext cx="9366325" cy="569316"/>
          </a:xfrm>
        </p:spPr>
        <p:txBody>
          <a:bodyPr>
            <a:normAutofit fontScale="90000"/>
          </a:bodyPr>
          <a:lstStyle/>
          <a:p>
            <a:r>
              <a:rPr lang="it-IT" dirty="0" smtClean="0"/>
              <a:t>Reliquie</a:t>
            </a:r>
            <a:endParaRPr lang="it-IT" dirty="0"/>
          </a:p>
        </p:txBody>
      </p:sp>
      <p:sp>
        <p:nvSpPr>
          <p:cNvPr id="3" name="Content Placeholder 2"/>
          <p:cNvSpPr>
            <a:spLocks noGrp="1"/>
          </p:cNvSpPr>
          <p:nvPr>
            <p:ph idx="1"/>
          </p:nvPr>
        </p:nvSpPr>
        <p:spPr>
          <a:xfrm>
            <a:off x="825500" y="1790164"/>
            <a:ext cx="8509000" cy="3875040"/>
          </a:xfrm>
        </p:spPr>
        <p:txBody>
          <a:bodyPr>
            <a:normAutofit fontScale="92500" lnSpcReduction="20000"/>
          </a:bodyPr>
          <a:lstStyle/>
          <a:p>
            <a:pPr algn="just"/>
            <a:r>
              <a:rPr lang="it-IT" sz="2000" dirty="0" smtClean="0">
                <a:solidFill>
                  <a:schemeClr val="tx1"/>
                </a:solidFill>
              </a:rPr>
              <a:t>Si tratta dei resti corporali e di oggetti utilizzati da persone che sono e sono stati oggetti di venerazione dalla liturgia e dal culto, conservati con arredi vari in luoghi sacri. La loro efficacia è legata alla capacità di produrre miracoli. </a:t>
            </a:r>
          </a:p>
          <a:p>
            <a:pPr algn="just"/>
            <a:r>
              <a:rPr lang="it-IT" sz="2000" dirty="0" smtClean="0">
                <a:solidFill>
                  <a:schemeClr val="tx1"/>
                </a:solidFill>
              </a:rPr>
              <a:t>Sono fondamentali per l’architettura degli spazi liturgici e hanno una valenza religiosa, sociale, economica e politica. Un valido esempio si trova nella legittimazione del potere dell’Impero su Gerusalemme che è fondato sulle reliquie della croce e dei chiodi Cristo.</a:t>
            </a:r>
          </a:p>
          <a:p>
            <a:pPr algn="just"/>
            <a:r>
              <a:rPr lang="it-IT" sz="2000" dirty="0" smtClean="0">
                <a:solidFill>
                  <a:schemeClr val="tx1"/>
                </a:solidFill>
              </a:rPr>
              <a:t>Funzione delle reliquie sul piano terapeutico, del loro commercio, della falsificazione, dei numerosi furti. Tra i più noti segnalo il caso del corpo di San Marco trafugato da Alessandria d’Egitto, dove era morto nell’anno 72 e portato a Venezia, dove ricomparvero le sue reliquie il 25 aprile del 1094 durante la consacrazione della basilica a lui dedicata e quello di san Nicola portato dall’Asia Minore a Bari e a Venezia da Myra quando la città era caduta nelle mani dei musulmani. </a:t>
            </a:r>
            <a:endParaRPr lang="it-IT" sz="2000" dirty="0">
              <a:solidFill>
                <a:schemeClr val="tx1"/>
              </a:solidFill>
            </a:endParaRPr>
          </a:p>
        </p:txBody>
      </p:sp>
    </p:spTree>
    <p:extLst>
      <p:ext uri="{BB962C8B-B14F-4D97-AF65-F5344CB8AC3E}">
        <p14:creationId xmlns:p14="http://schemas.microsoft.com/office/powerpoint/2010/main" val="21014429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320" y="1027664"/>
            <a:ext cx="9366325" cy="749621"/>
          </a:xfrm>
        </p:spPr>
        <p:txBody>
          <a:bodyPr/>
          <a:lstStyle/>
          <a:p>
            <a:r>
              <a:rPr lang="it-IT" dirty="0" smtClean="0"/>
              <a:t>Testimonianze iconografiche</a:t>
            </a:r>
            <a:endParaRPr lang="it-IT" dirty="0"/>
          </a:p>
        </p:txBody>
      </p:sp>
      <p:sp>
        <p:nvSpPr>
          <p:cNvPr id="3" name="Content Placeholder 2"/>
          <p:cNvSpPr>
            <a:spLocks noGrp="1"/>
          </p:cNvSpPr>
          <p:nvPr>
            <p:ph idx="1"/>
          </p:nvPr>
        </p:nvSpPr>
        <p:spPr>
          <a:xfrm>
            <a:off x="1066801" y="2125014"/>
            <a:ext cx="8280400" cy="3707615"/>
          </a:xfrm>
        </p:spPr>
        <p:txBody>
          <a:bodyPr>
            <a:normAutofit fontScale="92500" lnSpcReduction="20000"/>
          </a:bodyPr>
          <a:lstStyle/>
          <a:p>
            <a:pPr algn="just"/>
            <a:r>
              <a:rPr lang="it-IT" sz="2000" dirty="0" smtClean="0">
                <a:solidFill>
                  <a:schemeClr val="accent1">
                    <a:lumMod val="75000"/>
                  </a:schemeClr>
                </a:solidFill>
              </a:rPr>
              <a:t>Pitture. Mosaici, miniature, sculture</a:t>
            </a:r>
            <a:r>
              <a:rPr lang="it-IT" sz="2000" dirty="0" smtClean="0">
                <a:solidFill>
                  <a:schemeClr val="tx1"/>
                </a:solidFill>
              </a:rPr>
              <a:t>. Servono a completare le fonti scritte.</a:t>
            </a:r>
          </a:p>
          <a:p>
            <a:endParaRPr lang="it-IT" sz="2000" dirty="0" smtClean="0">
              <a:solidFill>
                <a:schemeClr val="tx1"/>
              </a:solidFill>
            </a:endParaRPr>
          </a:p>
          <a:p>
            <a:pPr algn="just"/>
            <a:r>
              <a:rPr lang="it-IT" sz="2000" dirty="0" smtClean="0">
                <a:solidFill>
                  <a:schemeClr val="tx1"/>
                </a:solidFill>
              </a:rPr>
              <a:t>La gente del Medioevo è abituata a cristallizzare tutto in concetti figurati, a pensare per immagini e ad immedesimarsi in ciò che viene raffigurato. Le committenze e gli atteggiamenti mentali con cui le presentazioni figurative vengono percepite </a:t>
            </a:r>
            <a:r>
              <a:rPr lang="it-IT" sz="2000" smtClean="0">
                <a:solidFill>
                  <a:schemeClr val="tx1"/>
                </a:solidFill>
              </a:rPr>
              <a:t>dal pubblico.</a:t>
            </a:r>
            <a:endParaRPr lang="it-IT" sz="2000" dirty="0" smtClean="0">
              <a:solidFill>
                <a:schemeClr val="tx1"/>
              </a:solidFill>
            </a:endParaRPr>
          </a:p>
          <a:p>
            <a:pPr algn="just"/>
            <a:endParaRPr lang="it-IT" sz="2000" dirty="0" smtClean="0">
              <a:solidFill>
                <a:schemeClr val="tx1"/>
              </a:solidFill>
            </a:endParaRPr>
          </a:p>
          <a:p>
            <a:pPr algn="just"/>
            <a:r>
              <a:rPr lang="it-IT" sz="2000" dirty="0" smtClean="0">
                <a:solidFill>
                  <a:schemeClr val="accent1">
                    <a:lumMod val="75000"/>
                  </a:schemeClr>
                </a:solidFill>
              </a:rPr>
              <a:t>Arazzo di </a:t>
            </a:r>
            <a:r>
              <a:rPr lang="it-IT" sz="2000" dirty="0" err="1" smtClean="0">
                <a:solidFill>
                  <a:schemeClr val="accent1">
                    <a:lumMod val="75000"/>
                  </a:schemeClr>
                </a:solidFill>
              </a:rPr>
              <a:t>Bayeux</a:t>
            </a:r>
            <a:r>
              <a:rPr lang="it-IT" sz="2000" dirty="0" smtClean="0">
                <a:solidFill>
                  <a:schemeClr val="tx1"/>
                </a:solidFill>
              </a:rPr>
              <a:t>, ricamato ad ago tracciato tra il 1070 e il 1077 con fili di 8 colori diversi su una fascia di tela lunga 70 metri e larga 50 centimetri sulla conquista normanna di Inghilterra: informazioni sull’equipaggiamento delle navi, modi di combattere, caccia al falcone, uso del cavallo etc.</a:t>
            </a:r>
          </a:p>
          <a:p>
            <a:pPr algn="just"/>
            <a:endParaRPr lang="it-IT" sz="2000" dirty="0">
              <a:solidFill>
                <a:schemeClr val="tx1"/>
              </a:solidFill>
            </a:endParaRPr>
          </a:p>
        </p:txBody>
      </p:sp>
    </p:spTree>
    <p:extLst>
      <p:ext uri="{BB962C8B-B14F-4D97-AF65-F5344CB8AC3E}">
        <p14:creationId xmlns:p14="http://schemas.microsoft.com/office/powerpoint/2010/main" val="39063677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lstStyle/>
          <a:p>
            <a:endParaRPr lang="it-IT"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466" y="609600"/>
            <a:ext cx="9556124" cy="5431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4443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1027664"/>
            <a:ext cx="10249645" cy="582195"/>
          </a:xfrm>
        </p:spPr>
        <p:txBody>
          <a:bodyPr>
            <a:normAutofit fontScale="90000"/>
          </a:bodyPr>
          <a:lstStyle/>
          <a:p>
            <a:pPr algn="ctr"/>
            <a:r>
              <a:rPr lang="it-IT" dirty="0" smtClean="0"/>
              <a:t>Carte geografiche e topografiche, mappe</a:t>
            </a:r>
            <a:endParaRPr lang="it-IT" dirty="0"/>
          </a:p>
        </p:txBody>
      </p:sp>
      <p:sp>
        <p:nvSpPr>
          <p:cNvPr id="3" name="Content Placeholder 2"/>
          <p:cNvSpPr>
            <a:spLocks noGrp="1"/>
          </p:cNvSpPr>
          <p:nvPr>
            <p:ph idx="1"/>
          </p:nvPr>
        </p:nvSpPr>
        <p:spPr>
          <a:xfrm>
            <a:off x="1391323" y="1906074"/>
            <a:ext cx="7739977" cy="3926556"/>
          </a:xfrm>
        </p:spPr>
        <p:txBody>
          <a:bodyPr>
            <a:noAutofit/>
          </a:bodyPr>
          <a:lstStyle/>
          <a:p>
            <a:r>
              <a:rPr lang="it-IT" sz="2000" dirty="0" smtClean="0">
                <a:solidFill>
                  <a:schemeClr val="tx1"/>
                </a:solidFill>
                <a:latin typeface="+mj-lt"/>
              </a:rPr>
              <a:t>La mappa più antica è quella di Anassimandro di Mileto del sec. IV a.C.</a:t>
            </a:r>
          </a:p>
          <a:p>
            <a:endParaRPr lang="it-IT" sz="2000" dirty="0" smtClean="0">
              <a:solidFill>
                <a:schemeClr val="tx1"/>
              </a:solidFill>
              <a:latin typeface="+mj-lt"/>
            </a:endParaRPr>
          </a:p>
          <a:p>
            <a:pPr algn="just"/>
            <a:r>
              <a:rPr lang="it-IT" sz="2000" dirty="0" smtClean="0">
                <a:solidFill>
                  <a:schemeClr val="tx1"/>
                </a:solidFill>
                <a:latin typeface="+mj-lt"/>
              </a:rPr>
              <a:t>La cartografia medievale è posta a corredo di cronache universali come ad esempio quella di Isidoro di Siviglia</a:t>
            </a:r>
          </a:p>
          <a:p>
            <a:endParaRPr lang="it-IT" sz="2000" dirty="0" smtClean="0">
              <a:solidFill>
                <a:schemeClr val="tx1"/>
              </a:solidFill>
              <a:latin typeface="+mj-lt"/>
            </a:endParaRPr>
          </a:p>
          <a:p>
            <a:pPr algn="just"/>
            <a:r>
              <a:rPr lang="it-IT" sz="2000" dirty="0" smtClean="0">
                <a:solidFill>
                  <a:schemeClr val="tx1"/>
                </a:solidFill>
                <a:latin typeface="+mj-lt"/>
              </a:rPr>
              <a:t>Dal XII iniziano in Occidente ad essere disegnate le </a:t>
            </a:r>
            <a:r>
              <a:rPr lang="it-IT" sz="2000" i="1" dirty="0" err="1" smtClean="0">
                <a:solidFill>
                  <a:schemeClr val="tx1"/>
                </a:solidFill>
                <a:latin typeface="+mj-lt"/>
              </a:rPr>
              <a:t>mappae</a:t>
            </a:r>
            <a:r>
              <a:rPr lang="it-IT" sz="2000" i="1" dirty="0" smtClean="0">
                <a:solidFill>
                  <a:schemeClr val="tx1"/>
                </a:solidFill>
                <a:latin typeface="+mj-lt"/>
              </a:rPr>
              <a:t> mundi</a:t>
            </a:r>
            <a:r>
              <a:rPr lang="it-IT" sz="2000" dirty="0">
                <a:solidFill>
                  <a:schemeClr val="tx1"/>
                </a:solidFill>
                <a:latin typeface="+mj-lt"/>
              </a:rPr>
              <a:t> </a:t>
            </a:r>
            <a:r>
              <a:rPr lang="it-IT" sz="2000" dirty="0" smtClean="0">
                <a:solidFill>
                  <a:schemeClr val="tx1"/>
                </a:solidFill>
                <a:latin typeface="+mj-lt"/>
              </a:rPr>
              <a:t>(esempi nella slide successiva) Al contrario di quelle musulmane non contengono riferimenti concreti che servivano da guida ai viaggi ma servivano come strumento didattico nelle scuole.</a:t>
            </a:r>
          </a:p>
        </p:txBody>
      </p:sp>
    </p:spTree>
    <p:extLst>
      <p:ext uri="{BB962C8B-B14F-4D97-AF65-F5344CB8AC3E}">
        <p14:creationId xmlns:p14="http://schemas.microsoft.com/office/powerpoint/2010/main" val="8464020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364" y="862886"/>
            <a:ext cx="3528810" cy="2910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3463" y="1856525"/>
            <a:ext cx="3618964" cy="3554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61539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91320" y="1027664"/>
            <a:ext cx="9366325" cy="633711"/>
          </a:xfrm>
        </p:spPr>
        <p:txBody>
          <a:bodyPr>
            <a:normAutofit fontScale="90000"/>
          </a:bodyPr>
          <a:lstStyle/>
          <a:p>
            <a:r>
              <a:rPr lang="it-IT" dirty="0"/>
              <a:t> </a:t>
            </a:r>
            <a:r>
              <a:rPr lang="it-IT" dirty="0" smtClean="0"/>
              <a:t>Le carte </a:t>
            </a:r>
            <a:r>
              <a:rPr lang="it-IT" dirty="0" err="1" smtClean="0"/>
              <a:t>portulano</a:t>
            </a:r>
            <a:r>
              <a:rPr lang="it-IT" dirty="0" smtClean="0"/>
              <a:t> </a:t>
            </a:r>
            <a:endParaRPr lang="it-IT" dirty="0"/>
          </a:p>
        </p:txBody>
      </p:sp>
      <p:sp>
        <p:nvSpPr>
          <p:cNvPr id="3" name="Segnaposto contenuto 2"/>
          <p:cNvSpPr>
            <a:spLocks noGrp="1"/>
          </p:cNvSpPr>
          <p:nvPr>
            <p:ph idx="1"/>
          </p:nvPr>
        </p:nvSpPr>
        <p:spPr>
          <a:xfrm>
            <a:off x="1391323" y="2323652"/>
            <a:ext cx="7905077" cy="3508977"/>
          </a:xfrm>
        </p:spPr>
        <p:txBody>
          <a:bodyPr>
            <a:normAutofit/>
          </a:bodyPr>
          <a:lstStyle/>
          <a:p>
            <a:pPr algn="just"/>
            <a:r>
              <a:rPr lang="it-IT" dirty="0"/>
              <a:t>Le </a:t>
            </a:r>
            <a:r>
              <a:rPr lang="it-IT" dirty="0" smtClean="0"/>
              <a:t>carte </a:t>
            </a:r>
            <a:r>
              <a:rPr lang="it-IT" dirty="0" err="1" smtClean="0"/>
              <a:t>portulano</a:t>
            </a:r>
            <a:r>
              <a:rPr lang="it-IT" dirty="0" smtClean="0"/>
              <a:t> </a:t>
            </a:r>
            <a:r>
              <a:rPr lang="it-IT" dirty="0"/>
              <a:t>sono carte nautiche che servivano di aiuto alle navi per identificar le rotte, per individuare i porti, per conoscere la propria posizione e calcolare le distanze.</a:t>
            </a:r>
          </a:p>
          <a:p>
            <a:pPr algn="just"/>
            <a:r>
              <a:rPr lang="it-IT" dirty="0"/>
              <a:t>Carte famose: atalante catalano del 1375, ora Biblioteca nazionale di Parigi; </a:t>
            </a:r>
            <a:r>
              <a:rPr lang="it-IT" dirty="0" smtClean="0"/>
              <a:t> mappamondo di fra Mauro </a:t>
            </a:r>
            <a:r>
              <a:rPr lang="it-IT" dirty="0"/>
              <a:t>del 1459, custodito nella Biblioteca Marciana di </a:t>
            </a:r>
            <a:r>
              <a:rPr lang="it-IT" dirty="0" smtClean="0"/>
              <a:t>Venezia e riprodotto nella slide successiva. </a:t>
            </a:r>
            <a:endParaRPr lang="it-IT" dirty="0"/>
          </a:p>
          <a:p>
            <a:pPr algn="just"/>
            <a:endParaRPr lang="it-IT" dirty="0"/>
          </a:p>
        </p:txBody>
      </p:sp>
    </p:spTree>
    <p:extLst>
      <p:ext uri="{BB962C8B-B14F-4D97-AF65-F5344CB8AC3E}">
        <p14:creationId xmlns:p14="http://schemas.microsoft.com/office/powerpoint/2010/main" val="15788667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7497" y="194614"/>
            <a:ext cx="6722773" cy="6117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90942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320" y="1027664"/>
            <a:ext cx="9366325" cy="685226"/>
          </a:xfrm>
        </p:spPr>
        <p:txBody>
          <a:bodyPr>
            <a:normAutofit/>
          </a:bodyPr>
          <a:lstStyle/>
          <a:p>
            <a:r>
              <a:rPr lang="it-IT" dirty="0" smtClean="0"/>
              <a:t>Comunicazione orale dei testi scritti</a:t>
            </a:r>
            <a:endParaRPr lang="it-IT" dirty="0"/>
          </a:p>
        </p:txBody>
      </p:sp>
      <p:sp>
        <p:nvSpPr>
          <p:cNvPr id="3" name="Content Placeholder 2"/>
          <p:cNvSpPr>
            <a:spLocks noGrp="1"/>
          </p:cNvSpPr>
          <p:nvPr>
            <p:ph idx="1"/>
          </p:nvPr>
        </p:nvSpPr>
        <p:spPr>
          <a:xfrm>
            <a:off x="1391323" y="2009104"/>
            <a:ext cx="7854277" cy="3823525"/>
          </a:xfrm>
        </p:spPr>
        <p:txBody>
          <a:bodyPr>
            <a:normAutofit lnSpcReduction="10000"/>
          </a:bodyPr>
          <a:lstStyle/>
          <a:p>
            <a:pPr algn="just"/>
            <a:r>
              <a:rPr lang="it-IT" sz="2000" dirty="0" smtClean="0">
                <a:solidFill>
                  <a:schemeClr val="tx1"/>
                </a:solidFill>
              </a:rPr>
              <a:t>Nel Medioevo la comunicazione parlata era parecchio diffusa anche per l’approccio ai testi scritti. Dalle cronache emerge chiaramente che si trattava di testi strutturati per essere letti pubblicamente nelle sedi opportune e affidati all’intonazione della parola. Esempio: </a:t>
            </a:r>
            <a:r>
              <a:rPr lang="it-IT" sz="2000" i="1" dirty="0" smtClean="0">
                <a:solidFill>
                  <a:schemeClr val="tx1"/>
                </a:solidFill>
              </a:rPr>
              <a:t>Cronica in </a:t>
            </a:r>
            <a:r>
              <a:rPr lang="it-IT" sz="2000" i="1" dirty="0" err="1" smtClean="0">
                <a:solidFill>
                  <a:schemeClr val="tx1"/>
                </a:solidFill>
              </a:rPr>
              <a:t>factis</a:t>
            </a:r>
            <a:r>
              <a:rPr lang="it-IT" sz="2000" i="1" dirty="0" smtClean="0">
                <a:solidFill>
                  <a:schemeClr val="tx1"/>
                </a:solidFill>
              </a:rPr>
              <a:t> et circa </a:t>
            </a:r>
            <a:r>
              <a:rPr lang="it-IT" sz="2000" i="1" dirty="0" err="1" smtClean="0">
                <a:solidFill>
                  <a:schemeClr val="tx1"/>
                </a:solidFill>
              </a:rPr>
              <a:t>facta</a:t>
            </a:r>
            <a:r>
              <a:rPr lang="it-IT" sz="2000" i="1" dirty="0" smtClean="0">
                <a:solidFill>
                  <a:schemeClr val="tx1"/>
                </a:solidFill>
              </a:rPr>
              <a:t> </a:t>
            </a:r>
            <a:r>
              <a:rPr lang="it-IT" sz="2000" i="1" dirty="0" err="1" smtClean="0">
                <a:solidFill>
                  <a:schemeClr val="tx1"/>
                </a:solidFill>
              </a:rPr>
              <a:t>Marchie</a:t>
            </a:r>
            <a:r>
              <a:rPr lang="it-IT" sz="2000" i="1" dirty="0" smtClean="0">
                <a:solidFill>
                  <a:schemeClr val="tx1"/>
                </a:solidFill>
              </a:rPr>
              <a:t> Trevisane</a:t>
            </a:r>
            <a:r>
              <a:rPr lang="it-IT" sz="2000" dirty="0" smtClean="0">
                <a:solidFill>
                  <a:schemeClr val="tx1"/>
                </a:solidFill>
              </a:rPr>
              <a:t> di Rolandino da Padova che fu letta pubblicamente il 13 aprile 1262 nel chiostro di Sant’Ubaldo. </a:t>
            </a:r>
          </a:p>
          <a:p>
            <a:pPr algn="just"/>
            <a:r>
              <a:rPr lang="it-IT" sz="2000" dirty="0" smtClean="0">
                <a:solidFill>
                  <a:schemeClr val="tx1"/>
                </a:solidFill>
              </a:rPr>
              <a:t>La comunicazione orale serviva per assicurare all’autore la «proprietà letteraria» dell’autore, contro eventuali alterazioni dei copisti, ad autenticare il valore storico, a conferirle il carattere di testimonianza ufficiale. </a:t>
            </a:r>
          </a:p>
          <a:p>
            <a:pPr algn="just"/>
            <a:r>
              <a:rPr lang="it-IT" sz="2000" dirty="0" smtClean="0">
                <a:solidFill>
                  <a:schemeClr val="tx1"/>
                </a:solidFill>
              </a:rPr>
              <a:t> L’importanza della voce recitante e della simbologia dei gesti</a:t>
            </a:r>
            <a:r>
              <a:rPr lang="it-IT" sz="2000" dirty="0" smtClean="0"/>
              <a:t>. </a:t>
            </a:r>
            <a:endParaRPr lang="it-IT" sz="2000" dirty="0"/>
          </a:p>
        </p:txBody>
      </p:sp>
    </p:spTree>
    <p:extLst>
      <p:ext uri="{BB962C8B-B14F-4D97-AF65-F5344CB8AC3E}">
        <p14:creationId xmlns:p14="http://schemas.microsoft.com/office/powerpoint/2010/main" val="40914326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320" y="1027664"/>
            <a:ext cx="9366325" cy="646590"/>
          </a:xfrm>
        </p:spPr>
        <p:txBody>
          <a:bodyPr>
            <a:normAutofit/>
          </a:bodyPr>
          <a:lstStyle/>
          <a:p>
            <a:r>
              <a:rPr lang="it-IT" dirty="0" smtClean="0"/>
              <a:t>Tradizioni orali </a:t>
            </a:r>
            <a:endParaRPr lang="it-IT" dirty="0"/>
          </a:p>
        </p:txBody>
      </p:sp>
      <p:sp>
        <p:nvSpPr>
          <p:cNvPr id="3" name="Content Placeholder 2"/>
          <p:cNvSpPr>
            <a:spLocks noGrp="1"/>
          </p:cNvSpPr>
          <p:nvPr>
            <p:ph idx="1"/>
          </p:nvPr>
        </p:nvSpPr>
        <p:spPr>
          <a:xfrm>
            <a:off x="1128095" y="1906073"/>
            <a:ext cx="8409605" cy="4083775"/>
          </a:xfrm>
        </p:spPr>
        <p:txBody>
          <a:bodyPr>
            <a:normAutofit lnSpcReduction="10000"/>
          </a:bodyPr>
          <a:lstStyle/>
          <a:p>
            <a:pPr algn="just"/>
            <a:r>
              <a:rPr lang="it-IT" sz="2000" dirty="0" smtClean="0">
                <a:solidFill>
                  <a:schemeClr val="tx1"/>
                </a:solidFill>
              </a:rPr>
              <a:t>Il nesso stretto tra comunicazione scritta e comunicazione parlata è evidente nel uso di fonti orali per la stesura di cronache ma anche di altri testi compresi quelli notarili che fissavano per iscritto comunicazioni orali e che corredavano da componenti visive </a:t>
            </a:r>
            <a:r>
              <a:rPr lang="it-IT" sz="2000" dirty="0">
                <a:solidFill>
                  <a:schemeClr val="tx1"/>
                </a:solidFill>
              </a:rPr>
              <a:t>(</a:t>
            </a:r>
            <a:r>
              <a:rPr lang="it-IT" sz="2000" dirty="0" smtClean="0">
                <a:solidFill>
                  <a:schemeClr val="tx1"/>
                </a:solidFill>
              </a:rPr>
              <a:t>esempio: segni di croce posti accanto alle sottoscrizioni) e di gesti (esempio: far toccare la penna ai minori e agli analfabeti).</a:t>
            </a:r>
          </a:p>
          <a:p>
            <a:endParaRPr lang="it-IT" sz="2000" dirty="0" smtClean="0">
              <a:solidFill>
                <a:schemeClr val="tx1"/>
              </a:solidFill>
            </a:endParaRPr>
          </a:p>
          <a:p>
            <a:pPr algn="just"/>
            <a:r>
              <a:rPr lang="it-IT" sz="2000" dirty="0" smtClean="0">
                <a:solidFill>
                  <a:schemeClr val="tx1"/>
                </a:solidFill>
              </a:rPr>
              <a:t>Episodi che rimandano a comportamenti quali l’astuzia: esempio: lo stratagemma di matrice classica narrato da Guglielmo di Puglia per Roberto il Guiscardo, che fingendosi morto si fece chiudere in una bara e ottenuta pietà dagli assediati emerse all’improvviso dal catafalco e con l’inganno espugnò il castello//il ciclo serbo-croato degli </a:t>
            </a:r>
            <a:r>
              <a:rPr lang="it-IT" sz="2000" dirty="0" err="1" smtClean="0">
                <a:solidFill>
                  <a:schemeClr val="tx1"/>
                </a:solidFill>
              </a:rPr>
              <a:t>Haidöuks</a:t>
            </a:r>
            <a:r>
              <a:rPr lang="it-IT" sz="2000" dirty="0" smtClean="0">
                <a:solidFill>
                  <a:schemeClr val="tx1"/>
                </a:solidFill>
              </a:rPr>
              <a:t> in cui l’eroe </a:t>
            </a:r>
            <a:r>
              <a:rPr lang="it-IT" sz="2000" dirty="0" err="1" smtClean="0">
                <a:solidFill>
                  <a:schemeClr val="tx1"/>
                </a:solidFill>
              </a:rPr>
              <a:t>Radöitz</a:t>
            </a:r>
            <a:r>
              <a:rPr lang="it-IT" sz="2000" dirty="0" smtClean="0">
                <a:solidFill>
                  <a:schemeClr val="tx1"/>
                </a:solidFill>
              </a:rPr>
              <a:t> si comporta nello stesso modo. </a:t>
            </a:r>
            <a:endParaRPr lang="it-IT" sz="2000" dirty="0">
              <a:solidFill>
                <a:schemeClr val="tx1"/>
              </a:solidFill>
            </a:endParaRPr>
          </a:p>
        </p:txBody>
      </p:sp>
    </p:spTree>
    <p:extLst>
      <p:ext uri="{BB962C8B-B14F-4D97-AF65-F5344CB8AC3E}">
        <p14:creationId xmlns:p14="http://schemas.microsoft.com/office/powerpoint/2010/main" val="33954043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r>
              <a:rPr lang="it-IT" dirty="0" smtClean="0"/>
              <a:t>Le fonti non devono essere considerati come «fatti» ma interpretazione dei «fatti». </a:t>
            </a:r>
            <a:endParaRPr lang="it-IT" dirty="0"/>
          </a:p>
        </p:txBody>
      </p:sp>
      <p:sp>
        <p:nvSpPr>
          <p:cNvPr id="3" name="Content Placeholder 2"/>
          <p:cNvSpPr>
            <a:spLocks noGrp="1"/>
          </p:cNvSpPr>
          <p:nvPr>
            <p:ph idx="1"/>
          </p:nvPr>
        </p:nvSpPr>
        <p:spPr>
          <a:xfrm>
            <a:off x="330201" y="2323652"/>
            <a:ext cx="9525000" cy="3508977"/>
          </a:xfrm>
        </p:spPr>
        <p:txBody>
          <a:bodyPr>
            <a:normAutofit/>
          </a:bodyPr>
          <a:lstStyle/>
          <a:p>
            <a:r>
              <a:rPr lang="it-IT" sz="2000" dirty="0" smtClean="0">
                <a:solidFill>
                  <a:schemeClr val="tx1"/>
                </a:solidFill>
              </a:rPr>
              <a:t>Lo storico non ricostruisce i fatti ma le testimonianze sui fatti.</a:t>
            </a:r>
          </a:p>
          <a:p>
            <a:pPr algn="just"/>
            <a:r>
              <a:rPr lang="it-IT" sz="2000" dirty="0" smtClean="0">
                <a:solidFill>
                  <a:schemeClr val="tx1"/>
                </a:solidFill>
              </a:rPr>
              <a:t>Le fonti, ogni tipo di fonte orale, scritta o figurativa, sono determinate dalla mentalità, dalle categorie di tempo e di spazio.</a:t>
            </a:r>
          </a:p>
          <a:p>
            <a:pPr algn="just"/>
            <a:r>
              <a:rPr lang="it-IT" sz="2000" dirty="0" smtClean="0">
                <a:solidFill>
                  <a:schemeClr val="tx1"/>
                </a:solidFill>
              </a:rPr>
              <a:t>Il concetto di fonte cambia nel tempo ed è il risultato di un processo continuo di mutazione delle tecniche e della metodologia di indagine.</a:t>
            </a:r>
          </a:p>
          <a:p>
            <a:pPr algn="just"/>
            <a:r>
              <a:rPr lang="it-IT" sz="2000" dirty="0" smtClean="0">
                <a:solidFill>
                  <a:schemeClr val="tx1"/>
                </a:solidFill>
              </a:rPr>
              <a:t>La registrazione delle vicende accadute è una questione di linguaggio, di formule espressive, di tecniche di scrittura. </a:t>
            </a:r>
          </a:p>
          <a:p>
            <a:pPr algn="just"/>
            <a:r>
              <a:rPr lang="it-IT" sz="2000" dirty="0" smtClean="0">
                <a:solidFill>
                  <a:schemeClr val="tx1"/>
                </a:solidFill>
              </a:rPr>
              <a:t>La ricerca non può trascurare il nesso tra i fatti narrati e il modo in cui vengono narrati</a:t>
            </a:r>
            <a:r>
              <a:rPr lang="it-IT" sz="2000" dirty="0" smtClean="0"/>
              <a:t>.</a:t>
            </a:r>
            <a:endParaRPr lang="it-IT" sz="2000" dirty="0"/>
          </a:p>
        </p:txBody>
      </p:sp>
    </p:spTree>
    <p:extLst>
      <p:ext uri="{BB962C8B-B14F-4D97-AF65-F5344CB8AC3E}">
        <p14:creationId xmlns:p14="http://schemas.microsoft.com/office/powerpoint/2010/main" val="37859987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Le fonti scritte </a:t>
            </a:r>
          </a:p>
        </p:txBody>
      </p:sp>
      <p:sp>
        <p:nvSpPr>
          <p:cNvPr id="3" name="Content Placeholder 2"/>
          <p:cNvSpPr>
            <a:spLocks noGrp="1"/>
          </p:cNvSpPr>
          <p:nvPr>
            <p:ph idx="1"/>
          </p:nvPr>
        </p:nvSpPr>
        <p:spPr>
          <a:xfrm>
            <a:off x="1391323" y="1536700"/>
            <a:ext cx="7435177" cy="4295929"/>
          </a:xfrm>
        </p:spPr>
        <p:txBody>
          <a:bodyPr>
            <a:normAutofit/>
          </a:bodyPr>
          <a:lstStyle/>
          <a:p>
            <a:pPr algn="just"/>
            <a:endParaRPr lang="it-IT" sz="2400" dirty="0" smtClean="0"/>
          </a:p>
          <a:p>
            <a:pPr algn="just"/>
            <a:endParaRPr lang="it-IT" sz="2400" dirty="0"/>
          </a:p>
          <a:p>
            <a:pPr algn="just"/>
            <a:r>
              <a:rPr lang="it-IT" sz="2400" dirty="0" smtClean="0">
                <a:solidFill>
                  <a:schemeClr val="tx1"/>
                </a:solidFill>
              </a:rPr>
              <a:t>L’elemento fondante è la scrittura ma anche la consistenza materiale sulla quale l’elaborazione grafica prendeva corpo. Gli strumenti stessi utilizzati per realizzare un testo scritto e le stesse modalità di esecuzione sono parte integrante della fonte. </a:t>
            </a:r>
            <a:endParaRPr lang="it-IT" sz="2400" dirty="0">
              <a:solidFill>
                <a:schemeClr val="tx1"/>
              </a:solidFill>
            </a:endParaRPr>
          </a:p>
        </p:txBody>
      </p:sp>
    </p:spTree>
    <p:extLst>
      <p:ext uri="{BB962C8B-B14F-4D97-AF65-F5344CB8AC3E}">
        <p14:creationId xmlns:p14="http://schemas.microsoft.com/office/powerpoint/2010/main" val="9135105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1"/>
            <a:ext cx="9538445" cy="685800"/>
          </a:xfrm>
        </p:spPr>
        <p:txBody>
          <a:bodyPr>
            <a:normAutofit/>
          </a:bodyPr>
          <a:lstStyle/>
          <a:p>
            <a:r>
              <a:rPr lang="it-IT" dirty="0" smtClean="0"/>
              <a:t>Materie e strumenti di scrittura</a:t>
            </a:r>
            <a:endParaRPr lang="it-IT" dirty="0"/>
          </a:p>
        </p:txBody>
      </p:sp>
      <p:sp>
        <p:nvSpPr>
          <p:cNvPr id="3" name="Content Placeholder 2"/>
          <p:cNvSpPr>
            <a:spLocks noGrp="1"/>
          </p:cNvSpPr>
          <p:nvPr>
            <p:ph idx="1"/>
          </p:nvPr>
        </p:nvSpPr>
        <p:spPr>
          <a:xfrm>
            <a:off x="824247" y="1498601"/>
            <a:ext cx="8954753" cy="4542762"/>
          </a:xfrm>
        </p:spPr>
        <p:txBody>
          <a:bodyPr>
            <a:noAutofit/>
          </a:bodyPr>
          <a:lstStyle/>
          <a:p>
            <a:pPr algn="just"/>
            <a:r>
              <a:rPr lang="it-IT" sz="1800" dirty="0" smtClean="0">
                <a:solidFill>
                  <a:schemeClr val="accent1">
                    <a:lumMod val="75000"/>
                  </a:schemeClr>
                </a:solidFill>
              </a:rPr>
              <a:t>Tavolette cerate</a:t>
            </a:r>
            <a:r>
              <a:rPr lang="it-IT" sz="1800" dirty="0" smtClean="0">
                <a:solidFill>
                  <a:schemeClr val="tx1"/>
                </a:solidFill>
              </a:rPr>
              <a:t>: sono tavole di legno spalmate con cera sulle quali si scriveva con uno </a:t>
            </a:r>
            <a:r>
              <a:rPr lang="it-IT" sz="1800" i="1" dirty="0" err="1" smtClean="0">
                <a:solidFill>
                  <a:schemeClr val="tx1"/>
                </a:solidFill>
              </a:rPr>
              <a:t>stilus</a:t>
            </a:r>
            <a:r>
              <a:rPr lang="it-IT" sz="1800" dirty="0" smtClean="0">
                <a:solidFill>
                  <a:schemeClr val="tx1"/>
                </a:solidFill>
              </a:rPr>
              <a:t> che terminava da una parte a punta, dall’altra a paletta per cancellare. Diffuse in epoca romana continuano ad essere usato nel Medioevo per scritture di interesse immediato.</a:t>
            </a:r>
          </a:p>
          <a:p>
            <a:pPr algn="just"/>
            <a:r>
              <a:rPr lang="it-IT" sz="1800" dirty="0" smtClean="0">
                <a:solidFill>
                  <a:schemeClr val="tx1"/>
                </a:solidFill>
              </a:rPr>
              <a:t>Esempi d’uso: in un inventario di beni redatto l’11 settembre 1377 dal notaio Bartolomeo di </a:t>
            </a:r>
            <a:r>
              <a:rPr lang="it-IT" sz="1800" dirty="0" err="1" smtClean="0">
                <a:solidFill>
                  <a:schemeClr val="tx1"/>
                </a:solidFill>
              </a:rPr>
              <a:t>Bononia</a:t>
            </a:r>
            <a:r>
              <a:rPr lang="it-IT" sz="1800" dirty="0" smtClean="0">
                <a:solidFill>
                  <a:schemeClr val="tx1"/>
                </a:solidFill>
              </a:rPr>
              <a:t>, conservato presso l’Archivio di Stato di Palermo si parla di </a:t>
            </a:r>
            <a:r>
              <a:rPr lang="it-IT" sz="1800" i="1" dirty="0" err="1" smtClean="0">
                <a:solidFill>
                  <a:schemeClr val="tx1"/>
                </a:solidFill>
              </a:rPr>
              <a:t>tabolletas</a:t>
            </a:r>
            <a:r>
              <a:rPr lang="it-IT" sz="1800" i="1" dirty="0" smtClean="0">
                <a:solidFill>
                  <a:schemeClr val="tx1"/>
                </a:solidFill>
              </a:rPr>
              <a:t> pro </a:t>
            </a:r>
            <a:r>
              <a:rPr lang="it-IT" sz="1800" i="1" dirty="0" err="1" smtClean="0">
                <a:solidFill>
                  <a:schemeClr val="tx1"/>
                </a:solidFill>
              </a:rPr>
              <a:t>scribendo</a:t>
            </a:r>
            <a:r>
              <a:rPr lang="it-IT" sz="1800" i="1" dirty="0" smtClean="0">
                <a:solidFill>
                  <a:schemeClr val="tx1"/>
                </a:solidFill>
              </a:rPr>
              <a:t>.</a:t>
            </a:r>
          </a:p>
          <a:p>
            <a:pPr algn="just"/>
            <a:r>
              <a:rPr lang="it-IT" sz="1800" dirty="0" smtClean="0">
                <a:solidFill>
                  <a:schemeClr val="accent1">
                    <a:lumMod val="75000"/>
                  </a:schemeClr>
                </a:solidFill>
              </a:rPr>
              <a:t>Papiro:</a:t>
            </a:r>
            <a:r>
              <a:rPr lang="it-IT" sz="1800" dirty="0" smtClean="0">
                <a:solidFill>
                  <a:schemeClr val="tx1"/>
                </a:solidFill>
              </a:rPr>
              <a:t> continua ad essere utilizzato nel Medioevo per documenti imperiali e pontifici. L’ultimo documento di cui si ha notizia è una lettera scritta nel 787 da un feudatario di Carlo Magno. Essendo un materiale costoso ma fragile l’uso del papiro fu presto abbandonato. </a:t>
            </a:r>
          </a:p>
          <a:p>
            <a:pPr algn="just"/>
            <a:r>
              <a:rPr lang="it-IT" sz="1800" dirty="0" smtClean="0">
                <a:solidFill>
                  <a:schemeClr val="tx1"/>
                </a:solidFill>
              </a:rPr>
              <a:t>Un elenco dei papiri medievali è stato fatto da </a:t>
            </a:r>
            <a:r>
              <a:rPr lang="it-IT" sz="1800" dirty="0" err="1" smtClean="0">
                <a:solidFill>
                  <a:schemeClr val="tx1"/>
                </a:solidFill>
              </a:rPr>
              <a:t>Traube</a:t>
            </a:r>
            <a:r>
              <a:rPr lang="it-IT" sz="1800" dirty="0" smtClean="0">
                <a:solidFill>
                  <a:schemeClr val="tx1"/>
                </a:solidFill>
              </a:rPr>
              <a:t> nel 1903 e oggi si legge nella  </a:t>
            </a:r>
            <a:r>
              <a:rPr lang="it-IT" sz="1800" dirty="0" err="1" smtClean="0">
                <a:solidFill>
                  <a:schemeClr val="tx1"/>
                </a:solidFill>
              </a:rPr>
              <a:t>Bibliothéque</a:t>
            </a:r>
            <a:r>
              <a:rPr lang="it-IT" sz="1800" dirty="0" smtClean="0">
                <a:solidFill>
                  <a:schemeClr val="tx1"/>
                </a:solidFill>
              </a:rPr>
              <a:t> de l’</a:t>
            </a:r>
            <a:r>
              <a:rPr lang="it-IT" sz="1800" dirty="0" err="1">
                <a:solidFill>
                  <a:schemeClr val="tx1"/>
                </a:solidFill>
              </a:rPr>
              <a:t>E</a:t>
            </a:r>
            <a:r>
              <a:rPr lang="it-IT" sz="1800" dirty="0" err="1" smtClean="0">
                <a:solidFill>
                  <a:schemeClr val="tx1"/>
                </a:solidFill>
              </a:rPr>
              <a:t>cole</a:t>
            </a:r>
            <a:r>
              <a:rPr lang="it-IT" sz="1800" dirty="0" smtClean="0">
                <a:solidFill>
                  <a:schemeClr val="tx1"/>
                </a:solidFill>
              </a:rPr>
              <a:t> </a:t>
            </a:r>
            <a:r>
              <a:rPr lang="it-IT" sz="1800" dirty="0" err="1" smtClean="0">
                <a:solidFill>
                  <a:schemeClr val="tx1"/>
                </a:solidFill>
              </a:rPr>
              <a:t>des</a:t>
            </a:r>
            <a:r>
              <a:rPr lang="it-IT" sz="1800" dirty="0" smtClean="0">
                <a:solidFill>
                  <a:schemeClr val="tx1"/>
                </a:solidFill>
              </a:rPr>
              <a:t> Chartres, LXIV, 1903, pp.6-11.</a:t>
            </a:r>
            <a:endParaRPr lang="it-IT" sz="1800" dirty="0">
              <a:solidFill>
                <a:schemeClr val="tx1"/>
              </a:solidFill>
            </a:endParaRPr>
          </a:p>
        </p:txBody>
      </p:sp>
    </p:spTree>
    <p:extLst>
      <p:ext uri="{BB962C8B-B14F-4D97-AF65-F5344CB8AC3E}">
        <p14:creationId xmlns:p14="http://schemas.microsoft.com/office/powerpoint/2010/main" val="39635889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29803"/>
          </a:xfrm>
        </p:spPr>
        <p:txBody>
          <a:bodyPr/>
          <a:lstStyle/>
          <a:p>
            <a:pPr algn="ctr"/>
            <a:r>
              <a:rPr lang="it-IT" dirty="0" smtClean="0"/>
              <a:t>La pergamena</a:t>
            </a:r>
            <a:endParaRPr lang="it-IT" dirty="0"/>
          </a:p>
        </p:txBody>
      </p:sp>
      <p:sp>
        <p:nvSpPr>
          <p:cNvPr id="3" name="Content Placeholder 2"/>
          <p:cNvSpPr>
            <a:spLocks noGrp="1"/>
          </p:cNvSpPr>
          <p:nvPr>
            <p:ph idx="1"/>
          </p:nvPr>
        </p:nvSpPr>
        <p:spPr>
          <a:xfrm>
            <a:off x="677333" y="1712890"/>
            <a:ext cx="8961967" cy="4328473"/>
          </a:xfrm>
        </p:spPr>
        <p:txBody>
          <a:bodyPr>
            <a:normAutofit/>
          </a:bodyPr>
          <a:lstStyle/>
          <a:p>
            <a:pPr algn="just"/>
            <a:r>
              <a:rPr lang="it-IT" sz="2000" dirty="0" smtClean="0">
                <a:solidFill>
                  <a:schemeClr val="tx1"/>
                </a:solidFill>
              </a:rPr>
              <a:t>è la materia scrittoria più diffusa: </a:t>
            </a:r>
          </a:p>
          <a:p>
            <a:pPr algn="just"/>
            <a:r>
              <a:rPr lang="it-IT" sz="2000" dirty="0" smtClean="0">
                <a:solidFill>
                  <a:schemeClr val="tx1"/>
                </a:solidFill>
              </a:rPr>
              <a:t>1. per il minor costo 2.  la maggiore durata 3. la possibilità di scrivere su entrambe le facce 4. perché la si poteva usare più volte. </a:t>
            </a:r>
          </a:p>
          <a:p>
            <a:pPr algn="just"/>
            <a:r>
              <a:rPr lang="it-IT" sz="2000" dirty="0" smtClean="0">
                <a:solidFill>
                  <a:schemeClr val="tx1"/>
                </a:solidFill>
              </a:rPr>
              <a:t>Per riusare la pergamena bastava immergerla in un bagno di calce, spalmarvi sopra polvere cartacea per offuscare la scrittura precedente e scriverci ancora. L’opera di raschiamento ha comportato la perdita di numerosi testi e opere. </a:t>
            </a:r>
          </a:p>
          <a:p>
            <a:pPr algn="just"/>
            <a:r>
              <a:rPr lang="it-IT" sz="2000" dirty="0" smtClean="0">
                <a:solidFill>
                  <a:schemeClr val="tx1"/>
                </a:solidFill>
              </a:rPr>
              <a:t>La pergamena è costituita da pelli di agnello, di capra, di vitello trattate secondo un trattamento descritto in un trattato del secolo VIIII (Muratori, </a:t>
            </a:r>
            <a:r>
              <a:rPr lang="it-IT" sz="2000" dirty="0" err="1" smtClean="0">
                <a:solidFill>
                  <a:schemeClr val="tx1"/>
                </a:solidFill>
              </a:rPr>
              <a:t>Antiquitates</a:t>
            </a:r>
            <a:r>
              <a:rPr lang="it-IT" sz="2000" dirty="0" smtClean="0">
                <a:solidFill>
                  <a:schemeClr val="tx1"/>
                </a:solidFill>
              </a:rPr>
              <a:t>, II, COL. 370) e trasformate in un materiale su cui era possibile scrivere con il calamo o la penna.</a:t>
            </a:r>
          </a:p>
        </p:txBody>
      </p:sp>
    </p:spTree>
    <p:extLst>
      <p:ext uri="{BB962C8B-B14F-4D97-AF65-F5344CB8AC3E}">
        <p14:creationId xmlns:p14="http://schemas.microsoft.com/office/powerpoint/2010/main" val="3010389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Users\User\Desktop\miriam\Documents\archivio di Gemona del Friuli\05 Ospedale di Santo Spirito\1649\1649 stampa\1649-2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3952" y="29693"/>
            <a:ext cx="6829112" cy="6828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53681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it-IT" dirty="0" smtClean="0"/>
              <a:t>Inchiostri e costi della pergamena</a:t>
            </a:r>
            <a:endParaRPr lang="it-IT" dirty="0"/>
          </a:p>
        </p:txBody>
      </p:sp>
      <p:sp>
        <p:nvSpPr>
          <p:cNvPr id="5" name="Content Placeholder 4"/>
          <p:cNvSpPr>
            <a:spLocks noGrp="1"/>
          </p:cNvSpPr>
          <p:nvPr>
            <p:ph idx="1"/>
          </p:nvPr>
        </p:nvSpPr>
        <p:spPr>
          <a:xfrm>
            <a:off x="1391323" y="1727200"/>
            <a:ext cx="7638377" cy="4105429"/>
          </a:xfrm>
        </p:spPr>
        <p:txBody>
          <a:bodyPr/>
          <a:lstStyle/>
          <a:p>
            <a:endParaRPr lang="it-IT" dirty="0"/>
          </a:p>
          <a:p>
            <a:pPr algn="just"/>
            <a:r>
              <a:rPr lang="it-IT" sz="2000" dirty="0" smtClean="0">
                <a:solidFill>
                  <a:schemeClr val="tx1"/>
                </a:solidFill>
              </a:rPr>
              <a:t>L’inchiostro usato su pergamena poteva essere nero, ottenuto con nerofumo e gomma e poi con vetriolo e acido gallico, e rosso con cinabro e porpora.</a:t>
            </a:r>
          </a:p>
          <a:p>
            <a:endParaRPr lang="it-IT" sz="2000" dirty="0" smtClean="0">
              <a:solidFill>
                <a:schemeClr val="tx1"/>
              </a:solidFill>
            </a:endParaRPr>
          </a:p>
          <a:p>
            <a:pPr algn="just"/>
            <a:r>
              <a:rPr lang="it-IT" sz="2000" dirty="0" smtClean="0">
                <a:solidFill>
                  <a:schemeClr val="tx1"/>
                </a:solidFill>
              </a:rPr>
              <a:t>Un testo in pergamena era molto costoso. Per un volume di 200 fogli in quarto si richiedeva le pelli di almeno 12 pecore. Carlo Magno, ad esempio, avrebbe donato nel 774 una foresta con gli animali al monastero di Dionigi come riserva per ricavarne pergamene.</a:t>
            </a:r>
            <a:endParaRPr lang="it-IT" sz="2000" dirty="0">
              <a:solidFill>
                <a:schemeClr val="tx1"/>
              </a:solidFill>
            </a:endParaRPr>
          </a:p>
        </p:txBody>
      </p:sp>
    </p:spTree>
    <p:extLst>
      <p:ext uri="{BB962C8B-B14F-4D97-AF65-F5344CB8AC3E}">
        <p14:creationId xmlns:p14="http://schemas.microsoft.com/office/powerpoint/2010/main" val="31283095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320" y="1027664"/>
            <a:ext cx="9366325" cy="350375"/>
          </a:xfrm>
        </p:spPr>
        <p:txBody>
          <a:bodyPr>
            <a:normAutofit fontScale="90000"/>
          </a:bodyPr>
          <a:lstStyle/>
          <a:p>
            <a:r>
              <a:rPr lang="it-IT" dirty="0" smtClean="0"/>
              <a:t>La carta </a:t>
            </a:r>
            <a:endParaRPr lang="it-IT" dirty="0"/>
          </a:p>
        </p:txBody>
      </p:sp>
      <p:sp>
        <p:nvSpPr>
          <p:cNvPr id="3" name="Content Placeholder 2"/>
          <p:cNvSpPr>
            <a:spLocks noGrp="1"/>
          </p:cNvSpPr>
          <p:nvPr>
            <p:ph idx="1"/>
          </p:nvPr>
        </p:nvSpPr>
        <p:spPr>
          <a:xfrm>
            <a:off x="850901" y="1777285"/>
            <a:ext cx="8394700" cy="4212562"/>
          </a:xfrm>
        </p:spPr>
        <p:txBody>
          <a:bodyPr>
            <a:noAutofit/>
          </a:bodyPr>
          <a:lstStyle/>
          <a:p>
            <a:pPr algn="just"/>
            <a:endParaRPr lang="it-IT" sz="2000" dirty="0" smtClean="0">
              <a:solidFill>
                <a:schemeClr val="tx1"/>
              </a:solidFill>
            </a:endParaRPr>
          </a:p>
          <a:p>
            <a:pPr algn="just"/>
            <a:r>
              <a:rPr lang="it-IT" sz="2000" dirty="0" smtClean="0">
                <a:solidFill>
                  <a:schemeClr val="tx1"/>
                </a:solidFill>
              </a:rPr>
              <a:t>Il più antico documento redatto in carta dell’Occidente (la carta fu fabbricata per la prima volta in Cina nel II sec. D.C.) venne scritto su una carta di fabbricazione musulmana. Si tratta di una lettera in greco e arabo mandata nel 1109 dalla contessa Adelasia, vedova di Ruggero I, conservata presso l’Archivio di Stato di Palermo.</a:t>
            </a:r>
          </a:p>
          <a:p>
            <a:pPr algn="just"/>
            <a:endParaRPr lang="it-IT" sz="2000" dirty="0" smtClean="0">
              <a:solidFill>
                <a:schemeClr val="tx1"/>
              </a:solidFill>
            </a:endParaRPr>
          </a:p>
          <a:p>
            <a:pPr algn="just"/>
            <a:r>
              <a:rPr lang="it-IT" sz="2000" dirty="0" smtClean="0">
                <a:solidFill>
                  <a:schemeClr val="tx1"/>
                </a:solidFill>
              </a:rPr>
              <a:t>Dopo questo primo documento in Sicilia e più in generale in Italia si è verificata una lunga interruzione nell’uso della carta. Federico II era solito usare nella sua corte una carta «collata» ancora con il sistema arabo. A base di amido e colla vegetale e di conseguenza di breve durata. Per questo motivo il sovrano richiedeva la redazione degli atti pubblici su pergamena.</a:t>
            </a:r>
            <a:endParaRPr lang="it-IT" sz="2000" dirty="0">
              <a:solidFill>
                <a:schemeClr val="tx1"/>
              </a:solidFill>
            </a:endParaRPr>
          </a:p>
        </p:txBody>
      </p:sp>
    </p:spTree>
    <p:extLst>
      <p:ext uri="{BB962C8B-B14F-4D97-AF65-F5344CB8AC3E}">
        <p14:creationId xmlns:p14="http://schemas.microsoft.com/office/powerpoint/2010/main" val="2795075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320" y="1027664"/>
            <a:ext cx="9366325" cy="646590"/>
          </a:xfrm>
        </p:spPr>
        <p:txBody>
          <a:bodyPr>
            <a:normAutofit/>
          </a:bodyPr>
          <a:lstStyle/>
          <a:p>
            <a:pPr algn="ctr"/>
            <a:r>
              <a:rPr lang="it-IT" dirty="0" smtClean="0"/>
              <a:t>Le cartiere</a:t>
            </a:r>
            <a:endParaRPr lang="it-IT" dirty="0"/>
          </a:p>
        </p:txBody>
      </p:sp>
      <p:sp>
        <p:nvSpPr>
          <p:cNvPr id="3" name="Content Placeholder 2"/>
          <p:cNvSpPr>
            <a:spLocks noGrp="1"/>
          </p:cNvSpPr>
          <p:nvPr>
            <p:ph idx="1"/>
          </p:nvPr>
        </p:nvSpPr>
        <p:spPr>
          <a:xfrm>
            <a:off x="1003301" y="1996226"/>
            <a:ext cx="8216900" cy="3836404"/>
          </a:xfrm>
        </p:spPr>
        <p:txBody>
          <a:bodyPr>
            <a:noAutofit/>
          </a:bodyPr>
          <a:lstStyle/>
          <a:p>
            <a:pPr algn="just"/>
            <a:r>
              <a:rPr lang="it-IT" sz="2000" dirty="0" smtClean="0">
                <a:solidFill>
                  <a:schemeClr val="tx1"/>
                </a:solidFill>
              </a:rPr>
              <a:t>Le più antiche cartiere sorte in Europa sono attestate in Spagna, in Liguria, a Venezia e a Bologna. La più importante sembra essere stata quella di Fabriano attiva fin dal 1268. </a:t>
            </a:r>
          </a:p>
          <a:p>
            <a:pPr algn="just"/>
            <a:endParaRPr lang="it-IT" sz="2000" dirty="0" smtClean="0">
              <a:solidFill>
                <a:schemeClr val="tx1"/>
              </a:solidFill>
            </a:endParaRPr>
          </a:p>
          <a:p>
            <a:pPr algn="just"/>
            <a:r>
              <a:rPr lang="it-IT" sz="2000" dirty="0" smtClean="0">
                <a:solidFill>
                  <a:schemeClr val="tx1"/>
                </a:solidFill>
              </a:rPr>
              <a:t>La lunga conservazione della carta si doveva ad un accorto uso di una gelatina animale usata anche nel mondo arabo. </a:t>
            </a:r>
          </a:p>
          <a:p>
            <a:pPr algn="just"/>
            <a:endParaRPr lang="it-IT" sz="2000" dirty="0" smtClean="0">
              <a:solidFill>
                <a:schemeClr val="tx1"/>
              </a:solidFill>
            </a:endParaRPr>
          </a:p>
          <a:p>
            <a:pPr algn="just"/>
            <a:r>
              <a:rPr lang="it-IT" sz="2000" dirty="0" smtClean="0">
                <a:solidFill>
                  <a:schemeClr val="tx1"/>
                </a:solidFill>
              </a:rPr>
              <a:t>La prima carta filigrana, cioè contraddistinta da un proprio contrassegno, disegno emblema e visibile in trasparenza</a:t>
            </a:r>
            <a:r>
              <a:rPr lang="it-IT" sz="2000" dirty="0">
                <a:solidFill>
                  <a:schemeClr val="tx1"/>
                </a:solidFill>
              </a:rPr>
              <a:t> </a:t>
            </a:r>
            <a:r>
              <a:rPr lang="it-IT" sz="2000" dirty="0" smtClean="0">
                <a:solidFill>
                  <a:schemeClr val="tx1"/>
                </a:solidFill>
              </a:rPr>
              <a:t>è testimoniata a Fabriano nel 1282. </a:t>
            </a:r>
            <a:endParaRPr lang="it-IT" sz="2000" dirty="0">
              <a:solidFill>
                <a:schemeClr val="tx1"/>
              </a:solidFill>
            </a:endParaRPr>
          </a:p>
        </p:txBody>
      </p:sp>
    </p:spTree>
    <p:extLst>
      <p:ext uri="{BB962C8B-B14F-4D97-AF65-F5344CB8AC3E}">
        <p14:creationId xmlns:p14="http://schemas.microsoft.com/office/powerpoint/2010/main" val="23418814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320" y="1027664"/>
            <a:ext cx="9366325" cy="530680"/>
          </a:xfrm>
        </p:spPr>
        <p:txBody>
          <a:bodyPr>
            <a:normAutofit fontScale="90000"/>
          </a:bodyPr>
          <a:lstStyle/>
          <a:p>
            <a:r>
              <a:rPr lang="it-IT" i="1" dirty="0" err="1" smtClean="0"/>
              <a:t>Scriptoria</a:t>
            </a:r>
            <a:r>
              <a:rPr lang="it-IT" dirty="0" smtClean="0"/>
              <a:t>: la produzione dei libri manoscritti.</a:t>
            </a:r>
            <a:endParaRPr lang="it-IT" i="1" dirty="0"/>
          </a:p>
        </p:txBody>
      </p:sp>
      <p:sp>
        <p:nvSpPr>
          <p:cNvPr id="3" name="Content Placeholder 2"/>
          <p:cNvSpPr>
            <a:spLocks noGrp="1"/>
          </p:cNvSpPr>
          <p:nvPr>
            <p:ph idx="1"/>
          </p:nvPr>
        </p:nvSpPr>
        <p:spPr>
          <a:xfrm>
            <a:off x="1391323" y="1739900"/>
            <a:ext cx="7841577" cy="4092730"/>
          </a:xfrm>
        </p:spPr>
        <p:txBody>
          <a:bodyPr>
            <a:noAutofit/>
          </a:bodyPr>
          <a:lstStyle/>
          <a:p>
            <a:pPr algn="just"/>
            <a:r>
              <a:rPr lang="it-IT" sz="2000" dirty="0" smtClean="0">
                <a:solidFill>
                  <a:schemeClr val="tx1"/>
                </a:solidFill>
              </a:rPr>
              <a:t>Per lungo tempo rimane di patrimonio di monasteri e cattedrali, fra i quali ad esempio il monastero di San Colombano e Bobbio; dipendeva dal fatto che i centri ecclesiastici disponevano di uomini colti e strumenti adatti alla preparazione dei testi. Nei monasteri trovavano dunque spazio gli  </a:t>
            </a:r>
            <a:r>
              <a:rPr lang="it-IT" sz="2000" i="1" dirty="0" err="1" smtClean="0">
                <a:solidFill>
                  <a:schemeClr val="accent1">
                    <a:lumMod val="75000"/>
                  </a:schemeClr>
                </a:solidFill>
              </a:rPr>
              <a:t>scriptoria</a:t>
            </a:r>
            <a:r>
              <a:rPr lang="it-IT" sz="2000" i="1" dirty="0" smtClean="0">
                <a:solidFill>
                  <a:schemeClr val="tx1"/>
                </a:solidFill>
              </a:rPr>
              <a:t>, </a:t>
            </a:r>
            <a:r>
              <a:rPr lang="it-IT" sz="2000" dirty="0" smtClean="0">
                <a:solidFill>
                  <a:schemeClr val="tx1"/>
                </a:solidFill>
              </a:rPr>
              <a:t>locali annessi alle biblioteche dove gli </a:t>
            </a:r>
            <a:r>
              <a:rPr lang="it-IT" sz="2000" i="1" dirty="0" smtClean="0">
                <a:solidFill>
                  <a:schemeClr val="tx1"/>
                </a:solidFill>
              </a:rPr>
              <a:t>scribi, </a:t>
            </a:r>
            <a:r>
              <a:rPr lang="it-IT" sz="2000" dirty="0" smtClean="0">
                <a:solidFill>
                  <a:schemeClr val="tx1"/>
                </a:solidFill>
              </a:rPr>
              <a:t>gli amanuensi, eseguivano le trascrizioni dei testi e portavano a termine le manifatture dei libri o codici.</a:t>
            </a:r>
          </a:p>
          <a:p>
            <a:pPr algn="just"/>
            <a:r>
              <a:rPr lang="it-IT" sz="2000" dirty="0" smtClean="0">
                <a:solidFill>
                  <a:schemeClr val="tx1"/>
                </a:solidFill>
              </a:rPr>
              <a:t>Il libro era detto prima </a:t>
            </a:r>
            <a:r>
              <a:rPr lang="it-IT" sz="2000" i="1" dirty="0" err="1" smtClean="0">
                <a:solidFill>
                  <a:schemeClr val="tx1"/>
                </a:solidFill>
              </a:rPr>
              <a:t>volumen</a:t>
            </a:r>
            <a:r>
              <a:rPr lang="it-IT" sz="2000" dirty="0" smtClean="0">
                <a:solidFill>
                  <a:schemeClr val="tx1"/>
                </a:solidFill>
              </a:rPr>
              <a:t>(rotolo) perché il papiro o la pergamena che lo costituivano venivano avvolte a cilindro attorno ad un bastoncino, e poi </a:t>
            </a:r>
            <a:r>
              <a:rPr lang="it-IT" sz="2000" i="1" dirty="0" err="1" smtClean="0">
                <a:solidFill>
                  <a:schemeClr val="accent1">
                    <a:lumMod val="75000"/>
                  </a:schemeClr>
                </a:solidFill>
              </a:rPr>
              <a:t>codex</a:t>
            </a:r>
            <a:r>
              <a:rPr lang="it-IT" sz="2000" dirty="0" smtClean="0">
                <a:solidFill>
                  <a:schemeClr val="tx1"/>
                </a:solidFill>
              </a:rPr>
              <a:t>(codice</a:t>
            </a:r>
            <a:r>
              <a:rPr lang="it-IT" sz="2000" i="1" dirty="0" smtClean="0"/>
              <a:t>)</a:t>
            </a:r>
            <a:r>
              <a:rPr lang="it-IT" sz="2000" dirty="0" smtClean="0"/>
              <a:t>, </a:t>
            </a:r>
            <a:r>
              <a:rPr lang="it-IT" sz="2000" dirty="0" smtClean="0">
                <a:solidFill>
                  <a:schemeClr val="tx1"/>
                </a:solidFill>
              </a:rPr>
              <a:t>termine con cui si indica un testo non arrotolato ma costituito da fascicoli in più fogli legati da un lato.  </a:t>
            </a:r>
            <a:endParaRPr lang="it-IT" sz="2000" dirty="0">
              <a:solidFill>
                <a:schemeClr val="tx1"/>
              </a:solidFill>
            </a:endParaRPr>
          </a:p>
        </p:txBody>
      </p:sp>
    </p:spTree>
    <p:extLst>
      <p:ext uri="{BB962C8B-B14F-4D97-AF65-F5344CB8AC3E}">
        <p14:creationId xmlns:p14="http://schemas.microsoft.com/office/powerpoint/2010/main" val="1898841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91320" y="1027664"/>
            <a:ext cx="9366325" cy="685226"/>
          </a:xfrm>
        </p:spPr>
        <p:txBody>
          <a:bodyPr>
            <a:normAutofit/>
          </a:bodyPr>
          <a:lstStyle/>
          <a:p>
            <a:r>
              <a:rPr lang="it-IT" dirty="0" smtClean="0"/>
              <a:t>Fonti scritte dell’Alto Medioevo</a:t>
            </a:r>
            <a:endParaRPr lang="it-IT" dirty="0"/>
          </a:p>
        </p:txBody>
      </p:sp>
      <p:sp>
        <p:nvSpPr>
          <p:cNvPr id="3" name="Segnaposto contenuto 2"/>
          <p:cNvSpPr>
            <a:spLocks noGrp="1"/>
          </p:cNvSpPr>
          <p:nvPr>
            <p:ph idx="1"/>
          </p:nvPr>
        </p:nvSpPr>
        <p:spPr>
          <a:xfrm>
            <a:off x="844759" y="2073498"/>
            <a:ext cx="8896142" cy="4251199"/>
          </a:xfrm>
        </p:spPr>
        <p:txBody>
          <a:bodyPr>
            <a:normAutofit/>
          </a:bodyPr>
          <a:lstStyle/>
          <a:p>
            <a:r>
              <a:rPr lang="it-IT" sz="2000" dirty="0" smtClean="0">
                <a:solidFill>
                  <a:schemeClr val="tx1"/>
                </a:solidFill>
              </a:rPr>
              <a:t>Storie che ripercorrono le vicende dell’antica Roma descrivendo l’impatto delle grandi invasioni (</a:t>
            </a:r>
            <a:r>
              <a:rPr lang="it-IT" sz="2000" dirty="0" err="1" smtClean="0">
                <a:solidFill>
                  <a:schemeClr val="tx1"/>
                </a:solidFill>
              </a:rPr>
              <a:t>Orosio</a:t>
            </a:r>
            <a:r>
              <a:rPr lang="it-IT" sz="2000" dirty="0" smtClean="0">
                <a:solidFill>
                  <a:schemeClr val="tx1"/>
                </a:solidFill>
              </a:rPr>
              <a:t>, prime decadi del V sec.)</a:t>
            </a:r>
          </a:p>
          <a:p>
            <a:pPr algn="just"/>
            <a:r>
              <a:rPr lang="it-IT" sz="2000" dirty="0" smtClean="0">
                <a:solidFill>
                  <a:schemeClr val="tx1"/>
                </a:solidFill>
              </a:rPr>
              <a:t>Fonti che imperniano la narrazione su quello che dal 476 era l’unico impero, Costantinopoli-Bisanzio, ed esaltano le gesta dei sovrani (Procopio di Cesarea, VI secolo) </a:t>
            </a:r>
          </a:p>
          <a:p>
            <a:pPr algn="just"/>
            <a:r>
              <a:rPr lang="it-IT" sz="2000" dirty="0" smtClean="0">
                <a:solidFill>
                  <a:schemeClr val="tx1"/>
                </a:solidFill>
              </a:rPr>
              <a:t>Lo sviluppo nuovo delle “storie nazionali”, imperniate sulle origini, le migrazioni e le conquiste dei popoli germanici. (Paolo Diacono, </a:t>
            </a:r>
            <a:r>
              <a:rPr lang="it-IT" sz="2000" i="1" dirty="0" err="1" smtClean="0">
                <a:solidFill>
                  <a:schemeClr val="tx1"/>
                </a:solidFill>
              </a:rPr>
              <a:t>Historia</a:t>
            </a:r>
            <a:r>
              <a:rPr lang="it-IT" sz="2000" i="1" dirty="0" smtClean="0">
                <a:solidFill>
                  <a:schemeClr val="tx1"/>
                </a:solidFill>
              </a:rPr>
              <a:t> </a:t>
            </a:r>
            <a:r>
              <a:rPr lang="it-IT" sz="2000" i="1" dirty="0" err="1" smtClean="0">
                <a:solidFill>
                  <a:schemeClr val="tx1"/>
                </a:solidFill>
              </a:rPr>
              <a:t>Langobardorum</a:t>
            </a:r>
            <a:r>
              <a:rPr lang="it-IT" sz="2000" i="1" dirty="0" smtClean="0">
                <a:solidFill>
                  <a:schemeClr val="tx1"/>
                </a:solidFill>
              </a:rPr>
              <a:t>)</a:t>
            </a:r>
          </a:p>
          <a:p>
            <a:pPr algn="just"/>
            <a:r>
              <a:rPr lang="it-IT" sz="2000" dirty="0" smtClean="0">
                <a:solidFill>
                  <a:schemeClr val="tx1"/>
                </a:solidFill>
              </a:rPr>
              <a:t>Testi celebrativi dei vescovi: cataloghi dei titolari delle sedi episcopali in ordine cronologico o vite dei presuli.</a:t>
            </a:r>
          </a:p>
          <a:p>
            <a:endParaRPr lang="it-IT" dirty="0">
              <a:solidFill>
                <a:schemeClr val="tx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Le caratteristiche delle scritture documentarie altomedievali</a:t>
            </a:r>
            <a:endParaRPr lang="it-IT" dirty="0"/>
          </a:p>
        </p:txBody>
      </p:sp>
      <p:sp>
        <p:nvSpPr>
          <p:cNvPr id="3" name="Segnaposto contenuto 2"/>
          <p:cNvSpPr>
            <a:spLocks noGrp="1"/>
          </p:cNvSpPr>
          <p:nvPr>
            <p:ph idx="1"/>
          </p:nvPr>
        </p:nvSpPr>
        <p:spPr>
          <a:xfrm>
            <a:off x="1391323" y="2323652"/>
            <a:ext cx="7841577" cy="3508977"/>
          </a:xfrm>
        </p:spPr>
        <p:txBody>
          <a:bodyPr>
            <a:normAutofit fontScale="92500" lnSpcReduction="10000"/>
          </a:bodyPr>
          <a:lstStyle/>
          <a:p>
            <a:pPr algn="just"/>
            <a:r>
              <a:rPr lang="it-IT" sz="2000" dirty="0" smtClean="0">
                <a:solidFill>
                  <a:schemeClr val="tx1"/>
                </a:solidFill>
              </a:rPr>
              <a:t>Il testo era conforme a certe formule legali ed era inquadrato in un “protocollo”, cioè un insieme di elementi formali necessari per essere considerato un documento giuridico: 1.sottoscrizione dei testimoni 2. sottoscrizione del notaio 3. invocazione della Divinità 4. indicazione della data e del giorno. </a:t>
            </a:r>
          </a:p>
          <a:p>
            <a:pPr algn="just"/>
            <a:r>
              <a:rPr lang="it-IT" sz="2000" dirty="0" smtClean="0">
                <a:solidFill>
                  <a:schemeClr val="tx1"/>
                </a:solidFill>
              </a:rPr>
              <a:t> queste scritture sono definite con il termine di “carte” o “diplomi”. Tali documenti sono stati prodotti e conservati nelle maggiori strutture ecclesiastiche.</a:t>
            </a:r>
          </a:p>
          <a:p>
            <a:pPr algn="just"/>
            <a:r>
              <a:rPr lang="it-IT" sz="2000" dirty="0" smtClean="0">
                <a:solidFill>
                  <a:schemeClr val="tx1"/>
                </a:solidFill>
              </a:rPr>
              <a:t>La lingua usata è il latino. Dei volgari parlati già in Italia rimangono sporadiche testimonianze: “</a:t>
            </a:r>
            <a:r>
              <a:rPr lang="it-IT" sz="2000" dirty="0" err="1" smtClean="0">
                <a:solidFill>
                  <a:schemeClr val="tx1"/>
                </a:solidFill>
              </a:rPr>
              <a:t>Sao</a:t>
            </a:r>
            <a:r>
              <a:rPr lang="it-IT" sz="2000" dirty="0" smtClean="0">
                <a:solidFill>
                  <a:schemeClr val="tx1"/>
                </a:solidFill>
              </a:rPr>
              <a:t> ko </a:t>
            </a:r>
            <a:r>
              <a:rPr lang="it-IT" sz="2000" dirty="0" err="1" smtClean="0">
                <a:solidFill>
                  <a:schemeClr val="tx1"/>
                </a:solidFill>
              </a:rPr>
              <a:t>kelle</a:t>
            </a:r>
            <a:r>
              <a:rPr lang="it-IT" sz="2000" dirty="0" smtClean="0">
                <a:solidFill>
                  <a:schemeClr val="tx1"/>
                </a:solidFill>
              </a:rPr>
              <a:t> terre..” del placito di Capua del 960.</a:t>
            </a:r>
            <a:r>
              <a:rPr lang="it-IT" dirty="0" smtClean="0"/>
              <a:t> </a:t>
            </a:r>
            <a:endParaRPr lang="it-IT"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320" y="1027664"/>
            <a:ext cx="9366325" cy="749621"/>
          </a:xfrm>
        </p:spPr>
        <p:txBody>
          <a:bodyPr/>
          <a:lstStyle/>
          <a:p>
            <a:pPr algn="ctr"/>
            <a:r>
              <a:rPr lang="it-IT" dirty="0" smtClean="0"/>
              <a:t>Fonti mute</a:t>
            </a:r>
            <a:endParaRPr lang="it-IT" dirty="0"/>
          </a:p>
        </p:txBody>
      </p:sp>
      <p:sp>
        <p:nvSpPr>
          <p:cNvPr id="3" name="Content Placeholder 2"/>
          <p:cNvSpPr>
            <a:spLocks noGrp="1"/>
          </p:cNvSpPr>
          <p:nvPr>
            <p:ph idx="1"/>
          </p:nvPr>
        </p:nvSpPr>
        <p:spPr>
          <a:xfrm>
            <a:off x="622301" y="1944710"/>
            <a:ext cx="9385300" cy="3887920"/>
          </a:xfrm>
        </p:spPr>
        <p:txBody>
          <a:bodyPr>
            <a:normAutofit/>
          </a:bodyPr>
          <a:lstStyle/>
          <a:p>
            <a:pPr algn="just"/>
            <a:r>
              <a:rPr lang="it-IT" dirty="0" smtClean="0">
                <a:solidFill>
                  <a:schemeClr val="tx1"/>
                </a:solidFill>
              </a:rPr>
              <a:t>Studi di </a:t>
            </a:r>
            <a:r>
              <a:rPr lang="it-IT" dirty="0" smtClean="0">
                <a:solidFill>
                  <a:schemeClr val="accent1">
                    <a:lumMod val="75000"/>
                  </a:schemeClr>
                </a:solidFill>
              </a:rPr>
              <a:t>paleoclimatologia</a:t>
            </a:r>
            <a:r>
              <a:rPr lang="it-IT" dirty="0" smtClean="0">
                <a:solidFill>
                  <a:schemeClr val="tx1"/>
                </a:solidFill>
              </a:rPr>
              <a:t>: una branca delle scienze della terra che si occupa di ricostruire le condizioni climatiche nelle diverse epoche. I dati servono per datare i reperti di scavi e per la storia dell’agricoltura.</a:t>
            </a:r>
          </a:p>
          <a:p>
            <a:pPr algn="just"/>
            <a:r>
              <a:rPr lang="it-IT" dirty="0">
                <a:solidFill>
                  <a:schemeClr val="accent1">
                    <a:lumMod val="75000"/>
                  </a:schemeClr>
                </a:solidFill>
              </a:rPr>
              <a:t>Archeologia</a:t>
            </a:r>
            <a:r>
              <a:rPr lang="it-IT" dirty="0">
                <a:solidFill>
                  <a:schemeClr val="tx1"/>
                </a:solidFill>
              </a:rPr>
              <a:t>: i primi ad avere dimostrato una certa sensibilità verso lo studio dei monumenti furono Federico II e gli umanisti. L’attenzione per i resti </a:t>
            </a:r>
            <a:r>
              <a:rPr lang="it-IT" dirty="0" smtClean="0">
                <a:solidFill>
                  <a:schemeClr val="tx1"/>
                </a:solidFill>
              </a:rPr>
              <a:t>archeologici del mondo classico in </a:t>
            </a:r>
            <a:r>
              <a:rPr lang="it-IT" dirty="0">
                <a:solidFill>
                  <a:schemeClr val="tx1"/>
                </a:solidFill>
              </a:rPr>
              <a:t>in modo scientifico </a:t>
            </a:r>
            <a:r>
              <a:rPr lang="it-IT" dirty="0" smtClean="0">
                <a:solidFill>
                  <a:schemeClr val="tx1"/>
                </a:solidFill>
              </a:rPr>
              <a:t>iniziò solo </a:t>
            </a:r>
            <a:r>
              <a:rPr lang="it-IT" dirty="0">
                <a:solidFill>
                  <a:schemeClr val="tx1"/>
                </a:solidFill>
              </a:rPr>
              <a:t>con l’Illuminismo. L’Archeologia medievale è </a:t>
            </a:r>
            <a:r>
              <a:rPr lang="it-IT" dirty="0" smtClean="0">
                <a:solidFill>
                  <a:schemeClr val="tx1"/>
                </a:solidFill>
              </a:rPr>
              <a:t>una disciplina recente</a:t>
            </a:r>
            <a:r>
              <a:rPr lang="it-IT" dirty="0">
                <a:solidFill>
                  <a:schemeClr val="tx1"/>
                </a:solidFill>
              </a:rPr>
              <a:t>.</a:t>
            </a:r>
          </a:p>
          <a:p>
            <a:pPr algn="just"/>
            <a:r>
              <a:rPr lang="it-IT" dirty="0" smtClean="0">
                <a:solidFill>
                  <a:schemeClr val="accent1">
                    <a:lumMod val="75000"/>
                  </a:schemeClr>
                </a:solidFill>
              </a:rPr>
              <a:t>Dendrocronologia</a:t>
            </a:r>
            <a:r>
              <a:rPr lang="it-IT" dirty="0" smtClean="0">
                <a:solidFill>
                  <a:schemeClr val="tx1"/>
                </a:solidFill>
              </a:rPr>
              <a:t>: lo studio dei resti florali e dello spessore degli anelli di accrescimento di alberi plurisecolari è usato per la ricostruzione della storia del paesaggio e degli insediamenti (Leonardo, Trattato di pittura).</a:t>
            </a:r>
          </a:p>
        </p:txBody>
      </p:sp>
    </p:spTree>
    <p:extLst>
      <p:ext uri="{BB962C8B-B14F-4D97-AF65-F5344CB8AC3E}">
        <p14:creationId xmlns:p14="http://schemas.microsoft.com/office/powerpoint/2010/main" val="15895991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documenti altomedievali</a:t>
            </a:r>
            <a:endParaRPr lang="it-IT" dirty="0"/>
          </a:p>
        </p:txBody>
      </p:sp>
      <p:sp>
        <p:nvSpPr>
          <p:cNvPr id="3" name="Segnaposto contenuto 2"/>
          <p:cNvSpPr>
            <a:spLocks noGrp="1"/>
          </p:cNvSpPr>
          <p:nvPr>
            <p:ph idx="1"/>
          </p:nvPr>
        </p:nvSpPr>
        <p:spPr>
          <a:xfrm>
            <a:off x="1391323" y="2323652"/>
            <a:ext cx="8070177" cy="3508977"/>
          </a:xfrm>
        </p:spPr>
        <p:txBody>
          <a:bodyPr>
            <a:normAutofit lnSpcReduction="10000"/>
          </a:bodyPr>
          <a:lstStyle/>
          <a:p>
            <a:pPr algn="just"/>
            <a:r>
              <a:rPr lang="it-IT" sz="2000" dirty="0" smtClean="0">
                <a:solidFill>
                  <a:schemeClr val="tx1"/>
                </a:solidFill>
              </a:rPr>
              <a:t>Ai chierici e monaci si devono le opere di carattere dottrinale, narrativo e letterario dell’epoca.</a:t>
            </a:r>
          </a:p>
          <a:p>
            <a:endParaRPr lang="it-IT" sz="2000" dirty="0" smtClean="0">
              <a:solidFill>
                <a:schemeClr val="tx1"/>
              </a:solidFill>
            </a:endParaRPr>
          </a:p>
          <a:p>
            <a:pPr algn="just"/>
            <a:r>
              <a:rPr lang="it-IT" sz="2000" dirty="0" smtClean="0">
                <a:solidFill>
                  <a:schemeClr val="tx1"/>
                </a:solidFill>
              </a:rPr>
              <a:t>Nella grande maggioranza i documenti riguardano trasferimenti di beni fondiari o di usi e diritti connessi a tali beni.</a:t>
            </a:r>
          </a:p>
          <a:p>
            <a:endParaRPr lang="it-IT" sz="2000" dirty="0" smtClean="0">
              <a:solidFill>
                <a:schemeClr val="tx1"/>
              </a:solidFill>
            </a:endParaRPr>
          </a:p>
          <a:p>
            <a:pPr algn="just"/>
            <a:r>
              <a:rPr lang="it-IT" sz="2000" dirty="0" smtClean="0">
                <a:solidFill>
                  <a:schemeClr val="tx1"/>
                </a:solidFill>
              </a:rPr>
              <a:t>Ogni raccolta di monasteri contiene anche un certo numero di scritture stipulate tra i laici. Non ci sono pervenuti archivi familiari ad eccezione di quelli confluiti nelle raccolte ecclesiastiche</a:t>
            </a:r>
            <a:r>
              <a:rPr lang="it-IT" dirty="0" smtClean="0">
                <a:solidFill>
                  <a:schemeClr val="tx1"/>
                </a:solidFill>
              </a:rPr>
              <a:t>.</a:t>
            </a:r>
            <a:endParaRPr lang="it-IT" dirty="0">
              <a:solidFill>
                <a:schemeClr val="tx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Organizzazione territoriale ecclesiastica e trasmissione di documenti</a:t>
            </a:r>
            <a:endParaRPr lang="it-IT" dirty="0"/>
          </a:p>
        </p:txBody>
      </p:sp>
      <p:sp>
        <p:nvSpPr>
          <p:cNvPr id="3" name="Segnaposto contenuto 2"/>
          <p:cNvSpPr>
            <a:spLocks noGrp="1"/>
          </p:cNvSpPr>
          <p:nvPr>
            <p:ph idx="1"/>
          </p:nvPr>
        </p:nvSpPr>
        <p:spPr>
          <a:xfrm>
            <a:off x="1391323" y="2323652"/>
            <a:ext cx="8387677" cy="3508977"/>
          </a:xfrm>
        </p:spPr>
        <p:txBody>
          <a:bodyPr>
            <a:normAutofit fontScale="92500" lnSpcReduction="10000"/>
          </a:bodyPr>
          <a:lstStyle/>
          <a:p>
            <a:r>
              <a:rPr lang="it-IT" sz="2000" dirty="0" smtClean="0">
                <a:solidFill>
                  <a:schemeClr val="tx1"/>
                </a:solidFill>
              </a:rPr>
              <a:t>In Italia è modellata sull’organizzazione territoriale delle istituzioni civili dell’Impero romano ellenistico.</a:t>
            </a:r>
          </a:p>
          <a:p>
            <a:endParaRPr lang="it-IT" sz="2000" dirty="0" smtClean="0">
              <a:solidFill>
                <a:schemeClr val="tx1"/>
              </a:solidFill>
            </a:endParaRPr>
          </a:p>
          <a:p>
            <a:pPr algn="just"/>
            <a:r>
              <a:rPr lang="it-IT" sz="2000" dirty="0" smtClean="0">
                <a:solidFill>
                  <a:schemeClr val="tx1"/>
                </a:solidFill>
              </a:rPr>
              <a:t>I vescovi hanno una giurisdizione ecclesiastica su un territorio, più o meno esteso, in genere continuo, che con la città costituisce la diocesi. Nella chiesa cattedrale il vescovo è affiancato da un collegio di chierici che formano il capitolo della cattedrale e che sempre titolare di un patrimonio: la “mensa” capitolare distinto dalla “mensa” episcopale.</a:t>
            </a:r>
          </a:p>
          <a:p>
            <a:endParaRPr lang="it-IT" sz="2000" dirty="0" smtClean="0">
              <a:solidFill>
                <a:schemeClr val="tx1"/>
              </a:solidFill>
            </a:endParaRPr>
          </a:p>
          <a:p>
            <a:r>
              <a:rPr lang="it-IT" sz="2000" dirty="0" smtClean="0">
                <a:solidFill>
                  <a:schemeClr val="tx1"/>
                </a:solidFill>
              </a:rPr>
              <a:t>Titolari di patrimoni tra loro autonomi, episcopato e capitolo, sono alle origini dei rispettivi archivi.  </a:t>
            </a:r>
            <a:endParaRPr lang="it-IT" sz="2000" dirty="0">
              <a:solidFill>
                <a:schemeClr val="tx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L’aumento della produzione di codici a partire dal XII secolo.</a:t>
            </a:r>
            <a:endParaRPr lang="it-IT" dirty="0"/>
          </a:p>
        </p:txBody>
      </p:sp>
      <p:sp>
        <p:nvSpPr>
          <p:cNvPr id="3" name="Segnaposto contenuto 2"/>
          <p:cNvSpPr>
            <a:spLocks noGrp="1"/>
          </p:cNvSpPr>
          <p:nvPr>
            <p:ph idx="1"/>
          </p:nvPr>
        </p:nvSpPr>
        <p:spPr>
          <a:xfrm>
            <a:off x="1391323" y="2323652"/>
            <a:ext cx="8857577" cy="3508977"/>
          </a:xfrm>
        </p:spPr>
        <p:txBody>
          <a:bodyPr/>
          <a:lstStyle/>
          <a:p>
            <a:pPr algn="just"/>
            <a:r>
              <a:rPr lang="it-IT" sz="2000" dirty="0" smtClean="0">
                <a:solidFill>
                  <a:schemeClr val="tx1"/>
                </a:solidFill>
              </a:rPr>
              <a:t>L’attività degli </a:t>
            </a:r>
            <a:r>
              <a:rPr lang="it-IT" sz="2000" i="1" dirty="0" err="1" smtClean="0">
                <a:solidFill>
                  <a:schemeClr val="tx1"/>
                </a:solidFill>
              </a:rPr>
              <a:t>scriptoria</a:t>
            </a:r>
            <a:r>
              <a:rPr lang="it-IT" sz="2000" dirty="0" smtClean="0">
                <a:solidFill>
                  <a:schemeClr val="tx1"/>
                </a:solidFill>
              </a:rPr>
              <a:t> si rivela inadeguata alle esigenze dell’accresciuto numero di scuole e università e di un momento storico in cui si identifica l’osmosi tra cultura e società. </a:t>
            </a:r>
          </a:p>
          <a:p>
            <a:pPr algn="just"/>
            <a:r>
              <a:rPr lang="it-IT" sz="2000" dirty="0" smtClean="0">
                <a:solidFill>
                  <a:schemeClr val="tx1"/>
                </a:solidFill>
              </a:rPr>
              <a:t>Le grandi biblioteche di Petrarca, Lorenzo Valla, Machiavelli, Biblioteca Reale di Napoli voluta da Carlo d’Angiò.</a:t>
            </a:r>
          </a:p>
          <a:p>
            <a:pPr algn="just"/>
            <a:r>
              <a:rPr lang="it-IT" sz="2000" dirty="0" smtClean="0">
                <a:solidFill>
                  <a:schemeClr val="tx1"/>
                </a:solidFill>
              </a:rPr>
              <a:t>Aumento delle committenze con il conseguente diffondersi di amanuensi e di miniaturisti di professione.</a:t>
            </a:r>
          </a:p>
          <a:p>
            <a:r>
              <a:rPr lang="it-IT" sz="2000" dirty="0" smtClean="0">
                <a:solidFill>
                  <a:schemeClr val="tx1"/>
                </a:solidFill>
              </a:rPr>
              <a:t>Centri gestiti da librai-imprenditori con maestranze specializzate.</a:t>
            </a:r>
          </a:p>
          <a:p>
            <a:r>
              <a:rPr lang="it-IT" sz="2000" dirty="0" smtClean="0">
                <a:solidFill>
                  <a:schemeClr val="tx1"/>
                </a:solidFill>
              </a:rPr>
              <a:t>Libro che diventa, oltre che strumento di cultura, una merce.</a:t>
            </a:r>
          </a:p>
          <a:p>
            <a:endParaRPr lang="it-IT"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1003300"/>
          </a:xfrm>
        </p:spPr>
        <p:txBody>
          <a:bodyPr/>
          <a:lstStyle/>
          <a:p>
            <a:pPr algn="ctr"/>
            <a:r>
              <a:rPr lang="it-IT" dirty="0" smtClean="0"/>
              <a:t>La produzione scritta dei notai</a:t>
            </a:r>
            <a:endParaRPr lang="it-IT" dirty="0"/>
          </a:p>
        </p:txBody>
      </p:sp>
      <p:sp>
        <p:nvSpPr>
          <p:cNvPr id="3" name="Segnaposto contenuto 2"/>
          <p:cNvSpPr>
            <a:spLocks noGrp="1"/>
          </p:cNvSpPr>
          <p:nvPr>
            <p:ph idx="1"/>
          </p:nvPr>
        </p:nvSpPr>
        <p:spPr>
          <a:xfrm>
            <a:off x="677334" y="1854201"/>
            <a:ext cx="8596668" cy="4187162"/>
          </a:xfrm>
        </p:spPr>
        <p:txBody>
          <a:bodyPr>
            <a:normAutofit/>
          </a:bodyPr>
          <a:lstStyle/>
          <a:p>
            <a:pPr algn="just"/>
            <a:r>
              <a:rPr lang="it-IT" sz="2000" dirty="0" smtClean="0">
                <a:solidFill>
                  <a:schemeClr val="tx1"/>
                </a:solidFill>
              </a:rPr>
              <a:t>Si tratta di testi prodotti ed elaborati per le esigenze immediate della convivenza pubblica e privata e che devono rispondere alle esigenze della vita quotidiana della popolazione. Si tratta di testi poco sensibili a problemi culturali e estetici.</a:t>
            </a:r>
          </a:p>
          <a:p>
            <a:pPr algn="just"/>
            <a:endParaRPr lang="it-IT" sz="2000" dirty="0" smtClean="0">
              <a:solidFill>
                <a:schemeClr val="tx1"/>
              </a:solidFill>
            </a:endParaRPr>
          </a:p>
          <a:p>
            <a:pPr algn="just"/>
            <a:r>
              <a:rPr lang="it-IT" sz="2000" dirty="0" smtClean="0">
                <a:solidFill>
                  <a:schemeClr val="tx1"/>
                </a:solidFill>
              </a:rPr>
              <a:t>La produzione di tali testi scritti è affidata, oltre che ai notai, agli uffici delle amministrazioni centrali laiche ed ecclesiastiche e di quelle periferiche. Questi documenti, che testimoniano le disposizioni emanate dal potere pubblico laico ed ecclesiastico in ogni livello giuridico, costituiscono la gran parte delle fonti usate dagli storici.</a:t>
            </a:r>
          </a:p>
          <a:p>
            <a:pPr algn="just"/>
            <a:endParaRPr lang="it-IT" sz="2000" dirty="0">
              <a:solidFill>
                <a:schemeClr val="tx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320" y="1027664"/>
            <a:ext cx="9366325" cy="585236"/>
          </a:xfrm>
        </p:spPr>
        <p:txBody>
          <a:bodyPr>
            <a:normAutofit fontScale="90000"/>
          </a:bodyPr>
          <a:lstStyle/>
          <a:p>
            <a:pPr algn="ctr"/>
            <a:r>
              <a:rPr lang="it-IT" dirty="0" smtClean="0"/>
              <a:t>Annali e cronache</a:t>
            </a:r>
            <a:endParaRPr lang="it-IT" dirty="0"/>
          </a:p>
        </p:txBody>
      </p:sp>
      <p:sp>
        <p:nvSpPr>
          <p:cNvPr id="3" name="Content Placeholder 2"/>
          <p:cNvSpPr>
            <a:spLocks noGrp="1"/>
          </p:cNvSpPr>
          <p:nvPr>
            <p:ph idx="1"/>
          </p:nvPr>
        </p:nvSpPr>
        <p:spPr>
          <a:xfrm>
            <a:off x="982134" y="1955800"/>
            <a:ext cx="8596668" cy="4428463"/>
          </a:xfrm>
        </p:spPr>
        <p:txBody>
          <a:bodyPr>
            <a:normAutofit fontScale="92500"/>
          </a:bodyPr>
          <a:lstStyle/>
          <a:p>
            <a:r>
              <a:rPr lang="it-IT" sz="2400" dirty="0" smtClean="0">
                <a:solidFill>
                  <a:schemeClr val="tx1"/>
                </a:solidFill>
              </a:rPr>
              <a:t>Disposizioni che Pier della Vigna lascia a Dante a proposito di quella che voleva fosse la sua memoria : </a:t>
            </a:r>
            <a:r>
              <a:rPr lang="it-IT" sz="2400" dirty="0" smtClean="0">
                <a:solidFill>
                  <a:schemeClr val="accent5"/>
                </a:solidFill>
              </a:rPr>
              <a:t>« e se di voi alcun nel mondo riede/ conforti la memoria mia che giace/ ancor del colpo che ‘</a:t>
            </a:r>
            <a:r>
              <a:rPr lang="it-IT" sz="2400" dirty="0" err="1" smtClean="0">
                <a:solidFill>
                  <a:schemeClr val="accent5"/>
                </a:solidFill>
              </a:rPr>
              <a:t>nvidia</a:t>
            </a:r>
            <a:r>
              <a:rPr lang="it-IT" sz="2400" dirty="0" smtClean="0">
                <a:solidFill>
                  <a:schemeClr val="accent5"/>
                </a:solidFill>
              </a:rPr>
              <a:t> le diede» </a:t>
            </a:r>
            <a:r>
              <a:rPr lang="it-IT" sz="2400" dirty="0" smtClean="0">
                <a:solidFill>
                  <a:schemeClr val="tx1"/>
                </a:solidFill>
              </a:rPr>
              <a:t>(Dante, Inferno, XIII, 76-78).</a:t>
            </a:r>
          </a:p>
          <a:p>
            <a:endParaRPr lang="it-IT" sz="2000" dirty="0" smtClean="0">
              <a:solidFill>
                <a:schemeClr val="tx1"/>
              </a:solidFill>
            </a:endParaRPr>
          </a:p>
          <a:p>
            <a:pPr algn="just"/>
            <a:r>
              <a:rPr lang="it-IT" sz="2200" dirty="0" smtClean="0">
                <a:solidFill>
                  <a:schemeClr val="tx1"/>
                </a:solidFill>
              </a:rPr>
              <a:t>Si tratta di fonti in cui prevale la soggettività del narratore, ma sono tutte redatte in modo da soddisfare le esigenze dei committenti e quelle del pubblico a cui si rivolgono.</a:t>
            </a:r>
          </a:p>
          <a:p>
            <a:endParaRPr lang="it-IT" sz="2200" dirty="0" smtClean="0">
              <a:solidFill>
                <a:schemeClr val="tx1"/>
              </a:solidFill>
            </a:endParaRPr>
          </a:p>
          <a:p>
            <a:pPr algn="just"/>
            <a:r>
              <a:rPr lang="it-IT" sz="2200" dirty="0" smtClean="0">
                <a:solidFill>
                  <a:schemeClr val="tx1"/>
                </a:solidFill>
              </a:rPr>
              <a:t>Annali: sono le raccolte cronologiche di avvenimenti degni di rilievo (Annales Regni </a:t>
            </a:r>
            <a:r>
              <a:rPr lang="it-IT" sz="2200" dirty="0" err="1" smtClean="0">
                <a:solidFill>
                  <a:schemeClr val="tx1"/>
                </a:solidFill>
              </a:rPr>
              <a:t>Francorum</a:t>
            </a:r>
            <a:r>
              <a:rPr lang="it-IT" sz="2200" dirty="0" smtClean="0">
                <a:solidFill>
                  <a:schemeClr val="tx1"/>
                </a:solidFill>
              </a:rPr>
              <a:t>, Annali genovesi di Caffaro, gli Annali di Milano). </a:t>
            </a:r>
          </a:p>
        </p:txBody>
      </p:sp>
    </p:spTree>
    <p:extLst>
      <p:ext uri="{BB962C8B-B14F-4D97-AF65-F5344CB8AC3E}">
        <p14:creationId xmlns:p14="http://schemas.microsoft.com/office/powerpoint/2010/main" val="34055646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320" y="1027664"/>
            <a:ext cx="9366325" cy="648736"/>
          </a:xfrm>
        </p:spPr>
        <p:txBody>
          <a:bodyPr>
            <a:normAutofit/>
          </a:bodyPr>
          <a:lstStyle/>
          <a:p>
            <a:r>
              <a:rPr lang="it-IT" dirty="0" smtClean="0"/>
              <a:t>Cronache </a:t>
            </a:r>
            <a:endParaRPr lang="it-IT" dirty="0"/>
          </a:p>
        </p:txBody>
      </p:sp>
      <p:sp>
        <p:nvSpPr>
          <p:cNvPr id="3" name="Content Placeholder 2"/>
          <p:cNvSpPr>
            <a:spLocks noGrp="1"/>
          </p:cNvSpPr>
          <p:nvPr>
            <p:ph idx="1"/>
          </p:nvPr>
        </p:nvSpPr>
        <p:spPr>
          <a:xfrm>
            <a:off x="677334" y="2170663"/>
            <a:ext cx="8596668" cy="3870699"/>
          </a:xfrm>
        </p:spPr>
        <p:txBody>
          <a:bodyPr>
            <a:normAutofit/>
          </a:bodyPr>
          <a:lstStyle/>
          <a:p>
            <a:pPr algn="just"/>
            <a:r>
              <a:rPr lang="it-IT" sz="2000" dirty="0" smtClean="0">
                <a:solidFill>
                  <a:schemeClr val="tx1"/>
                </a:solidFill>
              </a:rPr>
              <a:t>Nelle cronache ogni autore espone cronologicamente e con scarsi tentativi di analisi fatti a lui coevi dei quali talvolta era protagonista o spettatore. </a:t>
            </a:r>
            <a:r>
              <a:rPr lang="it-IT" sz="2000" dirty="0" smtClean="0">
                <a:solidFill>
                  <a:srgbClr val="FF0000"/>
                </a:solidFill>
              </a:rPr>
              <a:t>Dino Compagni </a:t>
            </a:r>
            <a:r>
              <a:rPr lang="it-IT" sz="2000" dirty="0" smtClean="0">
                <a:solidFill>
                  <a:schemeClr val="tx1"/>
                </a:solidFill>
              </a:rPr>
              <a:t>diceva nella sua </a:t>
            </a:r>
            <a:r>
              <a:rPr lang="it-IT" sz="2000" i="1" dirty="0" smtClean="0">
                <a:solidFill>
                  <a:srgbClr val="FF0000"/>
                </a:solidFill>
              </a:rPr>
              <a:t>Cronaca</a:t>
            </a:r>
            <a:r>
              <a:rPr lang="it-IT" sz="2000" i="1" dirty="0" smtClean="0">
                <a:solidFill>
                  <a:schemeClr val="tx1"/>
                </a:solidFill>
              </a:rPr>
              <a:t> </a:t>
            </a:r>
            <a:r>
              <a:rPr lang="it-IT" sz="2000" dirty="0" smtClean="0">
                <a:solidFill>
                  <a:schemeClr val="tx1"/>
                </a:solidFill>
              </a:rPr>
              <a:t>di voler «scrivere il vero delle cose certe che io vidi e udii», di narrare «secondo udienza» quel che «chiaramente» non vide di persona, e di raccontare solo vicende «che furono cose notevoli».</a:t>
            </a:r>
          </a:p>
          <a:p>
            <a:endParaRPr lang="it-IT" sz="2000" dirty="0" smtClean="0">
              <a:solidFill>
                <a:schemeClr val="tx1"/>
              </a:solidFill>
            </a:endParaRPr>
          </a:p>
          <a:p>
            <a:pPr algn="just"/>
            <a:r>
              <a:rPr lang="it-IT" sz="2000" dirty="0" smtClean="0">
                <a:solidFill>
                  <a:schemeClr val="tx1"/>
                </a:solidFill>
              </a:rPr>
              <a:t>Marc Bloch ha chiarato che le cronache, che pur sono importanti, accompagnano sempre l’esposizione dei fatti ai sentimenti e alle passioni che ne stanno alla base e li suscitano.</a:t>
            </a:r>
            <a:endParaRPr lang="it-IT" sz="2000" dirty="0">
              <a:solidFill>
                <a:schemeClr val="tx1"/>
              </a:solidFill>
            </a:endParaRPr>
          </a:p>
        </p:txBody>
      </p:sp>
    </p:spTree>
    <p:extLst>
      <p:ext uri="{BB962C8B-B14F-4D97-AF65-F5344CB8AC3E}">
        <p14:creationId xmlns:p14="http://schemas.microsoft.com/office/powerpoint/2010/main" val="30958746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74700"/>
          </a:xfrm>
        </p:spPr>
        <p:txBody>
          <a:bodyPr/>
          <a:lstStyle/>
          <a:p>
            <a:r>
              <a:rPr lang="it-IT" dirty="0" smtClean="0"/>
              <a:t>Biografie</a:t>
            </a:r>
            <a:endParaRPr lang="it-IT" dirty="0"/>
          </a:p>
        </p:txBody>
      </p:sp>
      <p:sp>
        <p:nvSpPr>
          <p:cNvPr id="3" name="Content Placeholder 2"/>
          <p:cNvSpPr>
            <a:spLocks noGrp="1"/>
          </p:cNvSpPr>
          <p:nvPr>
            <p:ph idx="1"/>
          </p:nvPr>
        </p:nvSpPr>
        <p:spPr>
          <a:xfrm>
            <a:off x="677334" y="1485900"/>
            <a:ext cx="8898466" cy="4555463"/>
          </a:xfrm>
        </p:spPr>
        <p:txBody>
          <a:bodyPr>
            <a:noAutofit/>
          </a:bodyPr>
          <a:lstStyle/>
          <a:p>
            <a:pPr algn="just"/>
            <a:r>
              <a:rPr lang="it-IT" sz="2000" dirty="0" smtClean="0">
                <a:solidFill>
                  <a:schemeClr val="tx1"/>
                </a:solidFill>
              </a:rPr>
              <a:t>Si intendono come biografie le narrazioni della vita e delle opere di persone più o meno illustri, nei quali i fatti sono spesso intrecciati con la fantasia o con modelli che rispecchiano la volontà di offrire un insegnamento e quindi di essere una guida (Jean de Joinville, </a:t>
            </a:r>
            <a:r>
              <a:rPr lang="it-IT" sz="2000" i="1" dirty="0" err="1" smtClean="0">
                <a:solidFill>
                  <a:schemeClr val="tx1"/>
                </a:solidFill>
              </a:rPr>
              <a:t>Historie</a:t>
            </a:r>
            <a:r>
              <a:rPr lang="it-IT" sz="2000" i="1" dirty="0" smtClean="0">
                <a:solidFill>
                  <a:schemeClr val="tx1"/>
                </a:solidFill>
              </a:rPr>
              <a:t> de Saint Louis –</a:t>
            </a:r>
            <a:r>
              <a:rPr lang="it-IT" sz="2000" dirty="0" smtClean="0">
                <a:solidFill>
                  <a:schemeClr val="tx1"/>
                </a:solidFill>
              </a:rPr>
              <a:t>il re capetingio di </a:t>
            </a:r>
            <a:r>
              <a:rPr lang="it-IT" sz="2000" dirty="0">
                <a:solidFill>
                  <a:schemeClr val="tx1"/>
                </a:solidFill>
              </a:rPr>
              <a:t>F</a:t>
            </a:r>
            <a:r>
              <a:rPr lang="it-IT" sz="2000" dirty="0" smtClean="0">
                <a:solidFill>
                  <a:schemeClr val="tx1"/>
                </a:solidFill>
              </a:rPr>
              <a:t>rancia Luigi IX: è un esempio di testo funzionale ad un disegno storico)</a:t>
            </a:r>
          </a:p>
          <a:p>
            <a:pPr algn="just"/>
            <a:r>
              <a:rPr lang="it-IT" sz="2000" dirty="0" smtClean="0">
                <a:solidFill>
                  <a:schemeClr val="tx1"/>
                </a:solidFill>
              </a:rPr>
              <a:t>La biografia deve essere rivelatrice di un carattere di una persona, di una fede e di un’epoca; deve essere fornire un insegnamento (</a:t>
            </a:r>
            <a:r>
              <a:rPr lang="it-IT" sz="2000" i="1" dirty="0" err="1" smtClean="0">
                <a:solidFill>
                  <a:schemeClr val="tx1"/>
                </a:solidFill>
              </a:rPr>
              <a:t>Sura</a:t>
            </a:r>
            <a:r>
              <a:rPr lang="it-IT" sz="2000" i="1" dirty="0" smtClean="0">
                <a:solidFill>
                  <a:schemeClr val="tx1"/>
                </a:solidFill>
              </a:rPr>
              <a:t> </a:t>
            </a:r>
            <a:r>
              <a:rPr lang="it-IT" sz="2000" dirty="0" smtClean="0">
                <a:solidFill>
                  <a:schemeClr val="tx1"/>
                </a:solidFill>
              </a:rPr>
              <a:t>di Maometto nella quale è presentata la figura del profeta come simbolo di Allah e come esempio da seguire).</a:t>
            </a:r>
          </a:p>
          <a:p>
            <a:pPr algn="just"/>
            <a:r>
              <a:rPr lang="it-IT" sz="2000" dirty="0" smtClean="0">
                <a:solidFill>
                  <a:schemeClr val="tx1"/>
                </a:solidFill>
              </a:rPr>
              <a:t>Le biografie laiche sono meno presenti nel Medioevo. (</a:t>
            </a:r>
            <a:r>
              <a:rPr lang="it-IT" sz="2000" i="1" dirty="0" smtClean="0">
                <a:solidFill>
                  <a:schemeClr val="tx1"/>
                </a:solidFill>
              </a:rPr>
              <a:t>Vita di Carlo Magno </a:t>
            </a:r>
            <a:r>
              <a:rPr lang="it-IT" sz="2000" dirty="0" smtClean="0">
                <a:solidFill>
                  <a:schemeClr val="tx1"/>
                </a:solidFill>
              </a:rPr>
              <a:t>di </a:t>
            </a:r>
            <a:r>
              <a:rPr lang="it-IT" sz="2000" dirty="0" err="1" smtClean="0">
                <a:solidFill>
                  <a:schemeClr val="tx1"/>
                </a:solidFill>
              </a:rPr>
              <a:t>Eginardo</a:t>
            </a:r>
            <a:r>
              <a:rPr lang="it-IT" sz="2000" dirty="0">
                <a:solidFill>
                  <a:schemeClr val="tx1"/>
                </a:solidFill>
              </a:rPr>
              <a:t>) Riprendono con vigore </a:t>
            </a:r>
            <a:r>
              <a:rPr lang="it-IT" sz="2000" dirty="0" smtClean="0">
                <a:solidFill>
                  <a:schemeClr val="tx1"/>
                </a:solidFill>
              </a:rPr>
              <a:t>nell’Umanesimo (</a:t>
            </a:r>
            <a:r>
              <a:rPr lang="it-IT" sz="2000" i="1" dirty="0" smtClean="0">
                <a:solidFill>
                  <a:schemeClr val="tx1"/>
                </a:solidFill>
              </a:rPr>
              <a:t>De </a:t>
            </a:r>
            <a:r>
              <a:rPr lang="it-IT" sz="2000" i="1" dirty="0" err="1" smtClean="0">
                <a:solidFill>
                  <a:schemeClr val="tx1"/>
                </a:solidFill>
              </a:rPr>
              <a:t>viris</a:t>
            </a:r>
            <a:r>
              <a:rPr lang="it-IT" sz="2000" i="1" dirty="0" smtClean="0">
                <a:solidFill>
                  <a:schemeClr val="tx1"/>
                </a:solidFill>
              </a:rPr>
              <a:t> </a:t>
            </a:r>
            <a:r>
              <a:rPr lang="it-IT" sz="2000" i="1" dirty="0" err="1" smtClean="0">
                <a:solidFill>
                  <a:schemeClr val="tx1"/>
                </a:solidFill>
              </a:rPr>
              <a:t>illustribus</a:t>
            </a:r>
            <a:r>
              <a:rPr lang="it-IT" sz="2000" dirty="0" smtClean="0">
                <a:solidFill>
                  <a:schemeClr val="tx1"/>
                </a:solidFill>
              </a:rPr>
              <a:t> di Petrarca; </a:t>
            </a:r>
            <a:r>
              <a:rPr lang="it-IT" sz="2000" i="1" dirty="0" smtClean="0">
                <a:solidFill>
                  <a:schemeClr val="tx1"/>
                </a:solidFill>
              </a:rPr>
              <a:t>Vite de’ più eccellenti pittori, scultori e </a:t>
            </a:r>
            <a:r>
              <a:rPr lang="it-IT" sz="2000" i="1" dirty="0" err="1" smtClean="0">
                <a:solidFill>
                  <a:schemeClr val="tx1"/>
                </a:solidFill>
              </a:rPr>
              <a:t>archittetori</a:t>
            </a:r>
            <a:r>
              <a:rPr lang="it-IT" sz="2000" i="1" dirty="0" smtClean="0">
                <a:solidFill>
                  <a:schemeClr val="tx1"/>
                </a:solidFill>
              </a:rPr>
              <a:t> </a:t>
            </a:r>
            <a:r>
              <a:rPr lang="it-IT" sz="2000" dirty="0" smtClean="0">
                <a:solidFill>
                  <a:schemeClr val="tx1"/>
                </a:solidFill>
              </a:rPr>
              <a:t>di Giorgio Vasari)</a:t>
            </a:r>
            <a:endParaRPr lang="it-IT" sz="2000" dirty="0">
              <a:solidFill>
                <a:schemeClr val="tx1"/>
              </a:solidFill>
            </a:endParaRPr>
          </a:p>
        </p:txBody>
      </p:sp>
    </p:spTree>
    <p:extLst>
      <p:ext uri="{BB962C8B-B14F-4D97-AF65-F5344CB8AC3E}">
        <p14:creationId xmlns:p14="http://schemas.microsoft.com/office/powerpoint/2010/main" val="7225159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320" y="1027664"/>
            <a:ext cx="9366325" cy="763036"/>
          </a:xfrm>
        </p:spPr>
        <p:txBody>
          <a:bodyPr/>
          <a:lstStyle/>
          <a:p>
            <a:r>
              <a:rPr lang="it-IT" dirty="0" smtClean="0"/>
              <a:t>Autobiografie</a:t>
            </a:r>
            <a:endParaRPr lang="it-IT" dirty="0"/>
          </a:p>
        </p:txBody>
      </p:sp>
      <p:sp>
        <p:nvSpPr>
          <p:cNvPr id="3" name="Content Placeholder 2"/>
          <p:cNvSpPr>
            <a:spLocks noGrp="1"/>
          </p:cNvSpPr>
          <p:nvPr>
            <p:ph idx="1"/>
          </p:nvPr>
        </p:nvSpPr>
        <p:spPr>
          <a:xfrm>
            <a:off x="677334" y="2044699"/>
            <a:ext cx="8596668" cy="3996663"/>
          </a:xfrm>
        </p:spPr>
        <p:txBody>
          <a:bodyPr/>
          <a:lstStyle/>
          <a:p>
            <a:pPr algn="just"/>
            <a:r>
              <a:rPr lang="it-IT" sz="2000" dirty="0" smtClean="0">
                <a:solidFill>
                  <a:schemeClr val="tx1"/>
                </a:solidFill>
              </a:rPr>
              <a:t>Le autobiografe sono le esposizioni delle vicende esterne e dei travagli intimi della propria vita. Tali fonti non valgono tanto per se stesse, quanto per il significato che, nel contesto di un’epoca e di una cultura, assumevano le vicende personali e chi le registrava. Un valido esempio è dato dalle </a:t>
            </a:r>
            <a:r>
              <a:rPr lang="it-IT" sz="2000" i="1" dirty="0" err="1" smtClean="0">
                <a:solidFill>
                  <a:schemeClr val="tx1"/>
                </a:solidFill>
              </a:rPr>
              <a:t>Confessiones</a:t>
            </a:r>
            <a:r>
              <a:rPr lang="it-IT" sz="2000" i="1" dirty="0" smtClean="0">
                <a:solidFill>
                  <a:schemeClr val="tx1"/>
                </a:solidFill>
              </a:rPr>
              <a:t> </a:t>
            </a:r>
            <a:r>
              <a:rPr lang="it-IT" sz="2000" dirty="0" smtClean="0">
                <a:solidFill>
                  <a:schemeClr val="tx1"/>
                </a:solidFill>
              </a:rPr>
              <a:t>di Agostino, che sono l’esposizione dell’intreccio fra la vita interiore dell’autore e la difesa dalla vita cristiana dalle eresie.</a:t>
            </a:r>
          </a:p>
          <a:p>
            <a:pPr algn="just"/>
            <a:r>
              <a:rPr lang="it-IT" sz="2000" dirty="0" smtClean="0">
                <a:solidFill>
                  <a:schemeClr val="tx1"/>
                </a:solidFill>
              </a:rPr>
              <a:t>Acquistano di importanza nel corso del Rinascimento (</a:t>
            </a:r>
            <a:r>
              <a:rPr lang="it-IT" sz="2000" i="1" dirty="0" smtClean="0">
                <a:solidFill>
                  <a:schemeClr val="tx1"/>
                </a:solidFill>
              </a:rPr>
              <a:t>Commentarii rerum memorabilium </a:t>
            </a:r>
            <a:r>
              <a:rPr lang="it-IT" sz="2000" dirty="0" smtClean="0">
                <a:solidFill>
                  <a:schemeClr val="tx1"/>
                </a:solidFill>
              </a:rPr>
              <a:t>di Enea Silvio Piccolomini, che fu papa dal 1458 al 1464 con il nome di Pio II). </a:t>
            </a:r>
          </a:p>
          <a:p>
            <a:pPr algn="just"/>
            <a:endParaRPr lang="it-IT" dirty="0">
              <a:solidFill>
                <a:schemeClr val="tx1"/>
              </a:solidFill>
            </a:endParaRPr>
          </a:p>
        </p:txBody>
      </p:sp>
    </p:spTree>
    <p:extLst>
      <p:ext uri="{BB962C8B-B14F-4D97-AF65-F5344CB8AC3E}">
        <p14:creationId xmlns:p14="http://schemas.microsoft.com/office/powerpoint/2010/main" val="31871067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016000"/>
          </a:xfrm>
        </p:spPr>
        <p:txBody>
          <a:bodyPr/>
          <a:lstStyle/>
          <a:p>
            <a:pPr algn="ctr"/>
            <a:r>
              <a:rPr lang="it-IT" dirty="0" smtClean="0"/>
              <a:t>Testi agiografici</a:t>
            </a:r>
            <a:endParaRPr lang="it-IT" dirty="0"/>
          </a:p>
        </p:txBody>
      </p:sp>
      <p:sp>
        <p:nvSpPr>
          <p:cNvPr id="3" name="Content Placeholder 2"/>
          <p:cNvSpPr>
            <a:spLocks noGrp="1"/>
          </p:cNvSpPr>
          <p:nvPr>
            <p:ph idx="1"/>
          </p:nvPr>
        </p:nvSpPr>
        <p:spPr>
          <a:xfrm>
            <a:off x="677334" y="1803401"/>
            <a:ext cx="8596668" cy="4237962"/>
          </a:xfrm>
        </p:spPr>
        <p:txBody>
          <a:bodyPr>
            <a:noAutofit/>
          </a:bodyPr>
          <a:lstStyle/>
          <a:p>
            <a:pPr algn="just"/>
            <a:r>
              <a:rPr lang="it-IT" sz="2000" dirty="0" smtClean="0">
                <a:solidFill>
                  <a:schemeClr val="tx1"/>
                </a:solidFill>
              </a:rPr>
              <a:t>Sono le scritture relative alla vita e al culto dei santi. Sono una fonte di notevole importanza per la ricostruzione di tanti aspetti e non solo religiosi della vita medievale. Ebbero una larga diffusione nel Medioevo.</a:t>
            </a:r>
          </a:p>
          <a:p>
            <a:pPr algn="just"/>
            <a:r>
              <a:rPr lang="it-IT" sz="2000" dirty="0" smtClean="0">
                <a:solidFill>
                  <a:schemeClr val="tx1"/>
                </a:solidFill>
              </a:rPr>
              <a:t>Rispondevano al doppio scopo di riservare alla sola gerarchia ecclesiastica l’accesso alle Sacre Scritture e di offrire alla popolazione la verità di fede attraverso l’uso di forme espositive dal linguaggio semplice ed efficace imperniato sui sermoni, sui miracoli, sul legame tra la vita dei santi ed eventuali eventi soprannaturali.</a:t>
            </a:r>
          </a:p>
          <a:p>
            <a:pPr algn="just"/>
            <a:r>
              <a:rPr lang="it-IT" sz="2000" dirty="0" smtClean="0">
                <a:solidFill>
                  <a:schemeClr val="tx1"/>
                </a:solidFill>
              </a:rPr>
              <a:t>Valorizzano l’immagine dei santi sottolineando la vita ascetica e la perfezione morale nella volontà di imitare il Cristo</a:t>
            </a:r>
            <a:endParaRPr lang="it-IT" sz="2000" dirty="0">
              <a:solidFill>
                <a:schemeClr val="tx1"/>
              </a:solidFill>
            </a:endParaRPr>
          </a:p>
        </p:txBody>
      </p:sp>
    </p:spTree>
    <p:extLst>
      <p:ext uri="{BB962C8B-B14F-4D97-AF65-F5344CB8AC3E}">
        <p14:creationId xmlns:p14="http://schemas.microsoft.com/office/powerpoint/2010/main" val="23819252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320" y="1027664"/>
            <a:ext cx="9366325" cy="699536"/>
          </a:xfrm>
        </p:spPr>
        <p:txBody>
          <a:bodyPr>
            <a:normAutofit/>
          </a:bodyPr>
          <a:lstStyle/>
          <a:p>
            <a:r>
              <a:rPr lang="it-IT" dirty="0" smtClean="0"/>
              <a:t>Caratteristiche dei testi agiografici</a:t>
            </a:r>
            <a:endParaRPr lang="it-IT" dirty="0"/>
          </a:p>
        </p:txBody>
      </p:sp>
      <p:sp>
        <p:nvSpPr>
          <p:cNvPr id="3" name="Content Placeholder 2"/>
          <p:cNvSpPr>
            <a:spLocks noGrp="1"/>
          </p:cNvSpPr>
          <p:nvPr>
            <p:ph idx="1"/>
          </p:nvPr>
        </p:nvSpPr>
        <p:spPr>
          <a:xfrm>
            <a:off x="677334" y="1943099"/>
            <a:ext cx="8596668" cy="4098263"/>
          </a:xfrm>
        </p:spPr>
        <p:txBody>
          <a:bodyPr>
            <a:normAutofit/>
          </a:bodyPr>
          <a:lstStyle/>
          <a:p>
            <a:pPr algn="just"/>
            <a:r>
              <a:rPr lang="it-IT" sz="2000" dirty="0" smtClean="0">
                <a:solidFill>
                  <a:schemeClr val="tx1"/>
                </a:solidFill>
              </a:rPr>
              <a:t>Moduli stereotipati che ricalcano le vite dei martiri oppure la vita di Sant’Antonio abate scritta da Atanasio basta sui cataloghi di virtù. Si iniziava con la famiglia del santo, quasi sempre nobile, si mettevano in evidenza le valenze simboliche del luogo in cui il santo era nato, si continuava con la descrizione dei miracoli che ne avevano annunciato la nascita, con i particolari sulla prima giovinezza e sull’educazione ricevuta, sull’opera di apostolo di Cristo, di pellegrino, sulla povertà, sulle predicazioni, sulla lotta contro il maligno e le eresie, sui prodigi dall’altro mondo, sulle reliquie e sulla canonizzazione.</a:t>
            </a:r>
          </a:p>
          <a:p>
            <a:pPr algn="just"/>
            <a:endParaRPr lang="it-IT" sz="2000" dirty="0" smtClean="0">
              <a:solidFill>
                <a:schemeClr val="tx1"/>
              </a:solidFill>
            </a:endParaRPr>
          </a:p>
          <a:p>
            <a:pPr algn="just"/>
            <a:r>
              <a:rPr lang="it-IT" sz="2000" dirty="0" smtClean="0">
                <a:solidFill>
                  <a:schemeClr val="tx1"/>
                </a:solidFill>
              </a:rPr>
              <a:t>Questo schema nelle linee di fondo si riscontra anche nell’agiografia islamica e nella tradizione rabbinica.</a:t>
            </a:r>
            <a:endParaRPr lang="it-IT" sz="2000" dirty="0">
              <a:solidFill>
                <a:schemeClr val="tx1"/>
              </a:solidFill>
            </a:endParaRPr>
          </a:p>
        </p:txBody>
      </p:sp>
    </p:spTree>
    <p:extLst>
      <p:ext uri="{BB962C8B-B14F-4D97-AF65-F5344CB8AC3E}">
        <p14:creationId xmlns:p14="http://schemas.microsoft.com/office/powerpoint/2010/main" val="11491896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it-IT" dirty="0" smtClean="0"/>
              <a:t>L’utilizzo delle fonti archeologiche in campo storico.</a:t>
            </a:r>
            <a:endParaRPr lang="it-IT" dirty="0"/>
          </a:p>
        </p:txBody>
      </p:sp>
      <p:sp>
        <p:nvSpPr>
          <p:cNvPr id="3" name="Content Placeholder 2"/>
          <p:cNvSpPr>
            <a:spLocks noGrp="1"/>
          </p:cNvSpPr>
          <p:nvPr>
            <p:ph idx="1"/>
          </p:nvPr>
        </p:nvSpPr>
        <p:spPr/>
        <p:txBody>
          <a:bodyPr>
            <a:normAutofit/>
          </a:bodyPr>
          <a:lstStyle/>
          <a:p>
            <a:pPr algn="just"/>
            <a:r>
              <a:rPr lang="it-IT" sz="2000" dirty="0" smtClean="0">
                <a:solidFill>
                  <a:schemeClr val="tx1"/>
                </a:solidFill>
              </a:rPr>
              <a:t>Forniscono notizie che non sono trasmesse dai documenti scritti in relazione all’ubicazione dei centri abitati, alla fisionomia topografico-urbanistico, alle foreste, alla risorse minerarie, ai rapporti popolazione territorio, concernente soprattutto gli insediamenti e le strutture familiari e di gruppo, migrazioni e immigrazioni, villaggi abbandonati, impianti generali delle case, organizzazione sociale del lavoro nei centri rurali e cittadini,  alla necessità e abitudini della vita quotidiana testimoniate dai resti funerari, che forniscono indicazioni sulla mentalità in rapporto alla morte e che sono in parte costituiti da attrezzi di lavoro e ceramiche. </a:t>
            </a:r>
          </a:p>
          <a:p>
            <a:endParaRPr lang="it-IT" dirty="0"/>
          </a:p>
        </p:txBody>
      </p:sp>
    </p:spTree>
    <p:extLst>
      <p:ext uri="{BB962C8B-B14F-4D97-AF65-F5344CB8AC3E}">
        <p14:creationId xmlns:p14="http://schemas.microsoft.com/office/powerpoint/2010/main" val="7640144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dirty="0" smtClean="0"/>
              <a:t>Quali sono i motivi di interesse delle fonti agiografiche?</a:t>
            </a:r>
            <a:endParaRPr lang="it-IT" dirty="0"/>
          </a:p>
        </p:txBody>
      </p:sp>
      <p:sp>
        <p:nvSpPr>
          <p:cNvPr id="3" name="Content Placeholder 2"/>
          <p:cNvSpPr>
            <a:spLocks noGrp="1"/>
          </p:cNvSpPr>
          <p:nvPr>
            <p:ph idx="1"/>
          </p:nvPr>
        </p:nvSpPr>
        <p:spPr>
          <a:xfrm>
            <a:off x="1391323" y="2323652"/>
            <a:ext cx="8184477" cy="3508977"/>
          </a:xfrm>
        </p:spPr>
        <p:txBody>
          <a:bodyPr>
            <a:normAutofit/>
          </a:bodyPr>
          <a:lstStyle/>
          <a:p>
            <a:pPr algn="just"/>
            <a:r>
              <a:rPr lang="it-IT" sz="2000" dirty="0" smtClean="0">
                <a:solidFill>
                  <a:schemeClr val="tx1"/>
                </a:solidFill>
              </a:rPr>
              <a:t>Lo storico </a:t>
            </a:r>
            <a:r>
              <a:rPr lang="it-IT" sz="2000" dirty="0" err="1" smtClean="0">
                <a:solidFill>
                  <a:schemeClr val="tx1"/>
                </a:solidFill>
              </a:rPr>
              <a:t>Pirenne</a:t>
            </a:r>
            <a:r>
              <a:rPr lang="it-IT" sz="2000" dirty="0" smtClean="0">
                <a:solidFill>
                  <a:schemeClr val="tx1"/>
                </a:solidFill>
              </a:rPr>
              <a:t> ha evidenziato quali notizie si possano desumere: la collocazione dei luoghi di culto, spesso luoghi di pellegrinaggio, alla compresenza di tombe cristiane e pagane, alla tendenza autonomistiche di sedi episcopali da Roma, ai problemi di acculturazione, ai nessi fra religione, medicina, magia, alla condizione femminile.</a:t>
            </a:r>
          </a:p>
          <a:p>
            <a:pPr algn="just"/>
            <a:endParaRPr lang="it-IT" sz="2000" dirty="0" smtClean="0">
              <a:solidFill>
                <a:schemeClr val="tx1"/>
              </a:solidFill>
            </a:endParaRPr>
          </a:p>
          <a:p>
            <a:pPr algn="just"/>
            <a:r>
              <a:rPr lang="it-IT" sz="2000" dirty="0" smtClean="0">
                <a:solidFill>
                  <a:schemeClr val="tx1"/>
                </a:solidFill>
              </a:rPr>
              <a:t>Esempio di agiografie molto noti nel Medioevo: </a:t>
            </a:r>
            <a:r>
              <a:rPr lang="it-IT" sz="2000" i="1" dirty="0" smtClean="0">
                <a:solidFill>
                  <a:schemeClr val="tx1"/>
                </a:solidFill>
              </a:rPr>
              <a:t>Libri </a:t>
            </a:r>
            <a:r>
              <a:rPr lang="it-IT" sz="2000" i="1" dirty="0" err="1" smtClean="0">
                <a:solidFill>
                  <a:schemeClr val="tx1"/>
                </a:solidFill>
              </a:rPr>
              <a:t>miracolurum</a:t>
            </a:r>
            <a:r>
              <a:rPr lang="it-IT" sz="2000" i="1" dirty="0" smtClean="0">
                <a:solidFill>
                  <a:schemeClr val="tx1"/>
                </a:solidFill>
              </a:rPr>
              <a:t> </a:t>
            </a:r>
            <a:r>
              <a:rPr lang="it-IT" sz="2000" dirty="0" smtClean="0">
                <a:solidFill>
                  <a:schemeClr val="tx1"/>
                </a:solidFill>
              </a:rPr>
              <a:t>di Gregorio da Tours, la </a:t>
            </a:r>
            <a:r>
              <a:rPr lang="it-IT" sz="2000" i="1" dirty="0" smtClean="0">
                <a:solidFill>
                  <a:schemeClr val="tx1"/>
                </a:solidFill>
              </a:rPr>
              <a:t>Legenda Aurea </a:t>
            </a:r>
            <a:r>
              <a:rPr lang="it-IT" sz="2000" dirty="0" smtClean="0">
                <a:solidFill>
                  <a:schemeClr val="tx1"/>
                </a:solidFill>
              </a:rPr>
              <a:t>di Jacopo da </a:t>
            </a:r>
            <a:r>
              <a:rPr lang="it-IT" sz="2000" dirty="0">
                <a:solidFill>
                  <a:schemeClr val="tx1"/>
                </a:solidFill>
              </a:rPr>
              <a:t>V</a:t>
            </a:r>
            <a:r>
              <a:rPr lang="it-IT" sz="2000" dirty="0" smtClean="0">
                <a:solidFill>
                  <a:schemeClr val="tx1"/>
                </a:solidFill>
              </a:rPr>
              <a:t>arazze, le vite di san Francesco e di San Domenico</a:t>
            </a:r>
            <a:r>
              <a:rPr lang="it-IT" sz="2400" dirty="0" smtClean="0">
                <a:solidFill>
                  <a:schemeClr val="tx1"/>
                </a:solidFill>
              </a:rPr>
              <a:t>. </a:t>
            </a:r>
            <a:endParaRPr lang="it-IT" sz="2400" dirty="0">
              <a:solidFill>
                <a:schemeClr val="tx1"/>
              </a:solidFill>
            </a:endParaRPr>
          </a:p>
        </p:txBody>
      </p:sp>
    </p:spTree>
    <p:extLst>
      <p:ext uri="{BB962C8B-B14F-4D97-AF65-F5344CB8AC3E}">
        <p14:creationId xmlns:p14="http://schemas.microsoft.com/office/powerpoint/2010/main" val="22885451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320" y="1027664"/>
            <a:ext cx="9366325" cy="597936"/>
          </a:xfrm>
        </p:spPr>
        <p:txBody>
          <a:bodyPr>
            <a:normAutofit fontScale="90000"/>
          </a:bodyPr>
          <a:lstStyle/>
          <a:p>
            <a:r>
              <a:rPr lang="it-IT" dirty="0" smtClean="0"/>
              <a:t>Le scritture liturgiche</a:t>
            </a:r>
            <a:endParaRPr lang="it-IT" dirty="0"/>
          </a:p>
        </p:txBody>
      </p:sp>
      <p:sp>
        <p:nvSpPr>
          <p:cNvPr id="3" name="Content Placeholder 2"/>
          <p:cNvSpPr>
            <a:spLocks noGrp="1"/>
          </p:cNvSpPr>
          <p:nvPr>
            <p:ph idx="1"/>
          </p:nvPr>
        </p:nvSpPr>
        <p:spPr>
          <a:xfrm>
            <a:off x="1391323" y="2323652"/>
            <a:ext cx="8616277" cy="3508977"/>
          </a:xfrm>
        </p:spPr>
        <p:txBody>
          <a:bodyPr>
            <a:normAutofit lnSpcReduction="10000"/>
          </a:bodyPr>
          <a:lstStyle/>
          <a:p>
            <a:pPr algn="just"/>
            <a:r>
              <a:rPr lang="it-IT" sz="2000" dirty="0" smtClean="0">
                <a:solidFill>
                  <a:schemeClr val="accent2">
                    <a:lumMod val="50000"/>
                  </a:schemeClr>
                </a:solidFill>
              </a:rPr>
              <a:t>Lezionari:</a:t>
            </a:r>
            <a:r>
              <a:rPr lang="it-IT" sz="2000" dirty="0" smtClean="0">
                <a:solidFill>
                  <a:schemeClr val="tx1"/>
                </a:solidFill>
              </a:rPr>
              <a:t> sono i testi che contengono le </a:t>
            </a:r>
            <a:r>
              <a:rPr lang="it-IT" sz="2000" i="1" dirty="0" err="1" smtClean="0">
                <a:solidFill>
                  <a:schemeClr val="tx1"/>
                </a:solidFill>
              </a:rPr>
              <a:t>lectiones</a:t>
            </a:r>
            <a:r>
              <a:rPr lang="it-IT" sz="2000" dirty="0" smtClean="0">
                <a:solidFill>
                  <a:schemeClr val="tx1"/>
                </a:solidFill>
              </a:rPr>
              <a:t>, cioè le letture contenenti brani della Bibbia.</a:t>
            </a:r>
          </a:p>
          <a:p>
            <a:pPr algn="just"/>
            <a:r>
              <a:rPr lang="it-IT" sz="2000" dirty="0" smtClean="0">
                <a:solidFill>
                  <a:schemeClr val="accent2">
                    <a:lumMod val="50000"/>
                  </a:schemeClr>
                </a:solidFill>
              </a:rPr>
              <a:t>Sacramentari</a:t>
            </a:r>
            <a:r>
              <a:rPr lang="it-IT" sz="2000" dirty="0" smtClean="0">
                <a:solidFill>
                  <a:schemeClr val="tx1"/>
                </a:solidFill>
              </a:rPr>
              <a:t>: testi utilizzati fin dal X secolo contenenti le orazioni e le formule recitate dai sacerdoti nell’amministrare i sacramenti. Dal XI vengono divisi in messale, rituale e pontificale.</a:t>
            </a:r>
          </a:p>
          <a:p>
            <a:pPr algn="just"/>
            <a:r>
              <a:rPr lang="it-IT" sz="2000" dirty="0" smtClean="0">
                <a:solidFill>
                  <a:schemeClr val="accent2">
                    <a:lumMod val="50000"/>
                  </a:schemeClr>
                </a:solidFill>
              </a:rPr>
              <a:t>Pontificali</a:t>
            </a:r>
            <a:r>
              <a:rPr lang="it-IT" sz="2000" dirty="0" smtClean="0">
                <a:solidFill>
                  <a:schemeClr val="tx1"/>
                </a:solidFill>
              </a:rPr>
              <a:t>: testi per le messe solenne (Pontificale Romano-Germanico del sec. X)</a:t>
            </a:r>
          </a:p>
          <a:p>
            <a:pPr algn="just"/>
            <a:r>
              <a:rPr lang="it-IT" sz="2000" dirty="0" err="1" smtClean="0">
                <a:solidFill>
                  <a:schemeClr val="accent2">
                    <a:lumMod val="50000"/>
                  </a:schemeClr>
                </a:solidFill>
              </a:rPr>
              <a:t>Ordines</a:t>
            </a:r>
            <a:r>
              <a:rPr lang="it-IT" sz="2000" dirty="0" smtClean="0">
                <a:solidFill>
                  <a:schemeClr val="accent2">
                    <a:lumMod val="50000"/>
                  </a:schemeClr>
                </a:solidFill>
              </a:rPr>
              <a:t>:</a:t>
            </a:r>
            <a:r>
              <a:rPr lang="it-IT" sz="2000" dirty="0" smtClean="0">
                <a:solidFill>
                  <a:schemeClr val="tx1"/>
                </a:solidFill>
              </a:rPr>
              <a:t> testi cerimoniali nei quali era registrata la normativa che regolava le liturgie solenni. Il testo più antico è quello di Pietro Amelio, vescovo di </a:t>
            </a:r>
            <a:r>
              <a:rPr lang="it-IT" sz="2000" dirty="0">
                <a:solidFill>
                  <a:schemeClr val="tx1"/>
                </a:solidFill>
              </a:rPr>
              <a:t>S</a:t>
            </a:r>
            <a:r>
              <a:rPr lang="it-IT" sz="2000" dirty="0" smtClean="0">
                <a:solidFill>
                  <a:schemeClr val="tx1"/>
                </a:solidFill>
              </a:rPr>
              <a:t>enigallia redatto nel XIV secolo. </a:t>
            </a:r>
            <a:endParaRPr lang="it-IT" sz="2000" dirty="0">
              <a:solidFill>
                <a:schemeClr val="tx1"/>
              </a:solidFill>
            </a:endParaRPr>
          </a:p>
        </p:txBody>
      </p:sp>
    </p:spTree>
    <p:extLst>
      <p:ext uri="{BB962C8B-B14F-4D97-AF65-F5344CB8AC3E}">
        <p14:creationId xmlns:p14="http://schemas.microsoft.com/office/powerpoint/2010/main" val="41669863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027664"/>
            <a:ext cx="10080311" cy="559836"/>
          </a:xfrm>
        </p:spPr>
        <p:txBody>
          <a:bodyPr>
            <a:normAutofit fontScale="90000"/>
          </a:bodyPr>
          <a:lstStyle/>
          <a:p>
            <a:r>
              <a:rPr lang="it-IT" dirty="0" smtClean="0"/>
              <a:t>I cambiamenti introdotti dalla Scolastica</a:t>
            </a:r>
            <a:endParaRPr lang="it-IT" dirty="0"/>
          </a:p>
        </p:txBody>
      </p:sp>
      <p:sp>
        <p:nvSpPr>
          <p:cNvPr id="3" name="Content Placeholder 2"/>
          <p:cNvSpPr>
            <a:spLocks noGrp="1"/>
          </p:cNvSpPr>
          <p:nvPr>
            <p:ph idx="1"/>
          </p:nvPr>
        </p:nvSpPr>
        <p:spPr>
          <a:xfrm>
            <a:off x="677334" y="1803401"/>
            <a:ext cx="8631766" cy="4237962"/>
          </a:xfrm>
        </p:spPr>
        <p:txBody>
          <a:bodyPr>
            <a:normAutofit/>
          </a:bodyPr>
          <a:lstStyle/>
          <a:p>
            <a:pPr algn="just"/>
            <a:r>
              <a:rPr lang="it-IT" sz="2000" dirty="0" smtClean="0"/>
              <a:t>Con il recupero della logica aristotelica e dei meccanismi dialettici che vengono messi alla base di ogni forma di comunicazione, l’impostazione delle prediche conosce modifiche sostanziali. </a:t>
            </a:r>
          </a:p>
          <a:p>
            <a:pPr algn="just"/>
            <a:r>
              <a:rPr lang="it-IT" sz="2000" dirty="0" smtClean="0"/>
              <a:t>Con gli ordini mendicanti i predicatori abbandonarono le chiese per  andare a parlare nelle piazze inventando un linguaggio nuovo con un forte impulso e motivo.</a:t>
            </a:r>
            <a:endParaRPr lang="it-IT" sz="2000" dirty="0"/>
          </a:p>
          <a:p>
            <a:pPr algn="just"/>
            <a:r>
              <a:rPr lang="it-IT" sz="2000" dirty="0" smtClean="0"/>
              <a:t>Tra i predicatori più noti segnalo Bernardino da Siena (1380-1445) e Girolamo Savonarola. </a:t>
            </a:r>
          </a:p>
          <a:p>
            <a:pPr algn="just"/>
            <a:r>
              <a:rPr lang="it-IT" sz="2000" dirty="0" smtClean="0"/>
              <a:t>Le prediche offrono uno strumento documentario di analisi e riflessione sulla dinamica sociale, politica, religiosa e sull’ordinamento ecclesiastico che stava alla base</a:t>
            </a:r>
            <a:endParaRPr lang="it-IT" sz="2000" dirty="0"/>
          </a:p>
        </p:txBody>
      </p:sp>
    </p:spTree>
    <p:extLst>
      <p:ext uri="{BB962C8B-B14F-4D97-AF65-F5344CB8AC3E}">
        <p14:creationId xmlns:p14="http://schemas.microsoft.com/office/powerpoint/2010/main" val="40408627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320" y="1027664"/>
            <a:ext cx="9366325" cy="585236"/>
          </a:xfrm>
        </p:spPr>
        <p:txBody>
          <a:bodyPr>
            <a:normAutofit fontScale="90000"/>
          </a:bodyPr>
          <a:lstStyle/>
          <a:p>
            <a:r>
              <a:rPr lang="it-IT" dirty="0" smtClean="0"/>
              <a:t>Scritture di viaggio</a:t>
            </a:r>
            <a:endParaRPr lang="it-IT" dirty="0"/>
          </a:p>
        </p:txBody>
      </p:sp>
      <p:sp>
        <p:nvSpPr>
          <p:cNvPr id="3" name="Content Placeholder 2"/>
          <p:cNvSpPr>
            <a:spLocks noGrp="1"/>
          </p:cNvSpPr>
          <p:nvPr>
            <p:ph idx="1"/>
          </p:nvPr>
        </p:nvSpPr>
        <p:spPr>
          <a:xfrm>
            <a:off x="774700" y="1765300"/>
            <a:ext cx="8499302" cy="4276063"/>
          </a:xfrm>
        </p:spPr>
        <p:txBody>
          <a:bodyPr>
            <a:noAutofit/>
          </a:bodyPr>
          <a:lstStyle/>
          <a:p>
            <a:pPr algn="just"/>
            <a:r>
              <a:rPr lang="it-IT" sz="2000" dirty="0" smtClean="0">
                <a:solidFill>
                  <a:schemeClr val="tx1"/>
                </a:solidFill>
              </a:rPr>
              <a:t>Si tratta di diari, memorie, annotazioni, resoconti e guide. Come esempio si veda </a:t>
            </a:r>
            <a:r>
              <a:rPr lang="it-IT" sz="2000" i="1" dirty="0" err="1" smtClean="0">
                <a:solidFill>
                  <a:schemeClr val="tx1"/>
                </a:solidFill>
              </a:rPr>
              <a:t>Tractatus</a:t>
            </a:r>
            <a:r>
              <a:rPr lang="it-IT" sz="2000" i="1" dirty="0" smtClean="0">
                <a:solidFill>
                  <a:schemeClr val="tx1"/>
                </a:solidFill>
              </a:rPr>
              <a:t> de </a:t>
            </a:r>
            <a:r>
              <a:rPr lang="it-IT" sz="2000" i="1" dirty="0" err="1" smtClean="0">
                <a:solidFill>
                  <a:schemeClr val="tx1"/>
                </a:solidFill>
              </a:rPr>
              <a:t>regimine</a:t>
            </a:r>
            <a:r>
              <a:rPr lang="it-IT" sz="2000" i="1" dirty="0" smtClean="0">
                <a:solidFill>
                  <a:schemeClr val="tx1"/>
                </a:solidFill>
              </a:rPr>
              <a:t> inter </a:t>
            </a:r>
            <a:r>
              <a:rPr lang="it-IT" sz="2000" i="1" dirty="0" err="1" smtClean="0">
                <a:solidFill>
                  <a:schemeClr val="tx1"/>
                </a:solidFill>
              </a:rPr>
              <a:t>agentium</a:t>
            </a:r>
            <a:r>
              <a:rPr lang="it-IT" sz="2000" i="1" dirty="0" smtClean="0">
                <a:solidFill>
                  <a:schemeClr val="tx1"/>
                </a:solidFill>
              </a:rPr>
              <a:t> </a:t>
            </a:r>
            <a:r>
              <a:rPr lang="it-IT" sz="2000" i="1" dirty="0" err="1" smtClean="0">
                <a:solidFill>
                  <a:schemeClr val="tx1"/>
                </a:solidFill>
              </a:rPr>
              <a:t>vel</a:t>
            </a:r>
            <a:r>
              <a:rPr lang="it-IT" sz="2000" i="1" dirty="0" smtClean="0">
                <a:solidFill>
                  <a:schemeClr val="tx1"/>
                </a:solidFill>
              </a:rPr>
              <a:t> </a:t>
            </a:r>
            <a:r>
              <a:rPr lang="it-IT" sz="2000" i="1" dirty="0" err="1" smtClean="0">
                <a:solidFill>
                  <a:schemeClr val="tx1"/>
                </a:solidFill>
              </a:rPr>
              <a:t>peregrinatium</a:t>
            </a:r>
            <a:r>
              <a:rPr lang="it-IT" sz="2000" i="1" dirty="0" smtClean="0">
                <a:solidFill>
                  <a:schemeClr val="tx1"/>
                </a:solidFill>
              </a:rPr>
              <a:t> </a:t>
            </a:r>
            <a:r>
              <a:rPr lang="it-IT" sz="2000" dirty="0" smtClean="0">
                <a:solidFill>
                  <a:schemeClr val="tx1"/>
                </a:solidFill>
              </a:rPr>
              <a:t>dedicato a Federico II nel quale Adamo da Cremona pone in luce il nesso fra i luoghi dove ci si doveva recare e i fattori ambientali anche sul piano degli alimenti da consumare e delle malattie da curare.</a:t>
            </a:r>
          </a:p>
          <a:p>
            <a:pPr algn="just"/>
            <a:r>
              <a:rPr lang="it-IT" sz="2000" dirty="0" smtClean="0">
                <a:solidFill>
                  <a:schemeClr val="tx1"/>
                </a:solidFill>
              </a:rPr>
              <a:t>Ci sono riferimenti pratici e suggestioni mistiche, influenze di saghe e leggende (</a:t>
            </a:r>
            <a:r>
              <a:rPr lang="it-IT" sz="2000" i="1" dirty="0" smtClean="0">
                <a:solidFill>
                  <a:schemeClr val="tx1"/>
                </a:solidFill>
              </a:rPr>
              <a:t>Lettera del prete Gianni </a:t>
            </a:r>
            <a:r>
              <a:rPr lang="it-IT" sz="2000" dirty="0" smtClean="0">
                <a:solidFill>
                  <a:schemeClr val="tx1"/>
                </a:solidFill>
              </a:rPr>
              <a:t>con immagini su quello che immaginava essere l’Oriente). Sono fonti interessanti per la storia della mentalità.</a:t>
            </a:r>
          </a:p>
          <a:p>
            <a:pPr algn="just"/>
            <a:r>
              <a:rPr lang="it-IT" sz="2000" dirty="0" smtClean="0">
                <a:solidFill>
                  <a:schemeClr val="tx1"/>
                </a:solidFill>
              </a:rPr>
              <a:t>Fonti dei pellegrini: relazioni, itinerari, guide come quella del XII secolo per Compostela. Contengono notizie rilevanti su alberghi, fondaci, ospedali, abbigliamenti, incontri con altri viandanti, sugli itinerari della fede cristiana.</a:t>
            </a:r>
            <a:endParaRPr lang="it-IT" sz="2000" dirty="0">
              <a:solidFill>
                <a:schemeClr val="tx1"/>
              </a:solidFill>
            </a:endParaRPr>
          </a:p>
        </p:txBody>
      </p:sp>
    </p:spTree>
    <p:extLst>
      <p:ext uri="{BB962C8B-B14F-4D97-AF65-F5344CB8AC3E}">
        <p14:creationId xmlns:p14="http://schemas.microsoft.com/office/powerpoint/2010/main" val="5107039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320" y="1027664"/>
            <a:ext cx="9366325" cy="674136"/>
          </a:xfrm>
        </p:spPr>
        <p:txBody>
          <a:bodyPr>
            <a:normAutofit/>
          </a:bodyPr>
          <a:lstStyle/>
          <a:p>
            <a:r>
              <a:rPr lang="it-IT" dirty="0" smtClean="0"/>
              <a:t>Testi dello specifico letterario</a:t>
            </a:r>
            <a:endParaRPr lang="it-IT" dirty="0"/>
          </a:p>
        </p:txBody>
      </p:sp>
      <p:sp>
        <p:nvSpPr>
          <p:cNvPr id="3" name="Content Placeholder 2"/>
          <p:cNvSpPr>
            <a:spLocks noGrp="1"/>
          </p:cNvSpPr>
          <p:nvPr>
            <p:ph idx="1"/>
          </p:nvPr>
        </p:nvSpPr>
        <p:spPr>
          <a:xfrm>
            <a:off x="1391323" y="2323652"/>
            <a:ext cx="7676477" cy="3508977"/>
          </a:xfrm>
        </p:spPr>
        <p:txBody>
          <a:bodyPr>
            <a:normAutofit/>
          </a:bodyPr>
          <a:lstStyle/>
          <a:p>
            <a:pPr algn="just"/>
            <a:r>
              <a:rPr lang="it-IT" sz="2000" dirty="0" smtClean="0">
                <a:solidFill>
                  <a:schemeClr val="tx1"/>
                </a:solidFill>
              </a:rPr>
              <a:t>Un testo letterario non può essere fonte di dettagli concreti ma può essere visto come la testimonianza di atteggiamenti mentali.</a:t>
            </a:r>
          </a:p>
          <a:p>
            <a:endParaRPr lang="it-IT" sz="2000" dirty="0" smtClean="0">
              <a:solidFill>
                <a:schemeClr val="tx1"/>
              </a:solidFill>
            </a:endParaRPr>
          </a:p>
          <a:p>
            <a:pPr algn="just"/>
            <a:r>
              <a:rPr lang="it-IT" sz="2000" dirty="0" smtClean="0">
                <a:solidFill>
                  <a:schemeClr val="tx1"/>
                </a:solidFill>
              </a:rPr>
              <a:t>Esami di fonti che possono essere utilizzati come testimonianze sono quelle del Petrarca e dell’Ariosto che contengono notizie sulla crisi politica italiana nel primo caso, sulle strutture economico-sociali dell’epoca, sulle corti e sulle strutture intellettuali del Rinascimento</a:t>
            </a:r>
            <a:r>
              <a:rPr lang="it-IT" sz="2000" dirty="0" smtClean="0"/>
              <a:t>.</a:t>
            </a:r>
            <a:endParaRPr lang="it-IT" sz="2000" dirty="0"/>
          </a:p>
        </p:txBody>
      </p:sp>
    </p:spTree>
    <p:extLst>
      <p:ext uri="{BB962C8B-B14F-4D97-AF65-F5344CB8AC3E}">
        <p14:creationId xmlns:p14="http://schemas.microsoft.com/office/powerpoint/2010/main" val="31405991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00" y="1027664"/>
            <a:ext cx="9792445" cy="686836"/>
          </a:xfrm>
        </p:spPr>
        <p:txBody>
          <a:bodyPr>
            <a:normAutofit/>
          </a:bodyPr>
          <a:lstStyle/>
          <a:p>
            <a:r>
              <a:rPr lang="it-IT" dirty="0" smtClean="0"/>
              <a:t>Fonti legislative e normative </a:t>
            </a:r>
            <a:endParaRPr lang="it-IT" dirty="0"/>
          </a:p>
        </p:txBody>
      </p:sp>
      <p:sp>
        <p:nvSpPr>
          <p:cNvPr id="3" name="Content Placeholder 2"/>
          <p:cNvSpPr>
            <a:spLocks noGrp="1"/>
          </p:cNvSpPr>
          <p:nvPr>
            <p:ph idx="1"/>
          </p:nvPr>
        </p:nvSpPr>
        <p:spPr>
          <a:xfrm>
            <a:off x="774700" y="1968499"/>
            <a:ext cx="8499302" cy="4072863"/>
          </a:xfrm>
        </p:spPr>
        <p:txBody>
          <a:bodyPr>
            <a:normAutofit/>
          </a:bodyPr>
          <a:lstStyle/>
          <a:p>
            <a:pPr algn="just"/>
            <a:r>
              <a:rPr lang="it-IT" sz="2000" dirty="0" smtClean="0">
                <a:solidFill>
                  <a:schemeClr val="tx1"/>
                </a:solidFill>
              </a:rPr>
              <a:t>Le </a:t>
            </a:r>
            <a:r>
              <a:rPr lang="it-IT" sz="2000" i="1" dirty="0" err="1" smtClean="0">
                <a:solidFill>
                  <a:schemeClr val="tx1"/>
                </a:solidFill>
              </a:rPr>
              <a:t>Leges</a:t>
            </a:r>
            <a:r>
              <a:rPr lang="it-IT" sz="2000" i="1" dirty="0" smtClean="0">
                <a:solidFill>
                  <a:schemeClr val="tx1"/>
                </a:solidFill>
              </a:rPr>
              <a:t> </a:t>
            </a:r>
            <a:r>
              <a:rPr lang="it-IT" sz="2000" dirty="0" smtClean="0">
                <a:solidFill>
                  <a:schemeClr val="tx1"/>
                </a:solidFill>
              </a:rPr>
              <a:t>costituiscono le fonti legislative e normative, cioè tutti i documenti che testimoniano i quadri dell’ordinamento giuridico-istituzionale, nel quale rientrano appunto le disposizioni emanate dalle autorità pubbliche quali imperatori, re, pontifici, signori feudali, comunità, città, in forma pubblica, vale a dire nell’esercizio delle proprie prerogative.</a:t>
            </a:r>
            <a:endParaRPr lang="it-IT" sz="2000" dirty="0">
              <a:solidFill>
                <a:schemeClr val="tx1"/>
              </a:solidFill>
            </a:endParaRPr>
          </a:p>
          <a:p>
            <a:pPr algn="just"/>
            <a:r>
              <a:rPr lang="it-IT" sz="2000" dirty="0" smtClean="0">
                <a:solidFill>
                  <a:schemeClr val="tx1"/>
                </a:solidFill>
              </a:rPr>
              <a:t>A queste fonti del diritto lo storico ricorre per ricostruire gli impianti politici, amministrativi e talora socio-economici nel corso del tempo.</a:t>
            </a:r>
          </a:p>
          <a:p>
            <a:pPr algn="just"/>
            <a:r>
              <a:rPr lang="it-IT" sz="2000" dirty="0" smtClean="0">
                <a:solidFill>
                  <a:schemeClr val="tx1"/>
                </a:solidFill>
              </a:rPr>
              <a:t>Il riferimento è sovente il </a:t>
            </a:r>
            <a:r>
              <a:rPr lang="it-IT" sz="2000" i="1" dirty="0" smtClean="0">
                <a:solidFill>
                  <a:schemeClr val="tx1"/>
                </a:solidFill>
              </a:rPr>
              <a:t>Corpus </a:t>
            </a:r>
            <a:r>
              <a:rPr lang="it-IT" sz="2000" i="1" dirty="0" err="1" smtClean="0">
                <a:solidFill>
                  <a:schemeClr val="tx1"/>
                </a:solidFill>
              </a:rPr>
              <a:t>iuris</a:t>
            </a:r>
            <a:r>
              <a:rPr lang="it-IT" sz="2000" i="1" dirty="0" smtClean="0">
                <a:solidFill>
                  <a:schemeClr val="tx1"/>
                </a:solidFill>
              </a:rPr>
              <a:t> </a:t>
            </a:r>
            <a:r>
              <a:rPr lang="it-IT" sz="2000" dirty="0" smtClean="0">
                <a:solidFill>
                  <a:schemeClr val="tx1"/>
                </a:solidFill>
              </a:rPr>
              <a:t>di Giustiniano, che era una raccolta organica di norme giuridiche.</a:t>
            </a:r>
          </a:p>
        </p:txBody>
      </p:sp>
    </p:spTree>
    <p:extLst>
      <p:ext uri="{BB962C8B-B14F-4D97-AF65-F5344CB8AC3E}">
        <p14:creationId xmlns:p14="http://schemas.microsoft.com/office/powerpoint/2010/main" val="30441390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36600"/>
          </a:xfrm>
        </p:spPr>
        <p:txBody>
          <a:bodyPr/>
          <a:lstStyle/>
          <a:p>
            <a:r>
              <a:rPr lang="it-IT" dirty="0" smtClean="0"/>
              <a:t>Esempi di fonti normative</a:t>
            </a:r>
            <a:endParaRPr lang="it-IT" dirty="0"/>
          </a:p>
        </p:txBody>
      </p:sp>
      <p:sp>
        <p:nvSpPr>
          <p:cNvPr id="3" name="Content Placeholder 2"/>
          <p:cNvSpPr>
            <a:spLocks noGrp="1"/>
          </p:cNvSpPr>
          <p:nvPr>
            <p:ph idx="1"/>
          </p:nvPr>
        </p:nvSpPr>
        <p:spPr>
          <a:xfrm>
            <a:off x="486834" y="1346201"/>
            <a:ext cx="8596668" cy="4530062"/>
          </a:xfrm>
        </p:spPr>
        <p:txBody>
          <a:bodyPr/>
          <a:lstStyle/>
          <a:p>
            <a:pPr algn="just"/>
            <a:r>
              <a:rPr lang="it-IT" sz="2000" dirty="0">
                <a:solidFill>
                  <a:srgbClr val="FF0000"/>
                </a:solidFill>
              </a:rPr>
              <a:t>Editto di Rotari</a:t>
            </a:r>
            <a:r>
              <a:rPr lang="it-IT" sz="2000" dirty="0"/>
              <a:t>: </a:t>
            </a:r>
            <a:r>
              <a:rPr lang="it-IT" sz="2000" dirty="0">
                <a:solidFill>
                  <a:schemeClr val="tx1"/>
                </a:solidFill>
              </a:rPr>
              <a:t>emanato nel 643 dal sovrano longobardo è una disposizione legislativa in 388 capitoli relativa all’ordinamento militare, politico, sociale, finanziario, giudiziario del regno con una particolare attenzione verso il diritto familiare e patrimoniale</a:t>
            </a:r>
            <a:r>
              <a:rPr lang="it-IT" sz="2000" dirty="0" smtClean="0">
                <a:solidFill>
                  <a:schemeClr val="tx1"/>
                </a:solidFill>
              </a:rPr>
              <a:t>.</a:t>
            </a:r>
          </a:p>
          <a:p>
            <a:pPr algn="just"/>
            <a:endParaRPr lang="it-IT" sz="2000" dirty="0" smtClean="0">
              <a:solidFill>
                <a:schemeClr val="tx1"/>
              </a:solidFill>
            </a:endParaRPr>
          </a:p>
          <a:p>
            <a:pPr algn="just"/>
            <a:r>
              <a:rPr lang="it-IT" sz="2000" dirty="0" smtClean="0">
                <a:solidFill>
                  <a:srgbClr val="FF0000"/>
                </a:solidFill>
              </a:rPr>
              <a:t>Capitolari franchi </a:t>
            </a:r>
            <a:r>
              <a:rPr lang="it-IT" sz="2000" dirty="0" smtClean="0">
                <a:solidFill>
                  <a:schemeClr val="tx1"/>
                </a:solidFill>
              </a:rPr>
              <a:t>emanati da Carlo Magno, divisi tra </a:t>
            </a:r>
            <a:r>
              <a:rPr lang="it-IT" sz="2000" i="1" dirty="0" err="1" smtClean="0">
                <a:solidFill>
                  <a:schemeClr val="tx1"/>
                </a:solidFill>
              </a:rPr>
              <a:t>capitularia</a:t>
            </a:r>
            <a:r>
              <a:rPr lang="it-IT" sz="2000" i="1" dirty="0" smtClean="0">
                <a:solidFill>
                  <a:schemeClr val="tx1"/>
                </a:solidFill>
              </a:rPr>
              <a:t> ecclesiastica</a:t>
            </a:r>
            <a:r>
              <a:rPr lang="it-IT" sz="2000" dirty="0" smtClean="0">
                <a:solidFill>
                  <a:schemeClr val="tx1"/>
                </a:solidFill>
              </a:rPr>
              <a:t> e </a:t>
            </a:r>
            <a:r>
              <a:rPr lang="it-IT" sz="2000" i="1" dirty="0" err="1" smtClean="0">
                <a:solidFill>
                  <a:schemeClr val="tx1"/>
                </a:solidFill>
              </a:rPr>
              <a:t>mundana</a:t>
            </a:r>
            <a:r>
              <a:rPr lang="it-IT" sz="2000" dirty="0" smtClean="0">
                <a:solidFill>
                  <a:schemeClr val="tx1"/>
                </a:solidFill>
              </a:rPr>
              <a:t>. Tra i primi si segnala l’</a:t>
            </a:r>
            <a:r>
              <a:rPr lang="it-IT" sz="2000" i="1" dirty="0" err="1" smtClean="0">
                <a:solidFill>
                  <a:schemeClr val="tx1"/>
                </a:solidFill>
              </a:rPr>
              <a:t>Admonitio</a:t>
            </a:r>
            <a:r>
              <a:rPr lang="it-IT" sz="2000" i="1" dirty="0" smtClean="0">
                <a:solidFill>
                  <a:schemeClr val="tx1"/>
                </a:solidFill>
              </a:rPr>
              <a:t> </a:t>
            </a:r>
            <a:r>
              <a:rPr lang="it-IT" sz="2000" i="1" dirty="0" err="1" smtClean="0">
                <a:solidFill>
                  <a:schemeClr val="tx1"/>
                </a:solidFill>
              </a:rPr>
              <a:t>generalis</a:t>
            </a:r>
            <a:r>
              <a:rPr lang="it-IT" sz="2000" i="1" dirty="0" smtClean="0">
                <a:solidFill>
                  <a:schemeClr val="tx1"/>
                </a:solidFill>
              </a:rPr>
              <a:t> </a:t>
            </a:r>
            <a:r>
              <a:rPr lang="it-IT" sz="2000" dirty="0" smtClean="0">
                <a:solidFill>
                  <a:schemeClr val="tx1"/>
                </a:solidFill>
              </a:rPr>
              <a:t>per ristrutturare la vita del clero e dei laici e il </a:t>
            </a:r>
            <a:r>
              <a:rPr lang="it-IT" sz="2000" i="1" dirty="0" err="1" smtClean="0">
                <a:solidFill>
                  <a:schemeClr val="tx1"/>
                </a:solidFill>
              </a:rPr>
              <a:t>Capitulare</a:t>
            </a:r>
            <a:r>
              <a:rPr lang="it-IT" sz="2000" i="1" dirty="0" smtClean="0">
                <a:solidFill>
                  <a:schemeClr val="tx1"/>
                </a:solidFill>
              </a:rPr>
              <a:t> de </a:t>
            </a:r>
            <a:r>
              <a:rPr lang="it-IT" sz="2000" i="1" dirty="0" err="1" smtClean="0">
                <a:solidFill>
                  <a:schemeClr val="tx1"/>
                </a:solidFill>
              </a:rPr>
              <a:t>villis</a:t>
            </a:r>
            <a:r>
              <a:rPr lang="it-IT" sz="2000" dirty="0" smtClean="0">
                <a:solidFill>
                  <a:schemeClr val="tx1"/>
                </a:solidFill>
              </a:rPr>
              <a:t>, che riguardava l’organizzazione e il funzionamento di una grande azienda curtense perché consente di cogliere l’attività economica e sociale delle </a:t>
            </a:r>
            <a:r>
              <a:rPr lang="it-IT" sz="2000" i="1" dirty="0" smtClean="0">
                <a:solidFill>
                  <a:schemeClr val="tx1"/>
                </a:solidFill>
              </a:rPr>
              <a:t>ville </a:t>
            </a:r>
            <a:r>
              <a:rPr lang="it-IT" sz="2000" dirty="0" smtClean="0">
                <a:solidFill>
                  <a:schemeClr val="tx1"/>
                </a:solidFill>
              </a:rPr>
              <a:t>o </a:t>
            </a:r>
            <a:r>
              <a:rPr lang="it-IT" sz="2000" i="1" dirty="0" err="1" smtClean="0">
                <a:solidFill>
                  <a:schemeClr val="tx1"/>
                </a:solidFill>
              </a:rPr>
              <a:t>curtes</a:t>
            </a:r>
            <a:r>
              <a:rPr lang="it-IT" sz="2000" dirty="0" smtClean="0">
                <a:solidFill>
                  <a:schemeClr val="tx1"/>
                </a:solidFill>
              </a:rPr>
              <a:t>, cioè dei grandi domini regi dell’età carolingia.</a:t>
            </a:r>
          </a:p>
          <a:p>
            <a:endParaRPr lang="it-IT" dirty="0"/>
          </a:p>
        </p:txBody>
      </p:sp>
    </p:spTree>
    <p:extLst>
      <p:ext uri="{BB962C8B-B14F-4D97-AF65-F5344CB8AC3E}">
        <p14:creationId xmlns:p14="http://schemas.microsoft.com/office/powerpoint/2010/main" val="21902777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320" y="1027664"/>
            <a:ext cx="9366325" cy="636036"/>
          </a:xfrm>
        </p:spPr>
        <p:txBody>
          <a:bodyPr>
            <a:normAutofit fontScale="90000"/>
          </a:bodyPr>
          <a:lstStyle/>
          <a:p>
            <a:r>
              <a:rPr lang="it-IT" dirty="0" smtClean="0"/>
              <a:t>Statuti e consuetudini </a:t>
            </a:r>
            <a:endParaRPr lang="it-IT" dirty="0"/>
          </a:p>
        </p:txBody>
      </p:sp>
      <p:sp>
        <p:nvSpPr>
          <p:cNvPr id="3" name="Content Placeholder 2"/>
          <p:cNvSpPr>
            <a:spLocks noGrp="1"/>
          </p:cNvSpPr>
          <p:nvPr>
            <p:ph idx="1"/>
          </p:nvPr>
        </p:nvSpPr>
        <p:spPr>
          <a:xfrm>
            <a:off x="677334" y="1917699"/>
            <a:ext cx="8596668" cy="4123663"/>
          </a:xfrm>
        </p:spPr>
        <p:txBody>
          <a:bodyPr>
            <a:normAutofit/>
          </a:bodyPr>
          <a:lstStyle/>
          <a:p>
            <a:pPr algn="just"/>
            <a:r>
              <a:rPr lang="it-IT" sz="2000" dirty="0" smtClean="0">
                <a:solidFill>
                  <a:schemeClr val="tx1"/>
                </a:solidFill>
              </a:rPr>
              <a:t>Oltre che ai poteri centrali, la produzione legislativa è da ricondurre alle magistrature cittadine, che nell’esercizio delle loro funzioni emanano norme tese a regolamentare e fissare per iscritto provvedimenti di giustizia penale e di polizia urbana e a codificare statuti e consuetudini.</a:t>
            </a:r>
          </a:p>
          <a:p>
            <a:pPr algn="just"/>
            <a:r>
              <a:rPr lang="it-IT" sz="2000" dirty="0" smtClean="0">
                <a:solidFill>
                  <a:schemeClr val="tx1"/>
                </a:solidFill>
              </a:rPr>
              <a:t>Il termine statuto, dal latino</a:t>
            </a:r>
            <a:r>
              <a:rPr lang="it-IT" sz="2000" i="1" dirty="0" smtClean="0">
                <a:solidFill>
                  <a:schemeClr val="tx1"/>
                </a:solidFill>
              </a:rPr>
              <a:t> </a:t>
            </a:r>
            <a:r>
              <a:rPr lang="it-IT" sz="2000" i="1" dirty="0" err="1" smtClean="0">
                <a:solidFill>
                  <a:schemeClr val="tx1"/>
                </a:solidFill>
              </a:rPr>
              <a:t>statutum</a:t>
            </a:r>
            <a:r>
              <a:rPr lang="it-IT" sz="2000" i="1" dirty="0" smtClean="0">
                <a:solidFill>
                  <a:schemeClr val="tx1"/>
                </a:solidFill>
              </a:rPr>
              <a:t>, </a:t>
            </a:r>
            <a:r>
              <a:rPr lang="it-IT" sz="2000" dirty="0" smtClean="0">
                <a:solidFill>
                  <a:schemeClr val="tx1"/>
                </a:solidFill>
              </a:rPr>
              <a:t>indicava quel che era stato deliberato e, che quindi poteva essere tradotto in legge. Emanano statuti le comunità, le corporazioni</a:t>
            </a:r>
            <a:r>
              <a:rPr lang="it-IT" sz="2000" dirty="0">
                <a:solidFill>
                  <a:schemeClr val="tx1"/>
                </a:solidFill>
              </a:rPr>
              <a:t> </a:t>
            </a:r>
            <a:r>
              <a:rPr lang="it-IT" sz="2000" dirty="0" smtClean="0">
                <a:solidFill>
                  <a:schemeClr val="tx1"/>
                </a:solidFill>
              </a:rPr>
              <a:t>e le confraternite. Gli statuti medievali hanno diffusione ovunque ma in particolare dal XII secolo nell’Italia comunale.</a:t>
            </a:r>
          </a:p>
          <a:p>
            <a:pPr algn="just"/>
            <a:r>
              <a:rPr lang="it-IT" sz="2000" dirty="0" smtClean="0">
                <a:solidFill>
                  <a:schemeClr val="tx1"/>
                </a:solidFill>
              </a:rPr>
              <a:t>Gli statuti costituiscono una fonte di primaria importanza per la storia delle città e della vita urbana.</a:t>
            </a:r>
          </a:p>
        </p:txBody>
      </p:sp>
    </p:spTree>
    <p:extLst>
      <p:ext uri="{BB962C8B-B14F-4D97-AF65-F5344CB8AC3E}">
        <p14:creationId xmlns:p14="http://schemas.microsoft.com/office/powerpoint/2010/main" val="41345678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49300"/>
          </a:xfrm>
        </p:spPr>
        <p:txBody>
          <a:bodyPr/>
          <a:lstStyle/>
          <a:p>
            <a:r>
              <a:rPr lang="it-IT" dirty="0" smtClean="0"/>
              <a:t>Statuti </a:t>
            </a:r>
            <a:endParaRPr lang="it-IT" dirty="0"/>
          </a:p>
        </p:txBody>
      </p:sp>
      <p:sp>
        <p:nvSpPr>
          <p:cNvPr id="3" name="Content Placeholder 2"/>
          <p:cNvSpPr>
            <a:spLocks noGrp="1"/>
          </p:cNvSpPr>
          <p:nvPr>
            <p:ph idx="1"/>
          </p:nvPr>
        </p:nvSpPr>
        <p:spPr>
          <a:xfrm>
            <a:off x="677334" y="1358901"/>
            <a:ext cx="8596668" cy="4682462"/>
          </a:xfrm>
        </p:spPr>
        <p:txBody>
          <a:bodyPr>
            <a:normAutofit/>
          </a:bodyPr>
          <a:lstStyle/>
          <a:p>
            <a:pPr algn="just"/>
            <a:r>
              <a:rPr lang="it-IT" sz="2000" dirty="0">
                <a:solidFill>
                  <a:schemeClr val="tx1"/>
                </a:solidFill>
              </a:rPr>
              <a:t>Tre tipologie di statuti: 1</a:t>
            </a:r>
            <a:r>
              <a:rPr lang="it-IT" sz="2000" dirty="0"/>
              <a:t>. </a:t>
            </a:r>
            <a:r>
              <a:rPr lang="it-IT" sz="2000" dirty="0">
                <a:solidFill>
                  <a:schemeClr val="accent1"/>
                </a:solidFill>
              </a:rPr>
              <a:t>cittadini, </a:t>
            </a:r>
            <a:r>
              <a:rPr lang="it-IT" sz="2000" dirty="0">
                <a:solidFill>
                  <a:schemeClr val="tx1"/>
                </a:solidFill>
              </a:rPr>
              <a:t>visti come espressione di autonomia , o addirittura di sovranità, di fronte al potere centrale (impero, Chiesa, principe); 2.</a:t>
            </a:r>
            <a:r>
              <a:rPr lang="it-IT" sz="2000" dirty="0">
                <a:solidFill>
                  <a:schemeClr val="accent1"/>
                </a:solidFill>
              </a:rPr>
              <a:t>rurali</a:t>
            </a:r>
            <a:r>
              <a:rPr lang="it-IT" sz="2000" dirty="0" smtClean="0">
                <a:solidFill>
                  <a:schemeClr val="accent1"/>
                </a:solidFill>
              </a:rPr>
              <a:t>,</a:t>
            </a:r>
            <a:r>
              <a:rPr lang="it-IT" sz="2000" dirty="0" smtClean="0"/>
              <a:t> </a:t>
            </a:r>
            <a:r>
              <a:rPr lang="it-IT" sz="2000" dirty="0" smtClean="0">
                <a:solidFill>
                  <a:schemeClr val="tx1"/>
                </a:solidFill>
              </a:rPr>
              <a:t>cioè </a:t>
            </a:r>
            <a:r>
              <a:rPr lang="it-IT" sz="2000" dirty="0">
                <a:solidFill>
                  <a:schemeClr val="tx1"/>
                </a:solidFill>
              </a:rPr>
              <a:t>fondamentalmente amministrativi, come espressione di tendenze autonomistiche dalle giurisdizioni soprattutto feudali dalle quali </a:t>
            </a:r>
            <a:r>
              <a:rPr lang="it-IT" sz="2000" dirty="0" smtClean="0">
                <a:solidFill>
                  <a:schemeClr val="tx1"/>
                </a:solidFill>
              </a:rPr>
              <a:t>dipendevano</a:t>
            </a:r>
            <a:r>
              <a:rPr lang="it-IT" sz="2000" dirty="0" smtClean="0"/>
              <a:t>; 3. </a:t>
            </a:r>
            <a:r>
              <a:rPr lang="it-IT" sz="2000" dirty="0" smtClean="0">
                <a:solidFill>
                  <a:schemeClr val="accent1"/>
                </a:solidFill>
              </a:rPr>
              <a:t>delle arti professionali e di mestiere e delle confraternite religiose e assistenziali</a:t>
            </a:r>
            <a:r>
              <a:rPr lang="it-IT" sz="2000" dirty="0" smtClean="0">
                <a:solidFill>
                  <a:schemeClr val="accent5"/>
                </a:solidFill>
              </a:rPr>
              <a:t> </a:t>
            </a:r>
            <a:r>
              <a:rPr lang="it-IT" sz="2000" dirty="0" smtClean="0">
                <a:solidFill>
                  <a:schemeClr val="tx1"/>
                </a:solidFill>
              </a:rPr>
              <a:t>come espressione della solidarietà sociale e di impegno lavorativo. </a:t>
            </a:r>
          </a:p>
          <a:p>
            <a:pPr algn="just"/>
            <a:r>
              <a:rPr lang="it-IT" sz="2000" dirty="0" smtClean="0">
                <a:solidFill>
                  <a:schemeClr val="tx1"/>
                </a:solidFill>
              </a:rPr>
              <a:t>Nell’usare questa fonte è necessario tenere in considerazione il rapporto tra norme e la loro concreta applicazione Gli statuti sono sovente la registrazione di abitudini e comportamenti stratificati nel tempo e sono lontani dal riflettere le dinamiche sociali e politiche del momento in cui vengono redatti.</a:t>
            </a:r>
            <a:endParaRPr lang="it-IT" sz="2000" dirty="0">
              <a:solidFill>
                <a:schemeClr val="accent5"/>
              </a:solidFill>
            </a:endParaRPr>
          </a:p>
        </p:txBody>
      </p:sp>
    </p:spTree>
    <p:extLst>
      <p:ext uri="{BB962C8B-B14F-4D97-AF65-F5344CB8AC3E}">
        <p14:creationId xmlns:p14="http://schemas.microsoft.com/office/powerpoint/2010/main" val="13384973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36600"/>
          </a:xfrm>
        </p:spPr>
        <p:txBody>
          <a:bodyPr/>
          <a:lstStyle/>
          <a:p>
            <a:r>
              <a:rPr lang="it-IT" dirty="0" smtClean="0"/>
              <a:t>Diplomi, bolle, privilegi</a:t>
            </a:r>
            <a:endParaRPr lang="it-IT" dirty="0"/>
          </a:p>
        </p:txBody>
      </p:sp>
      <p:sp>
        <p:nvSpPr>
          <p:cNvPr id="3" name="Content Placeholder 2"/>
          <p:cNvSpPr>
            <a:spLocks noGrp="1"/>
          </p:cNvSpPr>
          <p:nvPr>
            <p:ph idx="1"/>
          </p:nvPr>
        </p:nvSpPr>
        <p:spPr>
          <a:xfrm>
            <a:off x="677334" y="1574801"/>
            <a:ext cx="8596668" cy="4466562"/>
          </a:xfrm>
        </p:spPr>
        <p:txBody>
          <a:bodyPr>
            <a:normAutofit/>
          </a:bodyPr>
          <a:lstStyle/>
          <a:p>
            <a:pPr algn="just"/>
            <a:r>
              <a:rPr lang="it-IT" sz="2000" dirty="0" smtClean="0">
                <a:solidFill>
                  <a:schemeClr val="tx1"/>
                </a:solidFill>
              </a:rPr>
              <a:t>Con il termine generico di </a:t>
            </a:r>
            <a:r>
              <a:rPr lang="it-IT" sz="2000" i="1" dirty="0" err="1" smtClean="0">
                <a:solidFill>
                  <a:srgbClr val="FF0000"/>
                </a:solidFill>
              </a:rPr>
              <a:t>chartae</a:t>
            </a:r>
            <a:r>
              <a:rPr lang="it-IT" sz="2000" i="1" dirty="0" smtClean="0">
                <a:solidFill>
                  <a:schemeClr val="tx1"/>
                </a:solidFill>
              </a:rPr>
              <a:t>, </a:t>
            </a:r>
            <a:r>
              <a:rPr lang="it-IT" sz="2000" dirty="0" smtClean="0">
                <a:solidFill>
                  <a:schemeClr val="tx1"/>
                </a:solidFill>
              </a:rPr>
              <a:t>si intendono tutti i testi di natura giuridica redatti secondo precise formule e norme, che possono essere divisi tra pubblici e privati. Questi atti sono studiati da una disciplina che si chiama Diplomatica. </a:t>
            </a:r>
          </a:p>
          <a:p>
            <a:pPr algn="just"/>
            <a:r>
              <a:rPr lang="it-IT" sz="2000" dirty="0" smtClean="0">
                <a:solidFill>
                  <a:schemeClr val="tx1"/>
                </a:solidFill>
              </a:rPr>
              <a:t>I diplomi, le bolle e i privilegi sono diversi dalle leggi perché esprimono, in deroga ad una norma generale, concessioni di diritto, da parte del potere, a favore di singoli o </a:t>
            </a:r>
            <a:r>
              <a:rPr lang="it-IT" sz="2000" dirty="0">
                <a:solidFill>
                  <a:schemeClr val="tx1"/>
                </a:solidFill>
              </a:rPr>
              <a:t>d</a:t>
            </a:r>
            <a:r>
              <a:rPr lang="it-IT" sz="2000" dirty="0" smtClean="0">
                <a:solidFill>
                  <a:schemeClr val="tx1"/>
                </a:solidFill>
              </a:rPr>
              <a:t>i comunità.</a:t>
            </a:r>
          </a:p>
          <a:p>
            <a:pPr algn="just"/>
            <a:r>
              <a:rPr lang="it-IT" sz="2000" dirty="0" smtClean="0">
                <a:solidFill>
                  <a:schemeClr val="tx1"/>
                </a:solidFill>
              </a:rPr>
              <a:t>Fra i più importanti documenti si segnalano quelli emanati dagli imperatori, dal re, dal papa.</a:t>
            </a:r>
          </a:p>
          <a:p>
            <a:pPr algn="just"/>
            <a:r>
              <a:rPr lang="it-IT" sz="2000" dirty="0" smtClean="0">
                <a:solidFill>
                  <a:schemeClr val="tx1"/>
                </a:solidFill>
              </a:rPr>
              <a:t>Sono diversi dalle leggi perché esprimono, in deroga ad una norma generale, concessioni di diritto da parte del potere a singoli e comunità.</a:t>
            </a:r>
          </a:p>
          <a:p>
            <a:pPr algn="just">
              <a:buNone/>
            </a:pPr>
            <a:endParaRPr lang="it-IT" sz="2000" dirty="0">
              <a:solidFill>
                <a:schemeClr val="tx1"/>
              </a:solidFill>
            </a:endParaRPr>
          </a:p>
        </p:txBody>
      </p:sp>
    </p:spTree>
    <p:extLst>
      <p:ext uri="{BB962C8B-B14F-4D97-AF65-F5344CB8AC3E}">
        <p14:creationId xmlns:p14="http://schemas.microsoft.com/office/powerpoint/2010/main" val="26677168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it-IT" dirty="0" smtClean="0"/>
              <a:t>Come devono essere utilizzate le fonti archeologiche.</a:t>
            </a:r>
            <a:endParaRPr lang="it-IT" dirty="0"/>
          </a:p>
        </p:txBody>
      </p:sp>
      <p:sp>
        <p:nvSpPr>
          <p:cNvPr id="3" name="Content Placeholder 2"/>
          <p:cNvSpPr>
            <a:spLocks noGrp="1"/>
          </p:cNvSpPr>
          <p:nvPr>
            <p:ph idx="1"/>
          </p:nvPr>
        </p:nvSpPr>
        <p:spPr/>
        <p:txBody>
          <a:bodyPr>
            <a:normAutofit/>
          </a:bodyPr>
          <a:lstStyle/>
          <a:p>
            <a:r>
              <a:rPr lang="it-IT" sz="2000" dirty="0" smtClean="0">
                <a:solidFill>
                  <a:schemeClr val="tx1"/>
                </a:solidFill>
              </a:rPr>
              <a:t>L’uso di queste fonti deve essere fatto con cautela perché i rinvenimenti sono spesso casuali, sovente ambigui e settoriali. Si conservano solo oggetti costituiti da materiali resistenti alla corrosione e al disfacimento del tempo: terracotta, vetro, metallo, ossa.</a:t>
            </a:r>
          </a:p>
          <a:p>
            <a:r>
              <a:rPr lang="it-IT" sz="2000" dirty="0" smtClean="0">
                <a:solidFill>
                  <a:schemeClr val="tx1"/>
                </a:solidFill>
              </a:rPr>
              <a:t>Uso della tecnologia: oggi viene sempre più fatto ricorso alla cartografia satellitare, al </a:t>
            </a:r>
            <a:r>
              <a:rPr lang="it-IT" sz="2000" dirty="0" err="1" smtClean="0">
                <a:solidFill>
                  <a:schemeClr val="tx1"/>
                </a:solidFill>
              </a:rPr>
              <a:t>magnotometro</a:t>
            </a:r>
            <a:r>
              <a:rPr lang="it-IT" sz="2000" dirty="0" smtClean="0">
                <a:solidFill>
                  <a:schemeClr val="tx1"/>
                </a:solidFill>
              </a:rPr>
              <a:t> a protoni per vedere per vedere se dietro alle rocce ci sono reperti, i telerilevamenti non invasivi, il georadar (fondamenta della Torre di Pisa) e alle pratiche di simulazione al computer, che consentono di ricostruire città sepolte (Roma tridimensionale)  </a:t>
            </a:r>
            <a:endParaRPr lang="it-IT" sz="2000" dirty="0">
              <a:solidFill>
                <a:schemeClr val="tx1"/>
              </a:solidFill>
            </a:endParaRPr>
          </a:p>
        </p:txBody>
      </p:sp>
    </p:spTree>
    <p:extLst>
      <p:ext uri="{BB962C8B-B14F-4D97-AF65-F5344CB8AC3E}">
        <p14:creationId xmlns:p14="http://schemas.microsoft.com/office/powerpoint/2010/main" val="37498632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35874"/>
          </a:xfrm>
        </p:spPr>
        <p:txBody>
          <a:bodyPr/>
          <a:lstStyle/>
          <a:p>
            <a:r>
              <a:rPr lang="it-IT" dirty="0" smtClean="0"/>
              <a:t>Caratteristiche dei diplomi</a:t>
            </a:r>
            <a:endParaRPr lang="it-IT" dirty="0"/>
          </a:p>
        </p:txBody>
      </p:sp>
      <p:sp>
        <p:nvSpPr>
          <p:cNvPr id="3" name="Segnaposto contenuto 2"/>
          <p:cNvSpPr>
            <a:spLocks noGrp="1"/>
          </p:cNvSpPr>
          <p:nvPr>
            <p:ph idx="1"/>
          </p:nvPr>
        </p:nvSpPr>
        <p:spPr>
          <a:xfrm>
            <a:off x="677334" y="1463041"/>
            <a:ext cx="8596668" cy="4578322"/>
          </a:xfrm>
        </p:spPr>
        <p:txBody>
          <a:bodyPr>
            <a:noAutofit/>
          </a:bodyPr>
          <a:lstStyle/>
          <a:p>
            <a:pPr algn="just"/>
            <a:r>
              <a:rPr lang="it-IT" sz="2000" dirty="0" smtClean="0">
                <a:solidFill>
                  <a:schemeClr val="tx1"/>
                </a:solidFill>
              </a:rPr>
              <a:t>La loro validità è sancita dalla </a:t>
            </a:r>
            <a:r>
              <a:rPr lang="it-IT" sz="2000" i="1" dirty="0" err="1" smtClean="0">
                <a:solidFill>
                  <a:schemeClr val="tx1"/>
                </a:solidFill>
              </a:rPr>
              <a:t>potestas</a:t>
            </a:r>
            <a:r>
              <a:rPr lang="it-IT" sz="2000" dirty="0" smtClean="0">
                <a:solidFill>
                  <a:schemeClr val="tx1"/>
                </a:solidFill>
              </a:rPr>
              <a:t> dell’autorità che li emana, dalle norme e dai formulari che li qualificano la fattura e la sostanza giuridica, dalla materia scrittoria che li costituiva, dai funzionari, che nelle apposite sedi, provvedevano alla loro stesura e ne garantivo l’autenticità. </a:t>
            </a:r>
          </a:p>
          <a:p>
            <a:pPr algn="just"/>
            <a:r>
              <a:rPr lang="it-IT" sz="2000" dirty="0" smtClean="0">
                <a:solidFill>
                  <a:schemeClr val="tx1"/>
                </a:solidFill>
              </a:rPr>
              <a:t>Le sedi dove venivano ad essere registrati tali atti erano le cancellerie, luoghi indicati con un termine che appunto riconduce all’attività del </a:t>
            </a:r>
            <a:r>
              <a:rPr lang="it-IT" sz="2000" i="1" dirty="0" err="1" smtClean="0">
                <a:solidFill>
                  <a:schemeClr val="tx1"/>
                </a:solidFill>
              </a:rPr>
              <a:t>cancellarius</a:t>
            </a:r>
            <a:r>
              <a:rPr lang="it-IT" sz="2000" dirty="0" smtClean="0">
                <a:solidFill>
                  <a:schemeClr val="tx1"/>
                </a:solidFill>
              </a:rPr>
              <a:t>, vale a dire l’ufficiale il cui titolo, alle origini, si riferiva al custode dei cancelli del tribunale e che finì poi per disegnare uno scrivano e poi un funzionario addetto all’elaborazione, autenticazione, registrazione e conservazione nell’archivio degli atti pubblici. </a:t>
            </a:r>
          </a:p>
          <a:p>
            <a:pPr algn="just"/>
            <a:r>
              <a:rPr lang="it-IT" sz="2000" dirty="0" smtClean="0">
                <a:solidFill>
                  <a:schemeClr val="tx1"/>
                </a:solidFill>
              </a:rPr>
              <a:t>Con l’aumento della complessità degli atti burocratici si diversificano le carriere dei cancellieri con numerose possibilità di avanzamento di carriera per i notai. </a:t>
            </a:r>
            <a:endParaRPr lang="it-IT" sz="2000" dirty="0">
              <a:solidFill>
                <a:schemeClr val="tx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35874"/>
          </a:xfrm>
        </p:spPr>
        <p:txBody>
          <a:bodyPr/>
          <a:lstStyle/>
          <a:p>
            <a:r>
              <a:rPr lang="it-IT" dirty="0" smtClean="0"/>
              <a:t>La cancelleria pontificia</a:t>
            </a:r>
            <a:endParaRPr lang="it-IT" dirty="0"/>
          </a:p>
        </p:txBody>
      </p:sp>
      <p:sp>
        <p:nvSpPr>
          <p:cNvPr id="3" name="Segnaposto contenuto 2"/>
          <p:cNvSpPr>
            <a:spLocks noGrp="1"/>
          </p:cNvSpPr>
          <p:nvPr>
            <p:ph idx="1"/>
          </p:nvPr>
        </p:nvSpPr>
        <p:spPr>
          <a:xfrm>
            <a:off x="716523" y="1402943"/>
            <a:ext cx="8567177" cy="4841103"/>
          </a:xfrm>
        </p:spPr>
        <p:txBody>
          <a:bodyPr/>
          <a:lstStyle/>
          <a:p>
            <a:pPr algn="just"/>
            <a:r>
              <a:rPr lang="it-IT" sz="2000" dirty="0" smtClean="0">
                <a:solidFill>
                  <a:schemeClr val="tx1"/>
                </a:solidFill>
              </a:rPr>
              <a:t>Dal VIII secolo sono presenti gli </a:t>
            </a:r>
            <a:r>
              <a:rPr lang="it-IT" sz="2000" i="1" dirty="0" err="1" smtClean="0">
                <a:solidFill>
                  <a:schemeClr val="tx1"/>
                </a:solidFill>
              </a:rPr>
              <a:t>scrinarii</a:t>
            </a:r>
            <a:r>
              <a:rPr lang="it-IT" sz="2000" dirty="0" smtClean="0">
                <a:solidFill>
                  <a:schemeClr val="tx1"/>
                </a:solidFill>
              </a:rPr>
              <a:t>, cioè notai addetti allo </a:t>
            </a:r>
            <a:r>
              <a:rPr lang="it-IT" sz="2000" i="1" dirty="0" err="1" smtClean="0">
                <a:solidFill>
                  <a:schemeClr val="tx1"/>
                </a:solidFill>
              </a:rPr>
              <a:t>scrinium</a:t>
            </a:r>
            <a:r>
              <a:rPr lang="it-IT" sz="2000" dirty="0" smtClean="0">
                <a:solidFill>
                  <a:schemeClr val="tx1"/>
                </a:solidFill>
              </a:rPr>
              <a:t>, termine con cui si indica un luogo munito di archivio. </a:t>
            </a:r>
          </a:p>
          <a:p>
            <a:pPr algn="just"/>
            <a:r>
              <a:rPr lang="it-IT" sz="2000" dirty="0" smtClean="0">
                <a:solidFill>
                  <a:schemeClr val="tx1"/>
                </a:solidFill>
              </a:rPr>
              <a:t>Dal XI secolo emerge la figura del </a:t>
            </a:r>
            <a:r>
              <a:rPr lang="it-IT" sz="2000" i="1" dirty="0" err="1" smtClean="0">
                <a:solidFill>
                  <a:schemeClr val="tx1"/>
                </a:solidFill>
              </a:rPr>
              <a:t>cancellarius</a:t>
            </a:r>
            <a:r>
              <a:rPr lang="it-IT" sz="2000" dirty="0" smtClean="0">
                <a:solidFill>
                  <a:schemeClr val="tx1"/>
                </a:solidFill>
              </a:rPr>
              <a:t> non solo come coordinatore di ufficio, ma anche come bibliotecario, ovvero una figura capace di facilitare le relazioni tra le varie provincie cristiane.</a:t>
            </a:r>
          </a:p>
          <a:p>
            <a:pPr algn="just"/>
            <a:r>
              <a:rPr lang="it-IT" sz="2000" dirty="0" smtClean="0">
                <a:solidFill>
                  <a:schemeClr val="tx1"/>
                </a:solidFill>
              </a:rPr>
              <a:t>Con Innocenzo III (1198-1216) l’organizzazione diventa più complessa con l’impiego di numerosi esperti di diritto e </a:t>
            </a:r>
            <a:r>
              <a:rPr lang="it-IT" sz="2000" i="1" dirty="0" smtClean="0">
                <a:solidFill>
                  <a:schemeClr val="tx1"/>
                </a:solidFill>
              </a:rPr>
              <a:t>ars dictandi.</a:t>
            </a:r>
            <a:endParaRPr lang="it-IT" sz="2000" dirty="0" smtClean="0">
              <a:solidFill>
                <a:schemeClr val="tx1"/>
              </a:solidFill>
            </a:endParaRPr>
          </a:p>
          <a:p>
            <a:pPr algn="just"/>
            <a:r>
              <a:rPr lang="it-IT" sz="2000" dirty="0" smtClean="0">
                <a:solidFill>
                  <a:schemeClr val="tx1"/>
                </a:solidFill>
              </a:rPr>
              <a:t>Ulteriori cambiamenti furono introdotti nell’età avignonese. Giovanni XXII introdusse dei cambiamenti con la compilazione delle </a:t>
            </a:r>
            <a:r>
              <a:rPr lang="it-IT" sz="2000" i="1" dirty="0" err="1" smtClean="0">
                <a:solidFill>
                  <a:schemeClr val="tx1"/>
                </a:solidFill>
              </a:rPr>
              <a:t>Regulae</a:t>
            </a:r>
            <a:r>
              <a:rPr lang="it-IT" sz="2000" i="1" dirty="0" smtClean="0">
                <a:solidFill>
                  <a:schemeClr val="tx1"/>
                </a:solidFill>
              </a:rPr>
              <a:t> </a:t>
            </a:r>
            <a:r>
              <a:rPr lang="it-IT" sz="2000" i="1" dirty="0" err="1" smtClean="0">
                <a:solidFill>
                  <a:schemeClr val="tx1"/>
                </a:solidFill>
              </a:rPr>
              <a:t>cancellariae</a:t>
            </a:r>
            <a:r>
              <a:rPr lang="it-IT" sz="2000" dirty="0" smtClean="0">
                <a:solidFill>
                  <a:schemeClr val="tx1"/>
                </a:solidFill>
              </a:rPr>
              <a:t>, che dovevano seguire per la stesura degli atti, per l’apposizione della bolla, per la trascrizione in appositi registri e per la conservazione in archivio</a:t>
            </a:r>
            <a:r>
              <a:rPr lang="it-IT" dirty="0" smtClean="0">
                <a:solidFill>
                  <a:schemeClr val="tx1"/>
                </a:solidFill>
              </a:rPr>
              <a:t>. </a:t>
            </a:r>
            <a:endParaRPr lang="it-IT" dirty="0">
              <a:solidFill>
                <a:schemeClr val="tx1"/>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814251"/>
          </a:xfrm>
        </p:spPr>
        <p:txBody>
          <a:bodyPr/>
          <a:lstStyle/>
          <a:p>
            <a:r>
              <a:rPr lang="it-IT" dirty="0" smtClean="0"/>
              <a:t>Le singole parti di un diploma </a:t>
            </a:r>
            <a:endParaRPr lang="it-IT" dirty="0"/>
          </a:p>
        </p:txBody>
      </p:sp>
      <p:sp>
        <p:nvSpPr>
          <p:cNvPr id="3" name="Segnaposto contenuto 2"/>
          <p:cNvSpPr>
            <a:spLocks noGrp="1"/>
          </p:cNvSpPr>
          <p:nvPr>
            <p:ph idx="1"/>
          </p:nvPr>
        </p:nvSpPr>
        <p:spPr>
          <a:xfrm>
            <a:off x="677334" y="1515291"/>
            <a:ext cx="8596668" cy="4526071"/>
          </a:xfrm>
        </p:spPr>
        <p:txBody>
          <a:bodyPr>
            <a:normAutofit/>
          </a:bodyPr>
          <a:lstStyle/>
          <a:p>
            <a:r>
              <a:rPr lang="it-IT" sz="2400" dirty="0" smtClean="0"/>
              <a:t>Ogni diploma è costituito dal </a:t>
            </a:r>
            <a:r>
              <a:rPr lang="it-IT" sz="2400" dirty="0" smtClean="0">
                <a:solidFill>
                  <a:srgbClr val="FF0000"/>
                </a:solidFill>
              </a:rPr>
              <a:t>protocollo</a:t>
            </a:r>
            <a:r>
              <a:rPr lang="it-IT" sz="2400" dirty="0" smtClean="0"/>
              <a:t> e dal </a:t>
            </a:r>
            <a:r>
              <a:rPr lang="it-IT" sz="2400" dirty="0" smtClean="0">
                <a:solidFill>
                  <a:srgbClr val="FF0000"/>
                </a:solidFill>
              </a:rPr>
              <a:t>testo</a:t>
            </a:r>
            <a:r>
              <a:rPr lang="it-IT" sz="2400" dirty="0" smtClean="0"/>
              <a:t>. </a:t>
            </a:r>
          </a:p>
          <a:p>
            <a:pPr algn="just"/>
            <a:r>
              <a:rPr lang="it-IT" sz="2400" dirty="0" smtClean="0"/>
              <a:t>Il protocollo è costituito da formule che, nel sancire la solennità del potere che emanava il diploma, lo rendevano pubblico</a:t>
            </a:r>
          </a:p>
          <a:p>
            <a:pPr algn="just"/>
            <a:r>
              <a:rPr lang="it-IT" sz="2400" dirty="0" smtClean="0"/>
              <a:t>Il testo è costituito dal contenuto giuridico, cioè dall’esposizione dei fatti per i quali il diploma veniva emanato. </a:t>
            </a:r>
          </a:p>
          <a:p>
            <a:pPr algn="just"/>
            <a:r>
              <a:rPr lang="it-IT" sz="2400" dirty="0" smtClean="0"/>
              <a:t>Entrambi sono divisi in più parti: </a:t>
            </a:r>
            <a:r>
              <a:rPr lang="it-IT" sz="2400" i="1" dirty="0" err="1" smtClean="0"/>
              <a:t>invocatio</a:t>
            </a:r>
            <a:r>
              <a:rPr lang="it-IT" sz="2400" i="1" dirty="0" smtClean="0"/>
              <a:t>, </a:t>
            </a:r>
            <a:r>
              <a:rPr lang="it-IT" sz="2400" i="1" dirty="0" err="1" smtClean="0"/>
              <a:t>promulgatio</a:t>
            </a:r>
            <a:r>
              <a:rPr lang="it-IT" sz="2400" i="1" dirty="0" smtClean="0"/>
              <a:t>, </a:t>
            </a:r>
            <a:r>
              <a:rPr lang="it-IT" sz="2400" i="1" dirty="0" err="1" smtClean="0"/>
              <a:t>narratio</a:t>
            </a:r>
            <a:r>
              <a:rPr lang="it-IT" sz="2400" i="1" dirty="0" smtClean="0"/>
              <a:t>, </a:t>
            </a:r>
            <a:r>
              <a:rPr lang="it-IT" sz="2400" i="1" dirty="0" err="1" smtClean="0"/>
              <a:t>dispositio</a:t>
            </a:r>
            <a:r>
              <a:rPr lang="it-IT" sz="2400" i="1" dirty="0" smtClean="0"/>
              <a:t>, </a:t>
            </a:r>
            <a:r>
              <a:rPr lang="it-IT" sz="2400" i="1" dirty="0" err="1" smtClean="0"/>
              <a:t>sanctio</a:t>
            </a:r>
            <a:r>
              <a:rPr lang="it-IT" sz="2400" i="1" dirty="0" smtClean="0"/>
              <a:t>, </a:t>
            </a:r>
            <a:r>
              <a:rPr lang="it-IT" sz="2400" i="1" dirty="0" err="1" smtClean="0"/>
              <a:t>corroboratio</a:t>
            </a:r>
            <a:r>
              <a:rPr lang="it-IT" sz="2400" i="1" dirty="0" smtClean="0"/>
              <a:t>, </a:t>
            </a:r>
            <a:r>
              <a:rPr lang="it-IT" sz="2400" i="1" dirty="0" err="1" smtClean="0"/>
              <a:t>subsciptiones</a:t>
            </a:r>
            <a:r>
              <a:rPr lang="it-IT" sz="2400" i="1" dirty="0" smtClean="0"/>
              <a:t>, </a:t>
            </a:r>
            <a:r>
              <a:rPr lang="it-IT" sz="2400" i="1" dirty="0" err="1" smtClean="0"/>
              <a:t>datatio</a:t>
            </a:r>
            <a:r>
              <a:rPr lang="it-IT" sz="2400" i="1" dirty="0" smtClean="0"/>
              <a:t>, </a:t>
            </a:r>
            <a:r>
              <a:rPr lang="it-IT" sz="2400" i="1" dirty="0" err="1" smtClean="0"/>
              <a:t>apprecatio</a:t>
            </a:r>
            <a:r>
              <a:rPr lang="it-IT" sz="2400" dirty="0" smtClean="0"/>
              <a:t>.</a:t>
            </a:r>
            <a:endParaRPr lang="it-IT" sz="24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23020" y="494264"/>
            <a:ext cx="9366325" cy="369336"/>
          </a:xfrm>
        </p:spPr>
        <p:txBody>
          <a:bodyPr>
            <a:normAutofit fontScale="90000"/>
          </a:bodyPr>
          <a:lstStyle/>
          <a:p>
            <a:r>
              <a:rPr lang="it-IT" dirty="0" smtClean="0"/>
              <a:t>I privilegi </a:t>
            </a:r>
            <a:endParaRPr lang="it-IT" dirty="0"/>
          </a:p>
        </p:txBody>
      </p:sp>
      <p:sp>
        <p:nvSpPr>
          <p:cNvPr id="3" name="Segnaposto contenuto 2"/>
          <p:cNvSpPr>
            <a:spLocks noGrp="1"/>
          </p:cNvSpPr>
          <p:nvPr>
            <p:ph idx="1"/>
          </p:nvPr>
        </p:nvSpPr>
        <p:spPr>
          <a:xfrm>
            <a:off x="677334" y="1515291"/>
            <a:ext cx="8873066" cy="4526071"/>
          </a:xfrm>
        </p:spPr>
        <p:txBody>
          <a:bodyPr>
            <a:normAutofit/>
          </a:bodyPr>
          <a:lstStyle/>
          <a:p>
            <a:pPr algn="just"/>
            <a:r>
              <a:rPr lang="it-IT" sz="2000" dirty="0" smtClean="0"/>
              <a:t>È un atto con cui un imperatore, un re o un pontefice, elargivano ad una persona, ad una categoria o ad un’intera comunità diritti eccezionali e permanenti in deroga alle norme vigenti e quindi vantaggiosi per chi li riceveva. </a:t>
            </a:r>
          </a:p>
          <a:p>
            <a:pPr algn="just"/>
            <a:r>
              <a:rPr lang="it-IT" sz="2000" dirty="0" smtClean="0"/>
              <a:t>I trattati dell’</a:t>
            </a:r>
            <a:r>
              <a:rPr lang="it-IT" sz="2000" i="1" dirty="0" smtClean="0"/>
              <a:t>ars dictandi </a:t>
            </a:r>
            <a:r>
              <a:rPr lang="it-IT" sz="2000" dirty="0" smtClean="0"/>
              <a:t>definivano i privilegi come </a:t>
            </a:r>
            <a:r>
              <a:rPr lang="it-IT" sz="2000" i="1" dirty="0" err="1" smtClean="0"/>
              <a:t>privatio</a:t>
            </a:r>
            <a:r>
              <a:rPr lang="it-IT" sz="2000" i="1" dirty="0" smtClean="0"/>
              <a:t> </a:t>
            </a:r>
            <a:r>
              <a:rPr lang="it-IT" sz="2000" i="1" dirty="0" err="1" smtClean="0"/>
              <a:t>legum</a:t>
            </a:r>
            <a:r>
              <a:rPr lang="it-IT" sz="2000" i="1" dirty="0" smtClean="0"/>
              <a:t>, </a:t>
            </a:r>
            <a:r>
              <a:rPr lang="it-IT" sz="2000" dirty="0" smtClean="0"/>
              <a:t>la cui espressione, nell’indicare una forma di liberazione dei vincoli della legge, sanciva la presenza di un ordinamento pubblico basato sul principio della diseguaglianza, ma anche sulla disponibilità delle parti a forme di compromesso che sanzionavano promesse reciproche fra il sovrano e altri contraenti.</a:t>
            </a:r>
          </a:p>
          <a:p>
            <a:pPr algn="just"/>
            <a:r>
              <a:rPr lang="it-IT" sz="2000" dirty="0" smtClean="0"/>
              <a:t>Sono alla base dei quegli ordinamenti </a:t>
            </a:r>
            <a:r>
              <a:rPr lang="it-IT" sz="2000" dirty="0" err="1" smtClean="0"/>
              <a:t>pattizi</a:t>
            </a:r>
            <a:r>
              <a:rPr lang="it-IT" sz="2000" dirty="0" smtClean="0"/>
              <a:t> che potrebbero costituire la prima manifestazione di un processo di costruzione politico-istituzionale che tendeva a forme più equilibrate di potere.   </a:t>
            </a:r>
            <a:endParaRPr lang="it-IT" sz="20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1"/>
            <a:ext cx="8596668" cy="584200"/>
          </a:xfrm>
        </p:spPr>
        <p:txBody>
          <a:bodyPr>
            <a:normAutofit fontScale="90000"/>
          </a:bodyPr>
          <a:lstStyle/>
          <a:p>
            <a:r>
              <a:rPr lang="it-IT" dirty="0" smtClean="0"/>
              <a:t>Fonti giudiziarie </a:t>
            </a:r>
            <a:endParaRPr lang="it-IT" dirty="0"/>
          </a:p>
        </p:txBody>
      </p:sp>
      <p:sp>
        <p:nvSpPr>
          <p:cNvPr id="3" name="Segnaposto contenuto 2"/>
          <p:cNvSpPr>
            <a:spLocks noGrp="1"/>
          </p:cNvSpPr>
          <p:nvPr>
            <p:ph idx="1"/>
          </p:nvPr>
        </p:nvSpPr>
        <p:spPr>
          <a:xfrm>
            <a:off x="677334" y="1287887"/>
            <a:ext cx="8596668" cy="4753476"/>
          </a:xfrm>
        </p:spPr>
        <p:txBody>
          <a:bodyPr>
            <a:noAutofit/>
          </a:bodyPr>
          <a:lstStyle/>
          <a:p>
            <a:r>
              <a:rPr lang="it-IT" sz="2000" dirty="0" smtClean="0"/>
              <a:t>Scarsa disponibilità di documenti di giustizia civile rispetto alla mole di quelli di natura penale. </a:t>
            </a:r>
          </a:p>
          <a:p>
            <a:r>
              <a:rPr lang="it-IT" sz="2000" dirty="0" smtClean="0"/>
              <a:t>Le fonti di giustizia penale sono conservate in registri che riguardano la </a:t>
            </a:r>
            <a:r>
              <a:rPr lang="it-IT" sz="2000" dirty="0" smtClean="0">
                <a:solidFill>
                  <a:srgbClr val="FF0000"/>
                </a:solidFill>
              </a:rPr>
              <a:t>procedura accusatoria </a:t>
            </a:r>
            <a:r>
              <a:rPr lang="it-IT" sz="2000" dirty="0" smtClean="0"/>
              <a:t>e quella </a:t>
            </a:r>
            <a:r>
              <a:rPr lang="it-IT" sz="2000" dirty="0" smtClean="0">
                <a:solidFill>
                  <a:srgbClr val="FF0000"/>
                </a:solidFill>
              </a:rPr>
              <a:t>inquisitoria</a:t>
            </a:r>
            <a:r>
              <a:rPr lang="it-IT" sz="2000" dirty="0" smtClean="0"/>
              <a:t>. </a:t>
            </a:r>
          </a:p>
          <a:p>
            <a:pPr algn="just"/>
            <a:r>
              <a:rPr lang="it-IT" sz="2000" dirty="0" smtClean="0"/>
              <a:t>La procedura accusatoria prevedeva l’intervento di più attori: l’accusatore che presentava la denuncia, il reo, il notaio del banco dei malefici che registrava l’accusa, il giudice che decideva la pena.</a:t>
            </a:r>
          </a:p>
          <a:p>
            <a:pPr algn="just"/>
            <a:r>
              <a:rPr lang="it-IT" sz="2000" dirty="0" smtClean="0"/>
              <a:t>La procedura inquisitoria era voluta invece dall’autorità per colpire chiunque turbasse l’ordine pubblico.</a:t>
            </a:r>
          </a:p>
          <a:p>
            <a:pPr algn="just"/>
            <a:r>
              <a:rPr lang="it-IT" sz="2000" dirty="0" smtClean="0"/>
              <a:t>Le fonti giudiziarie ecclesiastiche riguardano la vita del clero e il concubinato. Di natura diversa i registri del tribunale dell’Inquisizione, cioè del tribunale ecclesiastico straordinario ma permanente, per reprimere l’eresia in generale e quella catara e valdese in particolare.   </a:t>
            </a:r>
            <a:endParaRPr lang="it-IT" sz="20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1"/>
            <a:ext cx="8596668" cy="685800"/>
          </a:xfrm>
        </p:spPr>
        <p:txBody>
          <a:bodyPr>
            <a:normAutofit/>
          </a:bodyPr>
          <a:lstStyle/>
          <a:p>
            <a:r>
              <a:rPr lang="it-IT" dirty="0" smtClean="0"/>
              <a:t>Fonti finanziarie e fiscali </a:t>
            </a:r>
            <a:endParaRPr lang="it-IT" dirty="0"/>
          </a:p>
        </p:txBody>
      </p:sp>
      <p:sp>
        <p:nvSpPr>
          <p:cNvPr id="3" name="Segnaposto contenuto 2"/>
          <p:cNvSpPr>
            <a:spLocks noGrp="1"/>
          </p:cNvSpPr>
          <p:nvPr>
            <p:ph idx="1"/>
          </p:nvPr>
        </p:nvSpPr>
        <p:spPr>
          <a:xfrm>
            <a:off x="638144" y="1447800"/>
            <a:ext cx="8924955" cy="4260669"/>
          </a:xfrm>
        </p:spPr>
        <p:txBody>
          <a:bodyPr>
            <a:noAutofit/>
          </a:bodyPr>
          <a:lstStyle/>
          <a:p>
            <a:pPr algn="just"/>
            <a:r>
              <a:rPr lang="it-IT" sz="2000" dirty="0" smtClean="0"/>
              <a:t>L’utilizzo di queste fonti è indispensabile per ricostruire il corretto funzionamento dell’ordinamento fiscale e finanziario.</a:t>
            </a:r>
          </a:p>
          <a:p>
            <a:pPr algn="just"/>
            <a:r>
              <a:rPr lang="it-IT" sz="2000" dirty="0" smtClean="0"/>
              <a:t>I catasti, i registri delle gabelle, i libri di entrata e di uscita relativi alle somme globali e per singole voci incassate e spese dalle pubbliche tesorerie</a:t>
            </a:r>
          </a:p>
          <a:p>
            <a:pPr algn="just"/>
            <a:r>
              <a:rPr lang="it-IT" sz="2000" dirty="0" smtClean="0"/>
              <a:t>Si tratta di documenti diversi tra loro ma la cui permanenza del tempo permette di cogliere il processo di trasformazione degli ordinamenti e delle forme di potere.</a:t>
            </a:r>
          </a:p>
          <a:p>
            <a:pPr algn="just"/>
            <a:r>
              <a:rPr lang="it-IT" sz="2000" dirty="0" smtClean="0"/>
              <a:t>Dal XII secolo tali fonti aumentano per soddisfare i bisogni dell’apparato statale. Il quale deve far fronte al mantenimento di una milizia civica, alle opere pubbliche, alle ambascerie e alla burocrazia. </a:t>
            </a:r>
          </a:p>
          <a:p>
            <a:r>
              <a:rPr lang="it-IT" sz="2000" dirty="0" smtClean="0"/>
              <a:t>Dal XII secolo accanto ai redditi patrimoniali e ai tributi indiretti, i dazi, si sono i tentativi di realizzare i primi estimi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1"/>
            <a:ext cx="8596668" cy="584200"/>
          </a:xfrm>
        </p:spPr>
        <p:txBody>
          <a:bodyPr>
            <a:normAutofit fontScale="90000"/>
          </a:bodyPr>
          <a:lstStyle/>
          <a:p>
            <a:r>
              <a:rPr lang="it-IT" dirty="0" smtClean="0"/>
              <a:t>Esempi di fonti fiscali </a:t>
            </a:r>
            <a:endParaRPr lang="it-IT" dirty="0"/>
          </a:p>
        </p:txBody>
      </p:sp>
      <p:sp>
        <p:nvSpPr>
          <p:cNvPr id="3" name="Segnaposto contenuto 2"/>
          <p:cNvSpPr>
            <a:spLocks noGrp="1"/>
          </p:cNvSpPr>
          <p:nvPr>
            <p:ph idx="1"/>
          </p:nvPr>
        </p:nvSpPr>
        <p:spPr>
          <a:xfrm>
            <a:off x="677334" y="1371601"/>
            <a:ext cx="8596668" cy="4669762"/>
          </a:xfrm>
        </p:spPr>
        <p:txBody>
          <a:bodyPr>
            <a:normAutofit/>
          </a:bodyPr>
          <a:lstStyle/>
          <a:p>
            <a:pPr algn="just"/>
            <a:r>
              <a:rPr lang="it-IT" sz="2000" i="1" dirty="0" err="1" smtClean="0">
                <a:solidFill>
                  <a:schemeClr val="accent1">
                    <a:lumMod val="75000"/>
                  </a:schemeClr>
                </a:solidFill>
              </a:rPr>
              <a:t>Domesday</a:t>
            </a:r>
            <a:r>
              <a:rPr lang="it-IT" sz="2000" i="1" dirty="0" smtClean="0">
                <a:solidFill>
                  <a:schemeClr val="accent1">
                    <a:lumMod val="75000"/>
                  </a:schemeClr>
                </a:solidFill>
              </a:rPr>
              <a:t> book: </a:t>
            </a:r>
            <a:r>
              <a:rPr lang="it-IT" sz="2000" dirty="0" smtClean="0"/>
              <a:t>Inghilterra 1086. Si tratta del più antico esempio di catasto, sul quale erano elencate tutte le terre del regno, i relativi feudatari e le imposte a loro dovute. Si tratta di uno strumento contabile che permetteva alla monarchia di disporre di uno strumento in grado di recuperare un’imposizione diretta sui patrimoni fondiari.</a:t>
            </a:r>
          </a:p>
          <a:p>
            <a:pPr algn="just"/>
            <a:r>
              <a:rPr lang="it-IT" sz="2000" i="1" dirty="0" smtClean="0">
                <a:solidFill>
                  <a:schemeClr val="accent1">
                    <a:lumMod val="75000"/>
                  </a:schemeClr>
                </a:solidFill>
              </a:rPr>
              <a:t>Tavola delle possessioni</a:t>
            </a:r>
            <a:r>
              <a:rPr lang="it-IT" sz="2000" i="1" dirty="0" smtClean="0"/>
              <a:t>, </a:t>
            </a:r>
            <a:r>
              <a:rPr lang="it-IT" sz="2000" dirty="0" smtClean="0"/>
              <a:t>Siena promossa dal Governo dei Nove (1316-1318), strumento di rilevazione fiscale con il quale si valutava la consistenza e la distribuzione della proprietà fondiaria e le forme di conduzione. </a:t>
            </a:r>
          </a:p>
          <a:p>
            <a:pPr algn="just"/>
            <a:r>
              <a:rPr lang="it-IT" sz="2000" dirty="0" smtClean="0">
                <a:solidFill>
                  <a:schemeClr val="accent1">
                    <a:lumMod val="75000"/>
                  </a:schemeClr>
                </a:solidFill>
              </a:rPr>
              <a:t>Catasto fiorentino del 1427</a:t>
            </a:r>
            <a:r>
              <a:rPr lang="it-IT" sz="2000" dirty="0" smtClean="0"/>
              <a:t>. Offre la dettagliata ricostruzione dei possessi fondiari e edilizi a Firenze e dei rapporti che i diversi ceti avevano dei possessi e con la loro valenza economica, sociale e di potere all’interno della città.  </a:t>
            </a:r>
            <a:endParaRPr lang="it-IT" sz="20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800100"/>
          </a:xfrm>
        </p:spPr>
        <p:txBody>
          <a:bodyPr/>
          <a:lstStyle/>
          <a:p>
            <a:r>
              <a:rPr lang="it-IT" dirty="0" smtClean="0"/>
              <a:t>Gli atti dei parlamenti</a:t>
            </a:r>
            <a:endParaRPr lang="it-IT" i="1" dirty="0"/>
          </a:p>
        </p:txBody>
      </p:sp>
      <p:sp>
        <p:nvSpPr>
          <p:cNvPr id="3" name="Segnaposto contenuto 2"/>
          <p:cNvSpPr>
            <a:spLocks noGrp="1"/>
          </p:cNvSpPr>
          <p:nvPr>
            <p:ph idx="1"/>
          </p:nvPr>
        </p:nvSpPr>
        <p:spPr>
          <a:xfrm>
            <a:off x="677334" y="1625600"/>
            <a:ext cx="8596668" cy="4415762"/>
          </a:xfrm>
        </p:spPr>
        <p:txBody>
          <a:bodyPr>
            <a:normAutofit/>
          </a:bodyPr>
          <a:lstStyle/>
          <a:p>
            <a:pPr algn="just"/>
            <a:r>
              <a:rPr lang="it-IT" sz="2000" dirty="0" smtClean="0"/>
              <a:t>Le assemblee amministrative sin dal XIII secolo cominciavano ad essere operative in Inghilterra, Francia, Spagna, Germania, Regno di Sicilia, Patriarcato di </a:t>
            </a:r>
            <a:r>
              <a:rPr lang="it-IT" sz="2000" dirty="0" err="1" smtClean="0"/>
              <a:t>Aquileia</a:t>
            </a:r>
            <a:r>
              <a:rPr lang="it-IT" sz="2000" dirty="0" smtClean="0"/>
              <a:t>. </a:t>
            </a:r>
          </a:p>
          <a:p>
            <a:pPr algn="just"/>
            <a:r>
              <a:rPr lang="it-IT" sz="2000" dirty="0" smtClean="0"/>
              <a:t>Assemblee costituite da rappresentanti della nobiltà, del clero e del popolo, venivano convocate con periodicità alquanto varia</a:t>
            </a:r>
            <a:r>
              <a:rPr lang="it-IT" sz="2000" dirty="0"/>
              <a:t> </a:t>
            </a:r>
            <a:r>
              <a:rPr lang="it-IT" sz="2000" dirty="0" smtClean="0"/>
              <a:t>in risposta alle richieste del monarca e nel caso friulano del patriarca.</a:t>
            </a:r>
          </a:p>
          <a:p>
            <a:pPr algn="just"/>
            <a:r>
              <a:rPr lang="it-IT" sz="2000" dirty="0" smtClean="0"/>
              <a:t>Il re non poteva imporre tributi senza il consenso del parlamento, che rappresentava gli interessi collettivi o almeno del gruppo che rappresentavano in parlamento.</a:t>
            </a:r>
          </a:p>
          <a:p>
            <a:pPr algn="just"/>
            <a:r>
              <a:rPr lang="it-IT" sz="2000" dirty="0" smtClean="0"/>
              <a:t>Anche se circoscritto alle competenze fiscali, il ruolo del parlamento finiva per condizionare le scelte del re a livello politico e militare.</a:t>
            </a:r>
            <a:endParaRPr lang="it-IT" sz="20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1"/>
            <a:ext cx="8596668" cy="609600"/>
          </a:xfrm>
        </p:spPr>
        <p:txBody>
          <a:bodyPr>
            <a:normAutofit fontScale="90000"/>
          </a:bodyPr>
          <a:lstStyle/>
          <a:p>
            <a:r>
              <a:rPr lang="it-IT" i="1" dirty="0" smtClean="0"/>
              <a:t>Magna </a:t>
            </a:r>
            <a:r>
              <a:rPr lang="it-IT" i="1" dirty="0" err="1" smtClean="0"/>
              <a:t>charta</a:t>
            </a:r>
            <a:r>
              <a:rPr lang="it-IT" i="1" dirty="0" smtClean="0"/>
              <a:t> </a:t>
            </a:r>
            <a:endParaRPr lang="it-IT" dirty="0"/>
          </a:p>
        </p:txBody>
      </p:sp>
      <p:sp>
        <p:nvSpPr>
          <p:cNvPr id="3" name="Segnaposto contenuto 2"/>
          <p:cNvSpPr>
            <a:spLocks noGrp="1"/>
          </p:cNvSpPr>
          <p:nvPr>
            <p:ph idx="1"/>
          </p:nvPr>
        </p:nvSpPr>
        <p:spPr>
          <a:xfrm>
            <a:off x="677334" y="1455313"/>
            <a:ext cx="8596668" cy="4586049"/>
          </a:xfrm>
        </p:spPr>
        <p:txBody>
          <a:bodyPr>
            <a:noAutofit/>
          </a:bodyPr>
          <a:lstStyle/>
          <a:p>
            <a:pPr algn="just"/>
            <a:r>
              <a:rPr lang="it-IT" sz="2000" dirty="0"/>
              <a:t>La Magna </a:t>
            </a:r>
            <a:r>
              <a:rPr lang="it-IT" sz="2000" dirty="0" err="1"/>
              <a:t>Charta</a:t>
            </a:r>
            <a:r>
              <a:rPr lang="it-IT" sz="2000" dirty="0"/>
              <a:t> </a:t>
            </a:r>
            <a:r>
              <a:rPr lang="it-IT" sz="2000" dirty="0" err="1"/>
              <a:t>Libertatum</a:t>
            </a:r>
            <a:r>
              <a:rPr lang="it-IT" sz="2000" dirty="0"/>
              <a:t> fu emanata nel 1215 dal re Giovanni Senza </a:t>
            </a:r>
            <a:r>
              <a:rPr lang="it-IT" sz="2000" dirty="0" smtClean="0"/>
              <a:t>Terra, sconfitto a </a:t>
            </a:r>
            <a:r>
              <a:rPr lang="it-IT" sz="2000" dirty="0" err="1" smtClean="0"/>
              <a:t>Bouvines</a:t>
            </a:r>
            <a:r>
              <a:rPr lang="it-IT" sz="2000" dirty="0" smtClean="0"/>
              <a:t> il 27 luglio del 1214 e scomunicato da </a:t>
            </a:r>
            <a:r>
              <a:rPr lang="it-IT" sz="2000" dirty="0"/>
              <a:t>Innocenzo </a:t>
            </a:r>
            <a:r>
              <a:rPr lang="it-IT" sz="2000" dirty="0" smtClean="0"/>
              <a:t>III, e destinata al </a:t>
            </a:r>
            <a:r>
              <a:rPr lang="it-IT" sz="2000" dirty="0"/>
              <a:t>clero e all'aristocrazia </a:t>
            </a:r>
            <a:r>
              <a:rPr lang="it-IT" sz="2000" dirty="0" smtClean="0"/>
              <a:t>inglese. </a:t>
            </a:r>
          </a:p>
          <a:p>
            <a:pPr algn="just"/>
            <a:endParaRPr lang="it-IT" sz="2000" dirty="0" smtClean="0"/>
          </a:p>
          <a:p>
            <a:pPr algn="just"/>
            <a:r>
              <a:rPr lang="it-IT" sz="2000" dirty="0"/>
              <a:t>Rappresenta il primo documento fondamentale per la concessione dei diritti dei cittadini. </a:t>
            </a:r>
            <a:endParaRPr lang="it-IT" sz="2000" dirty="0" smtClean="0"/>
          </a:p>
          <a:p>
            <a:pPr algn="just"/>
            <a:endParaRPr lang="it-IT" sz="2000" dirty="0" smtClean="0"/>
          </a:p>
          <a:p>
            <a:pPr algn="just"/>
            <a:r>
              <a:rPr lang="it-IT" sz="2000" dirty="0" smtClean="0"/>
              <a:t>Si tratta di un documento steso nella forma dei privilegi sovrani per garantire la feudalità, la Chiesa e le città dall’arbitrio del potere monarchico, costretto a prendere l’impegno di non assumere decisioni senza prima ascoltare il </a:t>
            </a:r>
            <a:r>
              <a:rPr lang="it-IT" sz="2000" i="1" dirty="0" smtClean="0"/>
              <a:t>comune </a:t>
            </a:r>
            <a:r>
              <a:rPr lang="it-IT" sz="2000" i="1" dirty="0" err="1" smtClean="0"/>
              <a:t>consilium</a:t>
            </a:r>
            <a:r>
              <a:rPr lang="it-IT" sz="2000" dirty="0" smtClean="0"/>
              <a:t>. Lo scopo è quello di  trovare valide soluzioni ai contrasti fra sovrano e sudditi.</a:t>
            </a:r>
            <a:endParaRPr lang="it-IT" sz="20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38697" y="270457"/>
            <a:ext cx="8596668" cy="798489"/>
          </a:xfrm>
        </p:spPr>
        <p:txBody>
          <a:bodyPr>
            <a:normAutofit/>
          </a:bodyPr>
          <a:lstStyle/>
          <a:p>
            <a:r>
              <a:rPr lang="it-IT" dirty="0" smtClean="0"/>
              <a:t>La fonte</a:t>
            </a:r>
            <a:endParaRPr lang="it-IT" dirty="0"/>
          </a:p>
        </p:txBody>
      </p:sp>
      <p:sp>
        <p:nvSpPr>
          <p:cNvPr id="3" name="Segnaposto contenuto 2"/>
          <p:cNvSpPr>
            <a:spLocks noGrp="1"/>
          </p:cNvSpPr>
          <p:nvPr>
            <p:ph idx="1"/>
          </p:nvPr>
        </p:nvSpPr>
        <p:spPr>
          <a:xfrm>
            <a:off x="677334" y="1219199"/>
            <a:ext cx="8596668" cy="4822163"/>
          </a:xfrm>
        </p:spPr>
        <p:txBody>
          <a:bodyPr>
            <a:normAutofit lnSpcReduction="10000"/>
          </a:bodyPr>
          <a:lstStyle/>
          <a:p>
            <a:r>
              <a:rPr lang="it-IT" sz="1800" dirty="0" smtClean="0"/>
              <a:t>Da</a:t>
            </a:r>
            <a:r>
              <a:rPr lang="it-IT" sz="1800" dirty="0"/>
              <a:t>: Magna </a:t>
            </a:r>
            <a:r>
              <a:rPr lang="it-IT" sz="1800" dirty="0" err="1"/>
              <a:t>Charta</a:t>
            </a:r>
            <a:r>
              <a:rPr lang="it-IT" sz="1800" dirty="0"/>
              <a:t> </a:t>
            </a:r>
            <a:r>
              <a:rPr lang="it-IT" sz="1800" dirty="0" err="1"/>
              <a:t>Libertatum</a:t>
            </a:r>
            <a:r>
              <a:rPr lang="it-IT" sz="1800" dirty="0"/>
              <a:t>, in G. </a:t>
            </a:r>
            <a:r>
              <a:rPr lang="it-IT" sz="1800" dirty="0" err="1"/>
              <a:t>Musca</a:t>
            </a:r>
            <a:r>
              <a:rPr lang="it-IT" sz="1800" dirty="0"/>
              <a:t>, </a:t>
            </a:r>
            <a:r>
              <a:rPr lang="it-IT" sz="1800" i="1" dirty="0"/>
              <a:t>La «Magna </a:t>
            </a:r>
            <a:r>
              <a:rPr lang="it-IT" sz="1800" i="1" dirty="0" err="1"/>
              <a:t>Charta</a:t>
            </a:r>
            <a:r>
              <a:rPr lang="it-IT" sz="1800" i="1" dirty="0"/>
              <a:t>» e le origini del parlamentarismo inglese</a:t>
            </a:r>
            <a:r>
              <a:rPr lang="it-IT" sz="1800" dirty="0"/>
              <a:t>, G. D’Anna, Firenze, </a:t>
            </a:r>
            <a:r>
              <a:rPr lang="it-IT" sz="1800" dirty="0" smtClean="0"/>
              <a:t>1973.</a:t>
            </a:r>
          </a:p>
          <a:p>
            <a:r>
              <a:rPr lang="it-IT" dirty="0" smtClean="0"/>
              <a:t>In </a:t>
            </a:r>
            <a:r>
              <a:rPr lang="it-IT" sz="2000" dirty="0"/>
              <a:t>primo luogo abbiamo concesso a Dio ed abbiamo confermato con questa nostra carta, per noi ed i nostri eredi in perpetuo, che la Chiesa inglese sia libera, ed abbia i suoi diritti integri e le sue libertà intatte. [...] Abbiamo anche concesso a tutti gli uomini liberi del nostro regno, per noi ed i nostri eredi per sempre, tutte le libertà sottoscritte, che essi ed i loro eredi ricevano e conservino, da noi e dai nostri eredi. </a:t>
            </a:r>
            <a:endParaRPr lang="it-IT" sz="2000" dirty="0" smtClean="0"/>
          </a:p>
          <a:p>
            <a:r>
              <a:rPr lang="it-IT" sz="2000" dirty="0"/>
              <a:t>La città di Londra abbia tutte le antiche libertà e libere consuetudini sia per terra che sulle acque. Inoltre noi vogliamo e concediamo che tutte le altre </a:t>
            </a:r>
            <a:r>
              <a:rPr lang="it-IT" sz="2000" dirty="0" smtClean="0"/>
              <a:t>città</a:t>
            </a:r>
            <a:r>
              <a:rPr lang="it-IT" sz="2000" dirty="0"/>
              <a:t>, borghi, ville e porti abbiano tutte le loro libertà e libere consuetudini. </a:t>
            </a:r>
            <a:endParaRPr lang="it-IT" sz="2000" dirty="0" smtClean="0"/>
          </a:p>
          <a:p>
            <a:r>
              <a:rPr lang="it-IT" sz="2000" dirty="0"/>
              <a:t>Nessuno sia costretto a rendere un servizio maggiore del dovuto per un feudo di cavaliere o per altro libero obbligo feudale. </a:t>
            </a:r>
          </a:p>
        </p:txBody>
      </p:sp>
    </p:spTree>
    <p:extLst>
      <p:ext uri="{BB962C8B-B14F-4D97-AF65-F5344CB8AC3E}">
        <p14:creationId xmlns:p14="http://schemas.microsoft.com/office/powerpoint/2010/main" val="7530935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320" y="609601"/>
            <a:ext cx="9366325" cy="596900"/>
          </a:xfrm>
        </p:spPr>
        <p:txBody>
          <a:bodyPr>
            <a:normAutofit fontScale="90000"/>
          </a:bodyPr>
          <a:lstStyle/>
          <a:p>
            <a:r>
              <a:rPr lang="it-IT" dirty="0" smtClean="0"/>
              <a:t>Riviste di archeologia medievale italiana</a:t>
            </a:r>
            <a:endParaRPr lang="it-IT" dirty="0"/>
          </a:p>
        </p:txBody>
      </p:sp>
      <p:sp>
        <p:nvSpPr>
          <p:cNvPr id="3" name="Content Placeholder 2"/>
          <p:cNvSpPr>
            <a:spLocks noGrp="1"/>
          </p:cNvSpPr>
          <p:nvPr>
            <p:ph idx="1"/>
          </p:nvPr>
        </p:nvSpPr>
        <p:spPr>
          <a:xfrm>
            <a:off x="927101" y="1574800"/>
            <a:ext cx="9500646" cy="4257829"/>
          </a:xfrm>
        </p:spPr>
        <p:txBody>
          <a:bodyPr>
            <a:normAutofit fontScale="25000" lnSpcReduction="20000"/>
          </a:bodyPr>
          <a:lstStyle/>
          <a:p>
            <a:r>
              <a:rPr lang="it-IT" sz="4800" dirty="0">
                <a:solidFill>
                  <a:schemeClr val="tx1"/>
                </a:solidFill>
              </a:rPr>
              <a:t>Catalogo di riviste elettroniche - Università di Bologna</a:t>
            </a:r>
          </a:p>
          <a:p>
            <a:r>
              <a:rPr lang="it-IT" sz="4800" dirty="0">
                <a:solidFill>
                  <a:schemeClr val="tx1"/>
                </a:solidFill>
              </a:rPr>
              <a:t>Archeologia Medievale - Cultura materiale. Insediamenti. Territorio</a:t>
            </a:r>
          </a:p>
          <a:p>
            <a:r>
              <a:rPr lang="it-IT" sz="4800" dirty="0">
                <a:solidFill>
                  <a:schemeClr val="tx1"/>
                </a:solidFill>
              </a:rPr>
              <a:t>Archeologia Viva</a:t>
            </a:r>
          </a:p>
          <a:p>
            <a:r>
              <a:rPr lang="it-IT" sz="4800" dirty="0">
                <a:solidFill>
                  <a:schemeClr val="tx1"/>
                </a:solidFill>
              </a:rPr>
              <a:t>SPOLIA (recensioni di pubblicazioni e di convegni)</a:t>
            </a:r>
          </a:p>
          <a:p>
            <a:r>
              <a:rPr lang="it-IT" sz="4800" dirty="0">
                <a:solidFill>
                  <a:schemeClr val="tx1"/>
                </a:solidFill>
              </a:rPr>
              <a:t>Archeologia e Calcolatori</a:t>
            </a:r>
          </a:p>
          <a:p>
            <a:r>
              <a:rPr lang="it-IT" sz="4800" dirty="0">
                <a:solidFill>
                  <a:schemeClr val="tx1"/>
                </a:solidFill>
              </a:rPr>
              <a:t>Notes - Notiziario di Archeologia italiana</a:t>
            </a:r>
          </a:p>
          <a:p>
            <a:r>
              <a:rPr lang="it-IT" sz="4800" dirty="0">
                <a:solidFill>
                  <a:schemeClr val="tx1"/>
                </a:solidFill>
              </a:rPr>
              <a:t>Aquileia Nostra</a:t>
            </a:r>
          </a:p>
          <a:p>
            <a:r>
              <a:rPr lang="it-IT" sz="4800" dirty="0">
                <a:solidFill>
                  <a:schemeClr val="tx1"/>
                </a:solidFill>
              </a:rPr>
              <a:t>C.P.S.S.A.E. - Centro Polesano di Studi Storici, Archeologici ed Etnografici</a:t>
            </a:r>
          </a:p>
          <a:p>
            <a:r>
              <a:rPr lang="it-IT" sz="4800" dirty="0">
                <a:solidFill>
                  <a:schemeClr val="tx1"/>
                </a:solidFill>
              </a:rPr>
              <a:t>Pausania - Attualità archeologica on line</a:t>
            </a:r>
          </a:p>
          <a:p>
            <a:r>
              <a:rPr lang="it-IT" sz="4800" dirty="0">
                <a:solidFill>
                  <a:schemeClr val="tx1"/>
                </a:solidFill>
              </a:rPr>
              <a:t>Corpus delle collezioni archeologiche del vetro nel Veneto - </a:t>
            </a:r>
            <a:r>
              <a:rPr lang="it-IT" sz="4800" dirty="0" err="1">
                <a:solidFill>
                  <a:schemeClr val="tx1"/>
                </a:solidFill>
              </a:rPr>
              <a:t>Association</a:t>
            </a:r>
            <a:r>
              <a:rPr lang="it-IT" sz="4800" dirty="0">
                <a:solidFill>
                  <a:schemeClr val="tx1"/>
                </a:solidFill>
              </a:rPr>
              <a:t> </a:t>
            </a:r>
            <a:r>
              <a:rPr lang="it-IT" sz="4800" dirty="0" err="1">
                <a:solidFill>
                  <a:schemeClr val="tx1"/>
                </a:solidFill>
              </a:rPr>
              <a:t>Internationale</a:t>
            </a:r>
            <a:r>
              <a:rPr lang="it-IT" sz="4800" dirty="0">
                <a:solidFill>
                  <a:schemeClr val="tx1"/>
                </a:solidFill>
              </a:rPr>
              <a:t> pour l'Histoire </a:t>
            </a:r>
            <a:r>
              <a:rPr lang="it-IT" sz="4800" dirty="0" err="1">
                <a:solidFill>
                  <a:schemeClr val="tx1"/>
                </a:solidFill>
              </a:rPr>
              <a:t>du</a:t>
            </a:r>
            <a:r>
              <a:rPr lang="it-IT" sz="4800" dirty="0">
                <a:solidFill>
                  <a:schemeClr val="tx1"/>
                </a:solidFill>
              </a:rPr>
              <a:t> </a:t>
            </a:r>
            <a:r>
              <a:rPr lang="it-IT" sz="4800" dirty="0" err="1">
                <a:solidFill>
                  <a:schemeClr val="tx1"/>
                </a:solidFill>
              </a:rPr>
              <a:t>Verre</a:t>
            </a:r>
            <a:endParaRPr lang="it-IT" sz="4800" dirty="0">
              <a:solidFill>
                <a:schemeClr val="tx1"/>
              </a:solidFill>
            </a:endParaRPr>
          </a:p>
          <a:p>
            <a:r>
              <a:rPr lang="it-IT" sz="4800" dirty="0">
                <a:solidFill>
                  <a:schemeClr val="tx1"/>
                </a:solidFill>
              </a:rPr>
              <a:t>Quaderni di Archeologia del Veneto</a:t>
            </a:r>
          </a:p>
          <a:p>
            <a:r>
              <a:rPr lang="it-IT" sz="4800" dirty="0">
                <a:solidFill>
                  <a:schemeClr val="tx1"/>
                </a:solidFill>
              </a:rPr>
              <a:t>Archeologia Uomo Territorio</a:t>
            </a:r>
          </a:p>
          <a:p>
            <a:r>
              <a:rPr lang="it-IT" sz="4800" dirty="0">
                <a:solidFill>
                  <a:schemeClr val="tx1"/>
                </a:solidFill>
              </a:rPr>
              <a:t>La rivista dell'Associazione Archeologica "Ad </a:t>
            </a:r>
            <a:r>
              <a:rPr lang="it-IT" sz="4800" dirty="0" err="1">
                <a:solidFill>
                  <a:schemeClr val="tx1"/>
                </a:solidFill>
              </a:rPr>
              <a:t>Quintum</a:t>
            </a:r>
            <a:r>
              <a:rPr lang="it-IT" sz="4800" dirty="0">
                <a:solidFill>
                  <a:schemeClr val="tx1"/>
                </a:solidFill>
              </a:rPr>
              <a:t>", Collegno, Torino</a:t>
            </a:r>
          </a:p>
          <a:p>
            <a:r>
              <a:rPr lang="it-IT" sz="4800" dirty="0" err="1">
                <a:solidFill>
                  <a:schemeClr val="tx1"/>
                </a:solidFill>
              </a:rPr>
              <a:t>Mediterranean</a:t>
            </a:r>
            <a:r>
              <a:rPr lang="it-IT" sz="4800" dirty="0">
                <a:solidFill>
                  <a:schemeClr val="tx1"/>
                </a:solidFill>
              </a:rPr>
              <a:t> </a:t>
            </a:r>
            <a:r>
              <a:rPr lang="it-IT" sz="4800" dirty="0" err="1">
                <a:solidFill>
                  <a:schemeClr val="tx1"/>
                </a:solidFill>
              </a:rPr>
              <a:t>Prehistory</a:t>
            </a:r>
            <a:r>
              <a:rPr lang="it-IT" sz="4800" dirty="0">
                <a:solidFill>
                  <a:schemeClr val="tx1"/>
                </a:solidFill>
              </a:rPr>
              <a:t> Online</a:t>
            </a:r>
          </a:p>
          <a:p>
            <a:r>
              <a:rPr lang="it-IT" sz="4800" dirty="0">
                <a:solidFill>
                  <a:schemeClr val="tx1"/>
                </a:solidFill>
              </a:rPr>
              <a:t>L'archeologo subacqueo</a:t>
            </a:r>
          </a:p>
          <a:p>
            <a:endParaRPr lang="it-IT" sz="2800" dirty="0" smtClean="0">
              <a:solidFill>
                <a:schemeClr val="tx1"/>
              </a:solidFill>
            </a:endParaRPr>
          </a:p>
        </p:txBody>
      </p:sp>
    </p:spTree>
    <p:extLst>
      <p:ext uri="{BB962C8B-B14F-4D97-AF65-F5344CB8AC3E}">
        <p14:creationId xmlns:p14="http://schemas.microsoft.com/office/powerpoint/2010/main" val="381711022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2940" y="583843"/>
            <a:ext cx="8596668" cy="768439"/>
          </a:xfrm>
        </p:spPr>
        <p:txBody>
          <a:bodyPr>
            <a:normAutofit fontScale="90000"/>
          </a:bodyPr>
          <a:lstStyle/>
          <a:p>
            <a:pPr algn="ctr"/>
            <a:r>
              <a:rPr lang="it-IT" sz="3200" dirty="0" smtClean="0"/>
              <a:t>Esempi di diritti e concessioni della </a:t>
            </a:r>
            <a:r>
              <a:rPr lang="it-IT" sz="3200" i="1" dirty="0" smtClean="0"/>
              <a:t>Magna </a:t>
            </a:r>
            <a:r>
              <a:rPr lang="it-IT" sz="3200" i="1" dirty="0" err="1" smtClean="0"/>
              <a:t>Charta</a:t>
            </a:r>
            <a:endParaRPr lang="it-IT" sz="3200" dirty="0"/>
          </a:p>
        </p:txBody>
      </p:sp>
      <p:sp>
        <p:nvSpPr>
          <p:cNvPr id="3" name="Segnaposto contenuto 2"/>
          <p:cNvSpPr>
            <a:spLocks noGrp="1"/>
          </p:cNvSpPr>
          <p:nvPr>
            <p:ph idx="1"/>
          </p:nvPr>
        </p:nvSpPr>
        <p:spPr>
          <a:xfrm>
            <a:off x="677334" y="1558345"/>
            <a:ext cx="8596668" cy="4483018"/>
          </a:xfrm>
        </p:spPr>
        <p:txBody>
          <a:bodyPr>
            <a:normAutofit/>
          </a:bodyPr>
          <a:lstStyle/>
          <a:p>
            <a:pPr algn="just"/>
            <a:r>
              <a:rPr lang="it-IT" sz="2000" dirty="0"/>
              <a:t>Il divieto per il Sovrano di imporre nuove tasse senza il consenso del </a:t>
            </a:r>
            <a:r>
              <a:rPr lang="it-IT" sz="2000" dirty="0" smtClean="0"/>
              <a:t>Parlamento.</a:t>
            </a:r>
          </a:p>
          <a:p>
            <a:pPr algn="just"/>
            <a:r>
              <a:rPr lang="it-IT" sz="2000" dirty="0"/>
              <a:t> La garanzia per tutti gli uomini di non poter essere imprigionati senza prima aver sostenuto un regolare processo</a:t>
            </a:r>
            <a:r>
              <a:rPr lang="it-IT" sz="2000" dirty="0" smtClean="0"/>
              <a:t>.</a:t>
            </a:r>
            <a:r>
              <a:rPr lang="it-IT" sz="2000" dirty="0"/>
              <a:t> </a:t>
            </a:r>
            <a:endParaRPr lang="it-IT" sz="2000" dirty="0" smtClean="0"/>
          </a:p>
          <a:p>
            <a:pPr algn="just"/>
            <a:r>
              <a:rPr lang="it-IT" sz="2000" dirty="0" smtClean="0"/>
              <a:t>La promessa </a:t>
            </a:r>
            <a:r>
              <a:rPr lang="it-IT" sz="2000" dirty="0"/>
              <a:t>di non pretendere dai suoi vassalli tributi straordinari senza il loro </a:t>
            </a:r>
            <a:r>
              <a:rPr lang="it-IT" sz="2000" dirty="0" smtClean="0"/>
              <a:t>consenso.</a:t>
            </a:r>
          </a:p>
          <a:p>
            <a:pPr algn="just"/>
            <a:r>
              <a:rPr lang="it-IT" sz="2000" dirty="0" smtClean="0"/>
              <a:t>Il permesso </a:t>
            </a:r>
            <a:r>
              <a:rPr lang="it-IT" sz="2000" dirty="0"/>
              <a:t>ai mercanti </a:t>
            </a:r>
            <a:r>
              <a:rPr lang="it-IT" sz="2000" dirty="0" smtClean="0"/>
              <a:t>stranieri di circolare liberamente in Inghilterra.</a:t>
            </a:r>
          </a:p>
          <a:p>
            <a:pPr algn="just"/>
            <a:r>
              <a:rPr lang="it-IT" sz="2000" dirty="0" smtClean="0"/>
              <a:t>Viene </a:t>
            </a:r>
            <a:r>
              <a:rPr lang="it-IT" sz="2000" dirty="0"/>
              <a:t>stabilita l'unità dei pesi e delle misure per tutta la </a:t>
            </a:r>
            <a:r>
              <a:rPr lang="it-IT" sz="2000" dirty="0" smtClean="0"/>
              <a:t>nazione e fu decisa l’imposizione di </a:t>
            </a:r>
            <a:r>
              <a:rPr lang="it-IT" sz="2000" dirty="0"/>
              <a:t>una tassa su tutti beni esportati e </a:t>
            </a:r>
            <a:r>
              <a:rPr lang="it-IT" sz="2000" dirty="0" smtClean="0"/>
              <a:t>importati con la creazione di monopoli (seta</a:t>
            </a:r>
            <a:r>
              <a:rPr lang="it-IT" sz="2000" dirty="0"/>
              <a:t>, ferro, </a:t>
            </a:r>
            <a:r>
              <a:rPr lang="it-IT" sz="2000" dirty="0" smtClean="0"/>
              <a:t>sale).</a:t>
            </a:r>
            <a:endParaRPr lang="it-IT" sz="2000" dirty="0"/>
          </a:p>
        </p:txBody>
      </p:sp>
    </p:spTree>
    <p:extLst>
      <p:ext uri="{BB962C8B-B14F-4D97-AF65-F5344CB8AC3E}">
        <p14:creationId xmlns:p14="http://schemas.microsoft.com/office/powerpoint/2010/main" val="380842118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261870"/>
            <a:ext cx="8596668" cy="1000260"/>
          </a:xfrm>
        </p:spPr>
        <p:txBody>
          <a:bodyPr>
            <a:normAutofit/>
          </a:bodyPr>
          <a:lstStyle/>
          <a:p>
            <a:r>
              <a:rPr lang="it-IT" sz="3200" dirty="0" smtClean="0"/>
              <a:t>I Penitenziali </a:t>
            </a:r>
            <a:endParaRPr lang="it-IT" sz="3200" dirty="0"/>
          </a:p>
        </p:txBody>
      </p:sp>
      <p:sp>
        <p:nvSpPr>
          <p:cNvPr id="3" name="Segnaposto contenuto 2"/>
          <p:cNvSpPr>
            <a:spLocks noGrp="1"/>
          </p:cNvSpPr>
          <p:nvPr>
            <p:ph idx="1"/>
          </p:nvPr>
        </p:nvSpPr>
        <p:spPr>
          <a:xfrm>
            <a:off x="677334" y="1371601"/>
            <a:ext cx="8596668" cy="4546600"/>
          </a:xfrm>
        </p:spPr>
        <p:txBody>
          <a:bodyPr>
            <a:noAutofit/>
          </a:bodyPr>
          <a:lstStyle/>
          <a:p>
            <a:r>
              <a:rPr lang="it-IT" sz="2000" dirty="0" smtClean="0"/>
              <a:t>Si tratta di testi di natura giuridica redatti dall’autorità ecclesiastica per regolamentare, registrare e rendere validi i diritti dei penitenti durante la confessione.</a:t>
            </a:r>
          </a:p>
          <a:p>
            <a:pPr algn="just"/>
            <a:r>
              <a:rPr lang="it-IT" sz="2000" dirty="0" smtClean="0"/>
              <a:t>Sono documenti pubblici perché fatti scrivere dall’autorità ecclesiastica per regolamentare un fatto pubblico, sia pure riservato, come nella confessione, che, nella religione cattolica, obbligava i fedeli ad accusarsi dei peccati di fronte alla Chiesa rappresentata dal sacerdote.</a:t>
            </a:r>
          </a:p>
          <a:p>
            <a:pPr algn="just"/>
            <a:r>
              <a:rPr lang="it-IT" sz="2000" dirty="0" smtClean="0"/>
              <a:t>I più antichi sono stati fatti in Irlanda ed elencavano le colpe con le relative penitenze.</a:t>
            </a:r>
          </a:p>
          <a:p>
            <a:r>
              <a:rPr lang="it-IT" sz="2000" dirty="0" smtClean="0"/>
              <a:t>Sono importanti come fonti per i riflessi che essi avevano non solo sui comportamenti religiosi e morali, ma anche sull’ordinamento della società.</a:t>
            </a:r>
          </a:p>
          <a:p>
            <a:r>
              <a:rPr lang="it-IT" sz="2000" dirty="0" smtClean="0"/>
              <a:t>Ebbero una diffusione rapida in Europa.  </a:t>
            </a:r>
            <a:endParaRPr lang="it-IT" sz="2000" dirty="0"/>
          </a:p>
        </p:txBody>
      </p:sp>
    </p:spTree>
    <p:extLst>
      <p:ext uri="{BB962C8B-B14F-4D97-AF65-F5344CB8AC3E}">
        <p14:creationId xmlns:p14="http://schemas.microsoft.com/office/powerpoint/2010/main" val="248445453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845713"/>
          </a:xfrm>
        </p:spPr>
        <p:txBody>
          <a:bodyPr/>
          <a:lstStyle/>
          <a:p>
            <a:r>
              <a:rPr lang="it-IT" dirty="0" smtClean="0"/>
              <a:t>Atti notarili </a:t>
            </a:r>
            <a:endParaRPr lang="it-IT" dirty="0"/>
          </a:p>
        </p:txBody>
      </p:sp>
      <p:sp>
        <p:nvSpPr>
          <p:cNvPr id="3" name="Segnaposto contenuto 2"/>
          <p:cNvSpPr>
            <a:spLocks noGrp="1"/>
          </p:cNvSpPr>
          <p:nvPr>
            <p:ph idx="1"/>
          </p:nvPr>
        </p:nvSpPr>
        <p:spPr>
          <a:xfrm>
            <a:off x="677334" y="1516646"/>
            <a:ext cx="8596668" cy="4227331"/>
          </a:xfrm>
        </p:spPr>
        <p:txBody>
          <a:bodyPr>
            <a:noAutofit/>
          </a:bodyPr>
          <a:lstStyle/>
          <a:p>
            <a:pPr algn="just"/>
            <a:r>
              <a:rPr lang="it-IT" sz="2000" dirty="0" smtClean="0"/>
              <a:t>Si tratta di documenti di varia natura ma riconducibili alla scrittura privata, cioè un documento che doveva offrire garanzie e durare nel tempo.</a:t>
            </a:r>
          </a:p>
          <a:p>
            <a:pPr algn="just"/>
            <a:r>
              <a:rPr lang="it-IT" sz="2000" dirty="0" smtClean="0"/>
              <a:t>Erano di fondamentale riferimento per gli analfabeti, che diffidenti preferivano rivolgersi ad un professionista, il notaio, anche per transizioni dai tempi brevi e per affari di poco conto. </a:t>
            </a:r>
          </a:p>
          <a:p>
            <a:pPr algn="just"/>
            <a:r>
              <a:rPr lang="it-IT" sz="2000" dirty="0" smtClean="0"/>
              <a:t>Sono fonti indispensabili per gli storici per la ricostruzione del passato.</a:t>
            </a:r>
          </a:p>
          <a:p>
            <a:pPr algn="just"/>
            <a:r>
              <a:rPr lang="it-IT" sz="2000" dirty="0" smtClean="0"/>
              <a:t>Aumentano dal XII secolo in seguito alla riscoperta del diritto romano che comportò lo sviluppo della cultura giuridica universitaria con le conseguenti elaborazioni dottrinali dei glossatori del diritto giustinianeo. Nascono in questo periodo i prontuari per notai come quello scritto da Rolandino Passeggeri. </a:t>
            </a:r>
            <a:endParaRPr lang="it-IT" sz="2000" dirty="0"/>
          </a:p>
        </p:txBody>
      </p:sp>
    </p:spTree>
    <p:extLst>
      <p:ext uri="{BB962C8B-B14F-4D97-AF65-F5344CB8AC3E}">
        <p14:creationId xmlns:p14="http://schemas.microsoft.com/office/powerpoint/2010/main" val="167104575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807076"/>
          </a:xfrm>
        </p:spPr>
        <p:txBody>
          <a:bodyPr/>
          <a:lstStyle/>
          <a:p>
            <a:r>
              <a:rPr lang="it-IT" dirty="0" smtClean="0"/>
              <a:t>I notai </a:t>
            </a:r>
            <a:endParaRPr lang="it-IT" dirty="0"/>
          </a:p>
        </p:txBody>
      </p:sp>
      <p:sp>
        <p:nvSpPr>
          <p:cNvPr id="3" name="Segnaposto contenuto 2"/>
          <p:cNvSpPr>
            <a:spLocks noGrp="1"/>
          </p:cNvSpPr>
          <p:nvPr>
            <p:ph idx="1"/>
          </p:nvPr>
        </p:nvSpPr>
        <p:spPr>
          <a:xfrm>
            <a:off x="548545" y="1478009"/>
            <a:ext cx="8596668" cy="3880773"/>
          </a:xfrm>
        </p:spPr>
        <p:txBody>
          <a:bodyPr>
            <a:normAutofit/>
          </a:bodyPr>
          <a:lstStyle/>
          <a:p>
            <a:pPr algn="just"/>
            <a:r>
              <a:rPr lang="it-IT" sz="2000" dirty="0" smtClean="0"/>
              <a:t>Assumono un ruolo importante a partire dal XII secolo quando il documento assume un’efficacia giuridica immediatamente riconosciuta dalle autorità pubbliche.</a:t>
            </a:r>
          </a:p>
          <a:p>
            <a:pPr algn="just"/>
            <a:r>
              <a:rPr lang="it-IT" sz="2000" dirty="0" smtClean="0"/>
              <a:t>Il notaio, prima di redigere una pergamena contenete tutto il dettato del documento, ne definiva gli estremi in una minuta e quindi ne scriveva in forma abbreviata la sostanza (datazione, testimoni, autori e destinatari, oggetto, clausole specifiche, penalità e eccezioni di legge) in un proprio registro spesso scritto in materiale cartaceo.</a:t>
            </a:r>
          </a:p>
          <a:p>
            <a:pPr algn="just"/>
            <a:r>
              <a:rPr lang="it-IT" sz="2000" dirty="0" smtClean="0"/>
              <a:t>I registri vengono conservati dai notai e trasmessi agli eredi</a:t>
            </a:r>
          </a:p>
          <a:p>
            <a:pPr algn="just"/>
            <a:r>
              <a:rPr lang="it-IT" sz="2000" dirty="0" smtClean="0"/>
              <a:t>Nel tardo medioevo diminuisce la quantità di documenti in pergamena e aumentano i registri.</a:t>
            </a:r>
            <a:endParaRPr lang="it-IT" sz="2000" dirty="0"/>
          </a:p>
        </p:txBody>
      </p:sp>
    </p:spTree>
    <p:extLst>
      <p:ext uri="{BB962C8B-B14F-4D97-AF65-F5344CB8AC3E}">
        <p14:creationId xmlns:p14="http://schemas.microsoft.com/office/powerpoint/2010/main" val="44751471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91320" y="1027664"/>
            <a:ext cx="9366325" cy="394736"/>
          </a:xfrm>
        </p:spPr>
        <p:txBody>
          <a:bodyPr>
            <a:normAutofit fontScale="90000"/>
          </a:bodyPr>
          <a:lstStyle/>
          <a:p>
            <a:r>
              <a:rPr lang="it-IT" i="1" dirty="0" smtClean="0"/>
              <a:t>Epistole</a:t>
            </a:r>
            <a:endParaRPr lang="it-IT" i="1" dirty="0"/>
          </a:p>
        </p:txBody>
      </p:sp>
      <p:sp>
        <p:nvSpPr>
          <p:cNvPr id="3" name="Segnaposto contenuto 2"/>
          <p:cNvSpPr>
            <a:spLocks noGrp="1"/>
          </p:cNvSpPr>
          <p:nvPr>
            <p:ph idx="1"/>
          </p:nvPr>
        </p:nvSpPr>
        <p:spPr>
          <a:xfrm>
            <a:off x="677334" y="1663701"/>
            <a:ext cx="8596668" cy="4377662"/>
          </a:xfrm>
        </p:spPr>
        <p:txBody>
          <a:bodyPr>
            <a:normAutofit lnSpcReduction="10000"/>
          </a:bodyPr>
          <a:lstStyle/>
          <a:p>
            <a:pPr algn="just"/>
            <a:r>
              <a:rPr lang="it-IT" sz="2000" dirty="0" smtClean="0"/>
              <a:t>Nella diplomatica medievale il termine </a:t>
            </a:r>
            <a:r>
              <a:rPr lang="it-IT" sz="2000" i="1" dirty="0" err="1" smtClean="0"/>
              <a:t>epistulae</a:t>
            </a:r>
            <a:r>
              <a:rPr lang="it-IT" sz="2000" i="1" dirty="0" smtClean="0"/>
              <a:t> </a:t>
            </a:r>
            <a:r>
              <a:rPr lang="it-IT" sz="2000" dirty="0" smtClean="0"/>
              <a:t>o lettere ha un significato ampio riferito a documenti emanati o ricevuti da autorità pubbliche in forma pubblica, da autorità pubblica in forma privata, da privati in forma pubblica e da privati in forma privata.</a:t>
            </a:r>
          </a:p>
          <a:p>
            <a:pPr algn="just"/>
            <a:r>
              <a:rPr lang="it-IT" sz="2000" dirty="0" smtClean="0"/>
              <a:t>È un tipo di fonte per sua stessa natura meditata e scritta dal modo di essere dell’autore; è una forma di comunicazione immediata.</a:t>
            </a:r>
          </a:p>
          <a:p>
            <a:pPr algn="just"/>
            <a:r>
              <a:rPr lang="it-IT" sz="2000" dirty="0" smtClean="0"/>
              <a:t>Tra i più famosi epistolari segnalo quello di Gregorio Magno (conversazione morale e di persuasione dei corrispondenti), quello di Pier </a:t>
            </a:r>
            <a:r>
              <a:rPr lang="it-IT" sz="2000" dirty="0"/>
              <a:t>D</a:t>
            </a:r>
            <a:r>
              <a:rPr lang="it-IT" sz="2000" dirty="0" smtClean="0"/>
              <a:t>elle Vigne (originalità dei fatti narrati ed eleganza espressiva) e quello di Ivo di Chartres (denunzia dei vizi dell’aristocrazia francese tra la fine del XI sec e i primi anni Venti del secolo successivo). </a:t>
            </a:r>
          </a:p>
          <a:p>
            <a:pPr algn="just"/>
            <a:r>
              <a:rPr lang="it-IT" sz="2000" dirty="0" smtClean="0"/>
              <a:t>Le lettere di </a:t>
            </a:r>
            <a:r>
              <a:rPr lang="it-IT" sz="2000" dirty="0" err="1" smtClean="0"/>
              <a:t>Datini</a:t>
            </a:r>
            <a:r>
              <a:rPr lang="it-IT" sz="2000" dirty="0" smtClean="0"/>
              <a:t> alla moglie Margherita: si tratta di lettere che forniscono numerose informazioni sulla cultura del mercante e sulle lettere di cambio.</a:t>
            </a:r>
            <a:endParaRPr lang="it-IT" sz="2000" dirty="0"/>
          </a:p>
        </p:txBody>
      </p:sp>
    </p:spTree>
    <p:extLst>
      <p:ext uri="{BB962C8B-B14F-4D97-AF65-F5344CB8AC3E}">
        <p14:creationId xmlns:p14="http://schemas.microsoft.com/office/powerpoint/2010/main" val="7145271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91320" y="381001"/>
            <a:ext cx="9366325" cy="723900"/>
          </a:xfrm>
        </p:spPr>
        <p:txBody>
          <a:bodyPr>
            <a:normAutofit/>
          </a:bodyPr>
          <a:lstStyle/>
          <a:p>
            <a:r>
              <a:rPr lang="it-IT" dirty="0" smtClean="0"/>
              <a:t>Riviste di archeologia medievale europee </a:t>
            </a:r>
            <a:endParaRPr lang="it-IT" dirty="0"/>
          </a:p>
        </p:txBody>
      </p:sp>
      <p:sp>
        <p:nvSpPr>
          <p:cNvPr id="4" name="Segnaposto contenuto 3"/>
          <p:cNvSpPr>
            <a:spLocks noGrp="1"/>
          </p:cNvSpPr>
          <p:nvPr>
            <p:ph idx="1"/>
          </p:nvPr>
        </p:nvSpPr>
        <p:spPr>
          <a:xfrm>
            <a:off x="660401" y="1231900"/>
            <a:ext cx="9767346" cy="4394200"/>
          </a:xfrm>
        </p:spPr>
        <p:txBody>
          <a:bodyPr>
            <a:noAutofit/>
          </a:bodyPr>
          <a:lstStyle/>
          <a:p>
            <a:r>
              <a:rPr lang="en-US" sz="1400" dirty="0" smtClean="0"/>
              <a:t>CBA guide to UK archaeology online</a:t>
            </a:r>
          </a:p>
          <a:p>
            <a:r>
              <a:rPr lang="it-IT" sz="1400" dirty="0" err="1" smtClean="0"/>
              <a:t>British</a:t>
            </a:r>
            <a:r>
              <a:rPr lang="it-IT" sz="1400" dirty="0" smtClean="0"/>
              <a:t> </a:t>
            </a:r>
            <a:r>
              <a:rPr lang="it-IT" sz="1400" dirty="0" err="1" smtClean="0"/>
              <a:t>Archaeology</a:t>
            </a:r>
            <a:endParaRPr lang="it-IT" sz="1400" dirty="0" smtClean="0"/>
          </a:p>
          <a:p>
            <a:r>
              <a:rPr lang="it-IT" sz="1400" dirty="0" err="1" smtClean="0"/>
              <a:t>European</a:t>
            </a:r>
            <a:r>
              <a:rPr lang="it-IT" sz="1400" dirty="0" smtClean="0"/>
              <a:t> Journal of </a:t>
            </a:r>
            <a:r>
              <a:rPr lang="it-IT" sz="1400" dirty="0" err="1" smtClean="0"/>
              <a:t>Archeology</a:t>
            </a:r>
            <a:r>
              <a:rPr lang="it-IT" sz="1400" dirty="0" smtClean="0"/>
              <a:t> </a:t>
            </a:r>
          </a:p>
          <a:p>
            <a:r>
              <a:rPr lang="it-IT" sz="1400" dirty="0" err="1"/>
              <a:t>Archäologie</a:t>
            </a:r>
            <a:r>
              <a:rPr lang="it-IT" sz="1400" dirty="0"/>
              <a:t> in </a:t>
            </a:r>
            <a:r>
              <a:rPr lang="it-IT" sz="1400" dirty="0" err="1" smtClean="0"/>
              <a:t>Deutschland</a:t>
            </a:r>
            <a:endParaRPr lang="it-IT" sz="1400" dirty="0" smtClean="0"/>
          </a:p>
          <a:p>
            <a:r>
              <a:rPr lang="it-IT" sz="1400" dirty="0" err="1"/>
              <a:t>Theoretical</a:t>
            </a:r>
            <a:r>
              <a:rPr lang="it-IT" sz="1400" dirty="0"/>
              <a:t> </a:t>
            </a:r>
            <a:r>
              <a:rPr lang="it-IT" sz="1400" dirty="0" err="1"/>
              <a:t>Anthropology</a:t>
            </a:r>
            <a:r>
              <a:rPr lang="it-IT" sz="1400" dirty="0"/>
              <a:t> - </a:t>
            </a:r>
            <a:r>
              <a:rPr lang="it-IT" sz="1400" dirty="0" err="1"/>
              <a:t>University</a:t>
            </a:r>
            <a:r>
              <a:rPr lang="it-IT" sz="1400" dirty="0"/>
              <a:t> of Vienna</a:t>
            </a:r>
          </a:p>
          <a:p>
            <a:r>
              <a:rPr lang="it-IT" sz="1400" dirty="0" err="1"/>
              <a:t>Abteilung</a:t>
            </a:r>
            <a:r>
              <a:rPr lang="it-IT" sz="1400" dirty="0"/>
              <a:t> </a:t>
            </a:r>
            <a:r>
              <a:rPr lang="it-IT" sz="1400" dirty="0" err="1"/>
              <a:t>Inventarisation</a:t>
            </a:r>
            <a:r>
              <a:rPr lang="it-IT" sz="1400" dirty="0"/>
              <a:t> und </a:t>
            </a:r>
            <a:r>
              <a:rPr lang="it-IT" sz="1400" dirty="0" err="1"/>
              <a:t>Denkmalforschung</a:t>
            </a:r>
            <a:endParaRPr lang="it-IT" sz="1400" dirty="0"/>
          </a:p>
          <a:p>
            <a:r>
              <a:rPr lang="it-IT" sz="1400" dirty="0" err="1"/>
              <a:t>Bundesdenkmalamt</a:t>
            </a:r>
            <a:r>
              <a:rPr lang="it-IT" sz="1400" dirty="0"/>
              <a:t> </a:t>
            </a:r>
            <a:r>
              <a:rPr lang="it-IT" sz="1400" dirty="0" err="1" smtClean="0"/>
              <a:t>Österreich</a:t>
            </a:r>
            <a:endParaRPr lang="it-IT" sz="1400" dirty="0" smtClean="0"/>
          </a:p>
          <a:p>
            <a:r>
              <a:rPr lang="fr-FR" sz="1400" dirty="0"/>
              <a:t>French </a:t>
            </a:r>
            <a:r>
              <a:rPr lang="fr-FR" sz="1400" dirty="0" err="1"/>
              <a:t>Archaeology</a:t>
            </a:r>
            <a:r>
              <a:rPr lang="fr-FR" sz="1400" dirty="0"/>
              <a:t> Documents</a:t>
            </a:r>
          </a:p>
          <a:p>
            <a:r>
              <a:rPr lang="fr-FR" sz="1400" dirty="0"/>
              <a:t>Les centres de ressources documentaires, Archéologie</a:t>
            </a:r>
          </a:p>
          <a:p>
            <a:r>
              <a:rPr lang="fr-FR" sz="1400" dirty="0" err="1"/>
              <a:t>Archeologie</a:t>
            </a:r>
            <a:r>
              <a:rPr lang="fr-FR" sz="1400" dirty="0"/>
              <a:t> </a:t>
            </a:r>
            <a:r>
              <a:rPr lang="fr-FR" sz="1400" dirty="0" err="1"/>
              <a:t>Medievale</a:t>
            </a:r>
            <a:r>
              <a:rPr lang="fr-FR" sz="1400" dirty="0"/>
              <a:t> - Les Publications du C.R.A.M</a:t>
            </a:r>
            <a:r>
              <a:rPr lang="fr-FR" sz="1400" dirty="0" smtClean="0"/>
              <a:t>.</a:t>
            </a:r>
          </a:p>
          <a:p>
            <a:r>
              <a:rPr lang="fr-FR" sz="1400" dirty="0" err="1" smtClean="0"/>
              <a:t>Arqueologia</a:t>
            </a:r>
            <a:endParaRPr lang="fr-FR" sz="1400" dirty="0"/>
          </a:p>
          <a:p>
            <a:r>
              <a:rPr lang="fr-FR" sz="1400" dirty="0"/>
              <a:t> Journal of </a:t>
            </a:r>
            <a:r>
              <a:rPr lang="fr-FR" sz="1400" dirty="0" err="1"/>
              <a:t>Iberian</a:t>
            </a:r>
            <a:r>
              <a:rPr lang="fr-FR" sz="1400" dirty="0"/>
              <a:t> </a:t>
            </a:r>
            <a:r>
              <a:rPr lang="fr-FR" sz="1400" dirty="0" err="1" smtClean="0"/>
              <a:t>Archaeology</a:t>
            </a:r>
            <a:endParaRPr lang="fr-FR" sz="1400" dirty="0" smtClean="0"/>
          </a:p>
          <a:p>
            <a:r>
              <a:rPr lang="it-IT" sz="1400" dirty="0" err="1" smtClean="0"/>
              <a:t>Collegium</a:t>
            </a:r>
            <a:r>
              <a:rPr lang="it-IT" sz="1400" dirty="0" smtClean="0"/>
              <a:t> </a:t>
            </a:r>
            <a:r>
              <a:rPr lang="it-IT" sz="1400" dirty="0"/>
              <a:t>Medievale - </a:t>
            </a:r>
            <a:r>
              <a:rPr lang="it-IT" sz="1400" dirty="0" err="1"/>
              <a:t>Interdisciplinary</a:t>
            </a:r>
            <a:r>
              <a:rPr lang="it-IT" sz="1400" dirty="0"/>
              <a:t> Journal of </a:t>
            </a:r>
            <a:r>
              <a:rPr lang="it-IT" sz="1400" dirty="0" err="1"/>
              <a:t>Medieval</a:t>
            </a:r>
            <a:r>
              <a:rPr lang="it-IT" sz="1400" dirty="0"/>
              <a:t> </a:t>
            </a:r>
            <a:r>
              <a:rPr lang="it-IT" sz="1400" dirty="0" err="1" smtClean="0"/>
              <a:t>Research</a:t>
            </a:r>
            <a:endParaRPr lang="it-IT" sz="1400" dirty="0" smtClean="0"/>
          </a:p>
          <a:p>
            <a:r>
              <a:rPr lang="it-IT" sz="1400" dirty="0" smtClean="0"/>
              <a:t>Acta </a:t>
            </a:r>
            <a:r>
              <a:rPr lang="it-IT" sz="1400" dirty="0" err="1" smtClean="0"/>
              <a:t>Baltivo-Slavica</a:t>
            </a:r>
          </a:p>
        </p:txBody>
      </p:sp>
    </p:spTree>
    <p:extLst>
      <p:ext uri="{BB962C8B-B14F-4D97-AF65-F5344CB8AC3E}">
        <p14:creationId xmlns:p14="http://schemas.microsoft.com/office/powerpoint/2010/main" val="27168288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4046" y="538267"/>
            <a:ext cx="9366325" cy="1143000"/>
          </a:xfrm>
        </p:spPr>
        <p:txBody>
          <a:bodyPr/>
          <a:lstStyle/>
          <a:p>
            <a:pPr algn="ctr"/>
            <a:r>
              <a:rPr lang="it-IT" dirty="0" smtClean="0"/>
              <a:t>Toponimi e strutture architettoniche</a:t>
            </a:r>
            <a:endParaRPr lang="it-IT" dirty="0"/>
          </a:p>
        </p:txBody>
      </p:sp>
      <p:sp>
        <p:nvSpPr>
          <p:cNvPr id="3" name="Content Placeholder 2"/>
          <p:cNvSpPr>
            <a:spLocks noGrp="1"/>
          </p:cNvSpPr>
          <p:nvPr>
            <p:ph idx="1"/>
          </p:nvPr>
        </p:nvSpPr>
        <p:spPr>
          <a:xfrm>
            <a:off x="165101" y="1867438"/>
            <a:ext cx="9664699" cy="3965192"/>
          </a:xfrm>
        </p:spPr>
        <p:txBody>
          <a:bodyPr>
            <a:normAutofit/>
          </a:bodyPr>
          <a:lstStyle/>
          <a:p>
            <a:pPr algn="just"/>
            <a:r>
              <a:rPr lang="it-IT" sz="2000" dirty="0" smtClean="0">
                <a:solidFill>
                  <a:schemeClr val="accent1">
                    <a:lumMod val="75000"/>
                  </a:schemeClr>
                </a:solidFill>
              </a:rPr>
              <a:t>Lo studio dei toponimi</a:t>
            </a:r>
            <a:r>
              <a:rPr lang="it-IT" sz="2000" dirty="0" smtClean="0">
                <a:solidFill>
                  <a:schemeClr val="tx1"/>
                </a:solidFill>
              </a:rPr>
              <a:t>: fornisce informazioni sugli insediamenti ma devono essere valutati volta per volta perché i nomi dei luoghi possono variare nel corso dei secoli ed essere imposti molto tempo dopo le vicende alle quali fanno riferimento. Un valido esempio si trova nei toponimi in uso in Sicilia, dove non tutti i toponimi arabi risalgono al periodo della dominazione islamica.</a:t>
            </a:r>
          </a:p>
          <a:p>
            <a:pPr algn="just"/>
            <a:r>
              <a:rPr lang="it-IT" sz="2000" dirty="0" smtClean="0">
                <a:solidFill>
                  <a:schemeClr val="accent1">
                    <a:lumMod val="75000"/>
                  </a:schemeClr>
                </a:solidFill>
              </a:rPr>
              <a:t> L’analisi delle strutture architettoniche </a:t>
            </a:r>
            <a:r>
              <a:rPr lang="it-IT" sz="2000" dirty="0" smtClean="0">
                <a:solidFill>
                  <a:schemeClr val="tx1"/>
                </a:solidFill>
              </a:rPr>
              <a:t>permette di conoscere i livelli tecnici usati per la costruzione e le competenze artigianali, lo sviluppo  economico dei luoghi e le stratificazioni sociali in essere, abitudini di vita e gusti degli abitanti dei luoghi. Permette inoltre di conoscere le modalità di utilizzo dello spazio e il lessico iconografico usato. </a:t>
            </a:r>
            <a:endParaRPr lang="it-IT" sz="2000" dirty="0">
              <a:solidFill>
                <a:schemeClr val="tx1"/>
              </a:solidFill>
            </a:endParaRPr>
          </a:p>
        </p:txBody>
      </p:sp>
    </p:spTree>
    <p:extLst>
      <p:ext uri="{BB962C8B-B14F-4D97-AF65-F5344CB8AC3E}">
        <p14:creationId xmlns:p14="http://schemas.microsoft.com/office/powerpoint/2010/main" val="40056754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320" y="1027664"/>
            <a:ext cx="9366325" cy="556437"/>
          </a:xfrm>
        </p:spPr>
        <p:txBody>
          <a:bodyPr>
            <a:normAutofit fontScale="90000"/>
          </a:bodyPr>
          <a:lstStyle/>
          <a:p>
            <a:pPr algn="ctr"/>
            <a:r>
              <a:rPr lang="it-IT" dirty="0" smtClean="0"/>
              <a:t>Pesi, misure e monete</a:t>
            </a:r>
            <a:endParaRPr lang="it-IT" dirty="0"/>
          </a:p>
        </p:txBody>
      </p:sp>
      <p:sp>
        <p:nvSpPr>
          <p:cNvPr id="3" name="Content Placeholder 2"/>
          <p:cNvSpPr>
            <a:spLocks noGrp="1"/>
          </p:cNvSpPr>
          <p:nvPr>
            <p:ph idx="1"/>
          </p:nvPr>
        </p:nvSpPr>
        <p:spPr>
          <a:xfrm>
            <a:off x="355601" y="1841680"/>
            <a:ext cx="9626599" cy="3990950"/>
          </a:xfrm>
        </p:spPr>
        <p:txBody>
          <a:bodyPr>
            <a:normAutofit/>
          </a:bodyPr>
          <a:lstStyle/>
          <a:p>
            <a:pPr algn="just"/>
            <a:r>
              <a:rPr lang="it-IT" dirty="0" smtClean="0">
                <a:solidFill>
                  <a:schemeClr val="accent1">
                    <a:lumMod val="75000"/>
                  </a:schemeClr>
                </a:solidFill>
              </a:rPr>
              <a:t>Pesi e misure </a:t>
            </a:r>
            <a:r>
              <a:rPr lang="it-IT" dirty="0" smtClean="0">
                <a:solidFill>
                  <a:schemeClr val="tx1"/>
                </a:solidFill>
              </a:rPr>
              <a:t>mutano da paese a paese. Le notizie si ricavano dalle «pratiche di mercatura»(sorta di diari scritti dai mercanti contenenti informazioni relative all’azienda in cui operava quanto a prezzi, merci, cambi, </a:t>
            </a:r>
            <a:r>
              <a:rPr lang="it-IT" dirty="0" err="1" smtClean="0">
                <a:solidFill>
                  <a:schemeClr val="tx1"/>
                </a:solidFill>
              </a:rPr>
              <a:t>etc</a:t>
            </a:r>
            <a:r>
              <a:rPr lang="it-IT" dirty="0" smtClean="0">
                <a:solidFill>
                  <a:schemeClr val="tx1"/>
                </a:solidFill>
              </a:rPr>
              <a:t>). Il loro studio è essenziale perché senza la loro conoscenza sfuggirebbe il valore di ogni operazione economica.</a:t>
            </a:r>
          </a:p>
          <a:p>
            <a:pPr algn="just"/>
            <a:r>
              <a:rPr lang="it-IT" dirty="0" smtClean="0">
                <a:solidFill>
                  <a:schemeClr val="accent1">
                    <a:lumMod val="75000"/>
                  </a:schemeClr>
                </a:solidFill>
              </a:rPr>
              <a:t>La moneta </a:t>
            </a:r>
            <a:r>
              <a:rPr lang="it-IT" dirty="0" smtClean="0">
                <a:solidFill>
                  <a:schemeClr val="tx1"/>
                </a:solidFill>
              </a:rPr>
              <a:t>è un tassello metallico di peso predeterminato, ma è anche un oggetto metallico, che era misura di valore e mezzo di scambio perché era usato per quantificare il valore della merce, il suo prezzo, sia per acquisire merce valutata. Non è sempre stato così: in alcuni periodi del Medioevo e per periodi limitati è in uso il baratto.</a:t>
            </a:r>
          </a:p>
          <a:p>
            <a:pPr algn="just"/>
            <a:r>
              <a:rPr lang="it-IT" dirty="0" smtClean="0">
                <a:solidFill>
                  <a:schemeClr val="tx1"/>
                </a:solidFill>
              </a:rPr>
              <a:t>Ogni moneta si qualifica per la natura e il peso del metallo di cui è costituita, per il valore intrinseco e per quello nominale di cui è portatrice, per la sua iconografia legata alle immagini e alle parole presenti sulle due facce.</a:t>
            </a:r>
            <a:endParaRPr lang="it-IT" dirty="0">
              <a:solidFill>
                <a:schemeClr val="tx1"/>
              </a:solidFill>
            </a:endParaRPr>
          </a:p>
        </p:txBody>
      </p:sp>
    </p:spTree>
    <p:extLst>
      <p:ext uri="{BB962C8B-B14F-4D97-AF65-F5344CB8AC3E}">
        <p14:creationId xmlns:p14="http://schemas.microsoft.com/office/powerpoint/2010/main" val="251467433"/>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1618</TotalTime>
  <Words>6737</Words>
  <Application>Microsoft Office PowerPoint</Application>
  <PresentationFormat>Widescreen</PresentationFormat>
  <Paragraphs>295</Paragraphs>
  <Slides>64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64</vt:i4>
      </vt:variant>
    </vt:vector>
  </HeadingPairs>
  <TitlesOfParts>
    <vt:vector size="68" baseType="lpstr">
      <vt:lpstr>Arial</vt:lpstr>
      <vt:lpstr>Trebuchet MS</vt:lpstr>
      <vt:lpstr>Wingdings 3</vt:lpstr>
      <vt:lpstr>Facet</vt:lpstr>
      <vt:lpstr>Le fonti  </vt:lpstr>
      <vt:lpstr>Le fonti non devono essere considerati come «fatti» ma interpretazione dei «fatti». </vt:lpstr>
      <vt:lpstr>Fonti mute</vt:lpstr>
      <vt:lpstr>L’utilizzo delle fonti archeologiche in campo storico.</vt:lpstr>
      <vt:lpstr>Come devono essere utilizzate le fonti archeologiche.</vt:lpstr>
      <vt:lpstr>Riviste di archeologia medievale italiana</vt:lpstr>
      <vt:lpstr>Riviste di archeologia medievale europee </vt:lpstr>
      <vt:lpstr>Toponimi e strutture architettoniche</vt:lpstr>
      <vt:lpstr>Pesi, misure e monete</vt:lpstr>
      <vt:lpstr>Le insegne del potere e i simboli</vt:lpstr>
      <vt:lpstr>Reliquie</vt:lpstr>
      <vt:lpstr>Testimonianze iconografiche</vt:lpstr>
      <vt:lpstr>PowerPoint Presentation</vt:lpstr>
      <vt:lpstr>Carte geografiche e topografiche, mappe</vt:lpstr>
      <vt:lpstr>PowerPoint Presentation</vt:lpstr>
      <vt:lpstr> Le carte portulano </vt:lpstr>
      <vt:lpstr>PowerPoint Presentation</vt:lpstr>
      <vt:lpstr>Comunicazione orale dei testi scritti</vt:lpstr>
      <vt:lpstr>Tradizioni orali </vt:lpstr>
      <vt:lpstr>Le fonti scritte </vt:lpstr>
      <vt:lpstr>Materie e strumenti di scrittura</vt:lpstr>
      <vt:lpstr>La pergamena</vt:lpstr>
      <vt:lpstr>PowerPoint Presentation</vt:lpstr>
      <vt:lpstr>Inchiostri e costi della pergamena</vt:lpstr>
      <vt:lpstr>La carta </vt:lpstr>
      <vt:lpstr>Le cartiere</vt:lpstr>
      <vt:lpstr>Scriptoria: la produzione dei libri manoscritti.</vt:lpstr>
      <vt:lpstr>Fonti scritte dell’Alto Medioevo</vt:lpstr>
      <vt:lpstr>Le caratteristiche delle scritture documentarie altomedievali</vt:lpstr>
      <vt:lpstr>I documenti altomedievali</vt:lpstr>
      <vt:lpstr>Organizzazione territoriale ecclesiastica e trasmissione di documenti</vt:lpstr>
      <vt:lpstr>L’aumento della produzione di codici a partire dal XII secolo.</vt:lpstr>
      <vt:lpstr>La produzione scritta dei notai</vt:lpstr>
      <vt:lpstr>Annali e cronache</vt:lpstr>
      <vt:lpstr>Cronache </vt:lpstr>
      <vt:lpstr>Biografie</vt:lpstr>
      <vt:lpstr>Autobiografie</vt:lpstr>
      <vt:lpstr>Testi agiografici</vt:lpstr>
      <vt:lpstr>Caratteristiche dei testi agiografici</vt:lpstr>
      <vt:lpstr>Quali sono i motivi di interesse delle fonti agiografiche?</vt:lpstr>
      <vt:lpstr>Le scritture liturgiche</vt:lpstr>
      <vt:lpstr>I cambiamenti introdotti dalla Scolastica</vt:lpstr>
      <vt:lpstr>Scritture di viaggio</vt:lpstr>
      <vt:lpstr>Testi dello specifico letterario</vt:lpstr>
      <vt:lpstr>Fonti legislative e normative </vt:lpstr>
      <vt:lpstr>Esempi di fonti normative</vt:lpstr>
      <vt:lpstr>Statuti e consuetudini </vt:lpstr>
      <vt:lpstr>Statuti </vt:lpstr>
      <vt:lpstr>Diplomi, bolle, privilegi</vt:lpstr>
      <vt:lpstr>Caratteristiche dei diplomi</vt:lpstr>
      <vt:lpstr>La cancelleria pontificia</vt:lpstr>
      <vt:lpstr>Le singole parti di un diploma </vt:lpstr>
      <vt:lpstr>I privilegi </vt:lpstr>
      <vt:lpstr>Fonti giudiziarie </vt:lpstr>
      <vt:lpstr>Fonti finanziarie e fiscali </vt:lpstr>
      <vt:lpstr>Esempi di fonti fiscali </vt:lpstr>
      <vt:lpstr>Gli atti dei parlamenti</vt:lpstr>
      <vt:lpstr>Magna charta </vt:lpstr>
      <vt:lpstr>La fonte</vt:lpstr>
      <vt:lpstr>Esempi di diritti e concessioni della Magna Charta</vt:lpstr>
      <vt:lpstr>I Penitenziali </vt:lpstr>
      <vt:lpstr>Atti notarili </vt:lpstr>
      <vt:lpstr>I notai </vt:lpstr>
      <vt:lpstr>Epistole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fonti</dc:title>
  <dc:creator>DAVIDE MIRIAM</dc:creator>
  <cp:lastModifiedBy>DAVIDE MIRIAM</cp:lastModifiedBy>
  <cp:revision>128</cp:revision>
  <dcterms:created xsi:type="dcterms:W3CDTF">2017-10-12T08:25:03Z</dcterms:created>
  <dcterms:modified xsi:type="dcterms:W3CDTF">2019-10-09T14:02:08Z</dcterms:modified>
</cp:coreProperties>
</file>