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3"/>
  </p:notesMasterIdLst>
  <p:handoutMasterIdLst>
    <p:handoutMasterId r:id="rId54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90" r:id="rId10"/>
    <p:sldId id="291" r:id="rId11"/>
    <p:sldId id="265" r:id="rId12"/>
    <p:sldId id="285" r:id="rId13"/>
    <p:sldId id="276" r:id="rId14"/>
    <p:sldId id="273" r:id="rId15"/>
    <p:sldId id="277" r:id="rId16"/>
    <p:sldId id="292" r:id="rId17"/>
    <p:sldId id="293" r:id="rId18"/>
    <p:sldId id="279" r:id="rId19"/>
    <p:sldId id="282" r:id="rId20"/>
    <p:sldId id="283" r:id="rId21"/>
    <p:sldId id="286" r:id="rId22"/>
    <p:sldId id="296" r:id="rId23"/>
    <p:sldId id="288" r:id="rId24"/>
    <p:sldId id="298" r:id="rId25"/>
    <p:sldId id="294" r:id="rId26"/>
    <p:sldId id="295" r:id="rId27"/>
    <p:sldId id="297" r:id="rId28"/>
    <p:sldId id="300" r:id="rId29"/>
    <p:sldId id="303" r:id="rId30"/>
    <p:sldId id="301" r:id="rId31"/>
    <p:sldId id="302" r:id="rId32"/>
    <p:sldId id="304" r:id="rId33"/>
    <p:sldId id="305" r:id="rId34"/>
    <p:sldId id="306" r:id="rId35"/>
    <p:sldId id="307" r:id="rId36"/>
    <p:sldId id="320" r:id="rId37"/>
    <p:sldId id="319" r:id="rId38"/>
    <p:sldId id="321" r:id="rId39"/>
    <p:sldId id="322" r:id="rId40"/>
    <p:sldId id="316" r:id="rId41"/>
    <p:sldId id="317" r:id="rId42"/>
    <p:sldId id="318" r:id="rId43"/>
    <p:sldId id="308" r:id="rId44"/>
    <p:sldId id="310" r:id="rId45"/>
    <p:sldId id="311" r:id="rId46"/>
    <p:sldId id="314" r:id="rId47"/>
    <p:sldId id="268" r:id="rId48"/>
    <p:sldId id="287" r:id="rId49"/>
    <p:sldId id="280" r:id="rId50"/>
    <p:sldId id="284" r:id="rId51"/>
    <p:sldId id="299" r:id="rId52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87" autoAdjust="0"/>
    <p:restoredTop sz="56809" autoAdjust="0"/>
  </p:normalViewPr>
  <p:slideViewPr>
    <p:cSldViewPr snapToGrid="0" snapToObjects="1">
      <p:cViewPr>
        <p:scale>
          <a:sx n="50" d="100"/>
          <a:sy n="50" d="100"/>
        </p:scale>
        <p:origin x="-1680" y="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4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handoutMaster" Target="handoutMasters/handoutMaster1.xml"/><Relationship Id="rId55" Type="http://schemas.openxmlformats.org/officeDocument/2006/relationships/printerSettings" Target="printerSettings/printerSettings1.bin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52F28B-BF42-2549-8575-670B3F5E2D30}" type="datetimeFigureOut">
              <a:rPr lang="it-IT" smtClean="0"/>
              <a:t>23/10/19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9D4609-4B17-DF44-9D45-8EC319B6493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453135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10767D-E7C4-1945-AEFA-A141791EF23C}" type="datetimeFigureOut">
              <a:rPr lang="it-IT" smtClean="0"/>
              <a:t>23/10/19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7ABA31-BC88-1249-9414-29D7119772B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68892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err="1" smtClean="0"/>
              <a:t>https</a:t>
            </a:r>
            <a:r>
              <a:rPr lang="it-IT" dirty="0" smtClean="0"/>
              <a:t>://</a:t>
            </a:r>
            <a:r>
              <a:rPr lang="it-IT" dirty="0" err="1" smtClean="0"/>
              <a:t>www.researchgate.net</a:t>
            </a:r>
            <a:r>
              <a:rPr lang="it-IT" dirty="0" smtClean="0"/>
              <a:t>/</a:t>
            </a:r>
            <a:r>
              <a:rPr lang="it-IT" dirty="0" err="1" smtClean="0"/>
              <a:t>publication</a:t>
            </a:r>
            <a:r>
              <a:rPr lang="it-IT" dirty="0" smtClean="0"/>
              <a:t>/226777757_Ligand_Binding_Activation_and_Agonist_Trafficking/</a:t>
            </a:r>
            <a:r>
              <a:rPr lang="it-IT" dirty="0" err="1" smtClean="0"/>
              <a:t>figures?lo</a:t>
            </a:r>
            <a:r>
              <a:rPr lang="it-IT" dirty="0" smtClean="0"/>
              <a:t>=1</a:t>
            </a:r>
          </a:p>
          <a:p>
            <a:endParaRPr lang="it-IT" dirty="0" smtClean="0"/>
          </a:p>
          <a:p>
            <a:r>
              <a:rPr lang="it-IT" dirty="0" smtClean="0"/>
              <a:t>Fig. 7. </a:t>
            </a:r>
            <a:r>
              <a:rPr lang="it-IT" dirty="0" err="1" smtClean="0"/>
              <a:t>Adrenergic</a:t>
            </a:r>
            <a:r>
              <a:rPr lang="it-IT" dirty="0" smtClean="0"/>
              <a:t> </a:t>
            </a:r>
            <a:r>
              <a:rPr lang="it-IT" dirty="0" err="1" smtClean="0"/>
              <a:t>receptor</a:t>
            </a:r>
            <a:r>
              <a:rPr lang="it-IT" dirty="0" smtClean="0"/>
              <a:t> </a:t>
            </a:r>
            <a:r>
              <a:rPr lang="it-IT" dirty="0" err="1" smtClean="0"/>
              <a:t>subtypes</a:t>
            </a:r>
            <a:r>
              <a:rPr lang="it-IT" dirty="0" smtClean="0"/>
              <a:t> and </a:t>
            </a:r>
            <a:r>
              <a:rPr lang="it-IT" dirty="0" err="1" smtClean="0"/>
              <a:t>their</a:t>
            </a:r>
            <a:r>
              <a:rPr lang="it-IT" dirty="0" smtClean="0"/>
              <a:t> </a:t>
            </a:r>
            <a:r>
              <a:rPr lang="it-IT" dirty="0" err="1" smtClean="0"/>
              <a:t>coupled</a:t>
            </a:r>
            <a:r>
              <a:rPr lang="it-IT" dirty="0" smtClean="0"/>
              <a:t> G </a:t>
            </a:r>
            <a:r>
              <a:rPr lang="it-IT" dirty="0" err="1" smtClean="0"/>
              <a:t>proteins</a:t>
            </a:r>
            <a:r>
              <a:rPr lang="it-IT" dirty="0" smtClean="0"/>
              <a:t> and </a:t>
            </a:r>
            <a:r>
              <a:rPr lang="it-IT" dirty="0" err="1" smtClean="0"/>
              <a:t>effectors</a:t>
            </a:r>
            <a:r>
              <a:rPr lang="it-IT" dirty="0" smtClean="0"/>
              <a:t>. AC, </a:t>
            </a:r>
            <a:r>
              <a:rPr lang="it-IT" dirty="0" err="1" smtClean="0"/>
              <a:t>adenylyl</a:t>
            </a:r>
            <a:r>
              <a:rPr lang="it-IT" dirty="0" smtClean="0"/>
              <a:t> </a:t>
            </a:r>
            <a:r>
              <a:rPr lang="it-IT" dirty="0" err="1" smtClean="0"/>
              <a:t>cyclase</a:t>
            </a:r>
            <a:r>
              <a:rPr lang="it-IT" dirty="0" smtClean="0"/>
              <a:t>; c-AMP, </a:t>
            </a:r>
            <a:r>
              <a:rPr lang="it-IT" dirty="0" err="1" smtClean="0"/>
              <a:t>cyclic</a:t>
            </a:r>
            <a:r>
              <a:rPr lang="it-IT" dirty="0" smtClean="0"/>
              <a:t> adenosine-3 ′ ,5 ′ -</a:t>
            </a:r>
            <a:r>
              <a:rPr lang="it-IT" dirty="0" err="1" smtClean="0"/>
              <a:t>monophosphate</a:t>
            </a:r>
            <a:r>
              <a:rPr lang="it-IT" dirty="0" smtClean="0"/>
              <a:t>; DAG, </a:t>
            </a:r>
            <a:r>
              <a:rPr lang="it-IT" dirty="0" err="1" smtClean="0"/>
              <a:t>diacylglycerol</a:t>
            </a:r>
            <a:r>
              <a:rPr lang="it-IT" dirty="0" smtClean="0"/>
              <a:t>; PKA, c-AMP-</a:t>
            </a:r>
            <a:r>
              <a:rPr lang="it-IT" dirty="0" err="1" smtClean="0"/>
              <a:t>dependent</a:t>
            </a:r>
            <a:r>
              <a:rPr lang="it-IT" dirty="0" smtClean="0"/>
              <a:t> </a:t>
            </a:r>
            <a:r>
              <a:rPr lang="it-IT" dirty="0" err="1" smtClean="0"/>
              <a:t>protein</a:t>
            </a:r>
            <a:r>
              <a:rPr lang="it-IT" dirty="0" smtClean="0"/>
              <a:t> </a:t>
            </a:r>
            <a:r>
              <a:rPr lang="it-IT" dirty="0" err="1" smtClean="0"/>
              <a:t>kinase</a:t>
            </a:r>
            <a:r>
              <a:rPr lang="it-IT" dirty="0" smtClean="0"/>
              <a:t> A; PKC, </a:t>
            </a:r>
            <a:r>
              <a:rPr lang="it-IT" dirty="0" err="1" smtClean="0"/>
              <a:t>protein</a:t>
            </a:r>
            <a:r>
              <a:rPr lang="it-IT" dirty="0" smtClean="0"/>
              <a:t> </a:t>
            </a:r>
            <a:r>
              <a:rPr lang="it-IT" dirty="0" err="1" smtClean="0"/>
              <a:t>kinase</a:t>
            </a:r>
            <a:r>
              <a:rPr lang="it-IT" dirty="0" smtClean="0"/>
              <a:t> C; PLC- β , </a:t>
            </a:r>
            <a:r>
              <a:rPr lang="it-IT" dirty="0" err="1" smtClean="0"/>
              <a:t>phospholipase</a:t>
            </a:r>
            <a:r>
              <a:rPr lang="it-IT" dirty="0" smtClean="0"/>
              <a:t> C β ; +, </a:t>
            </a:r>
            <a:r>
              <a:rPr lang="it-IT" dirty="0" err="1" smtClean="0"/>
              <a:t>activation</a:t>
            </a:r>
            <a:r>
              <a:rPr lang="it-IT" dirty="0" smtClean="0"/>
              <a:t>; –, </a:t>
            </a:r>
            <a:r>
              <a:rPr lang="it-IT" dirty="0" err="1" smtClean="0"/>
              <a:t>inhibition</a:t>
            </a:r>
            <a:r>
              <a:rPr lang="it-IT" dirty="0" smtClean="0"/>
              <a:t>; ↑ , </a:t>
            </a:r>
            <a:r>
              <a:rPr lang="it-IT" dirty="0" err="1" smtClean="0"/>
              <a:t>increase</a:t>
            </a:r>
            <a:r>
              <a:rPr lang="it-IT" dirty="0" smtClean="0"/>
              <a:t>; ↓ , </a:t>
            </a:r>
            <a:r>
              <a:rPr lang="it-IT" dirty="0" err="1" smtClean="0"/>
              <a:t>decrease</a:t>
            </a:r>
            <a:r>
              <a:rPr lang="it-IT" dirty="0" smtClean="0"/>
              <a:t>.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66C8A-A78D-5440-87AC-C3A408DD9118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73434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mr-IN" dirty="0" smtClean="0"/>
              <a:t>https://doi.org/10.3390/antiox8050126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Schema dell’ossidazione dello ioduro nel lume del follicolo tiroideo</a:t>
            </a:r>
          </a:p>
          <a:p>
            <a:endParaRPr lang="it-IT" dirty="0" smtClean="0"/>
          </a:p>
          <a:p>
            <a:r>
              <a:rPr lang="it-IT" b="1" dirty="0" smtClean="0"/>
              <a:t>Lo ioduro concentrato viene rapidamente ossidato</a:t>
            </a:r>
            <a:r>
              <a:rPr lang="it-IT" b="1" baseline="0" dirty="0" smtClean="0"/>
              <a:t> </a:t>
            </a:r>
            <a:r>
              <a:rPr lang="it-IT" b="1" dirty="0" smtClean="0"/>
              <a:t>dalla </a:t>
            </a:r>
            <a:r>
              <a:rPr lang="it-IT" b="1" dirty="0" err="1" smtClean="0"/>
              <a:t>perossidasi</a:t>
            </a:r>
            <a:r>
              <a:rPr lang="it-IT" b="1" dirty="0" smtClean="0"/>
              <a:t> tiroidea (TPO) utilizzando H</a:t>
            </a:r>
            <a:r>
              <a:rPr lang="it-IT" b="1" baseline="-25000" dirty="0" smtClean="0"/>
              <a:t>2</a:t>
            </a:r>
            <a:r>
              <a:rPr lang="it-IT" b="1" dirty="0" smtClean="0"/>
              <a:t>O</a:t>
            </a:r>
            <a:r>
              <a:rPr lang="it-IT" b="1" baseline="-25000" dirty="0" smtClean="0"/>
              <a:t>2</a:t>
            </a:r>
            <a:r>
              <a:rPr lang="it-IT" b="1" dirty="0" smtClean="0"/>
              <a:t> fornito da DUOX2, che richiede NADPH come donatore di elettroni.</a:t>
            </a:r>
          </a:p>
          <a:p>
            <a:r>
              <a:rPr lang="it-IT" dirty="0" smtClean="0"/>
              <a:t>NADPH deriva principalmente dal ciclo pentoso della glicolisi. </a:t>
            </a:r>
          </a:p>
          <a:p>
            <a:r>
              <a:rPr lang="it-IT" dirty="0" smtClean="0"/>
              <a:t>NIS: </a:t>
            </a:r>
            <a:r>
              <a:rPr lang="it-IT" dirty="0" err="1" smtClean="0"/>
              <a:t>simporto</a:t>
            </a:r>
            <a:r>
              <a:rPr lang="it-IT" dirty="0" smtClean="0"/>
              <a:t> sodio / ioduro; PDS:</a:t>
            </a:r>
            <a:r>
              <a:rPr lang="it-IT" baseline="0" dirty="0" smtClean="0"/>
              <a:t> </a:t>
            </a:r>
            <a:r>
              <a:rPr lang="it-IT" dirty="0" err="1" smtClean="0"/>
              <a:t>Pendrin</a:t>
            </a:r>
            <a:r>
              <a:rPr lang="it-IT" dirty="0" smtClean="0"/>
              <a:t>; MCT: trasportatori dei </a:t>
            </a:r>
            <a:r>
              <a:rPr lang="it-IT" dirty="0" err="1" smtClean="0"/>
              <a:t>monocarbossilati</a:t>
            </a:r>
            <a:r>
              <a:rPr lang="it-IT" dirty="0" smtClean="0"/>
              <a:t>; TG: </a:t>
            </a:r>
            <a:r>
              <a:rPr lang="it-IT" dirty="0" err="1" smtClean="0"/>
              <a:t>tireoglobulina</a:t>
            </a:r>
            <a:r>
              <a:rPr lang="it-IT" dirty="0" smtClean="0"/>
              <a:t>; TPO: </a:t>
            </a:r>
            <a:r>
              <a:rPr lang="it-IT" dirty="0" err="1" smtClean="0"/>
              <a:t>perossidasi</a:t>
            </a:r>
            <a:r>
              <a:rPr lang="it-IT" dirty="0" smtClean="0"/>
              <a:t> tiroidea; T4:</a:t>
            </a:r>
          </a:p>
          <a:p>
            <a:r>
              <a:rPr lang="it-IT" dirty="0" err="1" smtClean="0"/>
              <a:t>tetraiodotironina</a:t>
            </a:r>
            <a:r>
              <a:rPr lang="it-IT" dirty="0" smtClean="0"/>
              <a:t>;</a:t>
            </a:r>
            <a:r>
              <a:rPr lang="it-IT" baseline="0" dirty="0" smtClean="0"/>
              <a:t> T3: tri-</a:t>
            </a:r>
            <a:r>
              <a:rPr lang="it-IT" baseline="0" dirty="0" err="1" smtClean="0"/>
              <a:t>iodotironina</a:t>
            </a:r>
            <a:r>
              <a:rPr lang="it-IT" baseline="0" dirty="0" smtClean="0"/>
              <a:t>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ABA31-BC88-1249-9414-29D7119772BA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0989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Dopo le reazioni di coniugazione (o condensazione) tra MIT e DIT, si formano</a:t>
            </a:r>
            <a:r>
              <a:rPr lang="it-IT" baseline="0" dirty="0" smtClean="0"/>
              <a:t> i derivati T3 e T4 dei residui di tirosina della </a:t>
            </a:r>
            <a:r>
              <a:rPr lang="it-IT" baseline="0" dirty="0" err="1" smtClean="0"/>
              <a:t>tireoglobulina</a:t>
            </a:r>
            <a:r>
              <a:rPr lang="it-IT" baseline="0" dirty="0" smtClean="0"/>
              <a:t>, depositata nella colloide del lume dei follicoli tiroidei.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ABA31-BC88-1249-9414-29D7119772BA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29456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err="1" smtClean="0"/>
              <a:t>https</a:t>
            </a:r>
            <a:r>
              <a:rPr lang="it-IT" dirty="0" smtClean="0"/>
              <a:t>://</a:t>
            </a:r>
            <a:r>
              <a:rPr lang="it-IT" dirty="0" err="1" smtClean="0"/>
              <a:t>doctorlib.info</a:t>
            </a:r>
            <a:r>
              <a:rPr lang="it-IT" dirty="0" smtClean="0"/>
              <a:t>/</a:t>
            </a:r>
            <a:r>
              <a:rPr lang="it-IT" dirty="0" err="1" smtClean="0"/>
              <a:t>physiology</a:t>
            </a:r>
            <a:r>
              <a:rPr lang="it-IT" dirty="0" smtClean="0"/>
              <a:t>/</a:t>
            </a:r>
            <a:r>
              <a:rPr lang="it-IT" dirty="0" err="1" smtClean="0"/>
              <a:t>illustrated</a:t>
            </a:r>
            <a:r>
              <a:rPr lang="it-IT" dirty="0" smtClean="0"/>
              <a:t>/31.html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ABA31-BC88-1249-9414-29D7119772BA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62033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err="1" smtClean="0"/>
              <a:t>https</a:t>
            </a:r>
            <a:r>
              <a:rPr lang="it-IT" dirty="0" smtClean="0"/>
              <a:t>://</a:t>
            </a:r>
            <a:r>
              <a:rPr lang="it-IT" dirty="0" err="1" smtClean="0"/>
              <a:t>doctorlib.info</a:t>
            </a:r>
            <a:r>
              <a:rPr lang="it-IT" dirty="0" smtClean="0"/>
              <a:t>/</a:t>
            </a:r>
            <a:r>
              <a:rPr lang="it-IT" dirty="0" err="1" smtClean="0"/>
              <a:t>physiology</a:t>
            </a:r>
            <a:r>
              <a:rPr lang="it-IT" dirty="0" smtClean="0"/>
              <a:t>/</a:t>
            </a:r>
            <a:r>
              <a:rPr lang="it-IT" dirty="0" err="1" smtClean="0"/>
              <a:t>illustrated</a:t>
            </a:r>
            <a:r>
              <a:rPr lang="it-IT" dirty="0" smtClean="0"/>
              <a:t>/31.html</a:t>
            </a:r>
          </a:p>
          <a:p>
            <a:endParaRPr lang="it-IT" dirty="0" smtClean="0"/>
          </a:p>
          <a:p>
            <a:r>
              <a:rPr lang="it-IT" dirty="0" smtClean="0"/>
              <a:t>MCT8, </a:t>
            </a:r>
            <a:r>
              <a:rPr lang="it-IT" dirty="0" err="1" smtClean="0"/>
              <a:t>monocarboxylate</a:t>
            </a:r>
            <a:r>
              <a:rPr lang="it-IT" dirty="0" smtClean="0"/>
              <a:t> </a:t>
            </a:r>
            <a:r>
              <a:rPr lang="it-IT" dirty="0" err="1" smtClean="0"/>
              <a:t>transporter</a:t>
            </a:r>
            <a:r>
              <a:rPr lang="it-IT" dirty="0" smtClean="0"/>
              <a:t> 8</a:t>
            </a:r>
          </a:p>
          <a:p>
            <a:r>
              <a:rPr lang="it-IT" dirty="0" smtClean="0"/>
              <a:t>http://</a:t>
            </a:r>
            <a:r>
              <a:rPr lang="it-IT" dirty="0" err="1" smtClean="0"/>
              <a:t>www.scielo.br</a:t>
            </a:r>
            <a:r>
              <a:rPr lang="it-IT" dirty="0" smtClean="0"/>
              <a:t>/</a:t>
            </a:r>
            <a:r>
              <a:rPr lang="it-IT" dirty="0" err="1" smtClean="0"/>
              <a:t>scielo.php?script</a:t>
            </a:r>
            <a:r>
              <a:rPr lang="it-IT" dirty="0" smtClean="0"/>
              <a:t>=</a:t>
            </a:r>
            <a:r>
              <a:rPr lang="it-IT" dirty="0" err="1" smtClean="0"/>
              <a:t>sci_arttext&amp;pid</a:t>
            </a:r>
            <a:r>
              <a:rPr lang="it-IT" dirty="0" smtClean="0"/>
              <a:t>=S0004-27302011000100001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ABA31-BC88-1249-9414-29D7119772BA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62033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smtClean="0"/>
              <a:t>Cellular </a:t>
            </a:r>
            <a:r>
              <a:rPr lang="it-IT" dirty="0" err="1" smtClean="0"/>
              <a:t>Uptake</a:t>
            </a:r>
            <a:r>
              <a:rPr lang="it-IT" dirty="0" smtClean="0"/>
              <a:t> of </a:t>
            </a:r>
            <a:r>
              <a:rPr lang="it-IT" dirty="0" err="1" smtClean="0"/>
              <a:t>Thyroid</a:t>
            </a:r>
            <a:r>
              <a:rPr lang="it-IT" dirty="0" smtClean="0"/>
              <a:t> </a:t>
            </a:r>
            <a:r>
              <a:rPr lang="it-IT" dirty="0" err="1" smtClean="0"/>
              <a:t>Hormones</a:t>
            </a:r>
            <a:r>
              <a:rPr lang="it-IT" dirty="0" smtClean="0"/>
              <a:t> (</a:t>
            </a:r>
            <a:r>
              <a:rPr lang="it-IT" dirty="0" err="1" smtClean="0"/>
              <a:t>https</a:t>
            </a:r>
            <a:r>
              <a:rPr lang="it-IT" dirty="0" smtClean="0"/>
              <a:t>://</a:t>
            </a:r>
            <a:r>
              <a:rPr lang="it-IT" dirty="0" err="1" smtClean="0"/>
              <a:t>www.ncbi.nlm.nih.gov</a:t>
            </a:r>
            <a:r>
              <a:rPr lang="it-IT" dirty="0" smtClean="0"/>
              <a:t>/books/NBK285565/)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ABA31-BC88-1249-9414-29D7119772BA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03566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err="1" smtClean="0"/>
              <a:t>https</a:t>
            </a:r>
            <a:r>
              <a:rPr lang="it-IT" dirty="0" smtClean="0"/>
              <a:t>://</a:t>
            </a:r>
            <a:r>
              <a:rPr lang="it-IT" dirty="0" err="1" smtClean="0"/>
              <a:t>www.sciencedirect.com</a:t>
            </a:r>
            <a:r>
              <a:rPr lang="it-IT" dirty="0" smtClean="0"/>
              <a:t>/science/</a:t>
            </a:r>
            <a:r>
              <a:rPr lang="it-IT" dirty="0" err="1" smtClean="0"/>
              <a:t>article</a:t>
            </a:r>
            <a:r>
              <a:rPr lang="it-IT" dirty="0" smtClean="0"/>
              <a:t>/pii/S0304416512002206#f0005</a:t>
            </a:r>
          </a:p>
          <a:p>
            <a:endParaRPr lang="it-IT" dirty="0" smtClean="0"/>
          </a:p>
          <a:p>
            <a:r>
              <a:rPr lang="it-IT" dirty="0" smtClean="0"/>
              <a:t>Fig. 1. </a:t>
            </a:r>
            <a:r>
              <a:rPr lang="it-IT" dirty="0" err="1" smtClean="0"/>
              <a:t>Expression</a:t>
            </a:r>
            <a:r>
              <a:rPr lang="it-IT" dirty="0" smtClean="0"/>
              <a:t> of </a:t>
            </a:r>
            <a:r>
              <a:rPr lang="it-IT" dirty="0" err="1" smtClean="0"/>
              <a:t>thyroid</a:t>
            </a:r>
            <a:r>
              <a:rPr lang="it-IT" dirty="0" smtClean="0"/>
              <a:t> </a:t>
            </a:r>
            <a:r>
              <a:rPr lang="it-IT" dirty="0" err="1" smtClean="0"/>
              <a:t>hormone</a:t>
            </a:r>
            <a:r>
              <a:rPr lang="it-IT" dirty="0" smtClean="0"/>
              <a:t> </a:t>
            </a:r>
            <a:r>
              <a:rPr lang="it-IT" dirty="0" err="1" smtClean="0"/>
              <a:t>transporters</a:t>
            </a:r>
            <a:r>
              <a:rPr lang="it-IT" dirty="0" smtClean="0"/>
              <a:t> in brain </a:t>
            </a:r>
            <a:r>
              <a:rPr lang="it-IT" dirty="0" err="1" smtClean="0"/>
              <a:t>cells</a:t>
            </a:r>
            <a:r>
              <a:rPr lang="it-IT" dirty="0" smtClean="0"/>
              <a:t>. On </a:t>
            </a:r>
            <a:r>
              <a:rPr lang="it-IT" dirty="0" err="1" smtClean="0"/>
              <a:t>their</a:t>
            </a:r>
            <a:r>
              <a:rPr lang="it-IT" dirty="0" smtClean="0"/>
              <a:t> way from the </a:t>
            </a:r>
            <a:r>
              <a:rPr lang="it-IT" dirty="0" err="1" smtClean="0"/>
              <a:t>microcapillary</a:t>
            </a:r>
            <a:r>
              <a:rPr lang="it-IT" dirty="0" smtClean="0"/>
              <a:t> lumen to target </a:t>
            </a:r>
            <a:r>
              <a:rPr lang="it-IT" dirty="0" err="1" smtClean="0"/>
              <a:t>cell</a:t>
            </a:r>
            <a:r>
              <a:rPr lang="it-IT" dirty="0" smtClean="0"/>
              <a:t> nuclei, </a:t>
            </a:r>
            <a:r>
              <a:rPr lang="it-IT" dirty="0" err="1" smtClean="0"/>
              <a:t>thyroid</a:t>
            </a:r>
            <a:r>
              <a:rPr lang="it-IT" dirty="0" smtClean="0"/>
              <a:t> </a:t>
            </a:r>
            <a:r>
              <a:rPr lang="it-IT" dirty="0" err="1" smtClean="0"/>
              <a:t>hormone</a:t>
            </a:r>
            <a:r>
              <a:rPr lang="it-IT" dirty="0" smtClean="0"/>
              <a:t> </a:t>
            </a:r>
            <a:r>
              <a:rPr lang="it-IT" dirty="0" err="1" smtClean="0"/>
              <a:t>molecules</a:t>
            </a:r>
            <a:r>
              <a:rPr lang="it-IT" dirty="0" smtClean="0"/>
              <a:t> </a:t>
            </a:r>
            <a:r>
              <a:rPr lang="it-IT" dirty="0" err="1" smtClean="0"/>
              <a:t>need</a:t>
            </a:r>
            <a:r>
              <a:rPr lang="it-IT" dirty="0" smtClean="0"/>
              <a:t> to cross </a:t>
            </a:r>
            <a:r>
              <a:rPr lang="it-IT" dirty="0" err="1" smtClean="0"/>
              <a:t>several</a:t>
            </a:r>
            <a:r>
              <a:rPr lang="it-IT" dirty="0" smtClean="0"/>
              <a:t> </a:t>
            </a:r>
            <a:r>
              <a:rPr lang="it-IT" dirty="0" err="1" smtClean="0"/>
              <a:t>membranes</a:t>
            </a:r>
            <a:r>
              <a:rPr lang="it-IT" dirty="0" smtClean="0"/>
              <a:t>: The luminal and </a:t>
            </a:r>
            <a:r>
              <a:rPr lang="it-IT" dirty="0" err="1" smtClean="0"/>
              <a:t>abluminal</a:t>
            </a:r>
            <a:r>
              <a:rPr lang="it-IT" dirty="0" smtClean="0"/>
              <a:t> plasma </a:t>
            </a:r>
            <a:r>
              <a:rPr lang="it-IT" dirty="0" err="1" smtClean="0"/>
              <a:t>membranes</a:t>
            </a:r>
            <a:r>
              <a:rPr lang="it-IT" dirty="0" smtClean="0"/>
              <a:t> of </a:t>
            </a:r>
            <a:r>
              <a:rPr lang="it-IT" dirty="0" err="1" smtClean="0"/>
              <a:t>endothelial</a:t>
            </a:r>
            <a:r>
              <a:rPr lang="it-IT" dirty="0" smtClean="0"/>
              <a:t> </a:t>
            </a:r>
            <a:r>
              <a:rPr lang="it-IT" dirty="0" err="1" smtClean="0"/>
              <a:t>cells</a:t>
            </a:r>
            <a:r>
              <a:rPr lang="it-IT" dirty="0" smtClean="0"/>
              <a:t>, </a:t>
            </a:r>
            <a:r>
              <a:rPr lang="it-IT" dirty="0" err="1" smtClean="0"/>
              <a:t>astrocytic</a:t>
            </a:r>
            <a:r>
              <a:rPr lang="it-IT" dirty="0" smtClean="0"/>
              <a:t> plasma </a:t>
            </a:r>
            <a:r>
              <a:rPr lang="it-IT" dirty="0" err="1" smtClean="0"/>
              <a:t>membranes</a:t>
            </a:r>
            <a:r>
              <a:rPr lang="it-IT" dirty="0" smtClean="0"/>
              <a:t>, and the plasma </a:t>
            </a:r>
            <a:r>
              <a:rPr lang="it-IT" dirty="0" err="1" smtClean="0"/>
              <a:t>membranes</a:t>
            </a:r>
            <a:r>
              <a:rPr lang="it-IT" dirty="0" smtClean="0"/>
              <a:t> of </a:t>
            </a:r>
            <a:r>
              <a:rPr lang="it-IT" dirty="0" err="1" smtClean="0"/>
              <a:t>neurons</a:t>
            </a:r>
            <a:r>
              <a:rPr lang="it-IT" dirty="0" smtClean="0"/>
              <a:t>, </a:t>
            </a:r>
            <a:r>
              <a:rPr lang="it-IT" dirty="0" err="1" smtClean="0"/>
              <a:t>oligodendrocytes</a:t>
            </a:r>
            <a:r>
              <a:rPr lang="it-IT" dirty="0" smtClean="0"/>
              <a:t>, and </a:t>
            </a:r>
            <a:r>
              <a:rPr lang="it-IT" dirty="0" err="1" smtClean="0"/>
              <a:t>microglia</a:t>
            </a:r>
            <a:r>
              <a:rPr lang="it-IT" dirty="0" smtClean="0"/>
              <a:t>. </a:t>
            </a:r>
            <a:r>
              <a:rPr lang="it-IT" dirty="0" err="1" smtClean="0"/>
              <a:t>Transporters</a:t>
            </a:r>
            <a:r>
              <a:rPr lang="it-IT" dirty="0" smtClean="0"/>
              <a:t> </a:t>
            </a:r>
            <a:r>
              <a:rPr lang="it-IT" dirty="0" err="1" smtClean="0"/>
              <a:t>may</a:t>
            </a:r>
            <a:r>
              <a:rPr lang="it-IT" dirty="0" smtClean="0"/>
              <a:t> be </a:t>
            </a:r>
            <a:r>
              <a:rPr lang="it-IT" dirty="0" err="1" smtClean="0"/>
              <a:t>differentially</a:t>
            </a:r>
            <a:r>
              <a:rPr lang="it-IT" dirty="0" smtClean="0"/>
              <a:t> </a:t>
            </a:r>
            <a:r>
              <a:rPr lang="it-IT" dirty="0" err="1" smtClean="0"/>
              <a:t>expressed</a:t>
            </a:r>
            <a:r>
              <a:rPr lang="it-IT" dirty="0" smtClean="0"/>
              <a:t> in </a:t>
            </a:r>
            <a:r>
              <a:rPr lang="it-IT" dirty="0" err="1" smtClean="0"/>
              <a:t>different</a:t>
            </a:r>
            <a:r>
              <a:rPr lang="it-IT" dirty="0" smtClean="0"/>
              <a:t> brain </a:t>
            </a:r>
            <a:r>
              <a:rPr lang="it-IT" dirty="0" err="1" smtClean="0"/>
              <a:t>regions</a:t>
            </a:r>
            <a:r>
              <a:rPr lang="it-IT" dirty="0" smtClean="0"/>
              <a:t> and </a:t>
            </a:r>
            <a:r>
              <a:rPr lang="it-IT" dirty="0" err="1" smtClean="0"/>
              <a:t>individual</a:t>
            </a:r>
            <a:r>
              <a:rPr lang="it-IT" dirty="0" smtClean="0"/>
              <a:t> nuclei </a:t>
            </a:r>
            <a:r>
              <a:rPr lang="it-IT" dirty="0" err="1" smtClean="0"/>
              <a:t>as</a:t>
            </a:r>
            <a:r>
              <a:rPr lang="it-IT" dirty="0" smtClean="0"/>
              <a:t> </a:t>
            </a:r>
            <a:r>
              <a:rPr lang="it-IT" dirty="0" err="1" smtClean="0"/>
              <a:t>recently</a:t>
            </a:r>
            <a:r>
              <a:rPr lang="it-IT" dirty="0" smtClean="0"/>
              <a:t> </a:t>
            </a:r>
            <a:r>
              <a:rPr lang="it-IT" dirty="0" err="1" smtClean="0"/>
              <a:t>demonstrated</a:t>
            </a:r>
            <a:r>
              <a:rPr lang="it-IT" dirty="0" smtClean="0"/>
              <a:t> for the human </a:t>
            </a:r>
            <a:r>
              <a:rPr lang="it-IT" dirty="0" err="1" smtClean="0"/>
              <a:t>hypothalamus</a:t>
            </a:r>
            <a:r>
              <a:rPr lang="it-IT" dirty="0" smtClean="0"/>
              <a:t>. </a:t>
            </a:r>
            <a:r>
              <a:rPr lang="it-IT" dirty="0" err="1" smtClean="0"/>
              <a:t>Moreover</a:t>
            </a:r>
            <a:r>
              <a:rPr lang="it-IT" dirty="0" smtClean="0"/>
              <a:t>, </a:t>
            </a:r>
            <a:r>
              <a:rPr lang="it-IT" dirty="0" err="1" smtClean="0"/>
              <a:t>species</a:t>
            </a:r>
            <a:r>
              <a:rPr lang="it-IT" dirty="0" smtClean="0"/>
              <a:t> </a:t>
            </a:r>
            <a:r>
              <a:rPr lang="it-IT" dirty="0" err="1" smtClean="0"/>
              <a:t>differences</a:t>
            </a:r>
            <a:r>
              <a:rPr lang="it-IT" dirty="0" smtClean="0"/>
              <a:t> </a:t>
            </a:r>
            <a:r>
              <a:rPr lang="it-IT" dirty="0" err="1" smtClean="0"/>
              <a:t>may</a:t>
            </a:r>
            <a:r>
              <a:rPr lang="it-IT" dirty="0" smtClean="0"/>
              <a:t> </a:t>
            </a:r>
            <a:r>
              <a:rPr lang="it-IT" dirty="0" err="1" smtClean="0"/>
              <a:t>exist</a:t>
            </a:r>
            <a:r>
              <a:rPr lang="it-IT" dirty="0" smtClean="0"/>
              <a:t> </a:t>
            </a:r>
            <a:r>
              <a:rPr lang="it-IT" dirty="0" err="1" smtClean="0"/>
              <a:t>that</a:t>
            </a:r>
            <a:r>
              <a:rPr lang="it-IT" dirty="0" smtClean="0"/>
              <a:t> </a:t>
            </a:r>
            <a:r>
              <a:rPr lang="it-IT" dirty="0" err="1" smtClean="0"/>
              <a:t>require</a:t>
            </a:r>
            <a:r>
              <a:rPr lang="it-IT" dirty="0" smtClean="0"/>
              <a:t> </a:t>
            </a:r>
            <a:r>
              <a:rPr lang="it-IT" dirty="0" err="1" smtClean="0"/>
              <a:t>systematic</a:t>
            </a:r>
            <a:r>
              <a:rPr lang="it-IT" dirty="0" smtClean="0"/>
              <a:t> </a:t>
            </a:r>
            <a:r>
              <a:rPr lang="it-IT" dirty="0" err="1" smtClean="0"/>
              <a:t>studies</a:t>
            </a:r>
            <a:r>
              <a:rPr lang="it-IT" dirty="0" smtClean="0"/>
              <a:t>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2914CA-05DA-334C-AF57-0B201D53399B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07232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smtClean="0"/>
              <a:t>Cellular </a:t>
            </a:r>
            <a:r>
              <a:rPr lang="it-IT" dirty="0" err="1" smtClean="0"/>
              <a:t>Uptake</a:t>
            </a:r>
            <a:r>
              <a:rPr lang="it-IT" dirty="0" smtClean="0"/>
              <a:t> of </a:t>
            </a:r>
            <a:r>
              <a:rPr lang="it-IT" dirty="0" err="1" smtClean="0"/>
              <a:t>Thyroid</a:t>
            </a:r>
            <a:r>
              <a:rPr lang="it-IT" dirty="0" smtClean="0"/>
              <a:t> </a:t>
            </a:r>
            <a:r>
              <a:rPr lang="it-IT" dirty="0" err="1" smtClean="0"/>
              <a:t>Hormones</a:t>
            </a:r>
            <a:r>
              <a:rPr lang="it-IT" dirty="0" smtClean="0"/>
              <a:t> (</a:t>
            </a:r>
            <a:r>
              <a:rPr lang="it-IT" dirty="0" err="1" smtClean="0"/>
              <a:t>https</a:t>
            </a:r>
            <a:r>
              <a:rPr lang="it-IT" dirty="0" smtClean="0"/>
              <a:t>://</a:t>
            </a:r>
            <a:r>
              <a:rPr lang="it-IT" dirty="0" err="1" smtClean="0"/>
              <a:t>www.ncbi.nlm.nih.gov</a:t>
            </a:r>
            <a:r>
              <a:rPr lang="it-IT" dirty="0" smtClean="0"/>
              <a:t>/books/NBK285565/)</a:t>
            </a:r>
          </a:p>
          <a:p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Il</a:t>
            </a:r>
            <a:r>
              <a:rPr lang="it-IT" baseline="0" dirty="0" smtClean="0"/>
              <a:t> metabolismo periferico degli ormoni tiroidei</a:t>
            </a:r>
            <a:endParaRPr lang="it-IT" dirty="0" smtClean="0"/>
          </a:p>
          <a:p>
            <a:endParaRPr lang="it-IT" dirty="0" smtClean="0"/>
          </a:p>
          <a:p>
            <a:pPr marL="171450" indent="-171450">
              <a:buFont typeface="Arial"/>
              <a:buChar char="•"/>
            </a:pPr>
            <a:r>
              <a:rPr lang="it-IT" dirty="0" smtClean="0"/>
              <a:t>Circa l'80% della T3 circolante viene prodotta all'esterno della ghiandola tiroidea mediante conversione periferica della T4 e solo il 20% viene secreto direttamente dalla ghiandola tiroidea (2). </a:t>
            </a:r>
          </a:p>
          <a:p>
            <a:pPr marL="171450" indent="-171450">
              <a:buFont typeface="Arial"/>
              <a:buChar char="•"/>
            </a:pPr>
            <a:r>
              <a:rPr lang="it-IT" dirty="0" smtClean="0"/>
              <a:t>T3 è considerato il principale ormone tiroideo (TH) bioattivo, mentre T4 è principalmente un pro-ormone che viene attivato dopo la sua conversione in T3. </a:t>
            </a:r>
          </a:p>
          <a:p>
            <a:pPr marL="171450" indent="-171450">
              <a:buFont typeface="Arial"/>
              <a:buChar char="•"/>
            </a:pPr>
            <a:r>
              <a:rPr lang="it-IT" dirty="0" smtClean="0"/>
              <a:t>La maggior parte delle azioni di TH sono iniziate legando T3 ai suoi recettori nucleari nelle cellule bersaglio. </a:t>
            </a:r>
          </a:p>
          <a:p>
            <a:endParaRPr lang="it-IT" dirty="0" smtClean="0"/>
          </a:p>
          <a:p>
            <a:r>
              <a:rPr lang="it-IT" dirty="0" smtClean="0"/>
              <a:t>Pertanto, l'attività biologica di TH è determinata in gran parte dalla concentrazione intracellulare di T3, che dipende da: </a:t>
            </a:r>
          </a:p>
          <a:p>
            <a:pPr marL="228600" indent="-228600">
              <a:buAutoNum type="alphaLcParenR"/>
            </a:pPr>
            <a:r>
              <a:rPr lang="it-IT" dirty="0" smtClean="0"/>
              <a:t>la concentrazione circolante di T3 e il suo precursore T4; </a:t>
            </a:r>
          </a:p>
          <a:p>
            <a:pPr marL="228600" indent="-228600">
              <a:buAutoNum type="alphaLcParenR"/>
            </a:pPr>
            <a:r>
              <a:rPr lang="it-IT" dirty="0" smtClean="0"/>
              <a:t>le attività delle </a:t>
            </a:r>
            <a:r>
              <a:rPr lang="it-IT" dirty="0" err="1" smtClean="0"/>
              <a:t>deiodinasi</a:t>
            </a:r>
            <a:r>
              <a:rPr lang="it-IT" dirty="0" smtClean="0"/>
              <a:t> che catalizzano la produzione (D1, D2) o il degrado (D1, D3) di T3; </a:t>
            </a:r>
          </a:p>
          <a:p>
            <a:pPr marL="228600" indent="-228600">
              <a:buAutoNum type="alphaLcParenR"/>
            </a:pPr>
            <a:r>
              <a:rPr lang="it-IT" dirty="0" smtClean="0"/>
              <a:t>le attività dei trasportatori che mediano l'assorbimento o l'efflusso cellulare di T3 e T4.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ABA31-BC88-1249-9414-29D7119772BA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71239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T3 induce </a:t>
            </a:r>
          </a:p>
          <a:p>
            <a:endParaRPr lang="it-IT" dirty="0" smtClean="0"/>
          </a:p>
          <a:p>
            <a:r>
              <a:rPr lang="it-IT" dirty="0" smtClean="0"/>
              <a:t>Meccanismi di induzione genica per azione di TH. </a:t>
            </a:r>
          </a:p>
          <a:p>
            <a:r>
              <a:rPr lang="it-IT" dirty="0" smtClean="0"/>
              <a:t>A, classica induzione mediata da </a:t>
            </a:r>
            <a:r>
              <a:rPr lang="it-IT" dirty="0" err="1" smtClean="0"/>
              <a:t>thyroid</a:t>
            </a:r>
            <a:r>
              <a:rPr lang="it-IT" dirty="0" smtClean="0"/>
              <a:t> </a:t>
            </a:r>
            <a:r>
              <a:rPr lang="it-IT" dirty="0" err="1" smtClean="0"/>
              <a:t>receptor</a:t>
            </a:r>
            <a:r>
              <a:rPr lang="it-IT" dirty="0" smtClean="0"/>
              <a:t> TR, che si lega al </a:t>
            </a:r>
            <a:r>
              <a:rPr lang="it-IT" dirty="0" err="1" smtClean="0"/>
              <a:t>thyroid</a:t>
            </a:r>
            <a:r>
              <a:rPr lang="it-IT" dirty="0" smtClean="0"/>
              <a:t> </a:t>
            </a:r>
            <a:r>
              <a:rPr lang="it-IT" dirty="0" err="1" smtClean="0"/>
              <a:t>hormone</a:t>
            </a:r>
            <a:r>
              <a:rPr lang="it-IT" dirty="0" smtClean="0"/>
              <a:t> </a:t>
            </a:r>
            <a:r>
              <a:rPr lang="it-IT" dirty="0" err="1" smtClean="0"/>
              <a:t>resposnse</a:t>
            </a:r>
            <a:r>
              <a:rPr lang="it-IT" dirty="0" smtClean="0"/>
              <a:t> </a:t>
            </a:r>
            <a:r>
              <a:rPr lang="it-IT" dirty="0" err="1" smtClean="0"/>
              <a:t>element</a:t>
            </a:r>
            <a:r>
              <a:rPr lang="it-IT" dirty="0" smtClean="0"/>
              <a:t> TRE, e induce</a:t>
            </a:r>
            <a:r>
              <a:rPr lang="it-IT" baseline="0" dirty="0" smtClean="0"/>
              <a:t> </a:t>
            </a:r>
            <a:r>
              <a:rPr lang="it-IT" dirty="0" smtClean="0"/>
              <a:t>l'espressione genica; </a:t>
            </a:r>
          </a:p>
          <a:p>
            <a:r>
              <a:rPr lang="it-IT" dirty="0" smtClean="0"/>
              <a:t>B, attivazione di PI3K mediante il complesso ormone-recettore TRβ; </a:t>
            </a:r>
          </a:p>
          <a:p>
            <a:r>
              <a:rPr lang="it-IT" dirty="0" smtClean="0"/>
              <a:t>C, attivazione di PI3K mediante</a:t>
            </a:r>
            <a:r>
              <a:rPr lang="it-IT" baseline="0" dirty="0" smtClean="0"/>
              <a:t> la proteina di membrana</a:t>
            </a:r>
            <a:r>
              <a:rPr lang="it-IT" dirty="0" smtClean="0"/>
              <a:t> </a:t>
            </a:r>
            <a:r>
              <a:rPr lang="it-IT" dirty="0" err="1" smtClean="0"/>
              <a:t>integrina</a:t>
            </a:r>
            <a:r>
              <a:rPr lang="it-IT" dirty="0" smtClean="0"/>
              <a:t> (αvβ3 / S1); </a:t>
            </a:r>
          </a:p>
          <a:p>
            <a:r>
              <a:rPr lang="it-IT" dirty="0" smtClean="0"/>
              <a:t>D, attivazione di ERK1 / 2 tramite </a:t>
            </a:r>
            <a:r>
              <a:rPr lang="it-IT" dirty="0" err="1" smtClean="0"/>
              <a:t>integrina</a:t>
            </a:r>
            <a:r>
              <a:rPr lang="it-IT" dirty="0" smtClean="0"/>
              <a:t> (αvβ3 / S2).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ABA31-BC88-1249-9414-29D7119772BA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40876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err="1" smtClean="0"/>
              <a:t>https</a:t>
            </a:r>
            <a:r>
              <a:rPr lang="it-IT" dirty="0" smtClean="0"/>
              <a:t>://</a:t>
            </a:r>
            <a:r>
              <a:rPr lang="it-IT" dirty="0" err="1" smtClean="0"/>
              <a:t>doctorlib.info</a:t>
            </a:r>
            <a:r>
              <a:rPr lang="it-IT" dirty="0" smtClean="0"/>
              <a:t>/</a:t>
            </a:r>
            <a:r>
              <a:rPr lang="it-IT" dirty="0" err="1" smtClean="0"/>
              <a:t>physiology</a:t>
            </a:r>
            <a:r>
              <a:rPr lang="it-IT" dirty="0" smtClean="0"/>
              <a:t>/</a:t>
            </a:r>
            <a:r>
              <a:rPr lang="it-IT" dirty="0" err="1" smtClean="0"/>
              <a:t>illustrated</a:t>
            </a:r>
            <a:r>
              <a:rPr lang="it-IT" dirty="0" smtClean="0"/>
              <a:t>/31.html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ABA31-BC88-1249-9414-29D7119772BA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01701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err="1" smtClean="0"/>
              <a:t>https</a:t>
            </a:r>
            <a:r>
              <a:rPr lang="it-IT" dirty="0" smtClean="0"/>
              <a:t>://</a:t>
            </a:r>
            <a:r>
              <a:rPr lang="it-IT" dirty="0" err="1" smtClean="0"/>
              <a:t>doctorlib.info</a:t>
            </a:r>
            <a:r>
              <a:rPr lang="it-IT" dirty="0" smtClean="0"/>
              <a:t>/</a:t>
            </a:r>
            <a:r>
              <a:rPr lang="it-IT" dirty="0" err="1" smtClean="0"/>
              <a:t>physiology</a:t>
            </a:r>
            <a:r>
              <a:rPr lang="it-IT" dirty="0" smtClean="0"/>
              <a:t>/</a:t>
            </a:r>
            <a:r>
              <a:rPr lang="it-IT" dirty="0" err="1" smtClean="0"/>
              <a:t>medical</a:t>
            </a:r>
            <a:r>
              <a:rPr lang="it-IT" dirty="0" smtClean="0"/>
              <a:t>/273.</a:t>
            </a:r>
            <a:r>
              <a:rPr lang="it-IT" dirty="0" smtClean="0"/>
              <a:t>html</a:t>
            </a:r>
          </a:p>
          <a:p>
            <a:endParaRPr lang="it-IT" dirty="0" smtClean="0"/>
          </a:p>
          <a:p>
            <a:r>
              <a:rPr lang="it-IT" dirty="0" smtClean="0"/>
              <a:t>Ipotalamo</a:t>
            </a:r>
          </a:p>
          <a:p>
            <a:r>
              <a:rPr lang="it-IT" dirty="0" smtClean="0"/>
              <a:t>Regione </a:t>
            </a:r>
            <a:r>
              <a:rPr lang="it-IT" dirty="0" err="1" smtClean="0"/>
              <a:t>periventricolare</a:t>
            </a:r>
            <a:r>
              <a:rPr lang="it-IT" dirty="0" smtClean="0"/>
              <a:t>:</a:t>
            </a:r>
            <a:r>
              <a:rPr lang="it-IT" baseline="0" dirty="0" smtClean="0"/>
              <a:t> neuroni che liberano </a:t>
            </a:r>
            <a:r>
              <a:rPr lang="it-IT" dirty="0" smtClean="0"/>
              <a:t>nel sistema portale</a:t>
            </a:r>
            <a:r>
              <a:rPr lang="it-IT" baseline="0" dirty="0" smtClean="0"/>
              <a:t> la </a:t>
            </a:r>
            <a:r>
              <a:rPr lang="it-IT" dirty="0" smtClean="0"/>
              <a:t>somatostatina</a:t>
            </a:r>
            <a:r>
              <a:rPr lang="it-IT" baseline="0" dirty="0" smtClean="0"/>
              <a:t>, che </a:t>
            </a:r>
            <a:r>
              <a:rPr lang="it-IT" dirty="0" smtClean="0"/>
              <a:t>inibisce le</a:t>
            </a:r>
            <a:r>
              <a:rPr lang="it-IT" baseline="0" dirty="0" smtClean="0"/>
              <a:t> cellule </a:t>
            </a:r>
            <a:r>
              <a:rPr lang="it-IT" baseline="0" dirty="0" err="1" smtClean="0"/>
              <a:t>tireotrofe</a:t>
            </a:r>
            <a:endParaRPr lang="it-IT" baseline="0" dirty="0" smtClean="0"/>
          </a:p>
          <a:p>
            <a:r>
              <a:rPr lang="it-IT" baseline="0" dirty="0" smtClean="0"/>
              <a:t>Nucleo arcuato ed eminenza mediana: neuroni che liberano </a:t>
            </a:r>
            <a:r>
              <a:rPr lang="it-IT" dirty="0" smtClean="0"/>
              <a:t>nel sistema portale</a:t>
            </a:r>
            <a:r>
              <a:rPr lang="it-IT" baseline="0" dirty="0" smtClean="0"/>
              <a:t> il </a:t>
            </a:r>
            <a:r>
              <a:rPr lang="it-IT" baseline="0" dirty="0" err="1" smtClean="0"/>
              <a:t>tireotropin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relesing</a:t>
            </a:r>
            <a:r>
              <a:rPr lang="it-IT" baseline="0" dirty="0" smtClean="0"/>
              <a:t> </a:t>
            </a:r>
            <a:r>
              <a:rPr lang="it-IT" baseline="0" dirty="0" err="1" smtClean="0"/>
              <a:t>hormone</a:t>
            </a:r>
            <a:r>
              <a:rPr lang="it-IT" baseline="0" dirty="0" smtClean="0"/>
              <a:t> (TRH), che attiva le cellule </a:t>
            </a:r>
            <a:r>
              <a:rPr lang="it-IT" baseline="0" dirty="0" err="1" smtClean="0"/>
              <a:t>tireotrofe</a:t>
            </a:r>
            <a:r>
              <a:rPr lang="it-IT" baseline="0" dirty="0" smtClean="0"/>
              <a:t>. Il rilascio di TRH è indotto da un aumento di Ca++ </a:t>
            </a:r>
            <a:r>
              <a:rPr lang="it-IT" baseline="0" dirty="0" err="1" smtClean="0"/>
              <a:t>intracellualre</a:t>
            </a:r>
            <a:r>
              <a:rPr lang="it-IT" baseline="0" dirty="0" smtClean="0"/>
              <a:t>, che consente l’esocitosi)</a:t>
            </a:r>
          </a:p>
          <a:p>
            <a:endParaRPr lang="it-IT" baseline="0" dirty="0" smtClean="0"/>
          </a:p>
          <a:p>
            <a:r>
              <a:rPr lang="it-IT" baseline="0" dirty="0" smtClean="0"/>
              <a:t>Adenoipofisi</a:t>
            </a:r>
          </a:p>
          <a:p>
            <a:r>
              <a:rPr lang="it-IT" baseline="0" dirty="0" smtClean="0"/>
              <a:t>Cellule </a:t>
            </a:r>
            <a:r>
              <a:rPr lang="it-IT" baseline="0" dirty="0" err="1" smtClean="0"/>
              <a:t>tireotrofe</a:t>
            </a:r>
            <a:r>
              <a:rPr lang="it-IT" baseline="0" dirty="0" smtClean="0"/>
              <a:t>, che secernono l’ormone stimolante la tiroide (</a:t>
            </a:r>
            <a:r>
              <a:rPr lang="it-IT" baseline="0" dirty="0" err="1" smtClean="0"/>
              <a:t>thyroid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stimulating</a:t>
            </a:r>
            <a:r>
              <a:rPr lang="it-IT" baseline="0" dirty="0" smtClean="0"/>
              <a:t> </a:t>
            </a:r>
            <a:r>
              <a:rPr lang="it-IT" baseline="0" dirty="0" err="1" smtClean="0"/>
              <a:t>hormone</a:t>
            </a:r>
            <a:r>
              <a:rPr lang="it-IT" baseline="0" dirty="0" smtClean="0"/>
              <a:t>, TSH). Il rilascio di TSH è indotto da un aumento intracellulare di </a:t>
            </a:r>
            <a:r>
              <a:rPr lang="it-IT" baseline="0" dirty="0" err="1" smtClean="0"/>
              <a:t>cAMP</a:t>
            </a:r>
            <a:r>
              <a:rPr lang="it-IT" baseline="0" dirty="0" smtClean="0"/>
              <a:t> e PKA.</a:t>
            </a:r>
          </a:p>
          <a:p>
            <a:endParaRPr lang="it-IT" baseline="0" dirty="0" smtClean="0"/>
          </a:p>
          <a:p>
            <a:r>
              <a:rPr lang="it-IT" baseline="0" dirty="0" smtClean="0"/>
              <a:t>Tiroide</a:t>
            </a:r>
          </a:p>
          <a:p>
            <a:r>
              <a:rPr lang="it-IT" baseline="0" dirty="0" smtClean="0"/>
              <a:t>Cellule follicolari, sintetizzano, accumulano e liberano T4 (80%) e T3 (20%).</a:t>
            </a:r>
          </a:p>
          <a:p>
            <a:endParaRPr lang="it-IT" baseline="0" dirty="0" smtClean="0"/>
          </a:p>
          <a:p>
            <a:r>
              <a:rPr lang="it-IT" baseline="0" dirty="0" smtClean="0"/>
              <a:t>EFFETTORI dei Controlli retroattivi</a:t>
            </a:r>
          </a:p>
          <a:p>
            <a:r>
              <a:rPr lang="it-IT" baseline="0" dirty="0" smtClean="0"/>
              <a:t>T3 e T4 inibiscono </a:t>
            </a:r>
          </a:p>
          <a:p>
            <a:r>
              <a:rPr lang="it-IT" baseline="0" dirty="0" smtClean="0"/>
              <a:t>- le cellule </a:t>
            </a:r>
            <a:r>
              <a:rPr lang="it-IT" baseline="0" dirty="0" err="1" smtClean="0"/>
              <a:t>tireotrofe</a:t>
            </a:r>
            <a:r>
              <a:rPr lang="it-IT" baseline="0" dirty="0" smtClean="0"/>
              <a:t> dell’adenoipofisi che sintetizzano TSH</a:t>
            </a:r>
          </a:p>
          <a:p>
            <a:pPr marL="171450" indent="-171450">
              <a:buFontTx/>
              <a:buChar char="-"/>
            </a:pPr>
            <a:r>
              <a:rPr lang="it-IT" baseline="0" dirty="0" smtClean="0"/>
              <a:t>i nuclei ipotalamici che sintetizzano TRH</a:t>
            </a:r>
          </a:p>
          <a:p>
            <a:pPr marL="0" indent="0">
              <a:buFontTx/>
              <a:buNone/>
            </a:pPr>
            <a:endParaRPr lang="it-IT" baseline="0" dirty="0" smtClean="0"/>
          </a:p>
          <a:p>
            <a:pPr marL="0" indent="0">
              <a:buFontTx/>
              <a:buNone/>
            </a:pPr>
            <a:r>
              <a:rPr lang="it-IT" baseline="0" dirty="0" smtClean="0"/>
              <a:t>EFFETTORE del controllo basale del rilascio di TRH</a:t>
            </a:r>
          </a:p>
          <a:p>
            <a:pPr marL="0" indent="0">
              <a:buFontTx/>
              <a:buNone/>
            </a:pPr>
            <a:r>
              <a:rPr lang="it-IT" baseline="0" dirty="0" smtClean="0"/>
              <a:t>Somatostatina </a:t>
            </a:r>
          </a:p>
          <a:p>
            <a:pPr marL="0" indent="0">
              <a:buFontTx/>
              <a:buNone/>
            </a:pPr>
            <a:endParaRPr lang="it-IT" baseline="0" dirty="0" smtClean="0"/>
          </a:p>
          <a:p>
            <a:pPr marL="0" indent="0">
              <a:buFontTx/>
              <a:buNone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CD045-EF41-CC45-BD53-C99FBE0B7E80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9142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smtClean="0"/>
              <a:t>http://</a:t>
            </a:r>
            <a:r>
              <a:rPr lang="it-IT" dirty="0" err="1" smtClean="0"/>
              <a:t>n-pharmacology.blogspot.com</a:t>
            </a:r>
            <a:r>
              <a:rPr lang="it-IT" dirty="0" smtClean="0"/>
              <a:t>/2013/06/</a:t>
            </a:r>
            <a:r>
              <a:rPr lang="it-IT" dirty="0" err="1" smtClean="0"/>
              <a:t>adrenergic-receptors-adrenoceptors.html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66C8A-A78D-5440-87AC-C3A408DD9118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00388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err="1" smtClean="0"/>
              <a:t>https</a:t>
            </a:r>
            <a:r>
              <a:rPr lang="it-IT" dirty="0" smtClean="0"/>
              <a:t>://</a:t>
            </a:r>
            <a:r>
              <a:rPr lang="it-IT" dirty="0" err="1" smtClean="0"/>
              <a:t>basicmedicalkey.com</a:t>
            </a:r>
            <a:r>
              <a:rPr lang="it-IT" dirty="0" smtClean="0"/>
              <a:t>/</a:t>
            </a:r>
            <a:r>
              <a:rPr lang="it-IT" dirty="0" err="1" smtClean="0"/>
              <a:t>thyroid-physiology</a:t>
            </a:r>
            <a:r>
              <a:rPr lang="it-IT" dirty="0" smtClean="0"/>
              <a:t>/</a:t>
            </a:r>
          </a:p>
          <a:p>
            <a:endParaRPr lang="it-IT" dirty="0" smtClean="0"/>
          </a:p>
          <a:p>
            <a:r>
              <a:rPr lang="it-IT" dirty="0" smtClean="0"/>
              <a:t>Il TSH stimola l'assorbimento di ioduro nelle cellule follicolari tiroidee attraverso vari meccanismi. </a:t>
            </a:r>
          </a:p>
          <a:p>
            <a:r>
              <a:rPr lang="it-IT" dirty="0" smtClean="0"/>
              <a:t>Sovra-regola l'</a:t>
            </a:r>
            <a:r>
              <a:rPr lang="it-IT" dirty="0" err="1" smtClean="0"/>
              <a:t>mRNA</a:t>
            </a:r>
            <a:r>
              <a:rPr lang="it-IT" dirty="0" smtClean="0"/>
              <a:t> di NIS e l'espressione proteica in vivo e in vitro e prolunga l'emivita della proteina NIS</a:t>
            </a:r>
          </a:p>
          <a:p>
            <a:r>
              <a:rPr lang="it-IT" dirty="0" smtClean="0"/>
              <a:t>Il TSH porta anche ad un aumento dell'inserimento e della ritenzione di NIS nella membrana plasmatica.</a:t>
            </a:r>
          </a:p>
          <a:p>
            <a:endParaRPr lang="it-IT" dirty="0" smtClean="0"/>
          </a:p>
          <a:p>
            <a:r>
              <a:rPr lang="it-IT" dirty="0" smtClean="0"/>
              <a:t>L’accumulo e l’</a:t>
            </a:r>
            <a:r>
              <a:rPr lang="it-IT" dirty="0" err="1" smtClean="0"/>
              <a:t>orgnicazione</a:t>
            </a:r>
            <a:r>
              <a:rPr lang="it-IT" dirty="0" smtClean="0"/>
              <a:t> dello iodio è anche direttamente regolato dallo ioduro.</a:t>
            </a:r>
          </a:p>
          <a:p>
            <a:r>
              <a:rPr lang="it-IT" dirty="0" smtClean="0"/>
              <a:t>L'espressione dell'</a:t>
            </a:r>
            <a:r>
              <a:rPr lang="it-IT" dirty="0" err="1" smtClean="0"/>
              <a:t>mRNA</a:t>
            </a:r>
            <a:r>
              <a:rPr lang="it-IT" dirty="0" smtClean="0"/>
              <a:t> di NIS è diminuita dopo l'esposizione a dosi moderate e alte di ioduro.</a:t>
            </a:r>
          </a:p>
          <a:p>
            <a:r>
              <a:rPr lang="it-IT" dirty="0" smtClean="0"/>
              <a:t>Inoltre, lo ioduro può aumentare il turnover delle proteine NIS e indurre una diminuzione dell'attività NIS.</a:t>
            </a:r>
          </a:p>
          <a:p>
            <a:r>
              <a:rPr lang="it-IT" dirty="0" smtClean="0"/>
              <a:t>Alte dosi di ioduro bloccano acutamente la sintesi dell'ormone tiroideo attraverso l'inibizione del processo di </a:t>
            </a:r>
            <a:r>
              <a:rPr lang="it-IT" dirty="0" err="1" smtClean="0"/>
              <a:t>organificazione</a:t>
            </a:r>
            <a:r>
              <a:rPr lang="it-IT" dirty="0" smtClean="0"/>
              <a:t> (</a:t>
            </a:r>
            <a:r>
              <a:rPr lang="it-IT" b="1" dirty="0" smtClean="0"/>
              <a:t>effetto Wolff-</a:t>
            </a:r>
            <a:r>
              <a:rPr lang="it-IT" b="1" dirty="0" err="1" smtClean="0"/>
              <a:t>Chaikoff</a:t>
            </a:r>
            <a:r>
              <a:rPr lang="it-IT" dirty="0" smtClean="0"/>
              <a:t>).</a:t>
            </a:r>
          </a:p>
          <a:p>
            <a:r>
              <a:rPr lang="it-IT" dirty="0" smtClean="0"/>
              <a:t>Questa inibizione è transitoria e richiede un'alta concentrazione intracellulare di ioduro.</a:t>
            </a:r>
          </a:p>
          <a:p>
            <a:r>
              <a:rPr lang="it-IT" dirty="0" smtClean="0"/>
              <a:t> A causa dell'inibizione dell'espressione NIS, le concentrazioni intracellulari diminuiscono gradualmente e l'effetto inibitorio cessa.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ABA31-BC88-1249-9414-29D7119772BA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12938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cs-CZ" dirty="0" smtClean="0"/>
              <a:t>DOI: 10.1210/jc.2014-3292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ABA31-BC88-1249-9414-29D7119772BA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86716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err="1" smtClean="0"/>
              <a:t>https</a:t>
            </a:r>
            <a:r>
              <a:rPr lang="it-IT" dirty="0" smtClean="0"/>
              <a:t>://</a:t>
            </a:r>
            <a:r>
              <a:rPr lang="it-IT" dirty="0" err="1" smtClean="0"/>
              <a:t>www.issalute.it</a:t>
            </a:r>
            <a:r>
              <a:rPr lang="it-IT" dirty="0" smtClean="0"/>
              <a:t>/</a:t>
            </a:r>
            <a:r>
              <a:rPr lang="it-IT" dirty="0" err="1" smtClean="0"/>
              <a:t>index.php</a:t>
            </a:r>
            <a:r>
              <a:rPr lang="it-IT" dirty="0" smtClean="0"/>
              <a:t>/la-salute-dalla-a-alla-</a:t>
            </a:r>
            <a:r>
              <a:rPr lang="it-IT" dirty="0" err="1" smtClean="0"/>
              <a:t>z</a:t>
            </a:r>
            <a:r>
              <a:rPr lang="it-IT" dirty="0" smtClean="0"/>
              <a:t>-menu/m/</a:t>
            </a:r>
            <a:r>
              <a:rPr lang="it-IT" dirty="0" err="1" smtClean="0"/>
              <a:t>malattie-della-tiroide#sintomi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ABA31-BC88-1249-9414-29D7119772BA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58319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err="1" smtClean="0"/>
              <a:t>https</a:t>
            </a:r>
            <a:r>
              <a:rPr lang="it-IT" dirty="0" smtClean="0"/>
              <a:t>://</a:t>
            </a:r>
            <a:r>
              <a:rPr lang="it-IT" dirty="0" err="1" smtClean="0"/>
              <a:t>www.issalute.it</a:t>
            </a:r>
            <a:r>
              <a:rPr lang="it-IT" dirty="0" smtClean="0"/>
              <a:t>/</a:t>
            </a:r>
            <a:r>
              <a:rPr lang="it-IT" dirty="0" err="1" smtClean="0"/>
              <a:t>index.php</a:t>
            </a:r>
            <a:r>
              <a:rPr lang="it-IT" dirty="0" smtClean="0"/>
              <a:t>/la-salute-dalla-a-alla-</a:t>
            </a:r>
            <a:r>
              <a:rPr lang="it-IT" dirty="0" err="1" smtClean="0"/>
              <a:t>z</a:t>
            </a:r>
            <a:r>
              <a:rPr lang="it-IT" dirty="0" smtClean="0"/>
              <a:t>-menu/m/</a:t>
            </a:r>
            <a:r>
              <a:rPr lang="it-IT" smtClean="0"/>
              <a:t>malattie-della-tiroide#sintomi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ABA31-BC88-1249-9414-29D7119772BA}" type="slidenum">
              <a:rPr lang="it-IT" smtClean="0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58319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err="1" smtClean="0"/>
              <a:t>https</a:t>
            </a:r>
            <a:r>
              <a:rPr lang="it-IT" dirty="0" smtClean="0"/>
              <a:t>://</a:t>
            </a:r>
            <a:r>
              <a:rPr lang="it-IT" dirty="0" err="1" smtClean="0"/>
              <a:t>doctorlib.info</a:t>
            </a:r>
            <a:r>
              <a:rPr lang="it-IT" dirty="0" smtClean="0"/>
              <a:t>/</a:t>
            </a:r>
            <a:r>
              <a:rPr lang="it-IT" dirty="0" err="1" smtClean="0"/>
              <a:t>physiology</a:t>
            </a:r>
            <a:r>
              <a:rPr lang="it-IT" dirty="0" smtClean="0"/>
              <a:t>/</a:t>
            </a:r>
            <a:r>
              <a:rPr lang="it-IT" dirty="0" err="1" smtClean="0"/>
              <a:t>illustrated</a:t>
            </a:r>
            <a:r>
              <a:rPr lang="it-IT" dirty="0" smtClean="0"/>
              <a:t>/31.html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ABA31-BC88-1249-9414-29D7119772BA}" type="slidenum">
              <a:rPr lang="it-IT" smtClean="0"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97386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err="1" smtClean="0"/>
              <a:t>https</a:t>
            </a:r>
            <a:r>
              <a:rPr lang="it-IT" dirty="0" smtClean="0"/>
              <a:t>://</a:t>
            </a:r>
            <a:r>
              <a:rPr lang="it-IT" dirty="0" err="1" smtClean="0"/>
              <a:t>en.wikipedia.org</a:t>
            </a:r>
            <a:r>
              <a:rPr lang="it-IT" dirty="0" smtClean="0"/>
              <a:t>/</a:t>
            </a:r>
            <a:r>
              <a:rPr lang="it-IT" dirty="0" err="1" smtClean="0"/>
              <a:t>wiki</a:t>
            </a:r>
            <a:r>
              <a:rPr lang="it-IT" dirty="0" smtClean="0"/>
              <a:t>/</a:t>
            </a:r>
            <a:r>
              <a:rPr lang="it-IT" dirty="0" err="1" smtClean="0"/>
              <a:t>Myxedema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ABA31-BC88-1249-9414-29D7119772BA}" type="slidenum">
              <a:rPr lang="it-IT" smtClean="0"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6627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err="1" smtClean="0"/>
              <a:t>https</a:t>
            </a:r>
            <a:r>
              <a:rPr lang="it-IT" dirty="0" smtClean="0"/>
              <a:t>://</a:t>
            </a:r>
            <a:r>
              <a:rPr lang="it-IT" dirty="0" err="1" smtClean="0"/>
              <a:t>doctorlib.info</a:t>
            </a:r>
            <a:r>
              <a:rPr lang="it-IT" dirty="0" smtClean="0"/>
              <a:t>/</a:t>
            </a:r>
            <a:r>
              <a:rPr lang="it-IT" dirty="0" err="1" smtClean="0"/>
              <a:t>physiology</a:t>
            </a:r>
            <a:r>
              <a:rPr lang="it-IT" dirty="0" smtClean="0"/>
              <a:t>/</a:t>
            </a:r>
            <a:r>
              <a:rPr lang="it-IT" dirty="0" err="1" smtClean="0"/>
              <a:t>illustrated</a:t>
            </a:r>
            <a:r>
              <a:rPr lang="it-IT" dirty="0" smtClean="0"/>
              <a:t>/31.html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ABA31-BC88-1249-9414-29D7119772BA}" type="slidenum">
              <a:rPr lang="it-IT" smtClean="0"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68345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mr-IN" dirty="0" smtClean="0"/>
              <a:t>https://link.springer.com/article/10.1007/s40618-016-0471-3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ABA31-BC88-1249-9414-29D7119772BA}" type="slidenum">
              <a:rPr lang="it-IT" smtClean="0"/>
              <a:t>46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95684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err="1" smtClean="0"/>
              <a:t>https</a:t>
            </a:r>
            <a:r>
              <a:rPr lang="it-IT" dirty="0" smtClean="0"/>
              <a:t>://</a:t>
            </a:r>
            <a:r>
              <a:rPr lang="it-IT" dirty="0" err="1" smtClean="0"/>
              <a:t>doctorlib.info</a:t>
            </a:r>
            <a:r>
              <a:rPr lang="it-IT" dirty="0" smtClean="0"/>
              <a:t>/</a:t>
            </a:r>
            <a:r>
              <a:rPr lang="it-IT" dirty="0" err="1" smtClean="0"/>
              <a:t>physiology</a:t>
            </a:r>
            <a:r>
              <a:rPr lang="it-IT" dirty="0" smtClean="0"/>
              <a:t>/</a:t>
            </a:r>
            <a:r>
              <a:rPr lang="it-IT" dirty="0" err="1" smtClean="0"/>
              <a:t>illustrated</a:t>
            </a:r>
            <a:r>
              <a:rPr lang="it-IT" dirty="0" smtClean="0"/>
              <a:t>/31.html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ABA31-BC88-1249-9414-29D7119772BA}" type="slidenum">
              <a:rPr lang="it-IT" smtClean="0"/>
              <a:t>49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88929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err="1" smtClean="0"/>
              <a:t>Citation</a:t>
            </a:r>
            <a:r>
              <a:rPr lang="it-IT" dirty="0" smtClean="0"/>
              <a:t>: </a:t>
            </a:r>
            <a:r>
              <a:rPr lang="it-IT" dirty="0" err="1" smtClean="0"/>
              <a:t>European</a:t>
            </a:r>
            <a:r>
              <a:rPr lang="it-IT" dirty="0" smtClean="0"/>
              <a:t> Journal of </a:t>
            </a:r>
            <a:r>
              <a:rPr lang="it-IT" dirty="0" err="1" smtClean="0"/>
              <a:t>Endocrinology</a:t>
            </a:r>
            <a:r>
              <a:rPr lang="it-IT" dirty="0" smtClean="0"/>
              <a:t> 179, 6; 10.1530/EJE-18-0383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ABA31-BC88-1249-9414-29D7119772BA}" type="slidenum">
              <a:rPr lang="it-IT" smtClean="0"/>
              <a:t>50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7526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smtClean="0"/>
              <a:t>http://</a:t>
            </a:r>
            <a:r>
              <a:rPr lang="it-IT" dirty="0" err="1" smtClean="0"/>
              <a:t>watcut.uwaterloo.ca</a:t>
            </a:r>
            <a:r>
              <a:rPr lang="it-IT" dirty="0" smtClean="0"/>
              <a:t>/</a:t>
            </a:r>
            <a:r>
              <a:rPr lang="it-IT" dirty="0" err="1" smtClean="0"/>
              <a:t>webnotes</a:t>
            </a:r>
            <a:r>
              <a:rPr lang="it-IT" dirty="0" smtClean="0"/>
              <a:t>/</a:t>
            </a:r>
            <a:r>
              <a:rPr lang="it-IT" dirty="0" err="1" smtClean="0"/>
              <a:t>Pharmacology</a:t>
            </a:r>
            <a:r>
              <a:rPr lang="it-IT" dirty="0" smtClean="0"/>
              <a:t>/</a:t>
            </a:r>
            <a:r>
              <a:rPr lang="it-IT" dirty="0" err="1" smtClean="0"/>
              <a:t>EndocrinePharmacology.html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66C8A-A78D-5440-87AC-C3A408DD9118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76306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hr-HR" dirty="0" smtClean="0"/>
              <a:t>N Engl J Med 2019; 381:749-761</a:t>
            </a:r>
          </a:p>
          <a:p>
            <a:r>
              <a:rPr lang="hr-HR" dirty="0" smtClean="0"/>
              <a:t>DOI: 10.1056/NEJMra1901214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ABA31-BC88-1249-9414-29D7119772BA}" type="slidenum">
              <a:rPr lang="it-IT" smtClean="0"/>
              <a:t>51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78537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La tiroide è una ghiandola, costituita da due lobi (sin e </a:t>
            </a:r>
            <a:r>
              <a:rPr lang="it-IT" dirty="0" err="1" smtClean="0"/>
              <a:t>ds</a:t>
            </a:r>
            <a:r>
              <a:rPr lang="it-IT" dirty="0" smtClean="0"/>
              <a:t>) connessi da un istmo centrale, collocata davanti alla trachea e sotto la cartilagine tiroidea.</a:t>
            </a:r>
          </a:p>
          <a:p>
            <a:r>
              <a:rPr lang="it-IT" dirty="0" smtClean="0"/>
              <a:t>Nota:</a:t>
            </a:r>
            <a:r>
              <a:rPr lang="it-IT" baseline="0" dirty="0" smtClean="0"/>
              <a:t> sul margine posteriore dei due lobi si trovano due formazioni ghiandolari, dette ghiandole paratiroidi.</a:t>
            </a:r>
          </a:p>
          <a:p>
            <a:endParaRPr lang="it-IT" baseline="0" dirty="0" smtClean="0"/>
          </a:p>
          <a:p>
            <a:r>
              <a:rPr lang="it-IT" dirty="0" smtClean="0"/>
              <a:t>Il tessuto ghiandolare è composto principalmente da follicoli tiroidei.</a:t>
            </a:r>
            <a:r>
              <a:rPr lang="it-IT" baseline="0" dirty="0" smtClean="0"/>
              <a:t> In sezione, appaiono come formazioni delimitate da un epitelio colonnare, al cui interno c’è materiale colloidale. </a:t>
            </a:r>
            <a:r>
              <a:rPr lang="it-IT" dirty="0" smtClean="0"/>
              <a:t>Le cellule </a:t>
            </a:r>
            <a:r>
              <a:rPr lang="it-IT" dirty="0" err="1" smtClean="0"/>
              <a:t>parafollicolari</a:t>
            </a:r>
            <a:r>
              <a:rPr lang="it-IT" baseline="0" dirty="0" smtClean="0"/>
              <a:t> </a:t>
            </a:r>
            <a:r>
              <a:rPr lang="it-IT" dirty="0" smtClean="0"/>
              <a:t>(cellule C) più grandi compaiono </a:t>
            </a:r>
            <a:r>
              <a:rPr lang="it-IT" dirty="0" err="1" smtClean="0"/>
              <a:t>spesson</a:t>
            </a:r>
            <a:r>
              <a:rPr lang="it-IT" dirty="0" smtClean="0"/>
              <a:t> ella matrice </a:t>
            </a:r>
            <a:r>
              <a:rPr lang="it-IT" dirty="0" err="1" smtClean="0"/>
              <a:t>interfollicolare</a:t>
            </a:r>
            <a:r>
              <a:rPr lang="it-IT" dirty="0" smtClean="0"/>
              <a:t>, tra le cellule follicolari.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ABA31-BC88-1249-9414-29D7119772BA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94179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smtClean="0"/>
              <a:t>http://</a:t>
            </a:r>
            <a:r>
              <a:rPr lang="it-IT" dirty="0" err="1" smtClean="0"/>
              <a:t>watcut.uwaterloo.ca</a:t>
            </a:r>
            <a:r>
              <a:rPr lang="it-IT" dirty="0" smtClean="0"/>
              <a:t>/</a:t>
            </a:r>
            <a:r>
              <a:rPr lang="it-IT" dirty="0" err="1" smtClean="0"/>
              <a:t>webnotes</a:t>
            </a:r>
            <a:r>
              <a:rPr lang="it-IT" dirty="0" smtClean="0"/>
              <a:t>/</a:t>
            </a:r>
            <a:r>
              <a:rPr lang="it-IT" dirty="0" err="1" smtClean="0"/>
              <a:t>Pharmacology</a:t>
            </a:r>
            <a:r>
              <a:rPr lang="it-IT" dirty="0" smtClean="0"/>
              <a:t>/</a:t>
            </a:r>
            <a:r>
              <a:rPr lang="it-IT" dirty="0" err="1" smtClean="0"/>
              <a:t>EndocrinePharmacology.html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566C8A-A78D-5440-87AC-C3A408DD9118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441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err="1" smtClean="0"/>
              <a:t>https</a:t>
            </a:r>
            <a:r>
              <a:rPr lang="it-IT" dirty="0" smtClean="0"/>
              <a:t>://</a:t>
            </a:r>
            <a:r>
              <a:rPr lang="it-IT" dirty="0" err="1" smtClean="0"/>
              <a:t>doctorlib.info</a:t>
            </a:r>
            <a:r>
              <a:rPr lang="it-IT" dirty="0" smtClean="0"/>
              <a:t>/</a:t>
            </a:r>
            <a:r>
              <a:rPr lang="it-IT" dirty="0" err="1" smtClean="0"/>
              <a:t>physiology</a:t>
            </a:r>
            <a:r>
              <a:rPr lang="it-IT" dirty="0" smtClean="0"/>
              <a:t>/</a:t>
            </a:r>
            <a:r>
              <a:rPr lang="it-IT" dirty="0" err="1" smtClean="0"/>
              <a:t>illustrated</a:t>
            </a:r>
            <a:r>
              <a:rPr lang="it-IT" dirty="0" smtClean="0"/>
              <a:t>/31.html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ABA31-BC88-1249-9414-29D7119772BA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23120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Helvetica" charset="0"/>
              </a:rPr>
              <a:t>source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Helvetica" charset="0"/>
              </a:rPr>
              <a:t>Chapter 4. Thyroid Gland, Molina PE. </a:t>
            </a:r>
            <a:r>
              <a:rPr lang="en-US" sz="1200" i="1" dirty="0" smtClean="0">
                <a:latin typeface="Helvetica" charset="0"/>
              </a:rPr>
              <a:t>Endocrine Physiology, 4e;</a:t>
            </a:r>
            <a:r>
              <a:rPr lang="en-US" sz="1200" dirty="0" smtClean="0">
                <a:latin typeface="Helvetica" charset="0"/>
              </a:rPr>
              <a:t> 2013. Available at: https://</a:t>
            </a:r>
            <a:r>
              <a:rPr lang="en-US" sz="1200" dirty="0" err="1" smtClean="0">
                <a:latin typeface="Helvetica" charset="0"/>
              </a:rPr>
              <a:t>accessmedicine.mhmedical.com</a:t>
            </a:r>
            <a:r>
              <a:rPr lang="en-US" sz="1200" dirty="0" smtClean="0">
                <a:latin typeface="Helvetica" charset="0"/>
              </a:rPr>
              <a:t>/</a:t>
            </a:r>
            <a:r>
              <a:rPr lang="en-US" sz="1200" dirty="0" err="1" smtClean="0">
                <a:latin typeface="Helvetica" charset="0"/>
              </a:rPr>
              <a:t>content.aspx?bookid</a:t>
            </a:r>
            <a:r>
              <a:rPr lang="en-US" sz="1200" dirty="0" smtClean="0">
                <a:latin typeface="Helvetica" charset="0"/>
              </a:rPr>
              <a:t>=507&amp;sectionid=42540504</a:t>
            </a:r>
            <a:endParaRPr lang="it-IT" dirty="0" smtClean="0"/>
          </a:p>
          <a:p>
            <a:r>
              <a:rPr lang="it-IT" b="1" dirty="0" smtClean="0"/>
              <a:t>Meccanismo di concentrazione di ioduro da parte della ghiandola tiroidea</a:t>
            </a:r>
            <a:r>
              <a:rPr lang="it-IT" dirty="0" smtClean="0"/>
              <a:t>. </a:t>
            </a:r>
          </a:p>
          <a:p>
            <a:endParaRPr lang="it-IT" dirty="0" smtClean="0"/>
          </a:p>
          <a:p>
            <a:r>
              <a:rPr lang="it-IT" dirty="0" smtClean="0"/>
              <a:t>Lo ioduro entra nel </a:t>
            </a:r>
            <a:r>
              <a:rPr lang="it-IT" dirty="0" err="1" smtClean="0"/>
              <a:t>citosol</a:t>
            </a:r>
            <a:r>
              <a:rPr lang="it-IT" dirty="0" smtClean="0"/>
              <a:t> della cellula follicolare mediante</a:t>
            </a:r>
            <a:r>
              <a:rPr lang="it-IT" baseline="0" dirty="0" smtClean="0"/>
              <a:t> un meccanismo di </a:t>
            </a:r>
            <a:r>
              <a:rPr lang="it-IT" b="1" dirty="0" smtClean="0"/>
              <a:t>trasportato attivo secondario</a:t>
            </a:r>
            <a:r>
              <a:rPr lang="it-IT" dirty="0" smtClean="0"/>
              <a:t>,</a:t>
            </a:r>
            <a:r>
              <a:rPr lang="it-IT" baseline="0" dirty="0" smtClean="0"/>
              <a:t> catalizzato</a:t>
            </a:r>
            <a:r>
              <a:rPr lang="it-IT" dirty="0" smtClean="0"/>
              <a:t> da</a:t>
            </a:r>
            <a:r>
              <a:rPr lang="it-IT" baseline="0" dirty="0" smtClean="0"/>
              <a:t> un </a:t>
            </a:r>
            <a:r>
              <a:rPr lang="it-IT" baseline="0" dirty="0" err="1" smtClean="0"/>
              <a:t>simporto</a:t>
            </a:r>
            <a:r>
              <a:rPr lang="it-IT" baseline="0" dirty="0" smtClean="0"/>
              <a:t> </a:t>
            </a:r>
            <a:r>
              <a:rPr lang="it-IT" dirty="0" smtClean="0"/>
              <a:t>sodio-ioduro (Na</a:t>
            </a:r>
            <a:r>
              <a:rPr lang="it-IT" baseline="30000" dirty="0" smtClean="0"/>
              <a:t>+</a:t>
            </a:r>
            <a:r>
              <a:rPr lang="it-IT" dirty="0" smtClean="0"/>
              <a:t> /I</a:t>
            </a:r>
            <a:r>
              <a:rPr lang="it-IT" baseline="30000" dirty="0" smtClean="0"/>
              <a:t>-</a:t>
            </a:r>
            <a:r>
              <a:rPr lang="it-IT" baseline="0" dirty="0" smtClean="0"/>
              <a:t>, detto </a:t>
            </a:r>
            <a:r>
              <a:rPr lang="it-IT" b="1" baseline="0" dirty="0" smtClean="0"/>
              <a:t>NIC</a:t>
            </a:r>
            <a:r>
              <a:rPr lang="it-IT" baseline="0" dirty="0" smtClean="0"/>
              <a:t>, Na-I-</a:t>
            </a:r>
            <a:r>
              <a:rPr lang="it-IT" baseline="0" dirty="0" err="1" smtClean="0"/>
              <a:t>Cotransporter</a:t>
            </a:r>
            <a:r>
              <a:rPr lang="it-IT" dirty="0" smtClean="0"/>
              <a:t>). Due ioni Na</a:t>
            </a:r>
            <a:r>
              <a:rPr lang="it-IT" baseline="30000" dirty="0" smtClean="0"/>
              <a:t>+</a:t>
            </a:r>
            <a:r>
              <a:rPr lang="it-IT" baseline="0" dirty="0" smtClean="0"/>
              <a:t> </a:t>
            </a:r>
            <a:r>
              <a:rPr lang="it-IT" dirty="0" smtClean="0"/>
              <a:t>vengono trasportati all'interno della cellula follicolare tiroidea con ciascuna molecola di ioduro, grazie al favorevole gradiente di concentrazione (per questo si dice trasporto attivo secondario), che è mantenuto dalla pompa </a:t>
            </a:r>
            <a:r>
              <a:rPr lang="it-IT" b="1" dirty="0" smtClean="0"/>
              <a:t>Na</a:t>
            </a:r>
            <a:r>
              <a:rPr lang="it-IT" b="1" baseline="30000" dirty="0" smtClean="0"/>
              <a:t>+</a:t>
            </a:r>
            <a:r>
              <a:rPr lang="it-IT" b="1" dirty="0" smtClean="0"/>
              <a:t>/K</a:t>
            </a:r>
            <a:r>
              <a:rPr lang="it-IT" b="1" baseline="30000" dirty="0" smtClean="0"/>
              <a:t>+</a:t>
            </a:r>
            <a:r>
              <a:rPr lang="it-IT" b="1" dirty="0" smtClean="0"/>
              <a:t>-</a:t>
            </a:r>
            <a:r>
              <a:rPr lang="it-IT" b="1" dirty="0" err="1" smtClean="0"/>
              <a:t>ATPasi</a:t>
            </a:r>
            <a:r>
              <a:rPr lang="it-IT" b="1" baseline="0" dirty="0" smtClean="0"/>
              <a:t> </a:t>
            </a:r>
            <a:r>
              <a:rPr lang="it-IT" baseline="0" dirty="0" smtClean="0"/>
              <a:t>(trasporto attivo primario, perché idrolizza ATP),</a:t>
            </a:r>
            <a:r>
              <a:rPr lang="it-IT" dirty="0" smtClean="0"/>
              <a:t> che pompa costantemente Na</a:t>
            </a:r>
            <a:r>
              <a:rPr lang="it-IT" baseline="30000" dirty="0" smtClean="0"/>
              <a:t>+ </a:t>
            </a:r>
            <a:r>
              <a:rPr lang="it-IT" dirty="0" smtClean="0"/>
              <a:t>dal citoplasma della cellula epiteliale follicolare tiroidea mantenendo le basse concentrazioni intra-citoplasmatiche di Na</a:t>
            </a:r>
            <a:r>
              <a:rPr lang="it-IT" baseline="30000" dirty="0" smtClean="0"/>
              <a:t>+</a:t>
            </a:r>
            <a:r>
              <a:rPr lang="it-IT" dirty="0" smtClean="0"/>
              <a:t>. </a:t>
            </a:r>
          </a:p>
          <a:p>
            <a:r>
              <a:rPr lang="it-IT" dirty="0" smtClean="0"/>
              <a:t>Lo ioduro viene trasportato nello</a:t>
            </a:r>
            <a:r>
              <a:rPr lang="it-IT" baseline="0" dirty="0" smtClean="0"/>
              <a:t> </a:t>
            </a:r>
            <a:r>
              <a:rPr lang="it-IT" dirty="0" smtClean="0"/>
              <a:t>spazio colloidale da un antiporto ioduro-cloruro,</a:t>
            </a:r>
            <a:r>
              <a:rPr lang="it-IT" baseline="0" dirty="0" smtClean="0"/>
              <a:t> chiamato </a:t>
            </a:r>
            <a:r>
              <a:rPr lang="it-IT" b="1" baseline="0" dirty="0" err="1" smtClean="0"/>
              <a:t>Pendrin</a:t>
            </a:r>
            <a:r>
              <a:rPr lang="it-IT" dirty="0" smtClean="0"/>
              <a:t>, dove viene utilizzato per la cosiddetta “</a:t>
            </a:r>
            <a:r>
              <a:rPr lang="it-IT" b="1" dirty="0" err="1" smtClean="0"/>
              <a:t>organificazione</a:t>
            </a:r>
            <a:r>
              <a:rPr lang="it-IT" dirty="0" smtClean="0"/>
              <a:t>” dello iodo,</a:t>
            </a:r>
            <a:r>
              <a:rPr lang="it-IT" baseline="0" dirty="0" smtClean="0"/>
              <a:t> per cui </a:t>
            </a:r>
            <a:r>
              <a:rPr lang="it-IT" dirty="0" smtClean="0"/>
              <a:t>lo  ioduro</a:t>
            </a:r>
            <a:r>
              <a:rPr lang="it-IT" baseline="0" dirty="0" smtClean="0"/>
              <a:t> minerale si lega alla proteina </a:t>
            </a:r>
            <a:r>
              <a:rPr lang="it-IT" baseline="0" dirty="0" err="1" smtClean="0"/>
              <a:t>tireoglobulina</a:t>
            </a:r>
            <a:r>
              <a:rPr lang="it-IT" baseline="0" dirty="0" smtClean="0"/>
              <a:t> e diventa iodio organico</a:t>
            </a:r>
            <a:r>
              <a:rPr lang="it-IT" dirty="0" smtClean="0"/>
              <a:t>. </a:t>
            </a:r>
          </a:p>
          <a:p>
            <a:r>
              <a:rPr lang="it-IT" dirty="0" smtClean="0"/>
              <a:t>Questo processo è realizzato dall'efflusso attraverso il canale ioduro. </a:t>
            </a:r>
          </a:p>
          <a:p>
            <a:endParaRPr lang="it-IT" dirty="0" smtClean="0"/>
          </a:p>
          <a:p>
            <a:r>
              <a:rPr lang="it-IT" b="1" dirty="0" smtClean="0"/>
              <a:t>Uno dei primi effetti dell'ormone tiroideo stimolante (TSH)</a:t>
            </a:r>
            <a:r>
              <a:rPr lang="it-IT" dirty="0" smtClean="0"/>
              <a:t> che si lega al suo recettore è </a:t>
            </a:r>
            <a:r>
              <a:rPr lang="it-IT" b="1" dirty="0" smtClean="0"/>
              <a:t>l'apertura di questi canali </a:t>
            </a:r>
            <a:r>
              <a:rPr lang="it-IT" dirty="0" smtClean="0"/>
              <a:t>che facilitano la fuoriuscita di ioduro nello spazio extracellulare. Questo trasporto </a:t>
            </a:r>
            <a:r>
              <a:rPr lang="it-IT" dirty="0" err="1" smtClean="0"/>
              <a:t>transcellulare</a:t>
            </a:r>
            <a:r>
              <a:rPr lang="it-IT" dirty="0" smtClean="0"/>
              <a:t> di ioduro si basa sulla polarizzazione funzionale e morfologica della cellula epiteliale follicolare tiroidea.</a:t>
            </a:r>
          </a:p>
          <a:p>
            <a:endParaRPr lang="it-IT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dirty="0" smtClean="0"/>
              <a:t>La concentrazione dello iodio nella tiroide rispetto al sangue è di 30-250 volte</a:t>
            </a:r>
          </a:p>
          <a:p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ABA31-BC88-1249-9414-29D7119772BA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2177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it-IT" dirty="0" smtClean="0"/>
              <a:t>http://</a:t>
            </a:r>
            <a:r>
              <a:rPr lang="it-IT" dirty="0" err="1" smtClean="0"/>
              <a:t>watcut.uwaterloo.ca</a:t>
            </a:r>
            <a:r>
              <a:rPr lang="it-IT" dirty="0" smtClean="0"/>
              <a:t>/</a:t>
            </a:r>
            <a:r>
              <a:rPr lang="it-IT" dirty="0" err="1" smtClean="0"/>
              <a:t>webnotes</a:t>
            </a:r>
            <a:r>
              <a:rPr lang="it-IT" dirty="0" smtClean="0"/>
              <a:t>/</a:t>
            </a:r>
            <a:r>
              <a:rPr lang="it-IT" dirty="0" err="1" smtClean="0"/>
              <a:t>Pharmacology</a:t>
            </a:r>
            <a:r>
              <a:rPr lang="it-IT" dirty="0" smtClean="0"/>
              <a:t>/</a:t>
            </a:r>
            <a:r>
              <a:rPr lang="it-IT" dirty="0" err="1" smtClean="0"/>
              <a:t>EndocrinePharmacology.html</a:t>
            </a:r>
            <a:endParaRPr lang="it-IT" dirty="0" smtClean="0"/>
          </a:p>
          <a:p>
            <a:endParaRPr lang="it-IT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 dirty="0" smtClean="0"/>
              <a:t>La </a:t>
            </a:r>
            <a:r>
              <a:rPr lang="it-IT" sz="1200" b="1" dirty="0" err="1" smtClean="0"/>
              <a:t>tireoperossidasi</a:t>
            </a:r>
            <a:r>
              <a:rPr lang="it-IT" sz="1200" b="1" dirty="0" smtClean="0"/>
              <a:t> </a:t>
            </a:r>
            <a:r>
              <a:rPr lang="it-IT" sz="1200" dirty="0" smtClean="0"/>
              <a:t>ossida lo ione ioduro I</a:t>
            </a:r>
            <a:r>
              <a:rPr lang="it-IT" sz="1200" baseline="30000" dirty="0" smtClean="0"/>
              <a:t>-</a:t>
            </a:r>
            <a:r>
              <a:rPr lang="it-IT" sz="1200" dirty="0" smtClean="0"/>
              <a:t> a </a:t>
            </a:r>
            <a:r>
              <a:rPr lang="it-IT" sz="1200" dirty="0" err="1" smtClean="0"/>
              <a:t>ipoiodito</a:t>
            </a:r>
            <a:r>
              <a:rPr lang="it-IT" sz="1200" dirty="0" smtClean="0"/>
              <a:t> e successivamente lo trasferisce sull’anello </a:t>
            </a:r>
            <a:r>
              <a:rPr lang="it-IT" sz="1200" dirty="0" err="1" smtClean="0"/>
              <a:t>idrossifenilico</a:t>
            </a:r>
            <a:r>
              <a:rPr lang="it-IT" sz="1200" dirty="0" smtClean="0"/>
              <a:t> dei residui di tirosina della </a:t>
            </a:r>
            <a:r>
              <a:rPr lang="it-IT" sz="1200" dirty="0" err="1" smtClean="0"/>
              <a:t>tireoglobulina</a:t>
            </a:r>
            <a:r>
              <a:rPr lang="it-IT" sz="1200" dirty="0" smtClean="0"/>
              <a:t>. Si forma la </a:t>
            </a:r>
            <a:r>
              <a:rPr lang="it-IT" sz="1200" baseline="0" dirty="0" smtClean="0"/>
              <a:t>mono-iodo tirosina (organicazione, </a:t>
            </a:r>
            <a:r>
              <a:rPr lang="it-IT" sz="1200" dirty="0" smtClean="0"/>
              <a:t>nuovo </a:t>
            </a:r>
            <a:r>
              <a:rPr lang="it-IT" sz="1200" b="1" dirty="0" smtClean="0"/>
              <a:t>legame carbonio-iodio</a:t>
            </a:r>
            <a:r>
              <a:rPr lang="it-IT" sz="1200" baseline="0" dirty="0" smtClean="0"/>
              <a:t>).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20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dirty="0" smtClean="0"/>
              <a:t>L’enzima</a:t>
            </a:r>
            <a:r>
              <a:rPr lang="it-IT" sz="1200" baseline="0" dirty="0" smtClean="0"/>
              <a:t> ha il gruppo eme come co-fattore. Il co-substrato è il perossido d’idrogeno (formato da un altro enzima tiroideo di membrana, che ossida l’acqua). L’intermedio di reazione è un ossido ferroso (Fe=O).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200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 baseline="0" dirty="0" smtClean="0"/>
              <a:t>Si formano residui di MIT (mono-iodo tirosina). In una successiva reazione si forma DIT (di-iodo tirosina). </a:t>
            </a:r>
            <a:r>
              <a:rPr lang="it-IT" sz="1200" b="1" dirty="0" smtClean="0"/>
              <a:t>  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ABA31-BC88-1249-9414-29D7119772BA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68461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source</a:t>
            </a:r>
          </a:p>
          <a:p>
            <a:r>
              <a:rPr lang="nb-NO" dirty="0" smtClean="0"/>
              <a:t>0.1371/journal.pone.0142615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ABA31-BC88-1249-9414-29D7119772BA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1674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24/10/19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39E75-F19F-6C45-9F0D-3B08720FA81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0534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24/10/19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39E75-F19F-6C45-9F0D-3B08720FA81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069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24/10/19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39E75-F19F-6C45-9F0D-3B08720FA81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851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24/10/19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39E75-F19F-6C45-9F0D-3B08720FA81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3537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24/10/19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39E75-F19F-6C45-9F0D-3B08720FA81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5618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24/10/19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39E75-F19F-6C45-9F0D-3B08720FA81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3581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24/10/19</a:t>
            </a:r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39E75-F19F-6C45-9F0D-3B08720FA81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1202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24/10/19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39E75-F19F-6C45-9F0D-3B08720FA81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5969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24/10/19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39E75-F19F-6C45-9F0D-3B08720FA81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0819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24/10/19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39E75-F19F-6C45-9F0D-3B08720FA81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0164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24/10/19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39E75-F19F-6C45-9F0D-3B08720FA81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849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24/10/19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E39E75-F19F-6C45-9F0D-3B08720FA818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230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jpe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4" Type="http://schemas.openxmlformats.org/officeDocument/2006/relationships/tags" Target="../tags/tag4.xml"/><Relationship Id="rId5" Type="http://schemas.openxmlformats.org/officeDocument/2006/relationships/slideLayout" Target="../slideLayouts/slideLayout6.xml"/><Relationship Id="rId6" Type="http://schemas.openxmlformats.org/officeDocument/2006/relationships/notesSlide" Target="../notesSlides/notesSlide7.xml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1" Type="http://schemas.openxmlformats.org/officeDocument/2006/relationships/tags" Target="../tags/tag1.xml"/><Relationship Id="rId2" Type="http://schemas.openxmlformats.org/officeDocument/2006/relationships/tags" Target="../tags/tag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Lezione 12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recettori adrenergici (</a:t>
            </a:r>
            <a:r>
              <a:rPr lang="it-IT" i="1" dirty="0" smtClean="0"/>
              <a:t>continua)</a:t>
            </a:r>
          </a:p>
          <a:p>
            <a:r>
              <a:rPr lang="it-IT" dirty="0" smtClean="0"/>
              <a:t>Gli ormoni tiroidei</a:t>
            </a:r>
          </a:p>
          <a:p>
            <a:r>
              <a:rPr lang="it-IT" dirty="0" smtClean="0"/>
              <a:t>l’asse ipotalamo-ipofisi-tiroide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24/10/19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39E75-F19F-6C45-9F0D-3B08720FA818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96774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42963"/>
          </a:xfrm>
        </p:spPr>
        <p:txBody>
          <a:bodyPr/>
          <a:lstStyle/>
          <a:p>
            <a:r>
              <a:rPr lang="it-IT" dirty="0" smtClean="0"/>
              <a:t>La ghiandola tiroide</a:t>
            </a:r>
            <a:endParaRPr lang="it-IT" dirty="0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24/10/19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39E75-F19F-6C45-9F0D-3B08720FA818}" type="slidenum">
              <a:rPr lang="it-IT" smtClean="0"/>
              <a:t>10</a:t>
            </a:fld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5450" y="1117601"/>
            <a:ext cx="4635500" cy="29972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450" y="3832972"/>
            <a:ext cx="4464050" cy="2888503"/>
          </a:xfrm>
          <a:prstGeom prst="rect">
            <a:avLst/>
          </a:prstGeom>
        </p:spPr>
      </p:pic>
      <p:pic>
        <p:nvPicPr>
          <p:cNvPr id="8" name="Picture 7" descr="http://www.100salute.it/uploads/tiroid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7" y="1219202"/>
            <a:ext cx="2519363" cy="1889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7100" y="4114801"/>
            <a:ext cx="4279900" cy="23294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7176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Schema del follicolo tiroideo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24/10/19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03F8C-36A4-F049-B635-299EEE0DD322}" type="slidenum">
              <a:rPr lang="it-IT" smtClean="0"/>
              <a:t>11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32128"/>
            <a:ext cx="9144000" cy="512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709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La sintesi degli ormoni tiroidei avviene in otto tappe</a:t>
            </a:r>
            <a:endParaRPr lang="it-IT" dirty="0"/>
          </a:p>
        </p:txBody>
      </p:sp>
      <p:sp>
        <p:nvSpPr>
          <p:cNvPr id="7" name="Sottotitolo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segue descrizione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24/10/19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39E75-F19F-6C45-9F0D-3B08720FA818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0853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9562"/>
          </a:xfrm>
        </p:spPr>
        <p:txBody>
          <a:bodyPr>
            <a:normAutofit/>
          </a:bodyPr>
          <a:lstStyle/>
          <a:p>
            <a:r>
              <a:rPr lang="it-IT" dirty="0" smtClean="0"/>
              <a:t>Tappa 1</a:t>
            </a:r>
            <a:br>
              <a:rPr lang="it-IT" dirty="0" smtClean="0"/>
            </a:br>
            <a:r>
              <a:rPr lang="it-IT" dirty="0" smtClean="0"/>
              <a:t>sintesi della </a:t>
            </a:r>
            <a:r>
              <a:rPr lang="it-IT" dirty="0" err="1" smtClean="0"/>
              <a:t>tireoglobulina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24/10/19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39E75-F19F-6C45-9F0D-3B08720FA818}" type="slidenum">
              <a:rPr lang="it-IT" smtClean="0"/>
              <a:t>13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1854200"/>
            <a:ext cx="8280400" cy="325120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1210107" y="5119469"/>
            <a:ext cx="665919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dirty="0"/>
              <a:t>glicoproteina di 660 </a:t>
            </a:r>
            <a:r>
              <a:rPr lang="it-IT" sz="2800" dirty="0" err="1"/>
              <a:t>kDa</a:t>
            </a:r>
            <a:r>
              <a:rPr lang="it-IT" sz="2800" dirty="0"/>
              <a:t/>
            </a:r>
            <a:br>
              <a:rPr lang="it-IT" sz="2800" dirty="0"/>
            </a:br>
            <a:r>
              <a:rPr lang="it-IT" sz="2800" dirty="0" err="1" smtClean="0"/>
              <a:t>esocitata</a:t>
            </a:r>
            <a:r>
              <a:rPr lang="it-IT" sz="2800" dirty="0" smtClean="0"/>
              <a:t> e accumulata </a:t>
            </a:r>
            <a:r>
              <a:rPr lang="it-IT" sz="2800" dirty="0"/>
              <a:t>nel lume del </a:t>
            </a:r>
            <a:r>
              <a:rPr lang="it-IT" sz="2800" dirty="0" smtClean="0"/>
              <a:t>follicolo</a:t>
            </a:r>
          </a:p>
          <a:p>
            <a:pPr algn="ctr"/>
            <a:r>
              <a:rPr lang="it-IT" sz="2800" dirty="0" smtClean="0"/>
              <a:t> </a:t>
            </a:r>
            <a:r>
              <a:rPr lang="it-IT" sz="2800" dirty="0"/>
              <a:t>a costituire la colloide</a:t>
            </a:r>
          </a:p>
        </p:txBody>
      </p:sp>
    </p:spTree>
    <p:extLst>
      <p:ext uri="{BB962C8B-B14F-4D97-AF65-F5344CB8AC3E}">
        <p14:creationId xmlns:p14="http://schemas.microsoft.com/office/powerpoint/2010/main" val="1461594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Box 9"/>
          <p:cNvSpPr/>
          <p:nvPr>
            <p:custDataLst>
              <p:tags r:id="rId1"/>
            </p:custDataLst>
          </p:nvPr>
        </p:nvSpPr>
        <p:spPr>
          <a:xfrm>
            <a:off x="754063" y="6227763"/>
            <a:ext cx="8237537" cy="215444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r>
              <a:rPr lang="en-US" sz="800" dirty="0" smtClean="0">
                <a:solidFill>
                  <a:srgbClr val="999999"/>
                </a:solidFill>
                <a:latin typeface="Helvetica" charset="0"/>
              </a:rPr>
              <a:t>Copyright </a:t>
            </a:r>
            <a:r>
              <a:rPr lang="en-US" sz="800" dirty="0">
                <a:solidFill>
                  <a:srgbClr val="999999"/>
                </a:solidFill>
                <a:latin typeface="Helvetica" charset="0"/>
              </a:rPr>
              <a:t>© 2019 McGraw-Hill Education. All rights reserved</a:t>
            </a:r>
          </a:p>
        </p:txBody>
      </p:sp>
      <p:pic>
        <p:nvPicPr>
          <p:cNvPr id="14340" name="Picture 10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6269038"/>
            <a:ext cx="45085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 Placeholder 2">
            <a:extLst>
              <a:ext uri="{FF2B5EF4-FFF2-40B4-BE49-F238E27FC236}">
                <a16:creationId xmlns:a16="http://schemas.microsoft.com/office/drawing/2014/main" xmlns="" id="{656F8B29-0A06-4F3D-9A77-E5ED6971DA0C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auto">
          <a:xfrm>
            <a:off x="36513" y="5168900"/>
            <a:ext cx="8894762" cy="719138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254000" tIns="0" rIns="0" bIns="63500"/>
          <a:lstStyle/>
          <a:p>
            <a:pPr algn="just">
              <a:spcBef>
                <a:spcPct val="20000"/>
              </a:spcBef>
            </a:pPr>
            <a:r>
              <a:rPr lang="en-US" sz="1000" dirty="0">
                <a:cs typeface="Helvetica" charset="0"/>
              </a:rPr>
              <a:t>
</a:t>
            </a:r>
          </a:p>
        </p:txBody>
      </p:sp>
      <p:pic>
        <p:nvPicPr>
          <p:cNvPr id="14342" name="New picture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425" y="1428893"/>
            <a:ext cx="6653175" cy="5429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47781"/>
            <a:ext cx="8229600" cy="1281112"/>
          </a:xfrm>
        </p:spPr>
        <p:txBody>
          <a:bodyPr>
            <a:noAutofit/>
          </a:bodyPr>
          <a:lstStyle/>
          <a:p>
            <a:r>
              <a:rPr lang="it-IT" sz="3200" dirty="0" smtClean="0"/>
              <a:t>Tappa 2</a:t>
            </a:r>
            <a:br>
              <a:rPr lang="it-IT" sz="3200" dirty="0" smtClean="0"/>
            </a:br>
            <a:r>
              <a:rPr lang="it-IT" sz="3200" dirty="0" smtClean="0"/>
              <a:t>Il trasporto dello ioduro dal sangue al lume del follicolo tiroideo</a:t>
            </a:r>
            <a:endParaRPr lang="it-IT" sz="32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1322425" y="4845734"/>
            <a:ext cx="26422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NIC, </a:t>
            </a:r>
            <a:r>
              <a:rPr lang="it-IT" dirty="0" err="1" smtClean="0"/>
              <a:t>basolaterale</a:t>
            </a:r>
            <a:r>
              <a:rPr lang="it-IT" dirty="0" smtClean="0"/>
              <a:t> (sangue)</a:t>
            </a:r>
          </a:p>
          <a:p>
            <a:r>
              <a:rPr lang="it-IT" dirty="0" err="1" smtClean="0"/>
              <a:t>Pendrin</a:t>
            </a:r>
            <a:r>
              <a:rPr lang="it-IT" dirty="0" smtClean="0"/>
              <a:t>, apicale (colloide)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08277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168276"/>
            <a:ext cx="8991600" cy="114300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Tappe 3-4</a:t>
            </a:r>
            <a:br>
              <a:rPr lang="it-IT" dirty="0" smtClean="0"/>
            </a:br>
            <a:r>
              <a:rPr lang="it-IT" sz="3100" dirty="0" smtClean="0"/>
              <a:t>Ossidazione dello ione ioduro e organicazione dello iodio</a:t>
            </a:r>
            <a:endParaRPr lang="it-IT" sz="31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24/10/19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39E75-F19F-6C45-9F0D-3B08720FA818}" type="slidenum">
              <a:rPr lang="it-IT" smtClean="0"/>
              <a:t>15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800" y="1417638"/>
            <a:ext cx="6731000" cy="4144332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457200" y="5561970"/>
            <a:ext cx="8534400" cy="107721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/>
              <a:t>Catalizzata dalla </a:t>
            </a:r>
            <a:r>
              <a:rPr lang="it-IT" sz="3200" dirty="0" err="1" smtClean="0"/>
              <a:t>tireoperossidasi</a:t>
            </a:r>
            <a:endParaRPr lang="it-IT" sz="3200" dirty="0"/>
          </a:p>
          <a:p>
            <a:pPr algn="ctr"/>
            <a:r>
              <a:rPr lang="it-IT" sz="3200" dirty="0" smtClean="0"/>
              <a:t>si formano residui di </a:t>
            </a:r>
            <a:r>
              <a:rPr lang="it-IT" sz="3200" dirty="0" err="1" smtClean="0"/>
              <a:t>monoiodo</a:t>
            </a:r>
            <a:r>
              <a:rPr lang="it-IT" sz="3200" dirty="0" smtClean="0"/>
              <a:t>-tirosina, MIT</a:t>
            </a:r>
          </a:p>
        </p:txBody>
      </p:sp>
    </p:spTree>
    <p:extLst>
      <p:ext uri="{BB962C8B-B14F-4D97-AF65-F5344CB8AC3E}">
        <p14:creationId xmlns:p14="http://schemas.microsoft.com/office/powerpoint/2010/main" val="1863790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</p:spPr>
        <p:txBody>
          <a:bodyPr>
            <a:noAutofit/>
          </a:bodyPr>
          <a:lstStyle/>
          <a:p>
            <a:r>
              <a:rPr lang="it-IT" sz="3200" dirty="0" smtClean="0"/>
              <a:t>La </a:t>
            </a:r>
            <a:r>
              <a:rPr lang="it-IT" sz="3200" dirty="0" err="1" smtClean="0"/>
              <a:t>tireoperossidasi</a:t>
            </a:r>
            <a:r>
              <a:rPr lang="it-IT" sz="3200" dirty="0" smtClean="0"/>
              <a:t> è un enzima di membrana con il sito catalitico rivolto al lume del follicolo</a:t>
            </a:r>
            <a:endParaRPr lang="it-IT" sz="32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24/10/19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39E75-F19F-6C45-9F0D-3B08720FA818}" type="slidenum">
              <a:rPr lang="it-IT" smtClean="0"/>
              <a:t>16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205" y="1524000"/>
            <a:ext cx="7370295" cy="433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793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3200" dirty="0" smtClean="0"/>
              <a:t>L’enzima di membrana DUOX2 produce H</a:t>
            </a:r>
            <a:r>
              <a:rPr lang="it-IT" sz="3200" baseline="-25000" dirty="0" smtClean="0"/>
              <a:t>2</a:t>
            </a:r>
            <a:r>
              <a:rPr lang="it-IT" sz="3200" dirty="0" smtClean="0"/>
              <a:t>O</a:t>
            </a:r>
            <a:r>
              <a:rPr lang="it-IT" sz="3200" baseline="-25000" dirty="0" smtClean="0"/>
              <a:t>2</a:t>
            </a:r>
            <a:r>
              <a:rPr lang="it-IT" sz="3200" dirty="0" smtClean="0"/>
              <a:t>, necessaria per la </a:t>
            </a:r>
            <a:r>
              <a:rPr lang="it-IT" sz="3200" dirty="0" err="1" smtClean="0"/>
              <a:t>iodinazione</a:t>
            </a:r>
            <a:r>
              <a:rPr lang="it-IT" sz="3200" dirty="0" smtClean="0"/>
              <a:t> della </a:t>
            </a:r>
            <a:r>
              <a:rPr lang="it-IT" sz="3200" dirty="0" err="1" smtClean="0"/>
              <a:t>tireoglobulina</a:t>
            </a:r>
            <a:r>
              <a:rPr lang="it-IT" sz="3200" dirty="0" smtClean="0"/>
              <a:t> </a:t>
            </a:r>
            <a:endParaRPr lang="it-IT" sz="32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24/10/19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39E75-F19F-6C45-9F0D-3B08720FA818}" type="slidenum">
              <a:rPr lang="it-IT" smtClean="0"/>
              <a:t>17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93838"/>
            <a:ext cx="9144000" cy="5141392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3403600" y="2438400"/>
            <a:ext cx="2438400" cy="2540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2950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34952"/>
            <a:ext cx="8229600" cy="1060448"/>
          </a:xfrm>
        </p:spPr>
        <p:txBody>
          <a:bodyPr>
            <a:noAutofit/>
          </a:bodyPr>
          <a:lstStyle/>
          <a:p>
            <a:r>
              <a:rPr lang="it-IT" sz="3600" dirty="0" smtClean="0"/>
              <a:t>Tappa 5</a:t>
            </a:r>
            <a:br>
              <a:rPr lang="it-IT" sz="3600" dirty="0" smtClean="0"/>
            </a:br>
            <a:r>
              <a:rPr lang="it-IT" sz="2800" dirty="0" smtClean="0"/>
              <a:t>Coniugazione di residui di DIT e MIT della </a:t>
            </a:r>
            <a:r>
              <a:rPr lang="it-IT" sz="2800" dirty="0" err="1" smtClean="0"/>
              <a:t>tireoglobulina</a:t>
            </a:r>
            <a:endParaRPr lang="it-IT" sz="28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24/10/19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39E75-F19F-6C45-9F0D-3B08720FA818}" type="slidenum">
              <a:rPr lang="it-IT" smtClean="0"/>
              <a:t>18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1344480"/>
            <a:ext cx="6019800" cy="4256581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3632200" y="2875002"/>
            <a:ext cx="21770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 smtClean="0"/>
              <a:t>tireoperossidasi</a:t>
            </a:r>
            <a:endParaRPr lang="it-IT" sz="24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457200" y="5641688"/>
            <a:ext cx="8051800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/>
              <a:t>MIT + DIT </a:t>
            </a:r>
            <a:r>
              <a:rPr lang="it-IT" sz="2400" dirty="0" smtClean="0">
                <a:sym typeface="Wingdings"/>
              </a:rPr>
              <a:t> </a:t>
            </a:r>
            <a:r>
              <a:rPr lang="it-IT" sz="2400" dirty="0" err="1" smtClean="0">
                <a:sym typeface="Wingdings"/>
              </a:rPr>
              <a:t>Triodotironina</a:t>
            </a:r>
            <a:r>
              <a:rPr lang="it-IT" sz="2400" dirty="0" smtClean="0">
                <a:sym typeface="Wingdings"/>
              </a:rPr>
              <a:t> (T3)</a:t>
            </a:r>
          </a:p>
          <a:p>
            <a:pPr algn="ctr"/>
            <a:r>
              <a:rPr lang="it-IT" sz="2400" dirty="0" smtClean="0">
                <a:sym typeface="Wingdings"/>
              </a:rPr>
              <a:t>DIT + DIT  Tiroxina (T4, </a:t>
            </a:r>
            <a:r>
              <a:rPr lang="it-IT" sz="2400" dirty="0" err="1" smtClean="0">
                <a:sym typeface="Wingdings"/>
              </a:rPr>
              <a:t>Tetraiodotironina</a:t>
            </a:r>
            <a:r>
              <a:rPr lang="it-IT" sz="2400" dirty="0" smtClean="0">
                <a:sym typeface="Wingdings"/>
              </a:rPr>
              <a:t>)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430920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Tappe 6-7</a:t>
            </a:r>
            <a:br>
              <a:rPr lang="it-IT" dirty="0" smtClean="0"/>
            </a:br>
            <a:r>
              <a:rPr lang="it-IT" sz="3100" dirty="0" smtClean="0"/>
              <a:t>endocitosi controllata e proteolisi della </a:t>
            </a:r>
            <a:r>
              <a:rPr lang="it-IT" sz="3100" dirty="0" err="1" smtClean="0"/>
              <a:t>tireoglobulina</a:t>
            </a:r>
            <a:endParaRPr lang="it-IT" sz="3100" dirty="0"/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997074"/>
          </a:xfrm>
        </p:spPr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rabicPeriod"/>
            </a:pPr>
            <a:r>
              <a:rPr lang="it-IT" sz="2800" dirty="0" smtClean="0"/>
              <a:t>Sotto effetto dell’ormone </a:t>
            </a:r>
            <a:r>
              <a:rPr lang="it-IT" sz="2800" dirty="0" err="1" smtClean="0"/>
              <a:t>tireo</a:t>
            </a:r>
            <a:r>
              <a:rPr lang="it-IT" sz="2800" dirty="0" smtClean="0"/>
              <a:t>-stimolante (</a:t>
            </a:r>
            <a:r>
              <a:rPr lang="it-IT" sz="2800" b="1" dirty="0" smtClean="0"/>
              <a:t>TSH</a:t>
            </a:r>
            <a:r>
              <a:rPr lang="it-IT" sz="2800" dirty="0" smtClean="0"/>
              <a:t>), la </a:t>
            </a:r>
            <a:r>
              <a:rPr lang="it-IT" sz="2800" dirty="0" err="1" smtClean="0"/>
              <a:t>tireoglobulina</a:t>
            </a:r>
            <a:r>
              <a:rPr lang="it-IT" sz="2800" dirty="0"/>
              <a:t> </a:t>
            </a:r>
            <a:r>
              <a:rPr lang="it-IT" sz="2800" dirty="0" smtClean="0"/>
              <a:t>viene inglobata in vescicole di endocitosi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800" dirty="0" smtClean="0"/>
              <a:t>Queste fondono con i lisosomi e avviene la proteolisi lisosomiale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24/10/19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39E75-F19F-6C45-9F0D-3B08720FA818}" type="slidenum">
              <a:rPr lang="it-IT" smtClean="0"/>
              <a:t>19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597275"/>
            <a:ext cx="82550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99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I meccanismi d’azione dell’adrenalina</a:t>
            </a:r>
            <a:endParaRPr lang="it-IT" dirty="0"/>
          </a:p>
        </p:txBody>
      </p:sp>
      <p:sp>
        <p:nvSpPr>
          <p:cNvPr id="7" name="Sottotitolo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sono molteplici</a:t>
            </a:r>
          </a:p>
          <a:p>
            <a:r>
              <a:rPr lang="it-IT" dirty="0" smtClean="0"/>
              <a:t>perché mediati da diversi recettori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24/10/19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03F8C-36A4-F049-B635-299EEE0DD322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0362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Tappa 8</a:t>
            </a:r>
            <a:br>
              <a:rPr lang="it-IT" dirty="0" smtClean="0"/>
            </a:br>
            <a:r>
              <a:rPr lang="it-IT" sz="4900" dirty="0" smtClean="0"/>
              <a:t>destino dei </a:t>
            </a:r>
            <a:r>
              <a:rPr lang="it-IT" dirty="0" smtClean="0"/>
              <a:t>prodotti della proteolisi</a:t>
            </a:r>
            <a:endParaRPr lang="it-IT" sz="4900" dirty="0"/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997074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it-IT" sz="2800" b="1" dirty="0" smtClean="0"/>
              <a:t>Trasporto di T3 e T4 dal </a:t>
            </a:r>
            <a:r>
              <a:rPr lang="it-IT" sz="2800" b="1" dirty="0" err="1" smtClean="0"/>
              <a:t>citosol</a:t>
            </a:r>
            <a:r>
              <a:rPr lang="it-IT" sz="2800" b="1" dirty="0" smtClean="0"/>
              <a:t> al sangue</a:t>
            </a:r>
          </a:p>
          <a:p>
            <a:pPr marL="914400" lvl="1" indent="-514350"/>
            <a:r>
              <a:rPr lang="it-IT" sz="2400" dirty="0" smtClean="0"/>
              <a:t>mediato da un trasportatore specifico (MCT8, trasportatore degli acidi carbossilici 8)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800" dirty="0" smtClean="0"/>
              <a:t>De-</a:t>
            </a:r>
            <a:r>
              <a:rPr lang="it-IT" sz="2800" dirty="0" err="1" smtClean="0"/>
              <a:t>iodinazione</a:t>
            </a:r>
            <a:r>
              <a:rPr lang="it-IT" sz="2800" dirty="0" smtClean="0"/>
              <a:t> di MIT e DIT, con formazione di I</a:t>
            </a:r>
            <a:r>
              <a:rPr lang="it-IT" sz="2800" baseline="30000" dirty="0" smtClean="0"/>
              <a:t>- </a:t>
            </a:r>
            <a:r>
              <a:rPr lang="it-IT" sz="2800" dirty="0" smtClean="0"/>
              <a:t>e tirosina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24/10/19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39E75-F19F-6C45-9F0D-3B08720FA818}" type="slidenum">
              <a:rPr lang="it-IT" smtClean="0"/>
              <a:t>20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597275"/>
            <a:ext cx="82550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6163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33754"/>
          </a:xfrm>
        </p:spPr>
        <p:txBody>
          <a:bodyPr>
            <a:normAutofit fontScale="90000"/>
          </a:bodyPr>
          <a:lstStyle/>
          <a:p>
            <a:r>
              <a:rPr lang="it-IT" sz="3600" dirty="0" smtClean="0"/>
              <a:t>Le 8 tappe della sintesi degli ormoni tiroidei</a:t>
            </a:r>
            <a:endParaRPr lang="it-IT" sz="3600" dirty="0"/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457200" y="1008392"/>
            <a:ext cx="8229600" cy="5347958"/>
          </a:xfrm>
        </p:spPr>
        <p:txBody>
          <a:bodyPr>
            <a:noAutofit/>
          </a:bodyPr>
          <a:lstStyle/>
          <a:p>
            <a:pPr>
              <a:buFont typeface="+mj-lt"/>
              <a:buAutoNum type="arabicPeriod"/>
            </a:pPr>
            <a:r>
              <a:rPr lang="it-IT" sz="1600" dirty="0" smtClean="0"/>
              <a:t>Le </a:t>
            </a:r>
            <a:r>
              <a:rPr lang="it-IT" sz="1600" dirty="0"/>
              <a:t>cellule follicolari tiroidee sintetizzano e immagazzinano la </a:t>
            </a:r>
            <a:r>
              <a:rPr lang="it-IT" sz="1600" dirty="0" err="1"/>
              <a:t>tireoglobulina</a:t>
            </a:r>
            <a:r>
              <a:rPr lang="it-IT" sz="1600" dirty="0"/>
              <a:t> (TG), una glicoproteina con residui di tirosina</a:t>
            </a:r>
            <a:r>
              <a:rPr lang="it-IT" sz="1600" dirty="0" smtClean="0"/>
              <a:t>.</a:t>
            </a:r>
            <a:endParaRPr lang="it-IT" sz="1600" dirty="0"/>
          </a:p>
          <a:p>
            <a:pPr>
              <a:buFont typeface="+mj-lt"/>
              <a:buAutoNum type="arabicPeriod"/>
            </a:pPr>
            <a:r>
              <a:rPr lang="it-IT" sz="1600" dirty="0" smtClean="0"/>
              <a:t>La </a:t>
            </a:r>
            <a:r>
              <a:rPr lang="it-IT" sz="1600" dirty="0"/>
              <a:t>pompa Na</a:t>
            </a:r>
            <a:r>
              <a:rPr lang="it-IT" sz="1600" baseline="30000" dirty="0"/>
              <a:t> + </a:t>
            </a:r>
            <a:r>
              <a:rPr lang="it-IT" sz="1600" dirty="0" smtClean="0"/>
              <a:t>/I</a:t>
            </a:r>
            <a:r>
              <a:rPr lang="it-IT" sz="1600" baseline="30000" dirty="0" smtClean="0"/>
              <a:t>-</a:t>
            </a:r>
            <a:r>
              <a:rPr lang="it-IT" sz="1600" dirty="0" smtClean="0"/>
              <a:t> sulla </a:t>
            </a:r>
            <a:r>
              <a:rPr lang="it-IT" sz="1600" dirty="0"/>
              <a:t>membrana cellulare follicolare trasporta attivamente ioduro (I</a:t>
            </a:r>
            <a:r>
              <a:rPr lang="it-IT" sz="1600" baseline="30000" dirty="0"/>
              <a:t>−</a:t>
            </a:r>
            <a:r>
              <a:rPr lang="it-IT" sz="1600" dirty="0"/>
              <a:t>) nel colloide</a:t>
            </a:r>
            <a:r>
              <a:rPr lang="it-IT" sz="1600" dirty="0" smtClean="0"/>
              <a:t>.</a:t>
            </a:r>
            <a:endParaRPr lang="it-IT" sz="1600" dirty="0"/>
          </a:p>
          <a:p>
            <a:pPr>
              <a:buFont typeface="+mj-lt"/>
              <a:buAutoNum type="arabicPeriod"/>
            </a:pPr>
            <a:r>
              <a:rPr lang="it-IT" sz="1600" dirty="0" smtClean="0"/>
              <a:t> </a:t>
            </a:r>
            <a:r>
              <a:rPr lang="it-IT" sz="1600" dirty="0"/>
              <a:t>Lo ioduro viene ossidato a iodio (I</a:t>
            </a:r>
            <a:r>
              <a:rPr lang="it-IT" sz="1600" baseline="-25000" dirty="0"/>
              <a:t>2</a:t>
            </a:r>
            <a:r>
              <a:rPr lang="it-IT" sz="1600" dirty="0"/>
              <a:t>) </a:t>
            </a:r>
            <a:r>
              <a:rPr lang="it-IT" sz="1600" dirty="0" smtClean="0"/>
              <a:t>o </a:t>
            </a:r>
            <a:r>
              <a:rPr lang="it-IT" sz="1600" dirty="0" err="1" smtClean="0"/>
              <a:t>ipoiodito</a:t>
            </a:r>
            <a:r>
              <a:rPr lang="it-IT" sz="1600" dirty="0" smtClean="0"/>
              <a:t> (OI</a:t>
            </a:r>
            <a:r>
              <a:rPr lang="it-IT" sz="1600" baseline="30000" dirty="0" smtClean="0"/>
              <a:t>-</a:t>
            </a:r>
            <a:r>
              <a:rPr lang="it-IT" sz="1600" dirty="0" smtClean="0"/>
              <a:t>) dalla </a:t>
            </a:r>
            <a:r>
              <a:rPr lang="it-IT" sz="1600" dirty="0" err="1"/>
              <a:t>perossidasi</a:t>
            </a:r>
            <a:r>
              <a:rPr lang="it-IT" sz="1600" dirty="0"/>
              <a:t> tiroidea mentre si muove attraverso la membrana nel colloide</a:t>
            </a:r>
            <a:r>
              <a:rPr lang="it-IT" sz="1600" dirty="0" smtClean="0"/>
              <a:t>.</a:t>
            </a:r>
            <a:endParaRPr lang="it-IT" sz="1600" dirty="0"/>
          </a:p>
          <a:p>
            <a:pPr>
              <a:buFont typeface="+mj-lt"/>
              <a:buAutoNum type="arabicPeriod"/>
            </a:pPr>
            <a:r>
              <a:rPr lang="it-IT" sz="1600" dirty="0" smtClean="0"/>
              <a:t>La </a:t>
            </a:r>
            <a:r>
              <a:rPr lang="it-IT" sz="1600" dirty="0" err="1"/>
              <a:t>perossidasi</a:t>
            </a:r>
            <a:r>
              <a:rPr lang="it-IT" sz="1600" dirty="0"/>
              <a:t> tiroidea coniuga anche lo iodio sui residui di tirosina di TG, formando </a:t>
            </a:r>
            <a:r>
              <a:rPr lang="it-IT" sz="1600" dirty="0" err="1"/>
              <a:t>monoiodotirosina</a:t>
            </a:r>
            <a:r>
              <a:rPr lang="it-IT" sz="1600" dirty="0"/>
              <a:t> (MIT) e </a:t>
            </a:r>
            <a:r>
              <a:rPr lang="it-IT" sz="1600" dirty="0" err="1"/>
              <a:t>diiodotirosina</a:t>
            </a:r>
            <a:r>
              <a:rPr lang="it-IT" sz="1600" dirty="0"/>
              <a:t> (DIT). Pertanto, lo iodio presente nel colloide follicolare è legato al TG e non è libero</a:t>
            </a:r>
            <a:r>
              <a:rPr lang="it-IT" sz="1600" dirty="0" smtClean="0"/>
              <a:t>.</a:t>
            </a:r>
            <a:endParaRPr lang="it-IT" sz="1600" dirty="0"/>
          </a:p>
          <a:p>
            <a:pPr>
              <a:buFont typeface="+mj-lt"/>
              <a:buAutoNum type="arabicPeriod"/>
            </a:pPr>
            <a:r>
              <a:rPr lang="it-IT" sz="1600" dirty="0" smtClean="0"/>
              <a:t>MIT </a:t>
            </a:r>
            <a:r>
              <a:rPr lang="it-IT" sz="1600" dirty="0"/>
              <a:t>e DIT subiscono reazioni di </a:t>
            </a:r>
            <a:r>
              <a:rPr lang="it-IT" sz="1600" dirty="0" smtClean="0"/>
              <a:t>accoppiamento, catalizzata dalla </a:t>
            </a:r>
            <a:r>
              <a:rPr lang="it-IT" sz="1600" dirty="0" err="1" smtClean="0"/>
              <a:t>tireoperossidasi</a:t>
            </a:r>
            <a:r>
              <a:rPr lang="it-IT" sz="1600" dirty="0" smtClean="0"/>
              <a:t>, </a:t>
            </a:r>
            <a:r>
              <a:rPr lang="it-IT" sz="1600" dirty="0"/>
              <a:t>mentre sono legati a TG. T4 viene prodotto quando due molecole di DIT si combinano e T3 si forma quando una molecola di MIT e una molecola di DIT si combinano</a:t>
            </a:r>
            <a:r>
              <a:rPr lang="it-IT" sz="1600" dirty="0" smtClean="0"/>
              <a:t>.</a:t>
            </a:r>
          </a:p>
          <a:p>
            <a:pPr>
              <a:buFont typeface="+mj-lt"/>
              <a:buAutoNum type="arabicPeriod"/>
            </a:pPr>
            <a:r>
              <a:rPr lang="it-IT" sz="1600" dirty="0" smtClean="0"/>
              <a:t>Il </a:t>
            </a:r>
            <a:r>
              <a:rPr lang="it-IT" sz="1600" dirty="0"/>
              <a:t>TG iodato nel colloide viene </a:t>
            </a:r>
            <a:r>
              <a:rPr lang="it-IT" sz="1600" dirty="0" err="1"/>
              <a:t>endocitato</a:t>
            </a:r>
            <a:r>
              <a:rPr lang="it-IT" sz="1600" dirty="0"/>
              <a:t> nelle cellule follicolari sotto la stimolazione dell'ormone tiroideo-stimolante (TSH)</a:t>
            </a:r>
            <a:r>
              <a:rPr lang="it-IT" sz="1600" dirty="0" smtClean="0"/>
              <a:t>.</a:t>
            </a:r>
            <a:endParaRPr lang="it-IT" sz="1600" dirty="0"/>
          </a:p>
          <a:p>
            <a:pPr>
              <a:buFont typeface="+mj-lt"/>
              <a:buAutoNum type="arabicPeriod"/>
            </a:pPr>
            <a:r>
              <a:rPr lang="it-IT" sz="1600" dirty="0" smtClean="0"/>
              <a:t>Le </a:t>
            </a:r>
            <a:r>
              <a:rPr lang="it-IT" sz="1600" dirty="0"/>
              <a:t>vescicole </a:t>
            </a:r>
            <a:r>
              <a:rPr lang="it-IT" sz="1600" dirty="0" err="1"/>
              <a:t>endocitotiche</a:t>
            </a:r>
            <a:r>
              <a:rPr lang="it-IT" sz="1600" dirty="0"/>
              <a:t> si fondono con i lisosomi e si verifica la proteolisi del TG. Questo rilascia T4, T3, MIT e DIT.</a:t>
            </a:r>
          </a:p>
          <a:p>
            <a:pPr>
              <a:buFont typeface="+mj-lt"/>
              <a:buAutoNum type="arabicPeriod"/>
            </a:pPr>
            <a:r>
              <a:rPr lang="it-IT" sz="1600" dirty="0" smtClean="0"/>
              <a:t>T4 </a:t>
            </a:r>
            <a:r>
              <a:rPr lang="it-IT" sz="1600" dirty="0"/>
              <a:t>e T3 vengono rilasciati nella circolazione. MIT e DIT sono </a:t>
            </a:r>
            <a:r>
              <a:rPr lang="it-IT" sz="1600" dirty="0" err="1"/>
              <a:t>deiodinati</a:t>
            </a:r>
            <a:r>
              <a:rPr lang="it-IT" sz="1600" dirty="0"/>
              <a:t> da </a:t>
            </a:r>
            <a:r>
              <a:rPr lang="it-IT" sz="1600" dirty="0" err="1"/>
              <a:t>iodotirosina</a:t>
            </a:r>
            <a:r>
              <a:rPr lang="it-IT" sz="1600" dirty="0"/>
              <a:t> </a:t>
            </a:r>
            <a:r>
              <a:rPr lang="it-IT" sz="1600" dirty="0" err="1"/>
              <a:t>delogenasi</a:t>
            </a:r>
            <a:r>
              <a:rPr lang="it-IT" sz="1600" dirty="0"/>
              <a:t> e lo iodio viene riciclato</a:t>
            </a:r>
            <a:r>
              <a:rPr lang="it-IT" sz="1600" dirty="0" smtClean="0"/>
              <a:t>.</a:t>
            </a:r>
            <a:endParaRPr lang="it-IT" sz="1600" dirty="0"/>
          </a:p>
          <a:p>
            <a:r>
              <a:rPr lang="it-IT" sz="1600" dirty="0"/>
              <a:t>La sintesi di T4 è generalmente preferita rispetto a quella di T3 (10–20: 1).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24/10/19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03F8C-36A4-F049-B635-299EEE0DD322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0468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Gli ormoni tiroidei dal sangue ai tessuti</a:t>
            </a:r>
            <a:endParaRPr lang="it-IT" dirty="0"/>
          </a:p>
        </p:txBody>
      </p:sp>
      <p:sp>
        <p:nvSpPr>
          <p:cNvPr id="10" name="Sottotitolo 9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24/10/19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39E75-F19F-6C45-9F0D-3B08720FA818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35608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93762"/>
          </a:xfrm>
        </p:spPr>
        <p:txBody>
          <a:bodyPr>
            <a:normAutofit/>
          </a:bodyPr>
          <a:lstStyle/>
          <a:p>
            <a:r>
              <a:rPr lang="it-IT" sz="3600" dirty="0" smtClean="0"/>
              <a:t>Trasporto degli ormoni tiroidei nelle cellule</a:t>
            </a:r>
            <a:endParaRPr lang="it-IT" sz="3600" dirty="0"/>
          </a:p>
        </p:txBody>
      </p:sp>
      <p:sp>
        <p:nvSpPr>
          <p:cNvPr id="8" name="Segnaposto contenuto 7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756150"/>
          </a:xfrm>
        </p:spPr>
        <p:txBody>
          <a:bodyPr>
            <a:normAutofit fontScale="92500" lnSpcReduction="10000"/>
          </a:bodyPr>
          <a:lstStyle/>
          <a:p>
            <a:r>
              <a:rPr lang="it-IT" b="1" dirty="0" smtClean="0"/>
              <a:t>T4 e T3, lipofili, sono legati a proteine plasmatiche di trasporto</a:t>
            </a:r>
          </a:p>
          <a:p>
            <a:pPr lvl="1"/>
            <a:r>
              <a:rPr lang="it-IT" dirty="0" err="1"/>
              <a:t>thyroxine-binding</a:t>
            </a:r>
            <a:r>
              <a:rPr lang="it-IT" dirty="0"/>
              <a:t> </a:t>
            </a:r>
            <a:r>
              <a:rPr lang="it-IT" dirty="0" err="1" smtClean="0"/>
              <a:t>globulin</a:t>
            </a:r>
            <a:r>
              <a:rPr lang="it-IT" dirty="0" smtClean="0"/>
              <a:t>, TBG</a:t>
            </a:r>
            <a:endParaRPr lang="it-IT" dirty="0"/>
          </a:p>
          <a:p>
            <a:pPr lvl="2"/>
            <a:r>
              <a:rPr lang="it-IT" dirty="0" smtClean="0"/>
              <a:t>anche altre: </a:t>
            </a:r>
            <a:r>
              <a:rPr lang="it-IT" dirty="0" err="1" smtClean="0"/>
              <a:t>thyroxine</a:t>
            </a:r>
            <a:r>
              <a:rPr lang="it-IT" dirty="0" err="1"/>
              <a:t>-binding</a:t>
            </a:r>
            <a:r>
              <a:rPr lang="it-IT" dirty="0"/>
              <a:t> </a:t>
            </a:r>
            <a:r>
              <a:rPr lang="it-IT" dirty="0" err="1" smtClean="0"/>
              <a:t>prealbumin</a:t>
            </a:r>
            <a:r>
              <a:rPr lang="it-IT" dirty="0" smtClean="0"/>
              <a:t> e </a:t>
            </a:r>
            <a:r>
              <a:rPr lang="it-IT" dirty="0" err="1" smtClean="0"/>
              <a:t>albumin</a:t>
            </a:r>
            <a:r>
              <a:rPr lang="it-IT" dirty="0" smtClean="0"/>
              <a:t>.</a:t>
            </a:r>
          </a:p>
          <a:p>
            <a:r>
              <a:rPr lang="it-IT" b="1" dirty="0" smtClean="0"/>
              <a:t>T3 e T4 entrano nelle cellule mediante trasportatori di membrana</a:t>
            </a:r>
          </a:p>
          <a:p>
            <a:pPr lvl="1"/>
            <a:r>
              <a:rPr lang="it-IT" dirty="0" smtClean="0"/>
              <a:t>MCT8 e MCT10 (</a:t>
            </a:r>
            <a:r>
              <a:rPr lang="it-IT" dirty="0" err="1" smtClean="0"/>
              <a:t>monocarboxylate</a:t>
            </a:r>
            <a:r>
              <a:rPr lang="it-IT" dirty="0" smtClean="0"/>
              <a:t> </a:t>
            </a:r>
            <a:r>
              <a:rPr lang="it-IT" dirty="0" err="1" smtClean="0"/>
              <a:t>transporter</a:t>
            </a:r>
            <a:r>
              <a:rPr lang="it-IT" dirty="0" smtClean="0"/>
              <a:t>)</a:t>
            </a:r>
          </a:p>
          <a:p>
            <a:pPr lvl="1"/>
            <a:r>
              <a:rPr lang="it-IT" dirty="0" smtClean="0"/>
              <a:t>OATP1C1 (</a:t>
            </a:r>
            <a:r>
              <a:rPr lang="it-IT" dirty="0" err="1" smtClean="0"/>
              <a:t>organic</a:t>
            </a:r>
            <a:r>
              <a:rPr lang="it-IT" dirty="0" smtClean="0"/>
              <a:t> </a:t>
            </a:r>
            <a:r>
              <a:rPr lang="it-IT" dirty="0" err="1"/>
              <a:t>anion</a:t>
            </a:r>
            <a:r>
              <a:rPr lang="it-IT" dirty="0"/>
              <a:t> </a:t>
            </a:r>
            <a:r>
              <a:rPr lang="it-IT" dirty="0" err="1"/>
              <a:t>transporting</a:t>
            </a:r>
            <a:r>
              <a:rPr lang="it-IT" dirty="0"/>
              <a:t> </a:t>
            </a:r>
            <a:r>
              <a:rPr lang="it-IT" dirty="0" err="1" smtClean="0"/>
              <a:t>polypeptide</a:t>
            </a:r>
            <a:r>
              <a:rPr lang="it-IT" dirty="0" smtClean="0"/>
              <a:t>)</a:t>
            </a:r>
          </a:p>
          <a:p>
            <a:pPr lvl="1"/>
            <a:r>
              <a:rPr lang="it-IT" dirty="0" smtClean="0"/>
              <a:t>LAT1 e LAT2 (L-</a:t>
            </a:r>
            <a:r>
              <a:rPr lang="it-IT" dirty="0" err="1" smtClean="0"/>
              <a:t>type</a:t>
            </a:r>
            <a:r>
              <a:rPr lang="it-IT" dirty="0" smtClean="0"/>
              <a:t> </a:t>
            </a:r>
            <a:r>
              <a:rPr lang="it-IT" dirty="0" err="1" smtClean="0"/>
              <a:t>aminoacid</a:t>
            </a:r>
            <a:r>
              <a:rPr lang="it-IT" dirty="0" smtClean="0"/>
              <a:t> </a:t>
            </a:r>
            <a:r>
              <a:rPr lang="it-IT" dirty="0" err="1" smtClean="0"/>
              <a:t>transporter</a:t>
            </a:r>
            <a:r>
              <a:rPr lang="it-IT" dirty="0" smtClean="0"/>
              <a:t>)</a:t>
            </a:r>
          </a:p>
          <a:p>
            <a:pPr lvl="2"/>
            <a:r>
              <a:rPr lang="it-IT" dirty="0" smtClean="0"/>
              <a:t>sono </a:t>
            </a:r>
            <a:r>
              <a:rPr lang="it-IT" dirty="0" err="1" smtClean="0"/>
              <a:t>multispecifici</a:t>
            </a:r>
            <a:r>
              <a:rPr lang="it-IT" dirty="0" smtClean="0"/>
              <a:t> e trasportano farmaci</a:t>
            </a:r>
          </a:p>
          <a:p>
            <a:pPr lvl="2"/>
            <a:r>
              <a:rPr lang="it-IT" dirty="0" smtClean="0"/>
              <a:t>interazioni farmaco-farmaco e dieta farmaco</a:t>
            </a:r>
          </a:p>
          <a:p>
            <a:pPr lvl="1"/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24/10/19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39E75-F19F-6C45-9F0D-3B08720FA818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0823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/>
          <p:cNvSpPr>
            <a:spLocks noGrp="1"/>
          </p:cNvSpPr>
          <p:nvPr>
            <p:ph type="title"/>
          </p:nvPr>
        </p:nvSpPr>
        <p:spPr>
          <a:xfrm>
            <a:off x="457200" y="238760"/>
            <a:ext cx="8229600" cy="1143000"/>
          </a:xfrm>
        </p:spPr>
        <p:txBody>
          <a:bodyPr>
            <a:noAutofit/>
          </a:bodyPr>
          <a:lstStyle/>
          <a:p>
            <a:r>
              <a:rPr lang="it-IT" sz="2800" dirty="0" smtClean="0"/>
              <a:t>Pubblicato il 22 agosto 2019 da New </a:t>
            </a:r>
            <a:r>
              <a:rPr lang="it-IT" sz="2800" dirty="0" err="1" smtClean="0"/>
              <a:t>England</a:t>
            </a:r>
            <a:r>
              <a:rPr lang="it-IT" sz="2800" dirty="0" smtClean="0"/>
              <a:t> Journal of Medicine</a:t>
            </a:r>
            <a:br>
              <a:rPr lang="it-IT" sz="2800" dirty="0" smtClean="0"/>
            </a:br>
            <a:r>
              <a:rPr lang="it-IT" sz="2800" dirty="0" smtClean="0"/>
              <a:t>la più autorevole rivista di medicina </a:t>
            </a:r>
            <a:endParaRPr lang="it-IT" sz="2800" dirty="0"/>
          </a:p>
        </p:txBody>
      </p:sp>
      <p:sp>
        <p:nvSpPr>
          <p:cNvPr id="10" name="Segnaposto contenuto 9"/>
          <p:cNvSpPr>
            <a:spLocks noGrp="1"/>
          </p:cNvSpPr>
          <p:nvPr>
            <p:ph idx="1"/>
          </p:nvPr>
        </p:nvSpPr>
        <p:spPr>
          <a:xfrm>
            <a:off x="457200" y="4456112"/>
            <a:ext cx="8229600" cy="22653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dirty="0" smtClean="0"/>
              <a:t>“</a:t>
            </a:r>
            <a:r>
              <a:rPr lang="it-IT" b="1" dirty="0" smtClean="0"/>
              <a:t>L'elenco </a:t>
            </a:r>
            <a:r>
              <a:rPr lang="it-IT" b="1" dirty="0"/>
              <a:t>dei farmaci</a:t>
            </a:r>
            <a:r>
              <a:rPr lang="it-IT" dirty="0"/>
              <a:t>, molti comunemente usati, </a:t>
            </a:r>
            <a:r>
              <a:rPr lang="it-IT" b="1" dirty="0"/>
              <a:t>che influiscono negativamente sulla funzione tiroidea </a:t>
            </a:r>
            <a:r>
              <a:rPr lang="it-IT" dirty="0"/>
              <a:t>o sull'interpretazione dei test standard della tiroide </a:t>
            </a:r>
            <a:r>
              <a:rPr lang="it-IT" b="1" dirty="0"/>
              <a:t>sta </a:t>
            </a:r>
            <a:r>
              <a:rPr lang="it-IT" b="1" dirty="0" smtClean="0"/>
              <a:t>crescendo</a:t>
            </a:r>
            <a:r>
              <a:rPr lang="it-IT" dirty="0" smtClean="0"/>
              <a:t>”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24/10/19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39E75-F19F-6C45-9F0D-3B08720FA818}" type="slidenum">
              <a:rPr lang="it-IT" smtClean="0"/>
              <a:t>24</a:t>
            </a:fld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3360"/>
            <a:ext cx="9144000" cy="307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762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7640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Il trasporto degli ormoni tiroidei nelle </a:t>
            </a:r>
            <a:r>
              <a:rPr lang="it-IT" dirty="0" smtClean="0"/>
              <a:t>cellule </a:t>
            </a:r>
            <a:br>
              <a:rPr lang="it-IT" dirty="0" smtClean="0"/>
            </a:br>
            <a:r>
              <a:rPr lang="it-IT" sz="2700" i="1" dirty="0" smtClean="0"/>
              <a:t>già visto </a:t>
            </a:r>
            <a:r>
              <a:rPr lang="it-IT" sz="2700" i="1" dirty="0" err="1" smtClean="0"/>
              <a:t>Lez</a:t>
            </a:r>
            <a:r>
              <a:rPr lang="it-IT" sz="2700" i="1" dirty="0" smtClean="0"/>
              <a:t>. 5 del 14.10.2019</a:t>
            </a:r>
            <a:endParaRPr lang="it-IT" sz="2700" i="1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14/10/19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79D49-CF05-7346-97B8-F65CE729392B}" type="slidenum">
              <a:rPr lang="it-IT" smtClean="0"/>
              <a:t>25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207" y="1676400"/>
            <a:ext cx="7709593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531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T4 viene convertito a T3</a:t>
            </a:r>
            <a:endParaRPr lang="it-IT" dirty="0"/>
          </a:p>
        </p:txBody>
      </p:sp>
      <p:sp>
        <p:nvSpPr>
          <p:cNvPr id="10" name="Segnaposto contenuto 9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1731963"/>
          </a:xfrm>
        </p:spPr>
        <p:txBody>
          <a:bodyPr>
            <a:normAutofit fontScale="92500" lnSpcReduction="20000"/>
          </a:bodyPr>
          <a:lstStyle/>
          <a:p>
            <a:r>
              <a:rPr lang="it-IT" dirty="0"/>
              <a:t>T4 va incontro a de-</a:t>
            </a:r>
            <a:r>
              <a:rPr lang="it-IT" dirty="0" err="1"/>
              <a:t>iodinazione</a:t>
            </a:r>
            <a:r>
              <a:rPr lang="it-IT" dirty="0"/>
              <a:t> e forma </a:t>
            </a:r>
            <a:r>
              <a:rPr lang="it-IT" dirty="0" smtClean="0"/>
              <a:t>T3 o rT3 (T3 inverso)</a:t>
            </a:r>
          </a:p>
          <a:p>
            <a:pPr lvl="1"/>
            <a:r>
              <a:rPr lang="it-IT" b="1" dirty="0" smtClean="0"/>
              <a:t>T4 viene considerato pro-ormone</a:t>
            </a:r>
          </a:p>
          <a:p>
            <a:r>
              <a:rPr lang="it-IT" dirty="0" smtClean="0"/>
              <a:t>T3 può essere </a:t>
            </a:r>
            <a:r>
              <a:rPr lang="it-IT" dirty="0" err="1" smtClean="0"/>
              <a:t>deiodinato</a:t>
            </a:r>
            <a:r>
              <a:rPr lang="it-IT" dirty="0" smtClean="0"/>
              <a:t> a T2.</a:t>
            </a:r>
            <a:endParaRPr lang="it-IT" dirty="0"/>
          </a:p>
          <a:p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24/10/19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39E75-F19F-6C45-9F0D-3B08720FA818}" type="slidenum">
              <a:rPr lang="it-IT" smtClean="0"/>
              <a:t>26</a:t>
            </a:fld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6700" y="3149601"/>
            <a:ext cx="6591300" cy="333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801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1907" y="46038"/>
            <a:ext cx="8229600" cy="1143000"/>
          </a:xfrm>
        </p:spPr>
        <p:txBody>
          <a:bodyPr/>
          <a:lstStyle/>
          <a:p>
            <a:r>
              <a:rPr lang="it-IT" dirty="0" smtClean="0"/>
              <a:t>T3 induce l’espressione genica 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24/10/19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39E75-F19F-6C45-9F0D-3B08720FA818}" type="slidenum">
              <a:rPr lang="it-IT" smtClean="0"/>
              <a:t>27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200" y="1277898"/>
            <a:ext cx="7213600" cy="5402302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 rot="20624357">
            <a:off x="1445334" y="1224015"/>
            <a:ext cx="2378987" cy="550703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 smtClean="0">
              <a:solidFill>
                <a:srgbClr val="0000FF"/>
              </a:solidFill>
            </a:endParaRPr>
          </a:p>
          <a:p>
            <a:pPr algn="ctr"/>
            <a:endParaRPr lang="it-IT" dirty="0">
              <a:solidFill>
                <a:srgbClr val="0000FF"/>
              </a:solidFill>
            </a:endParaRPr>
          </a:p>
          <a:p>
            <a:pPr algn="ctr"/>
            <a:endParaRPr lang="it-IT" dirty="0" smtClean="0">
              <a:solidFill>
                <a:srgbClr val="0000FF"/>
              </a:solidFill>
            </a:endParaRPr>
          </a:p>
          <a:p>
            <a:pPr algn="ctr"/>
            <a:endParaRPr lang="it-IT" dirty="0">
              <a:solidFill>
                <a:srgbClr val="0000FF"/>
              </a:solidFill>
            </a:endParaRPr>
          </a:p>
          <a:p>
            <a:pPr algn="ctr"/>
            <a:endParaRPr lang="it-IT" dirty="0" smtClean="0">
              <a:solidFill>
                <a:srgbClr val="0000FF"/>
              </a:solidFill>
            </a:endParaRPr>
          </a:p>
          <a:p>
            <a:pPr algn="ctr"/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11" name="Trapezio 10"/>
          <p:cNvSpPr/>
          <p:nvPr/>
        </p:nvSpPr>
        <p:spPr>
          <a:xfrm rot="10800000">
            <a:off x="3485114" y="1154328"/>
            <a:ext cx="4084086" cy="4205072"/>
          </a:xfrm>
          <a:prstGeom prst="trapezoid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6125283" y="4641334"/>
            <a:ext cx="3018718" cy="923330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 smtClean="0"/>
              <a:t>meccanismo non-classico</a:t>
            </a:r>
          </a:p>
          <a:p>
            <a:r>
              <a:rPr lang="it-IT" dirty="0" smtClean="0"/>
              <a:t>ormone-recettore </a:t>
            </a:r>
            <a:r>
              <a:rPr lang="it-IT" dirty="0" smtClean="0">
                <a:sym typeface="Wingdings"/>
              </a:rPr>
              <a:t>secondi messaggeri</a:t>
            </a:r>
            <a:endParaRPr lang="it-IT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457200" y="5163066"/>
            <a:ext cx="2745351" cy="646331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meccanismo classico</a:t>
            </a:r>
          </a:p>
          <a:p>
            <a:r>
              <a:rPr lang="it-IT" dirty="0" smtClean="0"/>
              <a:t>ormone-recettore nucleare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60729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Le azioni degli ormoni tiroidei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24/10/19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39E75-F19F-6C45-9F0D-3B08720FA818}" type="slidenum">
              <a:rPr lang="it-IT" smtClean="0"/>
              <a:t>28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1612900"/>
            <a:ext cx="84836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9004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Le azioni degli ormoni tiroidei</a:t>
            </a:r>
            <a:endParaRPr lang="it-IT" dirty="0"/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Età evolutiva</a:t>
            </a:r>
          </a:p>
          <a:p>
            <a:r>
              <a:rPr lang="it-IT" dirty="0" smtClean="0"/>
              <a:t>Metabolismo basale</a:t>
            </a:r>
          </a:p>
          <a:p>
            <a:r>
              <a:rPr lang="it-IT" dirty="0" smtClean="0"/>
              <a:t>Metabolismo energetico</a:t>
            </a:r>
          </a:p>
          <a:p>
            <a:r>
              <a:rPr lang="it-IT" dirty="0" smtClean="0"/>
              <a:t>Effetti sistemici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24/10/19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39E75-F19F-6C45-9F0D-3B08720FA818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45210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396875" y="249238"/>
            <a:ext cx="3182938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b="1" dirty="0">
                <a:latin typeface="Arial" charset="0"/>
              </a:rPr>
              <a:t>RECETTORI ADRENERGICI</a:t>
            </a:r>
            <a:endParaRPr lang="en-GB" sz="1600" i="1" dirty="0">
              <a:latin typeface="Arial" charset="0"/>
            </a:endParaRP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323850" y="620713"/>
            <a:ext cx="32385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buClr>
                <a:schemeClr val="accent2"/>
              </a:buClr>
              <a:buSzPct val="125000"/>
              <a:buFontTx/>
              <a:buChar char="•"/>
            </a:pPr>
            <a:r>
              <a:rPr lang="en-GB" sz="1600" dirty="0">
                <a:latin typeface="Arial" charset="0"/>
              </a:rPr>
              <a:t> </a:t>
            </a:r>
            <a:r>
              <a:rPr lang="en-GB" sz="1600" dirty="0" err="1">
                <a:latin typeface="Arial" charset="0"/>
              </a:rPr>
              <a:t>Adrenalina</a:t>
            </a:r>
            <a:r>
              <a:rPr lang="en-GB" sz="1600" dirty="0">
                <a:latin typeface="Arial" charset="0"/>
              </a:rPr>
              <a:t> e </a:t>
            </a:r>
            <a:r>
              <a:rPr lang="en-GB" sz="1600" dirty="0" err="1">
                <a:latin typeface="Arial" charset="0"/>
              </a:rPr>
              <a:t>noradrenalina</a:t>
            </a:r>
            <a:r>
              <a:rPr lang="en-GB" sz="1600" dirty="0">
                <a:latin typeface="Arial" charset="0"/>
              </a:rPr>
              <a:t/>
            </a:r>
            <a:br>
              <a:rPr lang="en-GB" sz="1600" dirty="0">
                <a:latin typeface="Arial" charset="0"/>
              </a:rPr>
            </a:br>
            <a:r>
              <a:rPr lang="en-GB" sz="1600" dirty="0">
                <a:latin typeface="Arial" charset="0"/>
              </a:rPr>
              <a:t> 3 tipi </a:t>
            </a:r>
            <a:r>
              <a:rPr lang="en-GB" sz="1600" dirty="0" err="1">
                <a:latin typeface="Arial" charset="0"/>
              </a:rPr>
              <a:t>principali</a:t>
            </a:r>
            <a:r>
              <a:rPr lang="en-GB" sz="1600" dirty="0">
                <a:latin typeface="Arial" charset="0"/>
              </a:rPr>
              <a:t>  </a:t>
            </a:r>
            <a:r>
              <a:rPr lang="en-GB" sz="1600" dirty="0">
                <a:latin typeface="Arial" charset="0"/>
                <a:cs typeface="Arial" charset="0"/>
              </a:rPr>
              <a:t>α</a:t>
            </a:r>
            <a:r>
              <a:rPr lang="en-GB" sz="1600" baseline="-25000" dirty="0">
                <a:latin typeface="Arial" charset="0"/>
                <a:cs typeface="Arial" charset="0"/>
              </a:rPr>
              <a:t>1  </a:t>
            </a:r>
            <a:r>
              <a:rPr lang="en-GB" sz="1600" dirty="0">
                <a:latin typeface="Arial" charset="0"/>
                <a:cs typeface="Arial" charset="0"/>
              </a:rPr>
              <a:t>α</a:t>
            </a:r>
            <a:r>
              <a:rPr lang="en-GB" sz="1600" baseline="-25000" dirty="0">
                <a:latin typeface="Arial" charset="0"/>
                <a:cs typeface="Arial" charset="0"/>
              </a:rPr>
              <a:t>2   </a:t>
            </a:r>
            <a:r>
              <a:rPr lang="en-GB" sz="1600" dirty="0">
                <a:latin typeface="Arial" charset="0"/>
                <a:cs typeface="Arial" charset="0"/>
              </a:rPr>
              <a:t>β (</a:t>
            </a:r>
            <a:r>
              <a:rPr lang="en-GB" sz="1600" dirty="0">
                <a:latin typeface="Symbol" charset="0"/>
                <a:cs typeface="Arial" charset="0"/>
              </a:rPr>
              <a:t>b</a:t>
            </a:r>
            <a:r>
              <a:rPr lang="en-GB" sz="1600" dirty="0">
                <a:latin typeface="Arial" charset="0"/>
                <a:cs typeface="Arial" charset="0"/>
              </a:rPr>
              <a:t>1,2,3)</a:t>
            </a:r>
            <a:endParaRPr lang="en-GB" sz="1600" dirty="0">
              <a:latin typeface="Arial" charset="0"/>
            </a:endParaRPr>
          </a:p>
        </p:txBody>
      </p:sp>
      <p:sp>
        <p:nvSpPr>
          <p:cNvPr id="62026" name="Text Box 586"/>
          <p:cNvSpPr txBox="1">
            <a:spLocks noChangeArrowheads="1"/>
          </p:cNvSpPr>
          <p:nvPr/>
        </p:nvSpPr>
        <p:spPr bwMode="auto">
          <a:xfrm>
            <a:off x="5480050" y="4797425"/>
            <a:ext cx="18462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1800" b="1">
                <a:solidFill>
                  <a:srgbClr val="FF0000"/>
                </a:solidFill>
                <a:latin typeface="Arial" charset="0"/>
              </a:rPr>
              <a:t>G </a:t>
            </a:r>
            <a:r>
              <a:rPr lang="en-GB" sz="1800" b="1">
                <a:solidFill>
                  <a:srgbClr val="FF0000"/>
                </a:solidFill>
                <a:latin typeface="Arial" charset="0"/>
                <a:cs typeface="Arial" charset="0"/>
                <a:sym typeface="Symbol" charset="0"/>
              </a:rPr>
              <a:t></a:t>
            </a:r>
            <a:r>
              <a:rPr lang="en-GB" sz="1800" b="1" baseline="-25000">
                <a:solidFill>
                  <a:srgbClr val="FF0000"/>
                </a:solidFill>
                <a:latin typeface="Arial" charset="0"/>
                <a:cs typeface="Arial" charset="0"/>
              </a:rPr>
              <a:t>i </a:t>
            </a:r>
            <a:r>
              <a:rPr lang="en-GB" sz="1800" b="1">
                <a:solidFill>
                  <a:srgbClr val="FF0000"/>
                </a:solidFill>
                <a:latin typeface="Arial" charset="0"/>
                <a:cs typeface="Arial" charset="0"/>
              </a:rPr>
              <a:t>(inhibitory)</a:t>
            </a:r>
            <a:endParaRPr lang="en-GB" sz="1800" b="1" baseline="-2500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62030" name="Rectangle 590"/>
          <p:cNvSpPr>
            <a:spLocks noChangeArrowheads="1"/>
          </p:cNvSpPr>
          <p:nvPr/>
        </p:nvSpPr>
        <p:spPr bwMode="auto">
          <a:xfrm>
            <a:off x="323850" y="4800600"/>
            <a:ext cx="28654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/>
          <a:p>
            <a:pPr eaLnBrk="1" hangingPunct="1"/>
            <a:r>
              <a:rPr lang="en-GB" b="1" u="sng">
                <a:cs typeface="Arial" charset="0"/>
                <a:sym typeface="Symbol" charset="0"/>
              </a:rPr>
              <a:t>2</a:t>
            </a:r>
            <a:r>
              <a:rPr lang="en-GB" b="1" u="sng">
                <a:cs typeface="Arial" charset="0"/>
              </a:rPr>
              <a:t>-adrenergic receptors </a:t>
            </a:r>
            <a:endParaRPr lang="en-GB"/>
          </a:p>
          <a:p>
            <a:pPr eaLnBrk="1" hangingPunct="1"/>
            <a:endParaRPr lang="en-GB" b="1" u="sng">
              <a:cs typeface="Arial" charset="0"/>
            </a:endParaRPr>
          </a:p>
        </p:txBody>
      </p:sp>
      <p:sp>
        <p:nvSpPr>
          <p:cNvPr id="62031" name="Text Box 591"/>
          <p:cNvSpPr txBox="1">
            <a:spLocks noChangeArrowheads="1"/>
          </p:cNvSpPr>
          <p:nvPr/>
        </p:nvSpPr>
        <p:spPr bwMode="auto">
          <a:xfrm>
            <a:off x="323850" y="5305425"/>
            <a:ext cx="12985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800" b="1">
                <a:latin typeface="Arial" charset="0"/>
              </a:rPr>
              <a:t>Net effect:</a:t>
            </a:r>
          </a:p>
        </p:txBody>
      </p:sp>
      <p:sp>
        <p:nvSpPr>
          <p:cNvPr id="62032" name="Text Box 592"/>
          <p:cNvSpPr txBox="1">
            <a:spLocks noChangeArrowheads="1"/>
          </p:cNvSpPr>
          <p:nvPr/>
        </p:nvSpPr>
        <p:spPr bwMode="auto">
          <a:xfrm>
            <a:off x="1838325" y="5441950"/>
            <a:ext cx="24257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1800" b="1">
                <a:latin typeface="Arial" charset="0"/>
              </a:rPr>
              <a:t>cAMP    </a:t>
            </a:r>
            <a:r>
              <a:rPr lang="en-GB" sz="1800" b="1">
                <a:solidFill>
                  <a:srgbClr val="FF0000"/>
                </a:solidFill>
                <a:latin typeface="Arial" charset="0"/>
              </a:rPr>
              <a:t>PKA inattiva</a:t>
            </a:r>
          </a:p>
        </p:txBody>
      </p:sp>
      <p:sp>
        <p:nvSpPr>
          <p:cNvPr id="62033" name="Line 593"/>
          <p:cNvSpPr>
            <a:spLocks noChangeShapeType="1"/>
          </p:cNvSpPr>
          <p:nvPr/>
        </p:nvSpPr>
        <p:spPr bwMode="auto">
          <a:xfrm>
            <a:off x="2627313" y="5376863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>
            <a:spAutoFit/>
          </a:bodyPr>
          <a:lstStyle/>
          <a:p>
            <a:endParaRPr lang="it-IT"/>
          </a:p>
        </p:txBody>
      </p:sp>
      <p:grpSp>
        <p:nvGrpSpPr>
          <p:cNvPr id="2" name="Group 599"/>
          <p:cNvGrpSpPr>
            <a:grpSpLocks/>
          </p:cNvGrpSpPr>
          <p:nvPr/>
        </p:nvGrpSpPr>
        <p:grpSpPr bwMode="auto">
          <a:xfrm>
            <a:off x="323850" y="3141663"/>
            <a:ext cx="8137525" cy="1152525"/>
            <a:chOff x="158" y="1026"/>
            <a:chExt cx="5126" cy="726"/>
          </a:xfrm>
        </p:grpSpPr>
        <p:sp>
          <p:nvSpPr>
            <p:cNvPr id="9235" name="Rectangle 277"/>
            <p:cNvSpPr>
              <a:spLocks noChangeArrowheads="1"/>
            </p:cNvSpPr>
            <p:nvPr/>
          </p:nvSpPr>
          <p:spPr bwMode="auto">
            <a:xfrm>
              <a:off x="204" y="1071"/>
              <a:ext cx="2695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eaLnBrk="1" hangingPunct="1"/>
              <a:r>
                <a:rPr lang="en-GB" b="1" u="sng">
                  <a:cs typeface="Arial" charset="0"/>
                </a:rPr>
                <a:t>β-adrenergic receptors </a:t>
              </a:r>
              <a:r>
                <a:rPr lang="en-GB">
                  <a:cs typeface="Arial" charset="0"/>
                </a:rPr>
                <a:t>(</a:t>
              </a:r>
              <a:r>
                <a:rPr lang="en-GB">
                  <a:latin typeface="Symbol" charset="0"/>
                  <a:cs typeface="Arial" charset="0"/>
                </a:rPr>
                <a:t>b</a:t>
              </a:r>
              <a:r>
                <a:rPr lang="en-GB">
                  <a:cs typeface="Arial" charset="0"/>
                </a:rPr>
                <a:t>1, </a:t>
              </a:r>
              <a:r>
                <a:rPr lang="en-GB">
                  <a:latin typeface="Symbol" charset="0"/>
                  <a:cs typeface="Arial" charset="0"/>
                </a:rPr>
                <a:t>b</a:t>
              </a:r>
              <a:r>
                <a:rPr lang="en-GB">
                  <a:cs typeface="Arial" charset="0"/>
                </a:rPr>
                <a:t>2 and </a:t>
              </a:r>
              <a:r>
                <a:rPr lang="en-GB">
                  <a:latin typeface="Symbol" charset="0"/>
                  <a:cs typeface="Arial" charset="0"/>
                </a:rPr>
                <a:t>b</a:t>
              </a:r>
              <a:r>
                <a:rPr lang="en-GB">
                  <a:cs typeface="Arial" charset="0"/>
                </a:rPr>
                <a:t>3)</a:t>
              </a:r>
              <a:endParaRPr lang="en-GB"/>
            </a:p>
            <a:p>
              <a:pPr eaLnBrk="1" hangingPunct="1"/>
              <a:endParaRPr lang="en-GB" b="1" u="sng">
                <a:cs typeface="Arial" charset="0"/>
              </a:endParaRPr>
            </a:p>
          </p:txBody>
        </p:sp>
        <p:sp>
          <p:nvSpPr>
            <p:cNvPr id="9236" name="Text Box 587"/>
            <p:cNvSpPr txBox="1">
              <a:spLocks noChangeArrowheads="1"/>
            </p:cNvSpPr>
            <p:nvPr/>
          </p:nvSpPr>
          <p:spPr bwMode="auto">
            <a:xfrm>
              <a:off x="204" y="1389"/>
              <a:ext cx="81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sz="1800" b="1">
                  <a:latin typeface="Arial" charset="0"/>
                </a:rPr>
                <a:t>Net effect:</a:t>
              </a:r>
            </a:p>
          </p:txBody>
        </p:sp>
        <p:sp>
          <p:nvSpPr>
            <p:cNvPr id="9237" name="Text Box 588"/>
            <p:cNvSpPr txBox="1">
              <a:spLocks noChangeArrowheads="1"/>
            </p:cNvSpPr>
            <p:nvPr/>
          </p:nvSpPr>
          <p:spPr bwMode="auto">
            <a:xfrm>
              <a:off x="1150" y="1475"/>
              <a:ext cx="1399" cy="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GB" sz="1800" b="1">
                  <a:latin typeface="Arial" charset="0"/>
                </a:rPr>
                <a:t>cAMP    </a:t>
              </a:r>
              <a:r>
                <a:rPr lang="en-GB" sz="1800" b="1">
                  <a:solidFill>
                    <a:srgbClr val="FF0000"/>
                  </a:solidFill>
                  <a:latin typeface="Arial" charset="0"/>
                </a:rPr>
                <a:t>PKA attiva</a:t>
              </a:r>
            </a:p>
          </p:txBody>
        </p:sp>
        <p:sp>
          <p:nvSpPr>
            <p:cNvPr id="9238" name="Line 589"/>
            <p:cNvSpPr>
              <a:spLocks noChangeShapeType="1"/>
            </p:cNvSpPr>
            <p:nvPr/>
          </p:nvSpPr>
          <p:spPr bwMode="auto">
            <a:xfrm flipV="1">
              <a:off x="1655" y="1434"/>
              <a:ext cx="0" cy="2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endParaRPr lang="it-IT"/>
            </a:p>
          </p:txBody>
        </p:sp>
        <p:sp>
          <p:nvSpPr>
            <p:cNvPr id="9239" name="Text Box 595"/>
            <p:cNvSpPr txBox="1">
              <a:spLocks noChangeArrowheads="1"/>
            </p:cNvSpPr>
            <p:nvPr/>
          </p:nvSpPr>
          <p:spPr bwMode="auto">
            <a:xfrm>
              <a:off x="3385" y="1111"/>
              <a:ext cx="130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GB" sz="1800" b="1">
                  <a:solidFill>
                    <a:srgbClr val="FF0000"/>
                  </a:solidFill>
                  <a:latin typeface="Arial" charset="0"/>
                </a:rPr>
                <a:t>G </a:t>
              </a:r>
              <a:r>
                <a:rPr lang="en-GB" sz="1800" b="1">
                  <a:solidFill>
                    <a:srgbClr val="FF0000"/>
                  </a:solidFill>
                  <a:latin typeface="Arial" charset="0"/>
                  <a:cs typeface="Arial" charset="0"/>
                  <a:sym typeface="Symbol" charset="0"/>
                </a:rPr>
                <a:t></a:t>
              </a:r>
              <a:r>
                <a:rPr lang="en-GB" sz="1800" b="1" baseline="-25000">
                  <a:solidFill>
                    <a:srgbClr val="FF0000"/>
                  </a:solidFill>
                  <a:latin typeface="Arial" charset="0"/>
                  <a:cs typeface="Arial" charset="0"/>
                </a:rPr>
                <a:t>s </a:t>
              </a:r>
              <a:r>
                <a:rPr lang="en-GB" sz="1800" b="1">
                  <a:solidFill>
                    <a:srgbClr val="FF0000"/>
                  </a:solidFill>
                  <a:latin typeface="Arial" charset="0"/>
                  <a:cs typeface="Arial" charset="0"/>
                </a:rPr>
                <a:t>(stimulatory)</a:t>
              </a:r>
              <a:endParaRPr lang="en-GB" sz="1800" b="1" baseline="-25000">
                <a:solidFill>
                  <a:srgbClr val="FF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240" name="Rectangle 598"/>
            <p:cNvSpPr>
              <a:spLocks noChangeArrowheads="1"/>
            </p:cNvSpPr>
            <p:nvPr/>
          </p:nvSpPr>
          <p:spPr bwMode="auto">
            <a:xfrm>
              <a:off x="158" y="1026"/>
              <a:ext cx="5126" cy="72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/>
              <a:endParaRPr lang="it-IT"/>
            </a:p>
          </p:txBody>
        </p:sp>
      </p:grpSp>
      <p:grpSp>
        <p:nvGrpSpPr>
          <p:cNvPr id="3" name="Gruppo 21"/>
          <p:cNvGrpSpPr>
            <a:grpSpLocks/>
          </p:cNvGrpSpPr>
          <p:nvPr/>
        </p:nvGrpSpPr>
        <p:grpSpPr bwMode="auto">
          <a:xfrm>
            <a:off x="323850" y="1700213"/>
            <a:ext cx="6048375" cy="1223962"/>
            <a:chOff x="323850" y="3284538"/>
            <a:chExt cx="6048375" cy="1223962"/>
          </a:xfrm>
        </p:grpSpPr>
        <p:sp>
          <p:nvSpPr>
            <p:cNvPr id="9231" name="Rectangle 594"/>
            <p:cNvSpPr>
              <a:spLocks noChangeArrowheads="1"/>
            </p:cNvSpPr>
            <p:nvPr/>
          </p:nvSpPr>
          <p:spPr bwMode="auto">
            <a:xfrm>
              <a:off x="323850" y="3362325"/>
              <a:ext cx="2865438" cy="915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eaLnBrk="1" hangingPunct="1"/>
              <a:r>
                <a:rPr lang="en-GB" b="1" u="sng">
                  <a:cs typeface="Arial" charset="0"/>
                  <a:sym typeface="Symbol" charset="0"/>
                </a:rPr>
                <a:t>1</a:t>
              </a:r>
              <a:r>
                <a:rPr lang="en-GB" b="1" u="sng">
                  <a:cs typeface="Arial" charset="0"/>
                </a:rPr>
                <a:t>-adrenergic receptors </a:t>
              </a:r>
              <a:endParaRPr lang="en-GB"/>
            </a:p>
            <a:p>
              <a:pPr eaLnBrk="1" hangingPunct="1"/>
              <a:endParaRPr lang="en-GB" b="1"/>
            </a:p>
            <a:p>
              <a:pPr eaLnBrk="1" hangingPunct="1"/>
              <a:r>
                <a:rPr lang="en-GB" b="1"/>
                <a:t>Net effect:</a:t>
              </a:r>
            </a:p>
          </p:txBody>
        </p:sp>
        <p:sp>
          <p:nvSpPr>
            <p:cNvPr id="9232" name="Text Box 596"/>
            <p:cNvSpPr txBox="1">
              <a:spLocks noChangeArrowheads="1"/>
            </p:cNvSpPr>
            <p:nvPr/>
          </p:nvSpPr>
          <p:spPr bwMode="auto">
            <a:xfrm>
              <a:off x="5435600" y="3422650"/>
              <a:ext cx="703263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GB" sz="1800" b="1">
                  <a:solidFill>
                    <a:srgbClr val="FF0000"/>
                  </a:solidFill>
                  <a:latin typeface="Arial" charset="0"/>
                </a:rPr>
                <a:t>G </a:t>
              </a:r>
              <a:r>
                <a:rPr lang="en-GB" sz="1800" b="1">
                  <a:solidFill>
                    <a:srgbClr val="FF0000"/>
                  </a:solidFill>
                  <a:latin typeface="Arial" charset="0"/>
                  <a:cs typeface="Arial" charset="0"/>
                  <a:sym typeface="Symbol" charset="0"/>
                </a:rPr>
                <a:t></a:t>
              </a:r>
              <a:r>
                <a:rPr lang="en-GB" sz="1800" b="1" baseline="-25000">
                  <a:solidFill>
                    <a:srgbClr val="FF0000"/>
                  </a:solidFill>
                  <a:latin typeface="Arial" charset="0"/>
                  <a:cs typeface="Arial" charset="0"/>
                </a:rPr>
                <a:t>q </a:t>
              </a:r>
            </a:p>
          </p:txBody>
        </p:sp>
        <p:sp>
          <p:nvSpPr>
            <p:cNvPr id="9233" name="Text Box 597"/>
            <p:cNvSpPr txBox="1">
              <a:spLocks noChangeArrowheads="1"/>
            </p:cNvSpPr>
            <p:nvPr/>
          </p:nvSpPr>
          <p:spPr bwMode="auto">
            <a:xfrm>
              <a:off x="1703388" y="3808413"/>
              <a:ext cx="2852737" cy="646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1800">
                  <a:latin typeface="Arial" charset="0"/>
                </a:rPr>
                <a:t>Ca</a:t>
              </a:r>
              <a:r>
                <a:rPr lang="it-IT" sz="1800" baseline="30000">
                  <a:latin typeface="Arial" charset="0"/>
                </a:rPr>
                <a:t>2+ </a:t>
              </a:r>
              <a:r>
                <a:rPr lang="it-IT" sz="1800" baseline="30000">
                  <a:latin typeface="Arial" charset="0"/>
                  <a:sym typeface="Wingdings 3" charset="0"/>
                </a:rPr>
                <a:t> </a:t>
              </a:r>
              <a:r>
                <a:rPr lang="it-IT" sz="1800">
                  <a:latin typeface="Arial" charset="0"/>
                  <a:sym typeface="Wingdings 3" charset="0"/>
                </a:rPr>
                <a:t>, DAG</a:t>
              </a:r>
            </a:p>
            <a:p>
              <a:pPr eaLnBrk="1" hangingPunct="1"/>
              <a:r>
                <a:rPr lang="it-IT" sz="1800" b="1">
                  <a:solidFill>
                    <a:srgbClr val="FF0000"/>
                  </a:solidFill>
                  <a:latin typeface="Arial" charset="0"/>
                  <a:sym typeface="Wingdings 3" charset="0"/>
                </a:rPr>
                <a:t>CAM chinasi, PKC attive</a:t>
              </a:r>
              <a:endParaRPr lang="it-IT" sz="1800" b="1" baseline="30000">
                <a:solidFill>
                  <a:srgbClr val="FF0000"/>
                </a:solidFill>
                <a:latin typeface="Arial" charset="0"/>
                <a:sym typeface="Wingdings 3" charset="0"/>
              </a:endParaRPr>
            </a:p>
          </p:txBody>
        </p:sp>
        <p:sp>
          <p:nvSpPr>
            <p:cNvPr id="9234" name="Rectangle 600"/>
            <p:cNvSpPr>
              <a:spLocks noChangeArrowheads="1"/>
            </p:cNvSpPr>
            <p:nvPr/>
          </p:nvSpPr>
          <p:spPr bwMode="auto">
            <a:xfrm>
              <a:off x="323850" y="3284538"/>
              <a:ext cx="6048375" cy="122396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/>
              <a:endParaRPr lang="it-IT"/>
            </a:p>
          </p:txBody>
        </p:sp>
      </p:grpSp>
      <p:sp>
        <p:nvSpPr>
          <p:cNvPr id="62042" name="Rectangle 602"/>
          <p:cNvSpPr>
            <a:spLocks noChangeArrowheads="1"/>
          </p:cNvSpPr>
          <p:nvPr/>
        </p:nvSpPr>
        <p:spPr bwMode="auto">
          <a:xfrm>
            <a:off x="323850" y="4800600"/>
            <a:ext cx="7343775" cy="1152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it-IT"/>
          </a:p>
        </p:txBody>
      </p:sp>
      <p:grpSp>
        <p:nvGrpSpPr>
          <p:cNvPr id="9228" name="Gruppo 24"/>
          <p:cNvGrpSpPr>
            <a:grpSpLocks/>
          </p:cNvGrpSpPr>
          <p:nvPr/>
        </p:nvGrpSpPr>
        <p:grpSpPr bwMode="auto">
          <a:xfrm>
            <a:off x="6588125" y="0"/>
            <a:ext cx="2411413" cy="2133600"/>
            <a:chOff x="6047656" y="0"/>
            <a:chExt cx="3096344" cy="2326682"/>
          </a:xfrm>
        </p:grpSpPr>
        <p:pic>
          <p:nvPicPr>
            <p:cNvPr id="9229" name="Picture 23" descr="http://upload.wikimedia.org/wikipedia/commons/thumb/2/24/Chemrec_white.jpg/350px-Chemrec_white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7656" y="0"/>
              <a:ext cx="3096344" cy="2326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Figura a mano libera 23"/>
            <p:cNvSpPr/>
            <p:nvPr/>
          </p:nvSpPr>
          <p:spPr>
            <a:xfrm>
              <a:off x="7270701" y="1513036"/>
              <a:ext cx="599292" cy="280448"/>
            </a:xfrm>
            <a:custGeom>
              <a:avLst/>
              <a:gdLst>
                <a:gd name="connsiteX0" fmla="*/ 298939 w 597877"/>
                <a:gd name="connsiteY0" fmla="*/ 0 h 281354"/>
                <a:gd name="connsiteX1" fmla="*/ 386862 w 597877"/>
                <a:gd name="connsiteY1" fmla="*/ 131885 h 281354"/>
                <a:gd name="connsiteX2" fmla="*/ 580293 w 597877"/>
                <a:gd name="connsiteY2" fmla="*/ 140677 h 281354"/>
                <a:gd name="connsiteX3" fmla="*/ 597877 w 597877"/>
                <a:gd name="connsiteY3" fmla="*/ 281354 h 281354"/>
                <a:gd name="connsiteX4" fmla="*/ 0 w 597877"/>
                <a:gd name="connsiteY4" fmla="*/ 263769 h 281354"/>
                <a:gd name="connsiteX5" fmla="*/ 0 w 597877"/>
                <a:gd name="connsiteY5" fmla="*/ 131885 h 281354"/>
                <a:gd name="connsiteX6" fmla="*/ 298939 w 597877"/>
                <a:gd name="connsiteY6" fmla="*/ 0 h 281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7877" h="281354">
                  <a:moveTo>
                    <a:pt x="298939" y="0"/>
                  </a:moveTo>
                  <a:lnTo>
                    <a:pt x="386862" y="131885"/>
                  </a:lnTo>
                  <a:lnTo>
                    <a:pt x="580293" y="140677"/>
                  </a:lnTo>
                  <a:lnTo>
                    <a:pt x="597877" y="281354"/>
                  </a:lnTo>
                  <a:lnTo>
                    <a:pt x="0" y="263769"/>
                  </a:lnTo>
                  <a:lnTo>
                    <a:pt x="0" y="131885"/>
                  </a:lnTo>
                  <a:lnTo>
                    <a:pt x="29893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it-IT"/>
            </a:p>
          </p:txBody>
        </p:sp>
      </p:grp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24/10/19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39E75-F19F-6C45-9F0D-3B08720FA818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9832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2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62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62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62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62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62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026" grpId="0"/>
      <p:bldP spid="62030" grpId="0"/>
      <p:bldP spid="62031" grpId="0"/>
      <p:bldP spid="62032" grpId="0"/>
      <p:bldP spid="62033" grpId="0" animBg="1"/>
      <p:bldP spid="6204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T3 nell’età evolutiva</a:t>
            </a:r>
            <a:endParaRPr lang="it-IT" dirty="0"/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457200" y="1117600"/>
            <a:ext cx="8229600" cy="523875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t-IT" sz="2400" b="1" dirty="0" smtClean="0"/>
              <a:t>Sviluppo</a:t>
            </a:r>
          </a:p>
          <a:p>
            <a:r>
              <a:rPr lang="it-IT" sz="2000" dirty="0" smtClean="0"/>
              <a:t>La </a:t>
            </a:r>
            <a:r>
              <a:rPr lang="it-IT" sz="2000" dirty="0"/>
              <a:t>T3 è essenziale per lo sviluppo del sistema nervoso centrale (SNC). </a:t>
            </a:r>
            <a:endParaRPr lang="it-IT" sz="2000" dirty="0" smtClean="0"/>
          </a:p>
          <a:p>
            <a:pPr lvl="1"/>
            <a:r>
              <a:rPr lang="it-IT" sz="2000" dirty="0" smtClean="0"/>
              <a:t>Carenze </a:t>
            </a:r>
            <a:r>
              <a:rPr lang="it-IT" sz="2000" dirty="0"/>
              <a:t>fetali nella funzione tiroidea portano a un rallentamento di tutte le funzioni intellettuali a causa di lesioni irreversibili al SNC (cretinismo). </a:t>
            </a:r>
            <a:endParaRPr lang="it-IT" sz="2000" dirty="0" smtClean="0"/>
          </a:p>
          <a:p>
            <a:pPr lvl="1"/>
            <a:r>
              <a:rPr lang="it-IT" sz="2000" dirty="0" smtClean="0"/>
              <a:t>Se </a:t>
            </a:r>
            <a:r>
              <a:rPr lang="it-IT" sz="2000" dirty="0"/>
              <a:t>l'ipotiroidismo si sviluppa da circa 2 anni in poi, gli effetti sullo sviluppo mentale sono minori e reversibili</a:t>
            </a:r>
            <a:r>
              <a:rPr lang="it-IT" sz="2000" dirty="0" smtClean="0"/>
              <a:t>.</a:t>
            </a:r>
            <a:endParaRPr lang="it-IT" sz="2000" dirty="0"/>
          </a:p>
          <a:p>
            <a:pPr marL="0" indent="0" algn="ctr">
              <a:buNone/>
            </a:pPr>
            <a:r>
              <a:rPr lang="it-IT" sz="2400" b="1" dirty="0" smtClean="0"/>
              <a:t>Crescita</a:t>
            </a:r>
          </a:p>
          <a:p>
            <a:r>
              <a:rPr lang="it-IT" sz="2000" dirty="0" smtClean="0"/>
              <a:t> </a:t>
            </a:r>
            <a:r>
              <a:rPr lang="it-IT" sz="2000" dirty="0"/>
              <a:t>La crescita dipende dalla normale funzione della tiroide nella vita postnatale. Gli ormoni tiroidei promuovono la crescita </a:t>
            </a:r>
            <a:r>
              <a:rPr lang="it-IT" sz="2000" dirty="0" smtClean="0"/>
              <a:t>attraverso:</a:t>
            </a:r>
          </a:p>
          <a:p>
            <a:pPr lvl="1"/>
            <a:r>
              <a:rPr lang="it-IT" sz="2000" dirty="0" smtClean="0"/>
              <a:t>↑ </a:t>
            </a:r>
            <a:r>
              <a:rPr lang="it-IT" sz="2000" dirty="0"/>
              <a:t>sintesi </a:t>
            </a:r>
            <a:r>
              <a:rPr lang="it-IT" sz="2000" dirty="0" smtClean="0"/>
              <a:t>proteica</a:t>
            </a:r>
          </a:p>
          <a:p>
            <a:pPr lvl="1"/>
            <a:r>
              <a:rPr lang="it-IT" sz="2000" dirty="0" smtClean="0"/>
              <a:t>↑ </a:t>
            </a:r>
            <a:r>
              <a:rPr lang="it-IT" sz="2000" dirty="0"/>
              <a:t>formazione ossea con ormone della crescita (GH) e fattore di crescita insulinico (IGF</a:t>
            </a:r>
            <a:r>
              <a:rPr lang="it-IT" sz="2000" dirty="0" smtClean="0"/>
              <a:t>)</a:t>
            </a:r>
          </a:p>
          <a:p>
            <a:pPr lvl="1"/>
            <a:r>
              <a:rPr lang="it-IT" sz="2000" dirty="0" smtClean="0"/>
              <a:t>↑ </a:t>
            </a:r>
            <a:r>
              <a:rPr lang="it-IT" sz="2000" dirty="0"/>
              <a:t>ossificazione e fusione di placche di crescita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24/10/19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39E75-F19F-6C45-9F0D-3B08720FA818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04471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Metabolismo basale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it-IT" dirty="0"/>
          </a:p>
          <a:p>
            <a:r>
              <a:rPr lang="it-IT" dirty="0"/>
              <a:t>T3 stimola l'attività di Na + </a:t>
            </a:r>
            <a:r>
              <a:rPr lang="it-IT" dirty="0" smtClean="0"/>
              <a:t>/K </a:t>
            </a:r>
            <a:r>
              <a:rPr lang="it-IT" dirty="0"/>
              <a:t>+ </a:t>
            </a:r>
            <a:r>
              <a:rPr lang="it-IT" dirty="0" err="1"/>
              <a:t>ATPase</a:t>
            </a:r>
            <a:r>
              <a:rPr lang="it-IT" dirty="0"/>
              <a:t>, aumentando così l'uso di ATP da parte della pompa Na + −K +. Ciò richiede un maggiore consumo di ossigeno.</a:t>
            </a:r>
          </a:p>
          <a:p>
            <a:endParaRPr lang="it-IT" dirty="0"/>
          </a:p>
          <a:p>
            <a:r>
              <a:rPr lang="it-IT" dirty="0"/>
              <a:t>L'aumento dell'idrolisi di </a:t>
            </a:r>
            <a:r>
              <a:rPr lang="it-IT" dirty="0" smtClean="0"/>
              <a:t>ATP causa </a:t>
            </a:r>
            <a:r>
              <a:rPr lang="it-IT" dirty="0"/>
              <a:t>un aumento della </a:t>
            </a:r>
            <a:r>
              <a:rPr lang="it-IT" dirty="0" smtClean="0"/>
              <a:t>termogenesi (produzione </a:t>
            </a:r>
            <a:r>
              <a:rPr lang="it-IT" dirty="0"/>
              <a:t>di </a:t>
            </a:r>
            <a:r>
              <a:rPr lang="it-IT" dirty="0" smtClean="0"/>
              <a:t>calore).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24/10/19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39E75-F19F-6C45-9F0D-3B08720FA818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55499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Metabolismo energetico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6150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it-IT" sz="4000" b="1" dirty="0" smtClean="0"/>
              <a:t>Gli </a:t>
            </a:r>
            <a:r>
              <a:rPr lang="it-IT" sz="4000" b="1" dirty="0"/>
              <a:t>ormoni tiroidei sono </a:t>
            </a:r>
            <a:r>
              <a:rPr lang="it-IT" sz="4000" b="1" dirty="0" smtClean="0"/>
              <a:t>catabolici</a:t>
            </a:r>
            <a:r>
              <a:rPr lang="it-IT" sz="4000" dirty="0" smtClean="0"/>
              <a:t>:</a:t>
            </a:r>
            <a:endParaRPr lang="it-IT" dirty="0"/>
          </a:p>
          <a:p>
            <a:pPr>
              <a:lnSpc>
                <a:spcPct val="110000"/>
              </a:lnSpc>
            </a:pPr>
            <a:r>
              <a:rPr lang="it-IT" dirty="0" smtClean="0"/>
              <a:t>↑ </a:t>
            </a:r>
            <a:r>
              <a:rPr lang="it-IT" dirty="0"/>
              <a:t>assorbimento intestinale di </a:t>
            </a:r>
            <a:r>
              <a:rPr lang="it-IT" dirty="0" smtClean="0"/>
              <a:t>glucosio</a:t>
            </a:r>
            <a:endParaRPr lang="it-IT" dirty="0"/>
          </a:p>
          <a:p>
            <a:pPr>
              <a:lnSpc>
                <a:spcPct val="110000"/>
              </a:lnSpc>
            </a:pPr>
            <a:r>
              <a:rPr lang="it-IT" dirty="0" smtClean="0"/>
              <a:t>↑ </a:t>
            </a:r>
            <a:r>
              <a:rPr lang="it-IT" dirty="0" err="1"/>
              <a:t>gluconeogenesi</a:t>
            </a:r>
            <a:r>
              <a:rPr lang="it-IT" dirty="0"/>
              <a:t>, </a:t>
            </a:r>
            <a:r>
              <a:rPr lang="it-IT" dirty="0" err="1"/>
              <a:t>glicogenolisi</a:t>
            </a:r>
            <a:r>
              <a:rPr lang="it-IT" dirty="0"/>
              <a:t> e ossidazione del </a:t>
            </a:r>
            <a:r>
              <a:rPr lang="it-IT" dirty="0" smtClean="0"/>
              <a:t>glucosio (c. di </a:t>
            </a:r>
            <a:r>
              <a:rPr lang="it-IT" dirty="0" err="1"/>
              <a:t>K</a:t>
            </a:r>
            <a:r>
              <a:rPr lang="it-IT" dirty="0" err="1" smtClean="0"/>
              <a:t>rebs</a:t>
            </a:r>
            <a:r>
              <a:rPr lang="it-IT" dirty="0" smtClean="0"/>
              <a:t>)</a:t>
            </a:r>
            <a:endParaRPr lang="it-IT" dirty="0"/>
          </a:p>
          <a:p>
            <a:pPr>
              <a:lnSpc>
                <a:spcPct val="110000"/>
              </a:lnSpc>
            </a:pPr>
            <a:r>
              <a:rPr lang="it-IT" dirty="0" smtClean="0"/>
              <a:t>↑ lipolisi</a:t>
            </a:r>
            <a:endParaRPr lang="it-IT" dirty="0"/>
          </a:p>
          <a:p>
            <a:pPr>
              <a:lnSpc>
                <a:spcPct val="110000"/>
              </a:lnSpc>
            </a:pPr>
            <a:r>
              <a:rPr lang="it-IT" dirty="0" smtClean="0"/>
              <a:t>↑ </a:t>
            </a:r>
            <a:r>
              <a:rPr lang="it-IT" dirty="0"/>
              <a:t>turnover del colesterolo e clearance plasmatica del </a:t>
            </a:r>
            <a:r>
              <a:rPr lang="it-IT" dirty="0" smtClean="0"/>
              <a:t>colesterolo</a:t>
            </a:r>
            <a:endParaRPr lang="it-IT" dirty="0"/>
          </a:p>
          <a:p>
            <a:pPr>
              <a:lnSpc>
                <a:spcPct val="110000"/>
              </a:lnSpc>
            </a:pPr>
            <a:r>
              <a:rPr lang="it-IT" dirty="0" smtClean="0"/>
              <a:t>T3 </a:t>
            </a:r>
            <a:r>
              <a:rPr lang="it-IT" dirty="0"/>
              <a:t>potenzia le azioni "ipoglicemizzanti" dell'insulina aumentando l'assorbimento del glucosio nei muscoli e nel tessuto adiposo.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24/10/19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39E75-F19F-6C45-9F0D-3B08720FA818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57891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Effetti sistemici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it-IT" dirty="0" smtClean="0"/>
              <a:t>T3 </a:t>
            </a:r>
            <a:r>
              <a:rPr lang="it-IT" dirty="0" err="1"/>
              <a:t>upregola</a:t>
            </a:r>
            <a:r>
              <a:rPr lang="it-IT" dirty="0"/>
              <a:t> i </a:t>
            </a:r>
            <a:r>
              <a:rPr lang="it-IT" b="1" dirty="0"/>
              <a:t>recettori β </a:t>
            </a:r>
            <a:r>
              <a:rPr lang="it-IT" b="1" dirty="0" smtClean="0"/>
              <a:t>adrenergici</a:t>
            </a:r>
          </a:p>
          <a:p>
            <a:pPr lvl="1"/>
            <a:r>
              <a:rPr lang="it-IT" dirty="0" smtClean="0"/>
              <a:t>↑ frequenza </a:t>
            </a:r>
            <a:r>
              <a:rPr lang="it-IT" dirty="0"/>
              <a:t>cardiaca, </a:t>
            </a:r>
            <a:endParaRPr lang="it-IT" dirty="0" smtClean="0"/>
          </a:p>
          <a:p>
            <a:pPr lvl="1"/>
            <a:r>
              <a:rPr lang="it-IT" dirty="0"/>
              <a:t>↑</a:t>
            </a:r>
            <a:r>
              <a:rPr lang="it-IT" dirty="0" smtClean="0"/>
              <a:t> </a:t>
            </a:r>
            <a:r>
              <a:rPr lang="it-IT" dirty="0"/>
              <a:t>gittata cardiaca </a:t>
            </a:r>
            <a:endParaRPr lang="it-IT" dirty="0" smtClean="0"/>
          </a:p>
          <a:p>
            <a:pPr lvl="1"/>
            <a:r>
              <a:rPr lang="it-IT" dirty="0"/>
              <a:t>↑</a:t>
            </a:r>
            <a:r>
              <a:rPr lang="it-IT" dirty="0" smtClean="0"/>
              <a:t>ventilazione </a:t>
            </a:r>
          </a:p>
          <a:p>
            <a:pPr lvl="1"/>
            <a:r>
              <a:rPr lang="it-IT" dirty="0" smtClean="0">
                <a:sym typeface="Wingdings"/>
              </a:rPr>
              <a:t></a:t>
            </a:r>
            <a:r>
              <a:rPr lang="it-IT" dirty="0">
                <a:sym typeface="Wingdings"/>
              </a:rPr>
              <a:t> </a:t>
            </a:r>
            <a:r>
              <a:rPr lang="it-IT" dirty="0" smtClean="0"/>
              <a:t>resistenza </a:t>
            </a:r>
            <a:r>
              <a:rPr lang="it-IT" dirty="0"/>
              <a:t>vascolare periferica. </a:t>
            </a:r>
            <a:endParaRPr lang="it-IT" dirty="0" smtClean="0"/>
          </a:p>
          <a:p>
            <a:pPr lvl="1">
              <a:buFont typeface="Wingdings" charset="2"/>
              <a:buChar char="Ø"/>
            </a:pPr>
            <a:r>
              <a:rPr lang="it-IT" dirty="0" smtClean="0"/>
              <a:t>effetti complessivi: ↑ consumo </a:t>
            </a:r>
            <a:r>
              <a:rPr lang="it-IT" dirty="0"/>
              <a:t>di ossigeno nei tessuti</a:t>
            </a:r>
            <a:r>
              <a:rPr lang="it-IT" dirty="0" smtClean="0"/>
              <a:t>.</a:t>
            </a:r>
          </a:p>
          <a:p>
            <a:pPr lvl="1"/>
            <a:endParaRPr lang="it-IT" dirty="0"/>
          </a:p>
          <a:p>
            <a:r>
              <a:rPr lang="it-IT" dirty="0"/>
              <a:t>La T3 potenzia anche l'epinefrina, migliorando la </a:t>
            </a:r>
            <a:r>
              <a:rPr lang="it-IT" dirty="0" err="1"/>
              <a:t>glicogenolisi</a:t>
            </a:r>
            <a:r>
              <a:rPr lang="it-IT" dirty="0"/>
              <a:t> mediata da adrenergici.</a:t>
            </a:r>
          </a:p>
          <a:p>
            <a:endParaRPr lang="it-IT" dirty="0"/>
          </a:p>
          <a:p>
            <a:r>
              <a:rPr lang="it-IT" dirty="0"/>
              <a:t>T3 facilita le azioni di cortisolo, </a:t>
            </a:r>
            <a:r>
              <a:rPr lang="it-IT" dirty="0" err="1"/>
              <a:t>glucagone</a:t>
            </a:r>
            <a:r>
              <a:rPr lang="it-IT" dirty="0"/>
              <a:t> e GH.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24/10/19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39E75-F19F-6C45-9F0D-3B08720FA818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69793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L’asse ipotalamo-ipofisi-tiroide</a:t>
            </a:r>
            <a:endParaRPr lang="it-IT" dirty="0"/>
          </a:p>
        </p:txBody>
      </p:sp>
      <p:sp>
        <p:nvSpPr>
          <p:cNvPr id="7" name="Sottotitolo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Controllo del rilascio di ormoni tiroidei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24/10/19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39E75-F19F-6C45-9F0D-3B08720FA818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4896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24/10/19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DEBF6-A748-654D-94F3-1F8DA78D2CB8}" type="slidenum">
              <a:rPr lang="it-IT" smtClean="0"/>
              <a:t>35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4400" y="0"/>
            <a:ext cx="47528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197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La produzione di T3 e T4</a:t>
            </a:r>
            <a:br>
              <a:rPr lang="it-IT" dirty="0" smtClean="0"/>
            </a:br>
            <a:r>
              <a:rPr lang="it-IT" dirty="0" smtClean="0"/>
              <a:t>è regolata dallo iodio</a:t>
            </a:r>
            <a:endParaRPr lang="it-IT" dirty="0"/>
          </a:p>
        </p:txBody>
      </p:sp>
      <p:sp>
        <p:nvSpPr>
          <p:cNvPr id="7" name="Sottotitolo 6"/>
          <p:cNvSpPr>
            <a:spLocks noGrp="1"/>
          </p:cNvSpPr>
          <p:nvPr>
            <p:ph idx="1"/>
          </p:nvPr>
        </p:nvSpPr>
        <p:spPr>
          <a:xfrm>
            <a:off x="457200" y="1600200"/>
            <a:ext cx="8407400" cy="47561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b="1" dirty="0" smtClean="0"/>
              <a:t>Bassa disponibilità di iodio</a:t>
            </a:r>
          </a:p>
          <a:p>
            <a:r>
              <a:rPr lang="it-IT" dirty="0" smtClean="0"/>
              <a:t>diminuisce T3 e T4</a:t>
            </a:r>
          </a:p>
          <a:p>
            <a:r>
              <a:rPr lang="it-IT" dirty="0" smtClean="0"/>
              <a:t>aumenta TRH e TSH</a:t>
            </a:r>
          </a:p>
          <a:p>
            <a:pPr lvl="1"/>
            <a:r>
              <a:rPr lang="it-IT" dirty="0" smtClean="0"/>
              <a:t>aumenta l’espressione di NIC</a:t>
            </a:r>
          </a:p>
          <a:p>
            <a:pPr lvl="1"/>
            <a:r>
              <a:rPr lang="it-IT" dirty="0" smtClean="0"/>
              <a:t>aumenta la </a:t>
            </a:r>
            <a:r>
              <a:rPr lang="it-IT" dirty="0" err="1" smtClean="0"/>
              <a:t>organificazione</a:t>
            </a:r>
            <a:r>
              <a:rPr lang="it-IT" dirty="0" smtClean="0"/>
              <a:t> della </a:t>
            </a:r>
            <a:r>
              <a:rPr lang="it-IT" dirty="0" err="1" smtClean="0"/>
              <a:t>tireoglobulina</a:t>
            </a:r>
            <a:endParaRPr lang="it-IT" dirty="0" smtClean="0"/>
          </a:p>
          <a:p>
            <a:pPr lvl="1"/>
            <a:r>
              <a:rPr lang="it-IT" dirty="0" smtClean="0"/>
              <a:t>aumenta l’endocitosi della colloide follicolare </a:t>
            </a:r>
          </a:p>
          <a:p>
            <a:pPr lvl="1"/>
            <a:r>
              <a:rPr lang="it-IT" dirty="0" smtClean="0"/>
              <a:t>aumenta il rilascio degli ormoni tiroidei</a:t>
            </a:r>
          </a:p>
          <a:p>
            <a:pPr lvl="1"/>
            <a:r>
              <a:rPr lang="it-IT" b="1" dirty="0" smtClean="0"/>
              <a:t>ipertrofia della ghiandola</a:t>
            </a:r>
          </a:p>
          <a:p>
            <a:pPr lvl="2"/>
            <a:r>
              <a:rPr lang="it-IT" b="1" dirty="0" smtClean="0"/>
              <a:t>displasia (noduli, cisti)</a:t>
            </a:r>
          </a:p>
          <a:p>
            <a:pPr marL="0" indent="0">
              <a:buNone/>
            </a:pPr>
            <a:endParaRPr lang="it-IT" dirty="0" smtClean="0"/>
          </a:p>
          <a:p>
            <a:pPr marL="514350" indent="-514350">
              <a:buFont typeface="+mj-lt"/>
              <a:buAutoNum type="arabicPeriod"/>
            </a:pPr>
            <a:endParaRPr lang="it-IT" dirty="0" smtClean="0"/>
          </a:p>
          <a:p>
            <a:endParaRPr lang="it-IT" dirty="0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24/10/19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39E75-F19F-6C45-9F0D-3B08720FA818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78382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l’Azione di TSH</a:t>
            </a:r>
            <a:br>
              <a:rPr lang="it-IT" dirty="0" smtClean="0"/>
            </a:br>
            <a:r>
              <a:rPr lang="it-IT" dirty="0" smtClean="0"/>
              <a:t>attiva la trascrizione dei geni per:</a:t>
            </a:r>
            <a:endParaRPr lang="it-IT" dirty="0"/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457200" y="1803400"/>
            <a:ext cx="4495800" cy="43227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it-IT" dirty="0" err="1" smtClean="0"/>
              <a:t>Uptake</a:t>
            </a:r>
            <a:r>
              <a:rPr lang="it-IT" dirty="0" smtClean="0"/>
              <a:t> e </a:t>
            </a:r>
            <a:r>
              <a:rPr lang="it-IT" dirty="0" err="1" smtClean="0"/>
              <a:t>iodinazione</a:t>
            </a:r>
            <a:r>
              <a:rPr lang="it-IT" dirty="0" smtClean="0"/>
              <a:t> della </a:t>
            </a:r>
            <a:r>
              <a:rPr lang="it-IT" dirty="0" err="1" smtClean="0"/>
              <a:t>tireoglobulina</a:t>
            </a:r>
            <a:endParaRPr lang="it-IT" dirty="0" smtClean="0"/>
          </a:p>
          <a:p>
            <a:pPr marL="914400" lvl="1" indent="-514350"/>
            <a:r>
              <a:rPr lang="it-IT" dirty="0" smtClean="0"/>
              <a:t>NIC</a:t>
            </a:r>
          </a:p>
          <a:p>
            <a:pPr marL="914400" lvl="1" indent="-514350"/>
            <a:r>
              <a:rPr lang="it-IT" dirty="0" smtClean="0"/>
              <a:t>TPO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 smtClean="0"/>
              <a:t>Crescita e differenziamento del </a:t>
            </a:r>
            <a:r>
              <a:rPr lang="it-IT" dirty="0" err="1" smtClean="0"/>
              <a:t>tireocita</a:t>
            </a:r>
            <a:endParaRPr lang="it-IT" dirty="0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24/10/19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39E75-F19F-6C45-9F0D-3B08720FA818}" type="slidenum">
              <a:rPr lang="it-IT" smtClean="0"/>
              <a:t>37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3410" y="1417638"/>
            <a:ext cx="3350390" cy="518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37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65162"/>
          </a:xfrm>
        </p:spPr>
        <p:txBody>
          <a:bodyPr>
            <a:noAutofit/>
          </a:bodyPr>
          <a:lstStyle/>
          <a:p>
            <a:r>
              <a:rPr lang="it-IT" sz="3200" dirty="0" smtClean="0"/>
              <a:t>La produzione di T3 e T4 è regolata dallo iodio</a:t>
            </a:r>
            <a:endParaRPr lang="it-IT" sz="3200" dirty="0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24/10/19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39E75-F19F-6C45-9F0D-3B08720FA818}" type="slidenum">
              <a:rPr lang="it-IT" smtClean="0"/>
              <a:t>38</a:t>
            </a:fld>
            <a:endParaRPr lang="it-IT"/>
          </a:p>
        </p:txBody>
      </p:sp>
      <p:sp>
        <p:nvSpPr>
          <p:cNvPr id="7" name="Sottotitolo 6"/>
          <p:cNvSpPr>
            <a:spLocks noGrp="1"/>
          </p:cNvSpPr>
          <p:nvPr>
            <p:ph idx="1"/>
          </p:nvPr>
        </p:nvSpPr>
        <p:spPr>
          <a:xfrm>
            <a:off x="457200" y="939801"/>
            <a:ext cx="8229600" cy="5781674"/>
          </a:xfrm>
          <a:solidFill>
            <a:srgbClr val="FFFFFF"/>
          </a:solidFill>
        </p:spPr>
        <p:txBody>
          <a:bodyPr>
            <a:normAutofit fontScale="92500"/>
          </a:bodyPr>
          <a:lstStyle/>
          <a:p>
            <a:pPr marL="57150" indent="0" algn="ctr">
              <a:buNone/>
            </a:pPr>
            <a:r>
              <a:rPr lang="it-IT" b="1" dirty="0" smtClean="0"/>
              <a:t>Alta disponibilità di iodio</a:t>
            </a:r>
          </a:p>
          <a:p>
            <a:pPr marL="57150" indent="0" algn="ctr">
              <a:buNone/>
            </a:pPr>
            <a:r>
              <a:rPr lang="it-IT" sz="3000" dirty="0" smtClean="0"/>
              <a:t>(dieta, mezzi di contrasto per radiografie, </a:t>
            </a:r>
            <a:r>
              <a:rPr lang="it-IT" sz="3000" dirty="0" err="1" smtClean="0"/>
              <a:t>amiodarone</a:t>
            </a:r>
            <a:r>
              <a:rPr lang="it-IT" sz="3000" dirty="0" smtClean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 smtClean="0"/>
              <a:t>aumenta la disponibilità di ioduro</a:t>
            </a:r>
          </a:p>
          <a:p>
            <a:pPr marL="914400" lvl="1" indent="-514350"/>
            <a:r>
              <a:rPr lang="it-IT" b="1" dirty="0" smtClean="0"/>
              <a:t>aumentato </a:t>
            </a:r>
            <a:r>
              <a:rPr lang="it-IT" b="1" dirty="0" err="1" smtClean="0"/>
              <a:t>uptake</a:t>
            </a:r>
            <a:r>
              <a:rPr lang="it-IT" b="1" dirty="0" smtClean="0"/>
              <a:t> follicolare di ioduro</a:t>
            </a:r>
          </a:p>
          <a:p>
            <a:pPr marL="914400" lvl="1" indent="-514350"/>
            <a:r>
              <a:rPr lang="it-IT" dirty="0" smtClean="0"/>
              <a:t>ioduro follicolare inibisce la </a:t>
            </a:r>
            <a:r>
              <a:rPr lang="it-IT" dirty="0" err="1" smtClean="0"/>
              <a:t>tireoperossidasi</a:t>
            </a:r>
            <a:r>
              <a:rPr lang="it-IT" dirty="0" smtClean="0"/>
              <a:t> </a:t>
            </a:r>
          </a:p>
          <a:p>
            <a:pPr marL="1314450" lvl="2" indent="-514350"/>
            <a:r>
              <a:rPr lang="it-IT" dirty="0" smtClean="0"/>
              <a:t>ridotto rilascio di T3 e T4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 smtClean="0"/>
              <a:t>Inibizione della trascrizione di NIC (</a:t>
            </a:r>
            <a:r>
              <a:rPr lang="it-IT" i="1" dirty="0"/>
              <a:t>effetto Wolff-</a:t>
            </a:r>
            <a:r>
              <a:rPr lang="it-IT" i="1" dirty="0" err="1" smtClean="0"/>
              <a:t>Chaikoff</a:t>
            </a:r>
            <a:r>
              <a:rPr lang="it-IT" i="1" dirty="0" smtClean="0"/>
              <a:t>)</a:t>
            </a:r>
            <a:endParaRPr lang="it-IT" dirty="0" smtClean="0"/>
          </a:p>
          <a:p>
            <a:pPr marL="914400" lvl="1" indent="-514350"/>
            <a:r>
              <a:rPr lang="it-IT" b="1" dirty="0" err="1" smtClean="0"/>
              <a:t>uptake</a:t>
            </a:r>
            <a:r>
              <a:rPr lang="it-IT" b="1" dirty="0" smtClean="0"/>
              <a:t> </a:t>
            </a:r>
            <a:r>
              <a:rPr lang="it-IT" b="1" dirty="0"/>
              <a:t>follicolare di </a:t>
            </a:r>
            <a:r>
              <a:rPr lang="it-IT" b="1" dirty="0" smtClean="0"/>
              <a:t>ioduro normale</a:t>
            </a:r>
            <a:endParaRPr lang="it-IT" b="1" dirty="0"/>
          </a:p>
          <a:p>
            <a:pPr marL="914400" lvl="1" indent="-514350"/>
            <a:r>
              <a:rPr lang="it-IT" dirty="0"/>
              <a:t>ioduro </a:t>
            </a:r>
            <a:r>
              <a:rPr lang="it-IT" dirty="0" smtClean="0"/>
              <a:t>follicolare nei limiti e non </a:t>
            </a:r>
            <a:r>
              <a:rPr lang="it-IT" dirty="0"/>
              <a:t>inibisce la </a:t>
            </a:r>
            <a:r>
              <a:rPr lang="it-IT" dirty="0" err="1"/>
              <a:t>tireoperossidasi</a:t>
            </a:r>
            <a:r>
              <a:rPr lang="it-IT" dirty="0"/>
              <a:t> </a:t>
            </a:r>
          </a:p>
          <a:p>
            <a:pPr marL="1314450" lvl="2" indent="-514350"/>
            <a:r>
              <a:rPr lang="it-IT" dirty="0" smtClean="0"/>
              <a:t>normale </a:t>
            </a:r>
            <a:r>
              <a:rPr lang="it-IT" dirty="0"/>
              <a:t>rilascio di T3 e T4</a:t>
            </a:r>
          </a:p>
          <a:p>
            <a:pPr marL="514350" indent="-514350">
              <a:buFont typeface="+mj-lt"/>
              <a:buAutoNum type="arabicPeriod"/>
            </a:pPr>
            <a:endParaRPr lang="it-IT" dirty="0" smtClean="0"/>
          </a:p>
          <a:p>
            <a:pPr marL="514350" indent="-514350">
              <a:buFont typeface="+mj-lt"/>
              <a:buAutoNum type="arabicPeriod"/>
            </a:pPr>
            <a:endParaRPr lang="it-IT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69697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Il meccanismo molecolare dell’effetto</a:t>
            </a:r>
            <a:br>
              <a:rPr lang="it-IT" dirty="0" smtClean="0"/>
            </a:br>
            <a:r>
              <a:rPr lang="it-IT" i="1" dirty="0"/>
              <a:t>Wolff-</a:t>
            </a:r>
            <a:r>
              <a:rPr lang="it-IT" i="1" dirty="0" err="1"/>
              <a:t>Chaikoff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24/10/19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39E75-F19F-6C45-9F0D-3B08720FA818}" type="slidenum">
              <a:rPr lang="it-IT" smtClean="0"/>
              <a:t>39</a:t>
            </a:fld>
            <a:endParaRPr lang="it-IT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" y="2235200"/>
            <a:ext cx="8128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846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24/10/19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03F8C-36A4-F049-B635-299EEE0DD322}" type="slidenum">
              <a:rPr lang="it-IT" smtClean="0"/>
              <a:t>4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00" y="368300"/>
            <a:ext cx="8394700" cy="612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4338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Le disfunzioni tiroidee</a:t>
            </a:r>
            <a:endParaRPr lang="it-IT" dirty="0"/>
          </a:p>
        </p:txBody>
      </p:sp>
      <p:sp>
        <p:nvSpPr>
          <p:cNvPr id="6" name="Sottotitolo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24/10/19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39E75-F19F-6C45-9F0D-3B08720FA818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8504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8162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Ipotiroidismo - </a:t>
            </a:r>
            <a:r>
              <a:rPr lang="it-IT" dirty="0"/>
              <a:t>Sintomi e </a:t>
            </a:r>
            <a:r>
              <a:rPr lang="it-IT" dirty="0" smtClean="0"/>
              <a:t>segni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35000" y="1041400"/>
            <a:ext cx="8051800" cy="5511800"/>
          </a:xfrm>
          <a:solidFill>
            <a:srgbClr val="FFFFFF"/>
          </a:solidFill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it-IT" sz="2400" dirty="0" smtClean="0"/>
              <a:t>fatica</a:t>
            </a:r>
            <a:endParaRPr lang="it-IT" sz="2400" dirty="0"/>
          </a:p>
          <a:p>
            <a:pPr>
              <a:lnSpc>
                <a:spcPct val="80000"/>
              </a:lnSpc>
            </a:pPr>
            <a:r>
              <a:rPr lang="it-IT" sz="2400" dirty="0"/>
              <a:t>aumento della sensibilità al freddo</a:t>
            </a:r>
          </a:p>
          <a:p>
            <a:pPr>
              <a:lnSpc>
                <a:spcPct val="80000"/>
              </a:lnSpc>
            </a:pPr>
            <a:r>
              <a:rPr lang="it-IT" sz="2400" dirty="0"/>
              <a:t>stitichezza</a:t>
            </a:r>
          </a:p>
          <a:p>
            <a:pPr>
              <a:lnSpc>
                <a:spcPct val="80000"/>
              </a:lnSpc>
            </a:pPr>
            <a:r>
              <a:rPr lang="it-IT" sz="2400" dirty="0"/>
              <a:t>pelle secca</a:t>
            </a:r>
          </a:p>
          <a:p>
            <a:pPr>
              <a:lnSpc>
                <a:spcPct val="80000"/>
              </a:lnSpc>
            </a:pPr>
            <a:r>
              <a:rPr lang="it-IT" sz="2400" dirty="0"/>
              <a:t>aumento di peso</a:t>
            </a:r>
          </a:p>
          <a:p>
            <a:pPr>
              <a:lnSpc>
                <a:spcPct val="80000"/>
              </a:lnSpc>
            </a:pPr>
            <a:r>
              <a:rPr lang="it-IT" sz="2400" dirty="0"/>
              <a:t>viso gonfio</a:t>
            </a:r>
          </a:p>
          <a:p>
            <a:pPr>
              <a:lnSpc>
                <a:spcPct val="80000"/>
              </a:lnSpc>
            </a:pPr>
            <a:r>
              <a:rPr lang="it-IT" sz="2400" dirty="0"/>
              <a:t>raucedine (abbassamento della voce)</a:t>
            </a:r>
          </a:p>
          <a:p>
            <a:pPr>
              <a:lnSpc>
                <a:spcPct val="80000"/>
              </a:lnSpc>
            </a:pPr>
            <a:r>
              <a:rPr lang="it-IT" sz="2400" dirty="0"/>
              <a:t>debolezza e dolori muscolari</a:t>
            </a:r>
          </a:p>
          <a:p>
            <a:pPr>
              <a:lnSpc>
                <a:spcPct val="80000"/>
              </a:lnSpc>
            </a:pPr>
            <a:r>
              <a:rPr lang="it-IT" sz="2400" dirty="0"/>
              <a:t>rigidità, gonfiore o dolore alle articolazioni</a:t>
            </a:r>
          </a:p>
          <a:p>
            <a:pPr>
              <a:lnSpc>
                <a:spcPct val="80000"/>
              </a:lnSpc>
            </a:pPr>
            <a:r>
              <a:rPr lang="it-IT" sz="2400" dirty="0"/>
              <a:t>elevati livelli di colesterolo nel sangue</a:t>
            </a:r>
          </a:p>
          <a:p>
            <a:pPr>
              <a:lnSpc>
                <a:spcPct val="80000"/>
              </a:lnSpc>
            </a:pPr>
            <a:r>
              <a:rPr lang="it-IT" sz="2400" dirty="0"/>
              <a:t>ciclo mestruale irregolare</a:t>
            </a:r>
          </a:p>
          <a:p>
            <a:pPr>
              <a:lnSpc>
                <a:spcPct val="80000"/>
              </a:lnSpc>
            </a:pPr>
            <a:r>
              <a:rPr lang="it-IT" sz="2400" dirty="0"/>
              <a:t>perdita dei capelli</a:t>
            </a:r>
          </a:p>
          <a:p>
            <a:pPr>
              <a:lnSpc>
                <a:spcPct val="80000"/>
              </a:lnSpc>
            </a:pPr>
            <a:r>
              <a:rPr lang="it-IT" sz="2400" dirty="0"/>
              <a:t>rallentamento del battito del cuore</a:t>
            </a:r>
          </a:p>
          <a:p>
            <a:pPr>
              <a:lnSpc>
                <a:spcPct val="80000"/>
              </a:lnSpc>
            </a:pPr>
            <a:r>
              <a:rPr lang="it-IT" sz="2400" dirty="0"/>
              <a:t>depressione</a:t>
            </a:r>
          </a:p>
          <a:p>
            <a:pPr>
              <a:lnSpc>
                <a:spcPct val="80000"/>
              </a:lnSpc>
            </a:pPr>
            <a:r>
              <a:rPr lang="it-IT" sz="2400" dirty="0"/>
              <a:t>alterazioni della memoria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24/10/19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39E75-F19F-6C45-9F0D-3B08720FA818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82979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8162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Ipertiroidismo - </a:t>
            </a:r>
            <a:r>
              <a:rPr lang="it-IT" dirty="0"/>
              <a:t>Sintomi e </a:t>
            </a:r>
            <a:r>
              <a:rPr lang="it-IT" dirty="0" smtClean="0"/>
              <a:t>segni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24/10/19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39E75-F19F-6C45-9F0D-3B08720FA818}" type="slidenum">
              <a:rPr lang="it-IT" smtClean="0"/>
              <a:t>42</a:t>
            </a:fld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35000" y="1041399"/>
            <a:ext cx="8051800" cy="5680075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it-IT" sz="2400" dirty="0" smtClean="0"/>
              <a:t>I più </a:t>
            </a:r>
            <a:r>
              <a:rPr lang="it-IT" sz="2400" dirty="0"/>
              <a:t>frequenti sono</a:t>
            </a:r>
            <a:r>
              <a:rPr lang="it-IT" sz="2400" dirty="0" smtClean="0"/>
              <a:t>:</a:t>
            </a:r>
            <a:endParaRPr lang="it-IT" sz="2400" dirty="0"/>
          </a:p>
          <a:p>
            <a:pPr>
              <a:lnSpc>
                <a:spcPct val="80000"/>
              </a:lnSpc>
            </a:pPr>
            <a:r>
              <a:rPr lang="it-IT" sz="2400" dirty="0"/>
              <a:t>nervosismo e ansia</a:t>
            </a:r>
          </a:p>
          <a:p>
            <a:pPr>
              <a:lnSpc>
                <a:spcPct val="80000"/>
              </a:lnSpc>
            </a:pPr>
            <a:r>
              <a:rPr lang="it-IT" sz="2400" dirty="0"/>
              <a:t>iperattività, cioè incapacità di stare fermi</a:t>
            </a:r>
          </a:p>
          <a:p>
            <a:pPr>
              <a:lnSpc>
                <a:spcPct val="80000"/>
              </a:lnSpc>
            </a:pPr>
            <a:r>
              <a:rPr lang="it-IT" sz="2400" dirty="0"/>
              <a:t>inspiegabile perdita di peso nonostante sia aumentato l'appetito</a:t>
            </a:r>
          </a:p>
          <a:p>
            <a:pPr>
              <a:lnSpc>
                <a:spcPct val="80000"/>
              </a:lnSpc>
            </a:pPr>
            <a:r>
              <a:rPr lang="it-IT" sz="2400" dirty="0"/>
              <a:t>battito cardiaco rapido o irregolare</a:t>
            </a:r>
          </a:p>
          <a:p>
            <a:pPr>
              <a:lnSpc>
                <a:spcPct val="80000"/>
              </a:lnSpc>
            </a:pPr>
            <a:r>
              <a:rPr lang="it-IT" sz="2400" dirty="0"/>
              <a:t>rigonfiamento visibile della ghiandola tiroidea</a:t>
            </a:r>
          </a:p>
          <a:p>
            <a:pPr>
              <a:lnSpc>
                <a:spcPct val="80000"/>
              </a:lnSpc>
            </a:pPr>
            <a:r>
              <a:rPr lang="it-IT" sz="2400" dirty="0"/>
              <a:t>irregolarità mestruale</a:t>
            </a:r>
          </a:p>
          <a:p>
            <a:pPr>
              <a:lnSpc>
                <a:spcPct val="80000"/>
              </a:lnSpc>
            </a:pPr>
            <a:r>
              <a:rPr lang="it-IT" sz="2400" dirty="0"/>
              <a:t>disturbi del sonno</a:t>
            </a:r>
          </a:p>
          <a:p>
            <a:pPr>
              <a:lnSpc>
                <a:spcPct val="80000"/>
              </a:lnSpc>
            </a:pPr>
            <a:r>
              <a:rPr lang="it-IT" sz="2400" dirty="0"/>
              <a:t>È improbabile, tuttavia, che si manifestino tutti insieme.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it-IT" sz="2400" dirty="0"/>
              <a:t>Se la causa dell'ipertiroidismo è il morbo di </a:t>
            </a:r>
            <a:r>
              <a:rPr lang="it-IT" sz="2400" dirty="0" err="1"/>
              <a:t>Basedow-Graves</a:t>
            </a:r>
            <a:r>
              <a:rPr lang="it-IT" sz="2400" dirty="0"/>
              <a:t>, a questi sintomi se ne possono associare </a:t>
            </a:r>
            <a:r>
              <a:rPr lang="it-IT" sz="2400" dirty="0" smtClean="0"/>
              <a:t>altri:</a:t>
            </a:r>
            <a:endParaRPr lang="it-IT" sz="2400" dirty="0"/>
          </a:p>
          <a:p>
            <a:pPr>
              <a:lnSpc>
                <a:spcPct val="80000"/>
              </a:lnSpc>
            </a:pPr>
            <a:r>
              <a:rPr lang="it-IT" sz="2400" dirty="0"/>
              <a:t>occhi sporgenti</a:t>
            </a:r>
          </a:p>
          <a:p>
            <a:pPr>
              <a:lnSpc>
                <a:spcPct val="80000"/>
              </a:lnSpc>
            </a:pPr>
            <a:r>
              <a:rPr lang="it-IT" sz="2400" dirty="0"/>
              <a:t>bruciore, rossore e gonfiore agli occhi</a:t>
            </a:r>
          </a:p>
          <a:p>
            <a:pPr>
              <a:lnSpc>
                <a:spcPct val="80000"/>
              </a:lnSpc>
            </a:pPr>
            <a:r>
              <a:rPr lang="it-IT" sz="2400" dirty="0"/>
              <a:t>eccessiva lacrimazione, visione offuscata o doppia</a:t>
            </a:r>
          </a:p>
          <a:p>
            <a:pPr>
              <a:lnSpc>
                <a:spcPct val="80000"/>
              </a:lnSpc>
            </a:pPr>
            <a:r>
              <a:rPr lang="it-IT" sz="2400" dirty="0"/>
              <a:t>sensibilità alla luce</a:t>
            </a:r>
          </a:p>
        </p:txBody>
      </p:sp>
    </p:spTree>
    <p:extLst>
      <p:ext uri="{BB962C8B-B14F-4D97-AF65-F5344CB8AC3E}">
        <p14:creationId xmlns:p14="http://schemas.microsoft.com/office/powerpoint/2010/main" val="25314098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Ipotiroidismo- cause e cure</a:t>
            </a:r>
            <a:endParaRPr lang="it-IT" dirty="0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24/10/19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39E75-F19F-6C45-9F0D-3B08720FA818}" type="slidenum">
              <a:rPr lang="it-IT" smtClean="0"/>
              <a:t>43</a:t>
            </a:fld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417638"/>
            <a:ext cx="9144000" cy="480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006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La carenza di iodio nell’acqua causa ipotiroidismo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24/10/19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39E75-F19F-6C45-9F0D-3B08720FA818}" type="slidenum">
              <a:rPr lang="it-IT" smtClean="0"/>
              <a:t>44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5300" y="1365250"/>
            <a:ext cx="3073400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3612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Ipertiroidismo </a:t>
            </a:r>
            <a:r>
              <a:rPr lang="mr-IN" dirty="0" smtClean="0"/>
              <a:t>–</a:t>
            </a:r>
            <a:r>
              <a:rPr lang="it-IT" dirty="0" smtClean="0"/>
              <a:t> cause e cure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24/10/19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39E75-F19F-6C45-9F0D-3B08720FA818}" type="slidenum">
              <a:rPr lang="it-IT" smtClean="0"/>
              <a:t>45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58900"/>
            <a:ext cx="9072319" cy="450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7988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60800" cy="4017962"/>
          </a:xfrm>
        </p:spPr>
        <p:txBody>
          <a:bodyPr>
            <a:noAutofit/>
          </a:bodyPr>
          <a:lstStyle/>
          <a:p>
            <a:pPr algn="l"/>
            <a:r>
              <a:rPr lang="it-IT" sz="2800" dirty="0"/>
              <a:t>L’esoftalmo </a:t>
            </a:r>
            <a:r>
              <a:rPr lang="it-IT" sz="2800" dirty="0" smtClean="0"/>
              <a:t>di Massimino II, </a:t>
            </a:r>
            <a:br>
              <a:rPr lang="it-IT" sz="2800" dirty="0" smtClean="0"/>
            </a:br>
            <a:r>
              <a:rPr lang="it-IT" sz="2800" dirty="0" smtClean="0"/>
              <a:t>imperatore romano </a:t>
            </a:r>
            <a:br>
              <a:rPr lang="it-IT" sz="2800" dirty="0" smtClean="0"/>
            </a:br>
            <a:r>
              <a:rPr lang="it-IT" sz="2800" dirty="0" smtClean="0"/>
              <a:t>dal </a:t>
            </a:r>
            <a:r>
              <a:rPr lang="it-IT" sz="2800" dirty="0"/>
              <a:t>310 AC </a:t>
            </a:r>
            <a:r>
              <a:rPr lang="it-IT" sz="2800" dirty="0" smtClean="0"/>
              <a:t>al </a:t>
            </a:r>
            <a:r>
              <a:rPr lang="it-IT" sz="2800" dirty="0"/>
              <a:t>313 </a:t>
            </a:r>
            <a:r>
              <a:rPr lang="it-IT" sz="2800" dirty="0" smtClean="0"/>
              <a:t>AC</a:t>
            </a:r>
            <a:endParaRPr lang="it-IT" sz="2800" dirty="0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24/10/19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39E75-F19F-6C45-9F0D-3B08720FA818}" type="slidenum">
              <a:rPr lang="it-IT" smtClean="0"/>
              <a:t>46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9400" y="0"/>
            <a:ext cx="4927600" cy="654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1414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fine</a:t>
            </a:r>
            <a:r>
              <a:rPr lang="it-IT" dirty="0"/>
              <a:t/>
            </a:r>
            <a:br>
              <a:rPr lang="it-IT" dirty="0"/>
            </a:br>
            <a:endParaRPr lang="it-IT" dirty="0"/>
          </a:p>
        </p:txBody>
      </p:sp>
      <p:sp>
        <p:nvSpPr>
          <p:cNvPr id="7" name="Sottotitolo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24/10/19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03F8C-36A4-F049-B635-299EEE0DD322}" type="slidenum">
              <a:rPr lang="it-IT" smtClean="0"/>
              <a:t>47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20832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Schemi</a:t>
            </a:r>
            <a:endParaRPr lang="it-IT" dirty="0"/>
          </a:p>
        </p:txBody>
      </p:sp>
      <p:sp>
        <p:nvSpPr>
          <p:cNvPr id="7" name="Sottotitolo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24/10/19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39E75-F19F-6C45-9F0D-3B08720FA818}" type="slidenum">
              <a:rPr lang="it-IT" smtClean="0"/>
              <a:t>48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6480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66818" y="193677"/>
            <a:ext cx="8229600" cy="715962"/>
          </a:xfrm>
        </p:spPr>
        <p:txBody>
          <a:bodyPr>
            <a:noAutofit/>
          </a:bodyPr>
          <a:lstStyle/>
          <a:p>
            <a:r>
              <a:rPr lang="it-IT" sz="2800" dirty="0" smtClean="0"/>
              <a:t>Sinopsi delle tappe 1-6</a:t>
            </a:r>
            <a:br>
              <a:rPr lang="it-IT" sz="2800" dirty="0" smtClean="0"/>
            </a:br>
            <a:r>
              <a:rPr lang="it-IT" sz="2800" dirty="0" smtClean="0"/>
              <a:t>Sintesi, accumulo e mobilizzazione degli ormoni tiroidei</a:t>
            </a:r>
            <a:endParaRPr lang="it-IT" sz="28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24/10/19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39E75-F19F-6C45-9F0D-3B08720FA818}" type="slidenum">
              <a:rPr lang="it-IT" smtClean="0"/>
              <a:t>49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818" y="990601"/>
            <a:ext cx="8019982" cy="536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2652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Risposte fisiologiche all’attivazione dei recettori adrenergici</a:t>
            </a:r>
            <a:endParaRPr lang="it-IT" dirty="0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24/10/19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03F8C-36A4-F049-B635-299EEE0DD322}" type="slidenum">
              <a:rPr lang="it-IT" smtClean="0"/>
              <a:t>5</a:t>
            </a:fld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41500"/>
            <a:ext cx="9144000" cy="316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3793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Schema della sintesi degli ormoni </a:t>
            </a:r>
            <a:r>
              <a:rPr lang="it-IT" dirty="0" smtClean="0"/>
              <a:t>tiroidei 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24/10/19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39E75-F19F-6C45-9F0D-3B08720FA818}" type="slidenum">
              <a:rPr lang="it-IT" smtClean="0"/>
              <a:t>50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88354"/>
            <a:ext cx="9144000" cy="486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394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24/10/19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39E75-F19F-6C45-9F0D-3B08720FA818}" type="slidenum">
              <a:rPr lang="it-IT" smtClean="0"/>
              <a:t>51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0"/>
            <a:ext cx="54699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348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Gli ormoni tiroidei</a:t>
            </a:r>
            <a:br>
              <a:rPr lang="it-IT" dirty="0"/>
            </a:br>
            <a:endParaRPr lang="it-IT" dirty="0"/>
          </a:p>
        </p:txBody>
      </p:sp>
      <p:sp>
        <p:nvSpPr>
          <p:cNvPr id="7" name="Sottotitolo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24/10/19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03F8C-36A4-F049-B635-299EEE0DD322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7489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Gli ormoni tiroidei</a:t>
            </a:r>
            <a:br>
              <a:rPr lang="it-IT" dirty="0"/>
            </a:br>
            <a:r>
              <a:rPr lang="it-IT" dirty="0"/>
              <a:t> </a:t>
            </a:r>
            <a:r>
              <a:rPr lang="it-IT" dirty="0" smtClean="0"/>
              <a:t>sono derivati </a:t>
            </a:r>
            <a:r>
              <a:rPr lang="it-IT" dirty="0" smtClean="0"/>
              <a:t>iodurati della </a:t>
            </a:r>
            <a:r>
              <a:rPr lang="it-IT" dirty="0" smtClean="0"/>
              <a:t>tirosina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24/10/19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03F8C-36A4-F049-B635-299EEE0DD322}" type="slidenum">
              <a:rPr lang="it-IT" smtClean="0"/>
              <a:t>7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1816100"/>
            <a:ext cx="5753075" cy="4331212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816100"/>
            <a:ext cx="1651000" cy="3225800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457200" y="5041900"/>
            <a:ext cx="165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/>
              <a:t>tirosina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568258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0962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Gli ormoni tiroidei</a:t>
            </a:r>
            <a:br>
              <a:rPr lang="it-IT" dirty="0" smtClean="0"/>
            </a:br>
            <a:r>
              <a:rPr lang="it-IT" dirty="0" smtClean="0"/>
              <a:t> tri-</a:t>
            </a:r>
            <a:r>
              <a:rPr lang="it-IT" dirty="0" err="1" smtClean="0"/>
              <a:t>iodotironina</a:t>
            </a:r>
            <a:r>
              <a:rPr lang="it-IT" dirty="0" smtClean="0"/>
              <a:t> e tiroxina</a:t>
            </a:r>
            <a:endParaRPr lang="it-IT" dirty="0"/>
          </a:p>
        </p:txBody>
      </p:sp>
      <p:sp>
        <p:nvSpPr>
          <p:cNvPr id="8" name="Segnaposto contenuto 7"/>
          <p:cNvSpPr>
            <a:spLocks noGrp="1"/>
          </p:cNvSpPr>
          <p:nvPr>
            <p:ph idx="1"/>
          </p:nvPr>
        </p:nvSpPr>
        <p:spPr>
          <a:xfrm>
            <a:off x="838200" y="1804987"/>
            <a:ext cx="7367842" cy="4525963"/>
          </a:xfrm>
        </p:spPr>
        <p:txBody>
          <a:bodyPr>
            <a:normAutofit/>
          </a:bodyPr>
          <a:lstStyle/>
          <a:p>
            <a:r>
              <a:rPr lang="it-IT" sz="3600" dirty="0" smtClean="0"/>
              <a:t>Sintetizzati dalla tiroide </a:t>
            </a:r>
          </a:p>
          <a:p>
            <a:r>
              <a:rPr lang="it-IT" sz="3600" dirty="0" smtClean="0"/>
              <a:t>controllano </a:t>
            </a:r>
            <a:r>
              <a:rPr lang="it-IT" sz="3600" dirty="0" smtClean="0"/>
              <a:t>funzioni </a:t>
            </a:r>
            <a:r>
              <a:rPr lang="it-IT" sz="3600" dirty="0" smtClean="0"/>
              <a:t>metaboliche essenziali</a:t>
            </a:r>
          </a:p>
          <a:p>
            <a:pPr lvl="1"/>
            <a:r>
              <a:rPr lang="it-IT" sz="3200" dirty="0" smtClean="0"/>
              <a:t>metabolismo </a:t>
            </a:r>
            <a:r>
              <a:rPr lang="it-IT" sz="3200" dirty="0"/>
              <a:t>energetico </a:t>
            </a:r>
            <a:endParaRPr lang="it-IT" sz="3200" dirty="0" smtClean="0"/>
          </a:p>
          <a:p>
            <a:pPr lvl="1"/>
            <a:r>
              <a:rPr lang="it-IT" sz="3200" dirty="0" smtClean="0"/>
              <a:t>metabolismo </a:t>
            </a:r>
            <a:r>
              <a:rPr lang="it-IT" sz="3200" dirty="0"/>
              <a:t>basale </a:t>
            </a:r>
            <a:endParaRPr lang="it-IT" sz="3200" dirty="0" smtClean="0"/>
          </a:p>
          <a:p>
            <a:pPr lvl="1"/>
            <a:r>
              <a:rPr lang="it-IT" sz="3200" dirty="0" smtClean="0"/>
              <a:t>sintesi </a:t>
            </a:r>
            <a:r>
              <a:rPr lang="it-IT" sz="3200" dirty="0" smtClean="0"/>
              <a:t>delle proteine</a:t>
            </a:r>
          </a:p>
          <a:p>
            <a:pPr lvl="1"/>
            <a:r>
              <a:rPr lang="it-IT" sz="3200" dirty="0" smtClean="0"/>
              <a:t>crescita e sviluppo somatico e nervoso</a:t>
            </a:r>
            <a:endParaRPr lang="it-IT" sz="32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24/10/19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03F8C-36A4-F049-B635-299EEE0DD322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14509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24/10/19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091FA - BIOCHIMICA APPLICATA MEDICA  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39E75-F19F-6C45-9F0D-3B08720FA818}" type="slidenum">
              <a:rPr lang="it-IT" smtClean="0"/>
              <a:t>9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600" y="0"/>
            <a:ext cx="35846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778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1281</TotalTime>
  <Words>3716</Words>
  <Application>Microsoft Macintosh PowerPoint</Application>
  <PresentationFormat>Presentazione su schermo (4:3)</PresentationFormat>
  <Paragraphs>529</Paragraphs>
  <Slides>51</Slides>
  <Notes>30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51</vt:i4>
      </vt:variant>
    </vt:vector>
  </HeadingPairs>
  <TitlesOfParts>
    <vt:vector size="52" baseType="lpstr">
      <vt:lpstr>Tema di Office</vt:lpstr>
      <vt:lpstr>Lezione 12</vt:lpstr>
      <vt:lpstr>I meccanismi d’azione dell’adrenalina</vt:lpstr>
      <vt:lpstr>Presentazione di PowerPoint</vt:lpstr>
      <vt:lpstr>Presentazione di PowerPoint</vt:lpstr>
      <vt:lpstr>Risposte fisiologiche all’attivazione dei recettori adrenergici</vt:lpstr>
      <vt:lpstr>Gli ormoni tiroidei </vt:lpstr>
      <vt:lpstr>Gli ormoni tiroidei  sono derivati iodurati della tirosina</vt:lpstr>
      <vt:lpstr>Gli ormoni tiroidei  tri-iodotironina e tiroxina</vt:lpstr>
      <vt:lpstr>Presentazione di PowerPoint</vt:lpstr>
      <vt:lpstr>La ghiandola tiroide</vt:lpstr>
      <vt:lpstr>Schema del follicolo tiroideo</vt:lpstr>
      <vt:lpstr>La sintesi degli ormoni tiroidei avviene in otto tappe</vt:lpstr>
      <vt:lpstr>Tappa 1 sintesi della tireoglobulina</vt:lpstr>
      <vt:lpstr>Tappa 2 Il trasporto dello ioduro dal sangue al lume del follicolo tiroideo</vt:lpstr>
      <vt:lpstr>Tappe 3-4 Ossidazione dello ione ioduro e organicazione dello iodio</vt:lpstr>
      <vt:lpstr>La tireoperossidasi è un enzima di membrana con il sito catalitico rivolto al lume del follicolo</vt:lpstr>
      <vt:lpstr>L’enzima di membrana DUOX2 produce H2O2, necessaria per la iodinazione della tireoglobulina </vt:lpstr>
      <vt:lpstr>Tappa 5 Coniugazione di residui di DIT e MIT della tireoglobulina</vt:lpstr>
      <vt:lpstr>Tappe 6-7 endocitosi controllata e proteolisi della tireoglobulina</vt:lpstr>
      <vt:lpstr>Tappa 8 destino dei prodotti della proteolisi</vt:lpstr>
      <vt:lpstr>Le 8 tappe della sintesi degli ormoni tiroidei</vt:lpstr>
      <vt:lpstr>Gli ormoni tiroidei dal sangue ai tessuti</vt:lpstr>
      <vt:lpstr>Trasporto degli ormoni tiroidei nelle cellule</vt:lpstr>
      <vt:lpstr>Pubblicato il 22 agosto 2019 da New England Journal of Medicine la più autorevole rivista di medicina </vt:lpstr>
      <vt:lpstr>Il trasporto degli ormoni tiroidei nelle cellule  già visto Lez. 5 del 14.10.2019</vt:lpstr>
      <vt:lpstr>T4 viene convertito a T3</vt:lpstr>
      <vt:lpstr>T3 induce l’espressione genica </vt:lpstr>
      <vt:lpstr>Le azioni degli ormoni tiroidei</vt:lpstr>
      <vt:lpstr>Le azioni degli ormoni tiroidei</vt:lpstr>
      <vt:lpstr>T3 nell’età evolutiva</vt:lpstr>
      <vt:lpstr>Metabolismo basale</vt:lpstr>
      <vt:lpstr>Metabolismo energetico</vt:lpstr>
      <vt:lpstr>Effetti sistemici</vt:lpstr>
      <vt:lpstr>L’asse ipotalamo-ipofisi-tiroide</vt:lpstr>
      <vt:lpstr>Presentazione di PowerPoint</vt:lpstr>
      <vt:lpstr>La produzione di T3 e T4 è regolata dallo iodio</vt:lpstr>
      <vt:lpstr>l’Azione di TSH attiva la trascrizione dei geni per:</vt:lpstr>
      <vt:lpstr>La produzione di T3 e T4 è regolata dallo iodio</vt:lpstr>
      <vt:lpstr>Il meccanismo molecolare dell’effetto Wolff-Chaikoff</vt:lpstr>
      <vt:lpstr>Le disfunzioni tiroidee</vt:lpstr>
      <vt:lpstr>Ipotiroidismo - Sintomi e segni</vt:lpstr>
      <vt:lpstr>Ipertiroidismo - Sintomi e segni</vt:lpstr>
      <vt:lpstr>Ipotiroidismo- cause e cure</vt:lpstr>
      <vt:lpstr>La carenza di iodio nell’acqua causa ipotiroidismo</vt:lpstr>
      <vt:lpstr>Ipertiroidismo – cause e cure</vt:lpstr>
      <vt:lpstr>L’esoftalmo di Massimino II,  imperatore romano  dal 310 AC al 313 AC</vt:lpstr>
      <vt:lpstr>fine </vt:lpstr>
      <vt:lpstr>Schemi</vt:lpstr>
      <vt:lpstr>Sinopsi delle tappe 1-6 Sintesi, accumulo e mobilizzazione degli ormoni tiroidei</vt:lpstr>
      <vt:lpstr>Schema della sintesi degli ormoni tiroidei </vt:lpstr>
      <vt:lpstr>Presentazione di PowerPoint</vt:lpstr>
    </vt:vector>
  </TitlesOfParts>
  <Company>Univ. Trieste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Lezione 12</dc:title>
  <dc:creator>Sabina Passamonti</dc:creator>
  <cp:lastModifiedBy>Sabina Passamonti</cp:lastModifiedBy>
  <cp:revision>126</cp:revision>
  <cp:lastPrinted>2019-10-24T04:45:21Z</cp:lastPrinted>
  <dcterms:created xsi:type="dcterms:W3CDTF">2019-10-23T11:00:34Z</dcterms:created>
  <dcterms:modified xsi:type="dcterms:W3CDTF">2019-10-24T08:33:56Z</dcterms:modified>
</cp:coreProperties>
</file>