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8"/>
  </p:notesMasterIdLst>
  <p:handoutMasterIdLst>
    <p:handoutMasterId r:id="rId49"/>
  </p:handoutMasterIdLst>
  <p:sldIdLst>
    <p:sldId id="256" r:id="rId2"/>
    <p:sldId id="375" r:id="rId3"/>
    <p:sldId id="344" r:id="rId4"/>
    <p:sldId id="386" r:id="rId5"/>
    <p:sldId id="387" r:id="rId6"/>
    <p:sldId id="373" r:id="rId7"/>
    <p:sldId id="374" r:id="rId8"/>
    <p:sldId id="305" r:id="rId9"/>
    <p:sldId id="335" r:id="rId10"/>
    <p:sldId id="324" r:id="rId11"/>
    <p:sldId id="392" r:id="rId12"/>
    <p:sldId id="307" r:id="rId13"/>
    <p:sldId id="371" r:id="rId14"/>
    <p:sldId id="391" r:id="rId15"/>
    <p:sldId id="372" r:id="rId16"/>
    <p:sldId id="376" r:id="rId17"/>
    <p:sldId id="377" r:id="rId18"/>
    <p:sldId id="378" r:id="rId19"/>
    <p:sldId id="388" r:id="rId20"/>
    <p:sldId id="389" r:id="rId21"/>
    <p:sldId id="390" r:id="rId22"/>
    <p:sldId id="379" r:id="rId23"/>
    <p:sldId id="380" r:id="rId24"/>
    <p:sldId id="383" r:id="rId25"/>
    <p:sldId id="370" r:id="rId26"/>
    <p:sldId id="353" r:id="rId27"/>
    <p:sldId id="346" r:id="rId28"/>
    <p:sldId id="340" r:id="rId29"/>
    <p:sldId id="348" r:id="rId30"/>
    <p:sldId id="349" r:id="rId31"/>
    <p:sldId id="393" r:id="rId32"/>
    <p:sldId id="394" r:id="rId33"/>
    <p:sldId id="395" r:id="rId34"/>
    <p:sldId id="396" r:id="rId35"/>
    <p:sldId id="397" r:id="rId36"/>
    <p:sldId id="398" r:id="rId37"/>
    <p:sldId id="399" r:id="rId38"/>
    <p:sldId id="400" r:id="rId39"/>
    <p:sldId id="401" r:id="rId40"/>
    <p:sldId id="402" r:id="rId41"/>
    <p:sldId id="403" r:id="rId42"/>
    <p:sldId id="404" r:id="rId43"/>
    <p:sldId id="405" r:id="rId44"/>
    <p:sldId id="406" r:id="rId45"/>
    <p:sldId id="407" r:id="rId46"/>
    <p:sldId id="385" r:id="rId47"/>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99"/>
    <a:srgbClr val="FFCC00"/>
    <a:srgbClr val="FF9933"/>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Stile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Stile medio 1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5" autoAdjust="0"/>
    <p:restoredTop sz="93250" autoAdjust="0"/>
  </p:normalViewPr>
  <p:slideViewPr>
    <p:cSldViewPr snapToGrid="0" snapToObjects="1">
      <p:cViewPr varScale="1">
        <p:scale>
          <a:sx n="61" d="100"/>
          <a:sy n="61" d="100"/>
        </p:scale>
        <p:origin x="952" y="200"/>
      </p:cViewPr>
      <p:guideLst>
        <p:guide orient="horz" pos="2160"/>
        <p:guide pos="2880"/>
      </p:guideLst>
    </p:cSldViewPr>
  </p:slideViewPr>
  <p:outlineViewPr>
    <p:cViewPr>
      <p:scale>
        <a:sx n="33" d="100"/>
        <a:sy n="33" d="100"/>
      </p:scale>
      <p:origin x="0" y="3070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DF26B4-C8AB-4045-AC19-857EDFE0A1D2}" type="doc">
      <dgm:prSet loTypeId="urn:microsoft.com/office/officeart/2005/8/layout/hList7" loCatId="" qsTypeId="urn:microsoft.com/office/officeart/2005/8/quickstyle/simple4" qsCatId="simple" csTypeId="urn:microsoft.com/office/officeart/2005/8/colors/accent1_2" csCatId="accent1" phldr="1"/>
      <dgm:spPr/>
    </dgm:pt>
    <dgm:pt modelId="{EB34E025-1D41-5C44-80BB-D4CAB84FBC80}">
      <dgm:prSet phldrT="[Testo]"/>
      <dgm:spPr/>
      <dgm:t>
        <a:bodyPr/>
        <a:lstStyle/>
        <a:p>
          <a:r>
            <a:rPr lang="it-IT" dirty="0" err="1"/>
            <a:t>Conv</a:t>
          </a:r>
          <a:r>
            <a:rPr lang="it-IT" dirty="0"/>
            <a:t>. Lussemburgo presuppone sentenza di affidamento da riconoscere</a:t>
          </a:r>
        </a:p>
      </dgm:t>
    </dgm:pt>
    <dgm:pt modelId="{6C5EA71E-B7F6-4D4B-9F70-9788B376FAA3}" type="parTrans" cxnId="{70A17330-BD77-8B43-97DA-D90B031561A8}">
      <dgm:prSet/>
      <dgm:spPr/>
      <dgm:t>
        <a:bodyPr/>
        <a:lstStyle/>
        <a:p>
          <a:endParaRPr lang="it-IT"/>
        </a:p>
      </dgm:t>
    </dgm:pt>
    <dgm:pt modelId="{3E1B784D-5832-E74B-B32A-03749673DBE3}" type="sibTrans" cxnId="{70A17330-BD77-8B43-97DA-D90B031561A8}">
      <dgm:prSet/>
      <dgm:spPr/>
      <dgm:t>
        <a:bodyPr/>
        <a:lstStyle/>
        <a:p>
          <a:endParaRPr lang="it-IT"/>
        </a:p>
      </dgm:t>
    </dgm:pt>
    <dgm:pt modelId="{EE74C7BE-51D7-5149-94EE-EB8AD094BC16}">
      <dgm:prSet phldrT="[Testo]"/>
      <dgm:spPr/>
      <dgm:t>
        <a:bodyPr/>
        <a:lstStyle/>
        <a:p>
          <a:r>
            <a:rPr lang="it-IT" dirty="0"/>
            <a:t>Cooperazione internazionale per la ricerca del minore</a:t>
          </a:r>
        </a:p>
      </dgm:t>
    </dgm:pt>
    <dgm:pt modelId="{DACFBEB5-82C8-C946-B510-1CF3F34B7915}" type="parTrans" cxnId="{4EE2D3EA-C0BE-CD4B-8627-EEF4C8F8BE54}">
      <dgm:prSet/>
      <dgm:spPr/>
      <dgm:t>
        <a:bodyPr/>
        <a:lstStyle/>
        <a:p>
          <a:endParaRPr lang="it-IT"/>
        </a:p>
      </dgm:t>
    </dgm:pt>
    <dgm:pt modelId="{2FB4705A-3446-694C-97B4-193FC0AEE171}" type="sibTrans" cxnId="{4EE2D3EA-C0BE-CD4B-8627-EEF4C8F8BE54}">
      <dgm:prSet/>
      <dgm:spPr/>
      <dgm:t>
        <a:bodyPr/>
        <a:lstStyle/>
        <a:p>
          <a:endParaRPr lang="it-IT"/>
        </a:p>
      </dgm:t>
    </dgm:pt>
    <dgm:pt modelId="{A820FA87-A0BA-0C45-897A-519181827580}">
      <dgm:prSet phldrT="[Testo]"/>
      <dgm:spPr/>
      <dgm:t>
        <a:bodyPr/>
        <a:lstStyle/>
        <a:p>
          <a:r>
            <a:rPr lang="it-IT" dirty="0" err="1"/>
            <a:t>Conv</a:t>
          </a:r>
          <a:r>
            <a:rPr lang="it-IT" dirty="0"/>
            <a:t>. L’</a:t>
          </a:r>
          <a:r>
            <a:rPr lang="it-IT" dirty="0" err="1"/>
            <a:t>Aja</a:t>
          </a:r>
          <a:r>
            <a:rPr lang="it-IT" dirty="0"/>
            <a:t> 1980  provvede all’uniformazione degli aspetti del procedimento di trasferimento del minore</a:t>
          </a:r>
        </a:p>
      </dgm:t>
    </dgm:pt>
    <dgm:pt modelId="{23D75252-AB75-2C48-A5A4-17D9ADC29D4F}" type="parTrans" cxnId="{FEB7FAB3-F6FC-D546-AEA2-EE45CEA48496}">
      <dgm:prSet/>
      <dgm:spPr/>
      <dgm:t>
        <a:bodyPr/>
        <a:lstStyle/>
        <a:p>
          <a:endParaRPr lang="it-IT"/>
        </a:p>
      </dgm:t>
    </dgm:pt>
    <dgm:pt modelId="{2B4AE87F-D361-494D-B608-22E30A24BE56}" type="sibTrans" cxnId="{FEB7FAB3-F6FC-D546-AEA2-EE45CEA48496}">
      <dgm:prSet/>
      <dgm:spPr/>
      <dgm:t>
        <a:bodyPr/>
        <a:lstStyle/>
        <a:p>
          <a:endParaRPr lang="it-IT"/>
        </a:p>
      </dgm:t>
    </dgm:pt>
    <dgm:pt modelId="{B7769621-1B0B-5248-ABA1-AD82820D720E}" type="pres">
      <dgm:prSet presAssocID="{0EDF26B4-C8AB-4045-AC19-857EDFE0A1D2}" presName="Name0" presStyleCnt="0">
        <dgm:presLayoutVars>
          <dgm:dir/>
          <dgm:resizeHandles val="exact"/>
        </dgm:presLayoutVars>
      </dgm:prSet>
      <dgm:spPr/>
    </dgm:pt>
    <dgm:pt modelId="{7748D8CC-A7A0-EA4F-A04C-2B6E3E33EC8D}" type="pres">
      <dgm:prSet presAssocID="{0EDF26B4-C8AB-4045-AC19-857EDFE0A1D2}" presName="fgShape" presStyleLbl="fgShp" presStyleIdx="0" presStyleCnt="1"/>
      <dgm:spPr/>
    </dgm:pt>
    <dgm:pt modelId="{3676B944-DDD3-E746-B55A-F63AA557E38A}" type="pres">
      <dgm:prSet presAssocID="{0EDF26B4-C8AB-4045-AC19-857EDFE0A1D2}" presName="linComp" presStyleCnt="0"/>
      <dgm:spPr/>
    </dgm:pt>
    <dgm:pt modelId="{4418BAA2-5BDD-7F42-8D1E-4BCF7CF5E927}" type="pres">
      <dgm:prSet presAssocID="{EB34E025-1D41-5C44-80BB-D4CAB84FBC80}" presName="compNode" presStyleCnt="0"/>
      <dgm:spPr/>
    </dgm:pt>
    <dgm:pt modelId="{C920C3CE-8B9D-2E49-A9A2-C8E9B397A555}" type="pres">
      <dgm:prSet presAssocID="{EB34E025-1D41-5C44-80BB-D4CAB84FBC80}" presName="bkgdShape" presStyleLbl="node1" presStyleIdx="0" presStyleCnt="3" custLinFactNeighborX="-64" custLinFactNeighborY="-4007"/>
      <dgm:spPr/>
    </dgm:pt>
    <dgm:pt modelId="{B28AC3A6-F2E0-6A40-8D05-FAF22DDC415D}" type="pres">
      <dgm:prSet presAssocID="{EB34E025-1D41-5C44-80BB-D4CAB84FBC80}" presName="nodeTx" presStyleLbl="node1" presStyleIdx="0" presStyleCnt="3">
        <dgm:presLayoutVars>
          <dgm:bulletEnabled val="1"/>
        </dgm:presLayoutVars>
      </dgm:prSet>
      <dgm:spPr/>
    </dgm:pt>
    <dgm:pt modelId="{44019CA1-4C7D-F749-ABA3-370BC2E0E8E4}" type="pres">
      <dgm:prSet presAssocID="{EB34E025-1D41-5C44-80BB-D4CAB84FBC80}" presName="invisiNode" presStyleLbl="node1" presStyleIdx="0" presStyleCnt="3"/>
      <dgm:spPr/>
    </dgm:pt>
    <dgm:pt modelId="{5F7C84B9-2BD6-DF4A-9E0C-739B7E9350E7}" type="pres">
      <dgm:prSet presAssocID="{EB34E025-1D41-5C44-80BB-D4CAB84FBC80}" presName="imagNode" presStyleLbl="fgImgPlace1" presStyleIdx="0" presStyleCnt="3"/>
      <dgm:spPr/>
    </dgm:pt>
    <dgm:pt modelId="{E99E72B4-75A1-7641-81A6-7EB8271C67C8}" type="pres">
      <dgm:prSet presAssocID="{3E1B784D-5832-E74B-B32A-03749673DBE3}" presName="sibTrans" presStyleLbl="sibTrans2D1" presStyleIdx="0" presStyleCnt="0"/>
      <dgm:spPr/>
    </dgm:pt>
    <dgm:pt modelId="{34FE5185-51D8-0E42-8420-8AA3C5E289A7}" type="pres">
      <dgm:prSet presAssocID="{EE74C7BE-51D7-5149-94EE-EB8AD094BC16}" presName="compNode" presStyleCnt="0"/>
      <dgm:spPr/>
    </dgm:pt>
    <dgm:pt modelId="{40A17C26-46C4-3945-8580-C1F5080F821A}" type="pres">
      <dgm:prSet presAssocID="{EE74C7BE-51D7-5149-94EE-EB8AD094BC16}" presName="bkgdShape" presStyleLbl="node1" presStyleIdx="1" presStyleCnt="3" custLinFactNeighborY="1088"/>
      <dgm:spPr/>
    </dgm:pt>
    <dgm:pt modelId="{869EE420-C420-674F-BABC-FDB0693AE072}" type="pres">
      <dgm:prSet presAssocID="{EE74C7BE-51D7-5149-94EE-EB8AD094BC16}" presName="nodeTx" presStyleLbl="node1" presStyleIdx="1" presStyleCnt="3">
        <dgm:presLayoutVars>
          <dgm:bulletEnabled val="1"/>
        </dgm:presLayoutVars>
      </dgm:prSet>
      <dgm:spPr/>
    </dgm:pt>
    <dgm:pt modelId="{21B69EBF-CD2C-E443-9F75-9B5E1DDEA2C7}" type="pres">
      <dgm:prSet presAssocID="{EE74C7BE-51D7-5149-94EE-EB8AD094BC16}" presName="invisiNode" presStyleLbl="node1" presStyleIdx="1" presStyleCnt="3"/>
      <dgm:spPr/>
    </dgm:pt>
    <dgm:pt modelId="{4E60A7DA-5FFE-CF46-924E-4C33967F0E4E}" type="pres">
      <dgm:prSet presAssocID="{EE74C7BE-51D7-5149-94EE-EB8AD094BC16}" presName="imagNode" presStyleLbl="fgImgPlace1" presStyleIdx="1" presStyleCnt="3"/>
      <dgm:spPr/>
    </dgm:pt>
    <dgm:pt modelId="{10CBDD5F-6643-424C-97EC-F8F8C66270BA}" type="pres">
      <dgm:prSet presAssocID="{2FB4705A-3446-694C-97B4-193FC0AEE171}" presName="sibTrans" presStyleLbl="sibTrans2D1" presStyleIdx="0" presStyleCnt="0"/>
      <dgm:spPr/>
    </dgm:pt>
    <dgm:pt modelId="{66C009C4-DB57-E945-98FC-3F724E394739}" type="pres">
      <dgm:prSet presAssocID="{A820FA87-A0BA-0C45-897A-519181827580}" presName="compNode" presStyleCnt="0"/>
      <dgm:spPr/>
    </dgm:pt>
    <dgm:pt modelId="{2958260C-BE25-FC41-AC45-720A05D5AE23}" type="pres">
      <dgm:prSet presAssocID="{A820FA87-A0BA-0C45-897A-519181827580}" presName="bkgdShape" presStyleLbl="node1" presStyleIdx="2" presStyleCnt="3"/>
      <dgm:spPr/>
    </dgm:pt>
    <dgm:pt modelId="{E8B6E88D-0F80-6046-B9FB-4A3F7EAD9EBF}" type="pres">
      <dgm:prSet presAssocID="{A820FA87-A0BA-0C45-897A-519181827580}" presName="nodeTx" presStyleLbl="node1" presStyleIdx="2" presStyleCnt="3">
        <dgm:presLayoutVars>
          <dgm:bulletEnabled val="1"/>
        </dgm:presLayoutVars>
      </dgm:prSet>
      <dgm:spPr/>
    </dgm:pt>
    <dgm:pt modelId="{4EAF8B35-2285-194C-A1B2-F4D3ABBAB24F}" type="pres">
      <dgm:prSet presAssocID="{A820FA87-A0BA-0C45-897A-519181827580}" presName="invisiNode" presStyleLbl="node1" presStyleIdx="2" presStyleCnt="3"/>
      <dgm:spPr/>
    </dgm:pt>
    <dgm:pt modelId="{88516256-30A8-764D-99E9-B61E0B70F4C2}" type="pres">
      <dgm:prSet presAssocID="{A820FA87-A0BA-0C45-897A-519181827580}" presName="imagNode" presStyleLbl="fgImgPlace1" presStyleIdx="2" presStyleCnt="3"/>
      <dgm:spPr/>
    </dgm:pt>
  </dgm:ptLst>
  <dgm:cxnLst>
    <dgm:cxn modelId="{70A17330-BD77-8B43-97DA-D90B031561A8}" srcId="{0EDF26B4-C8AB-4045-AC19-857EDFE0A1D2}" destId="{EB34E025-1D41-5C44-80BB-D4CAB84FBC80}" srcOrd="0" destOrd="0" parTransId="{6C5EA71E-B7F6-4D4B-9F70-9788B376FAA3}" sibTransId="{3E1B784D-5832-E74B-B32A-03749673DBE3}"/>
    <dgm:cxn modelId="{20F97F4A-AF89-034D-9367-CD4B21CB7CB7}" type="presOf" srcId="{EB34E025-1D41-5C44-80BB-D4CAB84FBC80}" destId="{B28AC3A6-F2E0-6A40-8D05-FAF22DDC415D}" srcOrd="1" destOrd="0" presId="urn:microsoft.com/office/officeart/2005/8/layout/hList7"/>
    <dgm:cxn modelId="{1AD7854B-BA8D-FC44-9BFF-999A22677740}" type="presOf" srcId="{EE74C7BE-51D7-5149-94EE-EB8AD094BC16}" destId="{869EE420-C420-674F-BABC-FDB0693AE072}" srcOrd="1" destOrd="0" presId="urn:microsoft.com/office/officeart/2005/8/layout/hList7"/>
    <dgm:cxn modelId="{F0AF246B-3009-C14C-A265-CAE0A08308C7}" type="presOf" srcId="{EB34E025-1D41-5C44-80BB-D4CAB84FBC80}" destId="{C920C3CE-8B9D-2E49-A9A2-C8E9B397A555}" srcOrd="0" destOrd="0" presId="urn:microsoft.com/office/officeart/2005/8/layout/hList7"/>
    <dgm:cxn modelId="{C4B69F96-DFE1-3A4C-82D4-454DA3724EA4}" type="presOf" srcId="{EE74C7BE-51D7-5149-94EE-EB8AD094BC16}" destId="{40A17C26-46C4-3945-8580-C1F5080F821A}" srcOrd="0" destOrd="0" presId="urn:microsoft.com/office/officeart/2005/8/layout/hList7"/>
    <dgm:cxn modelId="{FEB7FAB3-F6FC-D546-AEA2-EE45CEA48496}" srcId="{0EDF26B4-C8AB-4045-AC19-857EDFE0A1D2}" destId="{A820FA87-A0BA-0C45-897A-519181827580}" srcOrd="2" destOrd="0" parTransId="{23D75252-AB75-2C48-A5A4-17D9ADC29D4F}" sibTransId="{2B4AE87F-D361-494D-B608-22E30A24BE56}"/>
    <dgm:cxn modelId="{AD2C6CCB-C81B-5840-A0D7-78A3C7A23887}" type="presOf" srcId="{2FB4705A-3446-694C-97B4-193FC0AEE171}" destId="{10CBDD5F-6643-424C-97EC-F8F8C66270BA}" srcOrd="0" destOrd="0" presId="urn:microsoft.com/office/officeart/2005/8/layout/hList7"/>
    <dgm:cxn modelId="{B3910DCE-44D6-184D-AE55-98407258EE13}" type="presOf" srcId="{3E1B784D-5832-E74B-B32A-03749673DBE3}" destId="{E99E72B4-75A1-7641-81A6-7EB8271C67C8}" srcOrd="0" destOrd="0" presId="urn:microsoft.com/office/officeart/2005/8/layout/hList7"/>
    <dgm:cxn modelId="{0B2051DA-8F61-764F-AEEC-577824A9CFDD}" type="presOf" srcId="{A820FA87-A0BA-0C45-897A-519181827580}" destId="{E8B6E88D-0F80-6046-B9FB-4A3F7EAD9EBF}" srcOrd="1" destOrd="0" presId="urn:microsoft.com/office/officeart/2005/8/layout/hList7"/>
    <dgm:cxn modelId="{4EE2D3EA-C0BE-CD4B-8627-EEF4C8F8BE54}" srcId="{0EDF26B4-C8AB-4045-AC19-857EDFE0A1D2}" destId="{EE74C7BE-51D7-5149-94EE-EB8AD094BC16}" srcOrd="1" destOrd="0" parTransId="{DACFBEB5-82C8-C946-B510-1CF3F34B7915}" sibTransId="{2FB4705A-3446-694C-97B4-193FC0AEE171}"/>
    <dgm:cxn modelId="{235E37EC-84E6-BF44-A784-FBBCF3452247}" type="presOf" srcId="{0EDF26B4-C8AB-4045-AC19-857EDFE0A1D2}" destId="{B7769621-1B0B-5248-ABA1-AD82820D720E}" srcOrd="0" destOrd="0" presId="urn:microsoft.com/office/officeart/2005/8/layout/hList7"/>
    <dgm:cxn modelId="{239C48EC-2A5A-7347-B62E-AB810BBAE992}" type="presOf" srcId="{A820FA87-A0BA-0C45-897A-519181827580}" destId="{2958260C-BE25-FC41-AC45-720A05D5AE23}" srcOrd="0" destOrd="0" presId="urn:microsoft.com/office/officeart/2005/8/layout/hList7"/>
    <dgm:cxn modelId="{8DF75D09-94E5-0947-9D74-038E3E118C1E}" type="presParOf" srcId="{B7769621-1B0B-5248-ABA1-AD82820D720E}" destId="{7748D8CC-A7A0-EA4F-A04C-2B6E3E33EC8D}" srcOrd="0" destOrd="0" presId="urn:microsoft.com/office/officeart/2005/8/layout/hList7"/>
    <dgm:cxn modelId="{79412EA7-6D71-A148-B3A3-BB92B3D957F5}" type="presParOf" srcId="{B7769621-1B0B-5248-ABA1-AD82820D720E}" destId="{3676B944-DDD3-E746-B55A-F63AA557E38A}" srcOrd="1" destOrd="0" presId="urn:microsoft.com/office/officeart/2005/8/layout/hList7"/>
    <dgm:cxn modelId="{798333DA-04C7-334D-9EBE-2B06AEFF2DEB}" type="presParOf" srcId="{3676B944-DDD3-E746-B55A-F63AA557E38A}" destId="{4418BAA2-5BDD-7F42-8D1E-4BCF7CF5E927}" srcOrd="0" destOrd="0" presId="urn:microsoft.com/office/officeart/2005/8/layout/hList7"/>
    <dgm:cxn modelId="{57101EDA-08DD-FD4F-86B4-3812E4909110}" type="presParOf" srcId="{4418BAA2-5BDD-7F42-8D1E-4BCF7CF5E927}" destId="{C920C3CE-8B9D-2E49-A9A2-C8E9B397A555}" srcOrd="0" destOrd="0" presId="urn:microsoft.com/office/officeart/2005/8/layout/hList7"/>
    <dgm:cxn modelId="{030A08F8-F286-2E49-BB89-94095724CBD5}" type="presParOf" srcId="{4418BAA2-5BDD-7F42-8D1E-4BCF7CF5E927}" destId="{B28AC3A6-F2E0-6A40-8D05-FAF22DDC415D}" srcOrd="1" destOrd="0" presId="urn:microsoft.com/office/officeart/2005/8/layout/hList7"/>
    <dgm:cxn modelId="{3B2B7EAF-A5BD-F240-ACAD-EC59AFD35135}" type="presParOf" srcId="{4418BAA2-5BDD-7F42-8D1E-4BCF7CF5E927}" destId="{44019CA1-4C7D-F749-ABA3-370BC2E0E8E4}" srcOrd="2" destOrd="0" presId="urn:microsoft.com/office/officeart/2005/8/layout/hList7"/>
    <dgm:cxn modelId="{3E0789A9-43F2-3D4D-9FE7-CDBD0E04910B}" type="presParOf" srcId="{4418BAA2-5BDD-7F42-8D1E-4BCF7CF5E927}" destId="{5F7C84B9-2BD6-DF4A-9E0C-739B7E9350E7}" srcOrd="3" destOrd="0" presId="urn:microsoft.com/office/officeart/2005/8/layout/hList7"/>
    <dgm:cxn modelId="{D6A33597-53E7-F449-9E0B-4A4A80908A64}" type="presParOf" srcId="{3676B944-DDD3-E746-B55A-F63AA557E38A}" destId="{E99E72B4-75A1-7641-81A6-7EB8271C67C8}" srcOrd="1" destOrd="0" presId="urn:microsoft.com/office/officeart/2005/8/layout/hList7"/>
    <dgm:cxn modelId="{5F7E35E7-CC11-B14F-91A8-D342D33AA369}" type="presParOf" srcId="{3676B944-DDD3-E746-B55A-F63AA557E38A}" destId="{34FE5185-51D8-0E42-8420-8AA3C5E289A7}" srcOrd="2" destOrd="0" presId="urn:microsoft.com/office/officeart/2005/8/layout/hList7"/>
    <dgm:cxn modelId="{2BE89C57-D998-B14C-9159-DE1C794AB184}" type="presParOf" srcId="{34FE5185-51D8-0E42-8420-8AA3C5E289A7}" destId="{40A17C26-46C4-3945-8580-C1F5080F821A}" srcOrd="0" destOrd="0" presId="urn:microsoft.com/office/officeart/2005/8/layout/hList7"/>
    <dgm:cxn modelId="{70B7D451-4720-3546-8309-30AE721A193E}" type="presParOf" srcId="{34FE5185-51D8-0E42-8420-8AA3C5E289A7}" destId="{869EE420-C420-674F-BABC-FDB0693AE072}" srcOrd="1" destOrd="0" presId="urn:microsoft.com/office/officeart/2005/8/layout/hList7"/>
    <dgm:cxn modelId="{09A73216-DCCD-1844-92A7-D57A1BE61C61}" type="presParOf" srcId="{34FE5185-51D8-0E42-8420-8AA3C5E289A7}" destId="{21B69EBF-CD2C-E443-9F75-9B5E1DDEA2C7}" srcOrd="2" destOrd="0" presId="urn:microsoft.com/office/officeart/2005/8/layout/hList7"/>
    <dgm:cxn modelId="{B68CF3A0-944A-ED4D-B8D6-3F91F53364D5}" type="presParOf" srcId="{34FE5185-51D8-0E42-8420-8AA3C5E289A7}" destId="{4E60A7DA-5FFE-CF46-924E-4C33967F0E4E}" srcOrd="3" destOrd="0" presId="urn:microsoft.com/office/officeart/2005/8/layout/hList7"/>
    <dgm:cxn modelId="{3A95DEAB-5E72-B545-B54F-2BD7CB63066F}" type="presParOf" srcId="{3676B944-DDD3-E746-B55A-F63AA557E38A}" destId="{10CBDD5F-6643-424C-97EC-F8F8C66270BA}" srcOrd="3" destOrd="0" presId="urn:microsoft.com/office/officeart/2005/8/layout/hList7"/>
    <dgm:cxn modelId="{E8390DA2-D266-B24F-98EC-C1C6DA2D4EC2}" type="presParOf" srcId="{3676B944-DDD3-E746-B55A-F63AA557E38A}" destId="{66C009C4-DB57-E945-98FC-3F724E394739}" srcOrd="4" destOrd="0" presId="urn:microsoft.com/office/officeart/2005/8/layout/hList7"/>
    <dgm:cxn modelId="{03C54AE9-B171-0143-B60E-500C47F536B5}" type="presParOf" srcId="{66C009C4-DB57-E945-98FC-3F724E394739}" destId="{2958260C-BE25-FC41-AC45-720A05D5AE23}" srcOrd="0" destOrd="0" presId="urn:microsoft.com/office/officeart/2005/8/layout/hList7"/>
    <dgm:cxn modelId="{B348A5EA-9E89-1E4F-BAF9-E371F69B025C}" type="presParOf" srcId="{66C009C4-DB57-E945-98FC-3F724E394739}" destId="{E8B6E88D-0F80-6046-B9FB-4A3F7EAD9EBF}" srcOrd="1" destOrd="0" presId="urn:microsoft.com/office/officeart/2005/8/layout/hList7"/>
    <dgm:cxn modelId="{3409B63C-E784-B347-A834-84482CDA23BF}" type="presParOf" srcId="{66C009C4-DB57-E945-98FC-3F724E394739}" destId="{4EAF8B35-2285-194C-A1B2-F4D3ABBAB24F}" srcOrd="2" destOrd="0" presId="urn:microsoft.com/office/officeart/2005/8/layout/hList7"/>
    <dgm:cxn modelId="{DE60ABB1-3FD6-7D4E-9332-09B7C27AEC80}" type="presParOf" srcId="{66C009C4-DB57-E945-98FC-3F724E394739}" destId="{88516256-30A8-764D-99E9-B61E0B70F4C2}"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0C3CE-8B9D-2E49-A9A2-C8E9B397A555}">
      <dsp:nvSpPr>
        <dsp:cNvPr id="0" name=""/>
        <dsp:cNvSpPr/>
      </dsp:nvSpPr>
      <dsp:spPr>
        <a:xfrm>
          <a:off x="7" y="0"/>
          <a:ext cx="2688282" cy="5494337"/>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it-IT" sz="1900" kern="1200" dirty="0" err="1"/>
            <a:t>Conv</a:t>
          </a:r>
          <a:r>
            <a:rPr lang="it-IT" sz="1900" kern="1200" dirty="0"/>
            <a:t>. Lussemburgo presuppone sentenza di affidamento da riconoscere</a:t>
          </a:r>
        </a:p>
      </dsp:txBody>
      <dsp:txXfrm>
        <a:off x="7" y="2197734"/>
        <a:ext cx="2688282" cy="2197734"/>
      </dsp:txXfrm>
    </dsp:sp>
    <dsp:sp modelId="{5F7C84B9-2BD6-DF4A-9E0C-739B7E9350E7}">
      <dsp:nvSpPr>
        <dsp:cNvPr id="0" name=""/>
        <dsp:cNvSpPr/>
      </dsp:nvSpPr>
      <dsp:spPr>
        <a:xfrm>
          <a:off x="431061" y="329660"/>
          <a:ext cx="1829614" cy="1829614"/>
        </a:xfrm>
        <a:prstGeom prst="ellipse">
          <a:avLst/>
        </a:prstGeom>
        <a:solidFill>
          <a:schemeClr val="accent1">
            <a:tint val="50000"/>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1">
          <a:scrgbClr r="0" g="0" b="0"/>
        </a:fillRef>
        <a:effectRef idx="2">
          <a:scrgbClr r="0" g="0" b="0"/>
        </a:effectRef>
        <a:fontRef idx="minor"/>
      </dsp:style>
    </dsp:sp>
    <dsp:sp modelId="{40A17C26-46C4-3945-8580-C1F5080F821A}">
      <dsp:nvSpPr>
        <dsp:cNvPr id="0" name=""/>
        <dsp:cNvSpPr/>
      </dsp:nvSpPr>
      <dsp:spPr>
        <a:xfrm>
          <a:off x="2770658" y="0"/>
          <a:ext cx="2688282" cy="5494337"/>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it-IT" sz="1900" kern="1200" dirty="0"/>
            <a:t>Cooperazione internazionale per la ricerca del minore</a:t>
          </a:r>
        </a:p>
      </dsp:txBody>
      <dsp:txXfrm>
        <a:off x="2770658" y="2197734"/>
        <a:ext cx="2688282" cy="2197734"/>
      </dsp:txXfrm>
    </dsp:sp>
    <dsp:sp modelId="{4E60A7DA-5FFE-CF46-924E-4C33967F0E4E}">
      <dsp:nvSpPr>
        <dsp:cNvPr id="0" name=""/>
        <dsp:cNvSpPr/>
      </dsp:nvSpPr>
      <dsp:spPr>
        <a:xfrm>
          <a:off x="3199992" y="329660"/>
          <a:ext cx="1829614" cy="1829614"/>
        </a:xfrm>
        <a:prstGeom prst="ellipse">
          <a:avLst/>
        </a:prstGeom>
        <a:solidFill>
          <a:schemeClr val="accent1">
            <a:tint val="50000"/>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1">
          <a:scrgbClr r="0" g="0" b="0"/>
        </a:fillRef>
        <a:effectRef idx="2">
          <a:scrgbClr r="0" g="0" b="0"/>
        </a:effectRef>
        <a:fontRef idx="minor"/>
      </dsp:style>
    </dsp:sp>
    <dsp:sp modelId="{2958260C-BE25-FC41-AC45-720A05D5AE23}">
      <dsp:nvSpPr>
        <dsp:cNvPr id="0" name=""/>
        <dsp:cNvSpPr/>
      </dsp:nvSpPr>
      <dsp:spPr>
        <a:xfrm>
          <a:off x="5539589" y="0"/>
          <a:ext cx="2688282" cy="5494337"/>
        </a:xfrm>
        <a:prstGeom prst="roundRect">
          <a:avLst>
            <a:gd name="adj" fmla="val 10000"/>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it-IT" sz="1900" kern="1200" dirty="0" err="1"/>
            <a:t>Conv</a:t>
          </a:r>
          <a:r>
            <a:rPr lang="it-IT" sz="1900" kern="1200" dirty="0"/>
            <a:t>. L’</a:t>
          </a:r>
          <a:r>
            <a:rPr lang="it-IT" sz="1900" kern="1200" dirty="0" err="1"/>
            <a:t>Aja</a:t>
          </a:r>
          <a:r>
            <a:rPr lang="it-IT" sz="1900" kern="1200" dirty="0"/>
            <a:t> 1980  provvede all’uniformazione degli aspetti del procedimento di trasferimento del minore</a:t>
          </a:r>
        </a:p>
      </dsp:txBody>
      <dsp:txXfrm>
        <a:off x="5539589" y="2197734"/>
        <a:ext cx="2688282" cy="2197734"/>
      </dsp:txXfrm>
    </dsp:sp>
    <dsp:sp modelId="{88516256-30A8-764D-99E9-B61E0B70F4C2}">
      <dsp:nvSpPr>
        <dsp:cNvPr id="0" name=""/>
        <dsp:cNvSpPr/>
      </dsp:nvSpPr>
      <dsp:spPr>
        <a:xfrm>
          <a:off x="5968923" y="329660"/>
          <a:ext cx="1829614" cy="1829614"/>
        </a:xfrm>
        <a:prstGeom prst="ellipse">
          <a:avLst/>
        </a:prstGeom>
        <a:solidFill>
          <a:schemeClr val="accent1">
            <a:tint val="50000"/>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1">
          <a:scrgbClr r="0" g="0" b="0"/>
        </a:fillRef>
        <a:effectRef idx="2">
          <a:scrgbClr r="0" g="0" b="0"/>
        </a:effectRef>
        <a:fontRef idx="minor"/>
      </dsp:style>
    </dsp:sp>
    <dsp:sp modelId="{7748D8CC-A7A0-EA4F-A04C-2B6E3E33EC8D}">
      <dsp:nvSpPr>
        <dsp:cNvPr id="0" name=""/>
        <dsp:cNvSpPr/>
      </dsp:nvSpPr>
      <dsp:spPr>
        <a:xfrm>
          <a:off x="329183" y="4395469"/>
          <a:ext cx="7571232" cy="824150"/>
        </a:xfrm>
        <a:prstGeom prst="leftRightArrow">
          <a:avLst/>
        </a:prstGeom>
        <a:gradFill rotWithShape="0">
          <a:gsLst>
            <a:gs pos="0">
              <a:schemeClr val="accent1">
                <a:tint val="60000"/>
                <a:hueOff val="0"/>
                <a:satOff val="0"/>
                <a:lumOff val="0"/>
                <a:alphaOff val="0"/>
                <a:tint val="96000"/>
                <a:satMod val="120000"/>
                <a:lumMod val="120000"/>
              </a:schemeClr>
            </a:gs>
            <a:gs pos="100000">
              <a:schemeClr val="accent1">
                <a:tint val="60000"/>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11DDBFE-1718-4C61-9B9C-947BE6E7CD77}" type="datetimeFigureOut">
              <a:rPr lang="it-IT"/>
              <a:pPr>
                <a:defRPr/>
              </a:pPr>
              <a:t>27/10/19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12E6B44-8DBD-4372-A3A1-47EA611050B6}" type="slidenum">
              <a:rPr lang="it-IT"/>
              <a:pPr>
                <a:defRPr/>
              </a:pPr>
              <a:t>‹N›</a:t>
            </a:fld>
            <a:endParaRPr lang="it-IT"/>
          </a:p>
        </p:txBody>
      </p:sp>
    </p:spTree>
    <p:extLst>
      <p:ext uri="{BB962C8B-B14F-4D97-AF65-F5344CB8AC3E}">
        <p14:creationId xmlns:p14="http://schemas.microsoft.com/office/powerpoint/2010/main" val="23900481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DC0FCF7-DCFF-482D-937F-A2D902B00BA6}" type="datetimeFigureOut">
              <a:rPr lang="it-IT"/>
              <a:pPr>
                <a:defRPr/>
              </a:pPr>
              <a:t>27/10/19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4D70BEA-210E-4B61-9FE6-1986D3F02F07}" type="slidenum">
              <a:rPr lang="it-IT"/>
              <a:pPr>
                <a:defRPr/>
              </a:pPr>
              <a:t>‹N›</a:t>
            </a:fld>
            <a:endParaRPr lang="it-IT"/>
          </a:p>
        </p:txBody>
      </p:sp>
    </p:spTree>
    <p:extLst>
      <p:ext uri="{BB962C8B-B14F-4D97-AF65-F5344CB8AC3E}">
        <p14:creationId xmlns:p14="http://schemas.microsoft.com/office/powerpoint/2010/main" val="182160826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04D70BEA-210E-4B61-9FE6-1986D3F02F07}" type="slidenum">
              <a:rPr lang="it-IT" smtClean="0"/>
              <a:pPr>
                <a:defRPr/>
              </a:pPr>
              <a:t>46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stile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1B59EF92-C34F-E64D-A78B-5A791ECCAD64}" type="datetime1">
              <a:rPr lang="it-IT" smtClean="0"/>
              <a:t>27/10/19</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4F3E730C-5E1F-4F24-B27E-3FE372E994C0}" type="slidenum">
              <a:rPr lang="it-IT" smtClean="0"/>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2F6AF43D-5C35-6841-8446-5414A3E68A63}" type="datetime1">
              <a:rPr lang="it-IT" smtClean="0"/>
              <a:t>27/10/19</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828C170-5EE4-4F7A-9B25-656AF43DB659}"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fld id="{EB7AA82C-5D4A-C845-8B3A-193A5795D5E7}" type="datetime1">
              <a:rPr lang="it-IT" smtClean="0"/>
              <a:t>27/10/19</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668AF3C1-02B0-4871-96A1-90D70AA1B4AE}" type="slidenum">
              <a:rPr lang="it-IT" smtClean="0"/>
              <a:pPr>
                <a:defRPr/>
              </a:pPr>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A78AC030-4EC8-0544-B992-E6390B389882}" type="datetime1">
              <a:rPr lang="it-IT" smtClean="0"/>
              <a:t>27/10/19</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7D77527E-FAE3-4A81-B887-C6C78FA14661}" type="slidenum">
              <a:rPr lang="it-IT" smtClean="0"/>
              <a:pPr>
                <a:defRPr/>
              </a:pPr>
              <a:t>‹N›</a:t>
            </a:fld>
            <a:endParaRPr lang="it-IT"/>
          </a:p>
        </p:txBody>
      </p:sp>
      <p:sp>
        <p:nvSpPr>
          <p:cNvPr id="7" name="Title 6"/>
          <p:cNvSpPr>
            <a:spLocks noGrp="1"/>
          </p:cNvSpPr>
          <p:nvPr>
            <p:ph type="title"/>
          </p:nvPr>
        </p:nvSpPr>
        <p:spPr/>
        <p:txBody>
          <a:bodyPr/>
          <a:lstStyle/>
          <a:p>
            <a:r>
              <a:rPr lang="it-IT"/>
              <a:t>Fare clic per modificare stile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stile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fld id="{81470693-3EF6-0944-8592-655E837A518B}" type="datetime1">
              <a:rPr lang="it-IT" smtClean="0"/>
              <a:t>27/10/19</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EF4CC34-6501-4C50-A78A-9E16D2BC7137}" type="slidenum">
              <a:rPr lang="it-IT" smtClean="0"/>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5" name="Date Placeholder 4"/>
          <p:cNvSpPr>
            <a:spLocks noGrp="1"/>
          </p:cNvSpPr>
          <p:nvPr>
            <p:ph type="dt" sz="half" idx="10"/>
          </p:nvPr>
        </p:nvSpPr>
        <p:spPr/>
        <p:txBody>
          <a:bodyPr/>
          <a:lstStyle/>
          <a:p>
            <a:pPr>
              <a:defRPr/>
            </a:pPr>
            <a:fld id="{EA2530F5-A05B-CD41-83D0-36498308B574}" type="datetime1">
              <a:rPr lang="it-IT" smtClean="0"/>
              <a:t>27/10/19</a:t>
            </a:fld>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6DD295E3-9422-41C5-BE0C-EB555C4D2C46}" type="slidenum">
              <a:rPr lang="it-IT" smtClean="0"/>
              <a:pPr>
                <a:defRPr/>
              </a:pPr>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fld id="{E819568B-5528-AC42-8603-1E8A121E82AF}" type="datetime1">
              <a:rPr lang="it-IT" smtClean="0"/>
              <a:t>27/10/19</a:t>
            </a:fld>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13D7CA09-3BE1-4EA4-823B-592922B68152}" type="slidenum">
              <a:rPr lang="it-IT" smtClean="0"/>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pPr>
              <a:defRPr/>
            </a:pPr>
            <a:fld id="{E6997F53-1BE1-AD4E-AA27-708296018FF8}" type="datetime1">
              <a:rPr lang="it-IT" smtClean="0"/>
              <a:t>27/10/19</a:t>
            </a:fld>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642CCEC0-62C8-4738-991A-47AD6607F6B9}"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fld id="{EB7FE235-E193-4146-A213-BFF93537292E}" type="datetime1">
              <a:rPr lang="it-IT" smtClean="0"/>
              <a:t>27/10/19</a:t>
            </a:fld>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21A3E63F-0380-46A2-9A68-2DBA25640ED2}"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73A8E25B-7739-5B4B-AE62-4B36ED7B9210}" type="datetime1">
              <a:rPr lang="it-IT" smtClean="0"/>
              <a:t>27/10/19</a:t>
            </a:fld>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5AD43B58-FCF5-40AE-AAAD-35400DC30765}" type="slidenum">
              <a:rPr lang="it-IT" smtClean="0"/>
              <a:pPr>
                <a:defRPr/>
              </a:pPr>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stile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stile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fld id="{162A78F0-BE19-D944-B7A8-CBABE96CBFD1}" type="datetime1">
              <a:rPr lang="it-IT" smtClean="0"/>
              <a:t>27/10/19</a:t>
            </a:fld>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ECAD0048-7861-40EC-8D94-8C064782D1DA}" type="slidenum">
              <a:rPr lang="it-IT" smtClean="0"/>
              <a:pPr>
                <a:defRPr/>
              </a:pPr>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fld id="{9CA201FE-CFFF-E147-8073-2F0F5FE65FB2}" type="datetime1">
              <a:rPr lang="it-IT" smtClean="0"/>
              <a:t>27/10/19</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3D62481B-D417-4A8D-8CAC-7A66A14DDB32}" type="slidenum">
              <a:rPr lang="it-IT" smtClean="0"/>
              <a:pPr>
                <a:defRPr/>
              </a:pPr>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iusexplorer.it/document?id=5086400_30860575_1_REGCE___20160624000000000001103" TargetMode="External"/><Relationship Id="rId2" Type="http://schemas.openxmlformats.org/officeDocument/2006/relationships/hyperlink" Target="https://www.iusexplorer.it/document?id=241159_1380696_1_REGCE___20101220000000000001259"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iusexplorer.it/document?id=4412775_25664381_1_L_______20141110000000000000162"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iusexplorer.it/document?id=2834765_8284909_1_L_______19550804000000000000848"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0025" y="468313"/>
            <a:ext cx="8731250" cy="2881312"/>
          </a:xfrm>
        </p:spPr>
        <p:txBody>
          <a:bodyPr>
            <a:normAutofit fontScale="90000"/>
          </a:bodyPr>
          <a:lstStyle/>
          <a:p>
            <a:pPr eaLnBrk="1" hangingPunct="1">
              <a:defRPr/>
            </a:pPr>
            <a:r>
              <a:rPr lang="it-IT" dirty="0">
                <a:solidFill>
                  <a:srgbClr val="000099"/>
                </a:solidFill>
              </a:rPr>
              <a:t>____________________</a:t>
            </a:r>
            <a:br>
              <a:rPr lang="it-IT" dirty="0">
                <a:solidFill>
                  <a:srgbClr val="000099"/>
                </a:solidFill>
              </a:rPr>
            </a:br>
            <a:br>
              <a:rPr lang="it-IT" dirty="0">
                <a:solidFill>
                  <a:srgbClr val="000099"/>
                </a:solidFill>
              </a:rPr>
            </a:br>
            <a:r>
              <a:rPr lang="it-IT" dirty="0">
                <a:solidFill>
                  <a:srgbClr val="000099"/>
                </a:solidFill>
              </a:rPr>
              <a:t>GIURISDIZIONE IN MATERIA DI RAPPORTI DI FAMIGLIA</a:t>
            </a:r>
            <a:br>
              <a:rPr lang="it-IT" dirty="0">
                <a:solidFill>
                  <a:srgbClr val="000099"/>
                </a:solidFill>
              </a:rPr>
            </a:br>
            <a:r>
              <a:rPr lang="it-IT" dirty="0">
                <a:solidFill>
                  <a:srgbClr val="000099"/>
                </a:solidFill>
              </a:rPr>
              <a:t>________________</a:t>
            </a:r>
          </a:p>
        </p:txBody>
      </p:sp>
      <p:sp>
        <p:nvSpPr>
          <p:cNvPr id="15362" name="Sottotitolo 2"/>
          <p:cNvSpPr>
            <a:spLocks noGrp="1"/>
          </p:cNvSpPr>
          <p:nvPr>
            <p:ph type="subTitle" idx="1"/>
          </p:nvPr>
        </p:nvSpPr>
        <p:spPr>
          <a:xfrm>
            <a:off x="685800" y="4249738"/>
            <a:ext cx="7315200" cy="1752600"/>
          </a:xfrm>
        </p:spPr>
        <p:txBody>
          <a:bodyPr>
            <a:normAutofit/>
          </a:bodyPr>
          <a:lstStyle/>
          <a:p>
            <a:pPr eaLnBrk="1" hangingPunct="1"/>
            <a:r>
              <a:rPr lang="it-IT" sz="3000" dirty="0">
                <a:solidFill>
                  <a:srgbClr val="000099"/>
                </a:solidFill>
              </a:rPr>
              <a:t>Sara Tonolo </a:t>
            </a:r>
          </a:p>
          <a:p>
            <a:r>
              <a:rPr lang="it-IT" sz="3000" dirty="0">
                <a:solidFill>
                  <a:srgbClr val="000099"/>
                </a:solidFill>
              </a:rPr>
              <a:t>Trieste – 28 </a:t>
            </a:r>
            <a:r>
              <a:rPr lang="it-IT" sz="2800" dirty="0">
                <a:solidFill>
                  <a:schemeClr val="tx2"/>
                </a:solidFill>
              </a:rPr>
              <a:t>ottobre 2019</a:t>
            </a:r>
            <a:endParaRPr lang="it-IT" sz="3000" dirty="0">
              <a:solidFill>
                <a:schemeClr val="tx2"/>
              </a:solidFill>
            </a:endParaRPr>
          </a:p>
        </p:txBody>
      </p:sp>
      <p:sp>
        <p:nvSpPr>
          <p:cNvPr id="4" name="Segnaposto numero diapositiva 3"/>
          <p:cNvSpPr>
            <a:spLocks noGrp="1"/>
          </p:cNvSpPr>
          <p:nvPr>
            <p:ph type="sldNum" sz="quarter" idx="12"/>
          </p:nvPr>
        </p:nvSpPr>
        <p:spPr/>
        <p:txBody>
          <a:bodyPr/>
          <a:lstStyle/>
          <a:p>
            <a:pPr>
              <a:defRPr/>
            </a:pPr>
            <a:fld id="{4F3E730C-5E1F-4F24-B27E-3FE372E994C0}" type="slidenum">
              <a:rPr lang="it-IT" smtClean="0"/>
              <a:pPr>
                <a:defRPr/>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5601" y="2048933"/>
            <a:ext cx="8331200" cy="4944534"/>
          </a:xfrm>
        </p:spPr>
        <p:txBody>
          <a:bodyPr/>
          <a:lstStyle/>
          <a:p>
            <a:pPr lvl="1" eaLnBrk="1" hangingPunct="1"/>
            <a:r>
              <a:rPr lang="it-IT" dirty="0"/>
              <a:t>Responsabilità genitoriale su tutti i figli anche se nati da coppie legate da unioni civili </a:t>
            </a:r>
            <a:r>
              <a:rPr lang="it-IT" dirty="0" err="1"/>
              <a:t>–</a:t>
            </a:r>
            <a:r>
              <a:rPr lang="it-IT" dirty="0"/>
              <a:t> art. </a:t>
            </a:r>
            <a:r>
              <a:rPr lang="it-IT" dirty="0" err="1"/>
              <a:t>2</a:t>
            </a:r>
            <a:r>
              <a:rPr lang="it-IT" dirty="0"/>
              <a:t> par. </a:t>
            </a:r>
            <a:r>
              <a:rPr lang="it-IT" dirty="0" err="1"/>
              <a:t>7</a:t>
            </a:r>
            <a:r>
              <a:rPr lang="it-IT" dirty="0"/>
              <a:t> </a:t>
            </a:r>
          </a:p>
          <a:p>
            <a:pPr lvl="1" algn="just" eaLnBrk="1" hangingPunct="1"/>
            <a:r>
              <a:rPr lang="it-IT" dirty="0"/>
              <a:t>Differenti previsioni nazionali: sent. </a:t>
            </a:r>
            <a:r>
              <a:rPr lang="it-IT" u="sng" dirty="0"/>
              <a:t>CGUE, 5.10.2010, </a:t>
            </a:r>
            <a:r>
              <a:rPr lang="it-IT" u="sng" dirty="0" err="1"/>
              <a:t>J.McB</a:t>
            </a:r>
            <a:r>
              <a:rPr lang="it-IT" u="sng" dirty="0"/>
              <a:t> c. L. E.:</a:t>
            </a:r>
            <a:r>
              <a:rPr lang="it-IT" dirty="0"/>
              <a:t> coppia lui irlandese lei inglese scappa con tre figli: interferenza tra art. </a:t>
            </a:r>
            <a:r>
              <a:rPr lang="it-IT" dirty="0" err="1"/>
              <a:t>6</a:t>
            </a:r>
            <a:r>
              <a:rPr lang="it-IT" dirty="0"/>
              <a:t> l. irlandese 1964 per cui padre convivente non ha diritto automatico all’affidamento dei figli ma deve ottenerlo con un provvedimento giurisdizionale e art. </a:t>
            </a:r>
            <a:r>
              <a:rPr lang="it-IT" dirty="0" err="1"/>
              <a:t>2</a:t>
            </a:r>
            <a:r>
              <a:rPr lang="it-IT" dirty="0"/>
              <a:t> par. </a:t>
            </a:r>
            <a:r>
              <a:rPr lang="it-IT" dirty="0" err="1"/>
              <a:t>9</a:t>
            </a:r>
            <a:r>
              <a:rPr lang="it-IT" dirty="0"/>
              <a:t> e art. </a:t>
            </a:r>
            <a:r>
              <a:rPr lang="it-IT" dirty="0" err="1"/>
              <a:t>2</a:t>
            </a:r>
            <a:r>
              <a:rPr lang="it-IT" dirty="0"/>
              <a:t> par. 11 del Reg. 2201/2003 – sottrazione di minori da parte di madre in pendenza di procedimento di affidamento?</a:t>
            </a:r>
          </a:p>
          <a:p>
            <a:pPr lvl="1" algn="just" eaLnBrk="1" hangingPunct="1"/>
            <a:r>
              <a:rPr lang="it-IT" dirty="0"/>
              <a:t>Corte nega vi sia incompatibilità</a:t>
            </a:r>
            <a:r>
              <a:rPr lang="it-IT" dirty="0">
                <a:latin typeface="Wingdings"/>
                <a:ea typeface="Wingdings"/>
                <a:cs typeface="Wingdings"/>
              </a:rPr>
              <a:t></a:t>
            </a:r>
            <a:r>
              <a:rPr lang="it-IT" dirty="0"/>
              <a:t>nozione autonoma di affidamento/influenza di leggi nazionali</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10</a:t>
            </a:fld>
            <a:endParaRPr lang="it-IT"/>
          </a:p>
        </p:txBody>
      </p:sp>
      <p:sp>
        <p:nvSpPr>
          <p:cNvPr id="19463" name="Titolo 1"/>
          <p:cNvSpPr>
            <a:spLocks/>
          </p:cNvSpPr>
          <p:nvPr/>
        </p:nvSpPr>
        <p:spPr bwMode="auto">
          <a:xfrm>
            <a:off x="355601" y="643467"/>
            <a:ext cx="8463671" cy="643467"/>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algn="ctr"/>
            <a:r>
              <a:rPr lang="it-IT" sz="3600" dirty="0">
                <a:latin typeface="Calibri" pitchFamily="34" charset="0"/>
              </a:rPr>
              <a:t>ASPETTI PROBLEMATICI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5601" y="2048933"/>
            <a:ext cx="8331200" cy="4944534"/>
          </a:xfrm>
        </p:spPr>
        <p:txBody>
          <a:bodyPr/>
          <a:lstStyle/>
          <a:p>
            <a:pPr lvl="1" algn="just" eaLnBrk="1" hangingPunct="1"/>
            <a:r>
              <a:rPr lang="it-IT" dirty="0"/>
              <a:t>Nello stesso senso: sent. </a:t>
            </a:r>
            <a:r>
              <a:rPr lang="it-IT" u="sng" dirty="0"/>
              <a:t>CGUE, 22.12.2010, </a:t>
            </a:r>
            <a:r>
              <a:rPr lang="it-IT" u="sng" dirty="0" err="1"/>
              <a:t>Mercredi</a:t>
            </a:r>
            <a:r>
              <a:rPr lang="it-IT" u="sng" dirty="0"/>
              <a:t> c. </a:t>
            </a:r>
            <a:r>
              <a:rPr lang="it-IT" u="sng" dirty="0" err="1"/>
              <a:t>Schaffe</a:t>
            </a:r>
            <a:r>
              <a:rPr lang="it-IT" u="sng" dirty="0"/>
              <a:t> in causa C – 497/10 PPU:</a:t>
            </a:r>
            <a:r>
              <a:rPr lang="it-IT" dirty="0"/>
              <a:t> coppia lui inglese lei francese scappa con una figlia neonata sull’isola </a:t>
            </a:r>
            <a:r>
              <a:rPr lang="it-IT" dirty="0" err="1"/>
              <a:t>Reunion</a:t>
            </a:r>
            <a:r>
              <a:rPr lang="it-IT" dirty="0"/>
              <a:t> ove è nata: interferenza tra art. 4 </a:t>
            </a:r>
            <a:r>
              <a:rPr lang="it-IT" dirty="0" err="1"/>
              <a:t>Children</a:t>
            </a:r>
            <a:r>
              <a:rPr lang="it-IT" dirty="0"/>
              <a:t> </a:t>
            </a:r>
            <a:r>
              <a:rPr lang="it-IT" dirty="0" err="1"/>
              <a:t>Act</a:t>
            </a:r>
            <a:r>
              <a:rPr lang="it-IT" dirty="0"/>
              <a:t> 1989 per cui padre convivente non ha diritto automatico all’affidamento dei figli ma deve ottenerlo con un provvedimento giurisdizionale e art. </a:t>
            </a:r>
            <a:r>
              <a:rPr lang="it-IT" dirty="0" err="1"/>
              <a:t>2</a:t>
            </a:r>
            <a:r>
              <a:rPr lang="it-IT" dirty="0"/>
              <a:t> par. </a:t>
            </a:r>
            <a:r>
              <a:rPr lang="it-IT" dirty="0" err="1"/>
              <a:t>9</a:t>
            </a:r>
            <a:r>
              <a:rPr lang="it-IT" dirty="0"/>
              <a:t> e art. </a:t>
            </a:r>
            <a:r>
              <a:rPr lang="it-IT" dirty="0" err="1"/>
              <a:t>2</a:t>
            </a:r>
            <a:r>
              <a:rPr lang="it-IT" dirty="0"/>
              <a:t> par. 11 del Reg. 2201/2003 – sottrazione di minori da parte di madre in pendenza di procedimento di affidamento?</a:t>
            </a:r>
          </a:p>
          <a:p>
            <a:pPr lvl="1" algn="just" eaLnBrk="1" hangingPunct="1"/>
            <a:r>
              <a:rPr lang="it-IT" dirty="0"/>
              <a:t>Corte nega vi sia incompatibilità</a:t>
            </a:r>
            <a:r>
              <a:rPr lang="it-IT" dirty="0">
                <a:latin typeface="Wingdings"/>
                <a:ea typeface="Wingdings"/>
                <a:cs typeface="Wingdings"/>
              </a:rPr>
              <a:t></a:t>
            </a:r>
            <a:r>
              <a:rPr lang="it-IT" dirty="0"/>
              <a:t>nozione autonoma di affidamento/influenza di leggi nazionali</a:t>
            </a:r>
          </a:p>
          <a:p>
            <a:pPr lvl="1" algn="just" eaLnBrk="1" hangingPunct="1"/>
            <a:r>
              <a:rPr lang="it-IT" dirty="0"/>
              <a:t>Interessante determinazione della nozione di residenza abituale con riguardo ai neonati: integrazione ambientale e personale della madre.</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11</a:t>
            </a:fld>
            <a:endParaRPr lang="it-IT"/>
          </a:p>
        </p:txBody>
      </p:sp>
      <p:sp>
        <p:nvSpPr>
          <p:cNvPr id="19463" name="Titolo 1"/>
          <p:cNvSpPr>
            <a:spLocks/>
          </p:cNvSpPr>
          <p:nvPr/>
        </p:nvSpPr>
        <p:spPr bwMode="auto">
          <a:xfrm>
            <a:off x="355601" y="643467"/>
            <a:ext cx="8463671" cy="643467"/>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algn="ctr"/>
            <a:r>
              <a:rPr lang="it-IT" sz="3600" dirty="0">
                <a:latin typeface="Calibri" pitchFamily="34" charset="0"/>
              </a:rPr>
              <a:t>ASPETTI PROBLEMATICI</a:t>
            </a:r>
          </a:p>
        </p:txBody>
      </p:sp>
    </p:spTree>
    <p:extLst>
      <p:ext uri="{BB962C8B-B14F-4D97-AF65-F5344CB8AC3E}">
        <p14:creationId xmlns:p14="http://schemas.microsoft.com/office/powerpoint/2010/main" val="329842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Criteri esclusivi</a:t>
            </a:r>
            <a:r>
              <a:rPr lang="it-IT" dirty="0"/>
              <a:t> (art. 6: definiscono anche applicabilità del Reg. 2201/2003):</a:t>
            </a:r>
          </a:p>
          <a:p>
            <a:pPr lvl="1" algn="just" eaLnBrk="1" hangingPunct="1"/>
            <a:r>
              <a:rPr lang="it-IT" dirty="0"/>
              <a:t>Residenza abituale del coniuge convenuto in uno Stato membro della UE;</a:t>
            </a:r>
          </a:p>
          <a:p>
            <a:pPr lvl="1" algn="just" eaLnBrk="1" hangingPunct="1"/>
            <a:r>
              <a:rPr lang="it-IT" dirty="0"/>
              <a:t>Cittadinanza del coniuge convenuto di uno Stato membro UE (o </a:t>
            </a:r>
            <a:r>
              <a:rPr lang="it-IT" dirty="0" err="1"/>
              <a:t>domicile</a:t>
            </a:r>
            <a:r>
              <a:rPr lang="it-IT" dirty="0"/>
              <a:t> per Regno Unito e Irlanda)</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12</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algn="just" eaLnBrk="1" hangingPunct="1"/>
            <a:r>
              <a:rPr lang="it-IT" u="sng" dirty="0"/>
              <a:t>Altri criteri </a:t>
            </a:r>
            <a:r>
              <a:rPr lang="it-IT" dirty="0"/>
              <a:t>(art. 3):</a:t>
            </a:r>
          </a:p>
          <a:p>
            <a:pPr lvl="1" algn="just" eaLnBrk="1" hangingPunct="1"/>
            <a:r>
              <a:rPr lang="it-IT" dirty="0"/>
              <a:t>Residenza abituale comune dei coniugi o pregressa di entrambi se perdura quella di uno;</a:t>
            </a:r>
          </a:p>
          <a:p>
            <a:pPr lvl="1" algn="just" eaLnBrk="1" hangingPunct="1"/>
            <a:r>
              <a:rPr lang="it-IT" dirty="0"/>
              <a:t>Residenza abituale del convenuto o di uno dei coniugi;</a:t>
            </a:r>
          </a:p>
          <a:p>
            <a:pPr lvl="1" algn="just" eaLnBrk="1" hangingPunct="1"/>
            <a:r>
              <a:rPr lang="it-IT" dirty="0"/>
              <a:t>Residenza abituale dell’attore per 6 mesi prima della domanda se è anche cittadino di quello Stato;</a:t>
            </a:r>
          </a:p>
          <a:p>
            <a:pPr lvl="1" algn="just" eaLnBrk="1" hangingPunct="1"/>
            <a:r>
              <a:rPr lang="it-IT" dirty="0"/>
              <a:t>Cittadinanza comune dei coniugi.</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13</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extLst>
      <p:ext uri="{BB962C8B-B14F-4D97-AF65-F5344CB8AC3E}">
        <p14:creationId xmlns:p14="http://schemas.microsoft.com/office/powerpoint/2010/main" val="59536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algn="just" eaLnBrk="1" hangingPunct="1"/>
            <a:r>
              <a:rPr lang="it-IT" dirty="0"/>
              <a:t>Ampia scelta di criteri: forum shopping e </a:t>
            </a:r>
            <a:r>
              <a:rPr lang="it-IT" dirty="0" err="1"/>
              <a:t>favor</a:t>
            </a:r>
            <a:r>
              <a:rPr lang="it-IT" dirty="0"/>
              <a:t> </a:t>
            </a:r>
            <a:r>
              <a:rPr lang="it-IT" dirty="0" err="1"/>
              <a:t>divortii</a:t>
            </a:r>
            <a:r>
              <a:rPr lang="it-IT" dirty="0"/>
              <a:t>;</a:t>
            </a:r>
          </a:p>
          <a:p>
            <a:pPr algn="just" eaLnBrk="1" hangingPunct="1"/>
            <a:endParaRPr lang="it-IT" dirty="0"/>
          </a:p>
          <a:p>
            <a:pPr algn="just" eaLnBrk="1" hangingPunct="1"/>
            <a:r>
              <a:rPr lang="it-IT" dirty="0"/>
              <a:t>Ampliamento ulteriore per effetto della giurisprudenza della CGUE: </a:t>
            </a:r>
            <a:r>
              <a:rPr lang="it-IT" dirty="0" err="1"/>
              <a:t>sent</a:t>
            </a:r>
            <a:r>
              <a:rPr lang="it-IT" dirty="0"/>
              <a:t>. 16.7.2009, in causa C. 168/09 </a:t>
            </a:r>
            <a:r>
              <a:rPr lang="it-IT" dirty="0" err="1"/>
              <a:t>Hadadi</a:t>
            </a:r>
            <a:r>
              <a:rPr lang="it-IT" dirty="0"/>
              <a:t>, coniugi residenti in Francia e titolari entrambi di cittadinanza francese e ungherese: in caso di coniugi titolari di doppia cittadinanza vi è la competenza di entrambi i fori con scelta  della parte di quale adire.</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14</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extLst>
      <p:ext uri="{BB962C8B-B14F-4D97-AF65-F5344CB8AC3E}">
        <p14:creationId xmlns:p14="http://schemas.microsoft.com/office/powerpoint/2010/main" val="128552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lstStyle/>
          <a:p>
            <a:pPr algn="just" eaLnBrk="1" hangingPunct="1"/>
            <a:r>
              <a:rPr lang="it-IT" u="sng" dirty="0"/>
              <a:t>Criteri nazionali diventano residuali </a:t>
            </a:r>
            <a:r>
              <a:rPr lang="it-IT" dirty="0"/>
              <a:t>(art. 7):</a:t>
            </a:r>
          </a:p>
          <a:p>
            <a:pPr lvl="1" algn="just" eaLnBrk="1" hangingPunct="1"/>
            <a:r>
              <a:rPr lang="it-IT" dirty="0"/>
              <a:t>Solo se nessun giudice di Stato membro sia competente in base ai titoli previsti dal Regolamento Bruxelles II Bis: ad es. cittadino italiano residente a New York convenuto in giudizio in Italia da cittadina francese residente a New York: opera l’art. 32 l. 218/95</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15</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extLst>
      <p:ext uri="{BB962C8B-B14F-4D97-AF65-F5344CB8AC3E}">
        <p14:creationId xmlns:p14="http://schemas.microsoft.com/office/powerpoint/2010/main" val="43817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218266"/>
            <a:ext cx="8229600" cy="4562475"/>
          </a:xfrm>
        </p:spPr>
        <p:txBody>
          <a:bodyPr/>
          <a:lstStyle/>
          <a:p>
            <a:pPr algn="just" eaLnBrk="1" hangingPunct="1"/>
            <a:r>
              <a:rPr lang="it-IT" dirty="0"/>
              <a:t>Applicabilità del Regolamento Bruxelles II bis </a:t>
            </a:r>
            <a:r>
              <a:rPr lang="it-IT" dirty="0" err="1"/>
              <a:t>–</a:t>
            </a:r>
            <a:r>
              <a:rPr lang="it-IT" dirty="0"/>
              <a:t> 2201/2003 </a:t>
            </a:r>
            <a:r>
              <a:rPr lang="it-IT" dirty="0" err="1"/>
              <a:t>–</a:t>
            </a:r>
            <a:r>
              <a:rPr lang="it-IT" dirty="0"/>
              <a:t> regolamento doppio, concernente giurisdizione e riconoscimento anche per separazione, divorzio, annullamento matrimonio</a:t>
            </a:r>
          </a:p>
          <a:p>
            <a:pPr algn="just" eaLnBrk="1" hangingPunct="1"/>
            <a:r>
              <a:rPr lang="it-IT" dirty="0"/>
              <a:t>Definizione nuova di responsabilità genitoriale (art. </a:t>
            </a:r>
            <a:r>
              <a:rPr lang="it-IT" dirty="0" err="1"/>
              <a:t>2</a:t>
            </a:r>
            <a:r>
              <a:rPr lang="it-IT" dirty="0"/>
              <a:t> n. 7) sui figli di tutte le coppie anche di fatto</a:t>
            </a:r>
          </a:p>
          <a:p>
            <a:pPr lvl="1" algn="just" eaLnBrk="1" hangingPunct="1"/>
            <a:r>
              <a:rPr lang="it-IT" dirty="0"/>
              <a:t>Affidamento (art. </a:t>
            </a:r>
            <a:r>
              <a:rPr lang="it-IT" dirty="0" err="1"/>
              <a:t>2</a:t>
            </a:r>
            <a:r>
              <a:rPr lang="it-IT" dirty="0"/>
              <a:t> n. </a:t>
            </a:r>
            <a:r>
              <a:rPr lang="it-IT" dirty="0" err="1"/>
              <a:t>9</a:t>
            </a:r>
            <a:r>
              <a:rPr lang="it-IT" dirty="0"/>
              <a:t>)</a:t>
            </a:r>
          </a:p>
          <a:p>
            <a:pPr lvl="1" algn="just" eaLnBrk="1" hangingPunct="1"/>
            <a:r>
              <a:rPr lang="it-IT" dirty="0"/>
              <a:t>Visita (art. </a:t>
            </a:r>
            <a:r>
              <a:rPr lang="it-IT" dirty="0" err="1"/>
              <a:t>2</a:t>
            </a:r>
            <a:r>
              <a:rPr lang="it-IT" dirty="0"/>
              <a:t> n. 10)</a:t>
            </a:r>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16</a:t>
            </a:fld>
            <a:endParaRPr lang="it-IT"/>
          </a:p>
        </p:txBody>
      </p:sp>
      <p:sp>
        <p:nvSpPr>
          <p:cNvPr id="19463" name="Titolo 1"/>
          <p:cNvSpPr>
            <a:spLocks/>
          </p:cNvSpPr>
          <p:nvPr/>
        </p:nvSpPr>
        <p:spPr bwMode="auto">
          <a:xfrm>
            <a:off x="457200" y="422805"/>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CONTROVERSIE IN MATERIA </a:t>
            </a:r>
            <a:r>
              <a:rPr lang="it-IT" sz="3600" dirty="0" err="1">
                <a:latin typeface="Calibri" pitchFamily="34" charset="0"/>
              </a:rPr>
              <a:t>DI</a:t>
            </a:r>
            <a:r>
              <a:rPr lang="it-IT" sz="3600" dirty="0">
                <a:latin typeface="Calibri" pitchFamily="34" charset="0"/>
              </a:rPr>
              <a:t> RESPONSABILITA’ GENITORIALE</a:t>
            </a:r>
          </a:p>
        </p:txBody>
      </p:sp>
    </p:spTree>
    <p:extLst>
      <p:ext uri="{BB962C8B-B14F-4D97-AF65-F5344CB8AC3E}">
        <p14:creationId xmlns:p14="http://schemas.microsoft.com/office/powerpoint/2010/main" val="106259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par>
                                <p:cTn id="17" presetID="36" presetClass="emph" presetSubtype="0" fill="hold" grpId="0" nodeType="withEffect">
                                  <p:stCondLst>
                                    <p:cond delay="0"/>
                                  </p:stCondLst>
                                  <p:iterate type="lt">
                                    <p:tmPct val="10000"/>
                                  </p:iterate>
                                  <p:childTnLst>
                                    <p:animScale>
                                      <p:cBhvr>
                                        <p:cTn id="18" dur="250" autoRev="1" fill="hold">
                                          <p:stCondLst>
                                            <p:cond delay="0"/>
                                          </p:stCondLst>
                                        </p:cTn>
                                        <p:tgtEl>
                                          <p:spTgt spid="3">
                                            <p:txEl>
                                              <p:pRg st="2" end="2"/>
                                            </p:txEl>
                                          </p:spTgt>
                                        </p:tgtEl>
                                      </p:cBhvr>
                                      <p:to x="80000" y="100000"/>
                                    </p:animScale>
                                    <p:anim by="(#ppt_w*0.10)" calcmode="lin" valueType="num">
                                      <p:cBhvr>
                                        <p:cTn id="19" dur="250" autoRev="1" fill="hold">
                                          <p:stCondLst>
                                            <p:cond delay="0"/>
                                          </p:stCondLst>
                                        </p:cTn>
                                        <p:tgtEl>
                                          <p:spTgt spid="3">
                                            <p:txEl>
                                              <p:pRg st="2" end="2"/>
                                            </p:txEl>
                                          </p:spTgt>
                                        </p:tgtEl>
                                        <p:attrNameLst>
                                          <p:attrName>ppt_x</p:attrName>
                                        </p:attrNameLst>
                                      </p:cBhvr>
                                    </p:anim>
                                    <p:anim by="(-#ppt_w*0.10)" calcmode="lin" valueType="num">
                                      <p:cBhvr>
                                        <p:cTn id="20" dur="250" autoRev="1" fill="hold">
                                          <p:stCondLst>
                                            <p:cond delay="0"/>
                                          </p:stCondLst>
                                        </p:cTn>
                                        <p:tgtEl>
                                          <p:spTgt spid="3">
                                            <p:txEl>
                                              <p:pRg st="2" end="2"/>
                                            </p:txEl>
                                          </p:spTgt>
                                        </p:tgtEl>
                                        <p:attrNameLst>
                                          <p:attrName>ppt_y</p:attrName>
                                        </p:attrNameLst>
                                      </p:cBhvr>
                                    </p:anim>
                                    <p:animRot by="-480000">
                                      <p:cBhvr>
                                        <p:cTn id="21" dur="250" autoRev="1" fill="hold">
                                          <p:stCondLst>
                                            <p:cond delay="0"/>
                                          </p:stCondLst>
                                        </p:cTn>
                                        <p:tgtEl>
                                          <p:spTgt spid="3">
                                            <p:txEl>
                                              <p:pRg st="2" end="2"/>
                                            </p:txEl>
                                          </p:spTgt>
                                        </p:tgtEl>
                                        <p:attrNameLst>
                                          <p:attrName>r</p:attrName>
                                        </p:attrNameLst>
                                      </p:cBhvr>
                                    </p:animRot>
                                  </p:childTnLst>
                                </p:cTn>
                              </p:par>
                              <p:par>
                                <p:cTn id="22" presetID="36" presetClass="emph" presetSubtype="0" fill="hold" grpId="0" nodeType="withEffect">
                                  <p:stCondLst>
                                    <p:cond delay="0"/>
                                  </p:stCondLst>
                                  <p:iterate type="lt">
                                    <p:tmPct val="10000"/>
                                  </p:iterate>
                                  <p:childTnLst>
                                    <p:animScale>
                                      <p:cBhvr>
                                        <p:cTn id="23" dur="250" autoRev="1" fill="hold">
                                          <p:stCondLst>
                                            <p:cond delay="0"/>
                                          </p:stCondLst>
                                        </p:cTn>
                                        <p:tgtEl>
                                          <p:spTgt spid="3">
                                            <p:txEl>
                                              <p:pRg st="3" end="3"/>
                                            </p:txEl>
                                          </p:spTgt>
                                        </p:tgtEl>
                                      </p:cBhvr>
                                      <p:to x="80000" y="100000"/>
                                    </p:animScale>
                                    <p:anim by="(#ppt_w*0.10)" calcmode="lin" valueType="num">
                                      <p:cBhvr>
                                        <p:cTn id="24" dur="250" autoRev="1" fill="hold">
                                          <p:stCondLst>
                                            <p:cond delay="0"/>
                                          </p:stCondLst>
                                        </p:cTn>
                                        <p:tgtEl>
                                          <p:spTgt spid="3">
                                            <p:txEl>
                                              <p:pRg st="3" end="3"/>
                                            </p:txEl>
                                          </p:spTgt>
                                        </p:tgtEl>
                                        <p:attrNameLst>
                                          <p:attrName>ppt_x</p:attrName>
                                        </p:attrNameLst>
                                      </p:cBhvr>
                                    </p:anim>
                                    <p:anim by="(-#ppt_w*0.10)" calcmode="lin" valueType="num">
                                      <p:cBhvr>
                                        <p:cTn id="25" dur="250" autoRev="1" fill="hold">
                                          <p:stCondLst>
                                            <p:cond delay="0"/>
                                          </p:stCondLst>
                                        </p:cTn>
                                        <p:tgtEl>
                                          <p:spTgt spid="3">
                                            <p:txEl>
                                              <p:pRg st="3" end="3"/>
                                            </p:txEl>
                                          </p:spTgt>
                                        </p:tgtEl>
                                        <p:attrNameLst>
                                          <p:attrName>ppt_y</p:attrName>
                                        </p:attrNameLst>
                                      </p:cBhvr>
                                    </p:anim>
                                    <p:animRot by="-480000">
                                      <p:cBhvr>
                                        <p:cTn id="26" dur="250" autoRev="1" fill="hold">
                                          <p:stCondLst>
                                            <p:cond delay="0"/>
                                          </p:stCondLst>
                                        </p:cTn>
                                        <p:tgtEl>
                                          <p:spTgt spid="3">
                                            <p:txEl>
                                              <p:pRg st="3" end="3"/>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type="lt">
                                    <p:tmAbs val="0"/>
                                  </p:iterate>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iterate type="lt">
                                    <p:tmAbs val="0"/>
                                  </p:iterate>
                                  <p:childTnLst>
                                    <p:set>
                                      <p:cBhvr>
                                        <p:cTn id="34" dur="1" fill="hold">
                                          <p:stCondLst>
                                            <p:cond delay="0"/>
                                          </p:stCondLst>
                                        </p:cTn>
                                        <p:tgtEl>
                                          <p:spTgt spid="3">
                                            <p:txEl>
                                              <p:pRg st="1" end="1"/>
                                            </p:txEl>
                                          </p:spTgt>
                                        </p:tgtEl>
                                        <p:attrNameLst>
                                          <p:attrName>style.visibility</p:attrName>
                                        </p:attrNameLst>
                                      </p:cBhvr>
                                      <p:to>
                                        <p:strVal val="visible"/>
                                      </p:to>
                                    </p:set>
                                  </p:childTnLst>
                                </p:cTn>
                              </p:par>
                              <p:par>
                                <p:cTn id="35" presetID="1" presetClass="entr" presetSubtype="0" fill="hold" grpId="1" nodeType="withEffect">
                                  <p:stCondLst>
                                    <p:cond delay="0"/>
                                  </p:stCondLst>
                                  <p:iterate type="lt">
                                    <p:tmAbs val="0"/>
                                  </p:iterate>
                                  <p:childTnLst>
                                    <p:set>
                                      <p:cBhvr>
                                        <p:cTn id="36" dur="1" fill="hold">
                                          <p:stCondLst>
                                            <p:cond delay="0"/>
                                          </p:stCondLst>
                                        </p:cTn>
                                        <p:tgtEl>
                                          <p:spTgt spid="3">
                                            <p:txEl>
                                              <p:pRg st="2" end="2"/>
                                            </p:txEl>
                                          </p:spTgt>
                                        </p:tgtEl>
                                        <p:attrNameLst>
                                          <p:attrName>style.visibility</p:attrName>
                                        </p:attrNameLst>
                                      </p:cBhvr>
                                      <p:to>
                                        <p:strVal val="visible"/>
                                      </p:to>
                                    </p:set>
                                  </p:childTnLst>
                                </p:cTn>
                              </p:par>
                              <p:par>
                                <p:cTn id="37" presetID="1" presetClass="entr" presetSubtype="0" fill="hold" grpId="1" nodeType="withEffect">
                                  <p:stCondLst>
                                    <p:cond delay="0"/>
                                  </p:stCondLst>
                                  <p:iterate type="lt">
                                    <p:tmAbs val="0"/>
                                  </p:iterate>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36800"/>
            <a:ext cx="8229600" cy="4384675"/>
          </a:xfrm>
        </p:spPr>
        <p:txBody>
          <a:bodyPr/>
          <a:lstStyle/>
          <a:p>
            <a:pPr eaLnBrk="1" hangingPunct="1"/>
            <a:r>
              <a:rPr lang="it-IT" dirty="0"/>
              <a:t>Ambito di applicazione oggettivo:</a:t>
            </a:r>
          </a:p>
          <a:p>
            <a:pPr lvl="1" algn="just" eaLnBrk="1" hangingPunct="1"/>
            <a:r>
              <a:rPr lang="it-IT" dirty="0"/>
              <a:t>No per istituti di cui all’art. </a:t>
            </a:r>
            <a:r>
              <a:rPr lang="it-IT" dirty="0" err="1"/>
              <a:t>7</a:t>
            </a:r>
            <a:r>
              <a:rPr lang="it-IT" dirty="0"/>
              <a:t> par. </a:t>
            </a:r>
            <a:r>
              <a:rPr lang="it-IT" dirty="0" err="1"/>
              <a:t>3</a:t>
            </a:r>
            <a:r>
              <a:rPr lang="it-IT" dirty="0"/>
              <a:t>: determinazione e impugnazione della filiazione, adozione, nomi e cognomi, emancipazione, obbligazioni alimentari, trust, successioni</a:t>
            </a:r>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17</a:t>
            </a:fld>
            <a:endParaRPr lang="it-IT"/>
          </a:p>
        </p:txBody>
      </p:sp>
      <p:sp>
        <p:nvSpPr>
          <p:cNvPr id="19463" name="Titolo 1"/>
          <p:cNvSpPr>
            <a:spLocks/>
          </p:cNvSpPr>
          <p:nvPr/>
        </p:nvSpPr>
        <p:spPr bwMode="auto">
          <a:xfrm>
            <a:off x="457200" y="304800"/>
            <a:ext cx="8094133" cy="1270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CONTROVERSIE IN MATERIA DI RESPONSABILITA’ GENITORIALE</a:t>
            </a:r>
          </a:p>
        </p:txBody>
      </p:sp>
    </p:spTree>
    <p:extLst>
      <p:ext uri="{BB962C8B-B14F-4D97-AF65-F5344CB8AC3E}">
        <p14:creationId xmlns:p14="http://schemas.microsoft.com/office/powerpoint/2010/main" val="8372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par>
                                <p:cTn id="10" presetID="36" presetClass="emph" presetSubtype="0" fill="hold" grpId="0" nodeType="withEffect">
                                  <p:stCondLst>
                                    <p:cond delay="0"/>
                                  </p:stCondLst>
                                  <p:iterate type="lt">
                                    <p:tmPct val="10000"/>
                                  </p:iterate>
                                  <p:childTnLst>
                                    <p:animScale>
                                      <p:cBhvr>
                                        <p:cTn id="11" dur="250" autoRev="1" fill="hold">
                                          <p:stCondLst>
                                            <p:cond delay="0"/>
                                          </p:stCondLst>
                                        </p:cTn>
                                        <p:tgtEl>
                                          <p:spTgt spid="3">
                                            <p:txEl>
                                              <p:pRg st="1" end="1"/>
                                            </p:txEl>
                                          </p:spTgt>
                                        </p:tgtEl>
                                      </p:cBhvr>
                                      <p:to x="80000" y="100000"/>
                                    </p:animScale>
                                    <p:anim by="(#ppt_w*0.10)" calcmode="lin" valueType="num">
                                      <p:cBhvr>
                                        <p:cTn id="12" dur="250" autoRev="1" fill="hold">
                                          <p:stCondLst>
                                            <p:cond delay="0"/>
                                          </p:stCondLst>
                                        </p:cTn>
                                        <p:tgtEl>
                                          <p:spTgt spid="3">
                                            <p:txEl>
                                              <p:pRg st="1" end="1"/>
                                            </p:txEl>
                                          </p:spTgt>
                                        </p:tgtEl>
                                        <p:attrNameLst>
                                          <p:attrName>ppt_x</p:attrName>
                                        </p:attrNameLst>
                                      </p:cBhvr>
                                    </p:anim>
                                    <p:anim by="(-#ppt_w*0.10)" calcmode="lin" valueType="num">
                                      <p:cBhvr>
                                        <p:cTn id="13" dur="250" autoRev="1" fill="hold">
                                          <p:stCondLst>
                                            <p:cond delay="0"/>
                                          </p:stCondLst>
                                        </p:cTn>
                                        <p:tgtEl>
                                          <p:spTgt spid="3">
                                            <p:txEl>
                                              <p:pRg st="1" end="1"/>
                                            </p:txEl>
                                          </p:spTgt>
                                        </p:tgtEl>
                                        <p:attrNameLst>
                                          <p:attrName>ppt_y</p:attrName>
                                        </p:attrNameLst>
                                      </p:cBhvr>
                                    </p:anim>
                                    <p:animRot by="-480000">
                                      <p:cBhvr>
                                        <p:cTn id="14" dur="250" autoRev="1" fill="hold">
                                          <p:stCondLst>
                                            <p:cond delay="0"/>
                                          </p:stCondLst>
                                        </p:cTn>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iterate type="lt">
                                    <p:tmAbs val="0"/>
                                  </p:iterate>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iterate type="lt">
                                    <p:tmAbs val="0"/>
                                  </p:iterate>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lstStyle/>
          <a:p>
            <a:pPr eaLnBrk="1" hangingPunct="1"/>
            <a:r>
              <a:rPr lang="it-IT" dirty="0"/>
              <a:t>Foro generale:</a:t>
            </a:r>
          </a:p>
          <a:p>
            <a:pPr lvl="1" algn="just" eaLnBrk="1" hangingPunct="1"/>
            <a:r>
              <a:rPr lang="it-IT" dirty="0"/>
              <a:t>Residenza del minore all’inizio del procedimento (art. </a:t>
            </a:r>
            <a:r>
              <a:rPr lang="it-IT" dirty="0" err="1"/>
              <a:t>8</a:t>
            </a:r>
            <a:r>
              <a:rPr lang="it-IT" dirty="0"/>
              <a:t>): anche in caso di modifica del provvedimento se chiesta entro tre mesi dal trasferimento lecito del minore </a:t>
            </a:r>
            <a:r>
              <a:rPr lang="it-IT" dirty="0" err="1"/>
              <a:t>–</a:t>
            </a:r>
            <a:r>
              <a:rPr lang="it-IT" dirty="0"/>
              <a:t> dalla notifica Cass. 21.10.2009 n. 22238</a:t>
            </a:r>
          </a:p>
          <a:p>
            <a:pPr eaLnBrk="1" hangingPunct="1"/>
            <a:r>
              <a:rPr lang="it-IT" dirty="0"/>
              <a:t>Foro competente in caso di sottrazione di minore:</a:t>
            </a:r>
          </a:p>
          <a:p>
            <a:pPr lvl="1" eaLnBrk="1" hangingPunct="1"/>
            <a:r>
              <a:rPr lang="it-IT" dirty="0"/>
              <a:t>Residenza del minore prima del trasferimento (art. 10), salvo eccezioni</a:t>
            </a:r>
            <a:r>
              <a:rPr lang="it-IT" dirty="0">
                <a:latin typeface="Wingdings"/>
                <a:ea typeface="Wingdings"/>
                <a:cs typeface="Wingdings"/>
                <a:sym typeface="Wingdings"/>
              </a:rPr>
              <a:t></a:t>
            </a:r>
            <a:endParaRPr lang="it-IT" dirty="0"/>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18</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 DI GIURISDIZIONE IN TEMA DI RESPONSABILITA’ GENITORIALE</a:t>
            </a:r>
          </a:p>
        </p:txBody>
      </p:sp>
    </p:spTree>
    <p:extLst>
      <p:ext uri="{BB962C8B-B14F-4D97-AF65-F5344CB8AC3E}">
        <p14:creationId xmlns:p14="http://schemas.microsoft.com/office/powerpoint/2010/main" val="289625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par>
                                <p:cTn id="10" presetID="36" presetClass="emph" presetSubtype="0" fill="hold" grpId="0" nodeType="withEffect">
                                  <p:stCondLst>
                                    <p:cond delay="0"/>
                                  </p:stCondLst>
                                  <p:iterate type="lt">
                                    <p:tmPct val="10000"/>
                                  </p:iterate>
                                  <p:childTnLst>
                                    <p:animScale>
                                      <p:cBhvr>
                                        <p:cTn id="11" dur="250" autoRev="1" fill="hold">
                                          <p:stCondLst>
                                            <p:cond delay="0"/>
                                          </p:stCondLst>
                                        </p:cTn>
                                        <p:tgtEl>
                                          <p:spTgt spid="3">
                                            <p:txEl>
                                              <p:pRg st="1" end="1"/>
                                            </p:txEl>
                                          </p:spTgt>
                                        </p:tgtEl>
                                      </p:cBhvr>
                                      <p:to x="80000" y="100000"/>
                                    </p:animScale>
                                    <p:anim by="(#ppt_w*0.10)" calcmode="lin" valueType="num">
                                      <p:cBhvr>
                                        <p:cTn id="12" dur="250" autoRev="1" fill="hold">
                                          <p:stCondLst>
                                            <p:cond delay="0"/>
                                          </p:stCondLst>
                                        </p:cTn>
                                        <p:tgtEl>
                                          <p:spTgt spid="3">
                                            <p:txEl>
                                              <p:pRg st="1" end="1"/>
                                            </p:txEl>
                                          </p:spTgt>
                                        </p:tgtEl>
                                        <p:attrNameLst>
                                          <p:attrName>ppt_x</p:attrName>
                                        </p:attrNameLst>
                                      </p:cBhvr>
                                    </p:anim>
                                    <p:anim by="(-#ppt_w*0.10)" calcmode="lin" valueType="num">
                                      <p:cBhvr>
                                        <p:cTn id="13" dur="250" autoRev="1" fill="hold">
                                          <p:stCondLst>
                                            <p:cond delay="0"/>
                                          </p:stCondLst>
                                        </p:cTn>
                                        <p:tgtEl>
                                          <p:spTgt spid="3">
                                            <p:txEl>
                                              <p:pRg st="1" end="1"/>
                                            </p:txEl>
                                          </p:spTgt>
                                        </p:tgtEl>
                                        <p:attrNameLst>
                                          <p:attrName>ppt_y</p:attrName>
                                        </p:attrNameLst>
                                      </p:cBhvr>
                                    </p:anim>
                                    <p:animRot by="-480000">
                                      <p:cBhvr>
                                        <p:cTn id="14" dur="250" autoRev="1" fill="hold">
                                          <p:stCondLst>
                                            <p:cond delay="0"/>
                                          </p:stCondLst>
                                        </p:cTn>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6" presetClass="emph" presetSubtype="0" fill="hold" grpId="0" nodeType="clickEffect">
                                  <p:stCondLst>
                                    <p:cond delay="0"/>
                                  </p:stCondLst>
                                  <p:iterate type="lt">
                                    <p:tmPct val="10000"/>
                                  </p:iterate>
                                  <p:childTnLst>
                                    <p:animScale>
                                      <p:cBhvr>
                                        <p:cTn id="18" dur="250" autoRev="1" fill="hold">
                                          <p:stCondLst>
                                            <p:cond delay="0"/>
                                          </p:stCondLst>
                                        </p:cTn>
                                        <p:tgtEl>
                                          <p:spTgt spid="3">
                                            <p:txEl>
                                              <p:pRg st="2" end="2"/>
                                            </p:txEl>
                                          </p:spTgt>
                                        </p:tgtEl>
                                      </p:cBhvr>
                                      <p:to x="80000" y="100000"/>
                                    </p:animScale>
                                    <p:anim by="(#ppt_w*0.10)" calcmode="lin" valueType="num">
                                      <p:cBhvr>
                                        <p:cTn id="19" dur="250" autoRev="1" fill="hold">
                                          <p:stCondLst>
                                            <p:cond delay="0"/>
                                          </p:stCondLst>
                                        </p:cTn>
                                        <p:tgtEl>
                                          <p:spTgt spid="3">
                                            <p:txEl>
                                              <p:pRg st="2" end="2"/>
                                            </p:txEl>
                                          </p:spTgt>
                                        </p:tgtEl>
                                        <p:attrNameLst>
                                          <p:attrName>ppt_x</p:attrName>
                                        </p:attrNameLst>
                                      </p:cBhvr>
                                    </p:anim>
                                    <p:anim by="(-#ppt_w*0.10)" calcmode="lin" valueType="num">
                                      <p:cBhvr>
                                        <p:cTn id="20" dur="250" autoRev="1" fill="hold">
                                          <p:stCondLst>
                                            <p:cond delay="0"/>
                                          </p:stCondLst>
                                        </p:cTn>
                                        <p:tgtEl>
                                          <p:spTgt spid="3">
                                            <p:txEl>
                                              <p:pRg st="2" end="2"/>
                                            </p:txEl>
                                          </p:spTgt>
                                        </p:tgtEl>
                                        <p:attrNameLst>
                                          <p:attrName>ppt_y</p:attrName>
                                        </p:attrNameLst>
                                      </p:cBhvr>
                                    </p:anim>
                                    <p:animRot by="-480000">
                                      <p:cBhvr>
                                        <p:cTn id="21" dur="250" autoRev="1" fill="hold">
                                          <p:stCondLst>
                                            <p:cond delay="0"/>
                                          </p:stCondLst>
                                        </p:cTn>
                                        <p:tgtEl>
                                          <p:spTgt spid="3">
                                            <p:txEl>
                                              <p:pRg st="2" end="2"/>
                                            </p:txEl>
                                          </p:spTgt>
                                        </p:tgtEl>
                                        <p:attrNameLst>
                                          <p:attrName>r</p:attrName>
                                        </p:attrNameLst>
                                      </p:cBhvr>
                                    </p:animRot>
                                  </p:childTnLst>
                                </p:cTn>
                              </p:par>
                              <p:par>
                                <p:cTn id="22" presetID="36" presetClass="emph" presetSubtype="0" fill="hold" grpId="0" nodeType="withEffect">
                                  <p:stCondLst>
                                    <p:cond delay="0"/>
                                  </p:stCondLst>
                                  <p:iterate type="lt">
                                    <p:tmPct val="10000"/>
                                  </p:iterate>
                                  <p:childTnLst>
                                    <p:animScale>
                                      <p:cBhvr>
                                        <p:cTn id="23" dur="250" autoRev="1" fill="hold">
                                          <p:stCondLst>
                                            <p:cond delay="0"/>
                                          </p:stCondLst>
                                        </p:cTn>
                                        <p:tgtEl>
                                          <p:spTgt spid="3">
                                            <p:txEl>
                                              <p:pRg st="3" end="3"/>
                                            </p:txEl>
                                          </p:spTgt>
                                        </p:tgtEl>
                                      </p:cBhvr>
                                      <p:to x="80000" y="100000"/>
                                    </p:animScale>
                                    <p:anim by="(#ppt_w*0.10)" calcmode="lin" valueType="num">
                                      <p:cBhvr>
                                        <p:cTn id="24" dur="250" autoRev="1" fill="hold">
                                          <p:stCondLst>
                                            <p:cond delay="0"/>
                                          </p:stCondLst>
                                        </p:cTn>
                                        <p:tgtEl>
                                          <p:spTgt spid="3">
                                            <p:txEl>
                                              <p:pRg st="3" end="3"/>
                                            </p:txEl>
                                          </p:spTgt>
                                        </p:tgtEl>
                                        <p:attrNameLst>
                                          <p:attrName>ppt_x</p:attrName>
                                        </p:attrNameLst>
                                      </p:cBhvr>
                                    </p:anim>
                                    <p:anim by="(-#ppt_w*0.10)" calcmode="lin" valueType="num">
                                      <p:cBhvr>
                                        <p:cTn id="25" dur="250" autoRev="1" fill="hold">
                                          <p:stCondLst>
                                            <p:cond delay="0"/>
                                          </p:stCondLst>
                                        </p:cTn>
                                        <p:tgtEl>
                                          <p:spTgt spid="3">
                                            <p:txEl>
                                              <p:pRg st="3" end="3"/>
                                            </p:txEl>
                                          </p:spTgt>
                                        </p:tgtEl>
                                        <p:attrNameLst>
                                          <p:attrName>ppt_y</p:attrName>
                                        </p:attrNameLst>
                                      </p:cBhvr>
                                    </p:anim>
                                    <p:animRot by="-480000">
                                      <p:cBhvr>
                                        <p:cTn id="26" dur="250" autoRev="1" fill="hold">
                                          <p:stCondLst>
                                            <p:cond delay="0"/>
                                          </p:stCondLst>
                                        </p:cTn>
                                        <p:tgtEl>
                                          <p:spTgt spid="3">
                                            <p:txEl>
                                              <p:pRg st="3" end="3"/>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type="lt">
                                    <p:tmAbs val="0"/>
                                  </p:iterate>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1" nodeType="withEffect">
                                  <p:stCondLst>
                                    <p:cond delay="0"/>
                                  </p:stCondLst>
                                  <p:iterate type="lt">
                                    <p:tmAbs val="0"/>
                                  </p:iterate>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iterate type="lt">
                                    <p:tmAbs val="0"/>
                                  </p:iterate>
                                  <p:childTnLst>
                                    <p:set>
                                      <p:cBhvr>
                                        <p:cTn id="36" dur="1" fill="hold">
                                          <p:stCondLst>
                                            <p:cond delay="0"/>
                                          </p:stCondLst>
                                        </p:cTn>
                                        <p:tgtEl>
                                          <p:spTgt spid="3">
                                            <p:txEl>
                                              <p:pRg st="2" end="2"/>
                                            </p:txEl>
                                          </p:spTgt>
                                        </p:tgtEl>
                                        <p:attrNameLst>
                                          <p:attrName>style.visibility</p:attrName>
                                        </p:attrNameLst>
                                      </p:cBhvr>
                                      <p:to>
                                        <p:strVal val="visible"/>
                                      </p:to>
                                    </p:set>
                                  </p:childTnLst>
                                </p:cTn>
                              </p:par>
                              <p:par>
                                <p:cTn id="37" presetID="1" presetClass="entr" presetSubtype="0" fill="hold" grpId="1" nodeType="withEffect">
                                  <p:stCondLst>
                                    <p:cond delay="0"/>
                                  </p:stCondLst>
                                  <p:iterate type="lt">
                                    <p:tmAbs val="0"/>
                                  </p:iterate>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lstStyle/>
          <a:p>
            <a:pPr algn="just" eaLnBrk="1" hangingPunct="1"/>
            <a:r>
              <a:rPr lang="it-IT" dirty="0"/>
              <a:t>Difficile qualificazione uniforme all’interno dei diversi Stati membri UE</a:t>
            </a:r>
          </a:p>
          <a:p>
            <a:pPr algn="just" eaLnBrk="1" hangingPunct="1"/>
            <a:r>
              <a:rPr lang="it-IT" dirty="0"/>
              <a:t>Ad es. anche in Italia vi sono due differenti letture:</a:t>
            </a:r>
          </a:p>
          <a:p>
            <a:pPr lvl="1" algn="just"/>
            <a:r>
              <a:rPr lang="it-IT" dirty="0"/>
              <a:t>A) Residenza “affettiva” – nozione autonoma elaborata sulla base dei caratteri della legge applicabile: luogo in cui il minore riconosce il centro dei propri legami affettivi: </a:t>
            </a:r>
            <a:r>
              <a:rPr lang="it-IT" dirty="0" err="1"/>
              <a:t>Cass</a:t>
            </a:r>
            <a:r>
              <a:rPr lang="it-IT" dirty="0"/>
              <a:t>. 15.3.2010 n. 6197; </a:t>
            </a:r>
            <a:r>
              <a:rPr lang="it-IT" dirty="0" err="1"/>
              <a:t>Cass</a:t>
            </a:r>
            <a:r>
              <a:rPr lang="it-IT" dirty="0"/>
              <a:t>. 11.1.2006 n. 397; </a:t>
            </a:r>
            <a:r>
              <a:rPr lang="it-IT" dirty="0" err="1"/>
              <a:t>Cass</a:t>
            </a:r>
            <a:r>
              <a:rPr lang="it-IT" dirty="0"/>
              <a:t>. 2.2.2005 n. 2093</a:t>
            </a:r>
          </a:p>
          <a:p>
            <a:pPr lvl="1" algn="just"/>
            <a:r>
              <a:rPr lang="it-IT" dirty="0"/>
              <a:t>B) Residenza “comune” anche per il minore art. 43 c.c.: dimora abituale: </a:t>
            </a:r>
            <a:r>
              <a:rPr lang="it-IT" dirty="0" err="1"/>
              <a:t>Cass</a:t>
            </a:r>
            <a:r>
              <a:rPr lang="it-IT" dirty="0"/>
              <a:t>. </a:t>
            </a:r>
            <a:r>
              <a:rPr lang="it-IT" dirty="0" err="1"/>
              <a:t>s.u</a:t>
            </a:r>
            <a:r>
              <a:rPr lang="it-IT" dirty="0"/>
              <a:t>. 13.6.2008 n. 16112; </a:t>
            </a:r>
            <a:r>
              <a:rPr lang="it-IT" dirty="0" err="1"/>
              <a:t>Cass</a:t>
            </a:r>
            <a:r>
              <a:rPr lang="it-IT" dirty="0"/>
              <a:t>. 31.1.2006 n. 2171.</a:t>
            </a:r>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19</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CRITERIO DELLA RESIDENZA DEL MINORE</a:t>
            </a:r>
          </a:p>
        </p:txBody>
      </p:sp>
    </p:spTree>
    <p:extLst>
      <p:ext uri="{BB962C8B-B14F-4D97-AF65-F5344CB8AC3E}">
        <p14:creationId xmlns:p14="http://schemas.microsoft.com/office/powerpoint/2010/main" val="409816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par>
                                <p:cTn id="17" presetID="36" presetClass="emph" presetSubtype="0" fill="hold" grpId="0" nodeType="withEffect">
                                  <p:stCondLst>
                                    <p:cond delay="0"/>
                                  </p:stCondLst>
                                  <p:iterate type="lt">
                                    <p:tmPct val="10000"/>
                                  </p:iterate>
                                  <p:childTnLst>
                                    <p:animScale>
                                      <p:cBhvr>
                                        <p:cTn id="18" dur="250" autoRev="1" fill="hold">
                                          <p:stCondLst>
                                            <p:cond delay="0"/>
                                          </p:stCondLst>
                                        </p:cTn>
                                        <p:tgtEl>
                                          <p:spTgt spid="3">
                                            <p:txEl>
                                              <p:pRg st="2" end="2"/>
                                            </p:txEl>
                                          </p:spTgt>
                                        </p:tgtEl>
                                      </p:cBhvr>
                                      <p:to x="80000" y="100000"/>
                                    </p:animScale>
                                    <p:anim by="(#ppt_w*0.10)" calcmode="lin" valueType="num">
                                      <p:cBhvr>
                                        <p:cTn id="19" dur="250" autoRev="1" fill="hold">
                                          <p:stCondLst>
                                            <p:cond delay="0"/>
                                          </p:stCondLst>
                                        </p:cTn>
                                        <p:tgtEl>
                                          <p:spTgt spid="3">
                                            <p:txEl>
                                              <p:pRg st="2" end="2"/>
                                            </p:txEl>
                                          </p:spTgt>
                                        </p:tgtEl>
                                        <p:attrNameLst>
                                          <p:attrName>ppt_x</p:attrName>
                                        </p:attrNameLst>
                                      </p:cBhvr>
                                    </p:anim>
                                    <p:anim by="(-#ppt_w*0.10)" calcmode="lin" valueType="num">
                                      <p:cBhvr>
                                        <p:cTn id="20" dur="250" autoRev="1" fill="hold">
                                          <p:stCondLst>
                                            <p:cond delay="0"/>
                                          </p:stCondLst>
                                        </p:cTn>
                                        <p:tgtEl>
                                          <p:spTgt spid="3">
                                            <p:txEl>
                                              <p:pRg st="2" end="2"/>
                                            </p:txEl>
                                          </p:spTgt>
                                        </p:tgtEl>
                                        <p:attrNameLst>
                                          <p:attrName>ppt_y</p:attrName>
                                        </p:attrNameLst>
                                      </p:cBhvr>
                                    </p:anim>
                                    <p:animRot by="-480000">
                                      <p:cBhvr>
                                        <p:cTn id="21" dur="250" autoRev="1" fill="hold">
                                          <p:stCondLst>
                                            <p:cond delay="0"/>
                                          </p:stCondLst>
                                        </p:cTn>
                                        <p:tgtEl>
                                          <p:spTgt spid="3">
                                            <p:txEl>
                                              <p:pRg st="2" end="2"/>
                                            </p:txEl>
                                          </p:spTgt>
                                        </p:tgtEl>
                                        <p:attrNameLst>
                                          <p:attrName>r</p:attrName>
                                        </p:attrNameLst>
                                      </p:cBhvr>
                                    </p:animRot>
                                  </p:childTnLst>
                                </p:cTn>
                              </p:par>
                              <p:par>
                                <p:cTn id="22" presetID="36" presetClass="emph" presetSubtype="0" fill="hold" grpId="0" nodeType="withEffect">
                                  <p:stCondLst>
                                    <p:cond delay="0"/>
                                  </p:stCondLst>
                                  <p:iterate type="lt">
                                    <p:tmPct val="10000"/>
                                  </p:iterate>
                                  <p:childTnLst>
                                    <p:animScale>
                                      <p:cBhvr>
                                        <p:cTn id="23" dur="250" autoRev="1" fill="hold">
                                          <p:stCondLst>
                                            <p:cond delay="0"/>
                                          </p:stCondLst>
                                        </p:cTn>
                                        <p:tgtEl>
                                          <p:spTgt spid="3">
                                            <p:txEl>
                                              <p:pRg st="3" end="3"/>
                                            </p:txEl>
                                          </p:spTgt>
                                        </p:tgtEl>
                                      </p:cBhvr>
                                      <p:to x="80000" y="100000"/>
                                    </p:animScale>
                                    <p:anim by="(#ppt_w*0.10)" calcmode="lin" valueType="num">
                                      <p:cBhvr>
                                        <p:cTn id="24" dur="250" autoRev="1" fill="hold">
                                          <p:stCondLst>
                                            <p:cond delay="0"/>
                                          </p:stCondLst>
                                        </p:cTn>
                                        <p:tgtEl>
                                          <p:spTgt spid="3">
                                            <p:txEl>
                                              <p:pRg st="3" end="3"/>
                                            </p:txEl>
                                          </p:spTgt>
                                        </p:tgtEl>
                                        <p:attrNameLst>
                                          <p:attrName>ppt_x</p:attrName>
                                        </p:attrNameLst>
                                      </p:cBhvr>
                                    </p:anim>
                                    <p:anim by="(-#ppt_w*0.10)" calcmode="lin" valueType="num">
                                      <p:cBhvr>
                                        <p:cTn id="25" dur="250" autoRev="1" fill="hold">
                                          <p:stCondLst>
                                            <p:cond delay="0"/>
                                          </p:stCondLst>
                                        </p:cTn>
                                        <p:tgtEl>
                                          <p:spTgt spid="3">
                                            <p:txEl>
                                              <p:pRg st="3" end="3"/>
                                            </p:txEl>
                                          </p:spTgt>
                                        </p:tgtEl>
                                        <p:attrNameLst>
                                          <p:attrName>ppt_y</p:attrName>
                                        </p:attrNameLst>
                                      </p:cBhvr>
                                    </p:anim>
                                    <p:animRot by="-480000">
                                      <p:cBhvr>
                                        <p:cTn id="26" dur="250" autoRev="1" fill="hold">
                                          <p:stCondLst>
                                            <p:cond delay="0"/>
                                          </p:stCondLst>
                                        </p:cTn>
                                        <p:tgtEl>
                                          <p:spTgt spid="3">
                                            <p:txEl>
                                              <p:pRg st="3" end="3"/>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type="lt">
                                    <p:tmAbs val="0"/>
                                  </p:iterate>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iterate type="lt">
                                    <p:tmAbs val="0"/>
                                  </p:iterate>
                                  <p:childTnLst>
                                    <p:set>
                                      <p:cBhvr>
                                        <p:cTn id="34" dur="1" fill="hold">
                                          <p:stCondLst>
                                            <p:cond delay="0"/>
                                          </p:stCondLst>
                                        </p:cTn>
                                        <p:tgtEl>
                                          <p:spTgt spid="3">
                                            <p:txEl>
                                              <p:pRg st="1" end="1"/>
                                            </p:txEl>
                                          </p:spTgt>
                                        </p:tgtEl>
                                        <p:attrNameLst>
                                          <p:attrName>style.visibility</p:attrName>
                                        </p:attrNameLst>
                                      </p:cBhvr>
                                      <p:to>
                                        <p:strVal val="visible"/>
                                      </p:to>
                                    </p:set>
                                  </p:childTnLst>
                                </p:cTn>
                              </p:par>
                              <p:par>
                                <p:cTn id="35" presetID="1" presetClass="entr" presetSubtype="0" fill="hold" grpId="1" nodeType="withEffect">
                                  <p:stCondLst>
                                    <p:cond delay="0"/>
                                  </p:stCondLst>
                                  <p:iterate type="lt">
                                    <p:tmAbs val="0"/>
                                  </p:iterate>
                                  <p:childTnLst>
                                    <p:set>
                                      <p:cBhvr>
                                        <p:cTn id="36" dur="1" fill="hold">
                                          <p:stCondLst>
                                            <p:cond delay="0"/>
                                          </p:stCondLst>
                                        </p:cTn>
                                        <p:tgtEl>
                                          <p:spTgt spid="3">
                                            <p:txEl>
                                              <p:pRg st="2" end="2"/>
                                            </p:txEl>
                                          </p:spTgt>
                                        </p:tgtEl>
                                        <p:attrNameLst>
                                          <p:attrName>style.visibility</p:attrName>
                                        </p:attrNameLst>
                                      </p:cBhvr>
                                      <p:to>
                                        <p:strVal val="visible"/>
                                      </p:to>
                                    </p:set>
                                  </p:childTnLst>
                                </p:cTn>
                              </p:par>
                              <p:par>
                                <p:cTn id="37" presetID="1" presetClass="entr" presetSubtype="0" fill="hold" grpId="1" nodeType="withEffect">
                                  <p:stCondLst>
                                    <p:cond delay="0"/>
                                  </p:stCondLst>
                                  <p:iterate type="lt">
                                    <p:tmAbs val="0"/>
                                  </p:iterate>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03805"/>
            <a:ext cx="8229600" cy="5121275"/>
          </a:xfrm>
        </p:spPr>
        <p:txBody>
          <a:bodyPr/>
          <a:lstStyle/>
          <a:p>
            <a:pPr eaLnBrk="1" hangingPunct="1"/>
            <a:r>
              <a:rPr lang="it-IT" dirty="0"/>
              <a:t>Evoluzione dei modelli familiari</a:t>
            </a:r>
          </a:p>
          <a:p>
            <a:pPr eaLnBrk="1" hangingPunct="1"/>
            <a:r>
              <a:rPr lang="it-IT" dirty="0"/>
              <a:t>Confronto con ordinamenti diversi</a:t>
            </a:r>
          </a:p>
          <a:p>
            <a:pPr algn="just" eaLnBrk="1" hangingPunct="1"/>
            <a:r>
              <a:rPr lang="it-IT" dirty="0"/>
              <a:t>Tutela internazionale dei diritti umani: es. tutela </a:t>
            </a:r>
            <a:r>
              <a:rPr lang="it-IT"/>
              <a:t>dei minori</a:t>
            </a:r>
            <a:endParaRPr lang="it-IT" dirty="0"/>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97C8E3F7-5709-4956-8BA0-49381C953354}" type="slidenum">
              <a:rPr lang="it-IT" smtClean="0"/>
              <a:pPr>
                <a:defRPr/>
              </a:pPr>
              <a:t>2</a:t>
            </a:fld>
            <a:endParaRPr lang="it-IT"/>
          </a:p>
        </p:txBody>
      </p:sp>
      <p:sp>
        <p:nvSpPr>
          <p:cNvPr id="16385" name="Titolo 1"/>
          <p:cNvSpPr>
            <a:spLocks noGrp="1"/>
          </p:cNvSpPr>
          <p:nvPr>
            <p:ph type="title"/>
          </p:nvPr>
        </p:nvSpPr>
        <p:spPr>
          <a:xfrm>
            <a:off x="457200" y="274637"/>
            <a:ext cx="8229600" cy="1595921"/>
          </a:xfrm>
        </p:spPr>
        <p:txBody>
          <a:bodyPr/>
          <a:lstStyle/>
          <a:p>
            <a:pPr algn="just" eaLnBrk="1" hangingPunct="1"/>
            <a:r>
              <a:rPr lang="it-IT" sz="3600" dirty="0"/>
              <a:t>DIRITTO INTERNAZIONALE PRIVATO DELLA FAMIGLIA</a:t>
            </a:r>
          </a:p>
        </p:txBody>
      </p:sp>
    </p:spTree>
    <p:extLst>
      <p:ext uri="{BB962C8B-B14F-4D97-AF65-F5344CB8AC3E}">
        <p14:creationId xmlns:p14="http://schemas.microsoft.com/office/powerpoint/2010/main" val="160123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normAutofit fontScale="92500"/>
          </a:bodyPr>
          <a:lstStyle/>
          <a:p>
            <a:pPr algn="just" eaLnBrk="1" hangingPunct="1"/>
            <a:r>
              <a:rPr lang="it-IT" dirty="0"/>
              <a:t>Orientamento della CGUE a favore di una definizione autonoma:</a:t>
            </a:r>
          </a:p>
          <a:p>
            <a:pPr lvl="1" algn="just"/>
            <a:r>
              <a:rPr lang="it-IT" dirty="0"/>
              <a:t>	2.4.2009, in causa C – 523/07, A: minori residenti in Svezia, trasferiti in Finlandia  e qui affidati ai servizi sociali perché in stato di abbandono: madre impugna il provvedimento negando la giurisdizione finlandese perché residenti abitualmente in Svezia:</a:t>
            </a:r>
          </a:p>
          <a:p>
            <a:pPr lvl="2" algn="just"/>
            <a:r>
              <a:rPr lang="it-IT" dirty="0"/>
              <a:t>NOZIONE AUTONOMA DI RESIDENZA ABITUALE DEL MINORE: luogo che denota una certa integrazione del minore in un ambiente sociale e familiare (no semplice presenza – art. 13) ricostruita sulla base dei vari elementi di fatto della situazione (oggettivi e soggettivi: durata del soggiorno, cittadinanza del minore, luogo e frequenza scolastica, conoscenze linguistiche, relazioni familiari e sociali, intenzione del minore di radicarsi in un determinato luogo)</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20</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CRITERIO DELLA RESIDENZA DEL MINORE</a:t>
            </a:r>
          </a:p>
        </p:txBody>
      </p:sp>
    </p:spTree>
    <p:extLst>
      <p:ext uri="{BB962C8B-B14F-4D97-AF65-F5344CB8AC3E}">
        <p14:creationId xmlns:p14="http://schemas.microsoft.com/office/powerpoint/2010/main" val="57269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par>
                                <p:cTn id="10" presetID="36" presetClass="emph" presetSubtype="0" fill="hold" grpId="0" nodeType="withEffect">
                                  <p:stCondLst>
                                    <p:cond delay="0"/>
                                  </p:stCondLst>
                                  <p:iterate type="lt">
                                    <p:tmPct val="10000"/>
                                  </p:iterate>
                                  <p:childTnLst>
                                    <p:animScale>
                                      <p:cBhvr>
                                        <p:cTn id="11" dur="250" autoRev="1" fill="hold">
                                          <p:stCondLst>
                                            <p:cond delay="0"/>
                                          </p:stCondLst>
                                        </p:cTn>
                                        <p:tgtEl>
                                          <p:spTgt spid="3">
                                            <p:txEl>
                                              <p:pRg st="1" end="1"/>
                                            </p:txEl>
                                          </p:spTgt>
                                        </p:tgtEl>
                                      </p:cBhvr>
                                      <p:to x="80000" y="100000"/>
                                    </p:animScale>
                                    <p:anim by="(#ppt_w*0.10)" calcmode="lin" valueType="num">
                                      <p:cBhvr>
                                        <p:cTn id="12" dur="250" autoRev="1" fill="hold">
                                          <p:stCondLst>
                                            <p:cond delay="0"/>
                                          </p:stCondLst>
                                        </p:cTn>
                                        <p:tgtEl>
                                          <p:spTgt spid="3">
                                            <p:txEl>
                                              <p:pRg st="1" end="1"/>
                                            </p:txEl>
                                          </p:spTgt>
                                        </p:tgtEl>
                                        <p:attrNameLst>
                                          <p:attrName>ppt_x</p:attrName>
                                        </p:attrNameLst>
                                      </p:cBhvr>
                                    </p:anim>
                                    <p:anim by="(-#ppt_w*0.10)" calcmode="lin" valueType="num">
                                      <p:cBhvr>
                                        <p:cTn id="13" dur="250" autoRev="1" fill="hold">
                                          <p:stCondLst>
                                            <p:cond delay="0"/>
                                          </p:stCondLst>
                                        </p:cTn>
                                        <p:tgtEl>
                                          <p:spTgt spid="3">
                                            <p:txEl>
                                              <p:pRg st="1" end="1"/>
                                            </p:txEl>
                                          </p:spTgt>
                                        </p:tgtEl>
                                        <p:attrNameLst>
                                          <p:attrName>ppt_y</p:attrName>
                                        </p:attrNameLst>
                                      </p:cBhvr>
                                    </p:anim>
                                    <p:animRot by="-480000">
                                      <p:cBhvr>
                                        <p:cTn id="14" dur="250" autoRev="1" fill="hold">
                                          <p:stCondLst>
                                            <p:cond delay="0"/>
                                          </p:stCondLst>
                                        </p:cTn>
                                        <p:tgtEl>
                                          <p:spTgt spid="3">
                                            <p:txEl>
                                              <p:pRg st="1" end="1"/>
                                            </p:txEl>
                                          </p:spTgt>
                                        </p:tgtEl>
                                        <p:attrNameLst>
                                          <p:attrName>r</p:attrName>
                                        </p:attrNameLst>
                                      </p:cBhvr>
                                    </p:animRot>
                                  </p:childTnLst>
                                </p:cTn>
                              </p:par>
                              <p:par>
                                <p:cTn id="15" presetID="36" presetClass="emph" presetSubtype="0" fill="hold" grpId="0" nodeType="withEffect">
                                  <p:stCondLst>
                                    <p:cond delay="0"/>
                                  </p:stCondLst>
                                  <p:iterate type="lt">
                                    <p:tmPct val="10000"/>
                                  </p:iterate>
                                  <p:childTnLst>
                                    <p:animScale>
                                      <p:cBhvr>
                                        <p:cTn id="16" dur="250" autoRev="1" fill="hold">
                                          <p:stCondLst>
                                            <p:cond delay="0"/>
                                          </p:stCondLst>
                                        </p:cTn>
                                        <p:tgtEl>
                                          <p:spTgt spid="3">
                                            <p:txEl>
                                              <p:pRg st="2" end="2"/>
                                            </p:txEl>
                                          </p:spTgt>
                                        </p:tgtEl>
                                      </p:cBhvr>
                                      <p:to x="80000" y="100000"/>
                                    </p:animScale>
                                    <p:anim by="(#ppt_w*0.10)" calcmode="lin" valueType="num">
                                      <p:cBhvr>
                                        <p:cTn id="17" dur="250" autoRev="1" fill="hold">
                                          <p:stCondLst>
                                            <p:cond delay="0"/>
                                          </p:stCondLst>
                                        </p:cTn>
                                        <p:tgtEl>
                                          <p:spTgt spid="3">
                                            <p:txEl>
                                              <p:pRg st="2" end="2"/>
                                            </p:txEl>
                                          </p:spTgt>
                                        </p:tgtEl>
                                        <p:attrNameLst>
                                          <p:attrName>ppt_x</p:attrName>
                                        </p:attrNameLst>
                                      </p:cBhvr>
                                    </p:anim>
                                    <p:anim by="(-#ppt_w*0.10)" calcmode="lin" valueType="num">
                                      <p:cBhvr>
                                        <p:cTn id="18" dur="250" autoRev="1" fill="hold">
                                          <p:stCondLst>
                                            <p:cond delay="0"/>
                                          </p:stCondLst>
                                        </p:cTn>
                                        <p:tgtEl>
                                          <p:spTgt spid="3">
                                            <p:txEl>
                                              <p:pRg st="2" end="2"/>
                                            </p:txEl>
                                          </p:spTgt>
                                        </p:tgtEl>
                                        <p:attrNameLst>
                                          <p:attrName>ppt_y</p:attrName>
                                        </p:attrNameLst>
                                      </p:cBhvr>
                                    </p:anim>
                                    <p:animRot by="-480000">
                                      <p:cBhvr>
                                        <p:cTn id="19" dur="250" autoRev="1" fill="hold">
                                          <p:stCondLst>
                                            <p:cond delay="0"/>
                                          </p:stCondLst>
                                        </p:cTn>
                                        <p:tgtEl>
                                          <p:spTgt spid="3">
                                            <p:txEl>
                                              <p:pRg st="2" end="2"/>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iterate type="lt">
                                    <p:tmAbs val="0"/>
                                  </p:iterate>
                                  <p:childTnLst>
                                    <p:set>
                                      <p:cBhvr>
                                        <p:cTn id="23" dur="1" fill="hold">
                                          <p:stCondLst>
                                            <p:cond delay="0"/>
                                          </p:stCondLst>
                                        </p:cTn>
                                        <p:tgtEl>
                                          <p:spTgt spid="3">
                                            <p:txEl>
                                              <p:pRg st="0" end="0"/>
                                            </p:txEl>
                                          </p:spTgt>
                                        </p:tgtEl>
                                        <p:attrNameLst>
                                          <p:attrName>style.visibility</p:attrName>
                                        </p:attrNameLst>
                                      </p:cBhvr>
                                      <p:to>
                                        <p:strVal val="visible"/>
                                      </p:to>
                                    </p:set>
                                  </p:childTnLst>
                                </p:cTn>
                              </p:par>
                              <p:par>
                                <p:cTn id="24" presetID="1" presetClass="entr" presetSubtype="0" fill="hold" grpId="1" nodeType="withEffect">
                                  <p:stCondLst>
                                    <p:cond delay="0"/>
                                  </p:stCondLst>
                                  <p:iterate type="lt">
                                    <p:tmAbs val="0"/>
                                  </p:iterate>
                                  <p:childTnLst>
                                    <p:set>
                                      <p:cBhvr>
                                        <p:cTn id="25" dur="1" fill="hold">
                                          <p:stCondLst>
                                            <p:cond delay="0"/>
                                          </p:stCondLst>
                                        </p:cTn>
                                        <p:tgtEl>
                                          <p:spTgt spid="3">
                                            <p:txEl>
                                              <p:pRg st="1" end="1"/>
                                            </p:txEl>
                                          </p:spTgt>
                                        </p:tgtEl>
                                        <p:attrNameLst>
                                          <p:attrName>style.visibility</p:attrName>
                                        </p:attrNameLst>
                                      </p:cBhvr>
                                      <p:to>
                                        <p:strVal val="visible"/>
                                      </p:to>
                                    </p:set>
                                  </p:childTnLst>
                                </p:cTn>
                              </p:par>
                              <p:par>
                                <p:cTn id="26" presetID="1" presetClass="entr" presetSubtype="0" fill="hold" grpId="1" nodeType="withEffect">
                                  <p:stCondLst>
                                    <p:cond delay="0"/>
                                  </p:stCondLst>
                                  <p:iterate type="lt">
                                    <p:tmAbs val="0"/>
                                  </p:iterate>
                                  <p:childTnLst>
                                    <p:set>
                                      <p:cBhvr>
                                        <p:cTn id="2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normAutofit/>
          </a:bodyPr>
          <a:lstStyle/>
          <a:p>
            <a:pPr algn="just" eaLnBrk="1" hangingPunct="1"/>
            <a:r>
              <a:rPr lang="it-IT" dirty="0"/>
              <a:t>Possibile vis espansiva dell’interpretazione della Corte sulla definizione della nozione di residenza abituale del minore prevista da altre fonti normative di origine nazionale o internazionale, quale ad es. la Convenzione dell’</a:t>
            </a:r>
            <a:r>
              <a:rPr lang="it-IT" dirty="0" err="1"/>
              <a:t>Aja</a:t>
            </a:r>
            <a:r>
              <a:rPr lang="it-IT" dirty="0"/>
              <a:t> del 1980.</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21</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CRITERIO DELLA RESIDENZA DEL MINORE</a:t>
            </a:r>
          </a:p>
        </p:txBody>
      </p:sp>
    </p:spTree>
    <p:extLst>
      <p:ext uri="{BB962C8B-B14F-4D97-AF65-F5344CB8AC3E}">
        <p14:creationId xmlns:p14="http://schemas.microsoft.com/office/powerpoint/2010/main" val="315138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iterate type="lt">
                                    <p:tmAbs val="0"/>
                                  </p:iterate>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36800"/>
            <a:ext cx="8229600" cy="4521200"/>
          </a:xfrm>
        </p:spPr>
        <p:txBody>
          <a:bodyPr/>
          <a:lstStyle/>
          <a:p>
            <a:pPr eaLnBrk="1" hangingPunct="1"/>
            <a:r>
              <a:rPr lang="it-IT" dirty="0"/>
              <a:t>	Volontà delle parti:</a:t>
            </a:r>
          </a:p>
          <a:p>
            <a:pPr eaLnBrk="1" hangingPunct="1">
              <a:buNone/>
            </a:pPr>
            <a:r>
              <a:rPr lang="it-IT" dirty="0"/>
              <a:t>			- Art. 12: per le controversie connesse alle cause matrimoniali</a:t>
            </a:r>
          </a:p>
          <a:p>
            <a:pPr eaLnBrk="1" hangingPunct="1">
              <a:buNone/>
            </a:pPr>
            <a:r>
              <a:rPr lang="it-IT" dirty="0"/>
              <a:t>	 		- Art. 15: in caso di trasferimento di competenza a un’autorità giurisdizionale più adatta a trattare il caso</a:t>
            </a:r>
          </a:p>
          <a:p>
            <a:pPr lvl="2" eaLnBrk="1" hangingPunct="1"/>
            <a:endParaRPr lang="it-IT" dirty="0"/>
          </a:p>
          <a:p>
            <a:pPr lvl="3" eaLnBrk="1" hangingPunct="1"/>
            <a:endParaRPr lang="it-IT"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22</a:t>
            </a:fld>
            <a:endParaRPr lang="it-IT"/>
          </a:p>
        </p:txBody>
      </p:sp>
      <p:sp>
        <p:nvSpPr>
          <p:cNvPr id="19463" name="Titolo 1"/>
          <p:cNvSpPr>
            <a:spLocks/>
          </p:cNvSpPr>
          <p:nvPr/>
        </p:nvSpPr>
        <p:spPr bwMode="auto">
          <a:xfrm>
            <a:off x="440267" y="524404"/>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 </a:t>
            </a:r>
            <a:r>
              <a:rPr lang="it-IT" sz="3600" dirty="0" err="1">
                <a:latin typeface="Calibri" pitchFamily="34" charset="0"/>
              </a:rPr>
              <a:t>DI</a:t>
            </a:r>
            <a:r>
              <a:rPr lang="it-IT" sz="3600" dirty="0">
                <a:latin typeface="Calibri" pitchFamily="34" charset="0"/>
              </a:rPr>
              <a:t> GIURISDIZIONE DEL REGOLAMENTO BRUXELLES II BIS - segue</a:t>
            </a:r>
          </a:p>
        </p:txBody>
      </p:sp>
    </p:spTree>
    <p:extLst>
      <p:ext uri="{BB962C8B-B14F-4D97-AF65-F5344CB8AC3E}">
        <p14:creationId xmlns:p14="http://schemas.microsoft.com/office/powerpoint/2010/main" val="259498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6" presetClass="emph" presetSubtype="0" fill="hold" grpId="0" nodeType="clickEffect">
                                  <p:stCondLst>
                                    <p:cond delay="0"/>
                                  </p:stCondLst>
                                  <p:iterate type="lt">
                                    <p:tmPct val="10000"/>
                                  </p:iterate>
                                  <p:childTnLst>
                                    <p:animScale>
                                      <p:cBhvr>
                                        <p:cTn id="20" dur="250" autoRev="1" fill="hold">
                                          <p:stCondLst>
                                            <p:cond delay="0"/>
                                          </p:stCondLst>
                                        </p:cTn>
                                        <p:tgtEl>
                                          <p:spTgt spid="3">
                                            <p:txEl>
                                              <p:pRg st="2" end="2"/>
                                            </p:txEl>
                                          </p:spTgt>
                                        </p:tgtEl>
                                      </p:cBhvr>
                                      <p:to x="80000" y="100000"/>
                                    </p:animScale>
                                    <p:anim by="(#ppt_w*0.10)" calcmode="lin" valueType="num">
                                      <p:cBhvr>
                                        <p:cTn id="21" dur="250" autoRev="1" fill="hold">
                                          <p:stCondLst>
                                            <p:cond delay="0"/>
                                          </p:stCondLst>
                                        </p:cTn>
                                        <p:tgtEl>
                                          <p:spTgt spid="3">
                                            <p:txEl>
                                              <p:pRg st="2" end="2"/>
                                            </p:txEl>
                                          </p:spTgt>
                                        </p:tgtEl>
                                        <p:attrNameLst>
                                          <p:attrName>ppt_x</p:attrName>
                                        </p:attrNameLst>
                                      </p:cBhvr>
                                    </p:anim>
                                    <p:anim by="(-#ppt_w*0.10)" calcmode="lin" valueType="num">
                                      <p:cBhvr>
                                        <p:cTn id="22" dur="250" autoRev="1" fill="hold">
                                          <p:stCondLst>
                                            <p:cond delay="0"/>
                                          </p:stCondLst>
                                        </p:cTn>
                                        <p:tgtEl>
                                          <p:spTgt spid="3">
                                            <p:txEl>
                                              <p:pRg st="2" end="2"/>
                                            </p:txEl>
                                          </p:spTgt>
                                        </p:tgtEl>
                                        <p:attrNameLst>
                                          <p:attrName>ppt_y</p:attrName>
                                        </p:attrNameLst>
                                      </p:cBhvr>
                                    </p:anim>
                                    <p:animRot by="-480000">
                                      <p:cBhvr>
                                        <p:cTn id="23" dur="250" autoRev="1" fill="hold">
                                          <p:stCondLst>
                                            <p:cond delay="0"/>
                                          </p:stCondLst>
                                        </p:cTn>
                                        <p:tgtEl>
                                          <p:spTgt spid="3">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iterate type="lt">
                                    <p:tmAbs val="0"/>
                                  </p:iterate>
                                  <p:childTnLst>
                                    <p:set>
                                      <p:cBhvr>
                                        <p:cTn id="2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iterate type="lt">
                                    <p:tmAbs val="0"/>
                                  </p:iterate>
                                  <p:childTnLst>
                                    <p:set>
                                      <p:cBhvr>
                                        <p:cTn id="3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iterate type="lt">
                                    <p:tmAbs val="0"/>
                                  </p:iterate>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252133"/>
            <a:ext cx="8229600" cy="4605867"/>
          </a:xfrm>
        </p:spPr>
        <p:txBody>
          <a:bodyPr/>
          <a:lstStyle/>
          <a:p>
            <a:pPr algn="just" eaLnBrk="1" hangingPunct="1"/>
            <a:r>
              <a:rPr lang="it-IT" dirty="0"/>
              <a:t>	Altre norme di giurisdizione:</a:t>
            </a:r>
          </a:p>
          <a:p>
            <a:pPr lvl="1" eaLnBrk="1" hangingPunct="1"/>
            <a:r>
              <a:rPr lang="it-IT" dirty="0"/>
              <a:t>Art. 13: competenza del giudice dello Stato in cui il minore si trova: forum </a:t>
            </a:r>
            <a:r>
              <a:rPr lang="it-IT" dirty="0" err="1"/>
              <a:t>necessitatis</a:t>
            </a:r>
            <a:endParaRPr lang="it-IT" dirty="0"/>
          </a:p>
          <a:p>
            <a:pPr eaLnBrk="1" hangingPunct="1">
              <a:buNone/>
            </a:pPr>
            <a:r>
              <a:rPr lang="it-IT" dirty="0"/>
              <a:t>	</a:t>
            </a:r>
          </a:p>
          <a:p>
            <a:pPr eaLnBrk="1" hangingPunct="1">
              <a:buNone/>
            </a:pPr>
            <a:r>
              <a:rPr lang="it-IT" dirty="0"/>
              <a:t>Ma se non è possibile determinare la giurisdizione di uno Stato </a:t>
            </a:r>
            <a:r>
              <a:rPr lang="it-IT" dirty="0" err="1"/>
              <a:t>membro…</a:t>
            </a:r>
            <a:endParaRPr lang="it-IT" dirty="0"/>
          </a:p>
          <a:p>
            <a:pPr lvl="2" eaLnBrk="1" hangingPunct="1"/>
            <a:endParaRPr lang="it-IT" dirty="0"/>
          </a:p>
          <a:p>
            <a:pPr lvl="3" eaLnBrk="1" hangingPunct="1"/>
            <a:endParaRPr lang="it-IT"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23</a:t>
            </a:fld>
            <a:endParaRPr lang="it-IT"/>
          </a:p>
        </p:txBody>
      </p:sp>
      <p:sp>
        <p:nvSpPr>
          <p:cNvPr id="19463" name="Titolo 1"/>
          <p:cNvSpPr>
            <a:spLocks/>
          </p:cNvSpPr>
          <p:nvPr/>
        </p:nvSpPr>
        <p:spPr bwMode="auto">
          <a:xfrm>
            <a:off x="457200" y="841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 </a:t>
            </a:r>
            <a:r>
              <a:rPr lang="it-IT" sz="3600" dirty="0" err="1">
                <a:latin typeface="Calibri" pitchFamily="34" charset="0"/>
              </a:rPr>
              <a:t>DI</a:t>
            </a:r>
            <a:r>
              <a:rPr lang="it-IT" sz="3600" dirty="0">
                <a:latin typeface="Calibri" pitchFamily="34" charset="0"/>
              </a:rPr>
              <a:t> GIURISDIZIONE DEL REGOLAMENTO BRUXELLES II BIS - segue</a:t>
            </a:r>
          </a:p>
        </p:txBody>
      </p:sp>
    </p:spTree>
    <p:extLst>
      <p:ext uri="{BB962C8B-B14F-4D97-AF65-F5344CB8AC3E}">
        <p14:creationId xmlns:p14="http://schemas.microsoft.com/office/powerpoint/2010/main" val="182995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par>
                                <p:cTn id="10" presetID="36" presetClass="emph" presetSubtype="0" fill="hold" grpId="0" nodeType="withEffect">
                                  <p:stCondLst>
                                    <p:cond delay="0"/>
                                  </p:stCondLst>
                                  <p:iterate type="lt">
                                    <p:tmPct val="10000"/>
                                  </p:iterate>
                                  <p:childTnLst>
                                    <p:animScale>
                                      <p:cBhvr>
                                        <p:cTn id="11" dur="250" autoRev="1" fill="hold">
                                          <p:stCondLst>
                                            <p:cond delay="0"/>
                                          </p:stCondLst>
                                        </p:cTn>
                                        <p:tgtEl>
                                          <p:spTgt spid="3">
                                            <p:txEl>
                                              <p:pRg st="1" end="1"/>
                                            </p:txEl>
                                          </p:spTgt>
                                        </p:tgtEl>
                                      </p:cBhvr>
                                      <p:to x="80000" y="100000"/>
                                    </p:animScale>
                                    <p:anim by="(#ppt_w*0.10)" calcmode="lin" valueType="num">
                                      <p:cBhvr>
                                        <p:cTn id="12" dur="250" autoRev="1" fill="hold">
                                          <p:stCondLst>
                                            <p:cond delay="0"/>
                                          </p:stCondLst>
                                        </p:cTn>
                                        <p:tgtEl>
                                          <p:spTgt spid="3">
                                            <p:txEl>
                                              <p:pRg st="1" end="1"/>
                                            </p:txEl>
                                          </p:spTgt>
                                        </p:tgtEl>
                                        <p:attrNameLst>
                                          <p:attrName>ppt_x</p:attrName>
                                        </p:attrNameLst>
                                      </p:cBhvr>
                                    </p:anim>
                                    <p:anim by="(-#ppt_w*0.10)" calcmode="lin" valueType="num">
                                      <p:cBhvr>
                                        <p:cTn id="13" dur="250" autoRev="1" fill="hold">
                                          <p:stCondLst>
                                            <p:cond delay="0"/>
                                          </p:stCondLst>
                                        </p:cTn>
                                        <p:tgtEl>
                                          <p:spTgt spid="3">
                                            <p:txEl>
                                              <p:pRg st="1" end="1"/>
                                            </p:txEl>
                                          </p:spTgt>
                                        </p:tgtEl>
                                        <p:attrNameLst>
                                          <p:attrName>ppt_y</p:attrName>
                                        </p:attrNameLst>
                                      </p:cBhvr>
                                    </p:anim>
                                    <p:animRot by="-480000">
                                      <p:cBhvr>
                                        <p:cTn id="14" dur="250" autoRev="1" fill="hold">
                                          <p:stCondLst>
                                            <p:cond delay="0"/>
                                          </p:stCondLst>
                                        </p:cTn>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6" presetClass="emph" presetSubtype="0" fill="hold" grpId="0" nodeType="clickEffect">
                                  <p:stCondLst>
                                    <p:cond delay="0"/>
                                  </p:stCondLst>
                                  <p:iterate type="lt">
                                    <p:tmPct val="10000"/>
                                  </p:iterate>
                                  <p:childTnLst>
                                    <p:animScale>
                                      <p:cBhvr>
                                        <p:cTn id="18" dur="250" autoRev="1" fill="hold">
                                          <p:stCondLst>
                                            <p:cond delay="0"/>
                                          </p:stCondLst>
                                        </p:cTn>
                                        <p:tgtEl>
                                          <p:spTgt spid="3">
                                            <p:txEl>
                                              <p:pRg st="2" end="2"/>
                                            </p:txEl>
                                          </p:spTgt>
                                        </p:tgtEl>
                                      </p:cBhvr>
                                      <p:to x="80000" y="100000"/>
                                    </p:animScale>
                                    <p:anim by="(#ppt_w*0.10)" calcmode="lin" valueType="num">
                                      <p:cBhvr>
                                        <p:cTn id="19" dur="250" autoRev="1" fill="hold">
                                          <p:stCondLst>
                                            <p:cond delay="0"/>
                                          </p:stCondLst>
                                        </p:cTn>
                                        <p:tgtEl>
                                          <p:spTgt spid="3">
                                            <p:txEl>
                                              <p:pRg st="2" end="2"/>
                                            </p:txEl>
                                          </p:spTgt>
                                        </p:tgtEl>
                                        <p:attrNameLst>
                                          <p:attrName>ppt_x</p:attrName>
                                        </p:attrNameLst>
                                      </p:cBhvr>
                                    </p:anim>
                                    <p:anim by="(-#ppt_w*0.10)" calcmode="lin" valueType="num">
                                      <p:cBhvr>
                                        <p:cTn id="20" dur="250" autoRev="1" fill="hold">
                                          <p:stCondLst>
                                            <p:cond delay="0"/>
                                          </p:stCondLst>
                                        </p:cTn>
                                        <p:tgtEl>
                                          <p:spTgt spid="3">
                                            <p:txEl>
                                              <p:pRg st="2" end="2"/>
                                            </p:txEl>
                                          </p:spTgt>
                                        </p:tgtEl>
                                        <p:attrNameLst>
                                          <p:attrName>ppt_y</p:attrName>
                                        </p:attrNameLst>
                                      </p:cBhvr>
                                    </p:anim>
                                    <p:animRot by="-480000">
                                      <p:cBhvr>
                                        <p:cTn id="21" dur="250" autoRev="1" fill="hold">
                                          <p:stCondLst>
                                            <p:cond delay="0"/>
                                          </p:stCondLst>
                                        </p:cTn>
                                        <p:tgtEl>
                                          <p:spTgt spid="3">
                                            <p:txEl>
                                              <p:pRg st="2" end="2"/>
                                            </p:txEl>
                                          </p:spTgt>
                                        </p:tgtEl>
                                        <p:attrNameLst>
                                          <p:attrName>r</p:attrName>
                                        </p:attrNameLst>
                                      </p:cBhvr>
                                    </p:animRot>
                                  </p:childTnLst>
                                </p:cTn>
                              </p:par>
                            </p:childTnLst>
                          </p:cTn>
                        </p:par>
                      </p:childTnLst>
                    </p:cTn>
                  </p:par>
                  <p:par>
                    <p:cTn id="22" fill="hold">
                      <p:stCondLst>
                        <p:cond delay="indefinite"/>
                      </p:stCondLst>
                      <p:childTnLst>
                        <p:par>
                          <p:cTn id="23" fill="hold">
                            <p:stCondLst>
                              <p:cond delay="0"/>
                            </p:stCondLst>
                            <p:childTnLst>
                              <p:par>
                                <p:cTn id="24" presetID="36" presetClass="emph" presetSubtype="0" fill="hold" grpId="0" nodeType="clickEffect">
                                  <p:stCondLst>
                                    <p:cond delay="0"/>
                                  </p:stCondLst>
                                  <p:iterate type="lt">
                                    <p:tmPct val="10000"/>
                                  </p:iterate>
                                  <p:childTnLst>
                                    <p:animScale>
                                      <p:cBhvr>
                                        <p:cTn id="25" dur="250" autoRev="1" fill="hold">
                                          <p:stCondLst>
                                            <p:cond delay="0"/>
                                          </p:stCondLst>
                                        </p:cTn>
                                        <p:tgtEl>
                                          <p:spTgt spid="3">
                                            <p:txEl>
                                              <p:pRg st="3" end="3"/>
                                            </p:txEl>
                                          </p:spTgt>
                                        </p:tgtEl>
                                      </p:cBhvr>
                                      <p:to x="80000" y="100000"/>
                                    </p:animScale>
                                    <p:anim by="(#ppt_w*0.10)" calcmode="lin" valueType="num">
                                      <p:cBhvr>
                                        <p:cTn id="26" dur="250" autoRev="1" fill="hold">
                                          <p:stCondLst>
                                            <p:cond delay="0"/>
                                          </p:stCondLst>
                                        </p:cTn>
                                        <p:tgtEl>
                                          <p:spTgt spid="3">
                                            <p:txEl>
                                              <p:pRg st="3" end="3"/>
                                            </p:txEl>
                                          </p:spTgt>
                                        </p:tgtEl>
                                        <p:attrNameLst>
                                          <p:attrName>ppt_x</p:attrName>
                                        </p:attrNameLst>
                                      </p:cBhvr>
                                    </p:anim>
                                    <p:anim by="(-#ppt_w*0.10)" calcmode="lin" valueType="num">
                                      <p:cBhvr>
                                        <p:cTn id="27" dur="250" autoRev="1" fill="hold">
                                          <p:stCondLst>
                                            <p:cond delay="0"/>
                                          </p:stCondLst>
                                        </p:cTn>
                                        <p:tgtEl>
                                          <p:spTgt spid="3">
                                            <p:txEl>
                                              <p:pRg st="3" end="3"/>
                                            </p:txEl>
                                          </p:spTgt>
                                        </p:tgtEl>
                                        <p:attrNameLst>
                                          <p:attrName>ppt_y</p:attrName>
                                        </p:attrNameLst>
                                      </p:cBhvr>
                                    </p:anim>
                                    <p:animRot by="-480000">
                                      <p:cBhvr>
                                        <p:cTn id="28" dur="250" autoRev="1" fill="hold">
                                          <p:stCondLst>
                                            <p:cond delay="0"/>
                                          </p:stCondLst>
                                        </p:cTn>
                                        <p:tgtEl>
                                          <p:spTgt spid="3">
                                            <p:txEl>
                                              <p:pRg st="3" end="3"/>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iterate type="lt">
                                    <p:tmAbs val="0"/>
                                  </p:iterate>
                                  <p:childTnLst>
                                    <p:set>
                                      <p:cBhvr>
                                        <p:cTn id="32" dur="1" fill="hold">
                                          <p:stCondLst>
                                            <p:cond delay="0"/>
                                          </p:stCondLst>
                                        </p:cTn>
                                        <p:tgtEl>
                                          <p:spTgt spid="3">
                                            <p:txEl>
                                              <p:pRg st="0" end="0"/>
                                            </p:txEl>
                                          </p:spTgt>
                                        </p:tgtEl>
                                        <p:attrNameLst>
                                          <p:attrName>style.visibility</p:attrName>
                                        </p:attrNameLst>
                                      </p:cBhvr>
                                      <p:to>
                                        <p:strVal val="visible"/>
                                      </p:to>
                                    </p:set>
                                  </p:childTnLst>
                                </p:cTn>
                              </p:par>
                              <p:par>
                                <p:cTn id="33" presetID="1" presetClass="entr" presetSubtype="0" fill="hold" grpId="1" nodeType="withEffect">
                                  <p:stCondLst>
                                    <p:cond delay="0"/>
                                  </p:stCondLst>
                                  <p:iterate type="lt">
                                    <p:tmAbs val="0"/>
                                  </p:iterate>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iterate type="lt">
                                    <p:tmAbs val="0"/>
                                  </p:iterate>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iterate type="lt">
                                    <p:tmAbs val="0"/>
                                  </p:iterate>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1866" y="2065867"/>
            <a:ext cx="8144934" cy="4792132"/>
          </a:xfrm>
        </p:spPr>
        <p:txBody>
          <a:bodyPr/>
          <a:lstStyle/>
          <a:p>
            <a:pPr algn="just" eaLnBrk="1" hangingPunct="1"/>
            <a:r>
              <a:rPr lang="it-IT" dirty="0"/>
              <a:t>Se il minore cittadino europeo risiede in uno Stato terzo, è possibile che la controversia concernente la </a:t>
            </a:r>
            <a:r>
              <a:rPr lang="it-IT" dirty="0" err="1"/>
              <a:t>resp</a:t>
            </a:r>
            <a:r>
              <a:rPr lang="it-IT" dirty="0"/>
              <a:t>. Genitoriale sia instaurata dinanzi al giudice di uno Stato membro?</a:t>
            </a:r>
          </a:p>
          <a:p>
            <a:pPr lvl="1" eaLnBrk="1" hangingPunct="1"/>
            <a:r>
              <a:rPr lang="it-IT" dirty="0"/>
              <a:t>Solo nel caso previsto dall’art. 12 par. </a:t>
            </a:r>
            <a:r>
              <a:rPr lang="it-IT" dirty="0" err="1"/>
              <a:t>3</a:t>
            </a:r>
            <a:r>
              <a:rPr lang="it-IT" dirty="0"/>
              <a:t> </a:t>
            </a:r>
            <a:r>
              <a:rPr lang="it-IT" dirty="0" err="1"/>
              <a:t>–</a:t>
            </a:r>
            <a:r>
              <a:rPr lang="it-IT" dirty="0"/>
              <a:t> </a:t>
            </a:r>
            <a:r>
              <a:rPr lang="it-IT" dirty="0" err="1"/>
              <a:t>sep</a:t>
            </a:r>
            <a:r>
              <a:rPr lang="it-IT" dirty="0"/>
              <a:t>. E divorzio e accordo dei genitori</a:t>
            </a:r>
          </a:p>
          <a:p>
            <a:pPr algn="just" eaLnBrk="1" hangingPunct="1"/>
            <a:r>
              <a:rPr lang="it-IT" dirty="0"/>
              <a:t>Possibile discriminazione sulla base della residenza </a:t>
            </a:r>
            <a:r>
              <a:rPr lang="it-IT" dirty="0" err="1"/>
              <a:t>–</a:t>
            </a:r>
            <a:r>
              <a:rPr lang="it-IT" dirty="0"/>
              <a:t> applicazione di criteri nazionali (art. 14)</a:t>
            </a:r>
          </a:p>
          <a:p>
            <a:pPr algn="just" eaLnBrk="1" hangingPunct="1"/>
            <a:r>
              <a:rPr lang="it-IT" dirty="0"/>
              <a:t>Soluzione: art. 15 o fori necessari </a:t>
            </a:r>
            <a:r>
              <a:rPr lang="it-IT" dirty="0" err="1"/>
              <a:t>–</a:t>
            </a:r>
            <a:r>
              <a:rPr lang="it-IT" dirty="0"/>
              <a:t> Studio su giurisdizione residuale 3.9.2007 Commissione europea</a:t>
            </a:r>
          </a:p>
          <a:p>
            <a:pPr eaLnBrk="1" hangingPunct="1"/>
            <a:endParaRPr lang="it-IT" dirty="0"/>
          </a:p>
          <a:p>
            <a:pPr eaLnBrk="1" hangingPunct="1"/>
            <a:endParaRPr lang="it-IT" dirty="0"/>
          </a:p>
          <a:p>
            <a:pPr eaLnBrk="1" hangingPunct="1"/>
            <a:endParaRPr lang="it-IT" dirty="0"/>
          </a:p>
        </p:txBody>
      </p:sp>
      <p:sp>
        <p:nvSpPr>
          <p:cNvPr id="5" name="Segnaposto piè di pagina 4"/>
          <p:cNvSpPr>
            <a:spLocks noGrp="1"/>
          </p:cNvSpPr>
          <p:nvPr>
            <p:ph type="ftr" sz="quarter" idx="11"/>
          </p:nvPr>
        </p:nvSpPr>
        <p:spPr>
          <a:xfrm>
            <a:off x="3124200" y="6858000"/>
            <a:ext cx="2895600" cy="365125"/>
          </a:xfrm>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A22F3B89-4D0B-4AFC-938B-461A104C5A50}" type="slidenum">
              <a:rPr lang="it-IT"/>
              <a:pPr>
                <a:defRPr/>
              </a:pPr>
              <a:t>24</a:t>
            </a:fld>
            <a:endParaRPr lang="it-IT"/>
          </a:p>
        </p:txBody>
      </p:sp>
      <p:sp>
        <p:nvSpPr>
          <p:cNvPr id="24577" name="Titolo 1"/>
          <p:cNvSpPr>
            <a:spLocks noGrp="1"/>
          </p:cNvSpPr>
          <p:nvPr>
            <p:ph type="title"/>
          </p:nvPr>
        </p:nvSpPr>
        <p:spPr>
          <a:xfrm>
            <a:off x="541866" y="274637"/>
            <a:ext cx="7523535" cy="555096"/>
          </a:xfrm>
        </p:spPr>
        <p:style>
          <a:lnRef idx="1">
            <a:schemeClr val="accent5"/>
          </a:lnRef>
          <a:fillRef idx="3">
            <a:schemeClr val="accent5"/>
          </a:fillRef>
          <a:effectRef idx="2">
            <a:schemeClr val="accent5"/>
          </a:effectRef>
          <a:fontRef idx="minor">
            <a:schemeClr val="lt1"/>
          </a:fontRef>
        </p:style>
        <p:txBody>
          <a:bodyPr>
            <a:normAutofit fontScale="90000"/>
          </a:bodyPr>
          <a:lstStyle/>
          <a:p>
            <a:pPr eaLnBrk="1" hangingPunct="1"/>
            <a:r>
              <a:rPr lang="it-IT" sz="3600" dirty="0"/>
              <a:t>PROFILI PROBLEMATICI</a:t>
            </a:r>
          </a:p>
        </p:txBody>
      </p:sp>
      <p:sp>
        <p:nvSpPr>
          <p:cNvPr id="24582" name="Titolo 1"/>
          <p:cNvSpPr>
            <a:spLocks/>
          </p:cNvSpPr>
          <p:nvPr/>
        </p:nvSpPr>
        <p:spPr bwMode="auto">
          <a:xfrm>
            <a:off x="705590" y="274637"/>
            <a:ext cx="7625579" cy="1143001"/>
          </a:xfrm>
          <a:prstGeom prst="rect">
            <a:avLst/>
          </a:prstGeom>
          <a:noFill/>
          <a:ln w="9525">
            <a:noFill/>
            <a:miter lim="800000"/>
            <a:headEnd/>
            <a:tailEnd/>
          </a:ln>
        </p:spPr>
        <p:txBody>
          <a:bodyPr anchor="ctr"/>
          <a:lstStyle/>
          <a:p>
            <a:pPr algn="just"/>
            <a:endParaRPr lang="it-IT" sz="2800" i="1" dirty="0">
              <a:latin typeface="Calibri" pitchFamily="34" charset="0"/>
            </a:endParaRPr>
          </a:p>
        </p:txBody>
      </p:sp>
    </p:spTree>
    <p:extLst>
      <p:ext uri="{BB962C8B-B14F-4D97-AF65-F5344CB8AC3E}">
        <p14:creationId xmlns:p14="http://schemas.microsoft.com/office/powerpoint/2010/main" val="189790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2"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2"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3"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eaLnBrk="1" hangingPunct="1"/>
            <a:r>
              <a:rPr lang="it-IT" u="sng" dirty="0"/>
              <a:t>Foro generale</a:t>
            </a:r>
            <a:r>
              <a:rPr lang="it-IT" dirty="0"/>
              <a:t>:</a:t>
            </a:r>
          </a:p>
          <a:p>
            <a:pPr lvl="1" eaLnBrk="1" hangingPunct="1"/>
            <a:r>
              <a:rPr lang="it-IT" dirty="0"/>
              <a:t>Residenza del minore prima della sottrazione:</a:t>
            </a:r>
          </a:p>
          <a:p>
            <a:pPr lvl="2" eaLnBrk="1" hangingPunct="1"/>
            <a:r>
              <a:rPr lang="it-IT" dirty="0"/>
              <a:t>Art. 1 </a:t>
            </a:r>
            <a:r>
              <a:rPr lang="it-IT" dirty="0" err="1"/>
              <a:t>Conv</a:t>
            </a:r>
            <a:r>
              <a:rPr lang="it-IT" dirty="0"/>
              <a:t>. L’</a:t>
            </a:r>
            <a:r>
              <a:rPr lang="it-IT" dirty="0" err="1"/>
              <a:t>Aja</a:t>
            </a:r>
            <a:r>
              <a:rPr lang="it-IT" dirty="0"/>
              <a:t> 1961; (art. 42 l. 218/95);</a:t>
            </a:r>
          </a:p>
          <a:p>
            <a:pPr lvl="2" eaLnBrk="1" hangingPunct="1"/>
            <a:r>
              <a:rPr lang="it-IT" dirty="0"/>
              <a:t>Art. 4 </a:t>
            </a:r>
            <a:r>
              <a:rPr lang="it-IT" dirty="0" err="1"/>
              <a:t>Conv</a:t>
            </a:r>
            <a:r>
              <a:rPr lang="it-IT" dirty="0"/>
              <a:t>. L’</a:t>
            </a:r>
            <a:r>
              <a:rPr lang="it-IT" dirty="0" err="1"/>
              <a:t>Aja</a:t>
            </a:r>
            <a:r>
              <a:rPr lang="it-IT" dirty="0"/>
              <a:t> 1980;</a:t>
            </a:r>
          </a:p>
          <a:p>
            <a:pPr lvl="2" eaLnBrk="1" hangingPunct="1"/>
            <a:r>
              <a:rPr lang="it-IT" dirty="0"/>
              <a:t>Art. 10 Reg. 2201/2003</a:t>
            </a:r>
          </a:p>
          <a:p>
            <a:pPr lvl="1" eaLnBrk="1" hangingPunct="1"/>
            <a:r>
              <a:rPr lang="it-IT" dirty="0"/>
              <a:t>Integrazioni del Reg. </a:t>
            </a:r>
            <a:r>
              <a:rPr lang="it-IT" dirty="0" err="1"/>
              <a:t>Brux</a:t>
            </a:r>
            <a:r>
              <a:rPr lang="it-IT" dirty="0"/>
              <a:t> II bis alla </a:t>
            </a:r>
            <a:r>
              <a:rPr lang="it-IT" dirty="0" err="1"/>
              <a:t>Conv</a:t>
            </a:r>
            <a:r>
              <a:rPr lang="it-IT" dirty="0"/>
              <a:t>. L’</a:t>
            </a:r>
            <a:r>
              <a:rPr lang="it-IT" dirty="0" err="1"/>
              <a:t>Aja</a:t>
            </a:r>
            <a:r>
              <a:rPr lang="it-IT" dirty="0"/>
              <a:t>:</a:t>
            </a:r>
          </a:p>
          <a:p>
            <a:pPr lvl="2" eaLnBrk="1" hangingPunct="1"/>
            <a:r>
              <a:rPr lang="it-IT" dirty="0"/>
              <a:t>Art. 11 par. 6: comunicazione di decisione contraria a giudice competente;</a:t>
            </a:r>
          </a:p>
          <a:p>
            <a:pPr lvl="2" eaLnBrk="1" hangingPunct="1"/>
            <a:r>
              <a:rPr lang="it-IT" dirty="0"/>
              <a:t>Art. 11 par. 8 prevalenza della decisione del giudice di precedente residenza nonostante decisione contraria.</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25</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algn="just"/>
            <a:r>
              <a:rPr lang="it-IT" sz="3600" dirty="0">
                <a:latin typeface="Calibri" pitchFamily="34" charset="0"/>
              </a:rPr>
              <a:t>PROCEDIMENTI PER IL RIENTRO DEL MINORE NELLO STATO DI PRECEDENTE RESIDENZA: GIURISDIZIONE</a:t>
            </a:r>
          </a:p>
        </p:txBody>
      </p:sp>
    </p:spTree>
    <p:extLst>
      <p:ext uri="{BB962C8B-B14F-4D97-AF65-F5344CB8AC3E}">
        <p14:creationId xmlns:p14="http://schemas.microsoft.com/office/powerpoint/2010/main" val="25911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655608"/>
          </a:xfrm>
        </p:spPr>
        <p:txBody>
          <a:bodyPr/>
          <a:lstStyle/>
          <a:p>
            <a:pPr algn="just" eaLnBrk="1" hangingPunct="1"/>
            <a:r>
              <a:rPr lang="it-IT" sz="2800" dirty="0"/>
              <a:t>Aspetti problematici - coordinamento con regole di diritto processuale civile nazionale</a:t>
            </a:r>
          </a:p>
          <a:p>
            <a:pPr algn="just" eaLnBrk="1" hangingPunct="1"/>
            <a:r>
              <a:rPr lang="it-IT" sz="2800" dirty="0"/>
              <a:t>Richiesta di rientro del minore ex </a:t>
            </a:r>
            <a:r>
              <a:rPr lang="it-IT" sz="2800" dirty="0" err="1"/>
              <a:t>Conv</a:t>
            </a:r>
            <a:r>
              <a:rPr lang="it-IT" sz="2800" dirty="0"/>
              <a:t>. L’</a:t>
            </a:r>
            <a:r>
              <a:rPr lang="it-IT" sz="2800" dirty="0" err="1"/>
              <a:t>Aja</a:t>
            </a:r>
            <a:r>
              <a:rPr lang="it-IT" sz="2800" dirty="0"/>
              <a:t> si propone al tribunale dei minorenni e la decisione è poi ricorribile in Cassazione;</a:t>
            </a:r>
          </a:p>
          <a:p>
            <a:pPr algn="just" eaLnBrk="1" hangingPunct="1"/>
            <a:r>
              <a:rPr lang="it-IT" sz="2800" dirty="0"/>
              <a:t>E’ possibile estendere tali regole di procedura anche alla richiesta di rientro del minore ex art. 11 par. 8 Reg. Bruxelles II bis: ricorso al tribunale dei minorenni contro il quale si può proporre ricorso alla Cassazione: </a:t>
            </a:r>
            <a:r>
              <a:rPr lang="it-IT" sz="2800" dirty="0" err="1"/>
              <a:t>Cass</a:t>
            </a:r>
            <a:r>
              <a:rPr lang="it-IT" sz="2800" dirty="0"/>
              <a:t>. 14 luglio 2010 n. 16549.</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26</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algn="just"/>
            <a:r>
              <a:rPr lang="it-IT" sz="3600" dirty="0">
                <a:latin typeface="Calibri" pitchFamily="34" charset="0"/>
              </a:rPr>
              <a:t>PROCEDIMENTI PER IL RIENTRO DEL MINORE NELLO STATO DI PRECEDENTE RESIDENZA: GIURISDIZIONE</a:t>
            </a:r>
          </a:p>
        </p:txBody>
      </p:sp>
    </p:spTree>
    <p:extLst>
      <p:ext uri="{BB962C8B-B14F-4D97-AF65-F5344CB8AC3E}">
        <p14:creationId xmlns:p14="http://schemas.microsoft.com/office/powerpoint/2010/main" val="222165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723340"/>
          </a:xfrm>
        </p:spPr>
        <p:txBody>
          <a:bodyPr/>
          <a:lstStyle/>
          <a:p>
            <a:pPr eaLnBrk="1" hangingPunct="1"/>
            <a:r>
              <a:rPr lang="it-IT" dirty="0"/>
              <a:t>Norme di </a:t>
            </a:r>
            <a:r>
              <a:rPr lang="it-IT" dirty="0" err="1"/>
              <a:t>d.i.p</a:t>
            </a:r>
            <a:r>
              <a:rPr lang="it-IT" dirty="0"/>
              <a:t>. nazionali:</a:t>
            </a:r>
          </a:p>
          <a:p>
            <a:pPr lvl="1" eaLnBrk="1" hangingPunct="1"/>
            <a:r>
              <a:rPr lang="it-IT" dirty="0"/>
              <a:t>Art. 36 l. 218/95: l. nazionale del figlio;</a:t>
            </a:r>
          </a:p>
          <a:p>
            <a:pPr lvl="1" algn="just" eaLnBrk="1" hangingPunct="1"/>
            <a:r>
              <a:rPr lang="it-IT" dirty="0"/>
              <a:t>Art. 2 e art. 4 n. 2 </a:t>
            </a:r>
            <a:r>
              <a:rPr lang="it-IT" dirty="0" err="1"/>
              <a:t>Conv</a:t>
            </a:r>
            <a:r>
              <a:rPr lang="it-IT" dirty="0"/>
              <a:t>. L’</a:t>
            </a:r>
            <a:r>
              <a:rPr lang="it-IT" dirty="0" err="1"/>
              <a:t>Aja</a:t>
            </a:r>
            <a:r>
              <a:rPr lang="it-IT" dirty="0"/>
              <a:t> 1961 prevedono l’operatività della </a:t>
            </a:r>
            <a:r>
              <a:rPr lang="it-IT" i="1" dirty="0" err="1"/>
              <a:t>lex</a:t>
            </a:r>
            <a:r>
              <a:rPr lang="it-IT" i="1" dirty="0"/>
              <a:t> fori</a:t>
            </a:r>
            <a:r>
              <a:rPr lang="it-IT" dirty="0"/>
              <a:t>, salvo i rapporti di autorità risultanti di pieno diritto da regolare in base alla l. nazionale (art. 3);</a:t>
            </a:r>
          </a:p>
          <a:p>
            <a:pPr lvl="1" algn="just" eaLnBrk="1" hangingPunct="1"/>
            <a:r>
              <a:rPr lang="it-IT" dirty="0"/>
              <a:t>No disciplina nel Reg. 2201/2003 e nella </a:t>
            </a:r>
            <a:r>
              <a:rPr lang="it-IT" dirty="0" err="1"/>
              <a:t>Conv</a:t>
            </a:r>
            <a:r>
              <a:rPr lang="it-IT" dirty="0"/>
              <a:t>. L’</a:t>
            </a:r>
            <a:r>
              <a:rPr lang="it-IT" dirty="0" err="1"/>
              <a:t>Aja</a:t>
            </a:r>
            <a:r>
              <a:rPr lang="it-IT" dirty="0"/>
              <a:t> 1980</a:t>
            </a:r>
          </a:p>
          <a:p>
            <a:pPr lvl="1" algn="just" eaLnBrk="1" hangingPunct="1"/>
            <a:r>
              <a:rPr lang="it-IT" dirty="0"/>
              <a:t>Art. 15 </a:t>
            </a:r>
            <a:r>
              <a:rPr lang="it-IT" dirty="0" err="1"/>
              <a:t>Conv</a:t>
            </a:r>
            <a:r>
              <a:rPr lang="it-IT" dirty="0"/>
              <a:t>. L’</a:t>
            </a:r>
            <a:r>
              <a:rPr lang="it-IT" dirty="0" err="1"/>
              <a:t>Aja</a:t>
            </a:r>
            <a:r>
              <a:rPr lang="it-IT" dirty="0"/>
              <a:t> 1996 prevede </a:t>
            </a:r>
            <a:r>
              <a:rPr lang="it-IT" i="1" dirty="0" err="1"/>
              <a:t>lex</a:t>
            </a:r>
            <a:r>
              <a:rPr lang="it-IT" i="1" dirty="0"/>
              <a:t> fori</a:t>
            </a:r>
            <a:r>
              <a:rPr lang="it-IT" dirty="0"/>
              <a:t>, salva eccezione del collegamento più stretto</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27</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algn="just"/>
            <a:r>
              <a:rPr lang="it-IT" sz="3600" dirty="0">
                <a:latin typeface="Calibri" pitchFamily="34" charset="0"/>
              </a:rPr>
              <a:t>PROCEDIMENTI PER IL RIENTRO DEL MINORE NELLO STATO DI PRECEDENTE RESIDENZA: LEGGE APPLICABILE</a:t>
            </a:r>
          </a:p>
        </p:txBody>
      </p:sp>
    </p:spTree>
    <p:extLst>
      <p:ext uri="{BB962C8B-B14F-4D97-AF65-F5344CB8AC3E}">
        <p14:creationId xmlns:p14="http://schemas.microsoft.com/office/powerpoint/2010/main" val="249181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3"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par>
                                <p:cTn id="45" presetID="1" presetClass="entr" presetSubtype="0" fill="hold" grpId="3"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4"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4"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4"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par>
                                <p:cTn id="59" presetID="1" presetClass="entr" presetSubtype="0" fill="hold" grpId="4"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childTnLst>
                                </p:cTn>
                              </p:par>
                              <p:par>
                                <p:cTn id="61" presetID="1" presetClass="entr" presetSubtype="0" fill="hold" grpId="4" nodeType="withEffect">
                                  <p:stCondLst>
                                    <p:cond delay="0"/>
                                  </p:stCondLst>
                                  <p:childTnLst>
                                    <p:set>
                                      <p:cBhvr>
                                        <p:cTn id="6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38667" y="1947333"/>
            <a:ext cx="8348133" cy="4409017"/>
          </a:xfrm>
        </p:spPr>
        <p:txBody>
          <a:bodyPr/>
          <a:lstStyle/>
          <a:p>
            <a:pPr algn="just" eaLnBrk="1" hangingPunct="1"/>
            <a:r>
              <a:rPr lang="it-IT" dirty="0"/>
              <a:t>Ricerca del minore nel caso in cui non si conosca la nuova residenza.</a:t>
            </a:r>
          </a:p>
          <a:p>
            <a:pPr algn="just" eaLnBrk="1" hangingPunct="1"/>
            <a:r>
              <a:rPr lang="it-IT" dirty="0" err="1"/>
              <a:t>Conv</a:t>
            </a:r>
            <a:r>
              <a:rPr lang="it-IT" dirty="0"/>
              <a:t>. dell’</a:t>
            </a:r>
            <a:r>
              <a:rPr lang="it-IT" dirty="0" err="1"/>
              <a:t>Aja</a:t>
            </a:r>
            <a:r>
              <a:rPr lang="it-IT" dirty="0"/>
              <a:t> del 1980 e </a:t>
            </a:r>
            <a:r>
              <a:rPr lang="it-IT" dirty="0" err="1"/>
              <a:t>Conv</a:t>
            </a:r>
            <a:r>
              <a:rPr lang="it-IT" dirty="0"/>
              <a:t>. di Lussemburgo del 1980 prevedono assistenza giudiziaria internazionale fondata sulla cooperazione delle autorità centrali degli Stati contraenti (art. 4 </a:t>
            </a:r>
            <a:r>
              <a:rPr lang="it-IT" dirty="0" err="1"/>
              <a:t>Conv</a:t>
            </a:r>
            <a:r>
              <a:rPr lang="it-IT" dirty="0"/>
              <a:t>. Lussemburgo e art. 8 </a:t>
            </a:r>
            <a:r>
              <a:rPr lang="it-IT" dirty="0" err="1"/>
              <a:t>Conv</a:t>
            </a:r>
            <a:r>
              <a:rPr lang="it-IT" dirty="0"/>
              <a:t>. L’</a:t>
            </a:r>
            <a:r>
              <a:rPr lang="it-IT" dirty="0" err="1"/>
              <a:t>Aja</a:t>
            </a:r>
            <a:r>
              <a:rPr lang="it-IT" dirty="0"/>
              <a:t>).</a:t>
            </a:r>
          </a:p>
        </p:txBody>
      </p:sp>
      <p:sp>
        <p:nvSpPr>
          <p:cNvPr id="6" name="Segnaposto numero diapositiva 5"/>
          <p:cNvSpPr>
            <a:spLocks noGrp="1"/>
          </p:cNvSpPr>
          <p:nvPr>
            <p:ph type="sldNum" sz="quarter" idx="12"/>
          </p:nvPr>
        </p:nvSpPr>
        <p:spPr/>
        <p:txBody>
          <a:bodyPr/>
          <a:lstStyle/>
          <a:p>
            <a:pPr>
              <a:defRPr/>
            </a:pPr>
            <a:fld id="{7D77527E-FAE3-4A81-B887-C6C78FA14661}" type="slidenum">
              <a:rPr lang="it-IT" smtClean="0"/>
              <a:pPr>
                <a:defRPr/>
              </a:pPr>
              <a:t>28</a:t>
            </a:fld>
            <a:endParaRPr lang="it-IT"/>
          </a:p>
        </p:txBody>
      </p:sp>
      <p:sp>
        <p:nvSpPr>
          <p:cNvPr id="19463" name="Titolo 1"/>
          <p:cNvSpPr>
            <a:spLocks/>
          </p:cNvSpPr>
          <p:nvPr/>
        </p:nvSpPr>
        <p:spPr bwMode="auto">
          <a:xfrm>
            <a:off x="457200" y="237067"/>
            <a:ext cx="8229600" cy="15748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PROCEDIMENTO DI RIENTRO DEL MINORE INSTAURATO NELLO STATO DI NUOVA RESIDENZA: RICERCA DEL MINORE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egnaposto contenuto 1"/>
          <p:cNvGraphicFramePr>
            <a:graphicFrameLocks noGrp="1"/>
          </p:cNvGraphicFramePr>
          <p:nvPr>
            <p:ph idx="1"/>
            <p:extLst>
              <p:ext uri="{D42A27DB-BD31-4B8C-83A1-F6EECF244321}">
                <p14:modId xmlns:p14="http://schemas.microsoft.com/office/powerpoint/2010/main" val="2458150311"/>
              </p:ext>
            </p:extLst>
          </p:nvPr>
        </p:nvGraphicFramePr>
        <p:xfrm>
          <a:off x="440267" y="591609"/>
          <a:ext cx="8229600" cy="5494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gnaposto numero diapositiva 5"/>
          <p:cNvSpPr>
            <a:spLocks noGrp="1"/>
          </p:cNvSpPr>
          <p:nvPr>
            <p:ph type="sldNum" sz="quarter" idx="12"/>
          </p:nvPr>
        </p:nvSpPr>
        <p:spPr/>
        <p:txBody>
          <a:bodyPr/>
          <a:lstStyle/>
          <a:p>
            <a:pPr>
              <a:defRPr/>
            </a:pPr>
            <a:fld id="{7D77527E-FAE3-4A81-B887-C6C78FA14661}" type="slidenum">
              <a:rPr lang="it-IT" smtClean="0"/>
              <a:pPr>
                <a:defRPr/>
              </a:pPr>
              <a:t>29</a:t>
            </a:fld>
            <a:endParaRPr lang="it-IT"/>
          </a:p>
        </p:txBody>
      </p:sp>
      <p:sp>
        <p:nvSpPr>
          <p:cNvPr id="19463" name="Titolo 1"/>
          <p:cNvSpPr>
            <a:spLocks/>
          </p:cNvSpPr>
          <p:nvPr/>
        </p:nvSpPr>
        <p:spPr bwMode="auto">
          <a:xfrm>
            <a:off x="440267" y="515937"/>
            <a:ext cx="8246533" cy="2413529"/>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PROCEDIMENTO DI RIENTRO DEL MINORE INSTAURATO NELLO STATO DI NUOVA RESIDENZA: RICERCA DEL MINORE</a:t>
            </a:r>
          </a:p>
        </p:txBody>
      </p:sp>
    </p:spTree>
    <p:extLst>
      <p:ext uri="{BB962C8B-B14F-4D97-AF65-F5344CB8AC3E}">
        <p14:creationId xmlns:p14="http://schemas.microsoft.com/office/powerpoint/2010/main" val="410742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082800"/>
            <a:ext cx="7772400" cy="4638675"/>
          </a:xfrm>
        </p:spPr>
        <p:txBody>
          <a:bodyPr>
            <a:normAutofit/>
          </a:bodyPr>
          <a:lstStyle/>
          <a:p>
            <a:pPr eaLnBrk="1" hangingPunct="1"/>
            <a:r>
              <a:rPr lang="it-IT" sz="2800" dirty="0"/>
              <a:t>Convenzioni internazionali</a:t>
            </a:r>
          </a:p>
          <a:p>
            <a:pPr lvl="1" algn="just" eaLnBrk="1" hangingPunct="1"/>
            <a:r>
              <a:rPr lang="it-IT" sz="2400" dirty="0"/>
              <a:t>Convenzione dell’</a:t>
            </a:r>
            <a:r>
              <a:rPr lang="it-IT" sz="2400" dirty="0" err="1"/>
              <a:t>Aja</a:t>
            </a:r>
            <a:r>
              <a:rPr lang="it-IT" sz="2400" dirty="0"/>
              <a:t> del 1961 sulla tutela dei minori</a:t>
            </a:r>
          </a:p>
          <a:p>
            <a:pPr lvl="1" algn="just" eaLnBrk="1" hangingPunct="1"/>
            <a:r>
              <a:rPr lang="it-IT" sz="2400" dirty="0"/>
              <a:t>Convenzione dell’</a:t>
            </a:r>
            <a:r>
              <a:rPr lang="it-IT" sz="2400" dirty="0" err="1"/>
              <a:t>Aja</a:t>
            </a:r>
            <a:r>
              <a:rPr lang="it-IT" sz="2400" dirty="0"/>
              <a:t> del 1996 su giurisdizione e riconoscimento misure concernenti </a:t>
            </a:r>
            <a:r>
              <a:rPr lang="it-IT" sz="2400" dirty="0" err="1"/>
              <a:t>resp</a:t>
            </a:r>
            <a:r>
              <a:rPr lang="it-IT" sz="2400" dirty="0"/>
              <a:t> genitoriale e tutela dei minori non in vigore per l’Italia</a:t>
            </a:r>
          </a:p>
          <a:p>
            <a:pPr lvl="1" algn="just" eaLnBrk="1" hangingPunct="1"/>
            <a:r>
              <a:rPr lang="it-IT" sz="2400" dirty="0"/>
              <a:t>Convenzione di Lussemburgo del 1980 su affidamento minori</a:t>
            </a:r>
          </a:p>
          <a:p>
            <a:pPr lvl="1" algn="just" eaLnBrk="1" hangingPunct="1"/>
            <a:r>
              <a:rPr lang="it-IT" sz="2400" dirty="0"/>
              <a:t>Convenzione dell’</a:t>
            </a:r>
            <a:r>
              <a:rPr lang="it-IT" sz="2400" dirty="0" err="1"/>
              <a:t>Aja</a:t>
            </a:r>
            <a:r>
              <a:rPr lang="it-IT" sz="2400" dirty="0"/>
              <a:t> 1980 su sottrazione minori</a:t>
            </a:r>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3</a:t>
            </a:fld>
            <a:endParaRPr lang="it-IT" dirty="0"/>
          </a:p>
        </p:txBody>
      </p:sp>
      <p:sp>
        <p:nvSpPr>
          <p:cNvPr id="17409" name="Titolo 1"/>
          <p:cNvSpPr>
            <a:spLocks noGrp="1"/>
          </p:cNvSpPr>
          <p:nvPr>
            <p:ph type="title"/>
          </p:nvPr>
        </p:nvSpPr>
        <p:spPr>
          <a:xfrm>
            <a:off x="457200" y="320877"/>
            <a:ext cx="7772400" cy="1143000"/>
          </a:xfrm>
        </p:spPr>
        <p:txBody>
          <a:bodyPr/>
          <a:lstStyle/>
          <a:p>
            <a:pPr eaLnBrk="1" hangingPunct="1"/>
            <a:r>
              <a:rPr lang="it-IT" sz="3600" dirty="0"/>
              <a:t>FONTI RILEVANTI</a:t>
            </a:r>
          </a:p>
        </p:txBody>
      </p:sp>
    </p:spTree>
    <p:extLst>
      <p:ext uri="{BB962C8B-B14F-4D97-AF65-F5344CB8AC3E}">
        <p14:creationId xmlns:p14="http://schemas.microsoft.com/office/powerpoint/2010/main" val="389064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Titolo 1"/>
          <p:cNvSpPr>
            <a:spLocks/>
          </p:cNvSpPr>
          <p:nvPr/>
        </p:nvSpPr>
        <p:spPr bwMode="auto">
          <a:xfrm>
            <a:off x="304801" y="203201"/>
            <a:ext cx="8382000" cy="15748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PROCEDIMENTO DI RIENTRO DEL MINORE INSTAURATO NELLO STATO DI NUOVA RESIDENZA: VARI STRUMENTI</a:t>
            </a:r>
          </a:p>
        </p:txBody>
      </p:sp>
      <p:sp>
        <p:nvSpPr>
          <p:cNvPr id="3" name="Segnaposto contenuto 2"/>
          <p:cNvSpPr>
            <a:spLocks noGrp="1"/>
          </p:cNvSpPr>
          <p:nvPr>
            <p:ph idx="1"/>
          </p:nvPr>
        </p:nvSpPr>
        <p:spPr>
          <a:xfrm>
            <a:off x="304801" y="1955800"/>
            <a:ext cx="8263467" cy="4851400"/>
          </a:xfrm>
        </p:spPr>
        <p:txBody>
          <a:bodyPr/>
          <a:lstStyle/>
          <a:p>
            <a:pPr algn="just"/>
            <a:r>
              <a:rPr lang="it-IT" sz="2800" dirty="0"/>
              <a:t>1) Richiesta di rientro all’autorità giurisdizionale straniera:</a:t>
            </a:r>
          </a:p>
          <a:p>
            <a:pPr lvl="2" algn="just"/>
            <a:r>
              <a:rPr lang="it-IT" sz="2000" dirty="0"/>
              <a:t>A) secondo la Convenzione di Lussemburgo del 1980;</a:t>
            </a:r>
          </a:p>
          <a:p>
            <a:pPr lvl="2" algn="just"/>
            <a:r>
              <a:rPr lang="it-IT" sz="2000" dirty="0"/>
              <a:t>B) secondo la Convenzione dell’</a:t>
            </a:r>
            <a:r>
              <a:rPr lang="it-IT" sz="2000" dirty="0" err="1"/>
              <a:t>Aja</a:t>
            </a:r>
            <a:r>
              <a:rPr lang="it-IT" sz="2000" dirty="0"/>
              <a:t> del 1980;</a:t>
            </a:r>
          </a:p>
          <a:p>
            <a:pPr lvl="2" algn="just"/>
            <a:r>
              <a:rPr lang="it-IT" sz="2000" dirty="0"/>
              <a:t>C) secondo il Regolamento 2201/2003</a:t>
            </a:r>
          </a:p>
          <a:p>
            <a:pPr algn="just"/>
            <a:r>
              <a:rPr lang="it-IT" sz="2800" dirty="0"/>
              <a:t>2) Riconoscimento dell’ordine di rientro pronunciato nello Stato di precedente residenza:</a:t>
            </a:r>
          </a:p>
          <a:p>
            <a:pPr lvl="2" algn="just"/>
            <a:r>
              <a:rPr lang="it-IT" sz="2000" dirty="0"/>
              <a:t>A) secondo il Regolamento 2201/2003;</a:t>
            </a:r>
          </a:p>
          <a:p>
            <a:pPr lvl="2" algn="just"/>
            <a:r>
              <a:rPr lang="it-IT" sz="2000" dirty="0"/>
              <a:t>B) secondo le Convenzioni internazionali;</a:t>
            </a:r>
          </a:p>
          <a:p>
            <a:pPr lvl="2" algn="just"/>
            <a:r>
              <a:rPr lang="it-IT" sz="2000" dirty="0"/>
              <a:t>C) secondo le norme processuali nazionali</a:t>
            </a:r>
          </a:p>
          <a:p>
            <a:pPr algn="just"/>
            <a:r>
              <a:rPr lang="it-IT" sz="2800" dirty="0"/>
              <a:t>3) Procedimento di affidamento.</a:t>
            </a:r>
          </a:p>
        </p:txBody>
      </p:sp>
      <p:sp>
        <p:nvSpPr>
          <p:cNvPr id="6" name="Segnaposto numero diapositiva 5"/>
          <p:cNvSpPr>
            <a:spLocks noGrp="1"/>
          </p:cNvSpPr>
          <p:nvPr>
            <p:ph type="sldNum" sz="quarter" idx="12"/>
          </p:nvPr>
        </p:nvSpPr>
        <p:spPr/>
        <p:txBody>
          <a:bodyPr/>
          <a:lstStyle/>
          <a:p>
            <a:pPr>
              <a:defRPr/>
            </a:pPr>
            <a:fld id="{7D77527E-FAE3-4A81-B887-C6C78FA14661}" type="slidenum">
              <a:rPr lang="it-IT" smtClean="0"/>
              <a:pPr>
                <a:defRPr/>
              </a:pPr>
              <a:t>30</a:t>
            </a:fld>
            <a:endParaRPr lang="it-IT"/>
          </a:p>
        </p:txBody>
      </p:sp>
    </p:spTree>
    <p:extLst>
      <p:ext uri="{BB962C8B-B14F-4D97-AF65-F5344CB8AC3E}">
        <p14:creationId xmlns:p14="http://schemas.microsoft.com/office/powerpoint/2010/main" val="285886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2"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par>
                                <p:cTn id="59" presetID="1" presetClass="entr" presetSubtype="0" fill="hold" grpId="2"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2" nodeType="click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childTnLst>
                                </p:cTn>
                              </p:par>
                              <p:par>
                                <p:cTn id="65" presetID="1" presetClass="entr" presetSubtype="0" fill="hold" grpId="2" nodeType="with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childTnLst>
                                </p:cTn>
                              </p:par>
                              <p:par>
                                <p:cTn id="67" presetID="1" presetClass="entr" presetSubtype="0" fill="hold" grpId="2" nodeType="withEffect">
                                  <p:stCondLst>
                                    <p:cond delay="0"/>
                                  </p:stCondLst>
                                  <p:childTnLst>
                                    <p:set>
                                      <p:cBhvr>
                                        <p:cTn id="68" dur="1" fill="hold">
                                          <p:stCondLst>
                                            <p:cond delay="0"/>
                                          </p:stCondLst>
                                        </p:cTn>
                                        <p:tgtEl>
                                          <p:spTgt spid="3">
                                            <p:txEl>
                                              <p:pRg st="6" end="6"/>
                                            </p:txEl>
                                          </p:spTgt>
                                        </p:tgtEl>
                                        <p:attrNameLst>
                                          <p:attrName>style.visibility</p:attrName>
                                        </p:attrNameLst>
                                      </p:cBhvr>
                                      <p:to>
                                        <p:strVal val="visible"/>
                                      </p:to>
                                    </p:set>
                                  </p:childTnLst>
                                </p:cTn>
                              </p:par>
                              <p:par>
                                <p:cTn id="69" presetID="1" presetClass="entr" presetSubtype="0" fill="hold" grpId="2" nodeType="withEffect">
                                  <p:stCondLst>
                                    <p:cond delay="0"/>
                                  </p:stCondLst>
                                  <p:childTnLst>
                                    <p:set>
                                      <p:cBhvr>
                                        <p:cTn id="7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2" nodeType="clickEffect">
                                  <p:stCondLst>
                                    <p:cond delay="0"/>
                                  </p:stCondLst>
                                  <p:childTnLst>
                                    <p:set>
                                      <p:cBhvr>
                                        <p:cTn id="7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40000"/>
            <a:ext cx="8229600" cy="3911599"/>
          </a:xfrm>
        </p:spPr>
        <p:txBody>
          <a:bodyPr/>
          <a:lstStyle/>
          <a:p>
            <a:pPr algn="just" eaLnBrk="1" hangingPunct="1"/>
            <a:r>
              <a:rPr lang="it-IT" dirty="0"/>
              <a:t>Regolamento 1111/2019 sulla competenza e il riconoscimento delle decisioni in materia matrimoniale e in materia di responsabilità genitoriale e </a:t>
            </a:r>
            <a:r>
              <a:rPr lang="it-IT" b="1" dirty="0"/>
              <a:t>alla sottrazione internazionale di minori </a:t>
            </a:r>
            <a:r>
              <a:rPr lang="it-IT" dirty="0"/>
              <a:t>adottato il 25.6.2019 con nuova procedura: unanimità dei membri del Consiglio e consultazione del Parlamento europeo.</a:t>
            </a:r>
          </a:p>
          <a:p>
            <a:pPr algn="just" eaLnBrk="1" hangingPunct="1"/>
            <a:r>
              <a:rPr lang="it-IT" b="1" dirty="0"/>
              <a:t>Dal 1° agosto 2022 sostituirà il Regolamento 2201/2003 per tutti i Paesi eccetto la Danimarca, </a:t>
            </a:r>
            <a:r>
              <a:rPr lang="it-IT" dirty="0"/>
              <a:t>e salvo il recesso del Regno Unito.</a:t>
            </a:r>
          </a:p>
          <a:p>
            <a:pPr algn="just" eaLnBrk="1" hangingPunct="1"/>
            <a:r>
              <a:rPr lang="it-IT" b="1" dirty="0"/>
              <a:t>Bruxelles </a:t>
            </a:r>
            <a:r>
              <a:rPr lang="it-IT" b="1" dirty="0" err="1"/>
              <a:t>Iibis</a:t>
            </a:r>
            <a:r>
              <a:rPr lang="it-IT" b="1" dirty="0"/>
              <a:t> (rifusione)</a:t>
            </a:r>
          </a:p>
          <a:p>
            <a:pPr algn="just"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31</a:t>
            </a:fld>
            <a:endParaRPr lang="it-IT" dirty="0"/>
          </a:p>
        </p:txBody>
      </p:sp>
      <p:sp>
        <p:nvSpPr>
          <p:cNvPr id="17409" name="Titolo 1"/>
          <p:cNvSpPr>
            <a:spLocks noGrp="1"/>
          </p:cNvSpPr>
          <p:nvPr>
            <p:ph type="title"/>
          </p:nvPr>
        </p:nvSpPr>
        <p:spPr>
          <a:xfrm>
            <a:off x="457200" y="423334"/>
            <a:ext cx="7772400" cy="1143000"/>
          </a:xfrm>
        </p:spPr>
        <p:style>
          <a:lnRef idx="0">
            <a:schemeClr val="accent6"/>
          </a:lnRef>
          <a:fillRef idx="3">
            <a:schemeClr val="accent6"/>
          </a:fillRef>
          <a:effectRef idx="3">
            <a:schemeClr val="accent6"/>
          </a:effectRef>
          <a:fontRef idx="minor">
            <a:schemeClr val="lt1"/>
          </a:fontRef>
        </p:style>
        <p:txBody>
          <a:bodyPr>
            <a:normAutofit/>
          </a:bodyPr>
          <a:lstStyle/>
          <a:p>
            <a:pPr algn="just" eaLnBrk="1" hangingPunct="1"/>
            <a:r>
              <a:rPr lang="it-IT" sz="3600" dirty="0"/>
              <a:t>IL REGOLAMENTO 1111/2019</a:t>
            </a:r>
          </a:p>
        </p:txBody>
      </p:sp>
    </p:spTree>
    <p:extLst>
      <p:ext uri="{BB962C8B-B14F-4D97-AF65-F5344CB8AC3E}">
        <p14:creationId xmlns:p14="http://schemas.microsoft.com/office/powerpoint/2010/main" val="306376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40000"/>
            <a:ext cx="8229600" cy="3911599"/>
          </a:xfrm>
        </p:spPr>
        <p:txBody>
          <a:bodyPr/>
          <a:lstStyle/>
          <a:p>
            <a:pPr algn="just" eaLnBrk="1" hangingPunct="1"/>
            <a:r>
              <a:rPr lang="it-IT" dirty="0"/>
              <a:t>MOTIVI: miglioramento delle problematiche aperte da Regolamento 2201/2003:</a:t>
            </a:r>
          </a:p>
          <a:p>
            <a:pPr lvl="1" algn="just"/>
            <a:r>
              <a:rPr lang="it-IT" b="1" dirty="0"/>
              <a:t>Circolazione di separazioni e divorzi consensuali</a:t>
            </a:r>
          </a:p>
          <a:p>
            <a:pPr lvl="1" algn="just"/>
            <a:r>
              <a:rPr lang="it-IT" b="1" dirty="0"/>
              <a:t>Sottrazione internazionale di minori</a:t>
            </a:r>
          </a:p>
          <a:p>
            <a:pPr algn="just"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32</a:t>
            </a:fld>
            <a:endParaRPr lang="it-IT" dirty="0"/>
          </a:p>
        </p:txBody>
      </p:sp>
      <p:sp>
        <p:nvSpPr>
          <p:cNvPr id="17409" name="Titolo 1"/>
          <p:cNvSpPr>
            <a:spLocks noGrp="1"/>
          </p:cNvSpPr>
          <p:nvPr>
            <p:ph type="title"/>
          </p:nvPr>
        </p:nvSpPr>
        <p:spPr>
          <a:xfrm>
            <a:off x="457200" y="423334"/>
            <a:ext cx="7772400" cy="1143000"/>
          </a:xfrm>
        </p:spPr>
        <p:style>
          <a:lnRef idx="0">
            <a:schemeClr val="accent6"/>
          </a:lnRef>
          <a:fillRef idx="3">
            <a:schemeClr val="accent6"/>
          </a:fillRef>
          <a:effectRef idx="3">
            <a:schemeClr val="accent6"/>
          </a:effectRef>
          <a:fontRef idx="minor">
            <a:schemeClr val="lt1"/>
          </a:fontRef>
        </p:style>
        <p:txBody>
          <a:bodyPr>
            <a:normAutofit/>
          </a:bodyPr>
          <a:lstStyle/>
          <a:p>
            <a:pPr algn="just" eaLnBrk="1" hangingPunct="1"/>
            <a:r>
              <a:rPr lang="it-IT" sz="3600" dirty="0"/>
              <a:t>IL REGOLAMENTO 1111/2019</a:t>
            </a:r>
          </a:p>
        </p:txBody>
      </p:sp>
    </p:spTree>
    <p:extLst>
      <p:ext uri="{BB962C8B-B14F-4D97-AF65-F5344CB8AC3E}">
        <p14:creationId xmlns:p14="http://schemas.microsoft.com/office/powerpoint/2010/main" val="348765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Numerose procedure: 140.000 all’anno – studio della Commissione europea.</a:t>
            </a:r>
          </a:p>
          <a:p>
            <a:pPr algn="just" eaLnBrk="1" hangingPunct="1"/>
            <a:r>
              <a:rPr lang="it-IT" u="sng" dirty="0"/>
              <a:t>Criteri esclusivi</a:t>
            </a:r>
            <a:endParaRPr lang="it-IT" dirty="0"/>
          </a:p>
          <a:p>
            <a:pPr lvl="1" algn="just" eaLnBrk="1" hangingPunct="1"/>
            <a:r>
              <a:rPr lang="it-IT" dirty="0"/>
              <a:t>Residenza abituale del coniuge convenuto in uno Stato membro della UE;</a:t>
            </a:r>
          </a:p>
          <a:p>
            <a:pPr lvl="1" algn="just" eaLnBrk="1" hangingPunct="1"/>
            <a:r>
              <a:rPr lang="it-IT" dirty="0"/>
              <a:t>Cittadinanza del coniuge convenuto di uno Stato membro UE (o </a:t>
            </a:r>
            <a:r>
              <a:rPr lang="it-IT" dirty="0" err="1"/>
              <a:t>domicile</a:t>
            </a:r>
            <a:r>
              <a:rPr lang="it-IT" dirty="0"/>
              <a:t> per Regno Unito e Irlanda)</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33</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extLst>
      <p:ext uri="{BB962C8B-B14F-4D97-AF65-F5344CB8AC3E}">
        <p14:creationId xmlns:p14="http://schemas.microsoft.com/office/powerpoint/2010/main" val="73203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algn="just" eaLnBrk="1" hangingPunct="1"/>
            <a:r>
              <a:rPr lang="it-IT" u="sng" dirty="0"/>
              <a:t>Altri criteri </a:t>
            </a:r>
            <a:r>
              <a:rPr lang="it-IT" dirty="0"/>
              <a:t>(art. 3):</a:t>
            </a:r>
          </a:p>
          <a:p>
            <a:pPr lvl="1" algn="just" eaLnBrk="1" hangingPunct="1"/>
            <a:r>
              <a:rPr lang="it-IT" dirty="0"/>
              <a:t>Residenza abituale comune dei coniugi o pregressa di entrambi se perdura quella di uno;</a:t>
            </a:r>
          </a:p>
          <a:p>
            <a:pPr lvl="1" algn="just" eaLnBrk="1" hangingPunct="1"/>
            <a:r>
              <a:rPr lang="it-IT" dirty="0"/>
              <a:t>Residenza abituale del convenuto o di uno dei coniugi;</a:t>
            </a:r>
          </a:p>
          <a:p>
            <a:pPr lvl="1" algn="just" eaLnBrk="1" hangingPunct="1"/>
            <a:r>
              <a:rPr lang="it-IT" dirty="0"/>
              <a:t>Residenza abituale dell’attore per 6 mesi prima della domanda se è anche cittadino di quello Stato;</a:t>
            </a:r>
          </a:p>
          <a:p>
            <a:pPr lvl="1" algn="just" eaLnBrk="1" hangingPunct="1"/>
            <a:r>
              <a:rPr lang="it-IT" dirty="0"/>
              <a:t>Cittadinanza comune dei coniugi.</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34</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extLst>
      <p:ext uri="{BB962C8B-B14F-4D97-AF65-F5344CB8AC3E}">
        <p14:creationId xmlns:p14="http://schemas.microsoft.com/office/powerpoint/2010/main" val="253147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lstStyle/>
          <a:p>
            <a:pPr algn="just" eaLnBrk="1" hangingPunct="1"/>
            <a:r>
              <a:rPr lang="it-IT" u="sng" dirty="0"/>
              <a:t>Criteri nazionali diventano residuali </a:t>
            </a:r>
            <a:r>
              <a:rPr lang="it-IT" dirty="0"/>
              <a:t>(art. 7):</a:t>
            </a:r>
          </a:p>
          <a:p>
            <a:pPr lvl="1" algn="just" eaLnBrk="1" hangingPunct="1"/>
            <a:r>
              <a:rPr lang="it-IT" dirty="0"/>
              <a:t>Solo se nessun giudice di Stato membro sia competente in base ai titoli previsti dal Regolamento: ad es. cittadino italiano residente a New York convenuto in giudizio in Italia da cittadina francese residente a New York: opera l’art. 32 l. 218/95.</a:t>
            </a:r>
          </a:p>
          <a:p>
            <a:pPr lvl="1" algn="just" eaLnBrk="1" hangingPunct="1"/>
            <a:r>
              <a:rPr lang="it-IT" dirty="0"/>
              <a:t>Problema: scioglimento matrimoni omosessuali in cui siano coinvolti cittadini italiani dovrebbe ricadere nell’ambito del Regolamento 1111/2019 : per nozione di «materia matrimoniale», ma art. 32 bis l. 218/1995 potrebbe farli rientrare in scioglimento unioni civili…non possibile per diversa qualificazione istituto…</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35</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extLst>
      <p:ext uri="{BB962C8B-B14F-4D97-AF65-F5344CB8AC3E}">
        <p14:creationId xmlns:p14="http://schemas.microsoft.com/office/powerpoint/2010/main" val="224636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lstStyle/>
          <a:p>
            <a:pPr algn="just"/>
            <a:r>
              <a:rPr lang="it-IT" dirty="0"/>
              <a:t>le questioni relative alla determinazione della legge applicabile (che, per quanto riguarda divorzio e separazione, sono soggette al </a:t>
            </a:r>
            <a:r>
              <a:rPr lang="it-IT" dirty="0">
                <a:hlinkClick r:id="rId2"/>
              </a:rPr>
              <a:t>regolamento 1259/2010</a:t>
            </a:r>
            <a:r>
              <a:rPr lang="it-IT" dirty="0"/>
              <a:t>);</a:t>
            </a:r>
          </a:p>
          <a:p>
            <a:pPr algn="just"/>
            <a:r>
              <a:rPr lang="it-IT" dirty="0"/>
              <a:t>le obbligazioni alimentari e i rapporti patrimoniali fra coniugi (rispettivamente ricompresi nei </a:t>
            </a:r>
            <a:r>
              <a:rPr lang="it-IT" dirty="0">
                <a:hlinkClick r:id="rId3"/>
              </a:rPr>
              <a:t>regolamenti 4/2009 e2016/1103</a:t>
            </a:r>
            <a:r>
              <a:rPr lang="it-IT" dirty="0"/>
              <a:t>).</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36</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MATERIE ESCLUSE</a:t>
            </a:r>
          </a:p>
        </p:txBody>
      </p:sp>
    </p:spTree>
    <p:extLst>
      <p:ext uri="{BB962C8B-B14F-4D97-AF65-F5344CB8AC3E}">
        <p14:creationId xmlns:p14="http://schemas.microsoft.com/office/powerpoint/2010/main" val="103851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lstStyle/>
          <a:p>
            <a:pPr algn="just"/>
            <a:r>
              <a:rPr lang="it-IT" dirty="0"/>
              <a:t>Nuove regole sul riconoscimento di separazioni e divorzi basati sul ricorso alle forme semplificate, non giurisdizionali, previste ora dalle legislazioni di numerosi paesi, ad es. il divorzio e la separazione “semplici” introdotti in Italia con </a:t>
            </a:r>
            <a:r>
              <a:rPr lang="it-IT" dirty="0">
                <a:hlinkClick r:id="rId2"/>
              </a:rPr>
              <a:t>l.n. 162 del 2014</a:t>
            </a:r>
            <a:r>
              <a:rPr lang="it-IT" dirty="0"/>
              <a:t>….</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37</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NOVITA’ PER RICONOSCIMENTO AGEVOLATO DIVORZI</a:t>
            </a:r>
          </a:p>
        </p:txBody>
      </p:sp>
    </p:spTree>
    <p:extLst>
      <p:ext uri="{BB962C8B-B14F-4D97-AF65-F5344CB8AC3E}">
        <p14:creationId xmlns:p14="http://schemas.microsoft.com/office/powerpoint/2010/main" val="359597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normAutofit fontScale="92500"/>
          </a:bodyPr>
          <a:lstStyle/>
          <a:p>
            <a:pPr algn="just"/>
            <a:r>
              <a:rPr lang="it-IT" b="1" dirty="0"/>
              <a:t>L'art. 65 del nuovo regolamento 1111/2019 </a:t>
            </a:r>
            <a:r>
              <a:rPr lang="it-IT" dirty="0"/>
              <a:t>prevede che gli atti pubblici e gli accordi in materia di divorzio e separazione siano riconosciuti automaticamente in tutti gli Stati membri qualora possiedano «effetti giuridici vincolanti» nello Stato di origine e siano stati registrati dall'autorità di uno Stato che risulti competente sulla base dei medesimi criteri di competenza che il regolamento stabilisce per l'attività delle autorità giurisdizionali. I motivi che possono giustificare un rifiuto di riconoscimento sono gli stessi previsti per il riconoscimento delle decisioni, salva la sola esclusione del riferimento all'instaurazione del contraddittorio, ovviamente non pertinente</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38</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NOVITA’ PER RICONOSCIMENTO AGEVOLATO DIVORZI</a:t>
            </a:r>
          </a:p>
        </p:txBody>
      </p:sp>
    </p:spTree>
    <p:extLst>
      <p:ext uri="{BB962C8B-B14F-4D97-AF65-F5344CB8AC3E}">
        <p14:creationId xmlns:p14="http://schemas.microsoft.com/office/powerpoint/2010/main" val="3087362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normAutofit/>
          </a:bodyPr>
          <a:lstStyle/>
          <a:p>
            <a:pPr algn="just"/>
            <a:r>
              <a:rPr lang="it-IT" dirty="0"/>
              <a:t>Per agevolare il riconoscimento, l'autorità di registrazione, su istanza di parte, deve rilasciare un certificato (seguendo un modello allegato al testo del regolamento) da produrre assieme al testo dell'atto pubblico o dell'accordo al momento della richiesta di riconoscimento in altro Stato membro.</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39</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NOVITA’ PER RICONOSCIMENTO AGEVOLATO DIVORZI</a:t>
            </a:r>
          </a:p>
        </p:txBody>
      </p:sp>
    </p:spTree>
    <p:extLst>
      <p:ext uri="{BB962C8B-B14F-4D97-AF65-F5344CB8AC3E}">
        <p14:creationId xmlns:p14="http://schemas.microsoft.com/office/powerpoint/2010/main" val="157274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600" y="2404533"/>
            <a:ext cx="7620000" cy="4316942"/>
          </a:xfrm>
        </p:spPr>
        <p:txBody>
          <a:bodyPr>
            <a:normAutofit/>
          </a:bodyPr>
          <a:lstStyle/>
          <a:p>
            <a:pPr algn="just" eaLnBrk="1" hangingPunct="1"/>
            <a:r>
              <a:rPr lang="it-IT" sz="2800" dirty="0"/>
              <a:t>Regolamento 2201/2003 – Bruxelles II bis che sostituisce il Regolamento 1347/2000, Bruxelles II</a:t>
            </a:r>
          </a:p>
          <a:p>
            <a:pPr algn="just" eaLnBrk="1" hangingPunct="1"/>
            <a:r>
              <a:rPr lang="it-IT" sz="2800" dirty="0"/>
              <a:t>Regolamento 1111/2019 Bruxelles II ter che sostituisce il Reg Bruxelles II bis</a:t>
            </a:r>
          </a:p>
          <a:p>
            <a:pPr algn="just" eaLnBrk="1" hangingPunct="1"/>
            <a:r>
              <a:rPr lang="it-IT" sz="2800" dirty="0"/>
              <a:t>Regolamento 1259/2010 cooperazione rafforzata su legge applicabile al divorzio e alla separazione personale – Roma III</a:t>
            </a:r>
          </a:p>
          <a:p>
            <a:pPr eaLnBrk="1" hangingPunct="1"/>
            <a:r>
              <a:rPr lang="it-IT" sz="2800" dirty="0"/>
              <a:t>Legge 218/95 di diritto internazionale privato</a:t>
            </a:r>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4</a:t>
            </a:fld>
            <a:endParaRPr lang="it-IT" dirty="0"/>
          </a:p>
        </p:txBody>
      </p:sp>
      <p:sp>
        <p:nvSpPr>
          <p:cNvPr id="17409" name="Titolo 1"/>
          <p:cNvSpPr>
            <a:spLocks noGrp="1"/>
          </p:cNvSpPr>
          <p:nvPr>
            <p:ph type="title"/>
          </p:nvPr>
        </p:nvSpPr>
        <p:spPr>
          <a:xfrm>
            <a:off x="508000" y="320877"/>
            <a:ext cx="7772400" cy="1143000"/>
          </a:xfrm>
        </p:spPr>
        <p:txBody>
          <a:bodyPr/>
          <a:lstStyle/>
          <a:p>
            <a:pPr eaLnBrk="1" hangingPunct="1"/>
            <a:r>
              <a:rPr lang="it-IT" sz="3600" dirty="0"/>
              <a:t>FONTI RILEVANTI</a:t>
            </a:r>
          </a:p>
        </p:txBody>
      </p:sp>
    </p:spTree>
    <p:extLst>
      <p:ext uri="{BB962C8B-B14F-4D97-AF65-F5344CB8AC3E}">
        <p14:creationId xmlns:p14="http://schemas.microsoft.com/office/powerpoint/2010/main" val="60809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lstStyle/>
          <a:p>
            <a:pPr eaLnBrk="1" hangingPunct="1"/>
            <a:r>
              <a:rPr lang="it-IT" dirty="0"/>
              <a:t>Foro generale:</a:t>
            </a:r>
          </a:p>
          <a:p>
            <a:pPr lvl="1" algn="just" eaLnBrk="1" hangingPunct="1"/>
            <a:r>
              <a:rPr lang="it-IT" dirty="0"/>
              <a:t>Residenza del minore all’inizio del procedimento (art. </a:t>
            </a:r>
            <a:r>
              <a:rPr lang="it-IT" dirty="0" err="1"/>
              <a:t>8</a:t>
            </a:r>
            <a:r>
              <a:rPr lang="it-IT" dirty="0"/>
              <a:t>): anche in caso di modifica del provvedimento se chiesta entro tre mesi dal trasferimento lecito del minore </a:t>
            </a:r>
            <a:r>
              <a:rPr lang="it-IT" dirty="0" err="1"/>
              <a:t>–</a:t>
            </a:r>
            <a:r>
              <a:rPr lang="it-IT" dirty="0"/>
              <a:t> dalla notifica Cass. 21.10.2009 n. 22238</a:t>
            </a:r>
          </a:p>
          <a:p>
            <a:pPr eaLnBrk="1" hangingPunct="1"/>
            <a:r>
              <a:rPr lang="it-IT" dirty="0"/>
              <a:t>Foro competente in caso di sottrazione di minore:</a:t>
            </a:r>
          </a:p>
          <a:p>
            <a:pPr lvl="1" eaLnBrk="1" hangingPunct="1"/>
            <a:r>
              <a:rPr lang="it-IT" dirty="0"/>
              <a:t>Residenza del minore prima del trasferimento (art. 10), salvo eccezioni</a:t>
            </a:r>
            <a:r>
              <a:rPr lang="it-IT" dirty="0">
                <a:latin typeface="Wingdings"/>
                <a:ea typeface="Wingdings"/>
                <a:cs typeface="Wingdings"/>
                <a:sym typeface="Wingdings"/>
              </a:rPr>
              <a:t></a:t>
            </a:r>
            <a:endParaRPr lang="it-IT" dirty="0"/>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40</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 DI GIURISDIZIONE IN TEMA DI RESPONSABILITA’ GENITORIALE</a:t>
            </a:r>
          </a:p>
        </p:txBody>
      </p:sp>
    </p:spTree>
    <p:extLst>
      <p:ext uri="{BB962C8B-B14F-4D97-AF65-F5344CB8AC3E}">
        <p14:creationId xmlns:p14="http://schemas.microsoft.com/office/powerpoint/2010/main" val="48411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par>
                                <p:cTn id="10" presetID="36" presetClass="emph" presetSubtype="0" fill="hold" grpId="0" nodeType="withEffect">
                                  <p:stCondLst>
                                    <p:cond delay="0"/>
                                  </p:stCondLst>
                                  <p:iterate type="lt">
                                    <p:tmPct val="10000"/>
                                  </p:iterate>
                                  <p:childTnLst>
                                    <p:animScale>
                                      <p:cBhvr>
                                        <p:cTn id="11" dur="250" autoRev="1" fill="hold">
                                          <p:stCondLst>
                                            <p:cond delay="0"/>
                                          </p:stCondLst>
                                        </p:cTn>
                                        <p:tgtEl>
                                          <p:spTgt spid="3">
                                            <p:txEl>
                                              <p:pRg st="1" end="1"/>
                                            </p:txEl>
                                          </p:spTgt>
                                        </p:tgtEl>
                                      </p:cBhvr>
                                      <p:to x="80000" y="100000"/>
                                    </p:animScale>
                                    <p:anim by="(#ppt_w*0.10)" calcmode="lin" valueType="num">
                                      <p:cBhvr>
                                        <p:cTn id="12" dur="250" autoRev="1" fill="hold">
                                          <p:stCondLst>
                                            <p:cond delay="0"/>
                                          </p:stCondLst>
                                        </p:cTn>
                                        <p:tgtEl>
                                          <p:spTgt spid="3">
                                            <p:txEl>
                                              <p:pRg st="1" end="1"/>
                                            </p:txEl>
                                          </p:spTgt>
                                        </p:tgtEl>
                                        <p:attrNameLst>
                                          <p:attrName>ppt_x</p:attrName>
                                        </p:attrNameLst>
                                      </p:cBhvr>
                                    </p:anim>
                                    <p:anim by="(-#ppt_w*0.10)" calcmode="lin" valueType="num">
                                      <p:cBhvr>
                                        <p:cTn id="13" dur="250" autoRev="1" fill="hold">
                                          <p:stCondLst>
                                            <p:cond delay="0"/>
                                          </p:stCondLst>
                                        </p:cTn>
                                        <p:tgtEl>
                                          <p:spTgt spid="3">
                                            <p:txEl>
                                              <p:pRg st="1" end="1"/>
                                            </p:txEl>
                                          </p:spTgt>
                                        </p:tgtEl>
                                        <p:attrNameLst>
                                          <p:attrName>ppt_y</p:attrName>
                                        </p:attrNameLst>
                                      </p:cBhvr>
                                    </p:anim>
                                    <p:animRot by="-480000">
                                      <p:cBhvr>
                                        <p:cTn id="14" dur="250" autoRev="1" fill="hold">
                                          <p:stCondLst>
                                            <p:cond delay="0"/>
                                          </p:stCondLst>
                                        </p:cTn>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6" presetClass="emph" presetSubtype="0" fill="hold" grpId="0" nodeType="clickEffect">
                                  <p:stCondLst>
                                    <p:cond delay="0"/>
                                  </p:stCondLst>
                                  <p:iterate type="lt">
                                    <p:tmPct val="10000"/>
                                  </p:iterate>
                                  <p:childTnLst>
                                    <p:animScale>
                                      <p:cBhvr>
                                        <p:cTn id="18" dur="250" autoRev="1" fill="hold">
                                          <p:stCondLst>
                                            <p:cond delay="0"/>
                                          </p:stCondLst>
                                        </p:cTn>
                                        <p:tgtEl>
                                          <p:spTgt spid="3">
                                            <p:txEl>
                                              <p:pRg st="2" end="2"/>
                                            </p:txEl>
                                          </p:spTgt>
                                        </p:tgtEl>
                                      </p:cBhvr>
                                      <p:to x="80000" y="100000"/>
                                    </p:animScale>
                                    <p:anim by="(#ppt_w*0.10)" calcmode="lin" valueType="num">
                                      <p:cBhvr>
                                        <p:cTn id="19" dur="250" autoRev="1" fill="hold">
                                          <p:stCondLst>
                                            <p:cond delay="0"/>
                                          </p:stCondLst>
                                        </p:cTn>
                                        <p:tgtEl>
                                          <p:spTgt spid="3">
                                            <p:txEl>
                                              <p:pRg st="2" end="2"/>
                                            </p:txEl>
                                          </p:spTgt>
                                        </p:tgtEl>
                                        <p:attrNameLst>
                                          <p:attrName>ppt_x</p:attrName>
                                        </p:attrNameLst>
                                      </p:cBhvr>
                                    </p:anim>
                                    <p:anim by="(-#ppt_w*0.10)" calcmode="lin" valueType="num">
                                      <p:cBhvr>
                                        <p:cTn id="20" dur="250" autoRev="1" fill="hold">
                                          <p:stCondLst>
                                            <p:cond delay="0"/>
                                          </p:stCondLst>
                                        </p:cTn>
                                        <p:tgtEl>
                                          <p:spTgt spid="3">
                                            <p:txEl>
                                              <p:pRg st="2" end="2"/>
                                            </p:txEl>
                                          </p:spTgt>
                                        </p:tgtEl>
                                        <p:attrNameLst>
                                          <p:attrName>ppt_y</p:attrName>
                                        </p:attrNameLst>
                                      </p:cBhvr>
                                    </p:anim>
                                    <p:animRot by="-480000">
                                      <p:cBhvr>
                                        <p:cTn id="21" dur="250" autoRev="1" fill="hold">
                                          <p:stCondLst>
                                            <p:cond delay="0"/>
                                          </p:stCondLst>
                                        </p:cTn>
                                        <p:tgtEl>
                                          <p:spTgt spid="3">
                                            <p:txEl>
                                              <p:pRg st="2" end="2"/>
                                            </p:txEl>
                                          </p:spTgt>
                                        </p:tgtEl>
                                        <p:attrNameLst>
                                          <p:attrName>r</p:attrName>
                                        </p:attrNameLst>
                                      </p:cBhvr>
                                    </p:animRot>
                                  </p:childTnLst>
                                </p:cTn>
                              </p:par>
                              <p:par>
                                <p:cTn id="22" presetID="36" presetClass="emph" presetSubtype="0" fill="hold" grpId="0" nodeType="withEffect">
                                  <p:stCondLst>
                                    <p:cond delay="0"/>
                                  </p:stCondLst>
                                  <p:iterate type="lt">
                                    <p:tmPct val="10000"/>
                                  </p:iterate>
                                  <p:childTnLst>
                                    <p:animScale>
                                      <p:cBhvr>
                                        <p:cTn id="23" dur="250" autoRev="1" fill="hold">
                                          <p:stCondLst>
                                            <p:cond delay="0"/>
                                          </p:stCondLst>
                                        </p:cTn>
                                        <p:tgtEl>
                                          <p:spTgt spid="3">
                                            <p:txEl>
                                              <p:pRg st="3" end="3"/>
                                            </p:txEl>
                                          </p:spTgt>
                                        </p:tgtEl>
                                      </p:cBhvr>
                                      <p:to x="80000" y="100000"/>
                                    </p:animScale>
                                    <p:anim by="(#ppt_w*0.10)" calcmode="lin" valueType="num">
                                      <p:cBhvr>
                                        <p:cTn id="24" dur="250" autoRev="1" fill="hold">
                                          <p:stCondLst>
                                            <p:cond delay="0"/>
                                          </p:stCondLst>
                                        </p:cTn>
                                        <p:tgtEl>
                                          <p:spTgt spid="3">
                                            <p:txEl>
                                              <p:pRg st="3" end="3"/>
                                            </p:txEl>
                                          </p:spTgt>
                                        </p:tgtEl>
                                        <p:attrNameLst>
                                          <p:attrName>ppt_x</p:attrName>
                                        </p:attrNameLst>
                                      </p:cBhvr>
                                    </p:anim>
                                    <p:anim by="(-#ppt_w*0.10)" calcmode="lin" valueType="num">
                                      <p:cBhvr>
                                        <p:cTn id="25" dur="250" autoRev="1" fill="hold">
                                          <p:stCondLst>
                                            <p:cond delay="0"/>
                                          </p:stCondLst>
                                        </p:cTn>
                                        <p:tgtEl>
                                          <p:spTgt spid="3">
                                            <p:txEl>
                                              <p:pRg st="3" end="3"/>
                                            </p:txEl>
                                          </p:spTgt>
                                        </p:tgtEl>
                                        <p:attrNameLst>
                                          <p:attrName>ppt_y</p:attrName>
                                        </p:attrNameLst>
                                      </p:cBhvr>
                                    </p:anim>
                                    <p:animRot by="-480000">
                                      <p:cBhvr>
                                        <p:cTn id="26" dur="250" autoRev="1" fill="hold">
                                          <p:stCondLst>
                                            <p:cond delay="0"/>
                                          </p:stCondLst>
                                        </p:cTn>
                                        <p:tgtEl>
                                          <p:spTgt spid="3">
                                            <p:txEl>
                                              <p:pRg st="3" end="3"/>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type="lt">
                                    <p:tmAbs val="0"/>
                                  </p:iterate>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1" nodeType="withEffect">
                                  <p:stCondLst>
                                    <p:cond delay="0"/>
                                  </p:stCondLst>
                                  <p:iterate type="lt">
                                    <p:tmAbs val="0"/>
                                  </p:iterate>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iterate type="lt">
                                    <p:tmAbs val="0"/>
                                  </p:iterate>
                                  <p:childTnLst>
                                    <p:set>
                                      <p:cBhvr>
                                        <p:cTn id="36" dur="1" fill="hold">
                                          <p:stCondLst>
                                            <p:cond delay="0"/>
                                          </p:stCondLst>
                                        </p:cTn>
                                        <p:tgtEl>
                                          <p:spTgt spid="3">
                                            <p:txEl>
                                              <p:pRg st="2" end="2"/>
                                            </p:txEl>
                                          </p:spTgt>
                                        </p:tgtEl>
                                        <p:attrNameLst>
                                          <p:attrName>style.visibility</p:attrName>
                                        </p:attrNameLst>
                                      </p:cBhvr>
                                      <p:to>
                                        <p:strVal val="visible"/>
                                      </p:to>
                                    </p:set>
                                  </p:childTnLst>
                                </p:cTn>
                              </p:par>
                              <p:par>
                                <p:cTn id="37" presetID="1" presetClass="entr" presetSubtype="0" fill="hold" grpId="1" nodeType="withEffect">
                                  <p:stCondLst>
                                    <p:cond delay="0"/>
                                  </p:stCondLst>
                                  <p:iterate type="lt">
                                    <p:tmAbs val="0"/>
                                  </p:iterate>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normAutofit fontScale="92500" lnSpcReduction="10000"/>
          </a:bodyPr>
          <a:lstStyle/>
          <a:p>
            <a:r>
              <a:rPr lang="it-IT" b="1" dirty="0"/>
              <a:t>Art. 10: </a:t>
            </a:r>
            <a:r>
              <a:rPr lang="it-IT" dirty="0"/>
              <a:t>«le parti e qualsiasi altro titolare della responsabilità genitoriale» possono infatti convenire in forma scritta di conferire giurisdizione in materia di responsabilità genitoriale ai giudici di uno Stato membro con cui il minore abbia un «legame sostanziale» (deve trattarsi, più precisamente, del paese di residenza di almeno uno dei titolari della responsabilità genitoriale, o del paese di cui il minore è cittadino o in cui aveva una precedente residenza), sempre che ciò sia conforme all'interesse dello stesso minore.</a:t>
            </a:r>
          </a:p>
          <a:p>
            <a:r>
              <a:rPr lang="it-IT" b="1" dirty="0" err="1"/>
              <a:t>Lla</a:t>
            </a:r>
            <a:r>
              <a:rPr lang="it-IT" b="1" dirty="0"/>
              <a:t> scelta consisterà per lo più nella designazione dei giudici competenti per il divorzio </a:t>
            </a:r>
            <a:r>
              <a:rPr lang="it-IT" dirty="0"/>
              <a:t>o la separazione, come già consentito dalle norme attuali.</a:t>
            </a:r>
            <a:endParaRPr lang="it-IT" b="1" dirty="0"/>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41</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NUOVA REGOLA PER PROROGA DI GIURISDIZIONE</a:t>
            </a:r>
          </a:p>
        </p:txBody>
      </p:sp>
    </p:spTree>
    <p:extLst>
      <p:ext uri="{BB962C8B-B14F-4D97-AF65-F5344CB8AC3E}">
        <p14:creationId xmlns:p14="http://schemas.microsoft.com/office/powerpoint/2010/main" val="3143974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type="lt">
                                    <p:tmAbs val="0"/>
                                  </p:iterate>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type="lt">
                                    <p:tmAbs val="0"/>
                                  </p:iterate>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normAutofit/>
          </a:bodyPr>
          <a:lstStyle/>
          <a:p>
            <a:r>
              <a:rPr lang="it-IT" b="1" dirty="0"/>
              <a:t>Abolizione dell’exequatur per tutte le decisioni.</a:t>
            </a:r>
          </a:p>
          <a:p>
            <a:r>
              <a:rPr lang="it-IT" dirty="0"/>
              <a:t>Unificazione delle norme in materia di </a:t>
            </a:r>
            <a:r>
              <a:rPr lang="it-IT" b="1" dirty="0"/>
              <a:t>sottrazione dei minori</a:t>
            </a:r>
            <a:r>
              <a:rPr lang="it-IT" dirty="0"/>
              <a:t> in una nuova sezione (artt. 22-29). – 1800 casi all’anno (studio della Commissione).</a:t>
            </a:r>
          </a:p>
          <a:p>
            <a:r>
              <a:rPr lang="it-IT" b="1" dirty="0"/>
              <a:t>Migliore coordinamento con la Convenzione dell’</a:t>
            </a:r>
            <a:r>
              <a:rPr lang="it-IT" b="1" dirty="0" err="1"/>
              <a:t>Aja</a:t>
            </a:r>
            <a:r>
              <a:rPr lang="it-IT" b="1" dirty="0"/>
              <a:t> del 1980 sulla sottrazione internazionale dei minori.</a:t>
            </a:r>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42</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ALTRE NOVITA’ DEL REGOLAMENTO 1111/2019</a:t>
            </a:r>
          </a:p>
        </p:txBody>
      </p:sp>
    </p:spTree>
    <p:extLst>
      <p:ext uri="{BB962C8B-B14F-4D97-AF65-F5344CB8AC3E}">
        <p14:creationId xmlns:p14="http://schemas.microsoft.com/office/powerpoint/2010/main" val="55829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6" presetClass="emph" presetSubtype="0" fill="hold" grpId="0" nodeType="clickEffect">
                                  <p:stCondLst>
                                    <p:cond delay="0"/>
                                  </p:stCondLst>
                                  <p:iterate type="lt">
                                    <p:tmPct val="10000"/>
                                  </p:iterate>
                                  <p:childTnLst>
                                    <p:animScale>
                                      <p:cBhvr>
                                        <p:cTn id="20" dur="250" autoRev="1" fill="hold">
                                          <p:stCondLst>
                                            <p:cond delay="0"/>
                                          </p:stCondLst>
                                        </p:cTn>
                                        <p:tgtEl>
                                          <p:spTgt spid="3">
                                            <p:txEl>
                                              <p:pRg st="2" end="2"/>
                                            </p:txEl>
                                          </p:spTgt>
                                        </p:tgtEl>
                                      </p:cBhvr>
                                      <p:to x="80000" y="100000"/>
                                    </p:animScale>
                                    <p:anim by="(#ppt_w*0.10)" calcmode="lin" valueType="num">
                                      <p:cBhvr>
                                        <p:cTn id="21" dur="250" autoRev="1" fill="hold">
                                          <p:stCondLst>
                                            <p:cond delay="0"/>
                                          </p:stCondLst>
                                        </p:cTn>
                                        <p:tgtEl>
                                          <p:spTgt spid="3">
                                            <p:txEl>
                                              <p:pRg st="2" end="2"/>
                                            </p:txEl>
                                          </p:spTgt>
                                        </p:tgtEl>
                                        <p:attrNameLst>
                                          <p:attrName>ppt_x</p:attrName>
                                        </p:attrNameLst>
                                      </p:cBhvr>
                                    </p:anim>
                                    <p:anim by="(-#ppt_w*0.10)" calcmode="lin" valueType="num">
                                      <p:cBhvr>
                                        <p:cTn id="22" dur="250" autoRev="1" fill="hold">
                                          <p:stCondLst>
                                            <p:cond delay="0"/>
                                          </p:stCondLst>
                                        </p:cTn>
                                        <p:tgtEl>
                                          <p:spTgt spid="3">
                                            <p:txEl>
                                              <p:pRg st="2" end="2"/>
                                            </p:txEl>
                                          </p:spTgt>
                                        </p:tgtEl>
                                        <p:attrNameLst>
                                          <p:attrName>ppt_y</p:attrName>
                                        </p:attrNameLst>
                                      </p:cBhvr>
                                    </p:anim>
                                    <p:animRot by="-480000">
                                      <p:cBhvr>
                                        <p:cTn id="23" dur="250" autoRev="1" fill="hold">
                                          <p:stCondLst>
                                            <p:cond delay="0"/>
                                          </p:stCondLst>
                                        </p:cTn>
                                        <p:tgtEl>
                                          <p:spTgt spid="3">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iterate type="lt">
                                    <p:tmAbs val="0"/>
                                  </p:iterate>
                                  <p:childTnLst>
                                    <p:set>
                                      <p:cBhvr>
                                        <p:cTn id="2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iterate type="lt">
                                    <p:tmAbs val="0"/>
                                  </p:iterate>
                                  <p:childTnLst>
                                    <p:set>
                                      <p:cBhvr>
                                        <p:cTn id="3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iterate type="lt">
                                    <p:tmAbs val="0"/>
                                  </p:iterate>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normAutofit/>
          </a:bodyPr>
          <a:lstStyle/>
          <a:p>
            <a:pPr algn="just"/>
            <a:r>
              <a:rPr lang="it-IT" dirty="0" err="1"/>
              <a:t>ll</a:t>
            </a:r>
            <a:r>
              <a:rPr lang="it-IT" dirty="0"/>
              <a:t> regolamento appena adottato </a:t>
            </a:r>
            <a:r>
              <a:rPr lang="it-IT" b="1" dirty="0"/>
              <a:t>rende il coordinamento fra i due strumenti ancora più efficace</a:t>
            </a:r>
            <a:r>
              <a:rPr lang="it-IT" dirty="0"/>
              <a:t>: la nuova sezione dedicata espressamente alla sottrazione di minori introduce numerose novità, fra cui la previsione di termini ordinatori per le fasi del procedimento volto al ritorno del minore. </a:t>
            </a:r>
          </a:p>
          <a:p>
            <a:r>
              <a:rPr lang="it-IT" b="1" dirty="0"/>
              <a:t>6 MESI per ogni fase del procedimento.</a:t>
            </a:r>
          </a:p>
          <a:p>
            <a:r>
              <a:rPr lang="it-IT" b="1" dirty="0"/>
              <a:t>Altre soluzioni: MEDIAZIONE- </a:t>
            </a:r>
            <a:r>
              <a:rPr lang="it-IT" dirty="0"/>
              <a:t>«Mediatore per i minori vittime di sottrazione internazionale da parte di un genitore» istituito presso il Parlamento europeo sin dal 1987; rinominato dal 2018 «</a:t>
            </a:r>
            <a:r>
              <a:rPr lang="it-IT" b="1" dirty="0"/>
              <a:t>Coordinatore per i diritti dei minori</a:t>
            </a:r>
            <a:r>
              <a:rPr lang="it-IT" dirty="0"/>
              <a:t>»</a:t>
            </a:r>
            <a:endParaRPr lang="it-IT" b="1"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43</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ALTRE NOVITA’ DEL REGOLAMENTO 1111/2019</a:t>
            </a:r>
          </a:p>
        </p:txBody>
      </p:sp>
    </p:spTree>
    <p:extLst>
      <p:ext uri="{BB962C8B-B14F-4D97-AF65-F5344CB8AC3E}">
        <p14:creationId xmlns:p14="http://schemas.microsoft.com/office/powerpoint/2010/main" val="178387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6" presetClass="emph" presetSubtype="0" fill="hold" grpId="0" nodeType="clickEffect">
                                  <p:stCondLst>
                                    <p:cond delay="0"/>
                                  </p:stCondLst>
                                  <p:iterate type="lt">
                                    <p:tmPct val="10000"/>
                                  </p:iterate>
                                  <p:childTnLst>
                                    <p:animScale>
                                      <p:cBhvr>
                                        <p:cTn id="20" dur="250" autoRev="1" fill="hold">
                                          <p:stCondLst>
                                            <p:cond delay="0"/>
                                          </p:stCondLst>
                                        </p:cTn>
                                        <p:tgtEl>
                                          <p:spTgt spid="3">
                                            <p:txEl>
                                              <p:pRg st="2" end="2"/>
                                            </p:txEl>
                                          </p:spTgt>
                                        </p:tgtEl>
                                      </p:cBhvr>
                                      <p:to x="80000" y="100000"/>
                                    </p:animScale>
                                    <p:anim by="(#ppt_w*0.10)" calcmode="lin" valueType="num">
                                      <p:cBhvr>
                                        <p:cTn id="21" dur="250" autoRev="1" fill="hold">
                                          <p:stCondLst>
                                            <p:cond delay="0"/>
                                          </p:stCondLst>
                                        </p:cTn>
                                        <p:tgtEl>
                                          <p:spTgt spid="3">
                                            <p:txEl>
                                              <p:pRg st="2" end="2"/>
                                            </p:txEl>
                                          </p:spTgt>
                                        </p:tgtEl>
                                        <p:attrNameLst>
                                          <p:attrName>ppt_x</p:attrName>
                                        </p:attrNameLst>
                                      </p:cBhvr>
                                    </p:anim>
                                    <p:anim by="(-#ppt_w*0.10)" calcmode="lin" valueType="num">
                                      <p:cBhvr>
                                        <p:cTn id="22" dur="250" autoRev="1" fill="hold">
                                          <p:stCondLst>
                                            <p:cond delay="0"/>
                                          </p:stCondLst>
                                        </p:cTn>
                                        <p:tgtEl>
                                          <p:spTgt spid="3">
                                            <p:txEl>
                                              <p:pRg st="2" end="2"/>
                                            </p:txEl>
                                          </p:spTgt>
                                        </p:tgtEl>
                                        <p:attrNameLst>
                                          <p:attrName>ppt_y</p:attrName>
                                        </p:attrNameLst>
                                      </p:cBhvr>
                                    </p:anim>
                                    <p:animRot by="-480000">
                                      <p:cBhvr>
                                        <p:cTn id="23" dur="250" autoRev="1" fill="hold">
                                          <p:stCondLst>
                                            <p:cond delay="0"/>
                                          </p:stCondLst>
                                        </p:cTn>
                                        <p:tgtEl>
                                          <p:spTgt spid="3">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iterate type="lt">
                                    <p:tmAbs val="0"/>
                                  </p:iterate>
                                  <p:childTnLst>
                                    <p:set>
                                      <p:cBhvr>
                                        <p:cTn id="2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iterate type="lt">
                                    <p:tmAbs val="0"/>
                                  </p:iterate>
                                  <p:childTnLst>
                                    <p:set>
                                      <p:cBhvr>
                                        <p:cTn id="3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iterate type="lt">
                                    <p:tmAbs val="0"/>
                                  </p:iterate>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3333" y="2083981"/>
            <a:ext cx="8263467" cy="4637493"/>
          </a:xfrm>
        </p:spPr>
        <p:txBody>
          <a:bodyPr>
            <a:normAutofit/>
          </a:bodyPr>
          <a:lstStyle/>
          <a:p>
            <a:pPr algn="just"/>
            <a:r>
              <a:rPr lang="it-IT" dirty="0"/>
              <a:t>L'art. 21 del nuovo regolamento rende più esplicito rispetto a quanto prevede il Bruxelles II-</a:t>
            </a:r>
            <a:r>
              <a:rPr lang="it-IT" i="1" dirty="0"/>
              <a:t>bis</a:t>
            </a:r>
            <a:r>
              <a:rPr lang="it-IT" dirty="0"/>
              <a:t> il </a:t>
            </a:r>
            <a:r>
              <a:rPr lang="it-IT" b="1" dirty="0"/>
              <a:t>diritto del minore</a:t>
            </a:r>
            <a:r>
              <a:rPr lang="it-IT" dirty="0"/>
              <a:t> che abbia raggiunto un grado di maturità sufficiente </a:t>
            </a:r>
            <a:r>
              <a:rPr lang="it-IT" b="1" dirty="0"/>
              <a:t>ad essere ascoltato</a:t>
            </a:r>
            <a:r>
              <a:rPr lang="it-IT" dirty="0"/>
              <a:t> in tutti i procedimenti che lo riguardano, come stabilito dall'art. 12 della Convenzione ONU sui diritti del fanciullo, dall'</a:t>
            </a:r>
            <a:r>
              <a:rPr lang="it-IT" dirty="0">
                <a:hlinkClick r:id="rId2"/>
              </a:rPr>
              <a:t>art. 24 della Carta dei diritti fondamentali dell'Unione europea</a:t>
            </a:r>
            <a:r>
              <a:rPr lang="it-IT" dirty="0"/>
              <a:t> nonché, per l'Italia e per 14 altri Stati membri dell'Unione, dalla Convenzione del Consiglio d'Europa del 1996 sull'esercizio dei diritti del minore.</a:t>
            </a:r>
          </a:p>
          <a:p>
            <a:r>
              <a:rPr lang="it-IT" dirty="0"/>
              <a:t>Essa prevede infatti che l'audizione debba avvenire «</a:t>
            </a:r>
            <a:r>
              <a:rPr lang="it-IT" b="1" dirty="0"/>
              <a:t>conformemente al diritto e alle procedure nazionali</a:t>
            </a:r>
            <a:r>
              <a:rPr lang="it-IT" dirty="0"/>
              <a:t>»</a:t>
            </a:r>
            <a:endParaRPr lang="it-IT" b="1"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44</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ALTRE NOVITA’ DEL REGOLAMENTO 1111/2019</a:t>
            </a:r>
          </a:p>
        </p:txBody>
      </p:sp>
    </p:spTree>
    <p:extLst>
      <p:ext uri="{BB962C8B-B14F-4D97-AF65-F5344CB8AC3E}">
        <p14:creationId xmlns:p14="http://schemas.microsoft.com/office/powerpoint/2010/main" val="267709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type="lt">
                                    <p:tmAbs val="0"/>
                                  </p:iterate>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type="lt">
                                    <p:tmAbs val="0"/>
                                  </p:iterate>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3333" y="2083981"/>
            <a:ext cx="8263467" cy="4637493"/>
          </a:xfrm>
        </p:spPr>
        <p:txBody>
          <a:bodyPr>
            <a:normAutofit/>
          </a:bodyPr>
          <a:lstStyle/>
          <a:p>
            <a:pPr algn="just"/>
            <a:r>
              <a:rPr lang="it-IT" dirty="0"/>
              <a:t>Al testo del nuovo regolamento sono allegati nove </a:t>
            </a:r>
            <a:r>
              <a:rPr lang="it-IT" b="1" dirty="0"/>
              <a:t>modelli di certificato</a:t>
            </a:r>
            <a:r>
              <a:rPr lang="it-IT" dirty="0"/>
              <a:t> (contro i soli quattro del Bruxelles II-</a:t>
            </a:r>
            <a:r>
              <a:rPr lang="it-IT" i="1" dirty="0"/>
              <a:t>bis</a:t>
            </a:r>
            <a:r>
              <a:rPr lang="it-IT" dirty="0"/>
              <a:t>) intesi a facilitare le fasi di riconoscimento ed esecuzione delle decisioni in materia matrimoniale (certificato n. II), in materia di responsabilità genitoriale (n. III) e di diritto di visita (n. V), in materia di ritorno del minore, differenziati in base al provvedimento che concede o rifiuta il ritorno e alle norme applicate (n. I, IV, VI e VII); i modelli contenuti negli allegati VIII e XIX riguardano, infine, gli atti pubblici e gli accordi in materia, rispettivamente, matrimoniale e di responsabilità genitoriale.</a:t>
            </a:r>
            <a:endParaRPr lang="it-IT" b="1"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45</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ALTRE NOVITA’ DEL REGOLAMENTO 1111/2019</a:t>
            </a:r>
          </a:p>
        </p:txBody>
      </p:sp>
    </p:spTree>
    <p:extLst>
      <p:ext uri="{BB962C8B-B14F-4D97-AF65-F5344CB8AC3E}">
        <p14:creationId xmlns:p14="http://schemas.microsoft.com/office/powerpoint/2010/main" val="107340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iterate type="lt">
                                    <p:tmAbs val="0"/>
                                  </p:iterate>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2161194"/>
            <a:ext cx="9144000" cy="4696806"/>
          </a:xfrm>
        </p:spPr>
        <p:txBody>
          <a:bodyPr/>
          <a:lstStyle/>
          <a:p>
            <a:pPr eaLnBrk="1" hangingPunct="1"/>
            <a:r>
              <a:rPr lang="it-IT" dirty="0"/>
              <a:t>Ampia affermazione di giurisdizione nell’art. 40 l. 218/95:</a:t>
            </a:r>
          </a:p>
          <a:p>
            <a:pPr lvl="1" eaLnBrk="1" hangingPunct="1"/>
            <a:r>
              <a:rPr lang="it-IT" dirty="0"/>
              <a:t>costituzione del rapporto:</a:t>
            </a:r>
          </a:p>
          <a:p>
            <a:pPr lvl="2" eaLnBrk="1" hangingPunct="1"/>
            <a:r>
              <a:rPr lang="it-IT" dirty="0"/>
              <a:t>Cittadinanza</a:t>
            </a:r>
          </a:p>
          <a:p>
            <a:pPr lvl="2" eaLnBrk="1" hangingPunct="1"/>
            <a:r>
              <a:rPr lang="it-IT" dirty="0"/>
              <a:t> Residenza</a:t>
            </a:r>
          </a:p>
          <a:p>
            <a:pPr lvl="2" eaLnBrk="1" hangingPunct="1"/>
            <a:r>
              <a:rPr lang="it-IT" dirty="0"/>
              <a:t>Stato di abbandono del minore in Italia</a:t>
            </a:r>
          </a:p>
          <a:p>
            <a:pPr lvl="1" eaLnBrk="1" hangingPunct="1"/>
            <a:r>
              <a:rPr lang="it-IT" dirty="0"/>
              <a:t>Rapporti adottanti </a:t>
            </a:r>
            <a:r>
              <a:rPr lang="it-IT" dirty="0" err="1"/>
              <a:t>–</a:t>
            </a:r>
            <a:r>
              <a:rPr lang="it-IT" dirty="0"/>
              <a:t> adottato : criteri di art. </a:t>
            </a:r>
            <a:r>
              <a:rPr lang="it-IT" dirty="0" err="1"/>
              <a:t>3</a:t>
            </a:r>
            <a:r>
              <a:rPr lang="it-IT" dirty="0"/>
              <a:t> l. 218/95 e costituzione del rapporto secondo la l. italiana</a:t>
            </a:r>
          </a:p>
        </p:txBody>
      </p:sp>
      <p:sp>
        <p:nvSpPr>
          <p:cNvPr id="4" name="Segnaposto numero diapositiva 3"/>
          <p:cNvSpPr>
            <a:spLocks noGrp="1"/>
          </p:cNvSpPr>
          <p:nvPr>
            <p:ph type="sldNum" sz="quarter" idx="12"/>
          </p:nvPr>
        </p:nvSpPr>
        <p:spPr/>
        <p:txBody>
          <a:bodyPr/>
          <a:lstStyle/>
          <a:p>
            <a:pPr>
              <a:defRPr/>
            </a:pPr>
            <a:fld id="{A22F3B89-4D0B-4AFC-938B-461A104C5A50}" type="slidenum">
              <a:rPr lang="it-IT"/>
              <a:pPr>
                <a:defRPr/>
              </a:pPr>
              <a:t>46</a:t>
            </a:fld>
            <a:endParaRPr lang="it-IT" dirty="0"/>
          </a:p>
        </p:txBody>
      </p:sp>
      <p:sp>
        <p:nvSpPr>
          <p:cNvPr id="24577" name="Titolo 1"/>
          <p:cNvSpPr>
            <a:spLocks noGrp="1"/>
          </p:cNvSpPr>
          <p:nvPr>
            <p:ph type="title"/>
          </p:nvPr>
        </p:nvSpPr>
        <p:spPr>
          <a:xfrm>
            <a:off x="405714" y="274636"/>
            <a:ext cx="7925455" cy="1487337"/>
          </a:xfrm>
        </p:spPr>
        <p:style>
          <a:lnRef idx="3">
            <a:schemeClr val="lt1"/>
          </a:lnRef>
          <a:fillRef idx="1">
            <a:schemeClr val="accent3"/>
          </a:fillRef>
          <a:effectRef idx="1">
            <a:schemeClr val="accent3"/>
          </a:effectRef>
          <a:fontRef idx="minor">
            <a:schemeClr val="lt1"/>
          </a:fontRef>
        </p:style>
        <p:txBody>
          <a:bodyPr/>
          <a:lstStyle/>
          <a:p>
            <a:pPr algn="just" eaLnBrk="1" hangingPunct="1"/>
            <a:r>
              <a:rPr lang="it-IT" sz="3600" dirty="0"/>
              <a:t>GIURISDIZIONE IN MATERIA DI ADOZIONE</a:t>
            </a:r>
          </a:p>
        </p:txBody>
      </p:sp>
      <p:sp>
        <p:nvSpPr>
          <p:cNvPr id="24582" name="Titolo 1"/>
          <p:cNvSpPr>
            <a:spLocks/>
          </p:cNvSpPr>
          <p:nvPr/>
        </p:nvSpPr>
        <p:spPr bwMode="auto">
          <a:xfrm>
            <a:off x="705590" y="274637"/>
            <a:ext cx="7625579" cy="1143001"/>
          </a:xfrm>
          <a:prstGeom prst="rect">
            <a:avLst/>
          </a:prstGeom>
          <a:noFill/>
          <a:ln w="9525">
            <a:noFill/>
            <a:miter lim="800000"/>
            <a:headEnd/>
            <a:tailEnd/>
          </a:ln>
        </p:spPr>
        <p:txBody>
          <a:bodyPr anchor="ctr"/>
          <a:lstStyle/>
          <a:p>
            <a:pPr algn="just"/>
            <a:endParaRPr lang="it-IT" sz="2800" i="1" dirty="0">
              <a:latin typeface="Calibri" pitchFamily="34" charset="0"/>
            </a:endParaRPr>
          </a:p>
        </p:txBody>
      </p:sp>
    </p:spTree>
    <p:extLst>
      <p:ext uri="{BB962C8B-B14F-4D97-AF65-F5344CB8AC3E}">
        <p14:creationId xmlns:p14="http://schemas.microsoft.com/office/powerpoint/2010/main" val="86912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600" y="2404533"/>
            <a:ext cx="7620000" cy="4316942"/>
          </a:xfrm>
        </p:spPr>
        <p:txBody>
          <a:bodyPr>
            <a:normAutofit/>
          </a:bodyPr>
          <a:lstStyle/>
          <a:p>
            <a:pPr eaLnBrk="1" hangingPunct="1"/>
            <a:r>
              <a:rPr lang="it-IT" sz="2800" dirty="0"/>
              <a:t>Legge 218/95 di diritto internazionale privato</a:t>
            </a:r>
          </a:p>
          <a:p>
            <a:pPr eaLnBrk="1" hangingPunct="1"/>
            <a:endParaRPr lang="it-IT" sz="2800" dirty="0"/>
          </a:p>
          <a:p>
            <a:pPr eaLnBrk="1" hangingPunct="1"/>
            <a:r>
              <a:rPr lang="it-IT" sz="2800" dirty="0"/>
              <a:t>Possibile/Opportuna riforma della stessa?</a:t>
            </a:r>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5</a:t>
            </a:fld>
            <a:endParaRPr lang="it-IT" dirty="0"/>
          </a:p>
        </p:txBody>
      </p:sp>
      <p:sp>
        <p:nvSpPr>
          <p:cNvPr id="17409" name="Titolo 1"/>
          <p:cNvSpPr>
            <a:spLocks noGrp="1"/>
          </p:cNvSpPr>
          <p:nvPr>
            <p:ph type="title"/>
          </p:nvPr>
        </p:nvSpPr>
        <p:spPr>
          <a:xfrm>
            <a:off x="508000" y="320877"/>
            <a:ext cx="7772400" cy="1143000"/>
          </a:xfrm>
        </p:spPr>
        <p:txBody>
          <a:bodyPr/>
          <a:lstStyle/>
          <a:p>
            <a:pPr eaLnBrk="1" hangingPunct="1"/>
            <a:r>
              <a:rPr lang="it-IT" sz="3600" dirty="0"/>
              <a:t>FONTI RILEVANTI</a:t>
            </a:r>
          </a:p>
        </p:txBody>
      </p:sp>
    </p:spTree>
    <p:extLst>
      <p:ext uri="{BB962C8B-B14F-4D97-AF65-F5344CB8AC3E}">
        <p14:creationId xmlns:p14="http://schemas.microsoft.com/office/powerpoint/2010/main" val="297704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744133"/>
            <a:ext cx="8229600" cy="5113867"/>
          </a:xfrm>
        </p:spPr>
        <p:txBody>
          <a:bodyPr>
            <a:normAutofit/>
          </a:bodyPr>
          <a:lstStyle/>
          <a:p>
            <a:pPr eaLnBrk="1" hangingPunct="1"/>
            <a:r>
              <a:rPr lang="it-IT" dirty="0"/>
              <a:t>Coordinamento previsto entro le fonti stesse: considerando 17 del Reg </a:t>
            </a:r>
            <a:r>
              <a:rPr lang="it-IT" dirty="0" err="1"/>
              <a:t>Brux</a:t>
            </a:r>
            <a:r>
              <a:rPr lang="it-IT" dirty="0"/>
              <a:t>. </a:t>
            </a:r>
            <a:r>
              <a:rPr lang="it-IT" dirty="0" err="1"/>
              <a:t>Iibis</a:t>
            </a:r>
            <a:r>
              <a:rPr lang="it-IT" dirty="0"/>
              <a:t> e Bruxelles </a:t>
            </a:r>
            <a:r>
              <a:rPr lang="it-IT" dirty="0" err="1"/>
              <a:t>IIter</a:t>
            </a:r>
            <a:endParaRPr lang="it-IT" dirty="0"/>
          </a:p>
          <a:p>
            <a:pPr lvl="1"/>
            <a:r>
              <a:rPr lang="it-IT" dirty="0"/>
              <a:t>Regolamenti</a:t>
            </a:r>
          </a:p>
          <a:p>
            <a:pPr lvl="1"/>
            <a:r>
              <a:rPr lang="it-IT" dirty="0"/>
              <a:t>Convenzioni internazionali</a:t>
            </a:r>
          </a:p>
          <a:p>
            <a:pPr lvl="1"/>
            <a:r>
              <a:rPr lang="it-IT" dirty="0"/>
              <a:t>Legge interna</a:t>
            </a:r>
          </a:p>
          <a:p>
            <a:pPr eaLnBrk="1" hangingPunct="1"/>
            <a:r>
              <a:rPr lang="it-IT" dirty="0"/>
              <a:t>Cooperazione internazionale</a:t>
            </a:r>
          </a:p>
          <a:p>
            <a:pPr lvl="1" algn="just" eaLnBrk="1" hangingPunct="1"/>
            <a:r>
              <a:rPr lang="it-IT" dirty="0"/>
              <a:t>Rete giudiziaria europea in materia civile e commerciale istituita con la decisione del Consiglio del 28 maggio 2001,</a:t>
            </a:r>
            <a:r>
              <a:rPr lang="it-IT" dirty="0" err="1"/>
              <a:t>n</a:t>
            </a:r>
            <a:r>
              <a:rPr lang="it-IT" dirty="0"/>
              <a:t> 2001/470 CE</a:t>
            </a:r>
          </a:p>
          <a:p>
            <a:pPr marL="301943" lvl="1" indent="0" eaLnBrk="1" hangingPunct="1">
              <a:buNone/>
            </a:pPr>
            <a:endParaRPr lang="it-IT" dirty="0"/>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6</a:t>
            </a:fld>
            <a:endParaRPr lang="it-IT" dirty="0"/>
          </a:p>
        </p:txBody>
      </p:sp>
      <p:sp>
        <p:nvSpPr>
          <p:cNvPr id="17409" name="Titolo 1"/>
          <p:cNvSpPr>
            <a:spLocks noGrp="1"/>
          </p:cNvSpPr>
          <p:nvPr>
            <p:ph type="title"/>
          </p:nvPr>
        </p:nvSpPr>
        <p:spPr>
          <a:xfrm>
            <a:off x="575732" y="558799"/>
            <a:ext cx="7653867" cy="934711"/>
          </a:xfrm>
        </p:spPr>
        <p:txBody>
          <a:bodyPr/>
          <a:lstStyle/>
          <a:p>
            <a:pPr eaLnBrk="1" hangingPunct="1"/>
            <a:r>
              <a:rPr lang="it-IT" sz="3600" dirty="0"/>
              <a:t>COORDINAMENTO DELLE FONTI</a:t>
            </a:r>
          </a:p>
        </p:txBody>
      </p:sp>
    </p:spTree>
    <p:extLst>
      <p:ext uri="{BB962C8B-B14F-4D97-AF65-F5344CB8AC3E}">
        <p14:creationId xmlns:p14="http://schemas.microsoft.com/office/powerpoint/2010/main" val="143875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2"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2"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40000"/>
            <a:ext cx="8229600" cy="3911599"/>
          </a:xfrm>
        </p:spPr>
        <p:txBody>
          <a:bodyPr/>
          <a:lstStyle/>
          <a:p>
            <a:pPr algn="just" eaLnBrk="1" hangingPunct="1"/>
            <a:r>
              <a:rPr lang="it-IT" dirty="0"/>
              <a:t>Regolamento 2201/2003 abroga e sostituisce il Regolamento 1347/2000, c.d. Regolamento Bruxelles II, in quanto rivolto a completare il sistema posto dal Reg. 44/2001, Bruxelles I.</a:t>
            </a:r>
          </a:p>
          <a:p>
            <a:pPr algn="just" eaLnBrk="1" hangingPunct="1"/>
            <a:r>
              <a:rPr lang="it-IT" dirty="0"/>
              <a:t>Effetto della “</a:t>
            </a:r>
            <a:r>
              <a:rPr lang="it-IT" dirty="0" err="1"/>
              <a:t>comunitarizzazione</a:t>
            </a:r>
            <a:r>
              <a:rPr lang="it-IT" dirty="0"/>
              <a:t>” del diritto internazionale privato a far data dal Trattato di Amsterdam.</a:t>
            </a:r>
          </a:p>
          <a:p>
            <a:pPr algn="just" eaLnBrk="1" hangingPunct="1">
              <a:buNone/>
            </a:pPr>
            <a:endParaRPr lang="it-IT" dirty="0"/>
          </a:p>
          <a:p>
            <a:pPr algn="just"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7</a:t>
            </a:fld>
            <a:endParaRPr lang="it-IT" dirty="0"/>
          </a:p>
        </p:txBody>
      </p:sp>
      <p:sp>
        <p:nvSpPr>
          <p:cNvPr id="17409" name="Titolo 1"/>
          <p:cNvSpPr>
            <a:spLocks noGrp="1"/>
          </p:cNvSpPr>
          <p:nvPr>
            <p:ph type="title"/>
          </p:nvPr>
        </p:nvSpPr>
        <p:spPr>
          <a:xfrm>
            <a:off x="457200" y="423334"/>
            <a:ext cx="7772400" cy="1143000"/>
          </a:xfrm>
        </p:spPr>
        <p:style>
          <a:lnRef idx="0">
            <a:schemeClr val="accent6"/>
          </a:lnRef>
          <a:fillRef idx="3">
            <a:schemeClr val="accent6"/>
          </a:fillRef>
          <a:effectRef idx="3">
            <a:schemeClr val="accent6"/>
          </a:effectRef>
          <a:fontRef idx="minor">
            <a:schemeClr val="lt1"/>
          </a:fontRef>
        </p:style>
        <p:txBody>
          <a:bodyPr>
            <a:normAutofit fontScale="90000"/>
          </a:bodyPr>
          <a:lstStyle/>
          <a:p>
            <a:pPr algn="just" eaLnBrk="1" hangingPunct="1"/>
            <a:r>
              <a:rPr lang="it-IT" sz="3600" dirty="0"/>
              <a:t>IL REGOLAMENTO BRUXELLES II BIS/2201/2003</a:t>
            </a:r>
          </a:p>
        </p:txBody>
      </p:sp>
    </p:spTree>
    <p:extLst>
      <p:ext uri="{BB962C8B-B14F-4D97-AF65-F5344CB8AC3E}">
        <p14:creationId xmlns:p14="http://schemas.microsoft.com/office/powerpoint/2010/main" val="305788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796" y="2192338"/>
            <a:ext cx="8920871" cy="5899889"/>
          </a:xfrm>
        </p:spPr>
        <p:txBody>
          <a:bodyPr/>
          <a:lstStyle/>
          <a:p>
            <a:pPr algn="just" eaLnBrk="1" hangingPunct="1"/>
            <a:r>
              <a:rPr lang="it-IT" u="sng" dirty="0"/>
              <a:t>Ambito di applicazione </a:t>
            </a:r>
            <a:r>
              <a:rPr lang="it-IT" u="sng" dirty="0" err="1"/>
              <a:t>soggettivo</a:t>
            </a:r>
            <a:r>
              <a:rPr lang="it-IT" dirty="0" err="1"/>
              <a:t>:Stati</a:t>
            </a:r>
            <a:r>
              <a:rPr lang="it-IT" dirty="0"/>
              <a:t> membri UE, eccetto Danimarca</a:t>
            </a:r>
          </a:p>
          <a:p>
            <a:pPr algn="just" eaLnBrk="1" hangingPunct="1"/>
            <a:r>
              <a:rPr lang="it-IT" u="sng" dirty="0"/>
              <a:t>Ambito di applicazione temporale</a:t>
            </a:r>
            <a:r>
              <a:rPr lang="it-IT" dirty="0"/>
              <a:t>: dal 1° marzo 2005 (in vigore dal 1° agosto 2004) </a:t>
            </a:r>
            <a:r>
              <a:rPr lang="it-IT" b="1" u="sng" dirty="0"/>
              <a:t>al 1° agosto 2022 </a:t>
            </a:r>
            <a:r>
              <a:rPr lang="it-IT" dirty="0"/>
              <a:t>– ora per effetto dell’adozione del Regolamento 1111/2019….</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8</a:t>
            </a:fld>
            <a:endParaRPr lang="it-IT"/>
          </a:p>
        </p:txBody>
      </p:sp>
      <p:sp>
        <p:nvSpPr>
          <p:cNvPr id="19463" name="Titolo 1"/>
          <p:cNvSpPr>
            <a:spLocks/>
          </p:cNvSpPr>
          <p:nvPr/>
        </p:nvSpPr>
        <p:spPr bwMode="auto">
          <a:xfrm>
            <a:off x="510996" y="456671"/>
            <a:ext cx="8463671" cy="114300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algn="just"/>
            <a:r>
              <a:rPr lang="it-IT" sz="3600" dirty="0">
                <a:latin typeface="Calibri" pitchFamily="34" charset="0"/>
              </a:rPr>
              <a:t>APPLICAZIONE DEL  REGOLAMENTO BRUXELLES II BIS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3129" y="2404533"/>
            <a:ext cx="8920871" cy="4722494"/>
          </a:xfrm>
        </p:spPr>
        <p:txBody>
          <a:bodyPr/>
          <a:lstStyle/>
          <a:p>
            <a:pPr eaLnBrk="1" hangingPunct="1"/>
            <a:r>
              <a:rPr lang="it-IT" u="sng" dirty="0"/>
              <a:t>Ambito di applicazione oggettivo</a:t>
            </a:r>
            <a:r>
              <a:rPr lang="it-IT" dirty="0"/>
              <a:t>:</a:t>
            </a:r>
          </a:p>
          <a:p>
            <a:pPr lvl="1" eaLnBrk="1" hangingPunct="1"/>
            <a:r>
              <a:rPr lang="it-IT" dirty="0"/>
              <a:t>Separazione, divorzio – no aspetti collegati: es. nome coniugi, alimenti, altre questioni;</a:t>
            </a:r>
          </a:p>
          <a:p>
            <a:pPr lvl="1" eaLnBrk="1" hangingPunct="1"/>
            <a:r>
              <a:rPr lang="it-IT" dirty="0"/>
              <a:t>Responsabilità genitoriale su tutti i figli anche se nati in unioni civili </a:t>
            </a:r>
            <a:r>
              <a:rPr lang="it-IT" dirty="0" err="1"/>
              <a:t>–</a:t>
            </a:r>
            <a:r>
              <a:rPr lang="it-IT" dirty="0"/>
              <a:t> art. </a:t>
            </a:r>
            <a:r>
              <a:rPr lang="it-IT" dirty="0" err="1"/>
              <a:t>2</a:t>
            </a:r>
            <a:r>
              <a:rPr lang="it-IT" dirty="0"/>
              <a:t> par. 7 e par. 8;</a:t>
            </a:r>
          </a:p>
          <a:p>
            <a:pPr lvl="1" eaLnBrk="1" hangingPunct="1"/>
            <a:r>
              <a:rPr lang="it-IT" dirty="0"/>
              <a:t>Ruolo centrale del minore: considerando n. 5</a:t>
            </a:r>
          </a:p>
          <a:p>
            <a:pPr lvl="1" eaLnBrk="1" hangingPunct="1">
              <a:buNone/>
            </a:pPr>
            <a:endParaRPr lang="it-IT"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9</a:t>
            </a:fld>
            <a:endParaRPr lang="it-IT"/>
          </a:p>
        </p:txBody>
      </p:sp>
      <p:sp>
        <p:nvSpPr>
          <p:cNvPr id="19463" name="Titolo 1"/>
          <p:cNvSpPr>
            <a:spLocks/>
          </p:cNvSpPr>
          <p:nvPr/>
        </p:nvSpPr>
        <p:spPr bwMode="auto">
          <a:xfrm>
            <a:off x="510996" y="372004"/>
            <a:ext cx="8463671" cy="114300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algn="just"/>
            <a:r>
              <a:rPr lang="it-IT" sz="3600" dirty="0">
                <a:latin typeface="Calibri" pitchFamily="34" charset="0"/>
              </a:rPr>
              <a:t>APPLICAZIONE DEL REGOLAMENTO BRUXELLES II BIS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onda">
  <a:themeElements>
    <a:clrScheme name="Forma d'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Forma d'onda.thmx</Template>
  <TotalTime>1674</TotalTime>
  <Words>3127</Words>
  <Application>Microsoft Macintosh PowerPoint</Application>
  <PresentationFormat>Presentazione su schermo (4:3)</PresentationFormat>
  <Paragraphs>247</Paragraphs>
  <Slides>46</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46</vt:i4>
      </vt:variant>
    </vt:vector>
  </HeadingPairs>
  <TitlesOfParts>
    <vt:vector size="52" baseType="lpstr">
      <vt:lpstr>Arial</vt:lpstr>
      <vt:lpstr>Calibri</vt:lpstr>
      <vt:lpstr>Candara</vt:lpstr>
      <vt:lpstr>Symbol</vt:lpstr>
      <vt:lpstr>Wingdings</vt:lpstr>
      <vt:lpstr>Forma d'onda</vt:lpstr>
      <vt:lpstr>____________________  GIURISDIZIONE IN MATERIA DI RAPPORTI DI FAMIGLIA ________________</vt:lpstr>
      <vt:lpstr>DIRITTO INTERNAZIONALE PRIVATO DELLA FAMIGLIA</vt:lpstr>
      <vt:lpstr>FONTI RILEVANTI</vt:lpstr>
      <vt:lpstr>FONTI RILEVANTI</vt:lpstr>
      <vt:lpstr>FONTI RILEVANTI</vt:lpstr>
      <vt:lpstr>COORDINAMENTO DELLE FONTI</vt:lpstr>
      <vt:lpstr>IL REGOLAMENTO BRUXELLES II BIS/2201/2003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PROFILI PROBLEMATICI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REGOLAMENTO 1111/2019</vt:lpstr>
      <vt:lpstr>IL REGOLAMENTO 1111/2019</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GIURISDIZIONE IN MATERIA DI ADOZIONE</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riconoscimento di atti e provvedimenti stranieri concernenti il diritto al nome nell’ordinamento italiano </dc:title>
  <dc:creator>Giuseppe Sacco</dc:creator>
  <cp:lastModifiedBy>TONOLO SARA</cp:lastModifiedBy>
  <cp:revision>121</cp:revision>
  <cp:lastPrinted>2011-03-08T14:19:00Z</cp:lastPrinted>
  <dcterms:created xsi:type="dcterms:W3CDTF">2010-10-25T09:20:41Z</dcterms:created>
  <dcterms:modified xsi:type="dcterms:W3CDTF">2019-10-27T17:37:36Z</dcterms:modified>
</cp:coreProperties>
</file>