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8" r:id="rId2"/>
    <p:sldId id="256" r:id="rId3"/>
    <p:sldId id="264" r:id="rId4"/>
    <p:sldId id="260" r:id="rId5"/>
    <p:sldId id="267" r:id="rId6"/>
    <p:sldId id="268" r:id="rId7"/>
    <p:sldId id="269" r:id="rId8"/>
    <p:sldId id="261" r:id="rId9"/>
    <p:sldId id="262" r:id="rId10"/>
    <p:sldId id="270" r:id="rId11"/>
    <p:sldId id="273" r:id="rId12"/>
    <p:sldId id="274" r:id="rId13"/>
    <p:sldId id="272" r:id="rId14"/>
    <p:sldId id="266" r:id="rId15"/>
    <p:sldId id="322" r:id="rId16"/>
    <p:sldId id="294" r:id="rId17"/>
    <p:sldId id="300" r:id="rId18"/>
    <p:sldId id="301" r:id="rId19"/>
    <p:sldId id="295" r:id="rId20"/>
    <p:sldId id="296" r:id="rId21"/>
    <p:sldId id="297" r:id="rId22"/>
    <p:sldId id="298" r:id="rId23"/>
    <p:sldId id="299" r:id="rId24"/>
    <p:sldId id="285" r:id="rId25"/>
    <p:sldId id="278" r:id="rId26"/>
    <p:sldId id="284" r:id="rId27"/>
    <p:sldId id="275" r:id="rId28"/>
    <p:sldId id="288" r:id="rId29"/>
    <p:sldId id="276" r:id="rId30"/>
    <p:sldId id="286" r:id="rId31"/>
    <p:sldId id="317" r:id="rId32"/>
    <p:sldId id="287" r:id="rId33"/>
    <p:sldId id="302" r:id="rId34"/>
    <p:sldId id="303" r:id="rId35"/>
    <p:sldId id="291" r:id="rId36"/>
    <p:sldId id="290" r:id="rId37"/>
    <p:sldId id="321" r:id="rId38"/>
    <p:sldId id="320" r:id="rId39"/>
    <p:sldId id="283" r:id="rId40"/>
    <p:sldId id="307" r:id="rId41"/>
    <p:sldId id="308" r:id="rId42"/>
    <p:sldId id="306" r:id="rId43"/>
    <p:sldId id="309" r:id="rId44"/>
    <p:sldId id="311" r:id="rId45"/>
    <p:sldId id="310" r:id="rId46"/>
    <p:sldId id="313" r:id="rId47"/>
    <p:sldId id="312" r:id="rId48"/>
    <p:sldId id="323" r:id="rId49"/>
    <p:sldId id="319" r:id="rId5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577" autoAdjust="0"/>
  </p:normalViewPr>
  <p:slideViewPr>
    <p:cSldViewPr snapToGrid="0" snapToObjects="1">
      <p:cViewPr>
        <p:scale>
          <a:sx n="68" d="100"/>
          <a:sy n="68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3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5C9C5-7209-6140-B4F4-EB2B93C19FA9}" type="datetimeFigureOut">
              <a:rPr lang="it-IT" smtClean="0"/>
              <a:t>27/10/19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9A6C-6881-7C46-AF6F-C11C666560F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83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0592F-DC6A-9F44-9AA5-2F82BBD27756}" type="datetimeFigureOut">
              <a:rPr lang="it-IT" smtClean="0"/>
              <a:t>27/10/19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89243-7742-8F4D-95E5-6580CE88B5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5512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7956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physiology</a:t>
            </a:r>
            <a:r>
              <a:rPr lang="it-IT" dirty="0" smtClean="0"/>
              <a:t>/</a:t>
            </a:r>
            <a:r>
              <a:rPr lang="it-IT" dirty="0" err="1" smtClean="0"/>
              <a:t>medical</a:t>
            </a:r>
            <a:r>
              <a:rPr lang="it-IT" dirty="0" smtClean="0"/>
              <a:t>/287.html</a:t>
            </a:r>
          </a:p>
          <a:p>
            <a:endParaRPr lang="it-IT" dirty="0" smtClean="0"/>
          </a:p>
          <a:p>
            <a:r>
              <a:rPr lang="it-IT" dirty="0" smtClean="0"/>
              <a:t>FIGURE 52-7 PTH </a:t>
            </a:r>
            <a:r>
              <a:rPr lang="it-IT" dirty="0" err="1" smtClean="0"/>
              <a:t>secretion</a:t>
            </a:r>
            <a:r>
              <a:rPr lang="it-IT" dirty="0" smtClean="0"/>
              <a:t> and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dependence</a:t>
            </a:r>
            <a:r>
              <a:rPr lang="it-IT" dirty="0" smtClean="0"/>
              <a:t> on </a:t>
            </a:r>
            <a:r>
              <a:rPr lang="it-IT" dirty="0" err="1" smtClean="0"/>
              <a:t>ionized</a:t>
            </a:r>
            <a:r>
              <a:rPr lang="it-IT" dirty="0" smtClean="0"/>
              <a:t> Ca2+ in the plasma. A, </a:t>
            </a:r>
            <a:r>
              <a:rPr lang="it-IT" dirty="0" err="1" smtClean="0"/>
              <a:t>Four</a:t>
            </a:r>
            <a:r>
              <a:rPr lang="it-IT" dirty="0" smtClean="0"/>
              <a:t> </a:t>
            </a:r>
            <a:r>
              <a:rPr lang="it-IT" dirty="0" err="1" smtClean="0"/>
              <a:t>parathyroid</a:t>
            </a:r>
            <a:r>
              <a:rPr lang="it-IT" dirty="0" smtClean="0"/>
              <a:t> </a:t>
            </a:r>
            <a:r>
              <a:rPr lang="it-IT" dirty="0" err="1" smtClean="0"/>
              <a:t>glands</a:t>
            </a:r>
            <a:r>
              <a:rPr lang="it-IT" dirty="0" smtClean="0"/>
              <a:t> </a:t>
            </a:r>
            <a:r>
              <a:rPr lang="it-IT" dirty="0" err="1" smtClean="0"/>
              <a:t>lie</a:t>
            </a:r>
            <a:r>
              <a:rPr lang="it-IT" dirty="0" smtClean="0"/>
              <a:t> on the </a:t>
            </a:r>
            <a:r>
              <a:rPr lang="it-IT" dirty="0" err="1" smtClean="0"/>
              <a:t>posterior</a:t>
            </a:r>
            <a:r>
              <a:rPr lang="it-IT" dirty="0" smtClean="0"/>
              <a:t> side of the </a:t>
            </a:r>
            <a:r>
              <a:rPr lang="it-IT" dirty="0" err="1" smtClean="0"/>
              <a:t>thyroid</a:t>
            </a:r>
            <a:r>
              <a:rPr lang="it-IT" dirty="0" smtClean="0"/>
              <a:t>. The </a:t>
            </a:r>
            <a:r>
              <a:rPr lang="it-IT" dirty="0" err="1" smtClean="0"/>
              <a:t>chief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</a:t>
            </a:r>
            <a:r>
              <a:rPr lang="it-IT" dirty="0" err="1" smtClean="0"/>
              <a:t>synthesize</a:t>
            </a:r>
            <a:r>
              <a:rPr lang="it-IT" dirty="0" smtClean="0"/>
              <a:t>, </a:t>
            </a:r>
            <a:r>
              <a:rPr lang="it-IT" dirty="0" err="1" smtClean="0"/>
              <a:t>store</a:t>
            </a:r>
            <a:r>
              <a:rPr lang="it-IT" dirty="0" smtClean="0"/>
              <a:t>, and secrete PTH. </a:t>
            </a:r>
            <a:r>
              <a:rPr lang="it-IT" dirty="0" err="1" smtClean="0"/>
              <a:t>Increases</a:t>
            </a:r>
            <a:r>
              <a:rPr lang="it-IT" dirty="0" smtClean="0"/>
              <a:t> in </a:t>
            </a:r>
            <a:r>
              <a:rPr lang="it-IT" dirty="0" err="1" smtClean="0"/>
              <a:t>extracellular</a:t>
            </a:r>
            <a:r>
              <a:rPr lang="it-IT" dirty="0" smtClean="0"/>
              <a:t> [Ca2+] </a:t>
            </a:r>
            <a:r>
              <a:rPr lang="it-IT" dirty="0" err="1" smtClean="0"/>
              <a:t>inhibit</a:t>
            </a:r>
            <a:r>
              <a:rPr lang="it-IT" dirty="0" smtClean="0"/>
              <a:t> PTH </a:t>
            </a:r>
            <a:r>
              <a:rPr lang="it-IT" dirty="0" err="1" smtClean="0"/>
              <a:t>secretion</a:t>
            </a:r>
            <a:r>
              <a:rPr lang="it-IT" dirty="0" smtClean="0"/>
              <a:t> in the </a:t>
            </a:r>
            <a:r>
              <a:rPr lang="it-IT" dirty="0" err="1" smtClean="0"/>
              <a:t>following</a:t>
            </a:r>
            <a:r>
              <a:rPr lang="it-IT" dirty="0" smtClean="0"/>
              <a:t> </a:t>
            </a:r>
            <a:r>
              <a:rPr lang="it-IT" dirty="0" err="1" smtClean="0"/>
              <a:t>manner</a:t>
            </a:r>
            <a:r>
              <a:rPr lang="it-IT" dirty="0" smtClean="0"/>
              <a:t>: Ca2+ </a:t>
            </a:r>
            <a:r>
              <a:rPr lang="it-IT" dirty="0" err="1" smtClean="0"/>
              <a:t>binds</a:t>
            </a:r>
            <a:r>
              <a:rPr lang="it-IT" dirty="0" smtClean="0"/>
              <a:t> to a </a:t>
            </a:r>
            <a:r>
              <a:rPr lang="it-IT" dirty="0" err="1" smtClean="0"/>
              <a:t>receptor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coupled</a:t>
            </a:r>
            <a:r>
              <a:rPr lang="it-IT" dirty="0" smtClean="0"/>
              <a:t> to a </a:t>
            </a:r>
            <a:r>
              <a:rPr lang="it-IT" dirty="0" err="1" smtClean="0"/>
              <a:t>heterotrimeric</a:t>
            </a:r>
            <a:r>
              <a:rPr lang="it-IT" dirty="0" smtClean="0"/>
              <a:t> G </a:t>
            </a:r>
            <a:r>
              <a:rPr lang="it-IT" dirty="0" err="1" smtClean="0"/>
              <a:t>protein</a:t>
            </a:r>
            <a:r>
              <a:rPr lang="it-IT" dirty="0" smtClean="0"/>
              <a:t>, Gα</a:t>
            </a:r>
            <a:r>
              <a:rPr lang="it-IT" dirty="0" err="1" smtClean="0"/>
              <a:t>q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activates</a:t>
            </a:r>
            <a:r>
              <a:rPr lang="it-IT" dirty="0" smtClean="0"/>
              <a:t> </a:t>
            </a:r>
            <a:r>
              <a:rPr lang="it-IT" dirty="0" err="1" smtClean="0"/>
              <a:t>phospholipase</a:t>
            </a:r>
            <a:r>
              <a:rPr lang="it-IT" dirty="0" smtClean="0"/>
              <a:t> C (PLC).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enzyme</a:t>
            </a:r>
            <a:r>
              <a:rPr lang="it-IT" dirty="0" smtClean="0"/>
              <a:t> </a:t>
            </a:r>
            <a:r>
              <a:rPr lang="it-IT" dirty="0" err="1" smtClean="0"/>
              <a:t>converts</a:t>
            </a:r>
            <a:r>
              <a:rPr lang="it-IT" dirty="0" smtClean="0"/>
              <a:t> </a:t>
            </a:r>
            <a:r>
              <a:rPr lang="it-IT" dirty="0" err="1" smtClean="0"/>
              <a:t>phosphoinositides</a:t>
            </a:r>
            <a:r>
              <a:rPr lang="it-IT" dirty="0" smtClean="0"/>
              <a:t> (</a:t>
            </a:r>
            <a:r>
              <a:rPr lang="it-IT" dirty="0" err="1" smtClean="0"/>
              <a:t>phosphatidylinositol</a:t>
            </a:r>
            <a:r>
              <a:rPr lang="it-IT" dirty="0" smtClean="0"/>
              <a:t> 4,5-bisphosphate, or PIP2) to IP3 and </a:t>
            </a:r>
            <a:r>
              <a:rPr lang="it-IT" dirty="0" err="1" smtClean="0"/>
              <a:t>DAGs</a:t>
            </a:r>
            <a:r>
              <a:rPr lang="it-IT" dirty="0" smtClean="0"/>
              <a:t>. The IP3 </a:t>
            </a:r>
            <a:r>
              <a:rPr lang="it-IT" dirty="0" err="1" smtClean="0"/>
              <a:t>causes</a:t>
            </a:r>
            <a:r>
              <a:rPr lang="it-IT" dirty="0" smtClean="0"/>
              <a:t> the release of Ca2+ from </a:t>
            </a:r>
            <a:r>
              <a:rPr lang="it-IT" dirty="0" err="1" smtClean="0"/>
              <a:t>internal</a:t>
            </a:r>
            <a:r>
              <a:rPr lang="it-IT" dirty="0" smtClean="0"/>
              <a:t> </a:t>
            </a:r>
            <a:r>
              <a:rPr lang="it-IT" dirty="0" err="1" smtClean="0"/>
              <a:t>stores</a:t>
            </a:r>
            <a:r>
              <a:rPr lang="it-IT" dirty="0" smtClean="0"/>
              <a:t>, </a:t>
            </a:r>
            <a:r>
              <a:rPr lang="it-IT" dirty="0" err="1" smtClean="0"/>
              <a:t>whereas</a:t>
            </a:r>
            <a:r>
              <a:rPr lang="it-IT" dirty="0" smtClean="0"/>
              <a:t> the DAG </a:t>
            </a:r>
            <a:r>
              <a:rPr lang="it-IT" dirty="0" err="1" smtClean="0"/>
              <a:t>stimulates</a:t>
            </a:r>
            <a:r>
              <a:rPr lang="it-IT" dirty="0" smtClean="0"/>
              <a:t> PKC. </a:t>
            </a:r>
            <a:r>
              <a:rPr lang="it-IT" dirty="0" err="1" smtClean="0"/>
              <a:t>Paradoxically</a:t>
            </a:r>
            <a:r>
              <a:rPr lang="it-IT" dirty="0" smtClean="0"/>
              <a:t>, </a:t>
            </a:r>
            <a:r>
              <a:rPr lang="it-IT" dirty="0" err="1" smtClean="0"/>
              <a:t>both</a:t>
            </a:r>
            <a:r>
              <a:rPr lang="it-IT" dirty="0" smtClean="0"/>
              <a:t> the </a:t>
            </a:r>
            <a:r>
              <a:rPr lang="it-IT" dirty="0" err="1" smtClean="0"/>
              <a:t>elevated</a:t>
            </a:r>
            <a:r>
              <a:rPr lang="it-IT" dirty="0" smtClean="0"/>
              <a:t> [Ca2+]i and the </a:t>
            </a:r>
            <a:r>
              <a:rPr lang="it-IT" dirty="0" err="1" smtClean="0"/>
              <a:t>stimulated</a:t>
            </a:r>
            <a:r>
              <a:rPr lang="it-IT" dirty="0" smtClean="0"/>
              <a:t> PKC </a:t>
            </a:r>
            <a:r>
              <a:rPr lang="it-IT" dirty="0" err="1" smtClean="0"/>
              <a:t>inhibit</a:t>
            </a:r>
            <a:r>
              <a:rPr lang="it-IT" dirty="0" smtClean="0"/>
              <a:t> release of </a:t>
            </a:r>
            <a:r>
              <a:rPr lang="it-IT" dirty="0" err="1" smtClean="0"/>
              <a:t>granules</a:t>
            </a:r>
            <a:r>
              <a:rPr lang="it-IT" dirty="0" smtClean="0"/>
              <a:t> </a:t>
            </a:r>
            <a:r>
              <a:rPr lang="it-IT" dirty="0" err="1" smtClean="0"/>
              <a:t>containing</a:t>
            </a:r>
            <a:r>
              <a:rPr lang="it-IT" dirty="0" smtClean="0"/>
              <a:t> PTH. </a:t>
            </a:r>
            <a:r>
              <a:rPr lang="it-IT" dirty="0" err="1" smtClean="0"/>
              <a:t>Increased</a:t>
            </a:r>
            <a:r>
              <a:rPr lang="it-IT" dirty="0" smtClean="0"/>
              <a:t> [Ca2+]o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inhibits</a:t>
            </a:r>
            <a:r>
              <a:rPr lang="it-IT" dirty="0" smtClean="0"/>
              <a:t> PTH </a:t>
            </a:r>
            <a:r>
              <a:rPr lang="it-IT" dirty="0" err="1" smtClean="0"/>
              <a:t>synthesis</a:t>
            </a:r>
            <a:r>
              <a:rPr lang="it-IT" dirty="0" smtClean="0"/>
              <a:t>. </a:t>
            </a:r>
            <a:r>
              <a:rPr lang="it-IT" dirty="0" err="1" smtClean="0"/>
              <a:t>Thus</a:t>
            </a:r>
            <a:r>
              <a:rPr lang="it-IT" dirty="0" smtClean="0"/>
              <a:t>, </a:t>
            </a:r>
            <a:r>
              <a:rPr lang="it-IT" dirty="0" err="1" smtClean="0"/>
              <a:t>increased</a:t>
            </a:r>
            <a:r>
              <a:rPr lang="it-IT" dirty="0" smtClean="0"/>
              <a:t> </a:t>
            </a:r>
            <a:r>
              <a:rPr lang="it-IT" dirty="0" err="1" smtClean="0"/>
              <a:t>levels</a:t>
            </a:r>
            <a:r>
              <a:rPr lang="it-IT" dirty="0" smtClean="0"/>
              <a:t> of plasma Ca2+lower PTH release and </a:t>
            </a:r>
            <a:r>
              <a:rPr lang="it-IT" dirty="0" err="1" smtClean="0"/>
              <a:t>therefore</a:t>
            </a:r>
            <a:r>
              <a:rPr lang="it-IT" dirty="0" smtClean="0"/>
              <a:t> </a:t>
            </a:r>
            <a:r>
              <a:rPr lang="it-IT" dirty="0" err="1" smtClean="0"/>
              <a:t>tend</a:t>
            </a:r>
            <a:r>
              <a:rPr lang="it-IT" dirty="0" smtClean="0"/>
              <a:t> to </a:t>
            </a:r>
            <a:r>
              <a:rPr lang="it-IT" dirty="0" err="1" smtClean="0"/>
              <a:t>lower</a:t>
            </a:r>
            <a:r>
              <a:rPr lang="it-IT" dirty="0" smtClean="0"/>
              <a:t> plasma [Ca2+].</a:t>
            </a:r>
          </a:p>
          <a:p>
            <a:endParaRPr lang="it-IT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L’effetto paradosso del Calcio è simile a quello delle</a:t>
            </a:r>
            <a:r>
              <a:rPr lang="it-IT" baseline="0" dirty="0" smtClean="0"/>
              <a:t> </a:t>
            </a:r>
            <a:r>
              <a:rPr lang="it-IT" sz="1200" dirty="0" smtClean="0"/>
              <a:t>cellule granulose (renina) dell’apparato </a:t>
            </a:r>
            <a:r>
              <a:rPr lang="it-IT" sz="1200" dirty="0" err="1" smtClean="0"/>
              <a:t>juxtaglomerulare</a:t>
            </a:r>
            <a:r>
              <a:rPr lang="it-IT" sz="1200" dirty="0" smtClean="0"/>
              <a:t> del rene.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745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www.google.com</a:t>
            </a:r>
            <a:r>
              <a:rPr lang="it-IT" dirty="0" smtClean="0"/>
              <a:t>/</a:t>
            </a:r>
            <a:r>
              <a:rPr lang="it-IT" dirty="0" err="1" smtClean="0"/>
              <a:t>url?sa</a:t>
            </a:r>
            <a:r>
              <a:rPr lang="it-IT" dirty="0" smtClean="0"/>
              <a:t>=</a:t>
            </a:r>
            <a:r>
              <a:rPr lang="it-IT" dirty="0" err="1" smtClean="0"/>
              <a:t>i&amp;source</a:t>
            </a:r>
            <a:r>
              <a:rPr lang="it-IT" dirty="0" smtClean="0"/>
              <a:t>=</a:t>
            </a:r>
            <a:r>
              <a:rPr lang="it-IT" dirty="0" err="1" smtClean="0"/>
              <a:t>images&amp;cd</a:t>
            </a:r>
            <a:r>
              <a:rPr lang="it-IT" dirty="0" smtClean="0"/>
              <a:t>=&amp;</a:t>
            </a:r>
            <a:r>
              <a:rPr lang="it-IT" dirty="0" err="1" smtClean="0"/>
              <a:t>cad</a:t>
            </a:r>
            <a:r>
              <a:rPr lang="it-IT" dirty="0" smtClean="0"/>
              <a:t>=</a:t>
            </a:r>
            <a:r>
              <a:rPr lang="it-IT" dirty="0" err="1" smtClean="0"/>
              <a:t>rja&amp;uact</a:t>
            </a:r>
            <a:r>
              <a:rPr lang="it-IT" smtClean="0"/>
              <a:t>=8&amp;ved=2ahUKEwjG0vfP4LzlAhWHb1AKHem7CIsQjRx6BAgBEAQ&amp;url=https%3A%2F%2Faccesspharmacy.mhmedical.com%2FViewLarge.aspx%3Ffigid%3D53632234%26gbosContainerID%3Dnull%26gbosid%3Dnull%26groupID%3Dnull&amp;psig=AOvVaw3KMfVBALIx91GSrx5QotYO&amp;ust=1572276195880916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680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www.namrata.co</a:t>
            </a:r>
            <a:r>
              <a:rPr lang="it-IT" dirty="0" smtClean="0"/>
              <a:t>/</a:t>
            </a:r>
            <a:r>
              <a:rPr lang="it-IT" dirty="0" err="1" smtClean="0"/>
              <a:t>calcium-homeostasis</a:t>
            </a:r>
            <a:r>
              <a:rPr lang="it-IT" dirty="0" smtClean="0"/>
              <a:t>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772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97D67EB-2FBC-C84B-A562-2218BF057012}" type="slidenum">
              <a:rPr lang="en-US"/>
              <a:pPr/>
              <a:t>15</a:t>
            </a:fld>
            <a:endParaRPr lang="en-US"/>
          </a:p>
        </p:txBody>
      </p:sp>
      <p:sp>
        <p:nvSpPr>
          <p:cNvPr id="40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it-IT" dirty="0" smtClean="0"/>
              <a:t>source</a:t>
            </a:r>
          </a:p>
          <a:p>
            <a:r>
              <a:rPr lang="nb-NO" sz="1200" b="1" i="0" u="none" strike="noStrike" kern="1200" baseline="0" dirty="0" smtClean="0">
                <a:solidFill>
                  <a:srgbClr val="0054A6"/>
                </a:solidFill>
                <a:latin typeface="+mn-lt"/>
              </a:rPr>
              <a:t>DOI: (10.1152/physrev.00015.2012)</a:t>
            </a:r>
            <a:endParaRPr lang="it-IT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nephrology</a:t>
            </a:r>
            <a:r>
              <a:rPr lang="it-IT" dirty="0" smtClean="0"/>
              <a:t>/</a:t>
            </a:r>
            <a:r>
              <a:rPr lang="it-IT" dirty="0" err="1" smtClean="0"/>
              <a:t>kidney</a:t>
            </a:r>
            <a:r>
              <a:rPr lang="it-IT" dirty="0" smtClean="0"/>
              <a:t>/6.html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2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www.google.com</a:t>
            </a:r>
            <a:r>
              <a:rPr lang="it-IT" dirty="0" smtClean="0"/>
              <a:t>/</a:t>
            </a:r>
            <a:r>
              <a:rPr lang="it-IT" dirty="0" err="1" smtClean="0"/>
              <a:t>url?sa</a:t>
            </a:r>
            <a:r>
              <a:rPr lang="it-IT" dirty="0" smtClean="0"/>
              <a:t>=</a:t>
            </a:r>
            <a:r>
              <a:rPr lang="it-IT" dirty="0" err="1" smtClean="0"/>
              <a:t>i&amp;source</a:t>
            </a:r>
            <a:r>
              <a:rPr lang="it-IT" dirty="0" smtClean="0"/>
              <a:t>=</a:t>
            </a:r>
            <a:r>
              <a:rPr lang="it-IT" dirty="0" err="1" smtClean="0"/>
              <a:t>images&amp;cd</a:t>
            </a:r>
            <a:r>
              <a:rPr lang="it-IT" dirty="0" smtClean="0"/>
              <a:t>=&amp;</a:t>
            </a:r>
            <a:r>
              <a:rPr lang="it-IT" dirty="0" err="1" smtClean="0"/>
              <a:t>ved</a:t>
            </a:r>
            <a:r>
              <a:rPr lang="it-IT" dirty="0" smtClean="0"/>
              <a:t>=2ahUKEwjx7NHItr3lAhWBIlAKHUSeApkQjRx6BAgBEAQ&amp;url=https%3A%2F%2Faccessmedicine.mhmedical.com%2Fcontent.aspx%3Fbookid%3D507%26sectionid%3D42540505&amp;psig=AOvVaw13GYAW-4-N-yGAgqpj5UJZ&amp;ust=1572299582773901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107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www.renalfellow.org</a:t>
            </a:r>
            <a:r>
              <a:rPr lang="it-IT" dirty="0" smtClean="0"/>
              <a:t>/2008/09/18/</a:t>
            </a:r>
            <a:r>
              <a:rPr lang="it-IT" dirty="0" err="1" smtClean="0"/>
              <a:t>phosphate</a:t>
            </a:r>
            <a:r>
              <a:rPr lang="it-IT" dirty="0" smtClean="0"/>
              <a:t>-</a:t>
            </a:r>
            <a:r>
              <a:rPr lang="it-IT" dirty="0" err="1" smtClean="0"/>
              <a:t>transporters</a:t>
            </a:r>
            <a:r>
              <a:rPr lang="it-IT" dirty="0" smtClean="0"/>
              <a:t>-in-</a:t>
            </a:r>
            <a:r>
              <a:rPr lang="it-IT" dirty="0" err="1" smtClean="0"/>
              <a:t>proxima</a:t>
            </a:r>
            <a:r>
              <a:rPr lang="it-IT" dirty="0" smtClean="0"/>
              <a:t>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233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Formazione e riassorbimento osseo. Il PTH e la vitamina D stimolano le cellule osteoblastiche a secernere agenti che inducono le cellule staminali a differenziarsi in precursori degli osteoclasti, osteoclasti mononucleari e infine osteoclasti multinucleati maturi. Pertanto, il PTH promuove indirettamente il riassorbimento osseo. Gli osteoblasti secernono anche Ca2 + e fosfato inorganico (</a:t>
            </a:r>
            <a:r>
              <a:rPr lang="it-IT" dirty="0" err="1" smtClean="0"/>
              <a:t>Pi</a:t>
            </a:r>
            <a:r>
              <a:rPr lang="it-IT" dirty="0" smtClean="0"/>
              <a:t>), che si </a:t>
            </a:r>
            <a:r>
              <a:rPr lang="it-IT" dirty="0" err="1" smtClean="0"/>
              <a:t>nucleano</a:t>
            </a:r>
            <a:r>
              <a:rPr lang="it-IT" dirty="0" smtClean="0"/>
              <a:t> sulla superficie dell'osso. IL-6R, recettore dell'interleuchina-6.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698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endParaRPr lang="it-IT" dirty="0" smtClean="0"/>
          </a:p>
          <a:p>
            <a:r>
              <a:rPr lang="it-IT" dirty="0" smtClean="0"/>
              <a:t>Riassorbimento osseo da parte dell'osteoclasto. </a:t>
            </a:r>
          </a:p>
          <a:p>
            <a:pPr marL="171450" indent="-171450">
              <a:buFont typeface="Arial"/>
              <a:buChar char="•"/>
            </a:pPr>
            <a:r>
              <a:rPr lang="it-IT" dirty="0" smtClean="0"/>
              <a:t>L'osteoclasto si muove lungo la superficie dell'osso e si deposita, sigillandosi all'osso tramite </a:t>
            </a:r>
            <a:r>
              <a:rPr lang="it-IT" dirty="0" err="1" smtClean="0"/>
              <a:t>integrine</a:t>
            </a:r>
            <a:r>
              <a:rPr lang="it-IT" dirty="0" smtClean="0"/>
              <a:t> che si legano alle </a:t>
            </a:r>
            <a:r>
              <a:rPr lang="it-IT" dirty="0" err="1" smtClean="0"/>
              <a:t>vitronectine</a:t>
            </a:r>
            <a:r>
              <a:rPr lang="it-IT" dirty="0" smtClean="0"/>
              <a:t> sulla superficie dell'osso.</a:t>
            </a:r>
          </a:p>
          <a:p>
            <a:pPr marL="171450" indent="-171450">
              <a:buFont typeface="Arial"/>
              <a:buChar char="•"/>
            </a:pPr>
            <a:r>
              <a:rPr lang="it-IT" dirty="0" smtClean="0"/>
              <a:t>L'osteoclasto riassorbe l'osso </a:t>
            </a:r>
            <a:r>
              <a:rPr lang="it-IT" b="1" dirty="0" smtClean="0"/>
              <a:t>secernendo H + e le proteasi acide nella lacuna</a:t>
            </a:r>
            <a:r>
              <a:rPr lang="it-IT" dirty="0" smtClean="0"/>
              <a:t>. Pertanto, l'osteoclasto si comporta come un </a:t>
            </a:r>
            <a:r>
              <a:rPr lang="it-IT" u="sng" dirty="0" smtClean="0"/>
              <a:t>epitelio monocellulare</a:t>
            </a:r>
            <a:r>
              <a:rPr lang="it-IT" dirty="0" smtClean="0"/>
              <a:t>. </a:t>
            </a:r>
          </a:p>
          <a:p>
            <a:pPr marL="171450" indent="-171450">
              <a:buFont typeface="Arial"/>
              <a:buChar char="•"/>
            </a:pPr>
            <a:r>
              <a:rPr lang="it-IT" dirty="0" smtClean="0"/>
              <a:t>La secrezione acida è mediata da una </a:t>
            </a:r>
            <a:r>
              <a:rPr lang="it-IT" b="1" dirty="0" smtClean="0"/>
              <a:t>pompa H di tipo V e da un canale per il cloruro (ClC7) </a:t>
            </a:r>
            <a:r>
              <a:rPr lang="it-IT" dirty="0" smtClean="0"/>
              <a:t>sulla membrana a livello del del bordo increspato, di fronte alla lacuna.</a:t>
            </a:r>
          </a:p>
          <a:p>
            <a:pPr marL="171450" indent="-171450">
              <a:buFont typeface="Arial"/>
              <a:buChar char="•"/>
            </a:pPr>
            <a:r>
              <a:rPr lang="it-IT" b="1" dirty="0" smtClean="0"/>
              <a:t>L'</a:t>
            </a:r>
            <a:r>
              <a:rPr lang="it-IT" b="1" dirty="0" err="1" smtClean="0"/>
              <a:t>anidrasi</a:t>
            </a:r>
            <a:r>
              <a:rPr lang="it-IT" b="1" dirty="0" smtClean="0"/>
              <a:t> carbonica </a:t>
            </a:r>
            <a:r>
              <a:rPr lang="it-IT" dirty="0" smtClean="0"/>
              <a:t>(CA) nel </a:t>
            </a:r>
            <a:r>
              <a:rPr lang="it-IT" dirty="0" err="1" smtClean="0"/>
              <a:t>citosol</a:t>
            </a:r>
            <a:r>
              <a:rPr lang="it-IT" dirty="0" smtClean="0"/>
              <a:t> fornisce l'H + alla pompa H e produce anche bicarbonato come sottoprodotto. Gli scambiatori Cl-HCO</a:t>
            </a:r>
            <a:r>
              <a:rPr lang="it-IT" baseline="-25000" dirty="0" smtClean="0"/>
              <a:t>3</a:t>
            </a:r>
            <a:r>
              <a:rPr lang="it-IT" baseline="30000" dirty="0" smtClean="0"/>
              <a:t>-</a:t>
            </a:r>
            <a:r>
              <a:rPr lang="it-IT" baseline="0" dirty="0" smtClean="0"/>
              <a:t> </a:t>
            </a:r>
            <a:r>
              <a:rPr lang="it-IT" dirty="0" smtClean="0"/>
              <a:t>situati sulla membrana di fronte al bordo increspato, il bicarbonato. </a:t>
            </a:r>
          </a:p>
          <a:p>
            <a:pPr marL="0" indent="0">
              <a:buFont typeface="Arial"/>
              <a:buNone/>
            </a:pPr>
            <a:r>
              <a:rPr lang="it-IT" dirty="0" smtClean="0"/>
              <a:t>AC, </a:t>
            </a:r>
            <a:r>
              <a:rPr lang="it-IT" dirty="0" err="1" smtClean="0"/>
              <a:t>adenil</a:t>
            </a:r>
            <a:r>
              <a:rPr lang="it-IT" dirty="0" smtClean="0"/>
              <a:t> </a:t>
            </a:r>
            <a:r>
              <a:rPr lang="it-IT" dirty="0" err="1" smtClean="0"/>
              <a:t>ciclasi</a:t>
            </a:r>
            <a:r>
              <a:rPr lang="it-IT" dirty="0" smtClean="0"/>
              <a:t>; IL-6R, recettore dell'interleuchina-6; PKA, </a:t>
            </a:r>
            <a:r>
              <a:rPr lang="it-IT" dirty="0" err="1" smtClean="0"/>
              <a:t>protein</a:t>
            </a:r>
            <a:r>
              <a:rPr lang="it-IT" dirty="0" smtClean="0"/>
              <a:t> </a:t>
            </a:r>
            <a:r>
              <a:rPr lang="it-IT" dirty="0" err="1" smtClean="0"/>
              <a:t>chinasi</a:t>
            </a:r>
            <a:r>
              <a:rPr lang="it-IT" dirty="0" smtClean="0"/>
              <a:t> A; TRAP, fosfatasi acida resistente ai tartrati.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072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www.researchgate.net</a:t>
            </a:r>
            <a:r>
              <a:rPr lang="it-IT" dirty="0" smtClean="0"/>
              <a:t>/</a:t>
            </a:r>
            <a:r>
              <a:rPr lang="it-IT" dirty="0" err="1" smtClean="0"/>
              <a:t>publication</a:t>
            </a:r>
            <a:r>
              <a:rPr lang="it-IT" dirty="0" smtClean="0"/>
              <a:t>/8127721_Characterization_of_inorganic_phosphate_transport_in_osteoclast-like_cells/</a:t>
            </a:r>
            <a:r>
              <a:rPr lang="it-IT" dirty="0" err="1" smtClean="0"/>
              <a:t>figures?lo</a:t>
            </a:r>
            <a:r>
              <a:rPr lang="it-IT" dirty="0" smtClean="0"/>
              <a:t>=1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Hypothesis</a:t>
            </a:r>
            <a:r>
              <a:rPr lang="it-IT" dirty="0" smtClean="0"/>
              <a:t> </a:t>
            </a:r>
            <a:r>
              <a:rPr lang="it-IT" dirty="0" err="1" smtClean="0"/>
              <a:t>regarding</a:t>
            </a:r>
            <a:r>
              <a:rPr lang="it-IT" dirty="0" smtClean="0"/>
              <a:t> </a:t>
            </a:r>
            <a:r>
              <a:rPr lang="it-IT" dirty="0" err="1" smtClean="0"/>
              <a:t>Pi</a:t>
            </a:r>
            <a:r>
              <a:rPr lang="it-IT" dirty="0" smtClean="0"/>
              <a:t> </a:t>
            </a:r>
            <a:r>
              <a:rPr lang="it-IT" dirty="0" err="1" smtClean="0"/>
              <a:t>transporters</a:t>
            </a:r>
            <a:r>
              <a:rPr lang="it-IT" dirty="0" smtClean="0"/>
              <a:t> in </a:t>
            </a:r>
            <a:r>
              <a:rPr lang="it-IT" dirty="0" err="1" smtClean="0"/>
              <a:t>osteoclast-like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. The </a:t>
            </a:r>
            <a:r>
              <a:rPr lang="it-IT" dirty="0" err="1" smtClean="0"/>
              <a:t>osteoclast</a:t>
            </a:r>
            <a:r>
              <a:rPr lang="it-IT" dirty="0" smtClean="0"/>
              <a:t> </a:t>
            </a:r>
            <a:r>
              <a:rPr lang="it-IT" dirty="0" err="1" smtClean="0"/>
              <a:t>consumes</a:t>
            </a:r>
            <a:r>
              <a:rPr lang="it-IT" dirty="0" smtClean="0"/>
              <a:t> large </a:t>
            </a:r>
            <a:r>
              <a:rPr lang="it-IT" dirty="0" err="1" smtClean="0"/>
              <a:t>amounts</a:t>
            </a:r>
            <a:r>
              <a:rPr lang="it-IT" dirty="0" smtClean="0"/>
              <a:t> of </a:t>
            </a:r>
            <a:r>
              <a:rPr lang="it-IT" dirty="0" err="1" smtClean="0"/>
              <a:t>energy</a:t>
            </a:r>
            <a:r>
              <a:rPr lang="it-IT" dirty="0" smtClean="0"/>
              <a:t> to drive </a:t>
            </a:r>
            <a:r>
              <a:rPr lang="it-IT" dirty="0" err="1" smtClean="0"/>
              <a:t>HCl</a:t>
            </a:r>
            <a:r>
              <a:rPr lang="it-IT" dirty="0" smtClean="0"/>
              <a:t> </a:t>
            </a:r>
            <a:r>
              <a:rPr lang="it-IT" dirty="0" err="1" smtClean="0"/>
              <a:t>secretion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produces</a:t>
            </a:r>
            <a:r>
              <a:rPr lang="it-IT" dirty="0" smtClean="0"/>
              <a:t> Ca 2 , water, and </a:t>
            </a:r>
            <a:r>
              <a:rPr lang="it-IT" dirty="0" err="1" smtClean="0"/>
              <a:t>phosphate</a:t>
            </a:r>
            <a:r>
              <a:rPr lang="it-IT" dirty="0" smtClean="0"/>
              <a:t> from the </a:t>
            </a:r>
            <a:r>
              <a:rPr lang="it-IT" dirty="0" err="1" smtClean="0"/>
              <a:t>strongly</a:t>
            </a:r>
            <a:r>
              <a:rPr lang="it-IT" dirty="0" smtClean="0"/>
              <a:t> </a:t>
            </a:r>
            <a:r>
              <a:rPr lang="it-IT" dirty="0" err="1" smtClean="0"/>
              <a:t>basic</a:t>
            </a:r>
            <a:r>
              <a:rPr lang="it-IT" dirty="0" smtClean="0"/>
              <a:t> CaPO4 </a:t>
            </a:r>
            <a:r>
              <a:rPr lang="it-IT" dirty="0" err="1" smtClean="0"/>
              <a:t>salt</a:t>
            </a:r>
            <a:r>
              <a:rPr lang="it-IT" dirty="0" smtClean="0"/>
              <a:t> </a:t>
            </a:r>
            <a:r>
              <a:rPr lang="it-IT" dirty="0" err="1" smtClean="0"/>
              <a:t>hydroxyapatite</a:t>
            </a:r>
            <a:r>
              <a:rPr lang="it-IT" dirty="0" smtClean="0"/>
              <a:t>, [Ca3(PO4)2]3Ca(OH)2,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comprises</a:t>
            </a:r>
            <a:r>
              <a:rPr lang="it-IT" dirty="0" smtClean="0"/>
              <a:t> bone </a:t>
            </a:r>
            <a:r>
              <a:rPr lang="it-IT" dirty="0" err="1" smtClean="0"/>
              <a:t>minerals</a:t>
            </a:r>
            <a:r>
              <a:rPr lang="it-IT" dirty="0" smtClean="0"/>
              <a:t>. The </a:t>
            </a:r>
            <a:r>
              <a:rPr lang="it-IT" dirty="0" err="1" smtClean="0"/>
              <a:t>primary</a:t>
            </a:r>
            <a:r>
              <a:rPr lang="it-IT" dirty="0" smtClean="0"/>
              <a:t> </a:t>
            </a:r>
            <a:r>
              <a:rPr lang="it-IT" dirty="0" err="1" smtClean="0"/>
              <a:t>cellular</a:t>
            </a:r>
            <a:r>
              <a:rPr lang="it-IT" dirty="0" smtClean="0"/>
              <a:t> </a:t>
            </a:r>
            <a:r>
              <a:rPr lang="it-IT" dirty="0" err="1" smtClean="0"/>
              <a:t>mechanism</a:t>
            </a:r>
            <a:r>
              <a:rPr lang="it-IT" dirty="0" smtClean="0"/>
              <a:t> </a:t>
            </a:r>
            <a:r>
              <a:rPr lang="it-IT" dirty="0" err="1" smtClean="0"/>
              <a:t>responsible</a:t>
            </a:r>
            <a:r>
              <a:rPr lang="it-IT" dirty="0" smtClean="0"/>
              <a:t> for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acidification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 smtClean="0"/>
              <a:t>secretion</a:t>
            </a:r>
            <a:r>
              <a:rPr lang="it-IT" dirty="0" smtClean="0"/>
              <a:t> of </a:t>
            </a:r>
            <a:r>
              <a:rPr lang="it-IT" dirty="0" err="1" smtClean="0"/>
              <a:t>protons</a:t>
            </a:r>
            <a:r>
              <a:rPr lang="it-IT" dirty="0" smtClean="0"/>
              <a:t> by the </a:t>
            </a:r>
            <a:r>
              <a:rPr lang="it-IT" dirty="0" err="1" smtClean="0"/>
              <a:t>vacuolar-type</a:t>
            </a:r>
            <a:r>
              <a:rPr lang="it-IT" dirty="0" smtClean="0"/>
              <a:t> H -adenosine </a:t>
            </a:r>
            <a:r>
              <a:rPr lang="it-IT" dirty="0" err="1" smtClean="0"/>
              <a:t>triphosphatase</a:t>
            </a:r>
            <a:r>
              <a:rPr lang="it-IT" dirty="0" smtClean="0"/>
              <a:t> (V-</a:t>
            </a:r>
            <a:r>
              <a:rPr lang="it-IT" dirty="0" err="1" smtClean="0"/>
              <a:t>type</a:t>
            </a:r>
            <a:r>
              <a:rPr lang="it-IT" dirty="0" smtClean="0"/>
              <a:t> </a:t>
            </a:r>
            <a:r>
              <a:rPr lang="it-IT" dirty="0" err="1" smtClean="0"/>
              <a:t>ATPase</a:t>
            </a:r>
            <a:r>
              <a:rPr lang="it-IT" dirty="0" smtClean="0"/>
              <a:t>),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localized</a:t>
            </a:r>
            <a:r>
              <a:rPr lang="it-IT" dirty="0" smtClean="0"/>
              <a:t> in the </a:t>
            </a:r>
            <a:r>
              <a:rPr lang="it-IT" dirty="0" err="1" smtClean="0"/>
              <a:t>ruffled</a:t>
            </a:r>
            <a:r>
              <a:rPr lang="it-IT" dirty="0" smtClean="0"/>
              <a:t> </a:t>
            </a:r>
            <a:r>
              <a:rPr lang="it-IT" dirty="0" err="1" smtClean="0"/>
              <a:t>border</a:t>
            </a:r>
            <a:r>
              <a:rPr lang="it-IT" dirty="0" smtClean="0"/>
              <a:t> of the </a:t>
            </a:r>
            <a:r>
              <a:rPr lang="it-IT" dirty="0" err="1" smtClean="0"/>
              <a:t>osteoclasts</a:t>
            </a:r>
            <a:r>
              <a:rPr lang="it-IT" dirty="0" smtClean="0"/>
              <a:t>. </a:t>
            </a:r>
            <a:r>
              <a:rPr lang="it-IT" dirty="0" err="1" smtClean="0"/>
              <a:t>Pi</a:t>
            </a:r>
            <a:r>
              <a:rPr lang="it-IT" dirty="0" smtClean="0"/>
              <a:t> </a:t>
            </a:r>
            <a:r>
              <a:rPr lang="it-IT" dirty="0" err="1" smtClean="0"/>
              <a:t>influx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reported</a:t>
            </a:r>
            <a:r>
              <a:rPr lang="it-IT" dirty="0" smtClean="0"/>
              <a:t> to </a:t>
            </a:r>
            <a:r>
              <a:rPr lang="it-IT" dirty="0" err="1" smtClean="0"/>
              <a:t>require</a:t>
            </a:r>
            <a:r>
              <a:rPr lang="it-IT" dirty="0" smtClean="0"/>
              <a:t> </a:t>
            </a:r>
            <a:r>
              <a:rPr lang="it-IT" dirty="0" err="1" smtClean="0"/>
              <a:t>extensive</a:t>
            </a:r>
            <a:r>
              <a:rPr lang="it-IT" dirty="0" smtClean="0"/>
              <a:t> V-</a:t>
            </a:r>
            <a:r>
              <a:rPr lang="it-IT" dirty="0" err="1" smtClean="0"/>
              <a:t>type</a:t>
            </a:r>
            <a:r>
              <a:rPr lang="it-IT" dirty="0" smtClean="0"/>
              <a:t> </a:t>
            </a:r>
            <a:r>
              <a:rPr lang="it-IT" dirty="0" err="1" smtClean="0"/>
              <a:t>ATPase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and </a:t>
            </a:r>
            <a:r>
              <a:rPr lang="it-IT" dirty="0" err="1" smtClean="0"/>
              <a:t>thus</a:t>
            </a:r>
            <a:r>
              <a:rPr lang="it-IT" dirty="0" smtClean="0"/>
              <a:t> a large </a:t>
            </a:r>
            <a:r>
              <a:rPr lang="it-IT" dirty="0" err="1" smtClean="0"/>
              <a:t>amount</a:t>
            </a:r>
            <a:r>
              <a:rPr lang="it-IT" dirty="0" smtClean="0"/>
              <a:t> of </a:t>
            </a:r>
            <a:r>
              <a:rPr lang="it-IT" dirty="0" err="1" smtClean="0"/>
              <a:t>energy</a:t>
            </a:r>
            <a:r>
              <a:rPr lang="it-IT" dirty="0" smtClean="0"/>
              <a:t>. </a:t>
            </a:r>
            <a:r>
              <a:rPr lang="it-IT" dirty="0" err="1" smtClean="0"/>
              <a:t>Pi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help </a:t>
            </a:r>
            <a:r>
              <a:rPr lang="it-IT" dirty="0" err="1" smtClean="0"/>
              <a:t>maintain</a:t>
            </a:r>
            <a:r>
              <a:rPr lang="it-IT" dirty="0" smtClean="0"/>
              <a:t> the ATP </a:t>
            </a:r>
            <a:r>
              <a:rPr lang="it-IT" dirty="0" err="1" smtClean="0"/>
              <a:t>content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the </a:t>
            </a:r>
            <a:r>
              <a:rPr lang="it-IT" dirty="0" err="1" smtClean="0"/>
              <a:t>cyclical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r>
              <a:rPr lang="it-IT" dirty="0" smtClean="0"/>
              <a:t> of </a:t>
            </a:r>
            <a:r>
              <a:rPr lang="it-IT" dirty="0" err="1" smtClean="0"/>
              <a:t>migration</a:t>
            </a:r>
            <a:r>
              <a:rPr lang="it-IT" dirty="0" smtClean="0"/>
              <a:t>, attachment, and </a:t>
            </a:r>
            <a:r>
              <a:rPr lang="it-IT" dirty="0" err="1" smtClean="0"/>
              <a:t>resorption</a:t>
            </a:r>
            <a:r>
              <a:rPr lang="it-IT" dirty="0" smtClean="0"/>
              <a:t>. At </a:t>
            </a:r>
            <a:r>
              <a:rPr lang="it-IT" dirty="0" err="1" smtClean="0"/>
              <a:t>least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</a:t>
            </a:r>
            <a:r>
              <a:rPr lang="it-IT" dirty="0" err="1" smtClean="0"/>
              <a:t>NaPi</a:t>
            </a:r>
            <a:r>
              <a:rPr lang="it-IT" dirty="0" smtClean="0"/>
              <a:t> </a:t>
            </a:r>
            <a:r>
              <a:rPr lang="it-IT" dirty="0" err="1" smtClean="0"/>
              <a:t>transporters</a:t>
            </a:r>
            <a:r>
              <a:rPr lang="it-IT" dirty="0" smtClean="0"/>
              <a:t> (</a:t>
            </a:r>
            <a:r>
              <a:rPr lang="it-IT" dirty="0" err="1" smtClean="0"/>
              <a:t>type</a:t>
            </a:r>
            <a:r>
              <a:rPr lang="it-IT" dirty="0" smtClean="0"/>
              <a:t> </a:t>
            </a:r>
            <a:r>
              <a:rPr lang="it-IT" dirty="0" err="1" smtClean="0"/>
              <a:t>IIa</a:t>
            </a:r>
            <a:r>
              <a:rPr lang="it-IT" dirty="0" smtClean="0"/>
              <a:t>, </a:t>
            </a:r>
            <a:r>
              <a:rPr lang="it-IT" dirty="0" err="1" smtClean="0"/>
              <a:t>type</a:t>
            </a:r>
            <a:r>
              <a:rPr lang="it-IT" dirty="0" smtClean="0"/>
              <a:t> III, and H </a:t>
            </a:r>
            <a:r>
              <a:rPr lang="it-IT" dirty="0" err="1" smtClean="0"/>
              <a:t>dependent</a:t>
            </a:r>
            <a:r>
              <a:rPr lang="it-IT" dirty="0" smtClean="0"/>
              <a:t>) are </a:t>
            </a:r>
            <a:r>
              <a:rPr lang="it-IT" dirty="0" err="1" smtClean="0"/>
              <a:t>expressed</a:t>
            </a:r>
            <a:r>
              <a:rPr lang="it-IT" dirty="0" smtClean="0"/>
              <a:t> in the plasma membrane of RANKL-</a:t>
            </a:r>
            <a:r>
              <a:rPr lang="it-IT" dirty="0" err="1" smtClean="0"/>
              <a:t>induced</a:t>
            </a:r>
            <a:r>
              <a:rPr lang="it-IT" dirty="0" smtClean="0"/>
              <a:t> </a:t>
            </a:r>
            <a:r>
              <a:rPr lang="it-IT" dirty="0" err="1" smtClean="0"/>
              <a:t>osteoclast-like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418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smtClean="0"/>
              <a:t>http://</a:t>
            </a:r>
            <a:r>
              <a:rPr lang="it-IT" dirty="0" err="1" smtClean="0"/>
              <a:t>homepage.smc.edu</a:t>
            </a:r>
            <a:r>
              <a:rPr lang="it-IT" dirty="0" smtClean="0"/>
              <a:t>/</a:t>
            </a:r>
            <a:r>
              <a:rPr lang="it-IT" dirty="0" err="1" smtClean="0"/>
              <a:t>wissmann_paul</a:t>
            </a:r>
            <a:r>
              <a:rPr lang="it-IT" dirty="0" smtClean="0"/>
              <a:t>/</a:t>
            </a:r>
            <a:r>
              <a:rPr lang="it-IT" dirty="0" err="1" smtClean="0"/>
              <a:t>intranetstuff</a:t>
            </a:r>
            <a:r>
              <a:rPr lang="it-IT" dirty="0" smtClean="0"/>
              <a:t>/</a:t>
            </a:r>
            <a:r>
              <a:rPr lang="it-IT" dirty="0" err="1" smtClean="0"/>
              <a:t>dept</a:t>
            </a:r>
            <a:r>
              <a:rPr lang="it-IT" dirty="0" smtClean="0"/>
              <a:t>/</a:t>
            </a:r>
            <a:r>
              <a:rPr lang="it-IT" dirty="0" err="1" smtClean="0"/>
              <a:t>scienceLRC</a:t>
            </a:r>
            <a:r>
              <a:rPr lang="it-IT" dirty="0" smtClean="0"/>
              <a:t>/</a:t>
            </a:r>
            <a:r>
              <a:rPr lang="it-IT" dirty="0" err="1" smtClean="0"/>
              <a:t>wissmann_site</a:t>
            </a:r>
            <a:r>
              <a:rPr lang="it-IT" dirty="0" smtClean="0"/>
              <a:t>/</a:t>
            </a:r>
            <a:r>
              <a:rPr lang="it-IT" dirty="0" err="1" smtClean="0"/>
              <a:t>parathyroid.htm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37335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www.namrata.co</a:t>
            </a:r>
            <a:r>
              <a:rPr lang="it-IT" dirty="0" smtClean="0"/>
              <a:t>/</a:t>
            </a:r>
            <a:r>
              <a:rPr lang="it-IT" dirty="0" err="1" smtClean="0"/>
              <a:t>calcium-homeostasis</a:t>
            </a:r>
            <a:r>
              <a:rPr lang="it-IT" dirty="0" smtClean="0"/>
              <a:t>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7723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Origin</a:t>
            </a:r>
            <a:r>
              <a:rPr lang="it-IT" dirty="0" smtClean="0"/>
              <a:t> of 7-Dehydrocholesterol (</a:t>
            </a:r>
            <a:r>
              <a:rPr lang="it-IT" dirty="0" err="1" smtClean="0"/>
              <a:t>Provitamin</a:t>
            </a:r>
            <a:r>
              <a:rPr lang="it-IT" dirty="0" smtClean="0"/>
              <a:t> D) in the </a:t>
            </a:r>
            <a:r>
              <a:rPr lang="it-IT" dirty="0" err="1" smtClean="0"/>
              <a:t>Skin</a:t>
            </a:r>
            <a:endParaRPr lang="it-IT" dirty="0" smtClean="0"/>
          </a:p>
          <a:p>
            <a:r>
              <a:rPr lang="it-IT" dirty="0" smtClean="0"/>
              <a:t>Journal of Investigative </a:t>
            </a:r>
            <a:r>
              <a:rPr lang="it-IT" dirty="0" err="1" smtClean="0"/>
              <a:t>Dermatology</a:t>
            </a:r>
            <a:r>
              <a:rPr lang="it-IT" dirty="0" smtClean="0"/>
              <a:t> (2010) 130, 2139–2141; doi:10.1038/jid.2010.118; </a:t>
            </a:r>
            <a:r>
              <a:rPr lang="it-IT" dirty="0" err="1" smtClean="0"/>
              <a:t>published</a:t>
            </a:r>
            <a:r>
              <a:rPr lang="it-IT" dirty="0" smtClean="0"/>
              <a:t> online 6 </a:t>
            </a:r>
            <a:r>
              <a:rPr lang="it-IT" dirty="0" err="1" smtClean="0"/>
              <a:t>May</a:t>
            </a:r>
            <a:r>
              <a:rPr lang="it-IT" dirty="0" smtClean="0"/>
              <a:t> 2010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41058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2345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lpi.oregonstate.edu</a:t>
            </a:r>
            <a:r>
              <a:rPr lang="it-IT" dirty="0" smtClean="0"/>
              <a:t>/</a:t>
            </a:r>
            <a:r>
              <a:rPr lang="it-IT" dirty="0" err="1" smtClean="0"/>
              <a:t>mic</a:t>
            </a:r>
            <a:r>
              <a:rPr lang="it-IT" dirty="0" smtClean="0"/>
              <a:t>/</a:t>
            </a:r>
            <a:r>
              <a:rPr lang="it-IT" dirty="0" err="1" smtClean="0"/>
              <a:t>vitamins</a:t>
            </a:r>
            <a:r>
              <a:rPr lang="it-IT" dirty="0" smtClean="0"/>
              <a:t>/</a:t>
            </a:r>
            <a:r>
              <a:rPr lang="it-IT" dirty="0" err="1" smtClean="0"/>
              <a:t>vitamin</a:t>
            </a:r>
            <a:r>
              <a:rPr lang="it-IT" dirty="0" smtClean="0"/>
              <a:t>-D</a:t>
            </a:r>
          </a:p>
          <a:p>
            <a:endParaRPr lang="it-IT" dirty="0" smtClean="0"/>
          </a:p>
          <a:p>
            <a:pPr marL="171450" indent="-171450">
              <a:buFont typeface="Arial"/>
              <a:buChar char="•"/>
            </a:pPr>
            <a:r>
              <a:rPr lang="it-IT" dirty="0" smtClean="0"/>
              <a:t>Nella cute esposta a raggi UVB, la</a:t>
            </a:r>
            <a:r>
              <a:rPr lang="it-IT" baseline="0" dirty="0" smtClean="0"/>
              <a:t> provitamina D subisce la rottura del legame 9-10 dell’anello B e </a:t>
            </a:r>
            <a:r>
              <a:rPr lang="it-IT" baseline="0" dirty="0" err="1" smtClean="0"/>
              <a:t>riarrangiamento</a:t>
            </a:r>
            <a:r>
              <a:rPr lang="it-IT" baseline="0" dirty="0" smtClean="0"/>
              <a:t> degli elettroni negli anelli A-B-C. Si forma la </a:t>
            </a:r>
            <a:r>
              <a:rPr lang="it-IT" baseline="0" dirty="0" err="1" smtClean="0"/>
              <a:t>previtamina</a:t>
            </a:r>
            <a:r>
              <a:rPr lang="it-IT" baseline="0" dirty="0" smtClean="0"/>
              <a:t> D3. </a:t>
            </a:r>
          </a:p>
          <a:p>
            <a:pPr marL="171450" indent="-171450">
              <a:buFont typeface="Arial"/>
              <a:buChar char="•"/>
            </a:pPr>
            <a:r>
              <a:rPr lang="it-IT" baseline="0" dirty="0" smtClean="0"/>
              <a:t>Questa subisce un’isomerizzazione(da cis a trans) del legame tra i carboni 6-7 e così converte a vitamina D3 o </a:t>
            </a:r>
            <a:r>
              <a:rPr lang="it-IT" baseline="0" dirty="0" err="1" smtClean="0"/>
              <a:t>colecalciferolo</a:t>
            </a:r>
            <a:r>
              <a:rPr lang="it-IT" baseline="0" dirty="0" smtClean="0"/>
              <a:t>. </a:t>
            </a:r>
          </a:p>
          <a:p>
            <a:pPr marL="171450" indent="-171450">
              <a:buFont typeface="Arial"/>
              <a:buChar char="•"/>
            </a:pPr>
            <a:r>
              <a:rPr lang="it-IT" baseline="0" dirty="0" smtClean="0"/>
              <a:t>Questa conversione avviene negli strati profondi dell’epidermide, e la molecola può passare nel sangue dove è legata al una specifica proteina di trasporto.</a:t>
            </a:r>
          </a:p>
          <a:p>
            <a:pPr marL="171450" indent="-171450">
              <a:buFont typeface="Arial"/>
              <a:buChar char="•"/>
            </a:pPr>
            <a:r>
              <a:rPr lang="it-IT" baseline="0" dirty="0" smtClean="0"/>
              <a:t>La vitamina D3 raggiunge il tessuto adiposo, dove si deposita. </a:t>
            </a:r>
          </a:p>
          <a:p>
            <a:pPr marL="171450" indent="-171450">
              <a:buFont typeface="Arial"/>
              <a:buChar char="•"/>
            </a:pPr>
            <a:r>
              <a:rPr lang="it-IT" baseline="0" dirty="0" smtClean="0"/>
              <a:t>La vitamina D3 può arrivare al fegato, dove sarà convertita da </a:t>
            </a:r>
            <a:r>
              <a:rPr lang="it-IT" baseline="0" dirty="0" err="1" smtClean="0"/>
              <a:t>idrossilasi</a:t>
            </a:r>
            <a:r>
              <a:rPr lang="it-IT" baseline="0" dirty="0" smtClean="0"/>
              <a:t> a funzione mista (citocromo P450 o CYP) a 25-idrossi </a:t>
            </a:r>
            <a:r>
              <a:rPr lang="it-IT" baseline="0" dirty="0" err="1" smtClean="0"/>
              <a:t>colecalciferolo</a:t>
            </a:r>
            <a:r>
              <a:rPr lang="it-IT" baseline="0" dirty="0" smtClean="0"/>
              <a:t> (o </a:t>
            </a:r>
            <a:r>
              <a:rPr lang="it-IT" baseline="0" dirty="0" err="1" smtClean="0"/>
              <a:t>calcidiolo</a:t>
            </a:r>
            <a:r>
              <a:rPr lang="it-IT" baseline="0" dirty="0" smtClean="0"/>
              <a:t>).</a:t>
            </a:r>
          </a:p>
          <a:p>
            <a:pPr marL="171450" indent="-171450">
              <a:buFont typeface="Arial"/>
              <a:buChar char="•"/>
            </a:pPr>
            <a:r>
              <a:rPr lang="it-IT" baseline="0" dirty="0" smtClean="0"/>
              <a:t>Dal fegato il </a:t>
            </a:r>
            <a:r>
              <a:rPr lang="it-IT" baseline="0" dirty="0" err="1" smtClean="0"/>
              <a:t>calcidiolo</a:t>
            </a:r>
            <a:r>
              <a:rPr lang="it-IT" baseline="0" dirty="0" smtClean="0"/>
              <a:t> può passare al rene, dove viene idrossilata (da CYP) a 1,25-colecalciferolo (o calcitriolo).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69627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endParaRPr lang="it-IT" dirty="0" smtClean="0"/>
          </a:p>
          <a:p>
            <a:r>
              <a:rPr lang="it-IT" dirty="0" smtClean="0"/>
              <a:t>Figure 6-10. </a:t>
            </a:r>
            <a:r>
              <a:rPr lang="it-IT" dirty="0" err="1" smtClean="0"/>
              <a:t>Parathyroid</a:t>
            </a:r>
            <a:r>
              <a:rPr lang="it-IT" dirty="0" smtClean="0"/>
              <a:t> </a:t>
            </a:r>
            <a:r>
              <a:rPr lang="it-IT" dirty="0" err="1" smtClean="0"/>
              <a:t>hormone</a:t>
            </a:r>
            <a:r>
              <a:rPr lang="it-IT" dirty="0" smtClean="0"/>
              <a:t> </a:t>
            </a:r>
            <a:r>
              <a:rPr lang="it-IT" dirty="0" err="1" smtClean="0"/>
              <a:t>increases</a:t>
            </a:r>
            <a:r>
              <a:rPr lang="it-IT" dirty="0" smtClean="0"/>
              <a:t> </a:t>
            </a:r>
            <a:r>
              <a:rPr lang="it-IT" dirty="0" err="1" smtClean="0"/>
              <a:t>renal</a:t>
            </a:r>
            <a:r>
              <a:rPr lang="it-IT" dirty="0" smtClean="0"/>
              <a:t> </a:t>
            </a:r>
            <a:r>
              <a:rPr lang="it-IT" dirty="0" err="1" smtClean="0"/>
              <a:t>synthesis</a:t>
            </a:r>
            <a:r>
              <a:rPr lang="it-IT" dirty="0" smtClean="0"/>
              <a:t> of 1,25-dihydroxycholecalciferol (</a:t>
            </a:r>
            <a:r>
              <a:rPr lang="it-IT" dirty="0" err="1" smtClean="0"/>
              <a:t>calcitriol</a:t>
            </a:r>
            <a:r>
              <a:rPr lang="it-IT" dirty="0" smtClean="0"/>
              <a:t>) by </a:t>
            </a:r>
            <a:r>
              <a:rPr lang="it-IT" dirty="0" err="1" smtClean="0"/>
              <a:t>stimulating</a:t>
            </a:r>
            <a:r>
              <a:rPr lang="it-IT" dirty="0" smtClean="0"/>
              <a:t> the 1α-</a:t>
            </a:r>
            <a:r>
              <a:rPr lang="it-IT" dirty="0" err="1" smtClean="0"/>
              <a:t>hydroxylase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in </a:t>
            </a:r>
            <a:r>
              <a:rPr lang="it-IT" dirty="0" err="1" smtClean="0"/>
              <a:t>renal</a:t>
            </a:r>
            <a:r>
              <a:rPr lang="it-IT" dirty="0" smtClean="0"/>
              <a:t> </a:t>
            </a:r>
            <a:r>
              <a:rPr lang="it-IT" dirty="0" err="1" smtClean="0"/>
              <a:t>epithelial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converts</a:t>
            </a:r>
            <a:r>
              <a:rPr lang="it-IT" dirty="0" smtClean="0"/>
              <a:t> 25-hydroxycholecalciferol to 1,25-dihydroxycholecalciferol. Negative feedback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exerted</a:t>
            </a:r>
            <a:r>
              <a:rPr lang="it-IT" dirty="0" smtClean="0"/>
              <a:t> by 1,25-dihydroxycholecalciferol (</a:t>
            </a:r>
            <a:r>
              <a:rPr lang="it-IT" dirty="0" err="1" smtClean="0"/>
              <a:t>calcitriol</a:t>
            </a:r>
            <a:r>
              <a:rPr lang="it-IT" dirty="0" smtClean="0"/>
              <a:t>) on </a:t>
            </a:r>
            <a:r>
              <a:rPr lang="it-IT" dirty="0" err="1" smtClean="0"/>
              <a:t>parathyroid</a:t>
            </a:r>
            <a:r>
              <a:rPr lang="it-IT" dirty="0" smtClean="0"/>
              <a:t> </a:t>
            </a:r>
            <a:r>
              <a:rPr lang="it-IT" dirty="0" err="1" smtClean="0"/>
              <a:t>chief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to </a:t>
            </a:r>
            <a:r>
              <a:rPr lang="it-IT" dirty="0" err="1" smtClean="0"/>
              <a:t>decrease</a:t>
            </a:r>
            <a:r>
              <a:rPr lang="it-IT" dirty="0" smtClean="0"/>
              <a:t> the rate of PTH </a:t>
            </a:r>
            <a:r>
              <a:rPr lang="it-IT" dirty="0" err="1" smtClean="0"/>
              <a:t>synthesis</a:t>
            </a:r>
            <a:r>
              <a:rPr lang="it-IT" dirty="0" smtClean="0"/>
              <a:t> and </a:t>
            </a:r>
            <a:r>
              <a:rPr lang="it-IT" dirty="0" err="1" smtClean="0"/>
              <a:t>secretion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in turn </a:t>
            </a:r>
            <a:r>
              <a:rPr lang="it-IT" dirty="0" err="1" smtClean="0"/>
              <a:t>decreases</a:t>
            </a:r>
            <a:r>
              <a:rPr lang="it-IT" dirty="0" smtClean="0"/>
              <a:t> the rate of </a:t>
            </a:r>
            <a:r>
              <a:rPr lang="it-IT" dirty="0" err="1" smtClean="0"/>
              <a:t>formation</a:t>
            </a:r>
            <a:r>
              <a:rPr lang="it-IT" dirty="0" smtClean="0"/>
              <a:t> of 1,25-dihydroxycholecalciferol. </a:t>
            </a:r>
            <a:r>
              <a:rPr lang="it-IT" dirty="0" err="1" smtClean="0"/>
              <a:t>Calcitriol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directly</a:t>
            </a:r>
            <a:r>
              <a:rPr lang="it-IT" dirty="0" smtClean="0"/>
              <a:t> </a:t>
            </a:r>
            <a:r>
              <a:rPr lang="it-IT" dirty="0" err="1" smtClean="0"/>
              <a:t>suppresses</a:t>
            </a:r>
            <a:r>
              <a:rPr lang="it-IT" dirty="0" smtClean="0"/>
              <a:t> </a:t>
            </a:r>
            <a:r>
              <a:rPr lang="it-IT" dirty="0" err="1" smtClean="0"/>
              <a:t>synthesis</a:t>
            </a:r>
            <a:r>
              <a:rPr lang="it-IT" dirty="0" smtClean="0"/>
              <a:t> of the </a:t>
            </a:r>
            <a:r>
              <a:rPr lang="it-IT" dirty="0" err="1" smtClean="0"/>
              <a:t>renal</a:t>
            </a:r>
            <a:r>
              <a:rPr lang="it-IT" dirty="0" smtClean="0"/>
              <a:t> 1α-</a:t>
            </a:r>
            <a:r>
              <a:rPr lang="it-IT" dirty="0" err="1" smtClean="0"/>
              <a:t>hydroxylase</a:t>
            </a:r>
            <a:r>
              <a:rPr lang="it-IT" dirty="0" smtClean="0"/>
              <a:t> </a:t>
            </a:r>
            <a:r>
              <a:rPr lang="it-IT" dirty="0" err="1" smtClean="0"/>
              <a:t>enzyme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2599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endParaRPr lang="it-IT" dirty="0" smtClean="0"/>
          </a:p>
          <a:p>
            <a:r>
              <a:rPr lang="it-IT" dirty="0" smtClean="0"/>
              <a:t>Figure 6-10. </a:t>
            </a:r>
            <a:r>
              <a:rPr lang="it-IT" dirty="0" err="1" smtClean="0"/>
              <a:t>Parathyroid</a:t>
            </a:r>
            <a:r>
              <a:rPr lang="it-IT" dirty="0" smtClean="0"/>
              <a:t> </a:t>
            </a:r>
            <a:r>
              <a:rPr lang="it-IT" dirty="0" err="1" smtClean="0"/>
              <a:t>hormone</a:t>
            </a:r>
            <a:r>
              <a:rPr lang="it-IT" dirty="0" smtClean="0"/>
              <a:t> </a:t>
            </a:r>
            <a:r>
              <a:rPr lang="it-IT" dirty="0" err="1" smtClean="0"/>
              <a:t>increases</a:t>
            </a:r>
            <a:r>
              <a:rPr lang="it-IT" dirty="0" smtClean="0"/>
              <a:t> </a:t>
            </a:r>
            <a:r>
              <a:rPr lang="it-IT" dirty="0" err="1" smtClean="0"/>
              <a:t>renal</a:t>
            </a:r>
            <a:r>
              <a:rPr lang="it-IT" dirty="0" smtClean="0"/>
              <a:t> </a:t>
            </a:r>
            <a:r>
              <a:rPr lang="it-IT" dirty="0" err="1" smtClean="0"/>
              <a:t>synthesis</a:t>
            </a:r>
            <a:r>
              <a:rPr lang="it-IT" dirty="0" smtClean="0"/>
              <a:t> of 1,25-dihydroxycholecalciferol (</a:t>
            </a:r>
            <a:r>
              <a:rPr lang="it-IT" dirty="0" err="1" smtClean="0"/>
              <a:t>calcitriol</a:t>
            </a:r>
            <a:r>
              <a:rPr lang="it-IT" dirty="0" smtClean="0"/>
              <a:t>) by </a:t>
            </a:r>
            <a:r>
              <a:rPr lang="it-IT" dirty="0" err="1" smtClean="0"/>
              <a:t>stimulating</a:t>
            </a:r>
            <a:r>
              <a:rPr lang="it-IT" dirty="0" smtClean="0"/>
              <a:t> the </a:t>
            </a:r>
            <a:r>
              <a:rPr lang="it-IT" b="1" dirty="0" smtClean="0"/>
              <a:t>1α-</a:t>
            </a:r>
            <a:r>
              <a:rPr lang="it-IT" b="1" dirty="0" err="1" smtClean="0"/>
              <a:t>hydroxylase</a:t>
            </a:r>
            <a:r>
              <a:rPr lang="it-IT" b="1" dirty="0" smtClean="0"/>
              <a:t> </a:t>
            </a:r>
            <a:r>
              <a:rPr lang="it-IT" b="1" dirty="0" err="1" smtClean="0"/>
              <a:t>activity</a:t>
            </a:r>
            <a:r>
              <a:rPr lang="it-IT" b="1" dirty="0" smtClean="0"/>
              <a:t> </a:t>
            </a:r>
            <a:r>
              <a:rPr lang="it-IT" dirty="0" smtClean="0"/>
              <a:t>in </a:t>
            </a:r>
            <a:r>
              <a:rPr lang="it-IT" dirty="0" err="1" smtClean="0"/>
              <a:t>renal</a:t>
            </a:r>
            <a:r>
              <a:rPr lang="it-IT" dirty="0" smtClean="0"/>
              <a:t> </a:t>
            </a:r>
            <a:r>
              <a:rPr lang="it-IT" dirty="0" err="1" smtClean="0"/>
              <a:t>epithelial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converts</a:t>
            </a:r>
            <a:r>
              <a:rPr lang="it-IT" dirty="0" smtClean="0"/>
              <a:t> 25-hydroxycholecalciferol to 1,25-dihydroxycholecalciferol. </a:t>
            </a:r>
          </a:p>
          <a:p>
            <a:r>
              <a:rPr lang="it-IT" b="1" dirty="0" smtClean="0"/>
              <a:t>Negative feedback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exerted</a:t>
            </a:r>
            <a:r>
              <a:rPr lang="it-IT" dirty="0" smtClean="0"/>
              <a:t> by 1,25-dihydroxycholecalciferol (</a:t>
            </a:r>
            <a:r>
              <a:rPr lang="it-IT" dirty="0" err="1" smtClean="0"/>
              <a:t>calcitriol</a:t>
            </a:r>
            <a:r>
              <a:rPr lang="it-IT" dirty="0" smtClean="0"/>
              <a:t>) on </a:t>
            </a:r>
            <a:r>
              <a:rPr lang="it-IT" dirty="0" err="1" smtClean="0"/>
              <a:t>parathyroid</a:t>
            </a:r>
            <a:r>
              <a:rPr lang="it-IT" dirty="0" smtClean="0"/>
              <a:t> </a:t>
            </a:r>
            <a:r>
              <a:rPr lang="it-IT" dirty="0" err="1" smtClean="0"/>
              <a:t>chief</a:t>
            </a:r>
            <a:r>
              <a:rPr lang="it-IT" dirty="0" smtClean="0"/>
              <a:t> </a:t>
            </a:r>
            <a:r>
              <a:rPr lang="it-IT" dirty="0" err="1" smtClean="0"/>
              <a:t>cells</a:t>
            </a:r>
            <a:r>
              <a:rPr lang="it-IT" dirty="0" smtClean="0"/>
              <a:t> to </a:t>
            </a:r>
            <a:r>
              <a:rPr lang="it-IT" dirty="0" err="1" smtClean="0"/>
              <a:t>decrease</a:t>
            </a:r>
            <a:r>
              <a:rPr lang="it-IT" dirty="0" smtClean="0"/>
              <a:t> the rate of PTH </a:t>
            </a:r>
            <a:r>
              <a:rPr lang="it-IT" dirty="0" err="1" smtClean="0"/>
              <a:t>synthesis</a:t>
            </a:r>
            <a:r>
              <a:rPr lang="it-IT" dirty="0" smtClean="0"/>
              <a:t> and </a:t>
            </a:r>
            <a:r>
              <a:rPr lang="it-IT" dirty="0" err="1" smtClean="0"/>
              <a:t>secretion</a:t>
            </a:r>
            <a:r>
              <a:rPr lang="it-IT" dirty="0" smtClean="0"/>
              <a:t>, </a:t>
            </a:r>
            <a:r>
              <a:rPr lang="it-IT" dirty="0" err="1" smtClean="0"/>
              <a:t>which</a:t>
            </a:r>
            <a:r>
              <a:rPr lang="it-IT" dirty="0" smtClean="0"/>
              <a:t> in turn </a:t>
            </a:r>
            <a:r>
              <a:rPr lang="it-IT" dirty="0" err="1" smtClean="0"/>
              <a:t>decreases</a:t>
            </a:r>
            <a:r>
              <a:rPr lang="it-IT" dirty="0" smtClean="0"/>
              <a:t> the rate of </a:t>
            </a:r>
            <a:r>
              <a:rPr lang="it-IT" dirty="0" err="1" smtClean="0"/>
              <a:t>formation</a:t>
            </a:r>
            <a:r>
              <a:rPr lang="it-IT" dirty="0" smtClean="0"/>
              <a:t> of 1,25-dihydroxycholecalciferol. </a:t>
            </a:r>
            <a:r>
              <a:rPr lang="it-IT" dirty="0" err="1" smtClean="0"/>
              <a:t>Calcitriol</a:t>
            </a:r>
            <a:r>
              <a:rPr lang="it-IT" dirty="0" smtClean="0"/>
              <a:t>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directly</a:t>
            </a:r>
            <a:r>
              <a:rPr lang="it-IT" dirty="0" smtClean="0"/>
              <a:t> </a:t>
            </a:r>
            <a:r>
              <a:rPr lang="it-IT" dirty="0" err="1" smtClean="0"/>
              <a:t>suppresses</a:t>
            </a:r>
            <a:r>
              <a:rPr lang="it-IT" dirty="0" smtClean="0"/>
              <a:t> </a:t>
            </a:r>
            <a:r>
              <a:rPr lang="it-IT" dirty="0" err="1" smtClean="0"/>
              <a:t>synthesis</a:t>
            </a:r>
            <a:r>
              <a:rPr lang="it-IT" dirty="0" smtClean="0"/>
              <a:t> of the </a:t>
            </a:r>
            <a:r>
              <a:rPr lang="it-IT" dirty="0" err="1" smtClean="0"/>
              <a:t>renal</a:t>
            </a:r>
            <a:r>
              <a:rPr lang="it-IT" dirty="0" smtClean="0"/>
              <a:t> 1α-</a:t>
            </a:r>
            <a:r>
              <a:rPr lang="it-IT" dirty="0" err="1" smtClean="0"/>
              <a:t>hydroxylase</a:t>
            </a:r>
            <a:r>
              <a:rPr lang="it-IT" dirty="0" smtClean="0"/>
              <a:t> </a:t>
            </a:r>
            <a:r>
              <a:rPr lang="it-IT" dirty="0" err="1" smtClean="0"/>
              <a:t>enzyme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259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54A6"/>
                </a:solidFill>
              </a:rPr>
              <a:t>DOI: (10.1152/physrev.00015.2012)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err="1" smtClean="0"/>
              <a:t>Vitamin</a:t>
            </a:r>
            <a:r>
              <a:rPr lang="it-IT" dirty="0" smtClean="0"/>
              <a:t> D </a:t>
            </a:r>
            <a:r>
              <a:rPr lang="it-IT" dirty="0" err="1" smtClean="0"/>
              <a:t>metabolism</a:t>
            </a:r>
            <a:r>
              <a:rPr lang="it-IT" dirty="0" smtClean="0"/>
              <a:t>. </a:t>
            </a:r>
            <a:r>
              <a:rPr lang="it-IT" dirty="0" err="1" smtClean="0"/>
              <a:t>Vitamin</a:t>
            </a:r>
            <a:r>
              <a:rPr lang="it-IT" dirty="0" smtClean="0"/>
              <a:t> D can </a:t>
            </a:r>
            <a:r>
              <a:rPr lang="it-IT" dirty="0" err="1" smtClean="0"/>
              <a:t>either</a:t>
            </a:r>
            <a:r>
              <a:rPr lang="it-IT" dirty="0" smtClean="0"/>
              <a:t> be </a:t>
            </a:r>
            <a:r>
              <a:rPr lang="it-IT" dirty="0" err="1" smtClean="0"/>
              <a:t>synthesized</a:t>
            </a:r>
            <a:r>
              <a:rPr lang="it-IT" dirty="0" smtClean="0"/>
              <a:t> in the </a:t>
            </a:r>
            <a:r>
              <a:rPr lang="it-IT" dirty="0" err="1" smtClean="0"/>
              <a:t>skin</a:t>
            </a:r>
            <a:r>
              <a:rPr lang="it-IT" dirty="0" smtClean="0"/>
              <a:t> or </a:t>
            </a:r>
            <a:r>
              <a:rPr lang="it-IT" dirty="0" err="1" smtClean="0"/>
              <a:t>absorbed</a:t>
            </a:r>
            <a:r>
              <a:rPr lang="it-IT" dirty="0" smtClean="0"/>
              <a:t> from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diet</a:t>
            </a:r>
            <a:r>
              <a:rPr lang="it-IT" dirty="0" smtClean="0"/>
              <a:t>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transported</a:t>
            </a:r>
            <a:r>
              <a:rPr lang="it-IT" dirty="0" smtClean="0"/>
              <a:t> to the </a:t>
            </a:r>
            <a:r>
              <a:rPr lang="it-IT" dirty="0" err="1" smtClean="0"/>
              <a:t>liver</a:t>
            </a:r>
            <a:r>
              <a:rPr lang="it-IT" dirty="0" smtClean="0"/>
              <a:t> </a:t>
            </a:r>
            <a:r>
              <a:rPr lang="it-IT" dirty="0" err="1" smtClean="0"/>
              <a:t>where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undergoes</a:t>
            </a:r>
            <a:r>
              <a:rPr lang="it-IT" dirty="0" smtClean="0"/>
              <a:t> 25-hydroxylation by </a:t>
            </a:r>
            <a:r>
              <a:rPr lang="it-IT" dirty="0" err="1" smtClean="0"/>
              <a:t>one</a:t>
            </a:r>
            <a:r>
              <a:rPr lang="it-IT" dirty="0" smtClean="0"/>
              <a:t> of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hepatic</a:t>
            </a:r>
            <a:r>
              <a:rPr lang="it-IT" dirty="0" smtClean="0"/>
              <a:t> </a:t>
            </a:r>
            <a:r>
              <a:rPr lang="it-IT" dirty="0" err="1" smtClean="0"/>
              <a:t>enzymes</a:t>
            </a:r>
            <a:r>
              <a:rPr lang="it-IT" dirty="0" smtClean="0"/>
              <a:t> (CYP27A1 or CYP2R1). </a:t>
            </a:r>
            <a:r>
              <a:rPr lang="it-IT" dirty="0" err="1" smtClean="0"/>
              <a:t>During</a:t>
            </a:r>
            <a:r>
              <a:rPr lang="it-IT" dirty="0" smtClean="0"/>
              <a:t> </a:t>
            </a:r>
            <a:r>
              <a:rPr lang="it-IT" dirty="0" err="1" smtClean="0"/>
              <a:t>transport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the </a:t>
            </a:r>
            <a:r>
              <a:rPr lang="it-IT" dirty="0" err="1" smtClean="0"/>
              <a:t>circulation</a:t>
            </a:r>
            <a:r>
              <a:rPr lang="it-IT" dirty="0" smtClean="0"/>
              <a:t>, </a:t>
            </a:r>
            <a:r>
              <a:rPr lang="it-IT" dirty="0" err="1" smtClean="0"/>
              <a:t>vitamin</a:t>
            </a:r>
            <a:r>
              <a:rPr lang="it-IT" dirty="0" smtClean="0"/>
              <a:t> 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bound</a:t>
            </a:r>
            <a:r>
              <a:rPr lang="it-IT" dirty="0" smtClean="0"/>
              <a:t> to a </a:t>
            </a:r>
            <a:r>
              <a:rPr lang="it-IT" dirty="0" err="1" smtClean="0"/>
              <a:t>carrier</a:t>
            </a:r>
            <a:r>
              <a:rPr lang="it-IT" dirty="0" smtClean="0"/>
              <a:t> </a:t>
            </a:r>
            <a:r>
              <a:rPr lang="it-IT" dirty="0" err="1" smtClean="0"/>
              <a:t>protein</a:t>
            </a:r>
            <a:r>
              <a:rPr lang="it-IT" dirty="0" smtClean="0"/>
              <a:t> (DBP). The 25(OH)-</a:t>
            </a:r>
            <a:r>
              <a:rPr lang="it-IT" dirty="0" err="1" smtClean="0"/>
              <a:t>vitamin</a:t>
            </a:r>
            <a:r>
              <a:rPr lang="it-IT" dirty="0" smtClean="0"/>
              <a:t>-D-DBP </a:t>
            </a:r>
            <a:r>
              <a:rPr lang="it-IT" dirty="0" err="1" smtClean="0"/>
              <a:t>complex</a:t>
            </a:r>
            <a:r>
              <a:rPr lang="it-IT" dirty="0" smtClean="0"/>
              <a:t> </a:t>
            </a:r>
            <a:r>
              <a:rPr lang="it-IT" dirty="0" err="1" smtClean="0"/>
              <a:t>passes</a:t>
            </a:r>
            <a:r>
              <a:rPr lang="it-IT" dirty="0" smtClean="0"/>
              <a:t> the </a:t>
            </a:r>
            <a:r>
              <a:rPr lang="it-IT" dirty="0" err="1" smtClean="0"/>
              <a:t>glomerular</a:t>
            </a:r>
            <a:r>
              <a:rPr lang="it-IT" dirty="0" smtClean="0"/>
              <a:t> </a:t>
            </a:r>
            <a:r>
              <a:rPr lang="it-IT" dirty="0" err="1" smtClean="0"/>
              <a:t>filter</a:t>
            </a:r>
            <a:r>
              <a:rPr lang="it-IT" dirty="0" smtClean="0"/>
              <a:t>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scavenged</a:t>
            </a:r>
            <a:r>
              <a:rPr lang="it-IT" dirty="0" smtClean="0"/>
              <a:t> from the </a:t>
            </a:r>
            <a:r>
              <a:rPr lang="it-IT" dirty="0" err="1" smtClean="0"/>
              <a:t>primary</a:t>
            </a:r>
            <a:r>
              <a:rPr lang="it-IT" dirty="0" smtClean="0"/>
              <a:t> urine by the </a:t>
            </a:r>
            <a:r>
              <a:rPr lang="it-IT" dirty="0" err="1" smtClean="0"/>
              <a:t>apical</a:t>
            </a:r>
            <a:r>
              <a:rPr lang="it-IT" dirty="0" smtClean="0"/>
              <a:t> </a:t>
            </a:r>
            <a:r>
              <a:rPr lang="it-IT" dirty="0" err="1" smtClean="0"/>
              <a:t>megalin</a:t>
            </a:r>
            <a:r>
              <a:rPr lang="it-IT" dirty="0" smtClean="0"/>
              <a:t> </a:t>
            </a:r>
            <a:r>
              <a:rPr lang="it-IT" dirty="0" err="1" smtClean="0"/>
              <a:t>receptor</a:t>
            </a:r>
            <a:r>
              <a:rPr lang="it-IT" dirty="0" smtClean="0"/>
              <a:t> of the </a:t>
            </a:r>
            <a:r>
              <a:rPr lang="it-IT" dirty="0" err="1" smtClean="0"/>
              <a:t>proximal</a:t>
            </a:r>
            <a:r>
              <a:rPr lang="it-IT" dirty="0" smtClean="0"/>
              <a:t> </a:t>
            </a:r>
            <a:r>
              <a:rPr lang="it-IT" dirty="0" err="1" smtClean="0"/>
              <a:t>tubule</a:t>
            </a:r>
            <a:r>
              <a:rPr lang="it-IT" dirty="0" smtClean="0"/>
              <a:t>. Here, 25(OH)-</a:t>
            </a:r>
            <a:r>
              <a:rPr lang="it-IT" dirty="0" err="1" smtClean="0"/>
              <a:t>vitamin</a:t>
            </a:r>
            <a:r>
              <a:rPr lang="it-IT" dirty="0" smtClean="0"/>
              <a:t> 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converted</a:t>
            </a:r>
            <a:r>
              <a:rPr lang="it-IT" dirty="0" smtClean="0"/>
              <a:t> to the 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 smtClean="0"/>
              <a:t>vitamin</a:t>
            </a:r>
            <a:r>
              <a:rPr lang="it-IT" dirty="0" smtClean="0"/>
              <a:t> D </a:t>
            </a:r>
            <a:r>
              <a:rPr lang="it-IT" dirty="0" err="1" smtClean="0"/>
              <a:t>metabolite</a:t>
            </a:r>
            <a:r>
              <a:rPr lang="it-IT" dirty="0" smtClean="0"/>
              <a:t> 1,25(OH)2-vitamin D. DBP, </a:t>
            </a:r>
            <a:r>
              <a:rPr lang="it-IT" dirty="0" err="1" smtClean="0"/>
              <a:t>vitamin</a:t>
            </a:r>
            <a:r>
              <a:rPr lang="it-IT" dirty="0" smtClean="0"/>
              <a:t> D </a:t>
            </a:r>
            <a:r>
              <a:rPr lang="it-IT" dirty="0" err="1" smtClean="0"/>
              <a:t>binding</a:t>
            </a:r>
            <a:r>
              <a:rPr lang="it-IT" dirty="0" smtClean="0"/>
              <a:t> </a:t>
            </a:r>
            <a:r>
              <a:rPr lang="it-IT" dirty="0" err="1" smtClean="0"/>
              <a:t>protein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372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mr-IN" dirty="0" smtClean="0"/>
              <a:t>https://doi.org/10.1038/kisup.2011.30</a:t>
            </a:r>
            <a:endParaRPr lang="it-IT" dirty="0" smtClean="0"/>
          </a:p>
          <a:p>
            <a:r>
              <a:rPr lang="it-IT" dirty="0" smtClean="0"/>
              <a:t>Figure 1. </a:t>
            </a:r>
            <a:r>
              <a:rPr lang="it-IT" dirty="0" err="1" smtClean="0"/>
              <a:t>Health</a:t>
            </a:r>
            <a:r>
              <a:rPr lang="it-IT" dirty="0" smtClean="0"/>
              <a:t> benefits of </a:t>
            </a:r>
            <a:r>
              <a:rPr lang="it-IT" dirty="0" err="1" smtClean="0"/>
              <a:t>vitamin</a:t>
            </a:r>
            <a:r>
              <a:rPr lang="it-IT" dirty="0" smtClean="0"/>
              <a:t> D </a:t>
            </a:r>
            <a:r>
              <a:rPr lang="it-IT" dirty="0" err="1" smtClean="0"/>
              <a:t>receptor</a:t>
            </a:r>
            <a:r>
              <a:rPr lang="it-IT" dirty="0" smtClean="0"/>
              <a:t> (VDR) </a:t>
            </a:r>
            <a:r>
              <a:rPr lang="it-IT" dirty="0" err="1" smtClean="0"/>
              <a:t>activation</a:t>
            </a:r>
            <a:r>
              <a:rPr lang="it-IT" dirty="0" smtClean="0"/>
              <a:t>. </a:t>
            </a:r>
            <a:r>
              <a:rPr lang="it-IT" dirty="0" err="1" smtClean="0"/>
              <a:t>Vitamin</a:t>
            </a:r>
            <a:r>
              <a:rPr lang="it-IT" dirty="0" smtClean="0"/>
              <a:t> D </a:t>
            </a:r>
            <a:r>
              <a:rPr lang="it-IT" dirty="0" err="1" smtClean="0"/>
              <a:t>actions</a:t>
            </a:r>
            <a:r>
              <a:rPr lang="it-IT" dirty="0" smtClean="0"/>
              <a:t> </a:t>
            </a:r>
            <a:r>
              <a:rPr lang="it-IT" dirty="0" err="1" smtClean="0"/>
              <a:t>require</a:t>
            </a:r>
            <a:r>
              <a:rPr lang="it-IT" dirty="0" smtClean="0"/>
              <a:t> </a:t>
            </a:r>
            <a:r>
              <a:rPr lang="it-IT" dirty="0" err="1" smtClean="0"/>
              <a:t>vitamin</a:t>
            </a:r>
            <a:r>
              <a:rPr lang="it-IT" dirty="0" smtClean="0"/>
              <a:t> D </a:t>
            </a:r>
            <a:r>
              <a:rPr lang="it-IT" dirty="0" err="1" smtClean="0"/>
              <a:t>activation</a:t>
            </a:r>
            <a:r>
              <a:rPr lang="it-IT" dirty="0" smtClean="0"/>
              <a:t> to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hormonal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, 1,25-dihydroxyvitamin D (</a:t>
            </a:r>
            <a:r>
              <a:rPr lang="it-IT" dirty="0" err="1" smtClean="0"/>
              <a:t>calcitriol</a:t>
            </a:r>
            <a:r>
              <a:rPr lang="it-IT" dirty="0" smtClean="0"/>
              <a:t>; 1,25D), by </a:t>
            </a:r>
            <a:r>
              <a:rPr lang="it-IT" dirty="0" err="1" smtClean="0"/>
              <a:t>renal</a:t>
            </a:r>
            <a:r>
              <a:rPr lang="it-IT" dirty="0" smtClean="0"/>
              <a:t> and </a:t>
            </a:r>
            <a:r>
              <a:rPr lang="it-IT" dirty="0" err="1" smtClean="0"/>
              <a:t>extrarenal</a:t>
            </a:r>
            <a:r>
              <a:rPr lang="it-IT" dirty="0" smtClean="0"/>
              <a:t> 1-hydroxylases to </a:t>
            </a:r>
            <a:r>
              <a:rPr lang="it-IT" dirty="0" err="1" smtClean="0"/>
              <a:t>bind</a:t>
            </a:r>
            <a:r>
              <a:rPr lang="it-IT" dirty="0" smtClean="0"/>
              <a:t> and </a:t>
            </a:r>
            <a:r>
              <a:rPr lang="it-IT" dirty="0" err="1" smtClean="0"/>
              <a:t>activate</a:t>
            </a:r>
            <a:r>
              <a:rPr lang="it-IT" dirty="0" smtClean="0"/>
              <a:t> the VDR in an endocrine and/or </a:t>
            </a:r>
            <a:r>
              <a:rPr lang="it-IT" dirty="0" err="1" smtClean="0"/>
              <a:t>autocrine</a:t>
            </a:r>
            <a:r>
              <a:rPr lang="it-IT" dirty="0" smtClean="0"/>
              <a:t> </a:t>
            </a:r>
            <a:r>
              <a:rPr lang="it-IT" dirty="0" err="1" smtClean="0"/>
              <a:t>manner</a:t>
            </a:r>
            <a:r>
              <a:rPr lang="it-IT" dirty="0" smtClean="0"/>
              <a:t>, </a:t>
            </a:r>
            <a:r>
              <a:rPr lang="it-IT" dirty="0" err="1" smtClean="0"/>
              <a:t>respectively</a:t>
            </a:r>
            <a:r>
              <a:rPr lang="it-IT" dirty="0" smtClean="0"/>
              <a:t>. The precursor of 1,25D, 25-hydroxyvitamin D (25D), can </a:t>
            </a:r>
            <a:r>
              <a:rPr lang="it-IT" dirty="0" err="1" smtClean="0"/>
              <a:t>also</a:t>
            </a:r>
            <a:r>
              <a:rPr lang="it-IT" dirty="0" smtClean="0"/>
              <a:t> </a:t>
            </a:r>
            <a:r>
              <a:rPr lang="it-IT" dirty="0" err="1" smtClean="0"/>
              <a:t>bind</a:t>
            </a:r>
            <a:r>
              <a:rPr lang="it-IT" dirty="0" smtClean="0"/>
              <a:t> and </a:t>
            </a:r>
            <a:r>
              <a:rPr lang="it-IT" dirty="0" err="1" smtClean="0"/>
              <a:t>activate</a:t>
            </a:r>
            <a:r>
              <a:rPr lang="it-IT" dirty="0" smtClean="0"/>
              <a:t> the VDR with a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potency</a:t>
            </a:r>
            <a:r>
              <a:rPr lang="it-IT" dirty="0" smtClean="0"/>
              <a:t>. </a:t>
            </a:r>
            <a:r>
              <a:rPr lang="it-IT" dirty="0" err="1" smtClean="0"/>
              <a:t>Upon</a:t>
            </a:r>
            <a:r>
              <a:rPr lang="it-IT" dirty="0" smtClean="0"/>
              <a:t> </a:t>
            </a:r>
            <a:r>
              <a:rPr lang="it-IT" dirty="0" err="1" smtClean="0"/>
              <a:t>activation</a:t>
            </a:r>
            <a:r>
              <a:rPr lang="it-IT" dirty="0" smtClean="0"/>
              <a:t>, </a:t>
            </a:r>
            <a:r>
              <a:rPr lang="it-IT" dirty="0" err="1" smtClean="0"/>
              <a:t>ligand-bound</a:t>
            </a:r>
            <a:r>
              <a:rPr lang="it-IT" dirty="0" smtClean="0"/>
              <a:t> VDR </a:t>
            </a:r>
            <a:r>
              <a:rPr lang="it-IT" dirty="0" err="1" smtClean="0"/>
              <a:t>functions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transcription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 to </a:t>
            </a:r>
            <a:r>
              <a:rPr lang="it-IT" dirty="0" err="1" smtClean="0"/>
              <a:t>regulate</a:t>
            </a:r>
            <a:r>
              <a:rPr lang="it-IT" dirty="0" smtClean="0"/>
              <a:t> the </a:t>
            </a:r>
            <a:r>
              <a:rPr lang="it-IT" dirty="0" err="1" smtClean="0"/>
              <a:t>expression</a:t>
            </a:r>
            <a:r>
              <a:rPr lang="it-IT" dirty="0" smtClean="0"/>
              <a:t> of </a:t>
            </a:r>
            <a:r>
              <a:rPr lang="it-IT" dirty="0" err="1" smtClean="0"/>
              <a:t>genes</a:t>
            </a:r>
            <a:r>
              <a:rPr lang="it-IT" dirty="0" smtClean="0"/>
              <a:t> </a:t>
            </a:r>
            <a:r>
              <a:rPr lang="it-IT" dirty="0" err="1" smtClean="0"/>
              <a:t>involved</a:t>
            </a:r>
            <a:r>
              <a:rPr lang="it-IT" dirty="0" smtClean="0"/>
              <a:t> in </a:t>
            </a:r>
            <a:r>
              <a:rPr lang="it-IT" dirty="0" err="1" smtClean="0"/>
              <a:t>vitamin</a:t>
            </a:r>
            <a:r>
              <a:rPr lang="it-IT" dirty="0" smtClean="0"/>
              <a:t> D </a:t>
            </a:r>
            <a:r>
              <a:rPr lang="it-IT" dirty="0" err="1" smtClean="0"/>
              <a:t>maintenance</a:t>
            </a:r>
            <a:r>
              <a:rPr lang="it-IT" dirty="0" smtClean="0"/>
              <a:t> of </a:t>
            </a:r>
            <a:r>
              <a:rPr lang="it-IT" dirty="0" err="1" smtClean="0"/>
              <a:t>mineral</a:t>
            </a:r>
            <a:r>
              <a:rPr lang="it-IT" dirty="0" smtClean="0"/>
              <a:t> </a:t>
            </a:r>
            <a:r>
              <a:rPr lang="it-IT" dirty="0" err="1" smtClean="0"/>
              <a:t>homeostasis</a:t>
            </a:r>
            <a:r>
              <a:rPr lang="it-IT" dirty="0" smtClean="0"/>
              <a:t>, </a:t>
            </a:r>
            <a:r>
              <a:rPr lang="it-IT" dirty="0" err="1" smtClean="0"/>
              <a:t>skeletal</a:t>
            </a:r>
            <a:r>
              <a:rPr lang="it-IT" dirty="0" smtClean="0"/>
              <a:t> </a:t>
            </a:r>
            <a:r>
              <a:rPr lang="it-IT" dirty="0" err="1" smtClean="0"/>
              <a:t>health</a:t>
            </a:r>
            <a:r>
              <a:rPr lang="it-IT" dirty="0" smtClean="0"/>
              <a:t>, and </a:t>
            </a:r>
            <a:r>
              <a:rPr lang="it-IT" dirty="0" err="1" smtClean="0"/>
              <a:t>renal</a:t>
            </a:r>
            <a:r>
              <a:rPr lang="it-IT" dirty="0" smtClean="0"/>
              <a:t> and </a:t>
            </a:r>
            <a:r>
              <a:rPr lang="it-IT" dirty="0" err="1" smtClean="0"/>
              <a:t>cardiovascular</a:t>
            </a:r>
            <a:r>
              <a:rPr lang="it-IT" dirty="0" smtClean="0"/>
              <a:t> </a:t>
            </a:r>
            <a:r>
              <a:rPr lang="it-IT" dirty="0" err="1" smtClean="0"/>
              <a:t>protection</a:t>
            </a:r>
            <a:r>
              <a:rPr lang="it-IT" dirty="0" smtClean="0"/>
              <a:t>. B, </a:t>
            </a:r>
            <a:r>
              <a:rPr lang="it-IT" dirty="0" err="1" smtClean="0"/>
              <a:t>basal</a:t>
            </a:r>
            <a:r>
              <a:rPr lang="it-IT" dirty="0" smtClean="0"/>
              <a:t> </a:t>
            </a:r>
            <a:r>
              <a:rPr lang="it-IT" dirty="0" err="1" smtClean="0"/>
              <a:t>transcription</a:t>
            </a:r>
            <a:r>
              <a:rPr lang="it-IT" dirty="0" smtClean="0"/>
              <a:t> </a:t>
            </a:r>
            <a:r>
              <a:rPr lang="it-IT" dirty="0" err="1" smtClean="0"/>
              <a:t>factor</a:t>
            </a:r>
            <a:r>
              <a:rPr lang="it-IT" dirty="0" smtClean="0"/>
              <a:t>; Ca, </a:t>
            </a:r>
            <a:r>
              <a:rPr lang="it-IT" dirty="0" err="1" smtClean="0"/>
              <a:t>calcium</a:t>
            </a:r>
            <a:r>
              <a:rPr lang="it-IT" dirty="0" smtClean="0"/>
              <a:t>; </a:t>
            </a:r>
            <a:r>
              <a:rPr lang="it-IT" dirty="0" err="1" smtClean="0"/>
              <a:t>CoReg</a:t>
            </a:r>
            <a:r>
              <a:rPr lang="it-IT" dirty="0" smtClean="0"/>
              <a:t>, </a:t>
            </a:r>
            <a:r>
              <a:rPr lang="it-IT" dirty="0" err="1" smtClean="0"/>
              <a:t>coregulator</a:t>
            </a:r>
            <a:r>
              <a:rPr lang="it-IT" dirty="0" smtClean="0"/>
              <a:t> </a:t>
            </a:r>
            <a:r>
              <a:rPr lang="it-IT" dirty="0" err="1" smtClean="0"/>
              <a:t>molecule</a:t>
            </a:r>
            <a:r>
              <a:rPr lang="it-IT" dirty="0" smtClean="0"/>
              <a:t>; FGF-23, </a:t>
            </a:r>
            <a:r>
              <a:rPr lang="it-IT" dirty="0" err="1" smtClean="0"/>
              <a:t>fibroblast</a:t>
            </a:r>
            <a:r>
              <a:rPr lang="it-IT" dirty="0" smtClean="0"/>
              <a:t> </a:t>
            </a:r>
            <a:r>
              <a:rPr lang="it-IT" dirty="0" err="1" smtClean="0"/>
              <a:t>growth</a:t>
            </a:r>
            <a:r>
              <a:rPr lang="it-IT" dirty="0" smtClean="0"/>
              <a:t> factor-23; </a:t>
            </a:r>
            <a:r>
              <a:rPr lang="it-IT" dirty="0" err="1" smtClean="0"/>
              <a:t>P</a:t>
            </a:r>
            <a:r>
              <a:rPr lang="it-IT" dirty="0" smtClean="0"/>
              <a:t>, </a:t>
            </a:r>
            <a:r>
              <a:rPr lang="it-IT" dirty="0" err="1" smtClean="0"/>
              <a:t>phosphorus</a:t>
            </a:r>
            <a:r>
              <a:rPr lang="it-IT" dirty="0" smtClean="0"/>
              <a:t>; RAS, </a:t>
            </a:r>
            <a:r>
              <a:rPr lang="it-IT" dirty="0" err="1" smtClean="0"/>
              <a:t>renin</a:t>
            </a:r>
            <a:r>
              <a:rPr lang="it-IT" dirty="0" smtClean="0"/>
              <a:t>–</a:t>
            </a:r>
            <a:r>
              <a:rPr lang="it-IT" dirty="0" err="1" smtClean="0"/>
              <a:t>angiotensin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; RXR, </a:t>
            </a:r>
            <a:r>
              <a:rPr lang="it-IT" dirty="0" err="1" smtClean="0"/>
              <a:t>retinoid</a:t>
            </a:r>
            <a:r>
              <a:rPr lang="it-IT" dirty="0" smtClean="0"/>
              <a:t> x </a:t>
            </a:r>
            <a:r>
              <a:rPr lang="it-IT" dirty="0" err="1" smtClean="0"/>
              <a:t>receptor</a:t>
            </a:r>
            <a:r>
              <a:rPr lang="it-IT" dirty="0" smtClean="0"/>
              <a:t>; VDRE, </a:t>
            </a:r>
            <a:r>
              <a:rPr lang="it-IT" dirty="0" err="1" smtClean="0"/>
              <a:t>vitamin</a:t>
            </a:r>
            <a:r>
              <a:rPr lang="it-IT" dirty="0" smtClean="0"/>
              <a:t> D-responsive </a:t>
            </a:r>
            <a:r>
              <a:rPr lang="it-IT" dirty="0" err="1" smtClean="0"/>
              <a:t>element</a:t>
            </a:r>
            <a:r>
              <a:rPr lang="it-IT" dirty="0" smtClean="0"/>
              <a:t>; 25D3, 25-hydroxyvitamin D3; 1,25D3, 1,25-dihydroxyvitamin D3.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4156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lpi.oregonstate.edu</a:t>
            </a:r>
            <a:r>
              <a:rPr lang="it-IT" dirty="0" smtClean="0"/>
              <a:t>/</a:t>
            </a:r>
            <a:r>
              <a:rPr lang="it-IT" dirty="0" err="1" smtClean="0"/>
              <a:t>mic</a:t>
            </a:r>
            <a:r>
              <a:rPr lang="it-IT" dirty="0" smtClean="0"/>
              <a:t>/</a:t>
            </a:r>
            <a:r>
              <a:rPr lang="it-IT" dirty="0" err="1" smtClean="0"/>
              <a:t>vitamins</a:t>
            </a:r>
            <a:r>
              <a:rPr lang="it-IT" dirty="0" smtClean="0"/>
              <a:t>/</a:t>
            </a:r>
            <a:r>
              <a:rPr lang="it-IT" dirty="0" err="1" smtClean="0"/>
              <a:t>vitamin</a:t>
            </a:r>
            <a:r>
              <a:rPr lang="it-IT" dirty="0" smtClean="0"/>
              <a:t>-D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17059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physiology</a:t>
            </a:r>
            <a:r>
              <a:rPr lang="it-IT" dirty="0" smtClean="0"/>
              <a:t>/</a:t>
            </a:r>
            <a:r>
              <a:rPr lang="it-IT" dirty="0" err="1" smtClean="0"/>
              <a:t>medical</a:t>
            </a:r>
            <a:r>
              <a:rPr lang="it-IT" dirty="0" smtClean="0"/>
              <a:t>/249.html</a:t>
            </a:r>
          </a:p>
          <a:p>
            <a:endParaRPr lang="it-IT" dirty="0" smtClean="0"/>
          </a:p>
          <a:p>
            <a:r>
              <a:rPr lang="it-IT" dirty="0" smtClean="0"/>
              <a:t>L’assorbimento di Ca2+ nel duodeno.</a:t>
            </a:r>
            <a:r>
              <a:rPr lang="it-IT" baseline="0" dirty="0" smtClean="0"/>
              <a:t> avviene </a:t>
            </a:r>
            <a:r>
              <a:rPr lang="it-IT" dirty="0" smtClean="0"/>
              <a:t>con due meccanismi. </a:t>
            </a:r>
          </a:p>
          <a:p>
            <a:pPr marL="171450" indent="-171450">
              <a:buFont typeface="Arial"/>
              <a:buChar char="•"/>
            </a:pPr>
            <a:r>
              <a:rPr lang="it-IT" dirty="0" smtClean="0"/>
              <a:t>Il primo meccanismo è </a:t>
            </a:r>
            <a:r>
              <a:rPr lang="it-IT" b="1" dirty="0" smtClean="0"/>
              <a:t>l'assorbimento </a:t>
            </a:r>
            <a:r>
              <a:rPr lang="it-IT" b="1" dirty="0" err="1" smtClean="0"/>
              <a:t>paracellulare</a:t>
            </a:r>
            <a:r>
              <a:rPr lang="it-IT" b="1" dirty="0" smtClean="0"/>
              <a:t> passivo di Ca2 + </a:t>
            </a:r>
            <a:r>
              <a:rPr lang="it-IT" dirty="0" smtClean="0"/>
              <a:t>si verifica in </a:t>
            </a:r>
            <a:r>
              <a:rPr lang="it-IT" b="1" dirty="0" smtClean="0"/>
              <a:t>tutto l'intestino tenue</a:t>
            </a:r>
            <a:r>
              <a:rPr lang="it-IT" dirty="0" smtClean="0"/>
              <a:t>. Questo meccanismo è quello predominante ma </a:t>
            </a:r>
            <a:r>
              <a:rPr lang="it-IT" b="1" dirty="0" smtClean="0"/>
              <a:t>non è sotto il controllo della vitamina D</a:t>
            </a:r>
            <a:r>
              <a:rPr lang="it-IT" dirty="0" smtClean="0"/>
              <a:t>.</a:t>
            </a:r>
          </a:p>
          <a:p>
            <a:pPr marL="171450" indent="-171450">
              <a:buFont typeface="Arial"/>
              <a:buChar char="•"/>
            </a:pPr>
            <a:r>
              <a:rPr lang="it-IT" dirty="0" smtClean="0"/>
              <a:t>Il secondo meccanismo è </a:t>
            </a:r>
            <a:r>
              <a:rPr lang="it-IT" b="1" dirty="0" smtClean="0"/>
              <a:t>l'assorbimento </a:t>
            </a:r>
            <a:r>
              <a:rPr lang="it-IT" b="1" dirty="0" err="1" smtClean="0"/>
              <a:t>transcellulare</a:t>
            </a:r>
            <a:r>
              <a:rPr lang="it-IT" b="1" dirty="0" smtClean="0"/>
              <a:t> attivo</a:t>
            </a:r>
            <a:r>
              <a:rPr lang="it-IT" dirty="0" smtClean="0"/>
              <a:t> di Ca2 +, che si verifica </a:t>
            </a:r>
            <a:r>
              <a:rPr lang="it-IT" b="1" dirty="0" smtClean="0"/>
              <a:t>solo nel duodeno</a:t>
            </a:r>
            <a:r>
              <a:rPr lang="it-IT" dirty="0" smtClean="0"/>
              <a:t>. </a:t>
            </a:r>
          </a:p>
          <a:p>
            <a:pPr marL="628650" lvl="1" indent="-171450">
              <a:buFont typeface="Arial"/>
              <a:buChar char="•"/>
            </a:pPr>
            <a:r>
              <a:rPr lang="it-IT" dirty="0" smtClean="0"/>
              <a:t>Ca2 + entra nella cellula attraverso la membrana apicale attraverso un canale (TRPV, </a:t>
            </a:r>
            <a:r>
              <a:rPr lang="it-IT" dirty="0" err="1" smtClean="0"/>
              <a:t>transient</a:t>
            </a:r>
            <a:r>
              <a:rPr lang="it-IT" dirty="0" smtClean="0"/>
              <a:t> </a:t>
            </a:r>
            <a:r>
              <a:rPr lang="it-IT" dirty="0" err="1" smtClean="0"/>
              <a:t>receptor</a:t>
            </a:r>
            <a:r>
              <a:rPr lang="it-IT" dirty="0" smtClean="0"/>
              <a:t> </a:t>
            </a:r>
            <a:r>
              <a:rPr lang="it-IT" dirty="0" err="1" smtClean="0"/>
              <a:t>potential</a:t>
            </a:r>
            <a:r>
              <a:rPr lang="it-IT" dirty="0" smtClean="0"/>
              <a:t> </a:t>
            </a:r>
            <a:r>
              <a:rPr lang="it-IT" dirty="0" err="1" smtClean="0"/>
              <a:t>cation</a:t>
            </a:r>
            <a:r>
              <a:rPr lang="it-IT" dirty="0" smtClean="0"/>
              <a:t> </a:t>
            </a:r>
            <a:r>
              <a:rPr lang="it-IT" dirty="0" err="1" smtClean="0"/>
              <a:t>channel</a:t>
            </a:r>
            <a:r>
              <a:rPr lang="it-IT" dirty="0" smtClean="0"/>
              <a:t>). </a:t>
            </a:r>
          </a:p>
          <a:p>
            <a:pPr marL="628650" lvl="1" indent="-171450">
              <a:buFont typeface="Arial"/>
              <a:buChar char="•"/>
            </a:pPr>
            <a:r>
              <a:rPr lang="it-IT" dirty="0" smtClean="0"/>
              <a:t>All'interno della cellula, il Ca2 + è tamponato da proteine leganti come </a:t>
            </a:r>
            <a:r>
              <a:rPr lang="it-IT" b="1" dirty="0" smtClean="0"/>
              <a:t>la </a:t>
            </a:r>
            <a:r>
              <a:rPr lang="it-IT" b="1" dirty="0" err="1" smtClean="0"/>
              <a:t>calbindina</a:t>
            </a:r>
            <a:r>
              <a:rPr lang="it-IT" b="1" dirty="0" smtClean="0"/>
              <a:t> </a:t>
            </a:r>
            <a:r>
              <a:rPr lang="it-IT" dirty="0" smtClean="0"/>
              <a:t>e viene anche assorbito in </a:t>
            </a:r>
            <a:r>
              <a:rPr lang="it-IT" b="1" dirty="0" smtClean="0"/>
              <a:t>organelli intracellulari </a:t>
            </a:r>
            <a:r>
              <a:rPr lang="it-IT" dirty="0" smtClean="0"/>
              <a:t>come il reticolo endoplasmatico. </a:t>
            </a:r>
          </a:p>
          <a:p>
            <a:pPr marL="628650" lvl="1" indent="-171450">
              <a:buFont typeface="Arial"/>
              <a:buChar char="•"/>
            </a:pPr>
            <a:r>
              <a:rPr lang="it-IT" dirty="0" smtClean="0"/>
              <a:t>L'</a:t>
            </a:r>
            <a:r>
              <a:rPr lang="it-IT" dirty="0" err="1" smtClean="0"/>
              <a:t>enterocita</a:t>
            </a:r>
            <a:r>
              <a:rPr lang="it-IT" dirty="0" smtClean="0"/>
              <a:t> quindi espelle Ca2 + attraverso la membrana </a:t>
            </a:r>
            <a:r>
              <a:rPr lang="it-IT" dirty="0" err="1" smtClean="0"/>
              <a:t>basolaterale</a:t>
            </a:r>
            <a:r>
              <a:rPr lang="it-IT" dirty="0" smtClean="0"/>
              <a:t> tramite una </a:t>
            </a:r>
            <a:r>
              <a:rPr lang="it-IT" b="1" dirty="0" smtClean="0"/>
              <a:t>pompa Ca-</a:t>
            </a:r>
            <a:r>
              <a:rPr lang="it-IT" b="1" dirty="0" err="1" smtClean="0"/>
              <a:t>ATPasi</a:t>
            </a:r>
            <a:r>
              <a:rPr lang="it-IT" b="1" dirty="0" smtClean="0"/>
              <a:t> </a:t>
            </a:r>
            <a:r>
              <a:rPr lang="it-IT" dirty="0" smtClean="0"/>
              <a:t>e uno </a:t>
            </a:r>
            <a:r>
              <a:rPr lang="it-IT" b="1" dirty="0" smtClean="0"/>
              <a:t>scambiatore Na-Ca </a:t>
            </a:r>
            <a:r>
              <a:rPr lang="it-IT" dirty="0" smtClean="0"/>
              <a:t> (NCX1)</a:t>
            </a:r>
            <a:r>
              <a:rPr lang="it-IT" dirty="0" smtClean="0"/>
              <a:t>. </a:t>
            </a:r>
          </a:p>
          <a:p>
            <a:pPr marL="171450" lvl="0" indent="-171450">
              <a:buFont typeface="Arial"/>
              <a:buChar char="•"/>
            </a:pPr>
            <a:r>
              <a:rPr lang="it-IT" dirty="0" smtClean="0"/>
              <a:t>Pertanto, l'effetto netto è l'assorbimento di Ca2 +. La forma attiva di vitamina D (1,25-diidrossivitamina D) stimola tutte e tre le fasi dell'assorbimento </a:t>
            </a:r>
            <a:r>
              <a:rPr lang="it-IT" dirty="0" err="1" smtClean="0"/>
              <a:t>transcellulare</a:t>
            </a:r>
            <a:r>
              <a:rPr lang="it-IT" dirty="0" smtClean="0"/>
              <a:t> di Ca2 +.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26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smtClean="0"/>
              <a:t>http://</a:t>
            </a:r>
            <a:r>
              <a:rPr lang="it-IT" dirty="0" err="1" smtClean="0"/>
              <a:t>www.lab.anhb.uwa.edu.au</a:t>
            </a:r>
            <a:r>
              <a:rPr lang="it-IT" dirty="0" smtClean="0"/>
              <a:t>/mb140/</a:t>
            </a:r>
            <a:r>
              <a:rPr lang="it-IT" dirty="0" err="1" smtClean="0"/>
              <a:t>CorePages</a:t>
            </a:r>
            <a:r>
              <a:rPr lang="it-IT" dirty="0" smtClean="0"/>
              <a:t>/</a:t>
            </a:r>
            <a:r>
              <a:rPr lang="it-IT" dirty="0" err="1" smtClean="0"/>
              <a:t>Endocrines</a:t>
            </a:r>
            <a:r>
              <a:rPr lang="it-IT" dirty="0" smtClean="0"/>
              <a:t>/</a:t>
            </a:r>
            <a:r>
              <a:rPr lang="it-IT" dirty="0" err="1" smtClean="0"/>
              <a:t>endocrin.htm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95638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1D41520-6F87-F94B-8A79-04AED4F5FD12}" type="slidenum">
              <a:rPr lang="en-US"/>
              <a:pPr/>
              <a:t>37</a:t>
            </a:fld>
            <a:endParaRPr lang="en-US"/>
          </a:p>
        </p:txBody>
      </p:sp>
      <p:sp>
        <p:nvSpPr>
          <p:cNvPr id="40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dirty="0" smtClean="0"/>
          </a:p>
          <a:p>
            <a:r>
              <a:rPr lang="it-IT" dirty="0" smtClean="0"/>
              <a:t>source</a:t>
            </a:r>
          </a:p>
          <a:p>
            <a:r>
              <a:rPr lang="en-US" sz="1200" b="1" dirty="0" smtClean="0">
                <a:solidFill>
                  <a:srgbClr val="0054A6"/>
                </a:solidFill>
              </a:rPr>
              <a:t>DOI: (10.1152/physrev.00015.2012)</a:t>
            </a:r>
            <a:endParaRPr lang="it-IT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Figure 3. </a:t>
            </a:r>
            <a:r>
              <a:rPr lang="en-US" sz="1200" dirty="0" err="1" smtClean="0">
                <a:solidFill>
                  <a:srgbClr val="000000"/>
                </a:solidFill>
              </a:rPr>
              <a:t>Transcellular</a:t>
            </a:r>
            <a:r>
              <a:rPr lang="en-US" sz="1200" dirty="0" smtClean="0">
                <a:solidFill>
                  <a:srgbClr val="000000"/>
                </a:solidFill>
              </a:rPr>
              <a:t> and </a:t>
            </a:r>
            <a:r>
              <a:rPr lang="en-US" sz="1200" dirty="0" err="1" smtClean="0">
                <a:solidFill>
                  <a:srgbClr val="000000"/>
                </a:solidFill>
              </a:rPr>
              <a:t>paracellular</a:t>
            </a:r>
            <a:r>
              <a:rPr lang="en-US" sz="1200" dirty="0" smtClean="0">
                <a:solidFill>
                  <a:srgbClr val="000000"/>
                </a:solidFill>
              </a:rPr>
              <a:t> calcium absorption in the intestine.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The </a:t>
            </a:r>
            <a:r>
              <a:rPr lang="en-US" sz="1200" dirty="0" err="1" smtClean="0">
                <a:solidFill>
                  <a:srgbClr val="000000"/>
                </a:solidFill>
              </a:rPr>
              <a:t>transcellular</a:t>
            </a:r>
            <a:r>
              <a:rPr lang="en-US" sz="1200" dirty="0" smtClean="0">
                <a:solidFill>
                  <a:srgbClr val="000000"/>
                </a:solidFill>
              </a:rPr>
              <a:t> intestinal absorption of calcium relies </a:t>
            </a:r>
            <a:r>
              <a:rPr lang="en-US" sz="1200" b="0" dirty="0" smtClean="0">
                <a:solidFill>
                  <a:srgbClr val="000000"/>
                </a:solidFill>
              </a:rPr>
              <a:t>on: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apical calcium entry through TRPV6</a:t>
            </a:r>
            <a:r>
              <a:rPr lang="en-US" sz="1200" dirty="0" smtClean="0">
                <a:solidFill>
                  <a:srgbClr val="000000"/>
                </a:solidFill>
              </a:rPr>
              <a:t>,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intracellular calcium transport by </a:t>
            </a:r>
            <a:r>
              <a:rPr lang="en-US" sz="1200" b="1" dirty="0" smtClean="0">
                <a:solidFill>
                  <a:srgbClr val="000000"/>
                </a:solidFill>
              </a:rPr>
              <a:t>calbindin-D9k</a:t>
            </a:r>
            <a:r>
              <a:rPr lang="en-US" sz="1200" dirty="0" smtClean="0">
                <a:solidFill>
                  <a:srgbClr val="000000"/>
                </a:solidFill>
              </a:rPr>
              <a:t>, and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1" dirty="0" err="1" smtClean="0">
                <a:solidFill>
                  <a:srgbClr val="000000"/>
                </a:solidFill>
              </a:rPr>
              <a:t>basolateral</a:t>
            </a:r>
            <a:r>
              <a:rPr lang="en-US" sz="1200" b="1" dirty="0" smtClean="0">
                <a:solidFill>
                  <a:srgbClr val="000000"/>
                </a:solidFill>
              </a:rPr>
              <a:t> calcium extrusion </a:t>
            </a:r>
            <a:r>
              <a:rPr lang="en-US" sz="1200" dirty="0" smtClean="0">
                <a:solidFill>
                  <a:srgbClr val="000000"/>
                </a:solidFill>
              </a:rPr>
              <a:t>via either </a:t>
            </a:r>
            <a:r>
              <a:rPr lang="en-US" sz="1200" b="1" dirty="0" smtClean="0">
                <a:solidFill>
                  <a:srgbClr val="000000"/>
                </a:solidFill>
              </a:rPr>
              <a:t>sodium-calcium</a:t>
            </a:r>
            <a:r>
              <a:rPr lang="en-US" sz="1200" b="1" baseline="0" dirty="0" smtClean="0">
                <a:solidFill>
                  <a:srgbClr val="000000"/>
                </a:solidFill>
              </a:rPr>
              <a:t> exchanger (</a:t>
            </a:r>
            <a:r>
              <a:rPr lang="en-US" sz="1200" b="1" dirty="0" smtClean="0">
                <a:solidFill>
                  <a:srgbClr val="000000"/>
                </a:solidFill>
              </a:rPr>
              <a:t>NCX) or plasma membrane calcium ATPase (PMCA.)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b="1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</a:rPr>
              <a:t>1,25(OH)2-vitamin D </a:t>
            </a:r>
            <a:r>
              <a:rPr lang="en-US" sz="1200" dirty="0" smtClean="0">
                <a:solidFill>
                  <a:srgbClr val="000000"/>
                </a:solidFill>
              </a:rPr>
              <a:t>regulates most of these ion transport proteins on a </a:t>
            </a:r>
            <a:r>
              <a:rPr lang="en-US" sz="1200" b="1" dirty="0" smtClean="0">
                <a:solidFill>
                  <a:srgbClr val="000000"/>
                </a:solidFill>
              </a:rPr>
              <a:t>transcriptional level</a:t>
            </a:r>
            <a:r>
              <a:rPr lang="en-US" sz="1200" dirty="0" smtClean="0">
                <a:solidFill>
                  <a:srgbClr val="000000"/>
                </a:solidFill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1,25(OH)2-vitamin D passes the plasma membrane of the enterocyte and binds to </a:t>
            </a:r>
            <a:r>
              <a:rPr lang="en-US" sz="1200" b="1" dirty="0" smtClean="0">
                <a:solidFill>
                  <a:srgbClr val="000000"/>
                </a:solidFill>
              </a:rPr>
              <a:t>its receptor </a:t>
            </a:r>
            <a:r>
              <a:rPr lang="en-US" sz="1200" dirty="0" smtClean="0">
                <a:solidFill>
                  <a:srgbClr val="000000"/>
                </a:solidFill>
              </a:rPr>
              <a:t>(</a:t>
            </a:r>
            <a:r>
              <a:rPr lang="en-US" sz="1200" b="1" dirty="0" smtClean="0">
                <a:solidFill>
                  <a:srgbClr val="000000"/>
                </a:solidFill>
              </a:rPr>
              <a:t>VDR</a:t>
            </a:r>
            <a:r>
              <a:rPr lang="en-US" sz="1200" dirty="0" smtClean="0">
                <a:solidFill>
                  <a:srgbClr val="000000"/>
                </a:solidFill>
              </a:rPr>
              <a:t>), which then </a:t>
            </a:r>
            <a:r>
              <a:rPr lang="en-US" sz="1200" b="1" dirty="0" err="1" smtClean="0">
                <a:solidFill>
                  <a:srgbClr val="000000"/>
                </a:solidFill>
              </a:rPr>
              <a:t>heterodimerizes</a:t>
            </a:r>
            <a:r>
              <a:rPr lang="en-US" sz="1200" b="1" dirty="0" smtClean="0">
                <a:solidFill>
                  <a:srgbClr val="000000"/>
                </a:solidFill>
              </a:rPr>
              <a:t> with retinoid X receptor (RXR)</a:t>
            </a:r>
            <a:r>
              <a:rPr lang="en-US" sz="1200" dirty="0" smtClean="0">
                <a:solidFill>
                  <a:srgbClr val="000000"/>
                </a:solidFill>
              </a:rPr>
              <a:t> to initiate transcription.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Evidence also suggests that 1,25(OH)2-vitamin D regulates the </a:t>
            </a:r>
            <a:r>
              <a:rPr lang="en-US" sz="1200" b="1" dirty="0" smtClean="0">
                <a:solidFill>
                  <a:srgbClr val="000000"/>
                </a:solidFill>
              </a:rPr>
              <a:t>permeability of tight junctions, which gate the </a:t>
            </a:r>
            <a:r>
              <a:rPr lang="en-US" sz="1200" b="1" dirty="0" err="1" smtClean="0">
                <a:solidFill>
                  <a:srgbClr val="000000"/>
                </a:solidFill>
              </a:rPr>
              <a:t>paracellular</a:t>
            </a:r>
            <a:r>
              <a:rPr lang="en-US" sz="1200" b="1" dirty="0" smtClean="0">
                <a:solidFill>
                  <a:srgbClr val="000000"/>
                </a:solidFill>
              </a:rPr>
              <a:t> absorption </a:t>
            </a:r>
            <a:r>
              <a:rPr lang="en-US" sz="1200" dirty="0" smtClean="0">
                <a:solidFill>
                  <a:srgbClr val="000000"/>
                </a:solidFill>
              </a:rPr>
              <a:t>of calcium.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200" dirty="0" smtClean="0">
              <a:solidFill>
                <a:srgbClr val="00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</a:rPr>
              <a:t>Abbreviation: D, 1,25(OH)2-vitamin D.</a:t>
            </a:r>
          </a:p>
          <a:p>
            <a:endParaRPr lang="it-IT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Gastric</a:t>
            </a:r>
            <a:r>
              <a:rPr lang="it-IT" dirty="0" smtClean="0"/>
              <a:t> Acid, </a:t>
            </a:r>
            <a:r>
              <a:rPr lang="it-IT" dirty="0" err="1" smtClean="0"/>
              <a:t>Calcium</a:t>
            </a:r>
            <a:r>
              <a:rPr lang="it-IT" dirty="0" smtClean="0"/>
              <a:t> </a:t>
            </a:r>
            <a:r>
              <a:rPr lang="it-IT" dirty="0" err="1" smtClean="0"/>
              <a:t>Absorption</a:t>
            </a:r>
            <a:r>
              <a:rPr lang="it-IT" dirty="0" smtClean="0"/>
              <a:t>, and </a:t>
            </a:r>
            <a:r>
              <a:rPr lang="it-IT" dirty="0" err="1" smtClean="0"/>
              <a:t>Their</a:t>
            </a:r>
            <a:r>
              <a:rPr lang="it-IT" dirty="0" smtClean="0"/>
              <a:t> Impact on Bone </a:t>
            </a:r>
            <a:r>
              <a:rPr lang="it-IT" dirty="0" err="1" smtClean="0"/>
              <a:t>Health</a:t>
            </a:r>
            <a:endParaRPr lang="it-IT" dirty="0" smtClean="0"/>
          </a:p>
          <a:p>
            <a:r>
              <a:rPr lang="it-IT" dirty="0" err="1" smtClean="0"/>
              <a:t>Sascha</a:t>
            </a:r>
            <a:r>
              <a:rPr lang="it-IT" dirty="0" smtClean="0"/>
              <a:t> </a:t>
            </a:r>
            <a:r>
              <a:rPr lang="it-IT" dirty="0" err="1" smtClean="0"/>
              <a:t>Kopic</a:t>
            </a:r>
            <a:r>
              <a:rPr lang="it-IT" dirty="0" smtClean="0"/>
              <a:t>, and John P. </a:t>
            </a:r>
            <a:r>
              <a:rPr lang="it-IT" dirty="0" err="1" smtClean="0"/>
              <a:t>Geibel</a:t>
            </a:r>
            <a:endParaRPr lang="it-IT" dirty="0" smtClean="0"/>
          </a:p>
          <a:p>
            <a:r>
              <a:rPr lang="it-IT" dirty="0" smtClean="0"/>
              <a:t>01 JAN 2013https://</a:t>
            </a:r>
            <a:r>
              <a:rPr lang="it-IT" dirty="0" err="1" smtClean="0"/>
              <a:t>doi.org</a:t>
            </a:r>
            <a:r>
              <a:rPr lang="it-IT" dirty="0" smtClean="0"/>
              <a:t>/10.1152/physrev.00015.2012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Segnalazione di </a:t>
            </a:r>
            <a:r>
              <a:rPr lang="it-IT" dirty="0" err="1" smtClean="0"/>
              <a:t>CaSR</a:t>
            </a:r>
            <a:r>
              <a:rPr lang="it-IT" dirty="0" smtClean="0"/>
              <a:t> nella ghiandola paratiroidea.</a:t>
            </a:r>
          </a:p>
          <a:p>
            <a:endParaRPr lang="it-IT" dirty="0" smtClean="0"/>
          </a:p>
          <a:p>
            <a:r>
              <a:rPr lang="it-IT" b="1" dirty="0" smtClean="0"/>
              <a:t>L'aumento dei livelli sierici di calcio porta a un'inibizione della secrezione di PTH</a:t>
            </a:r>
            <a:r>
              <a:rPr lang="it-IT" dirty="0" smtClean="0"/>
              <a:t>. </a:t>
            </a:r>
          </a:p>
          <a:p>
            <a:r>
              <a:rPr lang="it-IT" dirty="0" smtClean="0"/>
              <a:t>I livelli sierici di calcio sono misurati dal recettore </a:t>
            </a:r>
            <a:r>
              <a:rPr lang="it-IT" dirty="0" err="1" smtClean="0"/>
              <a:t>CaSR</a:t>
            </a:r>
            <a:r>
              <a:rPr lang="it-IT" dirty="0" smtClean="0"/>
              <a:t>. L'attivazione di </a:t>
            </a:r>
            <a:r>
              <a:rPr lang="it-IT" dirty="0" err="1" smtClean="0"/>
              <a:t>CaSR</a:t>
            </a:r>
            <a:r>
              <a:rPr lang="it-IT" dirty="0" smtClean="0"/>
              <a:t> provoca la generazione di metaboliti dell'acido </a:t>
            </a:r>
            <a:r>
              <a:rPr lang="it-IT" dirty="0" err="1" smtClean="0"/>
              <a:t>arachidonico</a:t>
            </a:r>
            <a:r>
              <a:rPr lang="it-IT" dirty="0" smtClean="0"/>
              <a:t> (AA), che inibiscono il rilascio di PTH e aumentano l'espressione di VDR, aumentando così la sensibilità della cellula al feedback negativo esercitato da 1,25 (OH) 2-vitamina D. 1, 25 (OH) 2-vitamina D sopprime la sintesi di PTH. Inoltre, l'attivazione di </a:t>
            </a:r>
            <a:r>
              <a:rPr lang="it-IT" dirty="0" err="1" smtClean="0"/>
              <a:t>CaSR</a:t>
            </a:r>
            <a:r>
              <a:rPr lang="it-IT" dirty="0" smtClean="0"/>
              <a:t> inibisce la crescita della ghiandola paratiroidea.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4657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emedicine.medscape.com</a:t>
            </a:r>
            <a:r>
              <a:rPr lang="it-IT" dirty="0" smtClean="0"/>
              <a:t>/</a:t>
            </a:r>
            <a:r>
              <a:rPr lang="it-IT" dirty="0" err="1" smtClean="0"/>
              <a:t>article</a:t>
            </a:r>
            <a:r>
              <a:rPr lang="it-IT" dirty="0" smtClean="0"/>
              <a:t>/241893-overview#a5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185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hr-HR" dirty="0" smtClean="0"/>
              <a:t>https://doi.org/10.1016/j.coph.2015.04.001</a:t>
            </a:r>
          </a:p>
          <a:p>
            <a:endParaRPr lang="it-IT" dirty="0" smtClean="0"/>
          </a:p>
          <a:p>
            <a:r>
              <a:rPr lang="it-IT" dirty="0" smtClean="0"/>
              <a:t>Figure 2. </a:t>
            </a:r>
            <a:r>
              <a:rPr lang="it-IT" dirty="0" err="1" smtClean="0"/>
              <a:t>Differences</a:t>
            </a:r>
            <a:r>
              <a:rPr lang="it-IT" dirty="0" smtClean="0"/>
              <a:t> of VDR </a:t>
            </a:r>
            <a:r>
              <a:rPr lang="it-IT" dirty="0" err="1" smtClean="0"/>
              <a:t>signaling</a:t>
            </a:r>
            <a:r>
              <a:rPr lang="it-IT" dirty="0" smtClean="0"/>
              <a:t> in bone </a:t>
            </a:r>
            <a:r>
              <a:rPr lang="it-IT" dirty="0" err="1" smtClean="0"/>
              <a:t>between</a:t>
            </a:r>
            <a:r>
              <a:rPr lang="it-IT" dirty="0" smtClean="0"/>
              <a:t> positive and negative </a:t>
            </a:r>
            <a:r>
              <a:rPr lang="it-IT" dirty="0" err="1" smtClean="0"/>
              <a:t>calcium</a:t>
            </a:r>
            <a:r>
              <a:rPr lang="it-IT" dirty="0" smtClean="0"/>
              <a:t> balance. In case of high </a:t>
            </a:r>
            <a:r>
              <a:rPr lang="it-IT" dirty="0" err="1" smtClean="0"/>
              <a:t>calcium</a:t>
            </a:r>
            <a:r>
              <a:rPr lang="it-IT" dirty="0" smtClean="0"/>
              <a:t> </a:t>
            </a:r>
            <a:r>
              <a:rPr lang="it-IT" dirty="0" err="1" smtClean="0"/>
              <a:t>intake</a:t>
            </a:r>
            <a:r>
              <a:rPr lang="it-IT" dirty="0" smtClean="0"/>
              <a:t>, positive </a:t>
            </a:r>
            <a:r>
              <a:rPr lang="it-IT" dirty="0" err="1" smtClean="0"/>
              <a:t>calcium</a:t>
            </a:r>
            <a:r>
              <a:rPr lang="it-IT" dirty="0" smtClean="0"/>
              <a:t> balance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supported</a:t>
            </a:r>
            <a:r>
              <a:rPr lang="it-IT" dirty="0" smtClean="0"/>
              <a:t> by passive </a:t>
            </a:r>
            <a:r>
              <a:rPr lang="it-IT" dirty="0" err="1" smtClean="0"/>
              <a:t>calcium</a:t>
            </a:r>
            <a:r>
              <a:rPr lang="it-IT" dirty="0" smtClean="0"/>
              <a:t> </a:t>
            </a:r>
            <a:r>
              <a:rPr lang="it-IT" dirty="0" err="1" smtClean="0"/>
              <a:t>transport</a:t>
            </a:r>
            <a:r>
              <a:rPr lang="it-IT" dirty="0" smtClean="0"/>
              <a:t> in the intestine. In case of </a:t>
            </a:r>
            <a:r>
              <a:rPr lang="it-IT" dirty="0" err="1" smtClean="0"/>
              <a:t>normal</a:t>
            </a:r>
            <a:r>
              <a:rPr lang="it-IT" dirty="0" smtClean="0"/>
              <a:t> </a:t>
            </a:r>
            <a:r>
              <a:rPr lang="it-IT" dirty="0" err="1" smtClean="0"/>
              <a:t>calcium</a:t>
            </a:r>
            <a:r>
              <a:rPr lang="it-IT" dirty="0" smtClean="0"/>
              <a:t> </a:t>
            </a:r>
            <a:r>
              <a:rPr lang="it-IT" dirty="0" err="1" smtClean="0"/>
              <a:t>intake</a:t>
            </a:r>
            <a:r>
              <a:rPr lang="it-IT" dirty="0" smtClean="0"/>
              <a:t>, 1α,25(OH)2D3 </a:t>
            </a:r>
            <a:r>
              <a:rPr lang="it-IT" dirty="0" err="1" smtClean="0"/>
              <a:t>stimulates</a:t>
            </a:r>
            <a:r>
              <a:rPr lang="it-IT" dirty="0" smtClean="0"/>
              <a:t> </a:t>
            </a:r>
            <a:r>
              <a:rPr lang="it-IT" dirty="0" err="1" smtClean="0"/>
              <a:t>active</a:t>
            </a:r>
            <a:r>
              <a:rPr lang="it-IT" dirty="0" smtClean="0"/>
              <a:t> </a:t>
            </a:r>
            <a:r>
              <a:rPr lang="it-IT" dirty="0" err="1" smtClean="0"/>
              <a:t>intestinal</a:t>
            </a:r>
            <a:r>
              <a:rPr lang="it-IT" dirty="0" smtClean="0"/>
              <a:t> </a:t>
            </a:r>
            <a:r>
              <a:rPr lang="it-IT" dirty="0" err="1" smtClean="0"/>
              <a:t>calcium</a:t>
            </a:r>
            <a:r>
              <a:rPr lang="it-IT" dirty="0" smtClean="0"/>
              <a:t> </a:t>
            </a:r>
            <a:r>
              <a:rPr lang="it-IT" dirty="0" err="1" smtClean="0"/>
              <a:t>absorption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often</a:t>
            </a:r>
            <a:r>
              <a:rPr lang="it-IT" dirty="0" smtClean="0"/>
              <a:t> </a:t>
            </a:r>
            <a:r>
              <a:rPr lang="it-IT" dirty="0" err="1" smtClean="0"/>
              <a:t>sufficient</a:t>
            </a:r>
            <a:r>
              <a:rPr lang="it-IT" dirty="0" smtClean="0"/>
              <a:t> to </a:t>
            </a:r>
            <a:r>
              <a:rPr lang="it-IT" dirty="0" err="1" smtClean="0"/>
              <a:t>maintain</a:t>
            </a:r>
            <a:r>
              <a:rPr lang="it-IT" dirty="0" smtClean="0"/>
              <a:t> </a:t>
            </a:r>
            <a:r>
              <a:rPr lang="it-IT" dirty="0" err="1" smtClean="0"/>
              <a:t>normocalcemia</a:t>
            </a:r>
            <a:r>
              <a:rPr lang="it-IT" dirty="0" smtClean="0"/>
              <a:t>. In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cases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positive </a:t>
            </a:r>
            <a:r>
              <a:rPr lang="it-IT" dirty="0" err="1" smtClean="0"/>
              <a:t>calcium</a:t>
            </a:r>
            <a:r>
              <a:rPr lang="it-IT" dirty="0" smtClean="0"/>
              <a:t> balance, </a:t>
            </a:r>
            <a:r>
              <a:rPr lang="it-IT" dirty="0" err="1" smtClean="0"/>
              <a:t>allowing</a:t>
            </a:r>
            <a:r>
              <a:rPr lang="it-IT" dirty="0" smtClean="0"/>
              <a:t> </a:t>
            </a:r>
            <a:r>
              <a:rPr lang="it-IT" dirty="0" err="1" smtClean="0"/>
              <a:t>adequate</a:t>
            </a:r>
            <a:r>
              <a:rPr lang="it-IT" dirty="0" smtClean="0"/>
              <a:t> bone </a:t>
            </a:r>
            <a:r>
              <a:rPr lang="it-IT" dirty="0" err="1" smtClean="0"/>
              <a:t>remodeling</a:t>
            </a:r>
            <a:r>
              <a:rPr lang="it-IT" dirty="0" smtClean="0"/>
              <a:t>. </a:t>
            </a:r>
            <a:r>
              <a:rPr lang="it-IT" dirty="0" err="1" smtClean="0"/>
              <a:t>However</a:t>
            </a:r>
            <a:r>
              <a:rPr lang="it-IT" dirty="0" smtClean="0"/>
              <a:t> in case of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dietary</a:t>
            </a:r>
            <a:r>
              <a:rPr lang="it-IT" dirty="0" smtClean="0"/>
              <a:t> </a:t>
            </a:r>
            <a:r>
              <a:rPr lang="it-IT" dirty="0" err="1" smtClean="0"/>
              <a:t>intake</a:t>
            </a:r>
            <a:r>
              <a:rPr lang="it-IT" dirty="0" smtClean="0"/>
              <a:t> of </a:t>
            </a:r>
            <a:r>
              <a:rPr lang="it-IT" dirty="0" err="1" smtClean="0"/>
              <a:t>calcium</a:t>
            </a:r>
            <a:r>
              <a:rPr lang="it-IT" dirty="0" smtClean="0"/>
              <a:t>, PTH </a:t>
            </a:r>
            <a:r>
              <a:rPr lang="it-IT" dirty="0" err="1" smtClean="0"/>
              <a:t>secretion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secondarily</a:t>
            </a:r>
            <a:r>
              <a:rPr lang="it-IT" dirty="0" smtClean="0"/>
              <a:t> </a:t>
            </a:r>
            <a:r>
              <a:rPr lang="it-IT" dirty="0" err="1" smtClean="0"/>
              <a:t>stimulated</a:t>
            </a:r>
            <a:r>
              <a:rPr lang="it-IT" dirty="0" smtClean="0"/>
              <a:t> and </a:t>
            </a:r>
            <a:r>
              <a:rPr lang="it-IT" dirty="0" err="1" smtClean="0"/>
              <a:t>support</a:t>
            </a:r>
            <a:r>
              <a:rPr lang="it-IT" dirty="0" smtClean="0"/>
              <a:t> 1α,25(OH)2D3 production in the </a:t>
            </a:r>
            <a:r>
              <a:rPr lang="it-IT" dirty="0" err="1" smtClean="0"/>
              <a:t>kidney</a:t>
            </a:r>
            <a:r>
              <a:rPr lang="it-IT" dirty="0" smtClean="0"/>
              <a:t>. </a:t>
            </a:r>
            <a:r>
              <a:rPr lang="it-IT" dirty="0" err="1" smtClean="0"/>
              <a:t>Both</a:t>
            </a:r>
            <a:r>
              <a:rPr lang="it-IT" dirty="0" smtClean="0"/>
              <a:t> high </a:t>
            </a:r>
            <a:r>
              <a:rPr lang="it-IT" dirty="0" err="1" smtClean="0"/>
              <a:t>levels</a:t>
            </a:r>
            <a:r>
              <a:rPr lang="it-IT" dirty="0" smtClean="0"/>
              <a:t> of PTH and 1α,25(OH)2D3 </a:t>
            </a:r>
            <a:r>
              <a:rPr lang="it-IT" dirty="0" err="1" smtClean="0"/>
              <a:t>preserve</a:t>
            </a:r>
            <a:r>
              <a:rPr lang="it-IT" dirty="0" smtClean="0"/>
              <a:t> </a:t>
            </a:r>
            <a:r>
              <a:rPr lang="it-IT" dirty="0" err="1" smtClean="0"/>
              <a:t>serum</a:t>
            </a:r>
            <a:r>
              <a:rPr lang="it-IT" dirty="0" smtClean="0"/>
              <a:t> </a:t>
            </a:r>
            <a:r>
              <a:rPr lang="it-IT" dirty="0" err="1" smtClean="0"/>
              <a:t>calcium</a:t>
            </a:r>
            <a:r>
              <a:rPr lang="it-IT" dirty="0" smtClean="0"/>
              <a:t> by </a:t>
            </a:r>
            <a:r>
              <a:rPr lang="it-IT" dirty="0" err="1" smtClean="0"/>
              <a:t>stimulating</a:t>
            </a:r>
            <a:r>
              <a:rPr lang="it-IT" dirty="0" smtClean="0"/>
              <a:t> RANKL-</a:t>
            </a:r>
            <a:r>
              <a:rPr lang="it-IT" dirty="0" err="1" smtClean="0"/>
              <a:t>induced</a:t>
            </a:r>
            <a:r>
              <a:rPr lang="it-IT" dirty="0" smtClean="0"/>
              <a:t> bone </a:t>
            </a:r>
            <a:r>
              <a:rPr lang="it-IT" dirty="0" err="1" smtClean="0"/>
              <a:t>resorption</a:t>
            </a:r>
            <a:r>
              <a:rPr lang="it-IT" dirty="0" smtClean="0"/>
              <a:t>. In </a:t>
            </a:r>
            <a:r>
              <a:rPr lang="it-IT" dirty="0" err="1" smtClean="0"/>
              <a:t>addition</a:t>
            </a:r>
            <a:r>
              <a:rPr lang="it-IT" dirty="0" smtClean="0"/>
              <a:t>, 1α,25(OH)2D3 </a:t>
            </a:r>
            <a:r>
              <a:rPr lang="it-IT" dirty="0" err="1" smtClean="0"/>
              <a:t>upregulates</a:t>
            </a:r>
            <a:r>
              <a:rPr lang="it-IT" dirty="0" smtClean="0"/>
              <a:t> the </a:t>
            </a:r>
            <a:r>
              <a:rPr lang="it-IT" dirty="0" err="1" smtClean="0"/>
              <a:t>levels</a:t>
            </a:r>
            <a:r>
              <a:rPr lang="it-IT" dirty="0" smtClean="0"/>
              <a:t> of </a:t>
            </a:r>
            <a:r>
              <a:rPr lang="it-IT" dirty="0" err="1" smtClean="0"/>
              <a:t>mineralization</a:t>
            </a:r>
            <a:r>
              <a:rPr lang="it-IT" dirty="0" smtClean="0"/>
              <a:t> </a:t>
            </a:r>
            <a:r>
              <a:rPr lang="it-IT" dirty="0" err="1" smtClean="0"/>
              <a:t>inhibitors</a:t>
            </a:r>
            <a:r>
              <a:rPr lang="it-IT" dirty="0" smtClean="0"/>
              <a:t> in </a:t>
            </a:r>
            <a:r>
              <a:rPr lang="it-IT" dirty="0" err="1" smtClean="0"/>
              <a:t>osteoblasts</a:t>
            </a:r>
            <a:r>
              <a:rPr lang="it-IT" dirty="0" smtClean="0"/>
              <a:t> to </a:t>
            </a:r>
            <a:r>
              <a:rPr lang="it-IT" dirty="0" err="1" smtClean="0"/>
              <a:t>inhibit</a:t>
            </a:r>
            <a:r>
              <a:rPr lang="it-IT" dirty="0" smtClean="0"/>
              <a:t> bone </a:t>
            </a:r>
            <a:r>
              <a:rPr lang="it-IT" dirty="0" err="1" smtClean="0"/>
              <a:t>mineralization</a:t>
            </a:r>
            <a:r>
              <a:rPr lang="it-IT" dirty="0" smtClean="0"/>
              <a:t> and </a:t>
            </a:r>
            <a:r>
              <a:rPr lang="it-IT" dirty="0" err="1" smtClean="0"/>
              <a:t>thereby</a:t>
            </a:r>
            <a:r>
              <a:rPr lang="it-IT" dirty="0" smtClean="0"/>
              <a:t> </a:t>
            </a:r>
            <a:r>
              <a:rPr lang="it-IT" dirty="0" err="1" smtClean="0"/>
              <a:t>shifts</a:t>
            </a:r>
            <a:r>
              <a:rPr lang="it-IT" dirty="0" smtClean="0"/>
              <a:t> </a:t>
            </a:r>
            <a:r>
              <a:rPr lang="it-IT" dirty="0" err="1" smtClean="0"/>
              <a:t>calcium</a:t>
            </a:r>
            <a:r>
              <a:rPr lang="it-IT" dirty="0" smtClean="0"/>
              <a:t> from the </a:t>
            </a:r>
            <a:r>
              <a:rPr lang="it-IT" dirty="0" err="1" smtClean="0"/>
              <a:t>skeleton</a:t>
            </a:r>
            <a:r>
              <a:rPr lang="it-IT" dirty="0" smtClean="0"/>
              <a:t> to </a:t>
            </a:r>
            <a:r>
              <a:rPr lang="it-IT" dirty="0" err="1" smtClean="0"/>
              <a:t>serum</a:t>
            </a:r>
            <a:r>
              <a:rPr lang="it-IT" dirty="0" smtClean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43429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nb-NO" dirty="0" smtClean="0"/>
              <a:t>DOI: 10.1002/biof.552210167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0180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mr-IN" dirty="0" smtClean="0"/>
              <a:t>https://doi.org/10.1515/jpem-2014-0366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0548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opentextbc.ca</a:t>
            </a:r>
            <a:r>
              <a:rPr lang="it-IT" dirty="0" smtClean="0"/>
              <a:t>/</a:t>
            </a:r>
            <a:r>
              <a:rPr lang="it-IT" dirty="0" err="1" smtClean="0"/>
              <a:t>anatomyandphysiology</a:t>
            </a:r>
            <a:r>
              <a:rPr lang="it-IT" dirty="0" smtClean="0"/>
              <a:t>/</a:t>
            </a:r>
            <a:r>
              <a:rPr lang="it-IT" dirty="0" err="1" smtClean="0"/>
              <a:t>chapter</a:t>
            </a:r>
            <a:r>
              <a:rPr lang="it-IT" dirty="0" smtClean="0"/>
              <a:t>/6-7-calcium-homeostasis-interactions-of-the-skeletal-system-and-other-organ-systems/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2969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5ADD8DF-6691-974F-8D0C-4577E5A84D9A}" type="slidenum">
              <a:rPr lang="en-US"/>
              <a:pPr/>
              <a:t>49</a:t>
            </a:fld>
            <a:endParaRPr lang="en-US"/>
          </a:p>
        </p:txBody>
      </p:sp>
      <p:sp>
        <p:nvSpPr>
          <p:cNvPr id="4097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basicmedicalkey.com</a:t>
            </a:r>
            <a:r>
              <a:rPr lang="it-IT" dirty="0" smtClean="0"/>
              <a:t>/parathyroid-gland-and-ca2-and-po4-regulation/</a:t>
            </a:r>
          </a:p>
          <a:p>
            <a:endParaRPr lang="it-IT" dirty="0" smtClean="0"/>
          </a:p>
          <a:p>
            <a:r>
              <a:rPr lang="it-IT" dirty="0" smtClean="0"/>
              <a:t>La diminuzione della calcemia stimola il rilascio di PTH, fino a quando la calcemia si normalizza. </a:t>
            </a:r>
          </a:p>
          <a:p>
            <a:r>
              <a:rPr lang="it-IT" dirty="0" smtClean="0"/>
              <a:t>L’aumento della calcemia inibisce il rilascio di PTH.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320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basicmedicalkey.com</a:t>
            </a:r>
            <a:r>
              <a:rPr lang="it-IT" dirty="0" smtClean="0"/>
              <a:t>/parathyroid-gland-and-ca2-and-po4-regulation/</a:t>
            </a:r>
          </a:p>
          <a:p>
            <a:endParaRPr lang="it-IT" dirty="0" smtClean="0"/>
          </a:p>
          <a:p>
            <a:r>
              <a:rPr lang="it-IT" dirty="0" smtClean="0"/>
              <a:t>Il PTH agisce</a:t>
            </a:r>
            <a:r>
              <a:rPr lang="it-IT" baseline="0" dirty="0" smtClean="0"/>
              <a:t> sul riassorbimento del calcio dall’intestino indirettamente, grazie all’azione della Vitamina D, ma anche direttamente, come recenti evidenze indicano (</a:t>
            </a:r>
            <a:r>
              <a:rPr lang="it-IT" baseline="0" dirty="0" err="1" smtClean="0"/>
              <a:t>J</a:t>
            </a:r>
            <a:r>
              <a:rPr lang="it-IT" baseline="0" dirty="0" smtClean="0"/>
              <a:t> Cell </a:t>
            </a:r>
            <a:r>
              <a:rPr lang="it-IT" baseline="0" dirty="0" err="1" smtClean="0"/>
              <a:t>Biochem</a:t>
            </a:r>
            <a:r>
              <a:rPr lang="it-IT" baseline="0" dirty="0" smtClean="0"/>
              <a:t>. 2002;86(1):29-34. </a:t>
            </a:r>
            <a:r>
              <a:rPr lang="it-IT" baseline="0" dirty="0" err="1" smtClean="0"/>
              <a:t>Does</a:t>
            </a:r>
            <a:r>
              <a:rPr lang="it-IT" baseline="0" dirty="0" smtClean="0"/>
              <a:t> PTH </a:t>
            </a:r>
            <a:r>
              <a:rPr lang="it-IT" baseline="0" dirty="0" err="1" smtClean="0"/>
              <a:t>have</a:t>
            </a:r>
            <a:r>
              <a:rPr lang="it-IT" baseline="0" dirty="0" smtClean="0"/>
              <a:t> a </a:t>
            </a:r>
            <a:r>
              <a:rPr lang="it-IT" baseline="0" dirty="0" err="1" smtClean="0"/>
              <a:t>direct</a:t>
            </a:r>
            <a:r>
              <a:rPr lang="it-IT" baseline="0" dirty="0" smtClean="0"/>
              <a:t> </a:t>
            </a:r>
            <a:r>
              <a:rPr lang="it-IT" baseline="0" dirty="0" err="1" smtClean="0"/>
              <a:t>effect</a:t>
            </a:r>
            <a:r>
              <a:rPr lang="it-IT" baseline="0" dirty="0" smtClean="0"/>
              <a:t> on intestine? </a:t>
            </a:r>
            <a:r>
              <a:rPr lang="fi-FI" baseline="0" dirty="0" smtClean="0"/>
              <a:t>DOI: 10.1002/jcb.10199)</a:t>
            </a:r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482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www.drugbank.ca</a:t>
            </a:r>
            <a:r>
              <a:rPr lang="it-IT" dirty="0" smtClean="0"/>
              <a:t>/</a:t>
            </a:r>
            <a:r>
              <a:rPr lang="it-IT" dirty="0" err="1" smtClean="0"/>
              <a:t>drugs</a:t>
            </a:r>
            <a:r>
              <a:rPr lang="it-IT" dirty="0" smtClean="0"/>
              <a:t>/DB05829</a:t>
            </a:r>
          </a:p>
          <a:p>
            <a:endParaRPr lang="it-IT" dirty="0" smtClean="0"/>
          </a:p>
          <a:p>
            <a:r>
              <a:rPr lang="it-IT" dirty="0" smtClean="0"/>
              <a:t>Gran parte del</a:t>
            </a:r>
            <a:r>
              <a:rPr lang="it-IT" baseline="0" dirty="0" smtClean="0"/>
              <a:t> polipeptide ha una struttura secondaria ad alfa-elica (compatta e rigida).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85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physiology</a:t>
            </a:r>
            <a:r>
              <a:rPr lang="it-IT" dirty="0" smtClean="0"/>
              <a:t>/</a:t>
            </a:r>
            <a:r>
              <a:rPr lang="it-IT" dirty="0" err="1" smtClean="0"/>
              <a:t>medical</a:t>
            </a:r>
            <a:r>
              <a:rPr lang="it-IT" dirty="0" smtClean="0"/>
              <a:t>/287.html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011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accesspharmacy.mhmedical.com</a:t>
            </a:r>
            <a:r>
              <a:rPr lang="it-IT" dirty="0" smtClean="0"/>
              <a:t>/</a:t>
            </a:r>
            <a:r>
              <a:rPr lang="it-IT" dirty="0" err="1" smtClean="0"/>
              <a:t>Content.aspx?bookid</a:t>
            </a:r>
            <a:r>
              <a:rPr lang="it-IT" dirty="0" smtClean="0"/>
              <a:t>=449&amp;sectionid=39910789</a:t>
            </a:r>
          </a:p>
          <a:p>
            <a:endParaRPr lang="it-IT" dirty="0" smtClean="0"/>
          </a:p>
          <a:p>
            <a:r>
              <a:rPr lang="it-IT" dirty="0" smtClean="0"/>
              <a:t>Si noti che la sintesi del polipeptide completo di 115 </a:t>
            </a:r>
            <a:r>
              <a:rPr lang="it-IT" dirty="0" err="1" smtClean="0"/>
              <a:t>a.ac</a:t>
            </a:r>
            <a:r>
              <a:rPr lang="it-IT" dirty="0" smtClean="0"/>
              <a:t>. (</a:t>
            </a:r>
            <a:r>
              <a:rPr lang="it-IT" dirty="0" err="1" smtClean="0"/>
              <a:t>preproPTH</a:t>
            </a:r>
            <a:r>
              <a:rPr lang="it-IT" dirty="0" smtClean="0"/>
              <a:t>) è veloce (pochi </a:t>
            </a:r>
            <a:r>
              <a:rPr lang="it-IT" dirty="0" err="1" smtClean="0"/>
              <a:t>min</a:t>
            </a:r>
            <a:r>
              <a:rPr lang="it-IT" dirty="0" smtClean="0"/>
              <a:t>), mentre la maturazione</a:t>
            </a:r>
            <a:r>
              <a:rPr lang="it-IT" baseline="0" dirty="0" smtClean="0"/>
              <a:t> che richiede due </a:t>
            </a:r>
            <a:r>
              <a:rPr lang="it-IT" dirty="0" smtClean="0"/>
              <a:t>scissioni proteolitiche è più lenta.</a:t>
            </a:r>
          </a:p>
          <a:p>
            <a:r>
              <a:rPr lang="it-IT" dirty="0" smtClean="0"/>
              <a:t>RER</a:t>
            </a:r>
            <a:r>
              <a:rPr lang="it-IT" baseline="0" dirty="0" smtClean="0"/>
              <a:t> reticolo endoplasmico rugoso</a:t>
            </a:r>
          </a:p>
          <a:p>
            <a:r>
              <a:rPr lang="it-IT" baseline="0" dirty="0" smtClean="0"/>
              <a:t>GA Apparato di Golgi</a:t>
            </a:r>
          </a:p>
          <a:p>
            <a:r>
              <a:rPr lang="it-IT" baseline="0" dirty="0" smtClean="0"/>
              <a:t>SG granulo secretorio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2104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Gastric</a:t>
            </a:r>
            <a:r>
              <a:rPr lang="it-IT" dirty="0" smtClean="0"/>
              <a:t> Acid, </a:t>
            </a:r>
            <a:r>
              <a:rPr lang="it-IT" dirty="0" err="1" smtClean="0"/>
              <a:t>Calcium</a:t>
            </a:r>
            <a:r>
              <a:rPr lang="it-IT" dirty="0" smtClean="0"/>
              <a:t> </a:t>
            </a:r>
            <a:r>
              <a:rPr lang="it-IT" dirty="0" err="1" smtClean="0"/>
              <a:t>Absorption</a:t>
            </a:r>
            <a:r>
              <a:rPr lang="it-IT" dirty="0" smtClean="0"/>
              <a:t>, and </a:t>
            </a:r>
            <a:r>
              <a:rPr lang="it-IT" dirty="0" err="1" smtClean="0"/>
              <a:t>Their</a:t>
            </a:r>
            <a:r>
              <a:rPr lang="it-IT" dirty="0" smtClean="0"/>
              <a:t> Impact on Bone </a:t>
            </a:r>
            <a:r>
              <a:rPr lang="it-IT" dirty="0" err="1" smtClean="0"/>
              <a:t>Health</a:t>
            </a:r>
            <a:endParaRPr lang="it-IT" dirty="0" smtClean="0"/>
          </a:p>
          <a:p>
            <a:r>
              <a:rPr lang="it-IT" dirty="0" err="1" smtClean="0"/>
              <a:t>Sascha</a:t>
            </a:r>
            <a:r>
              <a:rPr lang="it-IT" dirty="0" smtClean="0"/>
              <a:t> </a:t>
            </a:r>
            <a:r>
              <a:rPr lang="it-IT" dirty="0" err="1" smtClean="0"/>
              <a:t>Kopic</a:t>
            </a:r>
            <a:r>
              <a:rPr lang="it-IT" dirty="0" smtClean="0"/>
              <a:t>, and John P. </a:t>
            </a:r>
            <a:r>
              <a:rPr lang="it-IT" dirty="0" err="1" smtClean="0"/>
              <a:t>Geibel</a:t>
            </a:r>
            <a:endParaRPr lang="it-IT" dirty="0" smtClean="0"/>
          </a:p>
          <a:p>
            <a:r>
              <a:rPr lang="it-IT" dirty="0" err="1" smtClean="0"/>
              <a:t>doi</a:t>
            </a:r>
            <a:r>
              <a:rPr lang="it-IT" dirty="0" smtClean="0"/>
              <a:t>: 10.1152/physrev.00015.2012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89243-7742-8F4D-95E5-6580CE88B53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814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79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634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008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4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42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841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36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61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973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46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42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32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A4329-CE45-9E48-83E6-8620B0809A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22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Lezione 13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paratiroidi </a:t>
            </a:r>
          </a:p>
          <a:p>
            <a:r>
              <a:rPr lang="it-IT" dirty="0" smtClean="0"/>
              <a:t>omeostasi di calcio e fosfato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091FA - BIOCHIMICA APPLICATA MEDICA 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39E75-F19F-6C45-9F0D-3B08720FA81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882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sensore del Calcio delle cellule principali della paratiroide</a:t>
            </a:r>
            <a:endParaRPr lang="it-IT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600200"/>
            <a:ext cx="4249030" cy="4525963"/>
          </a:xfrm>
        </p:spPr>
        <p:txBody>
          <a:bodyPr>
            <a:normAutofit fontScale="85000" lnSpcReduction="20000"/>
          </a:bodyPr>
          <a:lstStyle/>
          <a:p>
            <a:r>
              <a:rPr lang="it-IT" dirty="0" err="1" smtClean="0"/>
              <a:t>Calcium-sensing</a:t>
            </a:r>
            <a:r>
              <a:rPr lang="it-IT" dirty="0" smtClean="0"/>
              <a:t> </a:t>
            </a:r>
            <a:r>
              <a:rPr lang="it-IT" dirty="0" err="1" smtClean="0"/>
              <a:t>receptor</a:t>
            </a:r>
            <a:r>
              <a:rPr lang="it-IT" dirty="0" smtClean="0"/>
              <a:t>: </a:t>
            </a:r>
            <a:r>
              <a:rPr lang="it-IT" b="1" dirty="0" err="1" smtClean="0"/>
              <a:t>CaSR</a:t>
            </a:r>
            <a:endParaRPr lang="it-IT" b="1" dirty="0" smtClean="0"/>
          </a:p>
          <a:p>
            <a:r>
              <a:rPr lang="it-IT" dirty="0" smtClean="0"/>
              <a:t>Un recettore a 7 eliche </a:t>
            </a:r>
            <a:r>
              <a:rPr lang="it-IT" dirty="0" err="1" smtClean="0"/>
              <a:t>transmembrana</a:t>
            </a:r>
            <a:endParaRPr lang="it-IT" dirty="0"/>
          </a:p>
          <a:p>
            <a:r>
              <a:rPr lang="it-IT" dirty="0" smtClean="0"/>
              <a:t>Attiva la proteina </a:t>
            </a:r>
            <a:r>
              <a:rPr lang="it-IT" dirty="0" err="1" smtClean="0"/>
              <a:t>G</a:t>
            </a:r>
            <a:r>
              <a:rPr lang="it-IT" baseline="-25000" dirty="0" err="1" smtClean="0"/>
              <a:t>q</a:t>
            </a:r>
            <a:r>
              <a:rPr lang="it-IT" dirty="0"/>
              <a:t> </a:t>
            </a:r>
            <a:r>
              <a:rPr lang="it-IT" dirty="0" smtClean="0"/>
              <a:t>e la </a:t>
            </a:r>
            <a:r>
              <a:rPr lang="it-IT" dirty="0" err="1" smtClean="0"/>
              <a:t>fosfolipasi</a:t>
            </a:r>
            <a:r>
              <a:rPr lang="it-IT" dirty="0" smtClean="0"/>
              <a:t> C</a:t>
            </a:r>
          </a:p>
          <a:p>
            <a:endParaRPr lang="it-IT" dirty="0"/>
          </a:p>
          <a:p>
            <a:r>
              <a:rPr lang="it-IT" sz="2800" dirty="0" err="1" smtClean="0"/>
              <a:t>CaSR</a:t>
            </a:r>
            <a:r>
              <a:rPr lang="it-IT" sz="2800" dirty="0" smtClean="0"/>
              <a:t> è espresso anche in alcuni altri tessuti</a:t>
            </a:r>
          </a:p>
          <a:p>
            <a:pPr lvl="1"/>
            <a:r>
              <a:rPr lang="it-IT" sz="2400" dirty="0" smtClean="0"/>
              <a:t>stomaco</a:t>
            </a:r>
          </a:p>
          <a:p>
            <a:pPr lvl="1"/>
            <a:r>
              <a:rPr lang="it-IT" sz="2400" dirty="0" smtClean="0"/>
              <a:t>intestino</a:t>
            </a:r>
          </a:p>
          <a:p>
            <a:pPr lvl="1"/>
            <a:r>
              <a:rPr lang="it-IT" sz="2400" dirty="0" smtClean="0"/>
              <a:t>rene</a:t>
            </a:r>
          </a:p>
          <a:p>
            <a:pPr lvl="1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10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720" y="2200108"/>
            <a:ext cx="2857500" cy="35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9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Il Ca</a:t>
            </a:r>
            <a:r>
              <a:rPr lang="it-IT" sz="3600" baseline="30000" dirty="0"/>
              <a:t>++</a:t>
            </a:r>
            <a:r>
              <a:rPr lang="it-IT" sz="3600" dirty="0"/>
              <a:t> </a:t>
            </a:r>
            <a:r>
              <a:rPr lang="it-IT" sz="3600" dirty="0" smtClean="0"/>
              <a:t>extracellulare attiva </a:t>
            </a:r>
            <a:r>
              <a:rPr lang="it-IT" sz="3600" dirty="0" err="1" smtClean="0"/>
              <a:t>CaSR</a:t>
            </a:r>
            <a:r>
              <a:rPr lang="it-IT" sz="3600" dirty="0" smtClean="0"/>
              <a:t> e inibisce il rilascio di PTH </a:t>
            </a:r>
            <a:endParaRPr lang="it-IT" sz="3600" baseline="-25000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1600200"/>
            <a:ext cx="2885718" cy="4525963"/>
          </a:xfrm>
        </p:spPr>
        <p:txBody>
          <a:bodyPr>
            <a:normAutofit fontScale="92500"/>
          </a:bodyPr>
          <a:lstStyle/>
          <a:p>
            <a:r>
              <a:rPr lang="it-IT" sz="2800" b="1" dirty="0" smtClean="0"/>
              <a:t>Via di segnalazione PLC</a:t>
            </a:r>
          </a:p>
          <a:p>
            <a:r>
              <a:rPr lang="it-IT" sz="2800" dirty="0" smtClean="0">
                <a:latin typeface="Wingdings"/>
                <a:ea typeface="Wingdings"/>
                <a:cs typeface="Wingdings"/>
                <a:sym typeface="Wingdings"/>
              </a:rPr>
              <a:t> </a:t>
            </a:r>
            <a:r>
              <a:rPr lang="it-IT" sz="2800" dirty="0" smtClean="0"/>
              <a:t>DAG e IP</a:t>
            </a:r>
            <a:r>
              <a:rPr lang="it-IT" sz="2800" baseline="-25000" dirty="0" smtClean="0"/>
              <a:t>3</a:t>
            </a:r>
          </a:p>
          <a:p>
            <a:r>
              <a:rPr lang="it-IT" sz="28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it-IT" sz="2800" dirty="0">
                <a:sym typeface="Wingdings"/>
              </a:rPr>
              <a:t> </a:t>
            </a:r>
            <a:r>
              <a:rPr lang="it-IT" sz="2800" dirty="0" smtClean="0"/>
              <a:t>[</a:t>
            </a:r>
            <a:r>
              <a:rPr lang="it-IT" sz="2800" dirty="0"/>
              <a:t>Ca</a:t>
            </a:r>
            <a:r>
              <a:rPr lang="it-IT" sz="2800" baseline="30000" dirty="0"/>
              <a:t>++</a:t>
            </a:r>
            <a:r>
              <a:rPr lang="it-IT" sz="2800" dirty="0"/>
              <a:t>]</a:t>
            </a:r>
            <a:r>
              <a:rPr lang="it-IT" sz="2800" baseline="-25000" dirty="0"/>
              <a:t>in </a:t>
            </a:r>
            <a:endParaRPr lang="it-IT" sz="2800" baseline="-25000" dirty="0" smtClean="0"/>
          </a:p>
          <a:p>
            <a:pPr>
              <a:buFont typeface="Wingdings" charset="2"/>
              <a:buChar char="Ø"/>
            </a:pPr>
            <a:r>
              <a:rPr lang="it-IT" sz="2800" dirty="0" smtClean="0"/>
              <a:t>inibisce il rilascio di PTH dai granuli secretori</a:t>
            </a:r>
          </a:p>
          <a:p>
            <a:pPr>
              <a:buFont typeface="Wingdings" charset="2"/>
              <a:buChar char="Ø"/>
            </a:pPr>
            <a:r>
              <a:rPr lang="it-IT" sz="2800" dirty="0" smtClean="0"/>
              <a:t>effetto paradosso del calcio</a:t>
            </a:r>
            <a:endParaRPr lang="it-IT" sz="2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11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161" y="1417638"/>
            <a:ext cx="5031277" cy="480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31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PTH sarà rilasciato solo se la calcemia scende</a:t>
            </a:r>
            <a:endParaRPr lang="it-IT" dirty="0"/>
          </a:p>
        </p:txBody>
      </p:sp>
      <p:sp>
        <p:nvSpPr>
          <p:cNvPr id="8" name="Sottotitol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Calcio si dissocia dal </a:t>
            </a:r>
            <a:r>
              <a:rPr lang="it-IT" dirty="0" err="1" smtClean="0"/>
              <a:t>CaSR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CaSR</a:t>
            </a:r>
            <a:r>
              <a:rPr lang="it-IT" dirty="0" smtClean="0"/>
              <a:t> cambia conformazione e </a:t>
            </a:r>
            <a:r>
              <a:rPr lang="it-IT" dirty="0" err="1" smtClean="0"/>
              <a:t>Gq</a:t>
            </a:r>
            <a:r>
              <a:rPr lang="it-IT" dirty="0" smtClean="0"/>
              <a:t> si dissocia</a:t>
            </a:r>
          </a:p>
          <a:p>
            <a:r>
              <a:rPr lang="it-IT" dirty="0" smtClean="0"/>
              <a:t>PLC non sarà attivata</a:t>
            </a:r>
          </a:p>
          <a:p>
            <a:r>
              <a:rPr lang="it-IT" dirty="0" smtClean="0"/>
              <a:t>DAG e IP3 non si forma</a:t>
            </a:r>
          </a:p>
          <a:p>
            <a:r>
              <a:rPr lang="it-IT" dirty="0" smtClean="0"/>
              <a:t>Il canale per il calcio sul reticolo endoplasmico non sarà attivato</a:t>
            </a:r>
          </a:p>
          <a:p>
            <a:r>
              <a:rPr lang="it-IT" dirty="0" smtClean="0"/>
              <a:t>Il Calcio non uscirà dal reticolo endoplasmico nel </a:t>
            </a:r>
            <a:r>
              <a:rPr lang="it-IT" dirty="0" err="1" smtClean="0"/>
              <a:t>citosol</a:t>
            </a:r>
            <a:endParaRPr lang="it-IT" dirty="0" smtClean="0"/>
          </a:p>
          <a:p>
            <a:r>
              <a:rPr lang="it-IT" dirty="0" smtClean="0"/>
              <a:t>L’esocitosi dei granuli secretori non sarà inibita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763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calcio controlla il rilascio di PTH con meccanismo a feed-back negativo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13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193" y="1748839"/>
            <a:ext cx="5429211" cy="418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271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Rilascio di PTH ed effetti fisiologici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14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48" y="1506912"/>
            <a:ext cx="5803900" cy="484943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806716" y="1998110"/>
            <a:ext cx="4140575" cy="1101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105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60363" y="4648200"/>
            <a:ext cx="8280400" cy="452438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572" y="1414673"/>
            <a:ext cx="4183316" cy="534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L'omeostasi </a:t>
            </a:r>
            <a:r>
              <a:rPr lang="it-IT" sz="3200" dirty="0"/>
              <a:t>del calcio è regolata principalmente da PTH e 1,25 (OH) 2-vitamina </a:t>
            </a:r>
            <a:r>
              <a:rPr lang="it-IT" sz="3200" dirty="0" smtClean="0"/>
              <a:t>D </a:t>
            </a:r>
            <a:endParaRPr lang="it-IT" sz="32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43609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4363"/>
          </a:xfrm>
        </p:spPr>
        <p:txBody>
          <a:bodyPr>
            <a:noAutofit/>
          </a:bodyPr>
          <a:lstStyle/>
          <a:p>
            <a:r>
              <a:rPr lang="it-IT" sz="3600" dirty="0" smtClean="0"/>
              <a:t>Il riassorbimento del Calcio nel nefrone </a:t>
            </a:r>
            <a:endParaRPr lang="it-IT" sz="3600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859002"/>
            <a:ext cx="8229600" cy="2651696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Meccanismo </a:t>
            </a:r>
            <a:r>
              <a:rPr lang="it-IT" dirty="0" err="1" smtClean="0"/>
              <a:t>paracellulare</a:t>
            </a:r>
            <a:endParaRPr lang="it-IT" dirty="0" smtClean="0"/>
          </a:p>
          <a:p>
            <a:pPr lvl="1"/>
            <a:r>
              <a:rPr lang="it-IT" dirty="0" smtClean="0"/>
              <a:t>tubulo prossimale</a:t>
            </a:r>
          </a:p>
          <a:p>
            <a:pPr lvl="1"/>
            <a:r>
              <a:rPr lang="it-IT" dirty="0" smtClean="0"/>
              <a:t>branca ascendente dell’ansa di </a:t>
            </a:r>
            <a:r>
              <a:rPr lang="it-IT" dirty="0" err="1" smtClean="0"/>
              <a:t>Henle</a:t>
            </a:r>
            <a:endParaRPr lang="it-IT" dirty="0" smtClean="0"/>
          </a:p>
          <a:p>
            <a:r>
              <a:rPr lang="it-IT" dirty="0" smtClean="0"/>
              <a:t>Meccanismo </a:t>
            </a:r>
            <a:r>
              <a:rPr lang="it-IT" dirty="0" err="1" smtClean="0"/>
              <a:t>transcellulare</a:t>
            </a:r>
            <a:r>
              <a:rPr lang="it-IT" dirty="0" smtClean="0"/>
              <a:t> </a:t>
            </a:r>
            <a:r>
              <a:rPr lang="mr-IN" dirty="0" smtClean="0"/>
              <a:t>–</a:t>
            </a:r>
            <a:r>
              <a:rPr lang="it-IT" dirty="0" smtClean="0"/>
              <a:t> </a:t>
            </a:r>
            <a:r>
              <a:rPr lang="it-IT" u="sng" dirty="0" smtClean="0"/>
              <a:t>come nell’intestino</a:t>
            </a:r>
          </a:p>
          <a:p>
            <a:pPr lvl="1"/>
            <a:r>
              <a:rPr lang="it-IT" dirty="0" smtClean="0"/>
              <a:t>tubulo distale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16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06" y="3346450"/>
            <a:ext cx="8724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4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PTH stimola la </a:t>
            </a:r>
            <a:r>
              <a:rPr lang="it-IT" dirty="0" err="1" smtClean="0"/>
              <a:t>fosfaturia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3259228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PTH attiva l’internalizzazione e il turnover dei trasportatori renali del fosfato, espressi sul dominio apicale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17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0548" y="1281113"/>
            <a:ext cx="5179866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4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18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217" y="829182"/>
            <a:ext cx="5568935" cy="552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4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riassorbimento del minerale dell’osso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La </a:t>
            </a:r>
            <a:r>
              <a:rPr lang="it-IT" dirty="0" err="1" smtClean="0"/>
              <a:t>vit</a:t>
            </a:r>
            <a:r>
              <a:rPr lang="it-IT" dirty="0"/>
              <a:t> </a:t>
            </a:r>
            <a:r>
              <a:rPr lang="it-IT" dirty="0" smtClean="0"/>
              <a:t>D  e il PTH stimolano gli osteoblasti (formazione dell’osso: matrice e mineralizzazione)</a:t>
            </a:r>
          </a:p>
          <a:p>
            <a:r>
              <a:rPr lang="it-IT" dirty="0" smtClean="0"/>
              <a:t>Gli osteoblasti liberano fattori che inducono le cellule staminali a differenziarsi in osteoclasti</a:t>
            </a:r>
          </a:p>
          <a:p>
            <a:r>
              <a:rPr lang="it-IT" dirty="0" smtClean="0"/>
              <a:t>Gli osteoclasti attivati eseguono il riassorbimento dell’osso e la demineralizzazione</a:t>
            </a:r>
          </a:p>
          <a:p>
            <a:pPr lvl="1"/>
            <a:r>
              <a:rPr lang="it-IT" dirty="0" smtClean="0"/>
              <a:t>PTH e </a:t>
            </a:r>
            <a:r>
              <a:rPr lang="it-IT" dirty="0" err="1" smtClean="0"/>
              <a:t>Vit</a:t>
            </a:r>
            <a:r>
              <a:rPr lang="it-IT" dirty="0" smtClean="0"/>
              <a:t> D agiscono indirettamente sugli osteoclasti</a:t>
            </a:r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71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Paratiroidi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457201" y="1600200"/>
            <a:ext cx="3393982" cy="4525963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La ghiandola paratiroidea è composta da 4 piccole ghiandole situate posteriormente alla tiroide</a:t>
            </a:r>
          </a:p>
          <a:p>
            <a:r>
              <a:rPr lang="it-IT" dirty="0" smtClean="0"/>
              <a:t>Libera l’ormone paratiroideo, o </a:t>
            </a:r>
            <a:r>
              <a:rPr lang="it-IT" b="1" dirty="0" smtClean="0"/>
              <a:t>paratormone</a:t>
            </a:r>
            <a:r>
              <a:rPr lang="it-IT" dirty="0"/>
              <a:t>,</a:t>
            </a:r>
            <a:r>
              <a:rPr lang="it-IT" dirty="0" smtClean="0"/>
              <a:t> </a:t>
            </a:r>
            <a:r>
              <a:rPr lang="it-IT" b="1" dirty="0" smtClean="0"/>
              <a:t>in risposta alla riduzione della calcemia </a:t>
            </a:r>
            <a:endParaRPr lang="it-IT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2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20665" t="-2354" r="17126" b="3554"/>
          <a:stretch/>
        </p:blipFill>
        <p:spPr>
          <a:xfrm>
            <a:off x="4034194" y="962886"/>
            <a:ext cx="5038011" cy="53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6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20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0"/>
            <a:ext cx="7966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986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0031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dirty="0" smtClean="0"/>
              <a:t>L’osteoclasto degrada l’osso secernendo H</a:t>
            </a:r>
            <a:r>
              <a:rPr lang="it-IT" sz="3600" baseline="30000" dirty="0" smtClean="0"/>
              <a:t>+ </a:t>
            </a:r>
            <a:r>
              <a:rPr lang="it-IT" sz="3600" dirty="0" smtClean="0"/>
              <a:t>e proteasi acide </a:t>
            </a:r>
            <a:endParaRPr lang="it-IT" sz="3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21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26" y="1213806"/>
            <a:ext cx="7644685" cy="53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47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Dopo l’acidificazione della lacuna, inizia il riassorbimento di Ca</a:t>
            </a:r>
            <a:r>
              <a:rPr lang="it-IT" baseline="30000" dirty="0" smtClean="0"/>
              <a:t>++</a:t>
            </a:r>
            <a:r>
              <a:rPr lang="it-IT" dirty="0" smtClean="0"/>
              <a:t> e </a:t>
            </a:r>
            <a:r>
              <a:rPr lang="it-IT" dirty="0" err="1" smtClean="0"/>
              <a:t>Pi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22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95874"/>
            <a:ext cx="8322277" cy="466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7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L’azione di PTH sulla vitamina D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23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48" y="1506912"/>
            <a:ext cx="5803900" cy="484943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124200" y="1417638"/>
            <a:ext cx="3991172" cy="692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8935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La vitamina D è essenziale per l’omeostasi del calcio</a:t>
            </a:r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è una vitamina liposolubile</a:t>
            </a:r>
          </a:p>
          <a:p>
            <a:r>
              <a:rPr lang="it-IT" dirty="0" smtClean="0"/>
              <a:t>che deriva dal 7-deidrocolesterolo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666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La vitamina D deriva </a:t>
            </a:r>
            <a:r>
              <a:rPr lang="it-IT" sz="3600" dirty="0"/>
              <a:t>dal 7-</a:t>
            </a:r>
            <a:r>
              <a:rPr lang="it-IT" sz="3600" dirty="0" smtClean="0"/>
              <a:t>deidrocolesterolo </a:t>
            </a:r>
            <a:r>
              <a:rPr lang="it-IT" sz="3600" dirty="0"/>
              <a:t>sintetizzato nella cute</a:t>
            </a: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b="1" dirty="0" smtClean="0"/>
              <a:t>I </a:t>
            </a:r>
            <a:r>
              <a:rPr lang="it-IT" b="1" dirty="0" err="1" smtClean="0"/>
              <a:t>cheratinociti</a:t>
            </a:r>
            <a:r>
              <a:rPr lang="it-IT" b="1" dirty="0" smtClean="0"/>
              <a:t> sintetizzano colesterolo </a:t>
            </a:r>
            <a:r>
              <a:rPr lang="it-IT" b="1" i="1" dirty="0" smtClean="0"/>
              <a:t>de novo</a:t>
            </a:r>
          </a:p>
          <a:p>
            <a:pPr lvl="1"/>
            <a:r>
              <a:rPr lang="it-IT" dirty="0" err="1" smtClean="0"/>
              <a:t>AcetilCoA</a:t>
            </a:r>
            <a:r>
              <a:rPr lang="it-IT" dirty="0" smtClean="0"/>
              <a:t> </a:t>
            </a:r>
            <a:r>
              <a:rPr lang="it-IT" dirty="0" smtClean="0">
                <a:sym typeface="Wingdings"/>
              </a:rPr>
              <a:t> 7-deidrocolesterolo (pro-vitamina D) </a:t>
            </a:r>
            <a:r>
              <a:rPr lang="it-IT" dirty="0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 colesterolo</a:t>
            </a:r>
          </a:p>
          <a:p>
            <a:pPr lvl="1"/>
            <a:r>
              <a:rPr lang="it-IT" dirty="0" smtClean="0">
                <a:sym typeface="Wingdings"/>
              </a:rPr>
              <a:t>L’ultima tappa (</a:t>
            </a:r>
            <a:r>
              <a:rPr lang="it-IT" dirty="0">
                <a:solidFill>
                  <a:srgbClr val="0000FF"/>
                </a:solidFill>
                <a:sym typeface="Wingdings"/>
              </a:rPr>
              <a:t></a:t>
            </a:r>
            <a:r>
              <a:rPr lang="it-IT" dirty="0" smtClean="0">
                <a:sym typeface="Wingdings"/>
              </a:rPr>
              <a:t>) richiede NADPH e non è reversibile!</a:t>
            </a:r>
          </a:p>
          <a:p>
            <a:r>
              <a:rPr lang="it-IT" b="1" dirty="0" smtClean="0">
                <a:sym typeface="Wingdings"/>
              </a:rPr>
              <a:t>La pro-vitamina D è un </a:t>
            </a:r>
            <a:r>
              <a:rPr lang="it-IT" b="1" i="1" dirty="0" smtClean="0">
                <a:sym typeface="Wingdings"/>
              </a:rPr>
              <a:t>precursore</a:t>
            </a:r>
            <a:r>
              <a:rPr lang="it-IT" b="1" dirty="0" smtClean="0">
                <a:sym typeface="Wingdings"/>
              </a:rPr>
              <a:t> del colesterolo</a:t>
            </a:r>
          </a:p>
          <a:p>
            <a:r>
              <a:rPr lang="it-IT" b="1" dirty="0" smtClean="0">
                <a:sym typeface="Wingdings"/>
              </a:rPr>
              <a:t>La pro-vitamina D è sintetizzata nella cute</a:t>
            </a:r>
          </a:p>
          <a:p>
            <a:pPr lvl="1"/>
            <a:r>
              <a:rPr lang="it-IT" dirty="0" smtClean="0">
                <a:sym typeface="Wingdings"/>
              </a:rPr>
              <a:t>non deriva dal sangue </a:t>
            </a:r>
          </a:p>
          <a:p>
            <a:pPr lvl="1"/>
            <a:r>
              <a:rPr lang="it-IT" dirty="0" smtClean="0">
                <a:sym typeface="Wingdings"/>
              </a:rPr>
              <a:t>non dipende dall’attività metabolica di altri organi</a:t>
            </a:r>
          </a:p>
          <a:p>
            <a:pPr lvl="1"/>
            <a:endParaRPr lang="it-IT" b="1" dirty="0" smtClean="0">
              <a:sym typeface="Wingdings"/>
            </a:endParaRPr>
          </a:p>
          <a:p>
            <a:pPr lvl="1"/>
            <a:endParaRPr lang="it-IT" dirty="0" smtClean="0">
              <a:sym typeface="Wingdings"/>
            </a:endParaRP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282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6262"/>
          </a:xfrm>
        </p:spPr>
        <p:txBody>
          <a:bodyPr>
            <a:noAutofit/>
          </a:bodyPr>
          <a:lstStyle/>
          <a:p>
            <a:r>
              <a:rPr lang="it-IT" sz="3600" dirty="0" smtClean="0"/>
              <a:t>L’origine del 7-deidrocolesterolo nella cute</a:t>
            </a:r>
            <a:endParaRPr lang="it-IT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26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9100" y="850900"/>
            <a:ext cx="5753100" cy="51562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398946" y="4238982"/>
            <a:ext cx="2315764" cy="7096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5376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6208" y="251732"/>
            <a:ext cx="3352605" cy="1559639"/>
          </a:xfrm>
        </p:spPr>
        <p:txBody>
          <a:bodyPr>
            <a:normAutofit/>
          </a:bodyPr>
          <a:lstStyle/>
          <a:p>
            <a:r>
              <a:rPr lang="it-IT" sz="3200" dirty="0" smtClean="0"/>
              <a:t>La sintesi della vitamina D dal 7-deidrocolesterolo </a:t>
            </a:r>
            <a:endParaRPr lang="it-IT" sz="32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27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13" y="0"/>
            <a:ext cx="5968774" cy="68580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726393"/>
            <a:ext cx="3836757" cy="197853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1120531" y="4911243"/>
            <a:ext cx="1231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colesterolo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1051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Altre fonti di vitamina D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57200" y="1830387"/>
            <a:ext cx="8229600" cy="4525963"/>
          </a:xfrm>
        </p:spPr>
        <p:txBody>
          <a:bodyPr>
            <a:normAutofit/>
          </a:bodyPr>
          <a:lstStyle/>
          <a:p>
            <a:r>
              <a:rPr lang="it-IT" dirty="0" smtClean="0"/>
              <a:t>Fonti alimentari:</a:t>
            </a:r>
          </a:p>
          <a:p>
            <a:pPr lvl="1"/>
            <a:r>
              <a:rPr lang="it-IT" dirty="0"/>
              <a:t>Pesce </a:t>
            </a:r>
            <a:r>
              <a:rPr lang="it-IT" dirty="0" smtClean="0"/>
              <a:t>grasso</a:t>
            </a:r>
          </a:p>
          <a:p>
            <a:pPr lvl="2"/>
            <a:r>
              <a:rPr lang="it-IT" dirty="0" smtClean="0"/>
              <a:t>tonno</a:t>
            </a:r>
            <a:r>
              <a:rPr lang="it-IT" dirty="0"/>
              <a:t>, sgombro e salmone</a:t>
            </a:r>
          </a:p>
          <a:p>
            <a:pPr lvl="1"/>
            <a:r>
              <a:rPr lang="it-IT" dirty="0" smtClean="0"/>
              <a:t>Fegato </a:t>
            </a:r>
            <a:r>
              <a:rPr lang="it-IT" dirty="0"/>
              <a:t>di manzo</a:t>
            </a:r>
          </a:p>
          <a:p>
            <a:pPr lvl="1"/>
            <a:r>
              <a:rPr lang="it-IT" dirty="0"/>
              <a:t>Formaggio</a:t>
            </a:r>
          </a:p>
          <a:p>
            <a:pPr lvl="1"/>
            <a:r>
              <a:rPr lang="it-IT" dirty="0"/>
              <a:t>Tuorli </a:t>
            </a:r>
            <a:r>
              <a:rPr lang="it-IT" dirty="0" smtClean="0"/>
              <a:t>d'uovo</a:t>
            </a:r>
          </a:p>
          <a:p>
            <a:pPr lvl="1"/>
            <a:endParaRPr lang="it-IT" dirty="0"/>
          </a:p>
          <a:p>
            <a:pPr marL="57150" indent="0">
              <a:buNone/>
            </a:pPr>
            <a:r>
              <a:rPr lang="it-IT" dirty="0" smtClean="0"/>
              <a:t>FABBISOGNO: 5-10 µg/giorno</a:t>
            </a:r>
          </a:p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7752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calcitriolo è la forma attiva di vitamina D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1600200"/>
            <a:ext cx="7760027" cy="4525963"/>
          </a:xfrm>
        </p:spPr>
        <p:txBody>
          <a:bodyPr>
            <a:normAutofit/>
          </a:bodyPr>
          <a:lstStyle/>
          <a:p>
            <a:r>
              <a:rPr lang="it-IT" dirty="0"/>
              <a:t>La produzione di </a:t>
            </a:r>
            <a:r>
              <a:rPr lang="it-IT" dirty="0" smtClean="0"/>
              <a:t>calcitriolo nei </a:t>
            </a:r>
            <a:r>
              <a:rPr lang="it-IT" dirty="0"/>
              <a:t>reni è regolata da diversi </a:t>
            </a:r>
            <a:r>
              <a:rPr lang="it-IT" dirty="0" smtClean="0"/>
              <a:t>fattori presenti nel sangue:</a:t>
            </a:r>
          </a:p>
          <a:p>
            <a:pPr lvl="1"/>
            <a:r>
              <a:rPr lang="it-IT" dirty="0" smtClean="0"/>
              <a:t>fosfato, </a:t>
            </a:r>
          </a:p>
          <a:p>
            <a:pPr lvl="1"/>
            <a:r>
              <a:rPr lang="it-IT" dirty="0" smtClean="0"/>
              <a:t>calcio</a:t>
            </a:r>
            <a:r>
              <a:rPr lang="it-IT" dirty="0"/>
              <a:t>, </a:t>
            </a:r>
            <a:endParaRPr lang="it-IT" dirty="0" smtClean="0"/>
          </a:p>
          <a:p>
            <a:pPr lvl="1"/>
            <a:r>
              <a:rPr lang="it-IT" dirty="0" smtClean="0"/>
              <a:t>ormone </a:t>
            </a:r>
            <a:r>
              <a:rPr lang="it-IT" dirty="0"/>
              <a:t>paratiroideo (PTH), </a:t>
            </a:r>
            <a:endParaRPr lang="it-IT" dirty="0" smtClean="0"/>
          </a:p>
          <a:p>
            <a:pPr lvl="1"/>
            <a:r>
              <a:rPr lang="it-IT" dirty="0" smtClean="0"/>
              <a:t>fattore </a:t>
            </a:r>
            <a:r>
              <a:rPr lang="it-IT" dirty="0"/>
              <a:t>di crescita dei fibroblasti-23 (FGF-23) </a:t>
            </a:r>
            <a:endParaRPr lang="it-IT" dirty="0" smtClean="0"/>
          </a:p>
          <a:p>
            <a:pPr lvl="1"/>
            <a:r>
              <a:rPr lang="it-IT" dirty="0" smtClean="0"/>
              <a:t>calcitriolo.  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913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ghiandola paratiroide si distingue dal tessuto della tiroide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3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28" y="1621891"/>
            <a:ext cx="6904098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3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87342"/>
          </a:xfrm>
        </p:spPr>
        <p:txBody>
          <a:bodyPr>
            <a:noAutofit/>
          </a:bodyPr>
          <a:lstStyle/>
          <a:p>
            <a:r>
              <a:rPr lang="it-IT" sz="2400" dirty="0" smtClean="0"/>
              <a:t>Il PTH stimola la sintesi di calcitriolo  nel rene</a:t>
            </a:r>
            <a:br>
              <a:rPr lang="it-IT" sz="2400" dirty="0" smtClean="0"/>
            </a:br>
            <a:r>
              <a:rPr lang="it-IT" sz="2400" dirty="0" smtClean="0"/>
              <a:t>Il Calcitriolo inibisce la sintesi e rilascio di PTH dalla paratiroide</a:t>
            </a:r>
            <a:br>
              <a:rPr lang="it-IT" sz="2400" dirty="0" smtClean="0"/>
            </a:br>
            <a:r>
              <a:rPr lang="it-IT" sz="2400" i="1" dirty="0" err="1" smtClean="0"/>
              <a:t>feed</a:t>
            </a:r>
            <a:r>
              <a:rPr lang="it-IT" sz="2400" i="1" dirty="0" smtClean="0"/>
              <a:t> back negativo</a:t>
            </a:r>
            <a:endParaRPr lang="it-IT" sz="24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30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08" y="1992007"/>
            <a:ext cx="7180366" cy="47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78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8765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metabolismo della </a:t>
            </a:r>
            <a:r>
              <a:rPr lang="it-IT" dirty="0" err="1" smtClean="0"/>
              <a:t>vit</a:t>
            </a:r>
            <a:r>
              <a:rPr lang="it-IT" dirty="0" smtClean="0"/>
              <a:t>. D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31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750" y="371475"/>
            <a:ext cx="44069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928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Azioni della vitamina D - calcitriolo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Aumenta l’assorbimento di calcio dall’intestino</a:t>
            </a:r>
          </a:p>
          <a:p>
            <a:r>
              <a:rPr lang="it-IT" dirty="0" smtClean="0"/>
              <a:t>Aumenta il riassorbimento renale di calcio </a:t>
            </a:r>
          </a:p>
          <a:p>
            <a:pPr lvl="1"/>
            <a:r>
              <a:rPr lang="it-IT" dirty="0" smtClean="0"/>
              <a:t>sinergia con PTH</a:t>
            </a:r>
          </a:p>
          <a:p>
            <a:r>
              <a:rPr lang="it-IT" dirty="0" smtClean="0"/>
              <a:t>Aumenta la calcificazione e mineralizzazione dell’osso</a:t>
            </a:r>
          </a:p>
          <a:p>
            <a:pPr lvl="1"/>
            <a:r>
              <a:rPr lang="it-IT" dirty="0" smtClean="0"/>
              <a:t>sinergia con PTH</a:t>
            </a:r>
          </a:p>
          <a:p>
            <a:r>
              <a:rPr lang="it-IT" dirty="0" smtClean="0"/>
              <a:t>Se in eccesso, aumenta il riassorbimento di calcio e fosfato dall’osso 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0559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vitamina D agisce legandosi a un recettore nucleare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33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200" y="1568450"/>
            <a:ext cx="64389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343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34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" y="0"/>
            <a:ext cx="9038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610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Meccanismi specifici del calcitriolo negli organi bersaglio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intestino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308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4986"/>
          </a:xfrm>
        </p:spPr>
        <p:txBody>
          <a:bodyPr>
            <a:noAutofit/>
          </a:bodyPr>
          <a:lstStyle/>
          <a:p>
            <a:r>
              <a:rPr lang="it-IT" sz="3200" dirty="0" smtClean="0"/>
              <a:t>Il calcio viene assorbito nell’intestino mediante due meccanismi di trasporto </a:t>
            </a:r>
            <a:br>
              <a:rPr lang="it-IT" sz="3200" dirty="0" smtClean="0"/>
            </a:br>
            <a:r>
              <a:rPr lang="it-IT" sz="2400" dirty="0" smtClean="0"/>
              <a:t>(</a:t>
            </a:r>
            <a:r>
              <a:rPr lang="it-IT" sz="2400" dirty="0" err="1" smtClean="0"/>
              <a:t>paracellulare</a:t>
            </a:r>
            <a:r>
              <a:rPr lang="it-IT" sz="2400" dirty="0" smtClean="0"/>
              <a:t> o </a:t>
            </a:r>
            <a:r>
              <a:rPr lang="it-IT" sz="2400" dirty="0" err="1" smtClean="0"/>
              <a:t>transcellulare</a:t>
            </a:r>
            <a:r>
              <a:rPr lang="it-IT" sz="2400" dirty="0" smtClean="0"/>
              <a:t>)</a:t>
            </a:r>
            <a:endParaRPr lang="it-IT" sz="32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36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73" y="1374986"/>
            <a:ext cx="7407177" cy="548301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61457" y="4953718"/>
            <a:ext cx="24651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0000FF"/>
                </a:solidFill>
              </a:rPr>
              <a:t>Transcellulare</a:t>
            </a:r>
            <a:endParaRPr lang="it-IT" dirty="0" smtClean="0">
              <a:solidFill>
                <a:srgbClr val="0000FF"/>
              </a:solidFill>
            </a:endParaRPr>
          </a:p>
          <a:p>
            <a:r>
              <a:rPr lang="it-IT" b="1" dirty="0" smtClean="0">
                <a:solidFill>
                  <a:srgbClr val="0000FF"/>
                </a:solidFill>
              </a:rPr>
              <a:t>Stimolato da </a:t>
            </a:r>
            <a:r>
              <a:rPr lang="it-IT" b="1" dirty="0" err="1" smtClean="0">
                <a:solidFill>
                  <a:srgbClr val="0000FF"/>
                </a:solidFill>
              </a:rPr>
              <a:t>Vit</a:t>
            </a:r>
            <a:r>
              <a:rPr lang="it-IT" b="1" dirty="0" smtClean="0">
                <a:solidFill>
                  <a:srgbClr val="0000FF"/>
                </a:solidFill>
              </a:rPr>
              <a:t>. D</a:t>
            </a:r>
          </a:p>
          <a:p>
            <a:endParaRPr lang="it-IT" dirty="0">
              <a:solidFill>
                <a:srgbClr val="0000FF"/>
              </a:solidFill>
            </a:endParaRPr>
          </a:p>
          <a:p>
            <a:endParaRPr lang="it-IT" dirty="0" smtClean="0">
              <a:solidFill>
                <a:srgbClr val="0000FF"/>
              </a:solidFill>
            </a:endParaRPr>
          </a:p>
          <a:p>
            <a:r>
              <a:rPr lang="it-IT" dirty="0" err="1" smtClean="0">
                <a:solidFill>
                  <a:srgbClr val="0000FF"/>
                </a:solidFill>
              </a:rPr>
              <a:t>Paracellulare</a:t>
            </a:r>
            <a:endParaRPr lang="it-IT" dirty="0">
              <a:solidFill>
                <a:srgbClr val="0000FF"/>
              </a:solidFill>
            </a:endParaRPr>
          </a:p>
          <a:p>
            <a:r>
              <a:rPr lang="it-IT" dirty="0" smtClean="0">
                <a:solidFill>
                  <a:srgbClr val="0000FF"/>
                </a:solidFill>
              </a:rPr>
              <a:t>indipendente da </a:t>
            </a:r>
            <a:r>
              <a:rPr lang="it-IT" dirty="0" err="1" smtClean="0">
                <a:solidFill>
                  <a:srgbClr val="0000FF"/>
                </a:solidFill>
              </a:rPr>
              <a:t>vit</a:t>
            </a:r>
            <a:r>
              <a:rPr lang="it-IT" dirty="0" smtClean="0">
                <a:solidFill>
                  <a:srgbClr val="0000FF"/>
                </a:solidFill>
              </a:rPr>
              <a:t>. D</a:t>
            </a:r>
            <a:endParaRPr lang="it-IT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3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73" y="1348243"/>
            <a:ext cx="7179315" cy="468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L’assorbimento del calcio nell’intestino tenue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02575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38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876" y="1605958"/>
            <a:ext cx="5665262" cy="4928778"/>
          </a:xfrm>
          <a:prstGeom prst="rect">
            <a:avLst/>
          </a:prstGeom>
        </p:spPr>
      </p:pic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224106" y="349333"/>
            <a:ext cx="8665440" cy="1256625"/>
          </a:xfrm>
        </p:spPr>
        <p:txBody>
          <a:bodyPr>
            <a:noAutofit/>
          </a:bodyPr>
          <a:lstStyle/>
          <a:p>
            <a:r>
              <a:rPr lang="it-IT" sz="2400" b="1" dirty="0" smtClean="0"/>
              <a:t>Anche la cellula principale della paratiroide è bersaglio della </a:t>
            </a:r>
            <a:r>
              <a:rPr lang="it-IT" sz="2400" b="1" dirty="0" err="1" smtClean="0"/>
              <a:t>vit</a:t>
            </a:r>
            <a:r>
              <a:rPr lang="it-IT" sz="2400" b="1" dirty="0" smtClean="0"/>
              <a:t>. D</a:t>
            </a:r>
            <a:br>
              <a:rPr lang="it-IT" sz="2400" b="1" dirty="0" smtClean="0"/>
            </a:br>
            <a:r>
              <a:rPr lang="it-IT" sz="2400" i="1" dirty="0" smtClean="0"/>
              <a:t>rinforzo del feedback negativo sulla liberazione di PTH</a:t>
            </a:r>
            <a:br>
              <a:rPr lang="it-IT" sz="2400" i="1" dirty="0" smtClean="0"/>
            </a:br>
            <a:r>
              <a:rPr lang="it-IT" sz="2400" i="1" dirty="0" smtClean="0">
                <a:sym typeface="Wingdings"/>
              </a:rPr>
              <a:t> “vietato assorbire calcio se la la calcemia è normale”</a:t>
            </a:r>
            <a:endParaRPr lang="it-IT" sz="2400" i="1" dirty="0"/>
          </a:p>
        </p:txBody>
      </p:sp>
    </p:spTree>
    <p:extLst>
      <p:ext uri="{BB962C8B-B14F-4D97-AF65-F5344CB8AC3E}">
        <p14:creationId xmlns:p14="http://schemas.microsoft.com/office/powerpoint/2010/main" val="2157562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omeostasi calcio e </a:t>
            </a:r>
            <a:r>
              <a:rPr lang="it-IT" dirty="0" err="1" smtClean="0"/>
              <a:t>Pi</a:t>
            </a:r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694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La ghiandola paratiroide ha due tipi di cellule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110959" cy="392728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Cellule principali</a:t>
            </a:r>
          </a:p>
          <a:p>
            <a:pPr lvl="1"/>
            <a:r>
              <a:rPr lang="it-IT" dirty="0" smtClean="0"/>
              <a:t>sintetizzano il </a:t>
            </a:r>
            <a:r>
              <a:rPr lang="it-IT" b="1" dirty="0" smtClean="0"/>
              <a:t>paratormone (PTH)</a:t>
            </a:r>
          </a:p>
          <a:p>
            <a:pPr lvl="1"/>
            <a:r>
              <a:rPr lang="it-IT" b="1" dirty="0" smtClean="0"/>
              <a:t>il PTH è un ormone endocrino polipeptidico</a:t>
            </a:r>
            <a:endParaRPr lang="it-IT" b="1" dirty="0" smtClean="0"/>
          </a:p>
          <a:p>
            <a:r>
              <a:rPr lang="it-IT" dirty="0" smtClean="0"/>
              <a:t>Cellule ossifile</a:t>
            </a:r>
          </a:p>
          <a:p>
            <a:pPr lvl="1"/>
            <a:r>
              <a:rPr lang="it-IT" dirty="0" smtClean="0"/>
              <a:t>funzione ignota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4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17638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6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Calcio nel corpo umano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it-IT" sz="2400" dirty="0" smtClean="0"/>
              <a:t>In una </a:t>
            </a:r>
            <a:r>
              <a:rPr lang="it-IT" sz="2400" dirty="0"/>
              <a:t>persona di 70 kg </a:t>
            </a:r>
            <a:endParaRPr lang="it-IT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it-IT" sz="2400" dirty="0" smtClean="0"/>
              <a:t>QUANTITA’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circa </a:t>
            </a:r>
            <a:r>
              <a:rPr lang="it-IT" sz="2400" dirty="0"/>
              <a:t>1,2 kg di calcio </a:t>
            </a:r>
            <a:endParaRPr lang="it-IT" sz="2400" dirty="0" smtClean="0"/>
          </a:p>
          <a:p>
            <a:pPr lvl="1">
              <a:lnSpc>
                <a:spcPct val="80000"/>
              </a:lnSpc>
            </a:pPr>
            <a:r>
              <a:rPr lang="it-IT" sz="2400" dirty="0" smtClean="0"/>
              <a:t>&gt;99</a:t>
            </a:r>
            <a:r>
              <a:rPr lang="it-IT" sz="2400" dirty="0"/>
              <a:t>% è immagazzinato come </a:t>
            </a:r>
            <a:r>
              <a:rPr lang="it-IT" sz="2400" dirty="0" err="1"/>
              <a:t>idrossiapatite</a:t>
            </a:r>
            <a:r>
              <a:rPr lang="it-IT" sz="2400" dirty="0"/>
              <a:t> nelle ossa. </a:t>
            </a:r>
            <a:endParaRPr lang="it-IT" sz="2400" dirty="0" smtClean="0"/>
          </a:p>
          <a:p>
            <a:pPr lvl="1">
              <a:lnSpc>
                <a:spcPct val="80000"/>
              </a:lnSpc>
            </a:pPr>
            <a:r>
              <a:rPr lang="it-IT" sz="2400" dirty="0" smtClean="0"/>
              <a:t>&lt;1</a:t>
            </a:r>
            <a:r>
              <a:rPr lang="it-IT" sz="2400" dirty="0"/>
              <a:t>% (5-6 g) si trova nei compartimenti intracellulari ed </a:t>
            </a:r>
            <a:r>
              <a:rPr lang="it-IT" sz="2400" dirty="0" smtClean="0"/>
              <a:t>extracellulari</a:t>
            </a:r>
          </a:p>
          <a:p>
            <a:pPr lvl="2">
              <a:lnSpc>
                <a:spcPct val="80000"/>
              </a:lnSpc>
            </a:pPr>
            <a:r>
              <a:rPr lang="it-IT" sz="1800" dirty="0" smtClean="0"/>
              <a:t>solo </a:t>
            </a:r>
            <a:r>
              <a:rPr lang="it-IT" sz="1800" dirty="0"/>
              <a:t>1,3 g </a:t>
            </a:r>
            <a:r>
              <a:rPr lang="it-IT" sz="1800" dirty="0" smtClean="0"/>
              <a:t>negli spazi </a:t>
            </a:r>
            <a:r>
              <a:rPr lang="it-IT" sz="1800" dirty="0"/>
              <a:t>extracellulari</a:t>
            </a:r>
            <a:r>
              <a:rPr lang="it-IT" sz="1800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sz="2400" dirty="0" smtClean="0"/>
              <a:t>CONCENTRAZIONE PLASMATICA</a:t>
            </a:r>
          </a:p>
          <a:p>
            <a:pPr>
              <a:lnSpc>
                <a:spcPct val="80000"/>
              </a:lnSpc>
            </a:pPr>
            <a:r>
              <a:rPr lang="it-IT" sz="2400" dirty="0" smtClean="0"/>
              <a:t>4,5</a:t>
            </a:r>
            <a:r>
              <a:rPr lang="it-IT" sz="2400" dirty="0"/>
              <a:t>-5,1 </a:t>
            </a:r>
            <a:r>
              <a:rPr lang="it-IT" sz="2400" dirty="0" err="1"/>
              <a:t>mEq</a:t>
            </a:r>
            <a:r>
              <a:rPr lang="it-IT" sz="2400" dirty="0"/>
              <a:t> / L (9-10,2 mg / </a:t>
            </a:r>
            <a:r>
              <a:rPr lang="it-IT" sz="2400" dirty="0" err="1"/>
              <a:t>dL</a:t>
            </a:r>
            <a:r>
              <a:rPr lang="it-IT" sz="2400" dirty="0"/>
              <a:t>). </a:t>
            </a:r>
            <a:endParaRPr lang="it-IT" sz="2400" dirty="0" smtClean="0"/>
          </a:p>
          <a:p>
            <a:pPr lvl="1">
              <a:lnSpc>
                <a:spcPct val="80000"/>
              </a:lnSpc>
            </a:pPr>
            <a:r>
              <a:rPr lang="it-IT" sz="2400" dirty="0" smtClean="0"/>
              <a:t>Il </a:t>
            </a:r>
            <a:r>
              <a:rPr lang="it-IT" sz="2400" dirty="0"/>
              <a:t>50% del calcio plasmatico è ionizzato, </a:t>
            </a:r>
            <a:endParaRPr lang="it-IT" sz="2400" dirty="0" smtClean="0"/>
          </a:p>
          <a:p>
            <a:pPr lvl="1">
              <a:lnSpc>
                <a:spcPct val="80000"/>
              </a:lnSpc>
            </a:pPr>
            <a:r>
              <a:rPr lang="it-IT" sz="2400" dirty="0" smtClean="0"/>
              <a:t>il </a:t>
            </a:r>
            <a:r>
              <a:rPr lang="it-IT" sz="2400" dirty="0"/>
              <a:t>40% è legato alle proteine (il 90% delle quali si lega </a:t>
            </a:r>
            <a:r>
              <a:rPr lang="it-IT" sz="2400" dirty="0" smtClean="0"/>
              <a:t>all'albumina</a:t>
            </a:r>
          </a:p>
          <a:p>
            <a:pPr lvl="1">
              <a:lnSpc>
                <a:spcPct val="80000"/>
              </a:lnSpc>
            </a:pPr>
            <a:r>
              <a:rPr lang="it-IT" sz="2400" dirty="0" smtClean="0"/>
              <a:t>il </a:t>
            </a:r>
            <a:r>
              <a:rPr lang="it-IT" sz="2400" dirty="0"/>
              <a:t>10% circola legato agli anioni (ad es. Fosfato, carbonato, citrato, lattato, solfato).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161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Funzioni del calcio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/>
              <a:t>La regolazione del calcio è fondamentale per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normale funzione </a:t>
            </a:r>
            <a:r>
              <a:rPr lang="it-IT" dirty="0" smtClean="0"/>
              <a:t>cellulare (enzimi calcio-dipendenti)</a:t>
            </a:r>
          </a:p>
          <a:p>
            <a:r>
              <a:rPr lang="it-IT" dirty="0"/>
              <a:t>la segnalazione </a:t>
            </a:r>
            <a:r>
              <a:rPr lang="it-IT" dirty="0" smtClean="0"/>
              <a:t>intracellulare</a:t>
            </a:r>
          </a:p>
          <a:p>
            <a:r>
              <a:rPr lang="it-IT" dirty="0" smtClean="0"/>
              <a:t>la </a:t>
            </a:r>
            <a:r>
              <a:rPr lang="it-IT" dirty="0"/>
              <a:t>trasmissione </a:t>
            </a:r>
            <a:r>
              <a:rPr lang="it-IT" dirty="0" smtClean="0"/>
              <a:t>del segnale elettrico nel sistema nervoso e muscolare</a:t>
            </a:r>
          </a:p>
          <a:p>
            <a:r>
              <a:rPr lang="it-IT" dirty="0" smtClean="0"/>
              <a:t>la </a:t>
            </a:r>
            <a:r>
              <a:rPr lang="it-IT" dirty="0"/>
              <a:t>stabilità della </a:t>
            </a:r>
            <a:r>
              <a:rPr lang="it-IT" dirty="0" smtClean="0"/>
              <a:t>membrana</a:t>
            </a:r>
          </a:p>
          <a:p>
            <a:r>
              <a:rPr lang="it-IT" dirty="0" smtClean="0"/>
              <a:t>la </a:t>
            </a:r>
            <a:r>
              <a:rPr lang="it-IT" dirty="0"/>
              <a:t>struttura </a:t>
            </a:r>
            <a:r>
              <a:rPr lang="it-IT" dirty="0" smtClean="0"/>
              <a:t>ossea</a:t>
            </a:r>
          </a:p>
          <a:p>
            <a:r>
              <a:rPr lang="it-IT" dirty="0" smtClean="0"/>
              <a:t>la </a:t>
            </a:r>
            <a:r>
              <a:rPr lang="it-IT" dirty="0"/>
              <a:t>coagulazione del sangue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2256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484313"/>
            <a:ext cx="1924050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sellaDiTesto 3"/>
          <p:cNvSpPr txBox="1">
            <a:spLocks noChangeArrowheads="1"/>
          </p:cNvSpPr>
          <p:nvPr/>
        </p:nvSpPr>
        <p:spPr bwMode="auto">
          <a:xfrm>
            <a:off x="2652713" y="3933825"/>
            <a:ext cx="966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70C0"/>
                </a:solidFill>
              </a:rPr>
              <a:t>2.3 mM</a:t>
            </a:r>
          </a:p>
        </p:txBody>
      </p:sp>
      <p:sp>
        <p:nvSpPr>
          <p:cNvPr id="7172" name="CasellaDiTesto 4"/>
          <p:cNvSpPr txBox="1">
            <a:spLocks noChangeArrowheads="1"/>
          </p:cNvSpPr>
          <p:nvPr/>
        </p:nvSpPr>
        <p:spPr bwMode="auto">
          <a:xfrm>
            <a:off x="323850" y="3933825"/>
            <a:ext cx="160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0070C0"/>
                </a:solidFill>
              </a:rPr>
              <a:t>2.15-2.65 mM</a:t>
            </a:r>
          </a:p>
        </p:txBody>
      </p:sp>
      <p:sp>
        <p:nvSpPr>
          <p:cNvPr id="6149" name="CasellaDiTesto 5"/>
          <p:cNvSpPr txBox="1">
            <a:spLocks noChangeArrowheads="1"/>
          </p:cNvSpPr>
          <p:nvPr/>
        </p:nvSpPr>
        <p:spPr bwMode="auto">
          <a:xfrm>
            <a:off x="2652713" y="5075238"/>
            <a:ext cx="954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1.5 mM</a:t>
            </a:r>
          </a:p>
        </p:txBody>
      </p:sp>
      <p:sp>
        <p:nvSpPr>
          <p:cNvPr id="6150" name="CasellaDiTesto 6"/>
          <p:cNvSpPr txBox="1">
            <a:spLocks noChangeArrowheads="1"/>
          </p:cNvSpPr>
          <p:nvPr/>
        </p:nvSpPr>
        <p:spPr bwMode="auto">
          <a:xfrm>
            <a:off x="2844800" y="6372225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1 mM</a:t>
            </a:r>
          </a:p>
        </p:txBody>
      </p:sp>
      <p:sp>
        <p:nvSpPr>
          <p:cNvPr id="6151" name="CasellaDiTesto 7"/>
          <p:cNvSpPr txBox="1">
            <a:spLocks noChangeArrowheads="1"/>
          </p:cNvSpPr>
          <p:nvPr/>
        </p:nvSpPr>
        <p:spPr bwMode="auto">
          <a:xfrm>
            <a:off x="2268538" y="263683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3 – 3.7 mM</a:t>
            </a:r>
          </a:p>
        </p:txBody>
      </p:sp>
      <p:sp>
        <p:nvSpPr>
          <p:cNvPr id="6152" name="CasellaDiTesto 8"/>
          <p:cNvSpPr txBox="1">
            <a:spLocks noChangeArrowheads="1"/>
          </p:cNvSpPr>
          <p:nvPr/>
        </p:nvSpPr>
        <p:spPr bwMode="auto">
          <a:xfrm>
            <a:off x="2652713" y="1557338"/>
            <a:ext cx="954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4.2 mM</a:t>
            </a:r>
          </a:p>
        </p:txBody>
      </p:sp>
      <p:sp>
        <p:nvSpPr>
          <p:cNvPr id="7177" name="Rettangolo 9"/>
          <p:cNvSpPr>
            <a:spLocks noChangeArrowheads="1"/>
          </p:cNvSpPr>
          <p:nvPr/>
        </p:nvSpPr>
        <p:spPr bwMode="auto">
          <a:xfrm>
            <a:off x="5580063" y="1484313"/>
            <a:ext cx="4572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1600">
                <a:latin typeface="Calibri" charset="0"/>
              </a:rPr>
              <a:t>Precipitazione del fosfato di calcio</a:t>
            </a:r>
          </a:p>
          <a:p>
            <a:pPr eaLnBrk="1" hangingPunct="1"/>
            <a:r>
              <a:rPr lang="it-IT" sz="1600">
                <a:latin typeface="Calibri" charset="0"/>
              </a:rPr>
              <a:t>(</a:t>
            </a:r>
            <a:r>
              <a:rPr lang="it-IT" sz="1600" i="1">
                <a:latin typeface="Calibri" charset="0"/>
              </a:rPr>
              <a:t>morte)</a:t>
            </a:r>
            <a:endParaRPr lang="it-IT" sz="1600">
              <a:latin typeface="Calibri" charset="0"/>
            </a:endParaRPr>
          </a:p>
        </p:txBody>
      </p:sp>
      <p:sp>
        <p:nvSpPr>
          <p:cNvPr id="7178" name="Rettangolo 10"/>
          <p:cNvSpPr>
            <a:spLocks noChangeArrowheads="1"/>
          </p:cNvSpPr>
          <p:nvPr/>
        </p:nvSpPr>
        <p:spPr bwMode="auto">
          <a:xfrm>
            <a:off x="6011863" y="2219325"/>
            <a:ext cx="4572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1600">
                <a:latin typeface="Calibri" charset="0"/>
              </a:rPr>
              <a:t>Depressione del SN</a:t>
            </a:r>
          </a:p>
          <a:p>
            <a:pPr eaLnBrk="1" hangingPunct="1"/>
            <a:r>
              <a:rPr lang="it-IT" sz="1600">
                <a:latin typeface="Calibri" charset="0"/>
              </a:rPr>
              <a:t>Torpidità dei riflessi</a:t>
            </a:r>
          </a:p>
          <a:p>
            <a:pPr eaLnBrk="1" hangingPunct="1"/>
            <a:r>
              <a:rPr lang="it-IT" sz="1600">
                <a:latin typeface="Calibri" charset="0"/>
              </a:rPr>
              <a:t>Intervallo QT abbreviato</a:t>
            </a:r>
          </a:p>
          <a:p>
            <a:pPr eaLnBrk="1" hangingPunct="1"/>
            <a:r>
              <a:rPr lang="it-IT" sz="1600">
                <a:latin typeface="Calibri" charset="0"/>
              </a:rPr>
              <a:t>Diminuzione della contrattilità</a:t>
            </a:r>
          </a:p>
          <a:p>
            <a:pPr eaLnBrk="1" hangingPunct="1"/>
            <a:r>
              <a:rPr lang="it-IT" sz="1600">
                <a:latin typeface="Calibri" charset="0"/>
              </a:rPr>
              <a:t>gastrointestinale con stipsi ed</a:t>
            </a:r>
          </a:p>
          <a:p>
            <a:pPr eaLnBrk="1" hangingPunct="1"/>
            <a:r>
              <a:rPr lang="it-IT" sz="1600">
                <a:latin typeface="Calibri" charset="0"/>
              </a:rPr>
              <a:t>inappetenza</a:t>
            </a:r>
          </a:p>
        </p:txBody>
      </p:sp>
      <p:sp>
        <p:nvSpPr>
          <p:cNvPr id="12" name="Parentesi graffa aperta 11"/>
          <p:cNvSpPr/>
          <p:nvPr/>
        </p:nvSpPr>
        <p:spPr>
          <a:xfrm>
            <a:off x="5508625" y="2276475"/>
            <a:ext cx="431800" cy="14398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6156" name="Rettangolo 12"/>
          <p:cNvSpPr>
            <a:spLocks noChangeArrowheads="1"/>
          </p:cNvSpPr>
          <p:nvPr/>
        </p:nvSpPr>
        <p:spPr bwMode="auto">
          <a:xfrm>
            <a:off x="6084888" y="3933825"/>
            <a:ext cx="2159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 b="1">
                <a:solidFill>
                  <a:srgbClr val="0070C0"/>
                </a:solidFill>
                <a:latin typeface="Calibri" charset="0"/>
              </a:rPr>
              <a:t>Calcemia normale</a:t>
            </a:r>
          </a:p>
        </p:txBody>
      </p:sp>
      <p:sp>
        <p:nvSpPr>
          <p:cNvPr id="7181" name="Rettangolo 13"/>
          <p:cNvSpPr>
            <a:spLocks noChangeArrowheads="1"/>
          </p:cNvSpPr>
          <p:nvPr/>
        </p:nvSpPr>
        <p:spPr bwMode="auto">
          <a:xfrm>
            <a:off x="5940425" y="4868863"/>
            <a:ext cx="27479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it-IT">
                <a:latin typeface="Calibri" charset="0"/>
              </a:rPr>
              <a:t>Intorpidimento</a:t>
            </a:r>
          </a:p>
          <a:p>
            <a:pPr eaLnBrk="1" hangingPunct="1"/>
            <a:r>
              <a:rPr lang="it-IT">
                <a:latin typeface="Calibri" charset="0"/>
              </a:rPr>
              <a:t>Parestesie (formicolii)</a:t>
            </a:r>
          </a:p>
          <a:p>
            <a:pPr eaLnBrk="1" hangingPunct="1"/>
            <a:r>
              <a:rPr lang="it-IT">
                <a:latin typeface="Calibri" charset="0"/>
              </a:rPr>
              <a:t>Tetania delle </a:t>
            </a:r>
            <a:r>
              <a:rPr lang="it-IT" sz="1600">
                <a:latin typeface="Calibri" charset="0"/>
              </a:rPr>
              <a:t>mani e dei piedi</a:t>
            </a:r>
          </a:p>
        </p:txBody>
      </p:sp>
      <p:sp>
        <p:nvSpPr>
          <p:cNvPr id="7182" name="Rettangolo 14"/>
          <p:cNvSpPr>
            <a:spLocks noChangeArrowheads="1"/>
          </p:cNvSpPr>
          <p:nvPr/>
        </p:nvSpPr>
        <p:spPr bwMode="auto">
          <a:xfrm>
            <a:off x="5940425" y="5934075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it-IT" sz="1600">
                <a:latin typeface="Calibri" charset="0"/>
              </a:rPr>
              <a:t>Convulsioni occasionali</a:t>
            </a:r>
          </a:p>
          <a:p>
            <a:pPr eaLnBrk="1" hangingPunct="1"/>
            <a:r>
              <a:rPr lang="it-IT" sz="1600">
                <a:latin typeface="Calibri" charset="0"/>
              </a:rPr>
              <a:t>Tetania generalizzata, spasmo dei</a:t>
            </a:r>
          </a:p>
          <a:p>
            <a:pPr eaLnBrk="1" hangingPunct="1"/>
            <a:r>
              <a:rPr lang="it-IT" sz="1600">
                <a:latin typeface="Calibri" charset="0"/>
              </a:rPr>
              <a:t>muscoli laringei e morte</a:t>
            </a:r>
          </a:p>
        </p:txBody>
      </p:sp>
      <p:sp>
        <p:nvSpPr>
          <p:cNvPr id="7183" name="CasellaDiTesto 15"/>
          <p:cNvSpPr txBox="1">
            <a:spLocks noChangeArrowheads="1"/>
          </p:cNvSpPr>
          <p:nvPr/>
        </p:nvSpPr>
        <p:spPr bwMode="auto">
          <a:xfrm>
            <a:off x="323850" y="2133600"/>
            <a:ext cx="1941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FF0000"/>
                </a:solidFill>
              </a:rPr>
              <a:t>IPERCALCEMIA</a:t>
            </a:r>
          </a:p>
        </p:txBody>
      </p:sp>
      <p:sp>
        <p:nvSpPr>
          <p:cNvPr id="7184" name="CasellaDiTesto 16"/>
          <p:cNvSpPr txBox="1">
            <a:spLocks noChangeArrowheads="1"/>
          </p:cNvSpPr>
          <p:nvPr/>
        </p:nvSpPr>
        <p:spPr bwMode="auto">
          <a:xfrm>
            <a:off x="323850" y="580548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 b="1">
                <a:solidFill>
                  <a:srgbClr val="FF0000"/>
                </a:solidFill>
              </a:rPr>
              <a:t>IPOCALCEMIA</a:t>
            </a:r>
          </a:p>
        </p:txBody>
      </p:sp>
      <p:cxnSp>
        <p:nvCxnSpPr>
          <p:cNvPr id="19" name="Connettore 2 18"/>
          <p:cNvCxnSpPr/>
          <p:nvPr/>
        </p:nvCxnSpPr>
        <p:spPr>
          <a:xfrm flipV="1">
            <a:off x="1187450" y="2565400"/>
            <a:ext cx="0" cy="1079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1187450" y="4365625"/>
            <a:ext cx="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200" dirty="0"/>
              <a:t>Alterazioni della calcemia compromettono la trasmissione neuromuscolare 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7229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7" grpId="0"/>
      <p:bldP spid="7178" grpId="0"/>
      <p:bldP spid="7181" grpId="0"/>
      <p:bldP spid="7182" grpId="0"/>
      <p:bldP spid="7183" grpId="0"/>
      <p:bldP spid="718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87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ruolo dell’osso nell’omeostasi calcica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43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100" y="1153400"/>
            <a:ext cx="65151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72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Funzioni del fosfato nel corpo umano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/>
              <a:t>metabolismo intermedio </a:t>
            </a:r>
          </a:p>
          <a:p>
            <a:r>
              <a:rPr lang="it-IT" dirty="0"/>
              <a:t>meccanismi di trasferimento di energia. </a:t>
            </a:r>
          </a:p>
          <a:p>
            <a:r>
              <a:rPr lang="it-IT" dirty="0" smtClean="0"/>
              <a:t>nucleotidi componenti </a:t>
            </a:r>
            <a:r>
              <a:rPr lang="it-IT" dirty="0"/>
              <a:t>del DNA e dell'RNA </a:t>
            </a:r>
            <a:endParaRPr lang="it-IT" dirty="0" smtClean="0"/>
          </a:p>
          <a:p>
            <a:r>
              <a:rPr lang="it-IT" dirty="0"/>
              <a:t>intermedi fosforilati nella segnalazione cellulare</a:t>
            </a:r>
          </a:p>
          <a:p>
            <a:r>
              <a:rPr lang="it-IT" dirty="0" smtClean="0"/>
              <a:t>fosfolipidi </a:t>
            </a:r>
            <a:r>
              <a:rPr lang="it-IT" dirty="0"/>
              <a:t>nelle </a:t>
            </a:r>
            <a:r>
              <a:rPr lang="it-IT" dirty="0" smtClean="0"/>
              <a:t>membrane</a:t>
            </a:r>
          </a:p>
          <a:p>
            <a:r>
              <a:rPr lang="it-IT" dirty="0"/>
              <a:t>mineralizzazione </a:t>
            </a:r>
            <a:r>
              <a:rPr lang="it-IT" dirty="0" smtClean="0"/>
              <a:t>ossea</a:t>
            </a:r>
          </a:p>
          <a:p>
            <a:r>
              <a:rPr lang="it-IT" dirty="0" smtClean="0"/>
              <a:t>sviluppo </a:t>
            </a:r>
            <a:r>
              <a:rPr lang="it-IT" dirty="0"/>
              <a:t>scheletrico, </a:t>
            </a:r>
            <a:endParaRPr lang="it-IT" dirty="0" smtClean="0"/>
          </a:p>
          <a:p>
            <a:r>
              <a:rPr lang="it-IT" dirty="0" smtClean="0"/>
              <a:t>metabolismo </a:t>
            </a:r>
            <a:r>
              <a:rPr lang="it-IT" dirty="0"/>
              <a:t>minerale </a:t>
            </a:r>
            <a:endParaRPr lang="it-IT" dirty="0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5741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Omeostasi del fosfato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45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8305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4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46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0"/>
            <a:ext cx="76768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3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207365"/>
            <a:ext cx="8229600" cy="1143000"/>
          </a:xfrm>
        </p:spPr>
        <p:txBody>
          <a:bodyPr/>
          <a:lstStyle/>
          <a:p>
            <a:r>
              <a:rPr lang="it-IT" dirty="0" smtClean="0"/>
              <a:t>fine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47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503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Approfondimento</a:t>
            </a:r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Il sensore del Calcio nella fisiologia dell’apparato gastro-intestinale</a:t>
            </a:r>
            <a:r>
              <a:rPr lang="it-IT" smtClean="0"/>
              <a:t>, l’osso </a:t>
            </a:r>
            <a:r>
              <a:rPr lang="it-IT" dirty="0" smtClean="0"/>
              <a:t>e il rene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660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"/>
            <a:ext cx="187007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360363" y="4648199"/>
            <a:ext cx="8280400" cy="127143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800" dirty="0">
                <a:solidFill>
                  <a:srgbClr val="000000"/>
                </a:solidFill>
              </a:rPr>
              <a:t>Figure 8. </a:t>
            </a:r>
            <a:r>
              <a:rPr lang="en-US" sz="800" dirty="0" err="1">
                <a:solidFill>
                  <a:srgbClr val="000000"/>
                </a:solidFill>
              </a:rPr>
              <a:t>CaSR</a:t>
            </a:r>
            <a:r>
              <a:rPr lang="en-US" sz="800" dirty="0">
                <a:solidFill>
                  <a:srgbClr val="000000"/>
                </a:solidFill>
              </a:rPr>
              <a:t> in the gastrointestinal tract, kidney, and bone. </a:t>
            </a:r>
            <a:r>
              <a:rPr lang="en-US" sz="800" i="1" dirty="0">
                <a:solidFill>
                  <a:srgbClr val="000000"/>
                </a:solidFill>
              </a:rPr>
              <a:t>Kidney</a:t>
            </a:r>
            <a:r>
              <a:rPr lang="en-US" sz="800" dirty="0">
                <a:solidFill>
                  <a:srgbClr val="000000"/>
                </a:solidFill>
              </a:rPr>
              <a:t>: the effects of </a:t>
            </a:r>
            <a:r>
              <a:rPr lang="en-US" sz="800" dirty="0" err="1">
                <a:solidFill>
                  <a:srgbClr val="000000"/>
                </a:solidFill>
              </a:rPr>
              <a:t>CaSR</a:t>
            </a:r>
            <a:r>
              <a:rPr lang="en-US" sz="800" dirty="0">
                <a:solidFill>
                  <a:srgbClr val="000000"/>
                </a:solidFill>
              </a:rPr>
              <a:t> activation on ion transport in various nephron segments are shown. In the proximal tubule, </a:t>
            </a:r>
            <a:r>
              <a:rPr lang="en-US" sz="800" dirty="0" err="1">
                <a:solidFill>
                  <a:srgbClr val="000000"/>
                </a:solidFill>
              </a:rPr>
              <a:t>CaSR</a:t>
            </a:r>
            <a:r>
              <a:rPr lang="en-US" sz="800" dirty="0">
                <a:solidFill>
                  <a:srgbClr val="000000"/>
                </a:solidFill>
              </a:rPr>
              <a:t> stimulates phosphate absorption and 1,25(OH)2-vitamin D synthesis. In the thick ascending limb of the loop of </a:t>
            </a:r>
            <a:r>
              <a:rPr lang="en-US" sz="800" dirty="0" err="1">
                <a:solidFill>
                  <a:srgbClr val="000000"/>
                </a:solidFill>
              </a:rPr>
              <a:t>Henle</a:t>
            </a:r>
            <a:r>
              <a:rPr lang="en-US" sz="800" dirty="0">
                <a:solidFill>
                  <a:srgbClr val="000000"/>
                </a:solidFill>
              </a:rPr>
              <a:t>, </a:t>
            </a:r>
            <a:r>
              <a:rPr lang="en-US" sz="800" dirty="0" err="1">
                <a:solidFill>
                  <a:srgbClr val="000000"/>
                </a:solidFill>
              </a:rPr>
              <a:t>CaSR</a:t>
            </a:r>
            <a:r>
              <a:rPr lang="en-US" sz="800" dirty="0">
                <a:solidFill>
                  <a:srgbClr val="000000"/>
                </a:solidFill>
              </a:rPr>
              <a:t> inhibits apical potassium channels (ROMK), thereby inhibiting NKCC2 (potassium recycling). The resulting changes in the lumen-positive potential inhibit </a:t>
            </a:r>
            <a:r>
              <a:rPr lang="en-US" sz="800" dirty="0" err="1">
                <a:solidFill>
                  <a:srgbClr val="000000"/>
                </a:solidFill>
              </a:rPr>
              <a:t>paracellular</a:t>
            </a:r>
            <a:r>
              <a:rPr lang="en-US" sz="800" dirty="0">
                <a:solidFill>
                  <a:srgbClr val="000000"/>
                </a:solidFill>
              </a:rPr>
              <a:t> calcium uptake. In the distal convoluted tubule, </a:t>
            </a:r>
            <a:r>
              <a:rPr lang="en-US" sz="800" dirty="0" err="1">
                <a:solidFill>
                  <a:srgbClr val="000000"/>
                </a:solidFill>
              </a:rPr>
              <a:t>CaSR</a:t>
            </a:r>
            <a:r>
              <a:rPr lang="en-US" sz="800" dirty="0">
                <a:solidFill>
                  <a:srgbClr val="000000"/>
                </a:solidFill>
              </a:rPr>
              <a:t> presumably stimulates apical calcium entry through TRPV5. In the collecting duct, </a:t>
            </a:r>
            <a:r>
              <a:rPr lang="en-US" sz="800" dirty="0" err="1">
                <a:solidFill>
                  <a:srgbClr val="000000"/>
                </a:solidFill>
              </a:rPr>
              <a:t>CaSR</a:t>
            </a:r>
            <a:r>
              <a:rPr lang="en-US" sz="800" dirty="0">
                <a:solidFill>
                  <a:srgbClr val="000000"/>
                </a:solidFill>
              </a:rPr>
              <a:t> stimulates proton extrusion through the V-type ATPase and inhibits urine concentration through AQP2. </a:t>
            </a:r>
            <a:r>
              <a:rPr lang="en-US" sz="800" i="1" dirty="0">
                <a:solidFill>
                  <a:srgbClr val="000000"/>
                </a:solidFill>
              </a:rPr>
              <a:t>Stomach</a:t>
            </a:r>
            <a:r>
              <a:rPr lang="en-US" sz="800" dirty="0">
                <a:solidFill>
                  <a:srgbClr val="000000"/>
                </a:solidFill>
              </a:rPr>
              <a:t>: in the parietal cell, </a:t>
            </a:r>
            <a:r>
              <a:rPr lang="en-US" sz="800" dirty="0" err="1">
                <a:solidFill>
                  <a:srgbClr val="000000"/>
                </a:solidFill>
              </a:rPr>
              <a:t>CaSR</a:t>
            </a:r>
            <a:r>
              <a:rPr lang="en-US" sz="800" dirty="0">
                <a:solidFill>
                  <a:srgbClr val="000000"/>
                </a:solidFill>
              </a:rPr>
              <a:t> induces acid secretion by activating H+-K+-ATPase. In the G-cell, </a:t>
            </a:r>
            <a:r>
              <a:rPr lang="en-US" sz="800" dirty="0" err="1">
                <a:solidFill>
                  <a:srgbClr val="000000"/>
                </a:solidFill>
              </a:rPr>
              <a:t>CaSR</a:t>
            </a:r>
            <a:r>
              <a:rPr lang="en-US" sz="800" dirty="0">
                <a:solidFill>
                  <a:srgbClr val="000000"/>
                </a:solidFill>
              </a:rPr>
              <a:t> activation results in gastrin secretion. Of note, </a:t>
            </a:r>
            <a:r>
              <a:rPr lang="en-US" sz="800" dirty="0" err="1">
                <a:solidFill>
                  <a:srgbClr val="000000"/>
                </a:solidFill>
              </a:rPr>
              <a:t>CaSR</a:t>
            </a:r>
            <a:r>
              <a:rPr lang="en-US" sz="800" dirty="0">
                <a:solidFill>
                  <a:srgbClr val="000000"/>
                </a:solidFill>
              </a:rPr>
              <a:t> serves as a luminal nutrient and calcium sensor on the G-cell. </a:t>
            </a:r>
            <a:r>
              <a:rPr lang="en-US" sz="800" i="1" dirty="0">
                <a:solidFill>
                  <a:srgbClr val="000000"/>
                </a:solidFill>
              </a:rPr>
              <a:t>Bone</a:t>
            </a:r>
            <a:r>
              <a:rPr lang="en-US" sz="800" dirty="0">
                <a:solidFill>
                  <a:srgbClr val="000000"/>
                </a:solidFill>
              </a:rPr>
              <a:t>: </a:t>
            </a:r>
            <a:r>
              <a:rPr lang="en-US" sz="800" dirty="0" err="1">
                <a:solidFill>
                  <a:srgbClr val="000000"/>
                </a:solidFill>
              </a:rPr>
              <a:t>CaSR</a:t>
            </a:r>
            <a:r>
              <a:rPr lang="en-US" sz="800" dirty="0">
                <a:solidFill>
                  <a:srgbClr val="000000"/>
                </a:solidFill>
              </a:rPr>
              <a:t> on osteoblasts presumably regulates their differentiation and RANKL expression. </a:t>
            </a:r>
            <a:r>
              <a:rPr lang="en-US" sz="800" i="1" dirty="0">
                <a:solidFill>
                  <a:srgbClr val="000000"/>
                </a:solidFill>
              </a:rPr>
              <a:t>Intestine</a:t>
            </a:r>
            <a:r>
              <a:rPr lang="en-US" sz="800" dirty="0">
                <a:solidFill>
                  <a:srgbClr val="000000"/>
                </a:solidFill>
              </a:rPr>
              <a:t>: in the intestine, </a:t>
            </a:r>
            <a:r>
              <a:rPr lang="en-US" sz="800" dirty="0" err="1">
                <a:solidFill>
                  <a:srgbClr val="000000"/>
                </a:solidFill>
              </a:rPr>
              <a:t>CaSR</a:t>
            </a:r>
            <a:r>
              <a:rPr lang="en-US" sz="800" dirty="0">
                <a:solidFill>
                  <a:srgbClr val="000000"/>
                </a:solidFill>
              </a:rPr>
              <a:t> activation reduces water secretion by inhibiting chloride secretion through CFTR.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0363" y="6300788"/>
            <a:ext cx="86407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800" b="1">
                <a:solidFill>
                  <a:srgbClr val="0054A6"/>
                </a:solidFill>
              </a:rPr>
              <a:t>DOI: (10.1152/physrev.00015.2012)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582613"/>
            <a:ext cx="3487737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37038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Regolazione della sintesi e rilascio di </a:t>
            </a:r>
            <a:r>
              <a:rPr lang="it-IT" sz="3600" dirty="0" smtClean="0"/>
              <a:t>PTH</a:t>
            </a:r>
            <a:br>
              <a:rPr lang="it-IT" sz="3600" dirty="0" smtClean="0"/>
            </a:br>
            <a:r>
              <a:rPr lang="it-IT" sz="2700" i="1" dirty="0" smtClean="0"/>
              <a:t>stimolato dalla diminuzione della calcemia (e/o aumento della </a:t>
            </a:r>
            <a:r>
              <a:rPr lang="it-IT" sz="2700" i="1" dirty="0" err="1" smtClean="0"/>
              <a:t>fostafatemia</a:t>
            </a:r>
            <a:r>
              <a:rPr lang="it-IT" sz="2700" i="1" dirty="0" smtClean="0"/>
              <a:t>) con meccanismo a feedback negativo</a:t>
            </a:r>
            <a:endParaRPr lang="it-IT" sz="3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5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920" y="1778000"/>
            <a:ext cx="6591300" cy="5080000"/>
          </a:xfrm>
          <a:prstGeom prst="rect">
            <a:avLst/>
          </a:prstGeom>
        </p:spPr>
      </p:pic>
      <p:sp>
        <p:nvSpPr>
          <p:cNvPr id="11" name="Parallelogramma 10"/>
          <p:cNvSpPr/>
          <p:nvPr/>
        </p:nvSpPr>
        <p:spPr>
          <a:xfrm>
            <a:off x="5098416" y="1778000"/>
            <a:ext cx="3588383" cy="4403070"/>
          </a:xfrm>
          <a:prstGeom prst="parallelogram">
            <a:avLst/>
          </a:prstGeom>
          <a:solidFill>
            <a:schemeClr val="bg1">
              <a:lumMod val="85000"/>
              <a:alpha val="73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00FF"/>
                </a:solidFill>
              </a:rPr>
              <a:t>vediamo dopo </a:t>
            </a:r>
            <a:r>
              <a:rPr lang="mr-IN" dirty="0" smtClean="0">
                <a:solidFill>
                  <a:srgbClr val="0000FF"/>
                </a:solidFill>
              </a:rPr>
              <a:t>…</a:t>
            </a:r>
            <a:endParaRPr lang="it-IT" dirty="0">
              <a:solidFill>
                <a:srgbClr val="0000FF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1101920" y="4126938"/>
            <a:ext cx="4538086" cy="765631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101920" y="3177576"/>
            <a:ext cx="4538086" cy="7656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3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Effetti fisiologici del PTH</a:t>
            </a:r>
            <a:br>
              <a:rPr lang="it-IT" dirty="0" smtClean="0"/>
            </a:br>
            <a:r>
              <a:rPr lang="it-IT" sz="3600" i="1" dirty="0" smtClean="0"/>
              <a:t>si normalizza la calcemia</a:t>
            </a:r>
            <a:endParaRPr lang="it-IT" sz="3600" i="1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6019800" y="1505250"/>
            <a:ext cx="2888422" cy="462091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 smtClean="0"/>
              <a:t>RENE</a:t>
            </a:r>
          </a:p>
          <a:p>
            <a:r>
              <a:rPr lang="it-IT" sz="2000" dirty="0" smtClean="0"/>
              <a:t>riassorbimento di Ca</a:t>
            </a:r>
            <a:r>
              <a:rPr lang="it-IT" sz="2000" baseline="30000" dirty="0" smtClean="0"/>
              <a:t>++</a:t>
            </a:r>
            <a:r>
              <a:rPr lang="it-IT" sz="2000" dirty="0" smtClean="0"/>
              <a:t> dall’urina</a:t>
            </a:r>
          </a:p>
          <a:p>
            <a:r>
              <a:rPr lang="it-IT" sz="2000" dirty="0" smtClean="0"/>
              <a:t>eliminazione di </a:t>
            </a:r>
            <a:r>
              <a:rPr lang="it-IT" sz="2000" dirty="0" err="1" smtClean="0"/>
              <a:t>Pi</a:t>
            </a:r>
            <a:r>
              <a:rPr lang="it-IT" sz="2000" dirty="0" smtClean="0"/>
              <a:t> nell’urina</a:t>
            </a:r>
          </a:p>
          <a:p>
            <a:pPr>
              <a:buFont typeface="Wingdings" charset="2"/>
              <a:buChar char="Ø"/>
            </a:pPr>
            <a:r>
              <a:rPr lang="it-IT" sz="2000" b="1" dirty="0" smtClean="0"/>
              <a:t>calcemia</a:t>
            </a:r>
            <a:r>
              <a:rPr lang="it-IT" sz="2000" dirty="0" smtClean="0"/>
              <a:t> </a:t>
            </a:r>
            <a:r>
              <a:rPr lang="it-IT" sz="2000" dirty="0" smtClean="0"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it-IT" sz="2000" dirty="0" smtClean="0"/>
          </a:p>
          <a:p>
            <a:pPr marL="0" indent="0" algn="ctr">
              <a:buNone/>
            </a:pPr>
            <a:r>
              <a:rPr lang="it-IT" sz="2000" b="1" dirty="0" smtClean="0"/>
              <a:t>OSSO</a:t>
            </a:r>
          </a:p>
          <a:p>
            <a:r>
              <a:rPr lang="it-IT" sz="2000" dirty="0" smtClean="0"/>
              <a:t>Riassorbimento dell’osso</a:t>
            </a:r>
          </a:p>
          <a:p>
            <a:pPr lvl="0">
              <a:buFont typeface="Wingdings" charset="2"/>
              <a:buChar char="Ø"/>
            </a:pPr>
            <a:r>
              <a:rPr lang="it-IT" sz="2000" b="1" dirty="0">
                <a:solidFill>
                  <a:prstClr val="black"/>
                </a:solidFill>
              </a:rPr>
              <a:t>calcemia</a:t>
            </a:r>
            <a:r>
              <a:rPr lang="it-IT" sz="2000" dirty="0">
                <a:solidFill>
                  <a:prstClr val="black"/>
                </a:solidFill>
              </a:rPr>
              <a:t> </a:t>
            </a:r>
            <a:r>
              <a:rPr lang="it-IT" sz="2000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</a:p>
          <a:p>
            <a:pPr marL="0" lvl="0" indent="0">
              <a:buNone/>
            </a:pPr>
            <a:endParaRPr lang="it-IT" sz="1800" dirty="0" smtClean="0">
              <a:ea typeface="Wingdings"/>
              <a:cs typeface="Wingdings"/>
              <a:sym typeface="Wingdings"/>
            </a:endParaRPr>
          </a:p>
          <a:p>
            <a:pPr marL="0" lvl="0" indent="0">
              <a:buNone/>
            </a:pPr>
            <a:r>
              <a:rPr lang="it-IT" sz="1800" dirty="0" smtClean="0">
                <a:ea typeface="Wingdings"/>
                <a:cs typeface="Wingdings"/>
                <a:sym typeface="Wingdings"/>
              </a:rPr>
              <a:t>Anche INTESTINO</a:t>
            </a:r>
          </a:p>
          <a:p>
            <a:r>
              <a:rPr lang="it-IT" sz="1800" dirty="0" smtClean="0">
                <a:ea typeface="Wingdings"/>
                <a:cs typeface="Wingdings"/>
                <a:sym typeface="Wingdings"/>
              </a:rPr>
              <a:t>assorbimento del calcio</a:t>
            </a:r>
            <a:endParaRPr lang="it-IT" sz="1800" dirty="0"/>
          </a:p>
          <a:p>
            <a:pPr marL="0" indent="0">
              <a:buNone/>
            </a:pPr>
            <a:endParaRPr lang="it-IT" sz="2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90" y="1862873"/>
            <a:ext cx="5531619" cy="426329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016956" y="1417638"/>
            <a:ext cx="915100" cy="117803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1600" dirty="0" smtClean="0">
                <a:solidFill>
                  <a:srgbClr val="0000FF"/>
                </a:solidFill>
              </a:rPr>
              <a:t>vediamo dopo</a:t>
            </a:r>
            <a:endParaRPr lang="it-IT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4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struttura del paratormone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7</a:t>
            </a:fld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0" y="1790700"/>
            <a:ext cx="6057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214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4849"/>
          </a:xfrm>
        </p:spPr>
        <p:txBody>
          <a:bodyPr>
            <a:normAutofit/>
          </a:bodyPr>
          <a:lstStyle/>
          <a:p>
            <a:r>
              <a:rPr lang="it-IT" sz="4000" dirty="0"/>
              <a:t>Sintesi  </a:t>
            </a:r>
            <a:r>
              <a:rPr lang="it-IT" sz="4000" dirty="0">
                <a:latin typeface="Wingdings"/>
                <a:ea typeface="Wingdings"/>
                <a:cs typeface="Wingdings"/>
                <a:sym typeface="Wingdings"/>
              </a:rPr>
              <a:t>@</a:t>
            </a:r>
            <a:r>
              <a:rPr lang="it-IT" sz="4000" dirty="0"/>
              <a:t> e maturazione </a:t>
            </a:r>
            <a:r>
              <a:rPr lang="it-IT" sz="4000" dirty="0" smtClean="0">
                <a:latin typeface="Wingdings"/>
                <a:ea typeface="Wingdings"/>
                <a:cs typeface="Wingdings"/>
                <a:sym typeface="Wingdings"/>
              </a:rPr>
              <a:t>#</a:t>
            </a:r>
            <a:r>
              <a:rPr lang="it-IT" sz="4000" dirty="0" smtClean="0">
                <a:sym typeface="Wingdings"/>
              </a:rPr>
              <a:t> </a:t>
            </a:r>
            <a:r>
              <a:rPr lang="it-IT" sz="4000" dirty="0" smtClean="0"/>
              <a:t>del PTH</a:t>
            </a:r>
            <a:endParaRPr lang="it-IT" sz="40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8</a:t>
            </a:fld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9487"/>
            <a:ext cx="8229600" cy="5206863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it-IT" sz="2800" dirty="0" smtClean="0"/>
              <a:t>Reticolo </a:t>
            </a:r>
            <a:r>
              <a:rPr lang="it-IT" sz="2800" dirty="0" smtClean="0"/>
              <a:t>endoplasmico rugoso:</a:t>
            </a:r>
          </a:p>
          <a:p>
            <a:pPr marL="857250" lvl="1" indent="-457200">
              <a:lnSpc>
                <a:spcPct val="80000"/>
              </a:lnSpc>
            </a:pPr>
            <a:r>
              <a:rPr lang="it-IT" sz="24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@</a:t>
            </a:r>
            <a:r>
              <a:rPr lang="it-IT" sz="24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it-IT" sz="2400" dirty="0" smtClean="0"/>
              <a:t>sintesi di </a:t>
            </a:r>
            <a:r>
              <a:rPr lang="it-IT" sz="2400" b="1" dirty="0" err="1" smtClean="0"/>
              <a:t>prepro</a:t>
            </a:r>
            <a:r>
              <a:rPr lang="it-IT" sz="2400" b="1" dirty="0" smtClean="0"/>
              <a:t>-PTH </a:t>
            </a:r>
            <a:r>
              <a:rPr lang="it-IT" sz="2400" dirty="0" smtClean="0"/>
              <a:t>(115 aminoacidi)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it-IT" sz="2800" dirty="0" smtClean="0"/>
              <a:t>Lume reticolo endoplasmico:</a:t>
            </a:r>
          </a:p>
          <a:p>
            <a:pPr marL="857250" lvl="1" indent="-457200">
              <a:lnSpc>
                <a:spcPct val="80000"/>
              </a:lnSpc>
            </a:pPr>
            <a:r>
              <a:rPr lang="it-IT" sz="24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#</a:t>
            </a:r>
            <a:r>
              <a:rPr lang="it-IT" sz="24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it-IT" sz="2400" dirty="0" smtClean="0"/>
              <a:t>scissione della sequenza del segnale  </a:t>
            </a:r>
            <a:endParaRPr lang="it-IT" sz="2400" dirty="0"/>
          </a:p>
          <a:p>
            <a:pPr marL="857250" lvl="1" indent="-457200">
              <a:lnSpc>
                <a:spcPct val="80000"/>
              </a:lnSpc>
            </a:pPr>
            <a:r>
              <a:rPr lang="it-IT" sz="2400" dirty="0" smtClean="0"/>
              <a:t>produzione di </a:t>
            </a:r>
            <a:r>
              <a:rPr lang="it-IT" sz="2400" b="1" dirty="0" smtClean="0"/>
              <a:t>pro-PTH</a:t>
            </a:r>
            <a:r>
              <a:rPr lang="it-IT" sz="2400" dirty="0" smtClean="0"/>
              <a:t> (90 aminoacidi).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it-IT" sz="2800" dirty="0" smtClean="0"/>
              <a:t>Apparato del Golgi:</a:t>
            </a:r>
          </a:p>
          <a:p>
            <a:pPr marL="914400" lvl="1" indent="-514350">
              <a:lnSpc>
                <a:spcPct val="80000"/>
              </a:lnSpc>
            </a:pPr>
            <a:r>
              <a:rPr lang="it-IT" sz="24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#</a:t>
            </a:r>
            <a:r>
              <a:rPr lang="it-IT" sz="24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it-IT" sz="2400" dirty="0" smtClean="0"/>
              <a:t>scissione della sequenza "pro” </a:t>
            </a:r>
          </a:p>
          <a:p>
            <a:pPr marL="914400" lvl="1" indent="-514350">
              <a:lnSpc>
                <a:spcPct val="80000"/>
              </a:lnSpc>
            </a:pPr>
            <a:r>
              <a:rPr lang="it-IT" sz="2400" dirty="0" smtClean="0"/>
              <a:t>produzione di </a:t>
            </a:r>
            <a:r>
              <a:rPr lang="it-IT" sz="2400" b="1" dirty="0" smtClean="0"/>
              <a:t>PTH maturo </a:t>
            </a:r>
            <a:r>
              <a:rPr lang="it-IT" sz="2400" dirty="0" smtClean="0"/>
              <a:t>o "intatto" (84 aminoacidi)</a:t>
            </a:r>
          </a:p>
          <a:p>
            <a:pPr marL="914400" lvl="1" indent="-514350">
              <a:lnSpc>
                <a:spcPct val="80000"/>
              </a:lnSpc>
            </a:pPr>
            <a:r>
              <a:rPr lang="it-IT" sz="2400" dirty="0" smtClean="0"/>
              <a:t>immagazzinato in granuli secretori. 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it-IT" sz="2800" dirty="0"/>
              <a:t>G</a:t>
            </a:r>
            <a:r>
              <a:rPr lang="it-IT" sz="2800" dirty="0" smtClean="0"/>
              <a:t>ranulo secretorio: </a:t>
            </a:r>
          </a:p>
          <a:p>
            <a:pPr marL="914400" lvl="1" indent="-514350">
              <a:lnSpc>
                <a:spcPct val="80000"/>
              </a:lnSpc>
            </a:pPr>
            <a:r>
              <a:rPr lang="it-IT" sz="2400" dirty="0" smtClean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#</a:t>
            </a:r>
            <a:r>
              <a:rPr lang="it-IT" sz="2400" dirty="0" smtClean="0">
                <a:latin typeface="Wingdings"/>
                <a:ea typeface="Wingdings"/>
                <a:cs typeface="Wingdings"/>
                <a:sym typeface="Wingdings"/>
              </a:rPr>
              <a:t> </a:t>
            </a:r>
            <a:r>
              <a:rPr lang="it-IT" sz="2400" dirty="0" smtClean="0"/>
              <a:t>scissione del PTH in due frammenti. </a:t>
            </a:r>
          </a:p>
          <a:p>
            <a:pPr marL="914400" lvl="1" indent="-514350">
              <a:lnSpc>
                <a:spcPct val="80000"/>
              </a:lnSpc>
            </a:pPr>
            <a:r>
              <a:rPr lang="it-IT" sz="2400" dirty="0" smtClean="0"/>
              <a:t>Il </a:t>
            </a:r>
            <a:r>
              <a:rPr lang="it-IT" sz="2400" b="1" dirty="0" smtClean="0"/>
              <a:t>frammento </a:t>
            </a:r>
            <a:r>
              <a:rPr lang="it-IT" sz="2400" b="1" dirty="0" err="1" smtClean="0"/>
              <a:t>N</a:t>
            </a:r>
            <a:r>
              <a:rPr lang="it-IT" sz="2400" b="1" dirty="0" smtClean="0"/>
              <a:t>-terminale (33 o 36 amminoacidi) e contiene tutta l'attività biologica</a:t>
            </a:r>
            <a:r>
              <a:rPr lang="it-IT" sz="2400" b="1" dirty="0" smtClean="0"/>
              <a:t>.</a:t>
            </a:r>
            <a:endParaRPr lang="it-IT" sz="2400" dirty="0"/>
          </a:p>
          <a:p>
            <a:pPr marL="0" indent="0">
              <a:lnSpc>
                <a:spcPct val="80000"/>
              </a:lnSpc>
              <a:buNone/>
            </a:pPr>
            <a:endParaRPr lang="it-IT" sz="2400" dirty="0" smtClean="0"/>
          </a:p>
          <a:p>
            <a:pPr>
              <a:lnSpc>
                <a:spcPct val="80000"/>
              </a:lnSpc>
            </a:pP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248766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25343" cy="621711"/>
          </a:xfrm>
        </p:spPr>
        <p:txBody>
          <a:bodyPr>
            <a:noAutofit/>
          </a:bodyPr>
          <a:lstStyle/>
          <a:p>
            <a:r>
              <a:rPr lang="it-IT" sz="3600" dirty="0" smtClean="0"/>
              <a:t>Le </a:t>
            </a:r>
            <a:r>
              <a:rPr lang="it-IT" sz="3600" dirty="0" smtClean="0"/>
              <a:t>TAPPE </a:t>
            </a:r>
            <a:r>
              <a:rPr lang="it-IT" sz="3600" dirty="0" smtClean="0"/>
              <a:t>della sintesi </a:t>
            </a:r>
            <a:r>
              <a:rPr lang="it-IT" sz="3600" dirty="0" smtClean="0"/>
              <a:t>e maturazione di </a:t>
            </a:r>
            <a:r>
              <a:rPr lang="it-IT" sz="3600" dirty="0" smtClean="0"/>
              <a:t>PTH</a:t>
            </a:r>
            <a:endParaRPr lang="it-IT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A4329-CE45-9E48-83E6-8620B0809ACC}" type="slidenum">
              <a:rPr lang="it-IT" smtClean="0"/>
              <a:t>9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00" y="1229267"/>
            <a:ext cx="7594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460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4488</Words>
  <Application>Microsoft Macintosh PowerPoint</Application>
  <PresentationFormat>Presentazione su schermo (4:3)</PresentationFormat>
  <Paragraphs>523</Paragraphs>
  <Slides>49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49</vt:i4>
      </vt:variant>
    </vt:vector>
  </HeadingPairs>
  <TitlesOfParts>
    <vt:vector size="50" baseType="lpstr">
      <vt:lpstr>Tema di Office</vt:lpstr>
      <vt:lpstr>Lezione 13</vt:lpstr>
      <vt:lpstr>Paratiroidi</vt:lpstr>
      <vt:lpstr>La ghiandola paratiroide si distingue dal tessuto della tiroide</vt:lpstr>
      <vt:lpstr>La ghiandola paratiroide ha due tipi di cellule</vt:lpstr>
      <vt:lpstr>Regolazione della sintesi e rilascio di PTH stimolato dalla diminuzione della calcemia (e/o aumento della fostafatemia) con meccanismo a feedback negativo</vt:lpstr>
      <vt:lpstr>Effetti fisiologici del PTH si normalizza la calcemia</vt:lpstr>
      <vt:lpstr>La struttura del paratormone</vt:lpstr>
      <vt:lpstr>Sintesi  @ e maturazione # del PTH</vt:lpstr>
      <vt:lpstr>Le TAPPE della sintesi e maturazione di PTH</vt:lpstr>
      <vt:lpstr>Il sensore del Calcio delle cellule principali della paratiroide</vt:lpstr>
      <vt:lpstr>Il Ca++ extracellulare attiva CaSR e inibisce il rilascio di PTH </vt:lpstr>
      <vt:lpstr>Il PTH sarà rilasciato solo se la calcemia scende</vt:lpstr>
      <vt:lpstr>Il calcio controlla il rilascio di PTH con meccanismo a feed-back negativo</vt:lpstr>
      <vt:lpstr>Rilascio di PTH ed effetti fisiologici</vt:lpstr>
      <vt:lpstr>L'omeostasi del calcio è regolata principalmente da PTH e 1,25 (OH) 2-vitamina D </vt:lpstr>
      <vt:lpstr>Il riassorbimento del Calcio nel nefrone </vt:lpstr>
      <vt:lpstr>Il PTH stimola la fosfaturia</vt:lpstr>
      <vt:lpstr>Presentazione di PowerPoint</vt:lpstr>
      <vt:lpstr>Il riassorbimento del minerale dell’osso</vt:lpstr>
      <vt:lpstr>Presentazione di PowerPoint</vt:lpstr>
      <vt:lpstr>L’osteoclasto degrada l’osso secernendo H+ e proteasi acide </vt:lpstr>
      <vt:lpstr>Dopo l’acidificazione della lacuna, inizia il riassorbimento di Ca++ e Pi</vt:lpstr>
      <vt:lpstr>L’azione di PTH sulla vitamina D</vt:lpstr>
      <vt:lpstr>La vitamina D è essenziale per l’omeostasi del calcio</vt:lpstr>
      <vt:lpstr>La vitamina D deriva dal 7-deidrocolesterolo sintetizzato nella cute</vt:lpstr>
      <vt:lpstr>L’origine del 7-deidrocolesterolo nella cute</vt:lpstr>
      <vt:lpstr>La sintesi della vitamina D dal 7-deidrocolesterolo </vt:lpstr>
      <vt:lpstr>Altre fonti di vitamina D</vt:lpstr>
      <vt:lpstr>Il calcitriolo è la forma attiva di vitamina D</vt:lpstr>
      <vt:lpstr>Il PTH stimola la sintesi di calcitriolo  nel rene Il Calcitriolo inibisce la sintesi e rilascio di PTH dalla paratiroide feed back negativo</vt:lpstr>
      <vt:lpstr>Il metabolismo della vit. D</vt:lpstr>
      <vt:lpstr>Azioni della vitamina D - calcitriolo</vt:lpstr>
      <vt:lpstr>La vitamina D agisce legandosi a un recettore nucleare</vt:lpstr>
      <vt:lpstr>Presentazione di PowerPoint</vt:lpstr>
      <vt:lpstr>Meccanismi specifici del calcitriolo negli organi bersaglio</vt:lpstr>
      <vt:lpstr>Il calcio viene assorbito nell’intestino mediante due meccanismi di trasporto  (paracellulare o transcellulare)</vt:lpstr>
      <vt:lpstr>L’assorbimento del calcio nell’intestino tenue</vt:lpstr>
      <vt:lpstr>Anche la cellula principale della paratiroide è bersaglio della vit. D rinforzo del feedback negativo sulla liberazione di PTH  “vietato assorbire calcio se la la calcemia è normale”</vt:lpstr>
      <vt:lpstr>omeostasi calcio e Pi</vt:lpstr>
      <vt:lpstr>Il Calcio nel corpo umano</vt:lpstr>
      <vt:lpstr>Funzioni del calcio</vt:lpstr>
      <vt:lpstr>Alterazioni della calcemia compromettono la trasmissione neuromuscolare </vt:lpstr>
      <vt:lpstr>Il ruolo dell’osso nell’omeostasi calcica</vt:lpstr>
      <vt:lpstr>Funzioni del fosfato nel corpo umano</vt:lpstr>
      <vt:lpstr>Omeostasi del fosfato</vt:lpstr>
      <vt:lpstr>Presentazione di PowerPoint</vt:lpstr>
      <vt:lpstr>fine</vt:lpstr>
      <vt:lpstr>Approfondimento</vt:lpstr>
      <vt:lpstr>Presentazione di PowerPoint</vt:lpstr>
    </vt:vector>
  </TitlesOfParts>
  <Company>Univ.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13</dc:title>
  <dc:creator>Sabina Passamonti</dc:creator>
  <cp:lastModifiedBy>Sabina Passamonti</cp:lastModifiedBy>
  <cp:revision>114</cp:revision>
  <cp:lastPrinted>2019-10-28T05:38:19Z</cp:lastPrinted>
  <dcterms:created xsi:type="dcterms:W3CDTF">2019-10-27T12:21:53Z</dcterms:created>
  <dcterms:modified xsi:type="dcterms:W3CDTF">2019-10-28T06:19:21Z</dcterms:modified>
</cp:coreProperties>
</file>