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314" r:id="rId3"/>
    <p:sldId id="378" r:id="rId4"/>
    <p:sldId id="390" r:id="rId5"/>
    <p:sldId id="337" r:id="rId6"/>
    <p:sldId id="344" r:id="rId7"/>
    <p:sldId id="347" r:id="rId8"/>
    <p:sldId id="348" r:id="rId9"/>
    <p:sldId id="356" r:id="rId10"/>
    <p:sldId id="373" r:id="rId11"/>
    <p:sldId id="360" r:id="rId12"/>
    <p:sldId id="391" r:id="rId13"/>
    <p:sldId id="364" r:id="rId14"/>
    <p:sldId id="392" r:id="rId15"/>
    <p:sldId id="375" r:id="rId16"/>
    <p:sldId id="301" r:id="rId17"/>
    <p:sldId id="386" r:id="rId18"/>
    <p:sldId id="389" r:id="rId19"/>
    <p:sldId id="387" r:id="rId20"/>
    <p:sldId id="369" r:id="rId21"/>
    <p:sldId id="388" r:id="rId22"/>
    <p:sldId id="274" r:id="rId23"/>
    <p:sldId id="365" r:id="rId24"/>
    <p:sldId id="287" r:id="rId25"/>
    <p:sldId id="383" r:id="rId26"/>
    <p:sldId id="376" r:id="rId27"/>
    <p:sldId id="262" r:id="rId28"/>
    <p:sldId id="355" r:id="rId29"/>
    <p:sldId id="290" r:id="rId30"/>
    <p:sldId id="292" r:id="rId31"/>
    <p:sldId id="291" r:id="rId32"/>
    <p:sldId id="265" r:id="rId33"/>
    <p:sldId id="345" r:id="rId34"/>
    <p:sldId id="335" r:id="rId35"/>
    <p:sldId id="336" r:id="rId36"/>
    <p:sldId id="264" r:id="rId37"/>
    <p:sldId id="372" r:id="rId38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SICH Alba" initials="LA" lastIdx="17" clrIdx="0"/>
  <p:cmAuthor id="2" name="FONTANIN MATILDE" initials="FM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F2B"/>
    <a:srgbClr val="0099FF"/>
    <a:srgbClr val="23C808"/>
    <a:srgbClr val="99FF99"/>
    <a:srgbClr val="FFCC99"/>
    <a:srgbClr val="FAC086"/>
    <a:srgbClr val="435C9B"/>
    <a:srgbClr val="F9B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 autoAdjust="0"/>
    <p:restoredTop sz="96433" autoAdjust="0"/>
  </p:normalViewPr>
  <p:slideViewPr>
    <p:cSldViewPr>
      <p:cViewPr varScale="1">
        <p:scale>
          <a:sx n="82" d="100"/>
          <a:sy n="82" d="100"/>
        </p:scale>
        <p:origin x="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9-12T13:03:44.633" idx="2">
    <p:pos x="10" y="10"/>
    <p:text>Ogni biblioteca inserisca qui un esempio di articolo o saggio, possibilmente tratto dal programma del corso dove si fa la presentazione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5T11:37:28.508" idx="6">
    <p:pos x="10" y="10"/>
    <p:text>mi sembra troppo specialistica per delle matricole...non capirebbero nulla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5T11:38:01.179" idx="7">
    <p:pos x="10" y="10"/>
    <p:text>è il caso di presentare anche MLOL?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9T09:55:15.043" idx="12">
    <p:pos x="10" y="10"/>
    <p:text>internet lo togliamo?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9T09:55:45.731" idx="13">
    <p:pos x="10" y="10"/>
    <p:text>si crea confusione tra questa e la slide precedente...unificare? quello che si trova in biblio?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56612-AA97-4CF6-BCDC-144BCD736890}" type="doc">
      <dgm:prSet loTypeId="urn:microsoft.com/office/officeart/2005/8/layout/venn1" loCatId="relationship" qsTypeId="urn:microsoft.com/office/officeart/2005/8/quickstyle/simple1#1" qsCatId="simple" csTypeId="urn:microsoft.com/office/officeart/2005/8/colors/colorful4" csCatId="colorful" phldr="1"/>
      <dgm:spPr/>
    </dgm:pt>
    <dgm:pt modelId="{0DA1D729-ECFA-4471-B543-3B75A285274B}">
      <dgm:prSet phldrT="[Testo]"/>
      <dgm:spPr/>
      <dgm:t>
        <a:bodyPr/>
        <a:lstStyle/>
        <a:p>
          <a:r>
            <a:rPr lang="it-IT" smtClean="0"/>
            <a:t>Polo SBN</a:t>
          </a:r>
          <a:endParaRPr lang="it-IT" dirty="0"/>
        </a:p>
      </dgm:t>
    </dgm:pt>
    <dgm:pt modelId="{78DA28BC-5944-48A7-98FE-E910928D6B41}" type="parTrans" cxnId="{AD6877D0-F0D2-4D23-BFCF-465E8780B0F4}">
      <dgm:prSet/>
      <dgm:spPr/>
      <dgm:t>
        <a:bodyPr/>
        <a:lstStyle/>
        <a:p>
          <a:endParaRPr lang="it-IT"/>
        </a:p>
      </dgm:t>
    </dgm:pt>
    <dgm:pt modelId="{1E0C064C-BB3D-4300-9317-CBDC8AC69617}" type="sibTrans" cxnId="{AD6877D0-F0D2-4D23-BFCF-465E8780B0F4}">
      <dgm:prSet/>
      <dgm:spPr/>
      <dgm:t>
        <a:bodyPr/>
        <a:lstStyle/>
        <a:p>
          <a:endParaRPr lang="it-IT"/>
        </a:p>
      </dgm:t>
    </dgm:pt>
    <dgm:pt modelId="{412CCE61-914D-41A1-A0B3-28DEED5248E4}">
      <dgm:prSet phldrT="[Testo]"/>
      <dgm:spPr/>
      <dgm:t>
        <a:bodyPr/>
        <a:lstStyle/>
        <a:p>
          <a:r>
            <a:rPr lang="it-IT" dirty="0" smtClean="0"/>
            <a:t>SOLO UNITS</a:t>
          </a:r>
          <a:endParaRPr lang="it-IT" dirty="0"/>
        </a:p>
      </dgm:t>
    </dgm:pt>
    <dgm:pt modelId="{DC2E8512-6FA3-4454-BFFE-15EEB8709569}" type="parTrans" cxnId="{46CA6176-F9DD-4E40-BDF7-429AFD62E295}">
      <dgm:prSet/>
      <dgm:spPr/>
      <dgm:t>
        <a:bodyPr/>
        <a:lstStyle/>
        <a:p>
          <a:endParaRPr lang="it-IT"/>
        </a:p>
      </dgm:t>
    </dgm:pt>
    <dgm:pt modelId="{CFE7BCE4-CE28-4749-9CC1-EBB1C67E4C93}" type="sibTrans" cxnId="{46CA6176-F9DD-4E40-BDF7-429AFD62E295}">
      <dgm:prSet/>
      <dgm:spPr/>
      <dgm:t>
        <a:bodyPr/>
        <a:lstStyle/>
        <a:p>
          <a:endParaRPr lang="it-IT"/>
        </a:p>
      </dgm:t>
    </dgm:pt>
    <dgm:pt modelId="{2C3FB965-4221-4F04-9A66-3E84743C14BA}">
      <dgm:prSet phldrT="[Testo]"/>
      <dgm:spPr/>
      <dgm:t>
        <a:bodyPr/>
        <a:lstStyle/>
        <a:p>
          <a:r>
            <a:rPr lang="it-IT" dirty="0" smtClean="0"/>
            <a:t>Rete Indaco</a:t>
          </a:r>
          <a:endParaRPr lang="it-IT" dirty="0"/>
        </a:p>
      </dgm:t>
    </dgm:pt>
    <dgm:pt modelId="{883F5B71-011E-4A60-A0C7-EF4475FB2CEE}" type="parTrans" cxnId="{7D64613C-B393-4AF4-A0DB-65483B1B4861}">
      <dgm:prSet/>
      <dgm:spPr/>
      <dgm:t>
        <a:bodyPr/>
        <a:lstStyle/>
        <a:p>
          <a:endParaRPr lang="it-IT"/>
        </a:p>
      </dgm:t>
    </dgm:pt>
    <dgm:pt modelId="{579897B9-672F-4BF7-BA2B-9C98F46BE35D}" type="sibTrans" cxnId="{7D64613C-B393-4AF4-A0DB-65483B1B4861}">
      <dgm:prSet/>
      <dgm:spPr/>
      <dgm:t>
        <a:bodyPr/>
        <a:lstStyle/>
        <a:p>
          <a:endParaRPr lang="it-IT"/>
        </a:p>
      </dgm:t>
    </dgm:pt>
    <dgm:pt modelId="{49419A98-49B9-4C6F-8DDD-52FD604A0953}">
      <dgm:prSet phldrT="[Testo]"/>
      <dgm:spPr/>
      <dgm:t>
        <a:bodyPr/>
        <a:lstStyle/>
        <a:p>
          <a:r>
            <a:rPr lang="it-IT" b="1" dirty="0" smtClean="0"/>
            <a:t>Risorse elettroniche di Ateneo</a:t>
          </a:r>
          <a:endParaRPr lang="it-IT" b="1" dirty="0"/>
        </a:p>
      </dgm:t>
    </dgm:pt>
    <dgm:pt modelId="{3BEB1216-9BC8-43BB-8AFA-3443C013E36C}" type="parTrans" cxnId="{EFC9FE4B-0547-48E5-AFA5-EEF2960BBA66}">
      <dgm:prSet/>
      <dgm:spPr/>
      <dgm:t>
        <a:bodyPr/>
        <a:lstStyle/>
        <a:p>
          <a:endParaRPr lang="it-IT"/>
        </a:p>
      </dgm:t>
    </dgm:pt>
    <dgm:pt modelId="{1EA6C2E2-A2A8-4E5E-A550-E25F1F25917B}" type="sibTrans" cxnId="{EFC9FE4B-0547-48E5-AFA5-EEF2960BBA66}">
      <dgm:prSet/>
      <dgm:spPr/>
      <dgm:t>
        <a:bodyPr/>
        <a:lstStyle/>
        <a:p>
          <a:endParaRPr lang="it-IT"/>
        </a:p>
      </dgm:t>
    </dgm:pt>
    <dgm:pt modelId="{366D27F3-8EBD-4B43-8910-43E4F727A819}">
      <dgm:prSet phldrT="[Testo]"/>
      <dgm:spPr/>
      <dgm:t>
        <a:bodyPr/>
        <a:lstStyle/>
        <a:p>
          <a:r>
            <a:rPr lang="it-IT" dirty="0" smtClean="0"/>
            <a:t>MLOL (BS Stelio </a:t>
          </a:r>
          <a:r>
            <a:rPr lang="it-IT" dirty="0" err="1" smtClean="0"/>
            <a:t>Crise</a:t>
          </a:r>
          <a:r>
            <a:rPr lang="it-IT" dirty="0" smtClean="0"/>
            <a:t>), previa autenticazione</a:t>
          </a:r>
          <a:endParaRPr lang="it-IT" dirty="0"/>
        </a:p>
      </dgm:t>
    </dgm:pt>
    <dgm:pt modelId="{112A5B7A-42A7-4A43-8F71-2C0EB3024BB0}" type="parTrans" cxnId="{65E6F1CA-BD79-4D7A-99FD-679B3AE279BD}">
      <dgm:prSet/>
      <dgm:spPr/>
      <dgm:t>
        <a:bodyPr/>
        <a:lstStyle/>
        <a:p>
          <a:endParaRPr lang="it-IT"/>
        </a:p>
      </dgm:t>
    </dgm:pt>
    <dgm:pt modelId="{7FBA034C-BA3B-4395-8AD4-5A4F73DBF5C5}" type="sibTrans" cxnId="{65E6F1CA-BD79-4D7A-99FD-679B3AE279BD}">
      <dgm:prSet/>
      <dgm:spPr/>
      <dgm:t>
        <a:bodyPr/>
        <a:lstStyle/>
        <a:p>
          <a:endParaRPr lang="it-IT"/>
        </a:p>
      </dgm:t>
    </dgm:pt>
    <dgm:pt modelId="{05213823-F5BB-4618-8B85-AAED75584322}">
      <dgm:prSet phldrT="[Testo]"/>
      <dgm:spPr/>
      <dgm:t>
        <a:bodyPr/>
        <a:lstStyle/>
        <a:p>
          <a:r>
            <a:rPr lang="it-IT" b="1" smtClean="0"/>
            <a:t>Nilde</a:t>
          </a:r>
          <a:endParaRPr lang="it-IT" b="1" dirty="0"/>
        </a:p>
      </dgm:t>
    </dgm:pt>
    <dgm:pt modelId="{F5EA1A17-D584-4EF7-B7FE-16EC9C8C8DD3}" type="parTrans" cxnId="{8A336843-BFCB-4B1F-9540-C924D064EE84}">
      <dgm:prSet/>
      <dgm:spPr/>
      <dgm:t>
        <a:bodyPr/>
        <a:lstStyle/>
        <a:p>
          <a:endParaRPr lang="it-IT"/>
        </a:p>
      </dgm:t>
    </dgm:pt>
    <dgm:pt modelId="{5724DD05-ED05-47FF-8D2C-3B4320E0F2FD}" type="sibTrans" cxnId="{8A336843-BFCB-4B1F-9540-C924D064EE84}">
      <dgm:prSet/>
      <dgm:spPr/>
      <dgm:t>
        <a:bodyPr/>
        <a:lstStyle/>
        <a:p>
          <a:endParaRPr lang="it-IT"/>
        </a:p>
      </dgm:t>
    </dgm:pt>
    <dgm:pt modelId="{D1AD3EC2-9400-498A-9A38-9D248AA711DC}">
      <dgm:prSet phldrT="[Testo]"/>
      <dgm:spPr/>
      <dgm:t>
        <a:bodyPr/>
        <a:lstStyle/>
        <a:p>
          <a:r>
            <a:rPr lang="it-IT" dirty="0" smtClean="0"/>
            <a:t>BD accademiche</a:t>
          </a:r>
          <a:endParaRPr lang="it-IT" dirty="0"/>
        </a:p>
      </dgm:t>
    </dgm:pt>
    <dgm:pt modelId="{DF328DE6-E90B-402B-94CF-A378306E4215}" type="parTrans" cxnId="{E57C3048-8A47-4C4D-BA58-0D0A1A9C3125}">
      <dgm:prSet/>
      <dgm:spPr/>
      <dgm:t>
        <a:bodyPr/>
        <a:lstStyle/>
        <a:p>
          <a:endParaRPr lang="it-IT"/>
        </a:p>
      </dgm:t>
    </dgm:pt>
    <dgm:pt modelId="{0019459C-C83D-4F5C-8686-C35EF3C9BED9}" type="sibTrans" cxnId="{E57C3048-8A47-4C4D-BA58-0D0A1A9C3125}">
      <dgm:prSet/>
      <dgm:spPr/>
      <dgm:t>
        <a:bodyPr/>
        <a:lstStyle/>
        <a:p>
          <a:endParaRPr lang="it-IT"/>
        </a:p>
      </dgm:t>
    </dgm:pt>
    <dgm:pt modelId="{9482376D-9718-43DF-AA36-0BEC186ADD76}">
      <dgm:prSet phldrT="[Testo]"/>
      <dgm:spPr/>
      <dgm:t>
        <a:bodyPr/>
        <a:lstStyle/>
        <a:p>
          <a:r>
            <a:rPr lang="it-IT" smtClean="0"/>
            <a:t>E-journals </a:t>
          </a:r>
          <a:r>
            <a:rPr lang="it-IT" dirty="0" smtClean="0"/>
            <a:t>e E-books</a:t>
          </a:r>
          <a:endParaRPr lang="it-IT" b="1" dirty="0"/>
        </a:p>
      </dgm:t>
    </dgm:pt>
    <dgm:pt modelId="{62386727-9B19-4CF2-812E-722C588BEECB}" type="parTrans" cxnId="{C180C599-0A5A-4589-9368-FFE22211F3FD}">
      <dgm:prSet/>
      <dgm:spPr/>
      <dgm:t>
        <a:bodyPr/>
        <a:lstStyle/>
        <a:p>
          <a:endParaRPr lang="it-IT"/>
        </a:p>
      </dgm:t>
    </dgm:pt>
    <dgm:pt modelId="{5FDC2E54-F98E-44B0-B34C-61A7F3DC243D}" type="sibTrans" cxnId="{C180C599-0A5A-4589-9368-FFE22211F3FD}">
      <dgm:prSet/>
      <dgm:spPr/>
      <dgm:t>
        <a:bodyPr/>
        <a:lstStyle/>
        <a:p>
          <a:endParaRPr lang="it-IT"/>
        </a:p>
      </dgm:t>
    </dgm:pt>
    <dgm:pt modelId="{E85BE095-8013-4C28-A4D3-433F9C65698C}">
      <dgm:prSet phldrT="[Testo]"/>
      <dgm:spPr/>
      <dgm:t>
        <a:bodyPr/>
        <a:lstStyle/>
        <a:p>
          <a:r>
            <a:rPr lang="it-IT" dirty="0" smtClean="0"/>
            <a:t>Portali etc.</a:t>
          </a:r>
          <a:endParaRPr lang="it-IT" dirty="0"/>
        </a:p>
      </dgm:t>
    </dgm:pt>
    <dgm:pt modelId="{CE266D06-6B8A-4A6A-BE12-398CBE5A82C3}" type="parTrans" cxnId="{53A9ED32-5E51-4189-827D-5503682FA627}">
      <dgm:prSet/>
      <dgm:spPr/>
      <dgm:t>
        <a:bodyPr/>
        <a:lstStyle/>
        <a:p>
          <a:endParaRPr lang="it-IT"/>
        </a:p>
      </dgm:t>
    </dgm:pt>
    <dgm:pt modelId="{8BB417AA-F7AD-4971-B022-BA7B5453113B}" type="sibTrans" cxnId="{53A9ED32-5E51-4189-827D-5503682FA627}">
      <dgm:prSet/>
      <dgm:spPr/>
      <dgm:t>
        <a:bodyPr/>
        <a:lstStyle/>
        <a:p>
          <a:endParaRPr lang="it-IT"/>
        </a:p>
      </dgm:t>
    </dgm:pt>
    <dgm:pt modelId="{7BDA37E7-1203-45EB-8899-36A27A696526}">
      <dgm:prSet phldrT="[Testo]"/>
      <dgm:spPr/>
      <dgm:t>
        <a:bodyPr/>
        <a:lstStyle/>
        <a:p>
          <a:r>
            <a:rPr lang="it-IT" dirty="0" smtClean="0"/>
            <a:t>Catalogo (</a:t>
          </a:r>
          <a:r>
            <a:rPr lang="it-IT" dirty="0" err="1" smtClean="0"/>
            <a:t>Biblioest</a:t>
          </a:r>
          <a:r>
            <a:rPr lang="it-IT" dirty="0" smtClean="0"/>
            <a:t>)</a:t>
          </a:r>
          <a:endParaRPr lang="it-IT" dirty="0"/>
        </a:p>
      </dgm:t>
    </dgm:pt>
    <dgm:pt modelId="{E6B62C94-04B5-423F-9B95-0F0F1B7C0D40}" type="sibTrans" cxnId="{CA399501-48EF-45C0-98CC-03BA98B3ABC5}">
      <dgm:prSet/>
      <dgm:spPr/>
      <dgm:t>
        <a:bodyPr/>
        <a:lstStyle/>
        <a:p>
          <a:endParaRPr lang="it-IT"/>
        </a:p>
      </dgm:t>
    </dgm:pt>
    <dgm:pt modelId="{22C69B74-98B0-4C4D-9D03-85EA20045E4D}" type="parTrans" cxnId="{CA399501-48EF-45C0-98CC-03BA98B3ABC5}">
      <dgm:prSet/>
      <dgm:spPr/>
      <dgm:t>
        <a:bodyPr/>
        <a:lstStyle/>
        <a:p>
          <a:endParaRPr lang="it-IT"/>
        </a:p>
      </dgm:t>
    </dgm:pt>
    <dgm:pt modelId="{1DB64DA5-A6AD-4E8E-BE62-943D476CFB2A}" type="pres">
      <dgm:prSet presAssocID="{3DA56612-AA97-4CF6-BCDC-144BCD736890}" presName="compositeShape" presStyleCnt="0">
        <dgm:presLayoutVars>
          <dgm:chMax val="7"/>
          <dgm:dir/>
          <dgm:resizeHandles val="exact"/>
        </dgm:presLayoutVars>
      </dgm:prSet>
      <dgm:spPr/>
    </dgm:pt>
    <dgm:pt modelId="{06F5AE52-6D4B-4129-8AF8-E7FD2C66AFD5}" type="pres">
      <dgm:prSet presAssocID="{0DA1D729-ECFA-4471-B543-3B75A285274B}" presName="circ1" presStyleLbl="vennNode1" presStyleIdx="0" presStyleCnt="2"/>
      <dgm:spPr/>
      <dgm:t>
        <a:bodyPr/>
        <a:lstStyle/>
        <a:p>
          <a:endParaRPr lang="it-IT"/>
        </a:p>
      </dgm:t>
    </dgm:pt>
    <dgm:pt modelId="{AF876AA8-D28D-486B-A4A7-011DB9B0E142}" type="pres">
      <dgm:prSet presAssocID="{0DA1D729-ECFA-4471-B543-3B75A28527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39953C-3EBF-4B54-AAC3-93FCCB0DFA57}" type="pres">
      <dgm:prSet presAssocID="{412CCE61-914D-41A1-A0B3-28DEED5248E4}" presName="circ2" presStyleLbl="vennNode1" presStyleIdx="1" presStyleCnt="2" custLinFactNeighborX="1166" custLinFactNeighborY="362"/>
      <dgm:spPr/>
      <dgm:t>
        <a:bodyPr/>
        <a:lstStyle/>
        <a:p>
          <a:endParaRPr lang="it-IT"/>
        </a:p>
      </dgm:t>
    </dgm:pt>
    <dgm:pt modelId="{E9B28F40-7C99-4051-B0A2-0FBA17040942}" type="pres">
      <dgm:prSet presAssocID="{412CCE61-914D-41A1-A0B3-28DEED5248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1E43591-01A4-4464-A2CB-4E9F46A0FF31}" type="presOf" srcId="{9482376D-9718-43DF-AA36-0BEC186ADD76}" destId="{E9B28F40-7C99-4051-B0A2-0FBA17040942}" srcOrd="1" destOrd="2" presId="urn:microsoft.com/office/officeart/2005/8/layout/venn1"/>
    <dgm:cxn modelId="{46CA6176-F9DD-4E40-BDF7-429AFD62E295}" srcId="{3DA56612-AA97-4CF6-BCDC-144BCD736890}" destId="{412CCE61-914D-41A1-A0B3-28DEED5248E4}" srcOrd="1" destOrd="0" parTransId="{DC2E8512-6FA3-4454-BFFE-15EEB8709569}" sibTransId="{CFE7BCE4-CE28-4749-9CC1-EBB1C67E4C93}"/>
    <dgm:cxn modelId="{65E6F1CA-BD79-4D7A-99FD-679B3AE279BD}" srcId="{0DA1D729-ECFA-4471-B543-3B75A285274B}" destId="{366D27F3-8EBD-4B43-8910-43E4F727A819}" srcOrd="2" destOrd="0" parTransId="{112A5B7A-42A7-4A43-8F71-2C0EB3024BB0}" sibTransId="{7FBA034C-BA3B-4395-8AD4-5A4F73DBF5C5}"/>
    <dgm:cxn modelId="{34693E7D-27EF-4714-A1C4-DEA6108EEE75}" type="presOf" srcId="{D1AD3EC2-9400-498A-9A38-9D248AA711DC}" destId="{E9B28F40-7C99-4051-B0A2-0FBA17040942}" srcOrd="1" destOrd="3" presId="urn:microsoft.com/office/officeart/2005/8/layout/venn1"/>
    <dgm:cxn modelId="{E594D4FB-D40D-405B-9AC8-684B358F1EC2}" type="presOf" srcId="{412CCE61-914D-41A1-A0B3-28DEED5248E4}" destId="{5639953C-3EBF-4B54-AAC3-93FCCB0DFA57}" srcOrd="0" destOrd="0" presId="urn:microsoft.com/office/officeart/2005/8/layout/venn1"/>
    <dgm:cxn modelId="{EFC9FE4B-0547-48E5-AFA5-EEF2960BBA66}" srcId="{412CCE61-914D-41A1-A0B3-28DEED5248E4}" destId="{49419A98-49B9-4C6F-8DDD-52FD604A0953}" srcOrd="0" destOrd="0" parTransId="{3BEB1216-9BC8-43BB-8AFA-3443C013E36C}" sibTransId="{1EA6C2E2-A2A8-4E5E-A550-E25F1F25917B}"/>
    <dgm:cxn modelId="{932FEB84-64C0-4160-A839-5973C67BD62F}" type="presOf" srcId="{0DA1D729-ECFA-4471-B543-3B75A285274B}" destId="{AF876AA8-D28D-486B-A4A7-011DB9B0E142}" srcOrd="1" destOrd="0" presId="urn:microsoft.com/office/officeart/2005/8/layout/venn1"/>
    <dgm:cxn modelId="{1FB59D12-EEAF-4602-A7F7-8D49C9FCD3B2}" type="presOf" srcId="{412CCE61-914D-41A1-A0B3-28DEED5248E4}" destId="{E9B28F40-7C99-4051-B0A2-0FBA17040942}" srcOrd="1" destOrd="0" presId="urn:microsoft.com/office/officeart/2005/8/layout/venn1"/>
    <dgm:cxn modelId="{8E756313-8A10-4725-AE29-934BCF74B3A9}" type="presOf" srcId="{D1AD3EC2-9400-498A-9A38-9D248AA711DC}" destId="{5639953C-3EBF-4B54-AAC3-93FCCB0DFA57}" srcOrd="0" destOrd="3" presId="urn:microsoft.com/office/officeart/2005/8/layout/venn1"/>
    <dgm:cxn modelId="{E57C3048-8A47-4C4D-BA58-0D0A1A9C3125}" srcId="{49419A98-49B9-4C6F-8DDD-52FD604A0953}" destId="{D1AD3EC2-9400-498A-9A38-9D248AA711DC}" srcOrd="1" destOrd="0" parTransId="{DF328DE6-E90B-402B-94CF-A378306E4215}" sibTransId="{0019459C-C83D-4F5C-8686-C35EF3C9BED9}"/>
    <dgm:cxn modelId="{C180C599-0A5A-4589-9368-FFE22211F3FD}" srcId="{49419A98-49B9-4C6F-8DDD-52FD604A0953}" destId="{9482376D-9718-43DF-AA36-0BEC186ADD76}" srcOrd="0" destOrd="0" parTransId="{62386727-9B19-4CF2-812E-722C588BEECB}" sibTransId="{5FDC2E54-F98E-44B0-B34C-61A7F3DC243D}"/>
    <dgm:cxn modelId="{89D2285F-1F0E-4C19-878D-6AFDD5F14382}" type="presOf" srcId="{0DA1D729-ECFA-4471-B543-3B75A285274B}" destId="{06F5AE52-6D4B-4129-8AF8-E7FD2C66AFD5}" srcOrd="0" destOrd="0" presId="urn:microsoft.com/office/officeart/2005/8/layout/venn1"/>
    <dgm:cxn modelId="{53A9ED32-5E51-4189-827D-5503682FA627}" srcId="{49419A98-49B9-4C6F-8DDD-52FD604A0953}" destId="{E85BE095-8013-4C28-A4D3-433F9C65698C}" srcOrd="2" destOrd="0" parTransId="{CE266D06-6B8A-4A6A-BE12-398CBE5A82C3}" sibTransId="{8BB417AA-F7AD-4971-B022-BA7B5453113B}"/>
    <dgm:cxn modelId="{DD41419B-49B0-403B-A827-5C1D4A47C4AC}" type="presOf" srcId="{366D27F3-8EBD-4B43-8910-43E4F727A819}" destId="{06F5AE52-6D4B-4129-8AF8-E7FD2C66AFD5}" srcOrd="0" destOrd="3" presId="urn:microsoft.com/office/officeart/2005/8/layout/venn1"/>
    <dgm:cxn modelId="{D8B0792B-38EF-4756-989E-44D6169566DC}" type="presOf" srcId="{7BDA37E7-1203-45EB-8899-36A27A696526}" destId="{06F5AE52-6D4B-4129-8AF8-E7FD2C66AFD5}" srcOrd="0" destOrd="1" presId="urn:microsoft.com/office/officeart/2005/8/layout/venn1"/>
    <dgm:cxn modelId="{0FD12093-E964-415E-AD58-52F7580F1F19}" type="presOf" srcId="{366D27F3-8EBD-4B43-8910-43E4F727A819}" destId="{AF876AA8-D28D-486B-A4A7-011DB9B0E142}" srcOrd="1" destOrd="3" presId="urn:microsoft.com/office/officeart/2005/8/layout/venn1"/>
    <dgm:cxn modelId="{614E1A70-AC5B-41C8-B367-C54DB0D3B688}" type="presOf" srcId="{49419A98-49B9-4C6F-8DDD-52FD604A0953}" destId="{E9B28F40-7C99-4051-B0A2-0FBA17040942}" srcOrd="1" destOrd="1" presId="urn:microsoft.com/office/officeart/2005/8/layout/venn1"/>
    <dgm:cxn modelId="{FEB9A8EB-439A-4134-948A-A8194AB5F94D}" type="presOf" srcId="{E85BE095-8013-4C28-A4D3-433F9C65698C}" destId="{E9B28F40-7C99-4051-B0A2-0FBA17040942}" srcOrd="1" destOrd="4" presId="urn:microsoft.com/office/officeart/2005/8/layout/venn1"/>
    <dgm:cxn modelId="{AF0C127F-80DC-4E13-9D7F-68B14DD390DF}" type="presOf" srcId="{2C3FB965-4221-4F04-9A66-3E84743C14BA}" destId="{06F5AE52-6D4B-4129-8AF8-E7FD2C66AFD5}" srcOrd="0" destOrd="2" presId="urn:microsoft.com/office/officeart/2005/8/layout/venn1"/>
    <dgm:cxn modelId="{33639C36-5F07-4637-BD98-54A745B52B22}" type="presOf" srcId="{7BDA37E7-1203-45EB-8899-36A27A696526}" destId="{AF876AA8-D28D-486B-A4A7-011DB9B0E142}" srcOrd="1" destOrd="1" presId="urn:microsoft.com/office/officeart/2005/8/layout/venn1"/>
    <dgm:cxn modelId="{8A336843-BFCB-4B1F-9540-C924D064EE84}" srcId="{412CCE61-914D-41A1-A0B3-28DEED5248E4}" destId="{05213823-F5BB-4618-8B85-AAED75584322}" srcOrd="1" destOrd="0" parTransId="{F5EA1A17-D584-4EF7-B7FE-16EC9C8C8DD3}" sibTransId="{5724DD05-ED05-47FF-8D2C-3B4320E0F2FD}"/>
    <dgm:cxn modelId="{AD6877D0-F0D2-4D23-BFCF-465E8780B0F4}" srcId="{3DA56612-AA97-4CF6-BCDC-144BCD736890}" destId="{0DA1D729-ECFA-4471-B543-3B75A285274B}" srcOrd="0" destOrd="0" parTransId="{78DA28BC-5944-48A7-98FE-E910928D6B41}" sibTransId="{1E0C064C-BB3D-4300-9317-CBDC8AC69617}"/>
    <dgm:cxn modelId="{AE6A0C7B-BB69-4CB0-8FBA-3D5A4DEDFA00}" type="presOf" srcId="{2C3FB965-4221-4F04-9A66-3E84743C14BA}" destId="{AF876AA8-D28D-486B-A4A7-011DB9B0E142}" srcOrd="1" destOrd="2" presId="urn:microsoft.com/office/officeart/2005/8/layout/venn1"/>
    <dgm:cxn modelId="{CA399501-48EF-45C0-98CC-03BA98B3ABC5}" srcId="{0DA1D729-ECFA-4471-B543-3B75A285274B}" destId="{7BDA37E7-1203-45EB-8899-36A27A696526}" srcOrd="0" destOrd="0" parTransId="{22C69B74-98B0-4C4D-9D03-85EA20045E4D}" sibTransId="{E6B62C94-04B5-423F-9B95-0F0F1B7C0D40}"/>
    <dgm:cxn modelId="{3435CB81-07CB-4F2A-876E-E89F9101AFCA}" type="presOf" srcId="{3DA56612-AA97-4CF6-BCDC-144BCD736890}" destId="{1DB64DA5-A6AD-4E8E-BE62-943D476CFB2A}" srcOrd="0" destOrd="0" presId="urn:microsoft.com/office/officeart/2005/8/layout/venn1"/>
    <dgm:cxn modelId="{82C5C44E-53D9-478A-9664-EED68A56B1CE}" type="presOf" srcId="{49419A98-49B9-4C6F-8DDD-52FD604A0953}" destId="{5639953C-3EBF-4B54-AAC3-93FCCB0DFA57}" srcOrd="0" destOrd="1" presId="urn:microsoft.com/office/officeart/2005/8/layout/venn1"/>
    <dgm:cxn modelId="{9C388F0E-1BDB-4DB8-8697-71D63BA70CDF}" type="presOf" srcId="{E85BE095-8013-4C28-A4D3-433F9C65698C}" destId="{5639953C-3EBF-4B54-AAC3-93FCCB0DFA57}" srcOrd="0" destOrd="4" presId="urn:microsoft.com/office/officeart/2005/8/layout/venn1"/>
    <dgm:cxn modelId="{EF6562C1-AAFC-454C-B2D2-6EBACA67CFC3}" type="presOf" srcId="{05213823-F5BB-4618-8B85-AAED75584322}" destId="{E9B28F40-7C99-4051-B0A2-0FBA17040942}" srcOrd="1" destOrd="5" presId="urn:microsoft.com/office/officeart/2005/8/layout/venn1"/>
    <dgm:cxn modelId="{E29A5921-0869-41EF-B9F8-9D7CB019747D}" type="presOf" srcId="{05213823-F5BB-4618-8B85-AAED75584322}" destId="{5639953C-3EBF-4B54-AAC3-93FCCB0DFA57}" srcOrd="0" destOrd="5" presId="urn:microsoft.com/office/officeart/2005/8/layout/venn1"/>
    <dgm:cxn modelId="{7D64613C-B393-4AF4-A0DB-65483B1B4861}" srcId="{0DA1D729-ECFA-4471-B543-3B75A285274B}" destId="{2C3FB965-4221-4F04-9A66-3E84743C14BA}" srcOrd="1" destOrd="0" parTransId="{883F5B71-011E-4A60-A0C7-EF4475FB2CEE}" sibTransId="{579897B9-672F-4BF7-BA2B-9C98F46BE35D}"/>
    <dgm:cxn modelId="{D8398C90-3F38-4AB2-9655-7F26C564F63F}" type="presOf" srcId="{9482376D-9718-43DF-AA36-0BEC186ADD76}" destId="{5639953C-3EBF-4B54-AAC3-93FCCB0DFA57}" srcOrd="0" destOrd="2" presId="urn:microsoft.com/office/officeart/2005/8/layout/venn1"/>
    <dgm:cxn modelId="{DF596F48-F1A7-4405-BE5B-BE0E4872D4AD}" type="presParOf" srcId="{1DB64DA5-A6AD-4E8E-BE62-943D476CFB2A}" destId="{06F5AE52-6D4B-4129-8AF8-E7FD2C66AFD5}" srcOrd="0" destOrd="0" presId="urn:microsoft.com/office/officeart/2005/8/layout/venn1"/>
    <dgm:cxn modelId="{D163B37E-DDA0-4584-A0CA-DBE6CCE8DA87}" type="presParOf" srcId="{1DB64DA5-A6AD-4E8E-BE62-943D476CFB2A}" destId="{AF876AA8-D28D-486B-A4A7-011DB9B0E142}" srcOrd="1" destOrd="0" presId="urn:microsoft.com/office/officeart/2005/8/layout/venn1"/>
    <dgm:cxn modelId="{CEDDB5D3-638B-4DF6-AFCB-407B85686956}" type="presParOf" srcId="{1DB64DA5-A6AD-4E8E-BE62-943D476CFB2A}" destId="{5639953C-3EBF-4B54-AAC3-93FCCB0DFA57}" srcOrd="2" destOrd="0" presId="urn:microsoft.com/office/officeart/2005/8/layout/venn1"/>
    <dgm:cxn modelId="{467184EE-3EDE-4FBB-A84F-DE5DEACEA1A8}" type="presParOf" srcId="{1DB64DA5-A6AD-4E8E-BE62-943D476CFB2A}" destId="{E9B28F40-7C99-4051-B0A2-0FBA1704094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4F5FB4-B411-4A93-B393-C787BAABE29D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9DDBD6-7B59-4400-973F-A39D7DD4C3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37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C58C62-A5F7-4715-B29D-0486556BF08E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6D1DD5-8E59-480B-8489-648B902DFE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918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B006DC-2919-470D-A3E2-94418FF180B0}" type="slidenum">
              <a:rPr lang="it-IT" altLang="it-IT" smtClean="0">
                <a:latin typeface="Calibri" panose="020F0502020204030204" pitchFamily="34" charset="0"/>
              </a:rPr>
              <a:pPr/>
              <a:t>1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it-IT" altLang="it-IT" smtClean="0"/>
              <a:t>Linguette cliccabili</a:t>
            </a:r>
          </a:p>
          <a:p>
            <a:pPr marL="171450" indent="-171450">
              <a:buFontTx/>
              <a:buChar char="-"/>
            </a:pPr>
            <a:r>
              <a:rPr lang="it-IT" altLang="it-IT" smtClean="0"/>
              <a:t>Perché questa struttura? Dal generale al particolare, il DS ingloba le risorse successive (non tutte)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D61988-E28F-463D-8A81-A2BE77A32C27}" type="slidenum">
              <a:rPr lang="it-IT" altLang="it-IT" smtClean="0">
                <a:latin typeface="Calibri" panose="020F0502020204030204" pitchFamily="34" charset="0"/>
              </a:rPr>
              <a:pPr/>
              <a:t>8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5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Esempio dal vivo </a:t>
            </a:r>
            <a:r>
              <a:rPr lang="it-IT" smtClean="0"/>
              <a:t>di raffinamento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D1DD5-8E59-480B-8489-648B902DFEB2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175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Esempio dal vivo </a:t>
            </a:r>
            <a:r>
              <a:rPr lang="it-IT" smtClean="0"/>
              <a:t>di raffinamento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D1DD5-8E59-480B-8489-648B902DFEB2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798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Mettere schermata con consultazione libera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D1DD5-8E59-480B-8489-648B902DFEB2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075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Mettere schermata con consultazione libera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D1DD5-8E59-480B-8489-648B902DFEB2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943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Cambiare prima etichetta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D1DD5-8E59-480B-8489-648B902DFEB2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800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B056-4159-4B96-8E1F-1C8B72B51834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22FF-1678-4CD9-B1D3-C32A16F61E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94518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5A9F-82BF-4187-BA29-7F44B617AAF1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CDE9-C9A7-424B-B4B2-A5444D9E83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802340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C207-FA4C-4A44-88CC-0FE6E16605EE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D322-EE7E-4D91-8A06-7A611D0EEB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386871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6824-F762-455C-AC03-8AF8F97233AC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E4B3-E1D8-4BD0-AC0C-C861679AA8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70669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F421-B38E-4257-B785-AF8804DE00E2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B55D-C54D-4971-9A68-DE654F05FB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8848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64C3-99E8-4A31-8F80-EF73E1AF0280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72BC-03FD-489A-8E8B-754D0128D7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63118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1940-501D-40EA-BBEF-BF4DC2153371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3D9E-628E-49F0-B618-19431CC4F2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71943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240F-EF8A-4C2F-8FEA-3490F0A02D01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0565-6D7C-4595-BFE5-DE8BDC28C7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611276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98EE-B3C0-4E04-9D7D-23119B343709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A706-B4F3-401A-8F17-17CD3DD2B6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563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956C-D50E-4768-955A-2417B2B4C18E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919D-8F75-4496-9FFB-1332BBAEA1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9270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25CA-2E2C-4247-9A0D-390280611D02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C4B2-A866-4E3A-92F5-A7E9D148C4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641447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A74F5-C89A-44FE-A03C-9D676C5F967D}" type="datetimeFigureOut">
              <a:rPr lang="it-IT"/>
              <a:pPr>
                <a:defRPr/>
              </a:pPr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B04618-5997-4923-B626-F3DA7848C8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.units.it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saprestito@units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bsts.medialibrary.it/home/hom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est.it/SebinaOpac/SebinaYOU.do?frontBackOffice=FO#4" TargetMode="External"/><Relationship Id="rId2" Type="http://schemas.openxmlformats.org/officeDocument/2006/relationships/hyperlink" Target="http://www.biblio.units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odle.units.it/moodle/course/view.php?id=148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mailto:bibeco@units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edi@units.it" TargetMode="External"/><Relationship Id="rId4" Type="http://schemas.openxmlformats.org/officeDocument/2006/relationships/hyperlink" Target="mailto:fmoretto@units.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iblett@units.i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Biblioteche dell’Ateneo</a:t>
            </a:r>
          </a:p>
        </p:txBody>
      </p:sp>
      <p:sp>
        <p:nvSpPr>
          <p:cNvPr id="5123" name="Sottotito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 smtClean="0"/>
              <a:t>Strumenti </a:t>
            </a:r>
            <a:r>
              <a:rPr lang="it-IT" altLang="it-IT" dirty="0"/>
              <a:t>e servizi a disposizione degli utenti dell’Università di </a:t>
            </a:r>
            <a:r>
              <a:rPr lang="it-IT" altLang="it-IT" dirty="0" smtClean="0"/>
              <a:t>Trieste</a:t>
            </a:r>
          </a:p>
        </p:txBody>
      </p:sp>
      <p:pic>
        <p:nvPicPr>
          <p:cNvPr id="410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6847" r="61610" b="83759"/>
          <a:stretch>
            <a:fillRect/>
          </a:stretch>
        </p:blipFill>
        <p:spPr bwMode="auto">
          <a:xfrm>
            <a:off x="0" y="1588"/>
            <a:ext cx="3816350" cy="915987"/>
          </a:xfrm>
          <a:prstGeom prst="rect">
            <a:avLst/>
          </a:prstGeom>
          <a:blipFill dpi="0" rotWithShape="1">
            <a:blip r:embed="rId4"/>
            <a:srcRect l="7088" t="6847" r="61610" b="83759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23837" r="8066" b="66040"/>
          <a:stretch>
            <a:fillRect/>
          </a:stretch>
        </p:blipFill>
        <p:spPr bwMode="auto">
          <a:xfrm>
            <a:off x="741363" y="5473700"/>
            <a:ext cx="77168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Palermo, Massimo, Linguistica italiana. Bologna : Il Mulino, 2015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7657356" cy="5572717"/>
          </a:xfrm>
          <a:noFill/>
        </p:spPr>
      </p:pic>
      <p:cxnSp>
        <p:nvCxnSpPr>
          <p:cNvPr id="6" name="Connettore 2 5"/>
          <p:cNvCxnSpPr/>
          <p:nvPr/>
        </p:nvCxnSpPr>
        <p:spPr>
          <a:xfrm>
            <a:off x="251520" y="1417638"/>
            <a:ext cx="1152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1115616" y="6093296"/>
            <a:ext cx="576064" cy="288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69197"/>
            <a:ext cx="7071577" cy="3720976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2555776" y="2673163"/>
            <a:ext cx="720080" cy="236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843808" y="3839094"/>
            <a:ext cx="720080" cy="309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4788024" y="4581128"/>
            <a:ext cx="5040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1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it-IT" sz="2000" dirty="0" smtClean="0"/>
              <a:t>Quali sono i testi d’esame adottati dalla prof.ssa Piras?</a:t>
            </a:r>
            <a:endParaRPr lang="it-IT" sz="2000" dirty="0"/>
          </a:p>
        </p:txBody>
      </p:sp>
      <p:sp>
        <p:nvSpPr>
          <p:cNvPr id="10" name="Freccia in giù 9"/>
          <p:cNvSpPr/>
          <p:nvPr/>
        </p:nvSpPr>
        <p:spPr>
          <a:xfrm>
            <a:off x="921942" y="650429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3" y="1600200"/>
            <a:ext cx="8389757" cy="4853136"/>
          </a:xfrm>
        </p:spPr>
      </p:pic>
      <p:sp>
        <p:nvSpPr>
          <p:cNvPr id="14" name="Ovale 13"/>
          <p:cNvSpPr/>
          <p:nvPr/>
        </p:nvSpPr>
        <p:spPr>
          <a:xfrm>
            <a:off x="143508" y="2636912"/>
            <a:ext cx="255628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93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980728"/>
            <a:ext cx="8856984" cy="568863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it-IT" sz="2000" dirty="0" smtClean="0"/>
              <a:t>Quali sono i testi d’esame adottati dal prof. Romanini?</a:t>
            </a:r>
            <a:endParaRPr lang="it-IT" sz="2000" dirty="0"/>
          </a:p>
        </p:txBody>
      </p:sp>
      <p:sp>
        <p:nvSpPr>
          <p:cNvPr id="10" name="Freccia in giù 9"/>
          <p:cNvSpPr/>
          <p:nvPr/>
        </p:nvSpPr>
        <p:spPr>
          <a:xfrm>
            <a:off x="921942" y="650429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143508" y="3212976"/>
            <a:ext cx="21962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2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919162"/>
            <a:ext cx="81724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431332" cy="59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4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4" y="1257324"/>
            <a:ext cx="7408381" cy="1746076"/>
          </a:xfrm>
        </p:spPr>
      </p:pic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dirty="0" smtClean="0"/>
              <a:t>Cos’è la collocazione? A cosa mi serve? E’ l’</a:t>
            </a:r>
            <a:r>
              <a:rPr lang="it-IT" altLang="it-IT" sz="2800" i="1" dirty="0" smtClean="0"/>
              <a:t>indirizzo</a:t>
            </a:r>
            <a:r>
              <a:rPr lang="it-IT" altLang="it-IT" sz="2800" dirty="0" smtClean="0"/>
              <a:t> del volume…</a:t>
            </a:r>
          </a:p>
        </p:txBody>
      </p:sp>
      <p:pic>
        <p:nvPicPr>
          <p:cNvPr id="3277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7" y="1213643"/>
            <a:ext cx="3814763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1"/>
          <a:stretch/>
        </p:blipFill>
        <p:spPr>
          <a:xfrm>
            <a:off x="253203" y="3133478"/>
            <a:ext cx="3907322" cy="166176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63888" y="1515547"/>
            <a:ext cx="374441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testo è prestabile solo per una settimana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3354079"/>
            <a:ext cx="36004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testo è prestabile per 30 giorni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8"/>
          <a:stretch/>
        </p:blipFill>
        <p:spPr>
          <a:xfrm>
            <a:off x="253203" y="4948471"/>
            <a:ext cx="3886749" cy="165618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491880" y="6204941"/>
            <a:ext cx="330111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testo è in prestito, lo posso prenotare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45900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45295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Spazio personale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903466" y="719448"/>
            <a:ext cx="3240534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Utente: </a:t>
            </a:r>
            <a:r>
              <a:rPr lang="it-IT" altLang="it-IT" sz="2000" dirty="0" err="1" smtClean="0"/>
              <a:t>sXXXXX</a:t>
            </a:r>
            <a:r>
              <a:rPr lang="it-IT" altLang="it-IT" sz="2000" dirty="0" smtClean="0"/>
              <a:t> </a:t>
            </a:r>
            <a:endParaRPr lang="it-IT" altLang="it-IT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Password: </a:t>
            </a:r>
            <a:r>
              <a:rPr lang="it-IT" altLang="it-IT" sz="1800" dirty="0" smtClean="0"/>
              <a:t>XXXXX </a:t>
            </a:r>
            <a:endParaRPr lang="it-IT" altLang="it-I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61913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59632" y="4653136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Accedendo al mio spazio personale posso: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Salvare le mie ricerche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Controllare i miei prestiti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Prenotare/prorogare i volumi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Suggerire acquisti alla biblioteca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Prendere in prestito digitale alcune risorse elettroniche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7092280" y="3501008"/>
            <a:ext cx="1656184" cy="720080"/>
          </a:xfrm>
          <a:prstGeom prst="ellipse">
            <a:avLst/>
          </a:prstGeom>
          <a:noFill/>
          <a:ln>
            <a:solidFill>
              <a:srgbClr val="F93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Ebook</a:t>
            </a:r>
            <a:r>
              <a:rPr lang="it-IT" dirty="0" smtClean="0"/>
              <a:t> Indaco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7920880" cy="37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6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Ebook</a:t>
            </a:r>
            <a:r>
              <a:rPr lang="it-IT" dirty="0" smtClean="0"/>
              <a:t> Indaco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37" y="1600200"/>
            <a:ext cx="6434325" cy="4525963"/>
          </a:xfrm>
        </p:spPr>
      </p:pic>
    </p:spTree>
    <p:extLst>
      <p:ext uri="{BB962C8B-B14F-4D97-AF65-F5344CB8AC3E}">
        <p14:creationId xmlns:p14="http://schemas.microsoft.com/office/powerpoint/2010/main" val="573996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Ebook</a:t>
            </a:r>
            <a:r>
              <a:rPr lang="it-IT" dirty="0" smtClean="0"/>
              <a:t> </a:t>
            </a:r>
            <a:r>
              <a:rPr lang="it-IT" dirty="0" err="1" smtClean="0"/>
              <a:t>Mlol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8352928" cy="5310233"/>
          </a:xfrm>
        </p:spPr>
      </p:pic>
      <p:cxnSp>
        <p:nvCxnSpPr>
          <p:cNvPr id="7" name="Connettore 2 6"/>
          <p:cNvCxnSpPr/>
          <p:nvPr/>
        </p:nvCxnSpPr>
        <p:spPr>
          <a:xfrm flipV="1">
            <a:off x="827584" y="4509120"/>
            <a:ext cx="0" cy="100811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94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Di cosa parleremo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sz="half" idx="1"/>
          </p:nvPr>
        </p:nvSpPr>
        <p:spPr>
          <a:xfrm>
            <a:off x="390525" y="1773238"/>
            <a:ext cx="8362950" cy="29083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Perché venire in biblioteca, dove trovare le biblioteche di riferimento per i miei studi</a:t>
            </a:r>
          </a:p>
          <a:p>
            <a:pPr eaLnBrk="1" hangingPunct="1"/>
            <a:r>
              <a:rPr lang="it-IT" altLang="it-IT" dirty="0" smtClean="0"/>
              <a:t>Come trovare libri e riviste</a:t>
            </a:r>
          </a:p>
          <a:p>
            <a:pPr eaLnBrk="1" hangingPunct="1"/>
            <a:r>
              <a:rPr lang="it-IT" altLang="it-IT" dirty="0" smtClean="0"/>
              <a:t>Come consultarli e prenderli in prestito</a:t>
            </a:r>
          </a:p>
          <a:p>
            <a:pPr eaLnBrk="1" hangingPunct="1"/>
            <a:r>
              <a:rPr lang="it-IT" altLang="it-IT" dirty="0" smtClean="0"/>
              <a:t>Quali altri servizi offre il SBA</a:t>
            </a:r>
          </a:p>
        </p:txBody>
      </p:sp>
      <p:pic>
        <p:nvPicPr>
          <p:cNvPr id="6148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3225" y="4005064"/>
            <a:ext cx="3203575" cy="239871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86800" cy="6309320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323528" y="1412776"/>
            <a:ext cx="129614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515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Ebook</a:t>
            </a:r>
            <a:r>
              <a:rPr lang="it-IT" dirty="0" smtClean="0"/>
              <a:t> scaricabile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8535429" cy="3456384"/>
          </a:xfrm>
        </p:spPr>
      </p:pic>
    </p:spTree>
    <p:extLst>
      <p:ext uri="{BB962C8B-B14F-4D97-AF65-F5344CB8AC3E}">
        <p14:creationId xmlns:p14="http://schemas.microsoft.com/office/powerpoint/2010/main" val="494010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smtClean="0"/>
              <a:t>Un esempio di articolo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3773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 smtClean="0"/>
              <a:t>Trovare: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000" dirty="0" smtClean="0"/>
              <a:t> Vagata, Daniela Shalom, ‘’Nel segno della letteratura: Ugo Foscolo interprete di Machiavelli’’, </a:t>
            </a:r>
            <a:r>
              <a:rPr lang="it-IT" altLang="it-IT" sz="3000" i="1" dirty="0" smtClean="0"/>
              <a:t>Italianistica</a:t>
            </a:r>
            <a:r>
              <a:rPr lang="it-IT" altLang="it-IT" sz="3000" dirty="0" smtClean="0"/>
              <a:t>, n. 44(3), 2015, pag</a:t>
            </a:r>
            <a:r>
              <a:rPr lang="it-IT" altLang="it-IT" sz="3000" dirty="0"/>
              <a:t>. </a:t>
            </a:r>
            <a:r>
              <a:rPr lang="it-IT" altLang="it-IT" sz="3000" dirty="0" smtClean="0"/>
              <a:t>89-108</a:t>
            </a:r>
            <a:endParaRPr lang="it-IT" altLang="it-IT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it-IT" altLang="it-IT" dirty="0" smtClean="0"/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endParaRPr lang="it-IT" altLang="it-IT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it-IT" alt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516688" y="6481763"/>
            <a:ext cx="26098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2.Ricerca sul catalogo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67544" y="2492896"/>
            <a:ext cx="2952328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Collocazione e consistenza di periodico.</a:t>
            </a:r>
          </a:p>
          <a:p>
            <a:endParaRPr lang="it-IT" sz="1600" dirty="0"/>
          </a:p>
          <a:p>
            <a:r>
              <a:rPr lang="it-IT" sz="1600" dirty="0" smtClean="0"/>
              <a:t>Es. di consistenza:</a:t>
            </a:r>
          </a:p>
          <a:p>
            <a:r>
              <a:rPr lang="it-IT" sz="1600" dirty="0" smtClean="0"/>
              <a:t>2016-  Il periodico è in corso (annate disponibili dal 1987 al 1994 e dal 1996 al 2016)</a:t>
            </a:r>
          </a:p>
          <a:p>
            <a:endParaRPr lang="it-IT" sz="1600" dirty="0" smtClean="0"/>
          </a:p>
          <a:p>
            <a:r>
              <a:rPr lang="it-IT" sz="1600" dirty="0" smtClean="0"/>
              <a:t>1994;1996 c’è una lacuna nel posseduto, l’annata 1995 non è presente</a:t>
            </a:r>
          </a:p>
          <a:p>
            <a:endParaRPr lang="it-IT" sz="1600" dirty="0"/>
          </a:p>
          <a:p>
            <a:r>
              <a:rPr lang="it-IT" sz="1600" dirty="0" smtClean="0"/>
              <a:t>C’è un’altra possibilità per reperirla? Verifica il full-text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354"/>
          <a:stretch/>
        </p:blipFill>
        <p:spPr>
          <a:xfrm>
            <a:off x="3491880" y="0"/>
            <a:ext cx="5073385" cy="3756248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H="1">
            <a:off x="4932040" y="836712"/>
            <a:ext cx="1008112" cy="72008"/>
          </a:xfrm>
          <a:prstGeom prst="straightConnector1">
            <a:avLst/>
          </a:prstGeom>
          <a:ln w="38100">
            <a:solidFill>
              <a:srgbClr val="F93F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44" y="3077691"/>
            <a:ext cx="4649108" cy="37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6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Come cercare (periodico)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9" r="18439" b="8537"/>
          <a:stretch>
            <a:fillRect/>
          </a:stretch>
        </p:blipFill>
        <p:spPr bwMode="auto">
          <a:xfrm>
            <a:off x="352425" y="1341438"/>
            <a:ext cx="75755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>
          <a:xfrm>
            <a:off x="1979613" y="2354263"/>
            <a:ext cx="1655762" cy="355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Ho trovato un testo elettronico…e adesso?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Freccia a destra 4"/>
          <p:cNvSpPr/>
          <p:nvPr/>
        </p:nvSpPr>
        <p:spPr>
          <a:xfrm rot="11295965">
            <a:off x="5508104" y="5733256"/>
            <a:ext cx="129614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54462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In questo caso accedo tramite il mio spazio personale in </a:t>
            </a:r>
            <a:r>
              <a:rPr lang="it-IT" sz="2400" dirty="0" err="1" smtClean="0"/>
              <a:t>Biblioest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8" y="1417638"/>
            <a:ext cx="7399533" cy="5153904"/>
          </a:xfrm>
        </p:spPr>
      </p:pic>
      <p:cxnSp>
        <p:nvCxnSpPr>
          <p:cNvPr id="6" name="Connettore 2 5"/>
          <p:cNvCxnSpPr/>
          <p:nvPr/>
        </p:nvCxnSpPr>
        <p:spPr>
          <a:xfrm>
            <a:off x="7020272" y="3789040"/>
            <a:ext cx="720080" cy="648072"/>
          </a:xfrm>
          <a:prstGeom prst="straightConnector1">
            <a:avLst/>
          </a:prstGeom>
          <a:ln w="38100">
            <a:solidFill>
              <a:srgbClr val="F93F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70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48316"/>
            <a:ext cx="8390331" cy="3639797"/>
          </a:xfrm>
          <a:prstGeom prst="rect">
            <a:avLst/>
          </a:prstGeom>
        </p:spPr>
      </p:pic>
      <p:sp>
        <p:nvSpPr>
          <p:cNvPr id="53251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504056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Altre risorse da </a:t>
            </a:r>
            <a:r>
              <a:rPr lang="it-IT" altLang="it-IT" sz="2400" dirty="0" smtClean="0">
                <a:hlinkClick r:id="rId3"/>
              </a:rPr>
              <a:t>www.biblio.units.it</a:t>
            </a:r>
            <a:endParaRPr lang="it-IT" altLang="it-IT" sz="4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908720"/>
            <a:ext cx="2952328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/>
              <a:t>Discovery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Banche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Periodici elettronici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Altri cataloghi (</a:t>
            </a:r>
            <a:r>
              <a:rPr lang="it-IT" sz="1600" dirty="0" err="1" smtClean="0"/>
              <a:t>OpenstarTS</a:t>
            </a:r>
            <a:r>
              <a:rPr lang="it-IT" sz="1600" dirty="0" smtClean="0"/>
              <a:t>, </a:t>
            </a:r>
            <a:r>
              <a:rPr lang="it-IT" sz="1600" dirty="0" err="1" smtClean="0"/>
              <a:t>Thesis</a:t>
            </a:r>
            <a:r>
              <a:rPr lang="it-IT" sz="1600" dirty="0" smtClean="0"/>
              <a:t>, Cataloghi retrospettivi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smtClean="0"/>
              <a:t>Altri servizi che le biblioteche mi offrono: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dirty="0" smtClean="0"/>
              <a:t> </a:t>
            </a:r>
            <a:r>
              <a:rPr lang="it-IT" sz="2000" dirty="0" smtClean="0"/>
              <a:t>Alcuni di questi servizi sono riservati agli studenti e al personale dell’Ateneo ed è necessaria l’autenticazione tramite il proprio account da studente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572669"/>
            <a:ext cx="6991350" cy="32194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Accesso ai servizi per gruppi di utenti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6218238" y="6488113"/>
            <a:ext cx="26336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3. Servizi delle Biblioteche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BIBLIOTECA DI STUDI UMANISTICI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9"/>
            <a:ext cx="4176464" cy="3600400"/>
          </a:xfrm>
        </p:spPr>
      </p:pic>
      <p:sp>
        <p:nvSpPr>
          <p:cNvPr id="5" name="CasellaDiTesto 4"/>
          <p:cNvSpPr txBox="1"/>
          <p:nvPr/>
        </p:nvSpPr>
        <p:spPr>
          <a:xfrm>
            <a:off x="4355976" y="1772816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Via Lazzaretto Vecchio, 8   1. piano</a:t>
            </a:r>
          </a:p>
          <a:p>
            <a:endParaRPr lang="it-IT" dirty="0"/>
          </a:p>
          <a:p>
            <a:r>
              <a:rPr lang="it-IT" dirty="0" smtClean="0"/>
              <a:t>ORARIO: </a:t>
            </a:r>
            <a:r>
              <a:rPr lang="it-IT" dirty="0" err="1" smtClean="0"/>
              <a:t>lu-gio</a:t>
            </a:r>
            <a:r>
              <a:rPr lang="it-IT" dirty="0" smtClean="0"/>
              <a:t>  9:00-19.00    ve 9:00-17:00</a:t>
            </a:r>
          </a:p>
          <a:p>
            <a:endParaRPr lang="it-IT" dirty="0"/>
          </a:p>
          <a:p>
            <a:r>
              <a:rPr lang="it-IT" dirty="0" smtClean="0"/>
              <a:t>Contatti: </a:t>
            </a:r>
            <a:r>
              <a:rPr lang="it-IT" dirty="0" smtClean="0">
                <a:hlinkClick r:id="rId3"/>
              </a:rPr>
              <a:t>bsaprestito@units.it</a:t>
            </a:r>
            <a:r>
              <a:rPr lang="it-IT" dirty="0" smtClean="0"/>
              <a:t>  </a:t>
            </a:r>
          </a:p>
          <a:p>
            <a:r>
              <a:rPr lang="it-IT" dirty="0" smtClean="0"/>
              <a:t>   tel. 040.5582880</a:t>
            </a:r>
          </a:p>
          <a:p>
            <a:r>
              <a:rPr lang="it-IT" dirty="0" smtClean="0"/>
              <a:t>Sito SBA: www.biblio.units.it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380414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Collezioni</a:t>
            </a:r>
            <a:r>
              <a:rPr lang="it-IT" dirty="0" smtClean="0"/>
              <a:t>: Storia, storia dell’arte,  geografia, scienze sociali, scienze dell’antichità, archeologia, comunicazione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5229200"/>
            <a:ext cx="8147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Sale di lettura e </a:t>
            </a:r>
            <a:r>
              <a:rPr lang="it-IT" dirty="0" err="1"/>
              <a:t>Wi-fi</a:t>
            </a:r>
            <a:endParaRPr lang="it-IT" dirty="0"/>
          </a:p>
          <a:p>
            <a:r>
              <a:rPr lang="it-IT" dirty="0"/>
              <a:t>Postazioni per la ricerca nell’</a:t>
            </a:r>
            <a:r>
              <a:rPr lang="it-IT" dirty="0" err="1"/>
              <a:t>Opac</a:t>
            </a:r>
            <a:r>
              <a:rPr lang="it-IT" dirty="0"/>
              <a:t> e nelle risorse elettroniche</a:t>
            </a:r>
          </a:p>
          <a:p>
            <a:r>
              <a:rPr lang="it-IT" dirty="0"/>
              <a:t>Documenti a scaffale aperto e in magazzini ad accesso chiuso</a:t>
            </a:r>
          </a:p>
          <a:p>
            <a:r>
              <a:rPr lang="it-IT" dirty="0"/>
              <a:t>Accesso libero previo deposito di borse, zaini, etc. negli appositi armadietti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082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Condizioni per l’accesso</a:t>
            </a:r>
          </a:p>
        </p:txBody>
      </p:sp>
      <p:sp>
        <p:nvSpPr>
          <p:cNvPr id="56323" name="Segnaposto contenuto 2"/>
          <p:cNvSpPr>
            <a:spLocks noGrp="1"/>
          </p:cNvSpPr>
          <p:nvPr>
            <p:ph idx="1"/>
          </p:nvPr>
        </p:nvSpPr>
        <p:spPr>
          <a:xfrm>
            <a:off x="500063" y="1228725"/>
            <a:ext cx="3898900" cy="3773488"/>
          </a:xfrm>
        </p:spPr>
        <p:txBody>
          <a:bodyPr/>
          <a:lstStyle/>
          <a:p>
            <a:pPr eaLnBrk="1" hangingPunct="1"/>
            <a:r>
              <a:rPr lang="it-IT" altLang="it-IT" smtClean="0"/>
              <a:t>Essere registrati presso una delle Biblioteche aderenti </a:t>
            </a:r>
          </a:p>
          <a:p>
            <a:pPr eaLnBrk="1" hangingPunct="1"/>
            <a:r>
              <a:rPr lang="it-IT" altLang="it-IT" smtClean="0"/>
              <a:t>Per MLOL: essere stati abilitati dalla Biblioteca Statale Stelio Crise</a:t>
            </a:r>
          </a:p>
        </p:txBody>
      </p:sp>
      <p:grpSp>
        <p:nvGrpSpPr>
          <p:cNvPr id="56324" name="Gruppo 3"/>
          <p:cNvGrpSpPr>
            <a:grpSpLocks/>
          </p:cNvGrpSpPr>
          <p:nvPr/>
        </p:nvGrpSpPr>
        <p:grpSpPr bwMode="auto">
          <a:xfrm>
            <a:off x="4427538" y="1679575"/>
            <a:ext cx="4502150" cy="4502150"/>
            <a:chOff x="242023" y="12310"/>
            <a:chExt cx="4501341" cy="4501341"/>
          </a:xfrm>
        </p:grpSpPr>
        <p:sp>
          <p:nvSpPr>
            <p:cNvPr id="5" name="Ovale 4"/>
            <p:cNvSpPr/>
            <p:nvPr/>
          </p:nvSpPr>
          <p:spPr>
            <a:xfrm>
              <a:off x="242023" y="12310"/>
              <a:ext cx="4501341" cy="450134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e 4"/>
            <p:cNvSpPr/>
            <p:nvPr/>
          </p:nvSpPr>
          <p:spPr>
            <a:xfrm>
              <a:off x="870560" y="542440"/>
              <a:ext cx="2595096" cy="3441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anchor="ctr" anchorCtr="1"/>
            <a:lstStyle>
              <a:lvl1pPr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28600" indent="-228600"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333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333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333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333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altLang="it-IT" sz="3000" dirty="0" smtClean="0"/>
                <a:t>Polo SBN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dirty="0" smtClean="0"/>
                <a:t>Catalogo (</a:t>
              </a:r>
              <a:r>
                <a:rPr lang="it-IT" altLang="it-IT" sz="2300" dirty="0" err="1" smtClean="0"/>
                <a:t>Biblioest</a:t>
              </a:r>
              <a:r>
                <a:rPr lang="it-IT" altLang="it-IT" sz="2300" dirty="0" smtClean="0"/>
                <a:t>)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dirty="0" smtClean="0"/>
                <a:t>E-books:</a:t>
              </a:r>
            </a:p>
            <a:p>
              <a:pPr lvl="2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dirty="0" smtClean="0"/>
                <a:t>Rete Indaco</a:t>
              </a:r>
            </a:p>
            <a:p>
              <a:pPr lvl="2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dirty="0" smtClean="0"/>
                <a:t>MLOL</a:t>
              </a:r>
            </a:p>
          </p:txBody>
        </p:sp>
      </p:grpSp>
      <p:pic>
        <p:nvPicPr>
          <p:cNvPr id="5632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8333" r="9843" b="17276"/>
          <a:stretch>
            <a:fillRect/>
          </a:stretch>
        </p:blipFill>
        <p:spPr bwMode="auto">
          <a:xfrm>
            <a:off x="977900" y="4965700"/>
            <a:ext cx="23050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218238" y="6488113"/>
            <a:ext cx="26336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3. Servizi delle Biblioteche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Criteri per l’accesso</a:t>
            </a:r>
          </a:p>
        </p:txBody>
      </p:sp>
      <p:sp>
        <p:nvSpPr>
          <p:cNvPr id="44035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 smtClean="0"/>
              <a:t>Essere all’interno della Rete Universitaria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dirty="0" smtClean="0"/>
              <a:t>(anche attraverso </a:t>
            </a:r>
            <a:r>
              <a:rPr lang="it-IT" altLang="it-IT" dirty="0" err="1" smtClean="0"/>
              <a:t>EZProxy</a:t>
            </a:r>
            <a:r>
              <a:rPr lang="it-IT" altLang="it-IT" dirty="0" smtClean="0"/>
              <a:t>)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it-IT" altLang="it-IT" dirty="0" smtClean="0"/>
          </a:p>
        </p:txBody>
      </p:sp>
      <p:grpSp>
        <p:nvGrpSpPr>
          <p:cNvPr id="57348" name="Gruppo 3"/>
          <p:cNvGrpSpPr>
            <a:grpSpLocks/>
          </p:cNvGrpSpPr>
          <p:nvPr/>
        </p:nvGrpSpPr>
        <p:grpSpPr bwMode="auto">
          <a:xfrm>
            <a:off x="3943350" y="1708150"/>
            <a:ext cx="4502150" cy="4502150"/>
            <a:chOff x="3538719" y="24621"/>
            <a:chExt cx="4501341" cy="4501341"/>
          </a:xfrm>
        </p:grpSpPr>
        <p:sp>
          <p:nvSpPr>
            <p:cNvPr id="5" name="Ovale 4"/>
            <p:cNvSpPr/>
            <p:nvPr/>
          </p:nvSpPr>
          <p:spPr>
            <a:xfrm>
              <a:off x="3538719" y="24621"/>
              <a:ext cx="4501341" cy="450134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e 4"/>
            <p:cNvSpPr/>
            <p:nvPr/>
          </p:nvSpPr>
          <p:spPr>
            <a:xfrm>
              <a:off x="4816427" y="554751"/>
              <a:ext cx="2595096" cy="3441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anchor="ctr" anchorCtr="1"/>
            <a:lstStyle>
              <a:lvl1pPr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28600" indent="-228600"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457200" indent="-228600"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3335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333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333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333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333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altLang="it-IT" sz="3000" smtClean="0"/>
                <a:t>UNITS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b="1" smtClean="0"/>
                <a:t>Risorse elettroniche di Ateneo</a:t>
              </a:r>
            </a:p>
            <a:p>
              <a:pPr lvl="2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smtClean="0"/>
                <a:t>E-journals e E-books</a:t>
              </a:r>
              <a:endParaRPr lang="it-IT" altLang="it-IT" sz="2300" b="1" smtClean="0"/>
            </a:p>
            <a:p>
              <a:pPr lvl="2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smtClean="0"/>
                <a:t>BD accademiche</a:t>
              </a:r>
            </a:p>
            <a:p>
              <a:pPr lvl="2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smtClean="0"/>
                <a:t>Portali etc.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it-IT" altLang="it-IT" sz="2300" b="1" smtClean="0"/>
                <a:t>Nilde</a:t>
              </a:r>
            </a:p>
          </p:txBody>
        </p:sp>
      </p:grpSp>
      <p:sp>
        <p:nvSpPr>
          <p:cNvPr id="7" name="Rettangolo 6"/>
          <p:cNvSpPr/>
          <p:nvPr/>
        </p:nvSpPr>
        <p:spPr>
          <a:xfrm>
            <a:off x="6218238" y="6488113"/>
            <a:ext cx="26336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3. Servizi delle Biblioteche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69900" y="3830638"/>
            <a:ext cx="8272463" cy="2633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latin typeface="+mn-lt"/>
              </a:rPr>
              <a:t>Risorse elettroniche di Ateneo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latin typeface="+mn-lt"/>
              </a:rPr>
              <a:t>Banche Dati</a:t>
            </a:r>
          </a:p>
          <a:p>
            <a:pPr marL="800100" lvl="2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200" dirty="0" err="1">
                <a:latin typeface="+mn-lt"/>
              </a:rPr>
              <a:t>Ejournals</a:t>
            </a:r>
            <a:endParaRPr lang="it-IT" sz="3200" dirty="0">
              <a:latin typeface="+mn-lt"/>
            </a:endParaRPr>
          </a:p>
          <a:p>
            <a:pPr marL="800100" lvl="2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200" dirty="0" err="1">
                <a:latin typeface="+mn-lt"/>
              </a:rPr>
              <a:t>Ebooks</a:t>
            </a:r>
            <a:endParaRPr lang="it-IT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Servizi in Ateneo per gli utenti UNITS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8513"/>
            <a:ext cx="8285163" cy="1684337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Occorre un account di Ateneo </a:t>
            </a:r>
            <a:r>
              <a:rPr lang="it-IT" dirty="0" smtClean="0"/>
              <a:t>per: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36382" r="13596" b="26830"/>
          <a:stretch>
            <a:fillRect/>
          </a:stretch>
        </p:blipFill>
        <p:spPr bwMode="auto">
          <a:xfrm>
            <a:off x="4441825" y="4473575"/>
            <a:ext cx="40243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rentesi graffa chiusa 7"/>
          <p:cNvSpPr/>
          <p:nvPr/>
        </p:nvSpPr>
        <p:spPr>
          <a:xfrm>
            <a:off x="3429000" y="4660900"/>
            <a:ext cx="574675" cy="1503363"/>
          </a:xfrm>
          <a:prstGeom prst="rightBrace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8375" name="CasellaDiTesto 6"/>
          <p:cNvSpPr txBox="1">
            <a:spLocks noChangeArrowheads="1"/>
          </p:cNvSpPr>
          <p:nvPr/>
        </p:nvSpPr>
        <p:spPr bwMode="auto">
          <a:xfrm>
            <a:off x="434975" y="3225800"/>
            <a:ext cx="8307388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/>
              <a:t>Fornitura di documenti (articoli) - NILDE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18238" y="6488113"/>
            <a:ext cx="26336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3. Servizi delle Biblioteche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Cosa vuol dire «EZ-Proxy»?</a:t>
            </a:r>
          </a:p>
        </p:txBody>
      </p:sp>
      <p:sp>
        <p:nvSpPr>
          <p:cNvPr id="59395" name="Segnaposto contenuto 2"/>
          <p:cNvSpPr>
            <a:spLocks noGrp="1"/>
          </p:cNvSpPr>
          <p:nvPr>
            <p:ph idx="1"/>
          </p:nvPr>
        </p:nvSpPr>
        <p:spPr>
          <a:xfrm>
            <a:off x="908050" y="5033963"/>
            <a:ext cx="7327900" cy="145415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mtClean="0"/>
              <a:t>Server per accedere alle risorse anche da casa</a:t>
            </a:r>
          </a:p>
        </p:txBody>
      </p:sp>
      <p:pic>
        <p:nvPicPr>
          <p:cNvPr id="593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t="25198" r="12199" b="41202"/>
          <a:stretch>
            <a:fillRect/>
          </a:stretch>
        </p:blipFill>
        <p:spPr bwMode="auto">
          <a:xfrm>
            <a:off x="1835149" y="1916112"/>
            <a:ext cx="5883897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Riepilogo: in biblioteca trovo</a:t>
            </a:r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Libri</a:t>
            </a:r>
          </a:p>
          <a:p>
            <a:r>
              <a:rPr lang="it-IT" altLang="it-IT" smtClean="0"/>
              <a:t>Giornali</a:t>
            </a:r>
          </a:p>
          <a:p>
            <a:r>
              <a:rPr lang="it-IT" altLang="it-IT" smtClean="0"/>
              <a:t>Film e musica</a:t>
            </a:r>
          </a:p>
          <a:p>
            <a:r>
              <a:rPr lang="it-IT" altLang="it-IT" smtClean="0"/>
              <a:t>Articoli scientifici</a:t>
            </a:r>
          </a:p>
          <a:p>
            <a:r>
              <a:rPr lang="it-IT" altLang="it-IT" smtClean="0"/>
              <a:t>E-books</a:t>
            </a:r>
          </a:p>
          <a:p>
            <a:r>
              <a:rPr lang="it-IT" altLang="it-IT" smtClean="0"/>
              <a:t>Banche dati disciplinari</a:t>
            </a:r>
          </a:p>
          <a:p>
            <a:r>
              <a:rPr lang="it-IT" altLang="it-IT" smtClean="0"/>
              <a:t>Internet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Riepilogo: nella biblioteca digitale trovo</a:t>
            </a:r>
          </a:p>
        </p:txBody>
      </p:sp>
      <p:sp>
        <p:nvSpPr>
          <p:cNvPr id="614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Catalogo delle pubblicazioni possedute;</a:t>
            </a:r>
          </a:p>
          <a:p>
            <a:r>
              <a:rPr lang="it-IT" altLang="it-IT" smtClean="0"/>
              <a:t>E-journals: periodici accademici e non;</a:t>
            </a:r>
          </a:p>
          <a:p>
            <a:r>
              <a:rPr lang="it-IT" altLang="it-IT" smtClean="0"/>
              <a:t>E-books: libri in prestito e da scaricare, per lo studio e lo svago;</a:t>
            </a:r>
          </a:p>
          <a:p>
            <a:r>
              <a:rPr lang="it-IT" altLang="it-IT" smtClean="0"/>
              <a:t>Banche dati disciplinari;</a:t>
            </a:r>
          </a:p>
          <a:p>
            <a:r>
              <a:rPr lang="it-IT" altLang="it-IT" smtClean="0"/>
              <a:t>Pubblicazioni dell’Università (archivio istituzionale)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Dove trovare maggiori info?</a:t>
            </a:r>
          </a:p>
        </p:txBody>
      </p:sp>
      <p:sp>
        <p:nvSpPr>
          <p:cNvPr id="624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hlinkClick r:id="rId2"/>
              </a:rPr>
              <a:t>Sistema Bibliotecario di Ateneo</a:t>
            </a:r>
            <a:endParaRPr lang="it-IT" altLang="it-IT" smtClean="0"/>
          </a:p>
          <a:p>
            <a:pPr eaLnBrk="1" hangingPunct="1"/>
            <a:r>
              <a:rPr lang="it-IT" altLang="it-IT" smtClean="0"/>
              <a:t>Catalogo Biblioest</a:t>
            </a:r>
          </a:p>
          <a:p>
            <a:pPr lvl="1" eaLnBrk="1" hangingPunct="1"/>
            <a:r>
              <a:rPr lang="it-IT" altLang="it-IT" smtClean="0">
                <a:hlinkClick r:id="rId3"/>
              </a:rPr>
              <a:t>Risorse elettroniche per gli utenti di Polo</a:t>
            </a:r>
            <a:endParaRPr lang="it-IT" altLang="it-IT" smtClean="0"/>
          </a:p>
          <a:p>
            <a:pPr eaLnBrk="1" hangingPunct="1"/>
            <a:r>
              <a:rPr lang="it-IT" altLang="it-IT" smtClean="0"/>
              <a:t>Tutoriali </a:t>
            </a:r>
          </a:p>
          <a:p>
            <a:pPr lvl="1" eaLnBrk="1" hangingPunct="1"/>
            <a:r>
              <a:rPr lang="it-IT" altLang="it-IT" smtClean="0">
                <a:hlinkClick r:id="rId4"/>
              </a:rPr>
              <a:t>http://moodle.units.it/moodle/course/view.php?id=1486</a:t>
            </a:r>
            <a:endParaRPr lang="it-IT" altLang="it-IT" smtClean="0"/>
          </a:p>
          <a:p>
            <a:pPr lvl="1" eaLnBrk="1" hangingPunct="1"/>
            <a:endParaRPr lang="it-IT" altLang="it-IT" smtClean="0"/>
          </a:p>
          <a:p>
            <a:pPr lvl="1" eaLnBrk="1" hangingPunct="1"/>
            <a:endParaRPr lang="it-IT" altLang="it-IT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"/>
          </a:xfrm>
        </p:spPr>
        <p:txBody>
          <a:bodyPr/>
          <a:lstStyle/>
          <a:p>
            <a:r>
              <a:rPr lang="it-IT" dirty="0" smtClean="0"/>
              <a:t>Grazie per l’attenzione!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Vi aspettiamo in biblioteca!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 smtClean="0">
              <a:hlinkClick r:id="rId2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76864" cy="5543384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5004048" y="2492896"/>
            <a:ext cx="2160240" cy="122413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56076" y="284335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Vi aspettiamo in biblioteca!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607053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Federica Moretto   </a:t>
            </a:r>
            <a:r>
              <a:rPr lang="it-IT" dirty="0" smtClean="0">
                <a:hlinkClick r:id="rId4"/>
              </a:rPr>
              <a:t>fmoretto@units.it</a:t>
            </a:r>
            <a:endParaRPr lang="it-IT" dirty="0" smtClean="0"/>
          </a:p>
          <a:p>
            <a:r>
              <a:rPr lang="it-IT" dirty="0" smtClean="0"/>
              <a:t>Michela Fedi      </a:t>
            </a:r>
            <a:r>
              <a:rPr lang="it-IT" dirty="0" smtClean="0">
                <a:hlinkClick r:id="rId5"/>
              </a:rPr>
              <a:t>fedi@units.it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614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BIBLIOTECA DI FILOSOFIA, LINGUE E LETTERATURE STRANIERE</a:t>
            </a:r>
            <a:endParaRPr lang="it-IT" sz="4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67944" y="3591016"/>
            <a:ext cx="4618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Collezioni</a:t>
            </a:r>
            <a:r>
              <a:rPr lang="it-IT" dirty="0" smtClean="0"/>
              <a:t>: Discipline dello spettacolo, Filosofia, Italianistica, Lingue e letterature straniere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64" y="1893262"/>
            <a:ext cx="3265229" cy="2736305"/>
          </a:xfrm>
        </p:spPr>
      </p:pic>
      <p:sp>
        <p:nvSpPr>
          <p:cNvPr id="3" name="CasellaDiTesto 2"/>
          <p:cNvSpPr txBox="1"/>
          <p:nvPr/>
        </p:nvSpPr>
        <p:spPr>
          <a:xfrm>
            <a:off x="3491880" y="1772816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Androna</a:t>
            </a:r>
            <a:r>
              <a:rPr lang="it-IT" dirty="0" smtClean="0"/>
              <a:t> Campo Marzio, 10   1. piano</a:t>
            </a:r>
          </a:p>
          <a:p>
            <a:endParaRPr lang="it-IT" dirty="0"/>
          </a:p>
          <a:p>
            <a:r>
              <a:rPr lang="it-IT" dirty="0" smtClean="0"/>
              <a:t>ORARIO: </a:t>
            </a:r>
            <a:r>
              <a:rPr lang="it-IT" dirty="0" err="1" smtClean="0"/>
              <a:t>lu-gio</a:t>
            </a:r>
            <a:r>
              <a:rPr lang="it-IT" dirty="0" smtClean="0"/>
              <a:t>  9:00-19.00    ve 9:00-17:00</a:t>
            </a:r>
          </a:p>
          <a:p>
            <a:endParaRPr lang="it-IT" dirty="0"/>
          </a:p>
          <a:p>
            <a:r>
              <a:rPr lang="it-IT" dirty="0" smtClean="0"/>
              <a:t>Contatti: </a:t>
            </a:r>
            <a:r>
              <a:rPr lang="it-IT" dirty="0" smtClean="0">
                <a:hlinkClick r:id="rId3"/>
              </a:rPr>
              <a:t>biblett@units.it</a:t>
            </a:r>
            <a:r>
              <a:rPr lang="it-IT" dirty="0" smtClean="0"/>
              <a:t>     tel. 0405584301</a:t>
            </a:r>
          </a:p>
          <a:p>
            <a:r>
              <a:rPr lang="it-IT" dirty="0" smtClean="0"/>
              <a:t>Sito SBA: www.biblio.units.it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5229200"/>
            <a:ext cx="8147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Sale di lettura e </a:t>
            </a:r>
            <a:r>
              <a:rPr lang="it-IT" dirty="0" err="1"/>
              <a:t>Wi-fi</a:t>
            </a:r>
            <a:endParaRPr lang="it-IT" dirty="0"/>
          </a:p>
          <a:p>
            <a:r>
              <a:rPr lang="it-IT" dirty="0"/>
              <a:t>Postazioni per la ricerca nell’</a:t>
            </a:r>
            <a:r>
              <a:rPr lang="it-IT" dirty="0" err="1"/>
              <a:t>Opac</a:t>
            </a:r>
            <a:r>
              <a:rPr lang="it-IT" dirty="0"/>
              <a:t> e nelle risorse elettroniche</a:t>
            </a:r>
          </a:p>
          <a:p>
            <a:r>
              <a:rPr lang="it-IT" dirty="0"/>
              <a:t>Documenti a scaffale aperto e in magazzini ad accesso chiuso</a:t>
            </a:r>
          </a:p>
          <a:p>
            <a:r>
              <a:rPr lang="it-IT" dirty="0"/>
              <a:t>Accesso libero previo deposito di borse, zaini, etc. negli appositi armadietti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111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Ma per entrare in biblioteca mi serve una tessera?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951" y="3717032"/>
            <a:ext cx="8285162" cy="1684337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Prestito locale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Altri servizi</a:t>
            </a:r>
          </a:p>
        </p:txBody>
      </p:sp>
      <p:sp>
        <p:nvSpPr>
          <p:cNvPr id="11" name="Parentesi graffa chiusa 10"/>
          <p:cNvSpPr/>
          <p:nvPr/>
        </p:nvSpPr>
        <p:spPr>
          <a:xfrm>
            <a:off x="5364088" y="3674191"/>
            <a:ext cx="576263" cy="1501775"/>
          </a:xfrm>
          <a:prstGeom prst="rightBrace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1205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084511" cy="273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03648" y="184482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No! Posso accedere a tutte le biblioteche anche se non</a:t>
            </a:r>
          </a:p>
          <a:p>
            <a:r>
              <a:rPr lang="it-IT" dirty="0"/>
              <a:t>h</a:t>
            </a:r>
            <a:r>
              <a:rPr lang="it-IT" dirty="0" smtClean="0"/>
              <a:t>o ancora la tessera: posso andare a studiare in sala di lettura, curiosare fra gli scaffali, utilizzare i libri che mi servono…Ma è meglio farla, mi servirà per:</a:t>
            </a:r>
            <a:endParaRPr lang="it-I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Per fare la tessera occorre: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738" y="1988840"/>
            <a:ext cx="8285162" cy="1944217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Documento personale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Prova di iscrizione all’Università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sz="1800" dirty="0" smtClean="0"/>
              <a:t>(</a:t>
            </a:r>
            <a:r>
              <a:rPr lang="it-IT" sz="1800" dirty="0" err="1" smtClean="0"/>
              <a:t>student</a:t>
            </a:r>
            <a:r>
              <a:rPr lang="it-IT" sz="1800" dirty="0" smtClean="0"/>
              <a:t> card, bollettino delle tasse pagate, mail di avvenuta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sz="1800" dirty="0" smtClean="0"/>
              <a:t>Immatricolazione)</a:t>
            </a:r>
            <a:endParaRPr lang="it-IT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 smtClean="0"/>
          </a:p>
        </p:txBody>
      </p:sp>
      <p:pic>
        <p:nvPicPr>
          <p:cNvPr id="52229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9" y="1628800"/>
            <a:ext cx="1925637" cy="252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09111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tessera </a:t>
            </a:r>
            <a:r>
              <a:rPr lang="it-IT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è valida in tutte le biblioteche universitarie e anche in quelle pubbliche!</a:t>
            </a:r>
            <a:endParaRPr lang="it-IT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it-IT" altLang="it-IT" sz="2800" dirty="0" smtClean="0"/>
              <a:t>Partiamo dall’inizio…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8" y="1124744"/>
            <a:ext cx="8485512" cy="5073427"/>
          </a:xfrm>
        </p:spPr>
      </p:pic>
      <p:sp>
        <p:nvSpPr>
          <p:cNvPr id="2" name="Rettangolo 1"/>
          <p:cNvSpPr/>
          <p:nvPr/>
        </p:nvSpPr>
        <p:spPr>
          <a:xfrm>
            <a:off x="6516216" y="1124744"/>
            <a:ext cx="576064" cy="2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724128" y="3549490"/>
            <a:ext cx="936104" cy="239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564904"/>
            <a:ext cx="2663950" cy="3538692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>
            <a:off x="4283968" y="3717032"/>
            <a:ext cx="144016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128792" cy="5628592"/>
          </a:xfrm>
        </p:spPr>
      </p:pic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it-IT" altLang="it-IT" sz="3200" dirty="0" smtClean="0"/>
              <a:t>www.biblio.units.it</a:t>
            </a:r>
          </a:p>
        </p:txBody>
      </p:sp>
      <p:sp>
        <p:nvSpPr>
          <p:cNvPr id="4" name="Rettangolo 3"/>
          <p:cNvSpPr/>
          <p:nvPr/>
        </p:nvSpPr>
        <p:spPr>
          <a:xfrm>
            <a:off x="3635896" y="1994868"/>
            <a:ext cx="1116124" cy="354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031939" y="986756"/>
            <a:ext cx="216024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915816" y="3986980"/>
            <a:ext cx="1116124" cy="234108"/>
          </a:xfrm>
          <a:prstGeom prst="rect">
            <a:avLst/>
          </a:prstGeom>
          <a:noFill/>
          <a:ln>
            <a:solidFill>
              <a:srgbClr val="F93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915816" y="5055044"/>
            <a:ext cx="1116123" cy="246164"/>
          </a:xfrm>
          <a:prstGeom prst="rect">
            <a:avLst/>
          </a:prstGeom>
          <a:noFill/>
          <a:ln>
            <a:solidFill>
              <a:srgbClr val="F93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3924" y="26064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faccio a sapere quale biblioteca possiede un libro? Dove lo cerco?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www.biblioest.it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00199"/>
            <a:ext cx="7920879" cy="48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0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4659</TotalTime>
  <Words>928</Words>
  <Application>Microsoft Office PowerPoint</Application>
  <PresentationFormat>Presentazione su schermo (4:3)</PresentationFormat>
  <Paragraphs>187</Paragraphs>
  <Slides>37</Slides>
  <Notes>7</Notes>
  <HiddenSlides>28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0" baseType="lpstr">
      <vt:lpstr>Arial</vt:lpstr>
      <vt:lpstr>Calibri</vt:lpstr>
      <vt:lpstr>Tema di Office</vt:lpstr>
      <vt:lpstr>Biblioteche dell’Ateneo</vt:lpstr>
      <vt:lpstr>Di cosa parleremo</vt:lpstr>
      <vt:lpstr>BIBLIOTECA DI STUDI UMANISTICI</vt:lpstr>
      <vt:lpstr>BIBLIOTECA DI FILOSOFIA, LINGUE E LETTERATURE STRANIERE</vt:lpstr>
      <vt:lpstr>Ma per entrare in biblioteca mi serve una tessera? </vt:lpstr>
      <vt:lpstr>Per fare la tessera occorre:</vt:lpstr>
      <vt:lpstr>Partiamo dall’inizio…</vt:lpstr>
      <vt:lpstr>www.biblio.units.it</vt:lpstr>
      <vt:lpstr>Presentazione standard di PowerPoint</vt:lpstr>
      <vt:lpstr>Palermo, Massimo, Linguistica italiana. Bologna : Il Mulino, 2015</vt:lpstr>
      <vt:lpstr>Quali sono i testi d’esame adottati dalla prof.ssa Piras?</vt:lpstr>
      <vt:lpstr>Quali sono i testi d’esame adottati dal prof. Romanini?</vt:lpstr>
      <vt:lpstr>Presentazione standard di PowerPoint</vt:lpstr>
      <vt:lpstr>Presentazione standard di PowerPoint</vt:lpstr>
      <vt:lpstr>Cos’è la collocazione? A cosa mi serve? E’ l’indirizzo del volume…</vt:lpstr>
      <vt:lpstr>Spazio personale</vt:lpstr>
      <vt:lpstr>Ebook Indaco</vt:lpstr>
      <vt:lpstr>Ebook Indaco</vt:lpstr>
      <vt:lpstr>Ebook Mlol</vt:lpstr>
      <vt:lpstr>Presentazione standard di PowerPoint</vt:lpstr>
      <vt:lpstr>Ebook scaricabile</vt:lpstr>
      <vt:lpstr>Un esempio di articolo </vt:lpstr>
      <vt:lpstr>Presentazione standard di PowerPoint</vt:lpstr>
      <vt:lpstr>Come cercare (periodico)</vt:lpstr>
      <vt:lpstr>Ho trovato un testo elettronico…e adesso?</vt:lpstr>
      <vt:lpstr>In questo caso accedo tramite il mio spazio personale in Biblioest</vt:lpstr>
      <vt:lpstr>Altre risorse da www.biblio.units.it</vt:lpstr>
      <vt:lpstr>Altri servizi che le biblioteche mi offrono:</vt:lpstr>
      <vt:lpstr>Accesso ai servizi per gruppi di utenti</vt:lpstr>
      <vt:lpstr>Condizioni per l’accesso</vt:lpstr>
      <vt:lpstr>Criteri per l’accesso</vt:lpstr>
      <vt:lpstr>Servizi in Ateneo per gli utenti UNITS</vt:lpstr>
      <vt:lpstr>Cosa vuol dire «EZ-Proxy»?</vt:lpstr>
      <vt:lpstr>Riepilogo: in biblioteca trovo</vt:lpstr>
      <vt:lpstr>Riepilogo: nella biblioteca digitale trovo</vt:lpstr>
      <vt:lpstr>Dove trovare maggiori info?</vt:lpstr>
      <vt:lpstr>Grazie per l’attenzione! </vt:lpstr>
    </vt:vector>
  </TitlesOfParts>
  <Company>Università di Trieste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Colleghi UNITS</dc:title>
  <dc:creator>FONTANIN MATILDE</dc:creator>
  <cp:lastModifiedBy>FEDI MICHELA</cp:lastModifiedBy>
  <cp:revision>276</cp:revision>
  <cp:lastPrinted>2017-10-10T11:17:13Z</cp:lastPrinted>
  <dcterms:created xsi:type="dcterms:W3CDTF">2014-12-19T11:22:14Z</dcterms:created>
  <dcterms:modified xsi:type="dcterms:W3CDTF">2019-10-28T13:59:04Z</dcterms:modified>
</cp:coreProperties>
</file>