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16" r:id="rId3"/>
    <p:sldId id="317" r:id="rId4"/>
    <p:sldId id="378" r:id="rId5"/>
    <p:sldId id="379" r:id="rId6"/>
    <p:sldId id="401" r:id="rId7"/>
    <p:sldId id="402" r:id="rId8"/>
    <p:sldId id="368" r:id="rId9"/>
    <p:sldId id="392" r:id="rId10"/>
    <p:sldId id="369" r:id="rId11"/>
    <p:sldId id="370" r:id="rId12"/>
    <p:sldId id="400" r:id="rId13"/>
    <p:sldId id="372" r:id="rId14"/>
    <p:sldId id="373" r:id="rId15"/>
    <p:sldId id="374" r:id="rId16"/>
    <p:sldId id="375" r:id="rId17"/>
    <p:sldId id="371" r:id="rId18"/>
    <p:sldId id="376" r:id="rId19"/>
    <p:sldId id="391" r:id="rId20"/>
    <p:sldId id="389" r:id="rId21"/>
    <p:sldId id="395" r:id="rId22"/>
    <p:sldId id="380" r:id="rId23"/>
    <p:sldId id="387" r:id="rId24"/>
    <p:sldId id="383" r:id="rId25"/>
    <p:sldId id="384" r:id="rId26"/>
    <p:sldId id="385" r:id="rId27"/>
    <p:sldId id="386" r:id="rId28"/>
    <p:sldId id="403" r:id="rId29"/>
    <p:sldId id="404" r:id="rId30"/>
    <p:sldId id="405" r:id="rId31"/>
    <p:sldId id="406" r:id="rId32"/>
    <p:sldId id="407" r:id="rId33"/>
    <p:sldId id="408" r:id="rId34"/>
    <p:sldId id="409" r:id="rId35"/>
  </p:sldIdLst>
  <p:sldSz cx="9144000" cy="6858000" type="screen4x3"/>
  <p:notesSz cx="6761163" cy="9929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75057" autoAdjust="0"/>
  </p:normalViewPr>
  <p:slideViewPr>
    <p:cSldViewPr>
      <p:cViewPr>
        <p:scale>
          <a:sx n="66" d="100"/>
          <a:sy n="66" d="100"/>
        </p:scale>
        <p:origin x="-2952" y="-468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36" y="-72"/>
      </p:cViewPr>
      <p:guideLst>
        <p:guide orient="horz" pos="3126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893BC82E-3830-4ED8-93E7-F07053AB35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09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540" y="4716383"/>
            <a:ext cx="4960085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DA494E9-1E4F-4E83-BC75-EF5A96ECCD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5985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history-of-american-agriculture-farm-machinery-4074385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1F60F-1858-4401-B669-B39C290A6CD2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dirty="0" err="1" smtClean="0"/>
              <a:t>Slides</a:t>
            </a:r>
            <a:r>
              <a:rPr lang="it-IT" dirty="0" smtClean="0"/>
              <a:t> with (*) in </a:t>
            </a:r>
            <a:r>
              <a:rPr lang="it-IT" dirty="0" err="1" smtClean="0"/>
              <a:t>footnotes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from Jean-Paul </a:t>
            </a:r>
            <a:r>
              <a:rPr lang="it-IT" dirty="0" err="1" smtClean="0"/>
              <a:t>Rodrigue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. (</a:t>
            </a:r>
            <a:r>
              <a:rPr lang="it-IT" dirty="0" err="1" smtClean="0"/>
              <a:t>see</a:t>
            </a:r>
            <a:r>
              <a:rPr lang="it-IT" smtClean="0"/>
              <a:t> copyright). </a:t>
            </a:r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and </a:t>
            </a:r>
            <a:r>
              <a:rPr lang="it-IT" dirty="0" err="1" smtClean="0"/>
              <a:t>elaborated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be </a:t>
            </a:r>
            <a:r>
              <a:rPr lang="it-IT" dirty="0" err="1" smtClean="0"/>
              <a:t>suitable</a:t>
            </a:r>
            <a:r>
              <a:rPr lang="it-IT" dirty="0" smtClean="0"/>
              <a:t> for the </a:t>
            </a: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rgbClr val="1C1C1C"/>
                </a:solidFill>
              </a:rPr>
              <a:t>Copyright © 1998-2010, Dr. Jean-Paul </a:t>
            </a:r>
            <a:r>
              <a:rPr lang="en-US" dirty="0" err="1" smtClean="0">
                <a:solidFill>
                  <a:srgbClr val="1C1C1C"/>
                </a:solidFill>
              </a:rPr>
              <a:t>Rodrigue</a:t>
            </a:r>
            <a:r>
              <a:rPr lang="en-US" dirty="0" smtClean="0">
                <a:solidFill>
                  <a:srgbClr val="1C1C1C"/>
                </a:solidFill>
              </a:rPr>
              <a:t>, Dept. of Global Studies &amp; Geography, Hofstra University. For personal or classroom use ONLY. 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630C6010-2C4D-419C-8A51-D3149547B5B2}" type="slidenum">
              <a:rPr lang="it-IT" sz="1200"/>
              <a:pPr algn="r" eaLnBrk="0" hangingPunct="0"/>
              <a:t>18</a:t>
            </a:fld>
            <a:endParaRPr lang="it-IT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39775"/>
            <a:ext cx="4930775" cy="3698875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122" y="4684623"/>
            <a:ext cx="4956920" cy="451947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(*)</a:t>
            </a:r>
          </a:p>
          <a:p>
            <a:pPr eaLnBrk="1" hangingPunct="1"/>
            <a:r>
              <a:rPr lang="en-US" dirty="0" smtClean="0"/>
              <a:t>Stutz, R. and A. de Souza (1998), "The World Economy: Resources, Location, Trade and Development." Third Edition, Toronto: Prentice Hall. P. 268.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84D32A65-F9DA-4B41-B245-B78313A63CF8}" type="slidenum">
              <a:rPr lang="it-IT" sz="1200"/>
              <a:pPr algn="r" eaLnBrk="0" hangingPunct="0"/>
              <a:t>24</a:t>
            </a:fld>
            <a:endParaRPr lang="it-IT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F8F9F145-FF1D-4B33-8150-C6C466F27BED}" type="slidenum">
              <a:rPr lang="it-IT" sz="1200"/>
              <a:pPr algn="r" eaLnBrk="0" hangingPunct="0"/>
              <a:t>25</a:t>
            </a:fld>
            <a:endParaRPr lang="it-IT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24097D3A-F421-4029-9CB6-0259A6A094F0}" type="slidenum">
              <a:rPr lang="it-IT" sz="1200"/>
              <a:pPr algn="r" eaLnBrk="0" hangingPunct="0"/>
              <a:t>26</a:t>
            </a:fld>
            <a:endParaRPr lang="it-IT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7C52FAFC-4640-493C-9D6C-605F9318D473}" type="slidenum">
              <a:rPr lang="it-IT" sz="1200"/>
              <a:pPr algn="r" eaLnBrk="0" hangingPunct="0"/>
              <a:t>27</a:t>
            </a:fld>
            <a:endParaRPr lang="it-IT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B38AB1B-508B-4D10-A0A0-1CF1E86BD407}" type="slidenum">
              <a:rPr lang="it-IT" sz="1200"/>
              <a:pPr algn="r" eaLnBrk="0" hangingPunct="0"/>
              <a:t>3</a:t>
            </a:fld>
            <a:endParaRPr lang="it-IT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6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city is located centrally within an "Isolated State" which is self-sufficient and has no external influences.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Isolated State is surrounded by an unoccupied wilderness.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land of the State is completely flat and has no rivers or mountains to interrupt the terrain.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soil quality and climate are consistent throughout the State.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Farmers in the Isolated State transport their own goods to market via oxcart, across the land, directly to the central city. Therefore, there are no roads.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3"/>
              </a:rPr>
              <a:t>Farmers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act to maximize profits.</a:t>
            </a:r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Diparimento di Scienze Geografiche e Storiche - Introduzione ai GIS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A494E9-1E4F-4E83-BC75-EF5A96ECCD2D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577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11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12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A995EAE9-97BE-4D4A-A0B0-1EF9F27EBE16}" type="slidenum">
              <a:rPr lang="it-IT" sz="1200"/>
              <a:pPr algn="r" eaLnBrk="0" hangingPunct="0"/>
              <a:t>15</a:t>
            </a:fld>
            <a:endParaRPr lang="it-IT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Hanink (1997) Economic Geography, page 39 (a, b)</a:t>
            </a:r>
            <a:r>
              <a:rPr lang="it-IT" smtClean="0"/>
              <a:t>; page 54 (c)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4F0FF13-5377-4430-9987-02281A39EE30}" type="slidenum">
              <a:rPr lang="it-IT" sz="1200"/>
              <a:pPr algn="r" eaLnBrk="0" hangingPunct="0"/>
              <a:t>17</a:t>
            </a:fld>
            <a:endParaRPr lang="it-IT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378D-3165-46C8-AB56-47A2AC275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53B2-5BEF-4D9B-9C1F-B8111AE72F38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7C287-E656-4256-8E4A-A097DEC02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37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" name="Rectangle 6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D000C99B-8C71-4CC9-8036-FC490A4C43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/>
              <a:t>Economic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Geography</a:t>
            </a:r>
            <a:r>
              <a:rPr lang="it-IT" sz="3600" b="1" dirty="0" smtClean="0"/>
              <a:t> </a:t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2400" dirty="0" smtClean="0"/>
              <a:t>2 – </a:t>
            </a:r>
            <a:r>
              <a:rPr lang="it-IT" sz="2400" dirty="0" smtClean="0">
                <a:latin typeface="Tahoma" pitchFamily="34" charset="0"/>
              </a:rPr>
              <a:t>Location </a:t>
            </a:r>
            <a:r>
              <a:rPr lang="it-IT" sz="2400" dirty="0" err="1" smtClean="0">
                <a:latin typeface="Tahoma" pitchFamily="34" charset="0"/>
              </a:rPr>
              <a:t>theories</a:t>
            </a:r>
            <a:r>
              <a:rPr lang="it-IT" sz="2400" dirty="0" smtClean="0">
                <a:latin typeface="Tahoma" pitchFamily="34" charset="0"/>
              </a:rPr>
              <a:t>: the Von </a:t>
            </a:r>
            <a:r>
              <a:rPr lang="it-IT" sz="2400" dirty="0" err="1" smtClean="0">
                <a:latin typeface="Tahoma" pitchFamily="34" charset="0"/>
              </a:rPr>
              <a:t>Thunen</a:t>
            </a:r>
            <a:r>
              <a:rPr lang="it-IT" sz="2400" dirty="0" smtClean="0">
                <a:latin typeface="Tahoma" pitchFamily="34" charset="0"/>
              </a:rPr>
              <a:t> Model</a:t>
            </a:r>
            <a:endParaRPr lang="it-IT" sz="2000" b="1" i="1" dirty="0" smtClean="0"/>
          </a:p>
        </p:txBody>
      </p:sp>
      <p:sp>
        <p:nvSpPr>
          <p:cNvPr id="51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/>
          </a:p>
          <a:p>
            <a:pPr eaLnBrk="1" hangingPunct="1"/>
            <a:endParaRPr lang="it-IT" sz="1800" dirty="0" smtClean="0"/>
          </a:p>
          <a:p>
            <a:pPr eaLnBrk="1" hangingPunct="1"/>
            <a:r>
              <a:rPr lang="it-IT" sz="1800" dirty="0" smtClean="0"/>
              <a:t>121EC</a:t>
            </a:r>
          </a:p>
          <a:p>
            <a:pPr eaLnBrk="1" hangingPunct="1"/>
            <a:endParaRPr lang="it-IT" sz="18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A.Y. 2019/2020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Dr. Giuseppe </a:t>
            </a:r>
            <a:r>
              <a:rPr lang="it-IT" sz="1600" dirty="0" err="1" smtClean="0"/>
              <a:t>Borruso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Department</a:t>
            </a:r>
            <a:r>
              <a:rPr lang="it-IT" sz="1600" dirty="0" smtClean="0"/>
              <a:t> of </a:t>
            </a:r>
            <a:r>
              <a:rPr lang="it-IT" sz="1600" dirty="0" err="1" smtClean="0"/>
              <a:t>Economics</a:t>
            </a:r>
            <a:r>
              <a:rPr lang="it-IT" sz="1600" dirty="0" smtClean="0"/>
              <a:t>, Business, </a:t>
            </a:r>
            <a:r>
              <a:rPr lang="it-IT" sz="1600" dirty="0" err="1" smtClean="0"/>
              <a:t>Mathematics</a:t>
            </a:r>
            <a:r>
              <a:rPr lang="it-IT" sz="1600" dirty="0" smtClean="0"/>
              <a:t> and </a:t>
            </a:r>
            <a:r>
              <a:rPr lang="it-IT" sz="1600" dirty="0" err="1" smtClean="0"/>
              <a:t>Statistics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University</a:t>
            </a:r>
            <a:r>
              <a:rPr lang="it-IT" sz="1600" dirty="0" smtClean="0"/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E-mail. </a:t>
            </a:r>
            <a:r>
              <a:rPr lang="it-IT" sz="1600" dirty="0" smtClean="0">
                <a:hlinkClick r:id="rId3"/>
              </a:rPr>
              <a:t>giuseppe.borruso@econ.units.it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Ph</a:t>
            </a:r>
            <a:r>
              <a:rPr lang="it-IT" sz="1600" dirty="0" smtClean="0"/>
              <a:t>. +39 040 558 </a:t>
            </a:r>
            <a:r>
              <a:rPr lang="it-IT" sz="1600" b="1" dirty="0" smtClean="0"/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Skype</a:t>
            </a:r>
            <a:r>
              <a:rPr lang="it-IT" sz="1600" dirty="0" smtClean="0"/>
              <a:t>:  </a:t>
            </a:r>
            <a:r>
              <a:rPr lang="it-IT" sz="1600" dirty="0" err="1" smtClean="0"/>
              <a:t>giuseppe.borruso</a:t>
            </a:r>
            <a:r>
              <a:rPr lang="it-IT" sz="1600" dirty="0" smtClean="0"/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(2/</a:t>
            </a:r>
            <a:r>
              <a:rPr lang="it-IT" sz="3200" dirty="0" err="1" smtClean="0">
                <a:latin typeface="Tahoma" pitchFamily="34" charset="0"/>
              </a:rPr>
              <a:t>2</a:t>
            </a:r>
            <a:r>
              <a:rPr lang="it-IT" sz="3200" dirty="0" smtClean="0">
                <a:latin typeface="Tahoma" pitchFamily="34" charset="0"/>
              </a:rPr>
              <a:t>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1826: </a:t>
            </a:r>
            <a:r>
              <a:rPr lang="en-GB" sz="1600" i="1" dirty="0" smtClean="0">
                <a:latin typeface="Tahoma" pitchFamily="34" charset="0"/>
              </a:rPr>
              <a:t>The isolated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dirty="0" smtClean="0">
                <a:latin typeface="Tahoma" pitchFamily="34" charset="0"/>
              </a:rPr>
              <a:t>Effects of a unique urban central market on the distribution of cultivations in a homogeneous 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accessibility to the market (town) can create a complete system of agricultural land use.</a:t>
            </a:r>
            <a:endParaRPr lang="en-GB" sz="140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Assumptions: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city is located centrally within an "Isolated State" which is self-sufficient and has no external influences.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 large town (market) is situated in the center of a fertile plain that has neither canals nor navigable rivers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Means of transport is a horse-drawn wagon or a similar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All land within the plain is of equal fertility, and there are no other comparative advantages of production between plots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At a considerable distance from the city, the plain ends in an uncultivated wilderness</a:t>
            </a:r>
            <a:endParaRPr lang="en-GB" sz="1600" dirty="0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“isotropic plain” no site differences, no transportation barriers or roads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“Isolated State” i.e. no trade with other communities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receive the same marketplace price for the same crop at a given time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seek to maximize profits, and they all have perfect information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there is only one form of transportation (which is also uniform across the plain)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 cost of transportation is directly proportional to distance (e.g. $x per mile) </a:t>
            </a:r>
          </a:p>
          <a:p>
            <a:pPr lvl="1">
              <a:lnSpc>
                <a:spcPct val="80000"/>
              </a:lnSpc>
            </a:pPr>
            <a:endParaRPr lang="en-GB" sz="1600" dirty="0" smtClean="0">
              <a:latin typeface="Tahoma" pitchFamily="34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en-GB" sz="1600" b="1" dirty="0" smtClean="0">
                <a:latin typeface="Tahoma" pitchFamily="34" charset="0"/>
              </a:rPr>
              <a:t>=&gt;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Von </a:t>
            </a:r>
            <a:r>
              <a:rPr lang="en-US" sz="1600" dirty="0" err="1"/>
              <a:t>Thunen</a:t>
            </a:r>
            <a:r>
              <a:rPr lang="en-US" sz="1600" dirty="0"/>
              <a:t> hypothesized that a pattern of rings around the city would develop.</a:t>
            </a:r>
            <a:endParaRPr lang="en-GB" sz="160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Concentric rings in a circular space with the market city at centre;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Rings are organized according to the production techniques of the time;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622300" y="1365250"/>
            <a:ext cx="4957763" cy="5016500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8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0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3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6238875" y="5337175"/>
            <a:ext cx="20177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6238875" y="4943475"/>
            <a:ext cx="27066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 dirty="0">
                <a:latin typeface="AvantGarde Bk BT"/>
              </a:rPr>
              <a:t>Three-field crop rotation system</a:t>
            </a:r>
          </a:p>
        </p:txBody>
      </p:sp>
      <p:sp>
        <p:nvSpPr>
          <p:cNvPr id="14349" name="Rectangle 14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6238875" y="4457700"/>
            <a:ext cx="17033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6238875" y="3959225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6238875" y="3495675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6238875" y="2943225"/>
            <a:ext cx="15859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5870575" y="2636838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6238875" y="2668588"/>
            <a:ext cx="1243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  <p:sp>
        <p:nvSpPr>
          <p:cNvPr id="14359" name="Rectangle 2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4360" name="Oval 25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688032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 of land use</a:t>
            </a:r>
            <a:br>
              <a:rPr lang="en-US" sz="3200" dirty="0" smtClean="0">
                <a:latin typeface="Tahoma" pitchFamily="34" charset="0"/>
              </a:rPr>
            </a:br>
            <a:endParaRPr lang="en-US" sz="3200" dirty="0" smtClean="0">
              <a:latin typeface="Tahoma" pitchFamily="34" charset="0"/>
            </a:endParaRPr>
          </a:p>
        </p:txBody>
      </p:sp>
      <p:sp>
        <p:nvSpPr>
          <p:cNvPr id="2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852714" y="1472654"/>
            <a:ext cx="77724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/>
              <a:t>There are </a:t>
            </a:r>
            <a:r>
              <a:rPr lang="en-US" sz="1600" dirty="0" smtClean="0"/>
              <a:t>five rings </a:t>
            </a:r>
            <a:r>
              <a:rPr lang="en-US" sz="1600" dirty="0"/>
              <a:t>of agricultural activity surrounding the </a:t>
            </a:r>
            <a:r>
              <a:rPr lang="en-US" sz="1600" dirty="0" smtClean="0"/>
              <a:t>city.</a:t>
            </a:r>
          </a:p>
          <a:p>
            <a:r>
              <a:rPr lang="en-US" sz="1600" dirty="0" smtClean="0"/>
              <a:t>Dairying occur </a:t>
            </a:r>
            <a:r>
              <a:rPr lang="en-US" sz="1600" dirty="0"/>
              <a:t>in the ring closest to the city. </a:t>
            </a:r>
            <a:endParaRPr lang="en-US" sz="1600" dirty="0" smtClean="0"/>
          </a:p>
          <a:p>
            <a:pPr lvl="1"/>
            <a:r>
              <a:rPr lang="en-US" sz="1400" dirty="0" smtClean="0"/>
              <a:t>Since </a:t>
            </a:r>
            <a:r>
              <a:rPr lang="en-US" sz="1400" dirty="0"/>
              <a:t>vegetables, fruit, milk and other dairy products must get to market quickly, they would be produced close to the city </a:t>
            </a:r>
            <a:r>
              <a:rPr lang="en-US" sz="1400" dirty="0" smtClean="0"/>
              <a:t>(no refrigerated </a:t>
            </a:r>
            <a:r>
              <a:rPr lang="en-US" sz="1400" dirty="0"/>
              <a:t>oxcarts!)</a:t>
            </a:r>
          </a:p>
          <a:p>
            <a:r>
              <a:rPr lang="en-US" sz="1600" dirty="0"/>
              <a:t>Timber and firewood would be produced for fuel and building materials in the second zone.</a:t>
            </a:r>
          </a:p>
          <a:p>
            <a:pPr lvl="1"/>
            <a:r>
              <a:rPr lang="en-US" sz="1400" dirty="0"/>
              <a:t>Before industrialization (and coal power), wood was a very important fuel for heating and cooking. Wood is very heavy and difficult to transport so it is located as close to the city as possible.</a:t>
            </a:r>
          </a:p>
          <a:p>
            <a:r>
              <a:rPr lang="en-US" sz="1600" dirty="0" smtClean="0"/>
              <a:t>Intensive farming is located in the third zone</a:t>
            </a:r>
          </a:p>
          <a:p>
            <a:r>
              <a:rPr lang="en-US" sz="1600" dirty="0" smtClean="0"/>
              <a:t>The fourth zone </a:t>
            </a:r>
            <a:r>
              <a:rPr lang="en-US" sz="1600" dirty="0"/>
              <a:t>consists of extensive fields crops such as grains for bread. </a:t>
            </a:r>
            <a:endParaRPr lang="en-US" sz="1600" dirty="0" smtClean="0"/>
          </a:p>
          <a:p>
            <a:pPr lvl="1"/>
            <a:r>
              <a:rPr lang="en-US" sz="1400" dirty="0" smtClean="0"/>
              <a:t>Since </a:t>
            </a:r>
            <a:r>
              <a:rPr lang="en-US" sz="1400" dirty="0"/>
              <a:t>grains last longer than dairy products and are much lighter than fuel, reducing transport costs, they can be located further from the city</a:t>
            </a:r>
            <a:r>
              <a:rPr lang="en-US" sz="1400" dirty="0" smtClean="0"/>
              <a:t>.</a:t>
            </a:r>
          </a:p>
          <a:p>
            <a:r>
              <a:rPr lang="en-US" sz="1800" dirty="0" smtClean="0">
                <a:latin typeface="AvantGarde Bk BT"/>
              </a:rPr>
              <a:t>The fifth zone occupies Three-field </a:t>
            </a:r>
            <a:r>
              <a:rPr lang="en-US" sz="1800" dirty="0">
                <a:latin typeface="AvantGarde Bk BT"/>
              </a:rPr>
              <a:t>crop rotation system</a:t>
            </a:r>
          </a:p>
          <a:p>
            <a:r>
              <a:rPr lang="en-US" sz="1600" dirty="0" smtClean="0"/>
              <a:t>Ranching </a:t>
            </a:r>
            <a:r>
              <a:rPr lang="en-US" sz="1600" dirty="0"/>
              <a:t>is located in the final ring surrounding the central city. </a:t>
            </a:r>
            <a:endParaRPr lang="en-US" sz="1600" dirty="0" smtClean="0"/>
          </a:p>
          <a:p>
            <a:pPr lvl="1"/>
            <a:r>
              <a:rPr lang="en-US" sz="1400" dirty="0" smtClean="0"/>
              <a:t>Animals </a:t>
            </a:r>
            <a:r>
              <a:rPr lang="en-US" sz="1400" dirty="0"/>
              <a:t>can be raised far from the city because they are self-transporting. Animals can walk to the central city for sale or for butchering.</a:t>
            </a:r>
          </a:p>
          <a:p>
            <a:r>
              <a:rPr lang="en-US" sz="1600" dirty="0"/>
              <a:t>Beyond the fourth ring lies the unoccupied wilderness, which is too great a distance from the central city for any type of agricultural product.</a:t>
            </a:r>
          </a:p>
        </p:txBody>
      </p:sp>
    </p:spTree>
    <p:extLst>
      <p:ext uri="{BB962C8B-B14F-4D97-AF65-F5344CB8AC3E}">
        <p14:creationId xmlns:p14="http://schemas.microsoft.com/office/powerpoint/2010/main" val="38672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endParaRPr lang="it-IT" sz="4000" smtClean="0">
              <a:latin typeface="Tahoma" pitchFamily="34" charset="0"/>
            </a:endParaRPr>
          </a:p>
        </p:txBody>
      </p:sp>
      <p:sp>
        <p:nvSpPr>
          <p:cNvPr id="1146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908050"/>
            <a:ext cx="8424862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Land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uses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given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by</a:t>
            </a: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Where</a:t>
            </a:r>
            <a:r>
              <a:rPr lang="it-IT" sz="1800" dirty="0" smtClean="0">
                <a:latin typeface="Tahoma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err="1" smtClean="0">
                <a:latin typeface="Tahoma" pitchFamily="34" charset="0"/>
              </a:rPr>
              <a:t>R</a:t>
            </a:r>
            <a:r>
              <a:rPr lang="it-IT" sz="1600" b="1" i="1" baseline="-25000" dirty="0" err="1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monetary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a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> in a </a:t>
            </a:r>
            <a:r>
              <a:rPr lang="it-IT" sz="1600" dirty="0" err="1" smtClean="0">
                <a:latin typeface="Tahoma" pitchFamily="34" charset="0"/>
              </a:rPr>
              <a:t>given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i="1" dirty="0" smtClean="0">
                <a:latin typeface="Tahoma" pitchFamily="34" charset="0"/>
              </a:rPr>
              <a:t>p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 [location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land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R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physical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same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yield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market price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/</a:t>
            </a:r>
            <a:r>
              <a:rPr lang="it-IT" sz="1600" dirty="0" err="1" smtClean="0">
                <a:latin typeface="Tahoma" pitchFamily="34" charset="0"/>
              </a:rPr>
              <a:t>weight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product</a:t>
            </a:r>
            <a:r>
              <a:rPr lang="it-IT" sz="1600" dirty="0" smtClean="0">
                <a:latin typeface="Tahoma" pitchFamily="34" charset="0"/>
              </a:rPr>
              <a:t> at the </a:t>
            </a:r>
            <a:r>
              <a:rPr lang="it-IT" sz="1600" dirty="0" err="1" smtClean="0">
                <a:latin typeface="Tahoma" pitchFamily="34" charset="0"/>
              </a:rPr>
              <a:t>marketplace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[market price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c</a:t>
            </a:r>
            <a:r>
              <a:rPr lang="it-IT" sz="1600" dirty="0" smtClean="0">
                <a:latin typeface="Tahoma" pitchFamily="34" charset="0"/>
              </a:rPr>
              <a:t> = 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at the location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t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 and the market</a:t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rate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d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(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location)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market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>
                <a:latin typeface="Tahoma" pitchFamily="34" charset="0"/>
              </a:rPr>
              <a:t>The </a:t>
            </a:r>
            <a:r>
              <a:rPr lang="it-IT" sz="1800" dirty="0" err="1" smtClean="0">
                <a:latin typeface="Tahoma" pitchFamily="34" charset="0"/>
              </a:rPr>
              <a:t>function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becomes</a:t>
            </a:r>
            <a:r>
              <a:rPr lang="it-IT" sz="1800" dirty="0" smtClean="0">
                <a:latin typeface="Tahoma" pitchFamily="34" charset="0"/>
              </a:rPr>
              <a:t> a </a:t>
            </a:r>
            <a:r>
              <a:rPr lang="it-IT" sz="1800" dirty="0" err="1" smtClean="0">
                <a:latin typeface="Tahoma" pitchFamily="34" charset="0"/>
              </a:rPr>
              <a:t>line</a:t>
            </a:r>
            <a:r>
              <a:rPr lang="it-IT" sz="1800" dirty="0" smtClean="0">
                <a:latin typeface="Tahoma" pitchFamily="34" charset="0"/>
              </a:rPr>
              <a:t>: </a:t>
            </a: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i="1" dirty="0" smtClean="0">
                <a:solidFill>
                  <a:srgbClr val="000000"/>
                </a:solidFill>
                <a:latin typeface="Times New Roman" pitchFamily="18" charset="0"/>
              </a:rPr>
              <a:t>y = a - </a:t>
            </a:r>
            <a:r>
              <a:rPr lang="it-IT" sz="2000" i="1" dirty="0" err="1" smtClean="0">
                <a:solidFill>
                  <a:srgbClr val="000000"/>
                </a:solidFill>
                <a:latin typeface="Times New Roman" pitchFamily="18" charset="0"/>
              </a:rPr>
              <a:t>bx</a:t>
            </a:r>
            <a:endParaRPr lang="it-IT" sz="20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With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parameters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production in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Zones</a:t>
            </a:r>
            <a:r>
              <a:rPr lang="it-IT" sz="1600" dirty="0" smtClean="0">
                <a:latin typeface="Tahoma" pitchFamily="34" charset="0"/>
              </a:rPr>
              <a:t> derive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crossing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functions</a:t>
            </a: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depending</a:t>
            </a:r>
            <a:r>
              <a:rPr lang="it-IT" sz="1600" dirty="0" smtClean="0">
                <a:latin typeface="Tahoma" pitchFamily="34" charset="0"/>
              </a:rPr>
              <a:t> on a set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it-IT" sz="1600" b="1" i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1469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75013" y="1700213"/>
          <a:ext cx="25923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2" name="Equation" r:id="rId3" imgW="850531" imgH="190417" progId="Equation.3">
                  <p:embed/>
                </p:oleObj>
              </mc:Choice>
              <mc:Fallback>
                <p:oleObj name="Equation" r:id="rId3" imgW="850531" imgH="190417" progId="Equation.3">
                  <p:embed/>
                  <p:pic>
                    <p:nvPicPr>
                      <p:cNvPr id="0" name="Picture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1700213"/>
                        <a:ext cx="25923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33750" y="5962650"/>
          <a:ext cx="31099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3" name="Equation" r:id="rId5" imgW="1054100" imgH="190500" progId="Equation.3">
                  <p:embed/>
                </p:oleObj>
              </mc:Choice>
              <mc:Fallback>
                <p:oleObj name="Equation" r:id="rId5" imgW="1054100" imgH="190500" progId="Equation.3">
                  <p:embed/>
                  <p:pic>
                    <p:nvPicPr>
                      <p:cNvPr id="0" name="Picture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5962650"/>
                        <a:ext cx="310991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Transport cost per unit</a:t>
            </a:r>
            <a:endParaRPr lang="it-IT" sz="3200" smtClean="0">
              <a:latin typeface="Tahoma" pitchFamily="34" charset="0"/>
            </a:endParaRPr>
          </a:p>
        </p:txBody>
      </p:sp>
      <p:sp>
        <p:nvSpPr>
          <p:cNvPr id="115714" name="Freeform 3"/>
          <p:cNvSpPr>
            <a:spLocks/>
          </p:cNvSpPr>
          <p:nvPr/>
        </p:nvSpPr>
        <p:spPr bwMode="auto">
          <a:xfrm>
            <a:off x="1546225" y="2228850"/>
            <a:ext cx="6121400" cy="3792538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5715" name="Line 4"/>
          <p:cNvSpPr>
            <a:spLocks noChangeShapeType="1"/>
          </p:cNvSpPr>
          <p:nvPr/>
        </p:nvSpPr>
        <p:spPr bwMode="auto">
          <a:xfrm flipV="1">
            <a:off x="1547813" y="2349500"/>
            <a:ext cx="2376487" cy="367188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6" name="Line 5"/>
          <p:cNvSpPr>
            <a:spLocks noChangeShapeType="1"/>
          </p:cNvSpPr>
          <p:nvPr/>
        </p:nvSpPr>
        <p:spPr bwMode="auto">
          <a:xfrm flipH="1">
            <a:off x="1547813" y="3789363"/>
            <a:ext cx="4679950" cy="22320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7" name="Line 6"/>
          <p:cNvSpPr>
            <a:spLocks noChangeShapeType="1"/>
          </p:cNvSpPr>
          <p:nvPr/>
        </p:nvSpPr>
        <p:spPr bwMode="auto">
          <a:xfrm flipV="1">
            <a:off x="1547813" y="2997200"/>
            <a:ext cx="3744912" cy="30241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8" name="Line 7"/>
          <p:cNvSpPr>
            <a:spLocks noChangeShapeType="1"/>
          </p:cNvSpPr>
          <p:nvPr/>
        </p:nvSpPr>
        <p:spPr bwMode="auto">
          <a:xfrm flipH="1">
            <a:off x="1547813" y="4652963"/>
            <a:ext cx="5329237" cy="13684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9" name="Text Box 8"/>
          <p:cNvSpPr txBox="1">
            <a:spLocks noChangeArrowheads="1"/>
          </p:cNvSpPr>
          <p:nvPr/>
        </p:nvSpPr>
        <p:spPr bwMode="auto">
          <a:xfrm>
            <a:off x="6877050" y="6116638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627063" y="2276475"/>
            <a:ext cx="9604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Transport</a:t>
            </a:r>
            <a:br>
              <a:rPr lang="en-US" sz="1600" b="1">
                <a:latin typeface="Arial Narrow" pitchFamily="34" charset="0"/>
              </a:rPr>
            </a:br>
            <a:r>
              <a:rPr lang="en-US" sz="1600" b="1">
                <a:latin typeface="Arial Narrow" pitchFamily="34" charset="0"/>
              </a:rPr>
              <a:t>Costs</a:t>
            </a: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3873500" y="2041525"/>
            <a:ext cx="30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a</a:t>
            </a:r>
          </a:p>
        </p:txBody>
      </p:sp>
      <p:sp>
        <p:nvSpPr>
          <p:cNvPr id="115722" name="Text Box 11"/>
          <p:cNvSpPr txBox="1">
            <a:spLocks noChangeArrowheads="1"/>
          </p:cNvSpPr>
          <p:nvPr/>
        </p:nvSpPr>
        <p:spPr bwMode="auto">
          <a:xfrm>
            <a:off x="5276850" y="2708275"/>
            <a:ext cx="309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b</a:t>
            </a:r>
          </a:p>
        </p:txBody>
      </p:sp>
      <p:sp>
        <p:nvSpPr>
          <p:cNvPr id="115723" name="Text Box 12"/>
          <p:cNvSpPr txBox="1">
            <a:spLocks noChangeArrowheads="1"/>
          </p:cNvSpPr>
          <p:nvPr/>
        </p:nvSpPr>
        <p:spPr bwMode="auto">
          <a:xfrm>
            <a:off x="6156325" y="357346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c</a:t>
            </a:r>
          </a:p>
        </p:txBody>
      </p:sp>
      <p:sp>
        <p:nvSpPr>
          <p:cNvPr id="115724" name="Text Box 13"/>
          <p:cNvSpPr txBox="1">
            <a:spLocks noChangeArrowheads="1"/>
          </p:cNvSpPr>
          <p:nvPr/>
        </p:nvSpPr>
        <p:spPr bwMode="auto">
          <a:xfrm>
            <a:off x="6862763" y="4387850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09" name="Oval 2"/>
          <p:cNvSpPr>
            <a:spLocks noChangeArrowheads="1"/>
          </p:cNvSpPr>
          <p:nvPr/>
        </p:nvSpPr>
        <p:spPr bwMode="auto">
          <a:xfrm>
            <a:off x="1531938" y="2300288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0" name="Oval 3"/>
          <p:cNvSpPr>
            <a:spLocks noChangeArrowheads="1"/>
          </p:cNvSpPr>
          <p:nvPr/>
        </p:nvSpPr>
        <p:spPr bwMode="auto">
          <a:xfrm>
            <a:off x="3276600" y="2852738"/>
            <a:ext cx="2146300" cy="53181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the rent function</a:t>
            </a:r>
            <a:br>
              <a:rPr lang="en-US" sz="2800" smtClean="0">
                <a:latin typeface="Tahoma" pitchFamily="34" charset="0"/>
              </a:rPr>
            </a:br>
            <a:endParaRPr lang="en-US" sz="2800" smtClean="0">
              <a:latin typeface="Tahoma" pitchFamily="34" charset="0"/>
            </a:endParaRPr>
          </a:p>
        </p:txBody>
      </p:sp>
      <p:graphicFrame>
        <p:nvGraphicFramePr>
          <p:cNvPr id="125957" name="Group 5"/>
          <p:cNvGraphicFramePr>
            <a:graphicFrameLocks noGrp="1"/>
          </p:cNvGraphicFramePr>
          <p:nvPr>
            <p:ph sz="half" idx="4294967295"/>
          </p:nvPr>
        </p:nvGraphicFramePr>
        <p:xfrm>
          <a:off x="838200" y="4135438"/>
          <a:ext cx="7910513" cy="1524000"/>
        </p:xfrm>
        <a:graphic>
          <a:graphicData uri="http://schemas.openxmlformats.org/drawingml/2006/table">
            <a:tbl>
              <a:tblPr/>
              <a:tblGrid>
                <a:gridCol w="1319213"/>
                <a:gridCol w="1317625"/>
                <a:gridCol w="1319212"/>
                <a:gridCol w="1317625"/>
                <a:gridCol w="1319213"/>
                <a:gridCol w="1317625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0" lang="it-IT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856" name="Oval 49"/>
          <p:cNvSpPr>
            <a:spLocks noChangeArrowheads="1"/>
          </p:cNvSpPr>
          <p:nvPr/>
        </p:nvSpPr>
        <p:spPr bwMode="auto">
          <a:xfrm>
            <a:off x="3900488" y="29543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57" name="Text Box 50"/>
          <p:cNvSpPr txBox="1">
            <a:spLocks noChangeArrowheads="1"/>
          </p:cNvSpPr>
          <p:nvPr/>
        </p:nvSpPr>
        <p:spPr bwMode="auto">
          <a:xfrm>
            <a:off x="7115175" y="31242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6858" name="Text Box 51"/>
          <p:cNvSpPr txBox="1">
            <a:spLocks noChangeArrowheads="1"/>
          </p:cNvSpPr>
          <p:nvPr/>
        </p:nvSpPr>
        <p:spPr bwMode="auto">
          <a:xfrm>
            <a:off x="3979863" y="2903538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16859" name="Text Box 52"/>
          <p:cNvSpPr txBox="1">
            <a:spLocks noChangeArrowheads="1"/>
          </p:cNvSpPr>
          <p:nvPr/>
        </p:nvSpPr>
        <p:spPr bwMode="auto">
          <a:xfrm>
            <a:off x="3565525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16860" name="Text Box 53"/>
          <p:cNvSpPr txBox="1">
            <a:spLocks noChangeArrowheads="1"/>
          </p:cNvSpPr>
          <p:nvPr/>
        </p:nvSpPr>
        <p:spPr bwMode="auto">
          <a:xfrm>
            <a:off x="1835150" y="3352800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16861" name="Freeform 54"/>
          <p:cNvSpPr>
            <a:spLocks/>
          </p:cNvSpPr>
          <p:nvPr/>
        </p:nvSpPr>
        <p:spPr bwMode="auto">
          <a:xfrm>
            <a:off x="4360863" y="668338"/>
            <a:ext cx="35988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2" name="Text Box 55"/>
          <p:cNvSpPr txBox="1">
            <a:spLocks noChangeArrowheads="1"/>
          </p:cNvSpPr>
          <p:nvPr/>
        </p:nvSpPr>
        <p:spPr bwMode="auto">
          <a:xfrm>
            <a:off x="4037013" y="620713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a</a:t>
            </a:r>
          </a:p>
        </p:txBody>
      </p:sp>
      <p:sp>
        <p:nvSpPr>
          <p:cNvPr id="116863" name="Line 56"/>
          <p:cNvSpPr>
            <a:spLocks noChangeShapeType="1"/>
          </p:cNvSpPr>
          <p:nvPr/>
        </p:nvSpPr>
        <p:spPr bwMode="auto">
          <a:xfrm flipH="1" flipV="1">
            <a:off x="4859338" y="21336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4" name="Text Box 57"/>
          <p:cNvSpPr txBox="1">
            <a:spLocks noChangeArrowheads="1"/>
          </p:cNvSpPr>
          <p:nvPr/>
        </p:nvSpPr>
        <p:spPr bwMode="auto">
          <a:xfrm>
            <a:off x="4427538" y="6937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65" name="Rectangle 58"/>
          <p:cNvSpPr>
            <a:spLocks noChangeArrowheads="1"/>
          </p:cNvSpPr>
          <p:nvPr/>
        </p:nvSpPr>
        <p:spPr bwMode="auto">
          <a:xfrm>
            <a:off x="3635375" y="8747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16866" name="Line 59"/>
          <p:cNvSpPr>
            <a:spLocks noChangeShapeType="1"/>
          </p:cNvSpPr>
          <p:nvPr/>
        </p:nvSpPr>
        <p:spPr bwMode="auto">
          <a:xfrm flipH="1">
            <a:off x="2700338" y="30845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7" name="Line 60"/>
          <p:cNvSpPr>
            <a:spLocks noChangeShapeType="1"/>
          </p:cNvSpPr>
          <p:nvPr/>
        </p:nvSpPr>
        <p:spPr bwMode="auto">
          <a:xfrm>
            <a:off x="4384675" y="8651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8" name="Line 61"/>
          <p:cNvSpPr>
            <a:spLocks noChangeShapeType="1"/>
          </p:cNvSpPr>
          <p:nvPr/>
        </p:nvSpPr>
        <p:spPr bwMode="auto">
          <a:xfrm>
            <a:off x="4368800" y="18573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9" name="Line 62"/>
          <p:cNvSpPr>
            <a:spLocks noChangeShapeType="1"/>
          </p:cNvSpPr>
          <p:nvPr/>
        </p:nvSpPr>
        <p:spPr bwMode="auto">
          <a:xfrm>
            <a:off x="4337050" y="2089150"/>
            <a:ext cx="3330575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0" name="Line 63"/>
          <p:cNvSpPr>
            <a:spLocks noChangeShapeType="1"/>
          </p:cNvSpPr>
          <p:nvPr/>
        </p:nvSpPr>
        <p:spPr bwMode="auto">
          <a:xfrm flipH="1" flipV="1">
            <a:off x="5435600" y="2420938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1" name="Text Box 64"/>
          <p:cNvSpPr txBox="1">
            <a:spLocks noChangeArrowheads="1"/>
          </p:cNvSpPr>
          <p:nvPr/>
        </p:nvSpPr>
        <p:spPr bwMode="auto">
          <a:xfrm>
            <a:off x="5294313" y="30702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5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72" name="Text Box 65"/>
          <p:cNvSpPr txBox="1">
            <a:spLocks noChangeArrowheads="1"/>
          </p:cNvSpPr>
          <p:nvPr/>
        </p:nvSpPr>
        <p:spPr bwMode="auto">
          <a:xfrm>
            <a:off x="6484938" y="30702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10</a:t>
            </a:r>
          </a:p>
        </p:txBody>
      </p:sp>
      <p:sp>
        <p:nvSpPr>
          <p:cNvPr id="116873" name="Text Box 66"/>
          <p:cNvSpPr txBox="1">
            <a:spLocks noChangeArrowheads="1"/>
          </p:cNvSpPr>
          <p:nvPr/>
        </p:nvSpPr>
        <p:spPr bwMode="auto">
          <a:xfrm>
            <a:off x="4037013" y="14859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b</a:t>
            </a:r>
          </a:p>
        </p:txBody>
      </p:sp>
      <p:sp>
        <p:nvSpPr>
          <p:cNvPr id="116874" name="Text Box 67"/>
          <p:cNvSpPr txBox="1">
            <a:spLocks noChangeArrowheads="1"/>
          </p:cNvSpPr>
          <p:nvPr/>
        </p:nvSpPr>
        <p:spPr bwMode="auto">
          <a:xfrm>
            <a:off x="684213" y="102552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</a:t>
            </a:r>
            <a:r>
              <a:rPr lang="it-IT" sz="1200"/>
              <a:t>: colture a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b</a:t>
            </a:r>
            <a:r>
              <a:rPr lang="it-IT" sz="1200"/>
              <a:t>: colture b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</a:t>
            </a:r>
            <a:r>
              <a:rPr lang="it-IT" sz="1200"/>
              <a:t>: colture c</a:t>
            </a:r>
          </a:p>
        </p:txBody>
      </p:sp>
      <p:sp>
        <p:nvSpPr>
          <p:cNvPr id="116875" name="Line 68"/>
          <p:cNvSpPr>
            <a:spLocks noChangeShapeType="1"/>
          </p:cNvSpPr>
          <p:nvPr/>
        </p:nvSpPr>
        <p:spPr bwMode="auto">
          <a:xfrm>
            <a:off x="4356100" y="2420938"/>
            <a:ext cx="1800225" cy="6492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6" name="Text Box 69"/>
          <p:cNvSpPr txBox="1">
            <a:spLocks noChangeArrowheads="1"/>
          </p:cNvSpPr>
          <p:nvPr/>
        </p:nvSpPr>
        <p:spPr bwMode="auto">
          <a:xfrm>
            <a:off x="4038600" y="1931988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c</a:t>
            </a:r>
          </a:p>
        </p:txBody>
      </p:sp>
      <p:sp>
        <p:nvSpPr>
          <p:cNvPr id="116877" name="Text Box 70"/>
          <p:cNvSpPr txBox="1">
            <a:spLocks noChangeArrowheads="1"/>
          </p:cNvSpPr>
          <p:nvPr/>
        </p:nvSpPr>
        <p:spPr bwMode="auto">
          <a:xfrm>
            <a:off x="4024313" y="23495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d</a:t>
            </a:r>
          </a:p>
        </p:txBody>
      </p:sp>
      <p:sp>
        <p:nvSpPr>
          <p:cNvPr id="116878" name="Text Box 71"/>
          <p:cNvSpPr txBox="1">
            <a:spLocks noChangeArrowheads="1"/>
          </p:cNvSpPr>
          <p:nvPr/>
        </p:nvSpPr>
        <p:spPr bwMode="auto">
          <a:xfrm>
            <a:off x="6659563" y="6092825"/>
            <a:ext cx="230346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/>
              <a:t>=&gt; D</a:t>
            </a:r>
            <a:r>
              <a:rPr lang="it-IT" sz="2000" baseline="-25000"/>
              <a:t>1</a:t>
            </a:r>
            <a:r>
              <a:rPr lang="it-IT" sz="2000"/>
              <a:t> = 2,5; D</a:t>
            </a:r>
            <a:r>
              <a:rPr lang="it-IT" sz="2000" baseline="-25000"/>
              <a:t>2</a:t>
            </a:r>
            <a:r>
              <a:rPr lang="it-IT" sz="2000"/>
              <a:t> = 5</a:t>
            </a:r>
          </a:p>
        </p:txBody>
      </p:sp>
      <p:graphicFrame>
        <p:nvGraphicFramePr>
          <p:cNvPr id="116808" name="Object 7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55650" y="5805488"/>
          <a:ext cx="590391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43" name="Equation" r:id="rId4" imgW="2451100" imgH="469900" progId="Equation.3">
                  <p:embed/>
                </p:oleObj>
              </mc:Choice>
              <mc:Fallback>
                <p:oleObj name="Equation" r:id="rId4" imgW="2451100" imgH="469900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805488"/>
                        <a:ext cx="5903913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it-IT" smtClean="0">
              <a:latin typeface="Tahoma" pitchFamily="34" charset="0"/>
            </a:endParaRPr>
          </a:p>
        </p:txBody>
      </p:sp>
      <p:pic>
        <p:nvPicPr>
          <p:cNvPr id="118786" name="Picture 3"/>
          <p:cNvPicPr>
            <a:picLocks noChangeAspect="1" noChangeArrowheads="1"/>
          </p:cNvPicPr>
          <p:nvPr/>
        </p:nvPicPr>
        <p:blipFill>
          <a:blip r:embed="rId3" cstate="print"/>
          <a:srcRect t="5719"/>
          <a:stretch>
            <a:fillRect/>
          </a:stretch>
        </p:blipFill>
        <p:spPr bwMode="auto">
          <a:xfrm>
            <a:off x="0" y="44450"/>
            <a:ext cx="4140200" cy="31146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7" name="Picture 4"/>
          <p:cNvPicPr>
            <a:picLocks noChangeAspect="1" noChangeArrowheads="1"/>
          </p:cNvPicPr>
          <p:nvPr/>
        </p:nvPicPr>
        <p:blipFill>
          <a:blip r:embed="rId4" cstate="print"/>
          <a:srcRect t="5080"/>
          <a:stretch>
            <a:fillRect/>
          </a:stretch>
        </p:blipFill>
        <p:spPr bwMode="auto">
          <a:xfrm>
            <a:off x="20638" y="3357563"/>
            <a:ext cx="5832475" cy="34702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0225" y="44450"/>
            <a:ext cx="3498850" cy="4321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8789" name="AutoShape 6"/>
          <p:cNvSpPr>
            <a:spLocks noChangeArrowheads="1"/>
          </p:cNvSpPr>
          <p:nvPr/>
        </p:nvSpPr>
        <p:spPr bwMode="auto">
          <a:xfrm>
            <a:off x="4572000" y="1557338"/>
            <a:ext cx="720725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80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8790" name="AutoShape 7"/>
          <p:cNvSpPr>
            <a:spLocks noChangeArrowheads="1"/>
          </p:cNvSpPr>
          <p:nvPr/>
        </p:nvSpPr>
        <p:spPr bwMode="auto">
          <a:xfrm rot="10800000">
            <a:off x="6588125" y="5013325"/>
            <a:ext cx="1368425" cy="1223963"/>
          </a:xfrm>
          <a:custGeom>
            <a:avLst/>
            <a:gdLst>
              <a:gd name="T0" fmla="*/ 958278 w 21600"/>
              <a:gd name="T1" fmla="*/ 0 h 21600"/>
              <a:gd name="T2" fmla="*/ 958278 w 21600"/>
              <a:gd name="T3" fmla="*/ 688932 h 21600"/>
              <a:gd name="T4" fmla="*/ 205074 w 21600"/>
              <a:gd name="T5" fmla="*/ 1223963 h 21600"/>
              <a:gd name="T6" fmla="*/ 1368425 w 21600"/>
              <a:gd name="T7" fmla="*/ 34446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2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ChangeArrowheads="1"/>
          </p:cNvSpPr>
          <p:nvPr/>
        </p:nvSpPr>
        <p:spPr bwMode="auto">
          <a:xfrm>
            <a:off x="622300" y="1365250"/>
            <a:ext cx="2532063" cy="4983163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4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5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6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7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8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9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40" name="Freeform 9"/>
          <p:cNvSpPr>
            <a:spLocks/>
          </p:cNvSpPr>
          <p:nvPr/>
        </p:nvSpPr>
        <p:spPr bwMode="auto">
          <a:xfrm>
            <a:off x="3317875" y="1577975"/>
            <a:ext cx="1066800" cy="609600"/>
          </a:xfrm>
          <a:custGeom>
            <a:avLst/>
            <a:gdLst>
              <a:gd name="T0" fmla="*/ 0 w 672"/>
              <a:gd name="T1" fmla="*/ 0 h 384"/>
              <a:gd name="T2" fmla="*/ 0 w 672"/>
              <a:gd name="T3" fmla="*/ 2147483647 h 384"/>
              <a:gd name="T4" fmla="*/ 2147483647 w 672"/>
              <a:gd name="T5" fmla="*/ 2147483647 h 384"/>
              <a:gd name="T6" fmla="*/ 2147483647 w 672"/>
              <a:gd name="T7" fmla="*/ 2147483647 h 384"/>
              <a:gd name="T8" fmla="*/ 2147483647 w 672"/>
              <a:gd name="T9" fmla="*/ 2147483647 h 384"/>
              <a:gd name="T10" fmla="*/ 2147483647 w 672"/>
              <a:gd name="T11" fmla="*/ 2147483647 h 384"/>
              <a:gd name="T12" fmla="*/ 2147483647 w 672"/>
              <a:gd name="T13" fmla="*/ 2147483647 h 384"/>
              <a:gd name="T14" fmla="*/ 0 w 672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84"/>
              <a:gd name="T26" fmla="*/ 672 w 672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84">
                <a:moveTo>
                  <a:pt x="0" y="0"/>
                </a:moveTo>
                <a:lnTo>
                  <a:pt x="0" y="336"/>
                </a:lnTo>
                <a:lnTo>
                  <a:pt x="240" y="384"/>
                </a:lnTo>
                <a:lnTo>
                  <a:pt x="528" y="384"/>
                </a:lnTo>
                <a:lnTo>
                  <a:pt x="672" y="192"/>
                </a:lnTo>
                <a:lnTo>
                  <a:pt x="432" y="96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1" name="Freeform 10"/>
          <p:cNvSpPr>
            <a:spLocks/>
          </p:cNvSpPr>
          <p:nvPr/>
        </p:nvSpPr>
        <p:spPr bwMode="auto">
          <a:xfrm>
            <a:off x="3317875" y="2111375"/>
            <a:ext cx="838200" cy="457200"/>
          </a:xfrm>
          <a:custGeom>
            <a:avLst/>
            <a:gdLst>
              <a:gd name="T0" fmla="*/ 0 w 528"/>
              <a:gd name="T1" fmla="*/ 0 h 288"/>
              <a:gd name="T2" fmla="*/ 0 w 528"/>
              <a:gd name="T3" fmla="*/ 2147483647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2147483647 w 528"/>
              <a:gd name="T9" fmla="*/ 2147483647 h 288"/>
              <a:gd name="T10" fmla="*/ 0 w 528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288"/>
              <a:gd name="T20" fmla="*/ 528 w 528"/>
              <a:gd name="T21" fmla="*/ 288 h 2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288">
                <a:moveTo>
                  <a:pt x="0" y="0"/>
                </a:moveTo>
                <a:lnTo>
                  <a:pt x="0" y="288"/>
                </a:lnTo>
                <a:lnTo>
                  <a:pt x="384" y="240"/>
                </a:lnTo>
                <a:lnTo>
                  <a:pt x="528" y="48"/>
                </a:lnTo>
                <a:lnTo>
                  <a:pt x="147" y="18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2" name="Freeform 11" descr="Solid diamond"/>
          <p:cNvSpPr>
            <a:spLocks/>
          </p:cNvSpPr>
          <p:nvPr/>
        </p:nvSpPr>
        <p:spPr bwMode="auto">
          <a:xfrm>
            <a:off x="3317875" y="2492375"/>
            <a:ext cx="2286000" cy="1600200"/>
          </a:xfrm>
          <a:custGeom>
            <a:avLst/>
            <a:gdLst>
              <a:gd name="T0" fmla="*/ 0 w 1440"/>
              <a:gd name="T1" fmla="*/ 2147483647 h 1008"/>
              <a:gd name="T2" fmla="*/ 0 w 1440"/>
              <a:gd name="T3" fmla="*/ 2147483647 h 1008"/>
              <a:gd name="T4" fmla="*/ 2147483647 w 1440"/>
              <a:gd name="T5" fmla="*/ 2147483647 h 1008"/>
              <a:gd name="T6" fmla="*/ 2147483647 w 1440"/>
              <a:gd name="T7" fmla="*/ 2147483647 h 1008"/>
              <a:gd name="T8" fmla="*/ 2147483647 w 1440"/>
              <a:gd name="T9" fmla="*/ 2147483647 h 1008"/>
              <a:gd name="T10" fmla="*/ 2147483647 w 1440"/>
              <a:gd name="T11" fmla="*/ 2147483647 h 1008"/>
              <a:gd name="T12" fmla="*/ 2147483647 w 1440"/>
              <a:gd name="T13" fmla="*/ 2147483647 h 1008"/>
              <a:gd name="T14" fmla="*/ 2147483647 w 1440"/>
              <a:gd name="T15" fmla="*/ 2147483647 h 1008"/>
              <a:gd name="T16" fmla="*/ 2147483647 w 1440"/>
              <a:gd name="T17" fmla="*/ 2147483647 h 1008"/>
              <a:gd name="T18" fmla="*/ 2147483647 w 1440"/>
              <a:gd name="T19" fmla="*/ 2147483647 h 1008"/>
              <a:gd name="T20" fmla="*/ 2147483647 w 1440"/>
              <a:gd name="T21" fmla="*/ 2147483647 h 1008"/>
              <a:gd name="T22" fmla="*/ 2147483647 w 1440"/>
              <a:gd name="T23" fmla="*/ 2147483647 h 1008"/>
              <a:gd name="T24" fmla="*/ 2147483647 w 1440"/>
              <a:gd name="T25" fmla="*/ 2147483647 h 1008"/>
              <a:gd name="T26" fmla="*/ 2147483647 w 1440"/>
              <a:gd name="T27" fmla="*/ 2147483647 h 1008"/>
              <a:gd name="T28" fmla="*/ 2147483647 w 1440"/>
              <a:gd name="T29" fmla="*/ 2147483647 h 1008"/>
              <a:gd name="T30" fmla="*/ 2147483647 w 1440"/>
              <a:gd name="T31" fmla="*/ 2147483647 h 1008"/>
              <a:gd name="T32" fmla="*/ 2147483647 w 1440"/>
              <a:gd name="T33" fmla="*/ 2147483647 h 1008"/>
              <a:gd name="T34" fmla="*/ 2147483647 w 1440"/>
              <a:gd name="T35" fmla="*/ 2147483647 h 1008"/>
              <a:gd name="T36" fmla="*/ 2147483647 w 1440"/>
              <a:gd name="T37" fmla="*/ 2147483647 h 1008"/>
              <a:gd name="T38" fmla="*/ 2147483647 w 1440"/>
              <a:gd name="T39" fmla="*/ 2147483647 h 1008"/>
              <a:gd name="T40" fmla="*/ 2147483647 w 1440"/>
              <a:gd name="T41" fmla="*/ 2147483647 h 1008"/>
              <a:gd name="T42" fmla="*/ 2147483647 w 1440"/>
              <a:gd name="T43" fmla="*/ 2147483647 h 1008"/>
              <a:gd name="T44" fmla="*/ 2147483647 w 1440"/>
              <a:gd name="T45" fmla="*/ 0 h 1008"/>
              <a:gd name="T46" fmla="*/ 0 w 1440"/>
              <a:gd name="T47" fmla="*/ 2147483647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440"/>
              <a:gd name="T73" fmla="*/ 0 h 1008"/>
              <a:gd name="T74" fmla="*/ 1440 w 1440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440" h="1008">
                <a:moveTo>
                  <a:pt x="0" y="48"/>
                </a:moveTo>
                <a:lnTo>
                  <a:pt x="0" y="576"/>
                </a:lnTo>
                <a:lnTo>
                  <a:pt x="96" y="624"/>
                </a:lnTo>
                <a:lnTo>
                  <a:pt x="288" y="576"/>
                </a:lnTo>
                <a:lnTo>
                  <a:pt x="432" y="528"/>
                </a:lnTo>
                <a:lnTo>
                  <a:pt x="528" y="576"/>
                </a:lnTo>
                <a:lnTo>
                  <a:pt x="672" y="672"/>
                </a:lnTo>
                <a:lnTo>
                  <a:pt x="720" y="816"/>
                </a:lnTo>
                <a:lnTo>
                  <a:pt x="816" y="960"/>
                </a:lnTo>
                <a:lnTo>
                  <a:pt x="912" y="1008"/>
                </a:lnTo>
                <a:lnTo>
                  <a:pt x="1056" y="960"/>
                </a:lnTo>
                <a:lnTo>
                  <a:pt x="1200" y="912"/>
                </a:lnTo>
                <a:lnTo>
                  <a:pt x="1440" y="912"/>
                </a:lnTo>
                <a:lnTo>
                  <a:pt x="1406" y="630"/>
                </a:lnTo>
                <a:lnTo>
                  <a:pt x="1296" y="336"/>
                </a:lnTo>
                <a:lnTo>
                  <a:pt x="960" y="336"/>
                </a:lnTo>
                <a:lnTo>
                  <a:pt x="864" y="240"/>
                </a:lnTo>
                <a:lnTo>
                  <a:pt x="720" y="144"/>
                </a:lnTo>
                <a:lnTo>
                  <a:pt x="624" y="288"/>
                </a:lnTo>
                <a:lnTo>
                  <a:pt x="480" y="288"/>
                </a:lnTo>
                <a:lnTo>
                  <a:pt x="432" y="240"/>
                </a:lnTo>
                <a:lnTo>
                  <a:pt x="336" y="144"/>
                </a:lnTo>
                <a:lnTo>
                  <a:pt x="384" y="0"/>
                </a:lnTo>
                <a:lnTo>
                  <a:pt x="0" y="48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3" name="Freeform 12"/>
          <p:cNvSpPr>
            <a:spLocks/>
          </p:cNvSpPr>
          <p:nvPr/>
        </p:nvSpPr>
        <p:spPr bwMode="auto">
          <a:xfrm>
            <a:off x="4689475" y="2187575"/>
            <a:ext cx="609600" cy="609600"/>
          </a:xfrm>
          <a:custGeom>
            <a:avLst/>
            <a:gdLst>
              <a:gd name="T0" fmla="*/ 2147483647 w 384"/>
              <a:gd name="T1" fmla="*/ 0 h 384"/>
              <a:gd name="T2" fmla="*/ 2147483647 w 384"/>
              <a:gd name="T3" fmla="*/ 2147483647 h 384"/>
              <a:gd name="T4" fmla="*/ 2147483647 w 384"/>
              <a:gd name="T5" fmla="*/ 2147483647 h 384"/>
              <a:gd name="T6" fmla="*/ 2147483647 w 384"/>
              <a:gd name="T7" fmla="*/ 2147483647 h 384"/>
              <a:gd name="T8" fmla="*/ 0 w 384"/>
              <a:gd name="T9" fmla="*/ 2147483647 h 384"/>
              <a:gd name="T10" fmla="*/ 2147483647 w 384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4"/>
              <a:gd name="T19" fmla="*/ 0 h 384"/>
              <a:gd name="T20" fmla="*/ 384 w 384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4" h="384">
                <a:moveTo>
                  <a:pt x="96" y="0"/>
                </a:moveTo>
                <a:lnTo>
                  <a:pt x="288" y="240"/>
                </a:lnTo>
                <a:lnTo>
                  <a:pt x="384" y="384"/>
                </a:lnTo>
                <a:lnTo>
                  <a:pt x="192" y="288"/>
                </a:lnTo>
                <a:lnTo>
                  <a:pt x="0" y="144"/>
                </a:lnTo>
                <a:lnTo>
                  <a:pt x="96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4" name="Freeform 13"/>
          <p:cNvSpPr>
            <a:spLocks/>
          </p:cNvSpPr>
          <p:nvPr/>
        </p:nvSpPr>
        <p:spPr bwMode="auto">
          <a:xfrm>
            <a:off x="4460875" y="2416175"/>
            <a:ext cx="914400" cy="609600"/>
          </a:xfrm>
          <a:custGeom>
            <a:avLst/>
            <a:gdLst>
              <a:gd name="T0" fmla="*/ 2147483647 w 576"/>
              <a:gd name="T1" fmla="*/ 0 h 384"/>
              <a:gd name="T2" fmla="*/ 0 w 576"/>
              <a:gd name="T3" fmla="*/ 2147483647 h 384"/>
              <a:gd name="T4" fmla="*/ 2147483647 w 576"/>
              <a:gd name="T5" fmla="*/ 2147483647 h 384"/>
              <a:gd name="T6" fmla="*/ 2147483647 w 576"/>
              <a:gd name="T7" fmla="*/ 2147483647 h 384"/>
              <a:gd name="T8" fmla="*/ 2147483647 w 576"/>
              <a:gd name="T9" fmla="*/ 2147483647 h 384"/>
              <a:gd name="T10" fmla="*/ 2147483647 w 576"/>
              <a:gd name="T11" fmla="*/ 2147483647 h 384"/>
              <a:gd name="T12" fmla="*/ 2147483647 w 576"/>
              <a:gd name="T13" fmla="*/ 2147483647 h 384"/>
              <a:gd name="T14" fmla="*/ 2147483647 w 576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384"/>
              <a:gd name="T26" fmla="*/ 576 w 576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384">
                <a:moveTo>
                  <a:pt x="144" y="0"/>
                </a:moveTo>
                <a:lnTo>
                  <a:pt x="0" y="192"/>
                </a:lnTo>
                <a:lnTo>
                  <a:pt x="144" y="288"/>
                </a:lnTo>
                <a:lnTo>
                  <a:pt x="240" y="384"/>
                </a:lnTo>
                <a:lnTo>
                  <a:pt x="576" y="384"/>
                </a:lnTo>
                <a:lnTo>
                  <a:pt x="528" y="240"/>
                </a:lnTo>
                <a:lnTo>
                  <a:pt x="336" y="144"/>
                </a:lnTo>
                <a:lnTo>
                  <a:pt x="144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5" name="Freeform 14"/>
          <p:cNvSpPr>
            <a:spLocks/>
          </p:cNvSpPr>
          <p:nvPr/>
        </p:nvSpPr>
        <p:spPr bwMode="auto">
          <a:xfrm>
            <a:off x="3317875" y="3330575"/>
            <a:ext cx="2290763" cy="990600"/>
          </a:xfrm>
          <a:custGeom>
            <a:avLst/>
            <a:gdLst>
              <a:gd name="T0" fmla="*/ 0 w 1443"/>
              <a:gd name="T1" fmla="*/ 2147483647 h 624"/>
              <a:gd name="T2" fmla="*/ 0 w 1443"/>
              <a:gd name="T3" fmla="*/ 2147483647 h 624"/>
              <a:gd name="T4" fmla="*/ 2147483647 w 1443"/>
              <a:gd name="T5" fmla="*/ 2147483647 h 624"/>
              <a:gd name="T6" fmla="*/ 2147483647 w 1443"/>
              <a:gd name="T7" fmla="*/ 2147483647 h 624"/>
              <a:gd name="T8" fmla="*/ 2147483647 w 1443"/>
              <a:gd name="T9" fmla="*/ 2147483647 h 624"/>
              <a:gd name="T10" fmla="*/ 2147483647 w 1443"/>
              <a:gd name="T11" fmla="*/ 2147483647 h 624"/>
              <a:gd name="T12" fmla="*/ 2147483647 w 1443"/>
              <a:gd name="T13" fmla="*/ 2147483647 h 624"/>
              <a:gd name="T14" fmla="*/ 2147483647 w 1443"/>
              <a:gd name="T15" fmla="*/ 2147483647 h 624"/>
              <a:gd name="T16" fmla="*/ 2147483647 w 1443"/>
              <a:gd name="T17" fmla="*/ 2147483647 h 624"/>
              <a:gd name="T18" fmla="*/ 2147483647 w 1443"/>
              <a:gd name="T19" fmla="*/ 2147483647 h 624"/>
              <a:gd name="T20" fmla="*/ 2147483647 w 1443"/>
              <a:gd name="T21" fmla="*/ 2147483647 h 624"/>
              <a:gd name="T22" fmla="*/ 2147483647 w 1443"/>
              <a:gd name="T23" fmla="*/ 2147483647 h 624"/>
              <a:gd name="T24" fmla="*/ 2147483647 w 1443"/>
              <a:gd name="T25" fmla="*/ 2147483647 h 624"/>
              <a:gd name="T26" fmla="*/ 2147483647 w 1443"/>
              <a:gd name="T27" fmla="*/ 2147483647 h 624"/>
              <a:gd name="T28" fmla="*/ 2147483647 w 1443"/>
              <a:gd name="T29" fmla="*/ 2147483647 h 624"/>
              <a:gd name="T30" fmla="*/ 2147483647 w 1443"/>
              <a:gd name="T31" fmla="*/ 2147483647 h 624"/>
              <a:gd name="T32" fmla="*/ 2147483647 w 1443"/>
              <a:gd name="T33" fmla="*/ 2147483647 h 624"/>
              <a:gd name="T34" fmla="*/ 2147483647 w 1443"/>
              <a:gd name="T35" fmla="*/ 2147483647 h 624"/>
              <a:gd name="T36" fmla="*/ 2147483647 w 1443"/>
              <a:gd name="T37" fmla="*/ 0 h 624"/>
              <a:gd name="T38" fmla="*/ 2147483647 w 1443"/>
              <a:gd name="T39" fmla="*/ 2147483647 h 624"/>
              <a:gd name="T40" fmla="*/ 0 w 1443"/>
              <a:gd name="T41" fmla="*/ 2147483647 h 6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43"/>
              <a:gd name="T64" fmla="*/ 0 h 624"/>
              <a:gd name="T65" fmla="*/ 1443 w 1443"/>
              <a:gd name="T66" fmla="*/ 624 h 62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43" h="624">
                <a:moveTo>
                  <a:pt x="0" y="48"/>
                </a:moveTo>
                <a:lnTo>
                  <a:pt x="0" y="240"/>
                </a:lnTo>
                <a:lnTo>
                  <a:pt x="96" y="240"/>
                </a:lnTo>
                <a:lnTo>
                  <a:pt x="384" y="192"/>
                </a:lnTo>
                <a:lnTo>
                  <a:pt x="528" y="192"/>
                </a:lnTo>
                <a:lnTo>
                  <a:pt x="672" y="384"/>
                </a:lnTo>
                <a:lnTo>
                  <a:pt x="672" y="576"/>
                </a:lnTo>
                <a:lnTo>
                  <a:pt x="720" y="624"/>
                </a:lnTo>
                <a:lnTo>
                  <a:pt x="816" y="624"/>
                </a:lnTo>
                <a:lnTo>
                  <a:pt x="1008" y="576"/>
                </a:lnTo>
                <a:lnTo>
                  <a:pt x="1200" y="480"/>
                </a:lnTo>
                <a:lnTo>
                  <a:pt x="1440" y="480"/>
                </a:lnTo>
                <a:lnTo>
                  <a:pt x="1443" y="369"/>
                </a:lnTo>
                <a:lnTo>
                  <a:pt x="1200" y="384"/>
                </a:lnTo>
                <a:lnTo>
                  <a:pt x="912" y="480"/>
                </a:lnTo>
                <a:lnTo>
                  <a:pt x="816" y="432"/>
                </a:lnTo>
                <a:lnTo>
                  <a:pt x="720" y="288"/>
                </a:lnTo>
                <a:lnTo>
                  <a:pt x="672" y="144"/>
                </a:lnTo>
                <a:lnTo>
                  <a:pt x="432" y="0"/>
                </a:lnTo>
                <a:lnTo>
                  <a:pt x="96" y="96"/>
                </a:lnTo>
                <a:lnTo>
                  <a:pt x="0" y="48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6" name="Freeform 15"/>
          <p:cNvSpPr>
            <a:spLocks/>
          </p:cNvSpPr>
          <p:nvPr/>
        </p:nvSpPr>
        <p:spPr bwMode="auto">
          <a:xfrm>
            <a:off x="3317875" y="3711575"/>
            <a:ext cx="2286000" cy="838200"/>
          </a:xfrm>
          <a:custGeom>
            <a:avLst/>
            <a:gdLst>
              <a:gd name="T0" fmla="*/ 0 w 1440"/>
              <a:gd name="T1" fmla="*/ 0 h 528"/>
              <a:gd name="T2" fmla="*/ 0 w 1440"/>
              <a:gd name="T3" fmla="*/ 2147483647 h 528"/>
              <a:gd name="T4" fmla="*/ 2147483647 w 1440"/>
              <a:gd name="T5" fmla="*/ 2147483647 h 528"/>
              <a:gd name="T6" fmla="*/ 2147483647 w 1440"/>
              <a:gd name="T7" fmla="*/ 2147483647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2147483647 h 528"/>
              <a:gd name="T14" fmla="*/ 2147483647 w 1440"/>
              <a:gd name="T15" fmla="*/ 2147483647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2147483647 h 528"/>
              <a:gd name="T22" fmla="*/ 2147483647 w 1440"/>
              <a:gd name="T23" fmla="*/ 2147483647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2147483647 h 528"/>
              <a:gd name="T30" fmla="*/ 2147483647 w 1440"/>
              <a:gd name="T31" fmla="*/ 2147483647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2147483647 h 528"/>
              <a:gd name="T38" fmla="*/ 2147483647 w 1440"/>
              <a:gd name="T39" fmla="*/ 2147483647 h 528"/>
              <a:gd name="T40" fmla="*/ 2147483647 w 1440"/>
              <a:gd name="T41" fmla="*/ 2147483647 h 528"/>
              <a:gd name="T42" fmla="*/ 2147483647 w 1440"/>
              <a:gd name="T43" fmla="*/ 2147483647 h 528"/>
              <a:gd name="T44" fmla="*/ 2147483647 w 1440"/>
              <a:gd name="T45" fmla="*/ 2147483647 h 528"/>
              <a:gd name="T46" fmla="*/ 2147483647 w 1440"/>
              <a:gd name="T47" fmla="*/ 2147483647 h 528"/>
              <a:gd name="T48" fmla="*/ 2147483647 w 1440"/>
              <a:gd name="T49" fmla="*/ 0 h 528"/>
              <a:gd name="T50" fmla="*/ 0 w 1440"/>
              <a:gd name="T51" fmla="*/ 0 h 5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40"/>
              <a:gd name="T79" fmla="*/ 0 h 528"/>
              <a:gd name="T80" fmla="*/ 1440 w 1440"/>
              <a:gd name="T81" fmla="*/ 528 h 5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40" h="528">
                <a:moveTo>
                  <a:pt x="0" y="0"/>
                </a:moveTo>
                <a:lnTo>
                  <a:pt x="0" y="240"/>
                </a:lnTo>
                <a:lnTo>
                  <a:pt x="192" y="240"/>
                </a:lnTo>
                <a:lnTo>
                  <a:pt x="336" y="192"/>
                </a:lnTo>
                <a:lnTo>
                  <a:pt x="384" y="144"/>
                </a:lnTo>
                <a:lnTo>
                  <a:pt x="480" y="144"/>
                </a:lnTo>
                <a:lnTo>
                  <a:pt x="480" y="240"/>
                </a:lnTo>
                <a:lnTo>
                  <a:pt x="624" y="528"/>
                </a:lnTo>
                <a:lnTo>
                  <a:pt x="768" y="528"/>
                </a:lnTo>
                <a:lnTo>
                  <a:pt x="912" y="480"/>
                </a:lnTo>
                <a:lnTo>
                  <a:pt x="1056" y="384"/>
                </a:lnTo>
                <a:lnTo>
                  <a:pt x="1200" y="336"/>
                </a:lnTo>
                <a:lnTo>
                  <a:pt x="1431" y="333"/>
                </a:lnTo>
                <a:lnTo>
                  <a:pt x="1440" y="240"/>
                </a:lnTo>
                <a:lnTo>
                  <a:pt x="1200" y="240"/>
                </a:lnTo>
                <a:lnTo>
                  <a:pt x="960" y="336"/>
                </a:lnTo>
                <a:lnTo>
                  <a:pt x="864" y="432"/>
                </a:lnTo>
                <a:lnTo>
                  <a:pt x="720" y="432"/>
                </a:lnTo>
                <a:lnTo>
                  <a:pt x="624" y="384"/>
                </a:lnTo>
                <a:lnTo>
                  <a:pt x="576" y="288"/>
                </a:lnTo>
                <a:lnTo>
                  <a:pt x="576" y="144"/>
                </a:lnTo>
                <a:lnTo>
                  <a:pt x="528" y="48"/>
                </a:lnTo>
                <a:lnTo>
                  <a:pt x="432" y="48"/>
                </a:lnTo>
                <a:lnTo>
                  <a:pt x="192" y="96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7" name="Freeform 16"/>
          <p:cNvSpPr>
            <a:spLocks/>
          </p:cNvSpPr>
          <p:nvPr/>
        </p:nvSpPr>
        <p:spPr bwMode="auto">
          <a:xfrm>
            <a:off x="3317875" y="3940175"/>
            <a:ext cx="1676400" cy="762000"/>
          </a:xfrm>
          <a:custGeom>
            <a:avLst/>
            <a:gdLst>
              <a:gd name="T0" fmla="*/ 0 w 1056"/>
              <a:gd name="T1" fmla="*/ 2147483647 h 480"/>
              <a:gd name="T2" fmla="*/ 2147483647 w 1056"/>
              <a:gd name="T3" fmla="*/ 2147483647 h 480"/>
              <a:gd name="T4" fmla="*/ 2147483647 w 1056"/>
              <a:gd name="T5" fmla="*/ 2147483647 h 480"/>
              <a:gd name="T6" fmla="*/ 2147483647 w 1056"/>
              <a:gd name="T7" fmla="*/ 2147483647 h 480"/>
              <a:gd name="T8" fmla="*/ 2147483647 w 1056"/>
              <a:gd name="T9" fmla="*/ 2147483647 h 480"/>
              <a:gd name="T10" fmla="*/ 2147483647 w 1056"/>
              <a:gd name="T11" fmla="*/ 2147483647 h 480"/>
              <a:gd name="T12" fmla="*/ 2147483647 w 1056"/>
              <a:gd name="T13" fmla="*/ 2147483647 h 480"/>
              <a:gd name="T14" fmla="*/ 2147483647 w 1056"/>
              <a:gd name="T15" fmla="*/ 2147483647 h 480"/>
              <a:gd name="T16" fmla="*/ 2147483647 w 1056"/>
              <a:gd name="T17" fmla="*/ 2147483647 h 480"/>
              <a:gd name="T18" fmla="*/ 2147483647 w 1056"/>
              <a:gd name="T19" fmla="*/ 2147483647 h 480"/>
              <a:gd name="T20" fmla="*/ 2147483647 w 1056"/>
              <a:gd name="T21" fmla="*/ 2147483647 h 480"/>
              <a:gd name="T22" fmla="*/ 2147483647 w 1056"/>
              <a:gd name="T23" fmla="*/ 2147483647 h 480"/>
              <a:gd name="T24" fmla="*/ 2147483647 w 1056"/>
              <a:gd name="T25" fmla="*/ 2147483647 h 480"/>
              <a:gd name="T26" fmla="*/ 2147483647 w 1056"/>
              <a:gd name="T27" fmla="*/ 0 h 480"/>
              <a:gd name="T28" fmla="*/ 2147483647 w 1056"/>
              <a:gd name="T29" fmla="*/ 0 h 480"/>
              <a:gd name="T30" fmla="*/ 2147483647 w 1056"/>
              <a:gd name="T31" fmla="*/ 2147483647 h 480"/>
              <a:gd name="T32" fmla="*/ 2147483647 w 1056"/>
              <a:gd name="T33" fmla="*/ 2147483647 h 480"/>
              <a:gd name="T34" fmla="*/ 0 w 1056"/>
              <a:gd name="T35" fmla="*/ 2147483647 h 48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56"/>
              <a:gd name="T55" fmla="*/ 0 h 480"/>
              <a:gd name="T56" fmla="*/ 1056 w 1056"/>
              <a:gd name="T57" fmla="*/ 480 h 48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56" h="480">
                <a:moveTo>
                  <a:pt x="0" y="96"/>
                </a:moveTo>
                <a:lnTo>
                  <a:pt x="192" y="144"/>
                </a:lnTo>
                <a:lnTo>
                  <a:pt x="384" y="96"/>
                </a:lnTo>
                <a:lnTo>
                  <a:pt x="432" y="240"/>
                </a:lnTo>
                <a:lnTo>
                  <a:pt x="576" y="432"/>
                </a:lnTo>
                <a:lnTo>
                  <a:pt x="672" y="480"/>
                </a:lnTo>
                <a:lnTo>
                  <a:pt x="864" y="432"/>
                </a:lnTo>
                <a:lnTo>
                  <a:pt x="960" y="336"/>
                </a:lnTo>
                <a:lnTo>
                  <a:pt x="1056" y="240"/>
                </a:lnTo>
                <a:lnTo>
                  <a:pt x="912" y="336"/>
                </a:lnTo>
                <a:lnTo>
                  <a:pt x="768" y="384"/>
                </a:lnTo>
                <a:lnTo>
                  <a:pt x="624" y="384"/>
                </a:lnTo>
                <a:lnTo>
                  <a:pt x="480" y="96"/>
                </a:lnTo>
                <a:lnTo>
                  <a:pt x="480" y="0"/>
                </a:lnTo>
                <a:lnTo>
                  <a:pt x="384" y="0"/>
                </a:lnTo>
                <a:lnTo>
                  <a:pt x="336" y="48"/>
                </a:lnTo>
                <a:lnTo>
                  <a:pt x="192" y="96"/>
                </a:lnTo>
                <a:lnTo>
                  <a:pt x="0" y="96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8" name="Freeform 17"/>
          <p:cNvSpPr>
            <a:spLocks/>
          </p:cNvSpPr>
          <p:nvPr/>
        </p:nvSpPr>
        <p:spPr bwMode="auto">
          <a:xfrm>
            <a:off x="3317875" y="4092575"/>
            <a:ext cx="2266950" cy="762000"/>
          </a:xfrm>
          <a:custGeom>
            <a:avLst/>
            <a:gdLst>
              <a:gd name="T0" fmla="*/ 0 w 1428"/>
              <a:gd name="T1" fmla="*/ 0 h 480"/>
              <a:gd name="T2" fmla="*/ 0 w 1428"/>
              <a:gd name="T3" fmla="*/ 2147483647 h 480"/>
              <a:gd name="T4" fmla="*/ 2147483647 w 1428"/>
              <a:gd name="T5" fmla="*/ 2147483647 h 480"/>
              <a:gd name="T6" fmla="*/ 2147483647 w 1428"/>
              <a:gd name="T7" fmla="*/ 2147483647 h 480"/>
              <a:gd name="T8" fmla="*/ 2147483647 w 1428"/>
              <a:gd name="T9" fmla="*/ 2147483647 h 480"/>
              <a:gd name="T10" fmla="*/ 2147483647 w 1428"/>
              <a:gd name="T11" fmla="*/ 2147483647 h 480"/>
              <a:gd name="T12" fmla="*/ 2147483647 w 1428"/>
              <a:gd name="T13" fmla="*/ 2147483647 h 480"/>
              <a:gd name="T14" fmla="*/ 2147483647 w 1428"/>
              <a:gd name="T15" fmla="*/ 2147483647 h 480"/>
              <a:gd name="T16" fmla="*/ 2147483647 w 1428"/>
              <a:gd name="T17" fmla="*/ 2147483647 h 480"/>
              <a:gd name="T18" fmla="*/ 2147483647 w 1428"/>
              <a:gd name="T19" fmla="*/ 2147483647 h 480"/>
              <a:gd name="T20" fmla="*/ 2147483647 w 1428"/>
              <a:gd name="T21" fmla="*/ 2147483647 h 480"/>
              <a:gd name="T22" fmla="*/ 2147483647 w 1428"/>
              <a:gd name="T23" fmla="*/ 2147483647 h 480"/>
              <a:gd name="T24" fmla="*/ 2147483647 w 1428"/>
              <a:gd name="T25" fmla="*/ 2147483647 h 480"/>
              <a:gd name="T26" fmla="*/ 2147483647 w 1428"/>
              <a:gd name="T27" fmla="*/ 2147483647 h 480"/>
              <a:gd name="T28" fmla="*/ 2147483647 w 1428"/>
              <a:gd name="T29" fmla="*/ 2147483647 h 480"/>
              <a:gd name="T30" fmla="*/ 2147483647 w 1428"/>
              <a:gd name="T31" fmla="*/ 2147483647 h 480"/>
              <a:gd name="T32" fmla="*/ 2147483647 w 1428"/>
              <a:gd name="T33" fmla="*/ 2147483647 h 480"/>
              <a:gd name="T34" fmla="*/ 2147483647 w 1428"/>
              <a:gd name="T35" fmla="*/ 0 h 480"/>
              <a:gd name="T36" fmla="*/ 2147483647 w 1428"/>
              <a:gd name="T37" fmla="*/ 2147483647 h 480"/>
              <a:gd name="T38" fmla="*/ 0 w 1428"/>
              <a:gd name="T39" fmla="*/ 0 h 4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28"/>
              <a:gd name="T61" fmla="*/ 0 h 480"/>
              <a:gd name="T62" fmla="*/ 1428 w 1428"/>
              <a:gd name="T63" fmla="*/ 480 h 48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28" h="480">
                <a:moveTo>
                  <a:pt x="0" y="0"/>
                </a:moveTo>
                <a:lnTo>
                  <a:pt x="0" y="144"/>
                </a:lnTo>
                <a:lnTo>
                  <a:pt x="192" y="144"/>
                </a:lnTo>
                <a:lnTo>
                  <a:pt x="288" y="192"/>
                </a:lnTo>
                <a:lnTo>
                  <a:pt x="432" y="384"/>
                </a:lnTo>
                <a:lnTo>
                  <a:pt x="576" y="432"/>
                </a:lnTo>
                <a:lnTo>
                  <a:pt x="864" y="480"/>
                </a:lnTo>
                <a:lnTo>
                  <a:pt x="1008" y="384"/>
                </a:lnTo>
                <a:lnTo>
                  <a:pt x="1152" y="240"/>
                </a:lnTo>
                <a:lnTo>
                  <a:pt x="1392" y="240"/>
                </a:lnTo>
                <a:lnTo>
                  <a:pt x="1428" y="96"/>
                </a:lnTo>
                <a:lnTo>
                  <a:pt x="1200" y="96"/>
                </a:lnTo>
                <a:lnTo>
                  <a:pt x="1056" y="144"/>
                </a:lnTo>
                <a:lnTo>
                  <a:pt x="864" y="336"/>
                </a:lnTo>
                <a:lnTo>
                  <a:pt x="672" y="384"/>
                </a:lnTo>
                <a:lnTo>
                  <a:pt x="576" y="336"/>
                </a:lnTo>
                <a:lnTo>
                  <a:pt x="432" y="144"/>
                </a:lnTo>
                <a:lnTo>
                  <a:pt x="384" y="0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9" name="Freeform 18" descr="Solid diamond"/>
          <p:cNvSpPr>
            <a:spLocks/>
          </p:cNvSpPr>
          <p:nvPr/>
        </p:nvSpPr>
        <p:spPr bwMode="auto">
          <a:xfrm>
            <a:off x="3317875" y="4321175"/>
            <a:ext cx="2209800" cy="1158875"/>
          </a:xfrm>
          <a:custGeom>
            <a:avLst/>
            <a:gdLst>
              <a:gd name="T0" fmla="*/ 0 w 1392"/>
              <a:gd name="T1" fmla="*/ 0 h 730"/>
              <a:gd name="T2" fmla="*/ 0 w 1392"/>
              <a:gd name="T3" fmla="*/ 2147483647 h 730"/>
              <a:gd name="T4" fmla="*/ 2147483647 w 1392"/>
              <a:gd name="T5" fmla="*/ 2147483647 h 730"/>
              <a:gd name="T6" fmla="*/ 2147483647 w 1392"/>
              <a:gd name="T7" fmla="*/ 2147483647 h 730"/>
              <a:gd name="T8" fmla="*/ 2147483647 w 1392"/>
              <a:gd name="T9" fmla="*/ 2147483647 h 730"/>
              <a:gd name="T10" fmla="*/ 2147483647 w 1392"/>
              <a:gd name="T11" fmla="*/ 2147483647 h 730"/>
              <a:gd name="T12" fmla="*/ 2147483647 w 1392"/>
              <a:gd name="T13" fmla="*/ 2147483647 h 730"/>
              <a:gd name="T14" fmla="*/ 2147483647 w 1392"/>
              <a:gd name="T15" fmla="*/ 2147483647 h 730"/>
              <a:gd name="T16" fmla="*/ 2147483647 w 1392"/>
              <a:gd name="T17" fmla="*/ 2147483647 h 730"/>
              <a:gd name="T18" fmla="*/ 2147483647 w 1392"/>
              <a:gd name="T19" fmla="*/ 2147483647 h 730"/>
              <a:gd name="T20" fmla="*/ 2147483647 w 1392"/>
              <a:gd name="T21" fmla="*/ 2147483647 h 730"/>
              <a:gd name="T22" fmla="*/ 2147483647 w 1392"/>
              <a:gd name="T23" fmla="*/ 2147483647 h 730"/>
              <a:gd name="T24" fmla="*/ 2147483647 w 1392"/>
              <a:gd name="T25" fmla="*/ 2147483647 h 730"/>
              <a:gd name="T26" fmla="*/ 2147483647 w 1392"/>
              <a:gd name="T27" fmla="*/ 2147483647 h 730"/>
              <a:gd name="T28" fmla="*/ 2147483647 w 1392"/>
              <a:gd name="T29" fmla="*/ 2147483647 h 730"/>
              <a:gd name="T30" fmla="*/ 2147483647 w 1392"/>
              <a:gd name="T31" fmla="*/ 0 h 730"/>
              <a:gd name="T32" fmla="*/ 0 w 1392"/>
              <a:gd name="T33" fmla="*/ 0 h 7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92"/>
              <a:gd name="T52" fmla="*/ 0 h 730"/>
              <a:gd name="T53" fmla="*/ 1392 w 1392"/>
              <a:gd name="T54" fmla="*/ 730 h 73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92" h="730">
                <a:moveTo>
                  <a:pt x="0" y="0"/>
                </a:moveTo>
                <a:lnTo>
                  <a:pt x="0" y="576"/>
                </a:lnTo>
                <a:lnTo>
                  <a:pt x="144" y="528"/>
                </a:lnTo>
                <a:lnTo>
                  <a:pt x="432" y="672"/>
                </a:lnTo>
                <a:lnTo>
                  <a:pt x="643" y="730"/>
                </a:lnTo>
                <a:lnTo>
                  <a:pt x="912" y="720"/>
                </a:lnTo>
                <a:lnTo>
                  <a:pt x="1104" y="672"/>
                </a:lnTo>
                <a:lnTo>
                  <a:pt x="1200" y="528"/>
                </a:lnTo>
                <a:lnTo>
                  <a:pt x="1344" y="240"/>
                </a:lnTo>
                <a:lnTo>
                  <a:pt x="1392" y="96"/>
                </a:lnTo>
                <a:lnTo>
                  <a:pt x="1152" y="96"/>
                </a:lnTo>
                <a:lnTo>
                  <a:pt x="1008" y="240"/>
                </a:lnTo>
                <a:lnTo>
                  <a:pt x="864" y="336"/>
                </a:lnTo>
                <a:lnTo>
                  <a:pt x="432" y="240"/>
                </a:lnTo>
                <a:lnTo>
                  <a:pt x="288" y="48"/>
                </a:lnTo>
                <a:lnTo>
                  <a:pt x="192" y="0"/>
                </a:lnTo>
                <a:lnTo>
                  <a:pt x="0" y="0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0" name="Freeform 19"/>
          <p:cNvSpPr>
            <a:spLocks/>
          </p:cNvSpPr>
          <p:nvPr/>
        </p:nvSpPr>
        <p:spPr bwMode="auto">
          <a:xfrm>
            <a:off x="3317875" y="5159375"/>
            <a:ext cx="1752600" cy="838200"/>
          </a:xfrm>
          <a:custGeom>
            <a:avLst/>
            <a:gdLst>
              <a:gd name="T0" fmla="*/ 0 w 1104"/>
              <a:gd name="T1" fmla="*/ 2147483647 h 528"/>
              <a:gd name="T2" fmla="*/ 0 w 1104"/>
              <a:gd name="T3" fmla="*/ 2147483647 h 528"/>
              <a:gd name="T4" fmla="*/ 2147483647 w 1104"/>
              <a:gd name="T5" fmla="*/ 2147483647 h 528"/>
              <a:gd name="T6" fmla="*/ 2147483647 w 1104"/>
              <a:gd name="T7" fmla="*/ 2147483647 h 528"/>
              <a:gd name="T8" fmla="*/ 2147483647 w 1104"/>
              <a:gd name="T9" fmla="*/ 2147483647 h 528"/>
              <a:gd name="T10" fmla="*/ 2147483647 w 1104"/>
              <a:gd name="T11" fmla="*/ 2147483647 h 528"/>
              <a:gd name="T12" fmla="*/ 2147483647 w 1104"/>
              <a:gd name="T13" fmla="*/ 2147483647 h 528"/>
              <a:gd name="T14" fmla="*/ 2147483647 w 1104"/>
              <a:gd name="T15" fmla="*/ 2147483647 h 528"/>
              <a:gd name="T16" fmla="*/ 2147483647 w 1104"/>
              <a:gd name="T17" fmla="*/ 2147483647 h 528"/>
              <a:gd name="T18" fmla="*/ 2147483647 w 1104"/>
              <a:gd name="T19" fmla="*/ 2147483647 h 528"/>
              <a:gd name="T20" fmla="*/ 2147483647 w 1104"/>
              <a:gd name="T21" fmla="*/ 2147483647 h 528"/>
              <a:gd name="T22" fmla="*/ 2147483647 w 1104"/>
              <a:gd name="T23" fmla="*/ 2147483647 h 528"/>
              <a:gd name="T24" fmla="*/ 2147483647 w 1104"/>
              <a:gd name="T25" fmla="*/ 0 h 528"/>
              <a:gd name="T26" fmla="*/ 0 w 1104"/>
              <a:gd name="T27" fmla="*/ 2147483647 h 5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104"/>
              <a:gd name="T43" fmla="*/ 0 h 528"/>
              <a:gd name="T44" fmla="*/ 1104 w 1104"/>
              <a:gd name="T45" fmla="*/ 528 h 5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104" h="528">
                <a:moveTo>
                  <a:pt x="0" y="48"/>
                </a:moveTo>
                <a:lnTo>
                  <a:pt x="0" y="336"/>
                </a:lnTo>
                <a:lnTo>
                  <a:pt x="96" y="288"/>
                </a:lnTo>
                <a:lnTo>
                  <a:pt x="288" y="432"/>
                </a:lnTo>
                <a:lnTo>
                  <a:pt x="480" y="480"/>
                </a:lnTo>
                <a:lnTo>
                  <a:pt x="576" y="432"/>
                </a:lnTo>
                <a:lnTo>
                  <a:pt x="624" y="528"/>
                </a:lnTo>
                <a:lnTo>
                  <a:pt x="912" y="336"/>
                </a:lnTo>
                <a:lnTo>
                  <a:pt x="1104" y="144"/>
                </a:lnTo>
                <a:lnTo>
                  <a:pt x="912" y="192"/>
                </a:lnTo>
                <a:lnTo>
                  <a:pt x="624" y="192"/>
                </a:lnTo>
                <a:lnTo>
                  <a:pt x="432" y="144"/>
                </a:lnTo>
                <a:lnTo>
                  <a:pt x="144" y="0"/>
                </a:lnTo>
                <a:lnTo>
                  <a:pt x="0" y="48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1" name="Freeform 20"/>
          <p:cNvSpPr>
            <a:spLocks/>
          </p:cNvSpPr>
          <p:nvPr/>
        </p:nvSpPr>
        <p:spPr bwMode="auto">
          <a:xfrm>
            <a:off x="3317875" y="5616575"/>
            <a:ext cx="990600" cy="609600"/>
          </a:xfrm>
          <a:custGeom>
            <a:avLst/>
            <a:gdLst>
              <a:gd name="T0" fmla="*/ 0 w 624"/>
              <a:gd name="T1" fmla="*/ 2147483647 h 384"/>
              <a:gd name="T2" fmla="*/ 0 w 624"/>
              <a:gd name="T3" fmla="*/ 2147483647 h 384"/>
              <a:gd name="T4" fmla="*/ 2147483647 w 624"/>
              <a:gd name="T5" fmla="*/ 2147483647 h 384"/>
              <a:gd name="T6" fmla="*/ 2147483647 w 624"/>
              <a:gd name="T7" fmla="*/ 2147483647 h 384"/>
              <a:gd name="T8" fmla="*/ 2147483647 w 624"/>
              <a:gd name="T9" fmla="*/ 2147483647 h 384"/>
              <a:gd name="T10" fmla="*/ 2147483647 w 624"/>
              <a:gd name="T11" fmla="*/ 2147483647 h 384"/>
              <a:gd name="T12" fmla="*/ 2147483647 w 624"/>
              <a:gd name="T13" fmla="*/ 2147483647 h 384"/>
              <a:gd name="T14" fmla="*/ 2147483647 w 624"/>
              <a:gd name="T15" fmla="*/ 0 h 384"/>
              <a:gd name="T16" fmla="*/ 0 w 624"/>
              <a:gd name="T17" fmla="*/ 2147483647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24"/>
              <a:gd name="T28" fmla="*/ 0 h 384"/>
              <a:gd name="T29" fmla="*/ 624 w 624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24" h="384">
                <a:moveTo>
                  <a:pt x="0" y="48"/>
                </a:moveTo>
                <a:lnTo>
                  <a:pt x="0" y="384"/>
                </a:lnTo>
                <a:lnTo>
                  <a:pt x="288" y="336"/>
                </a:lnTo>
                <a:lnTo>
                  <a:pt x="624" y="240"/>
                </a:lnTo>
                <a:lnTo>
                  <a:pt x="576" y="144"/>
                </a:lnTo>
                <a:lnTo>
                  <a:pt x="480" y="192"/>
                </a:lnTo>
                <a:lnTo>
                  <a:pt x="288" y="144"/>
                </a:lnTo>
                <a:lnTo>
                  <a:pt x="96" y="0"/>
                </a:lnTo>
                <a:lnTo>
                  <a:pt x="0" y="48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2" name="Rectangle 21"/>
          <p:cNvSpPr>
            <a:spLocks noChangeArrowheads="1"/>
          </p:cNvSpPr>
          <p:nvPr/>
        </p:nvSpPr>
        <p:spPr bwMode="auto">
          <a:xfrm>
            <a:off x="3013075" y="1501775"/>
            <a:ext cx="304800" cy="4800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3" name="Freeform 22"/>
          <p:cNvSpPr>
            <a:spLocks/>
          </p:cNvSpPr>
          <p:nvPr/>
        </p:nvSpPr>
        <p:spPr bwMode="auto">
          <a:xfrm>
            <a:off x="3851275" y="1882775"/>
            <a:ext cx="990600" cy="1079500"/>
          </a:xfrm>
          <a:custGeom>
            <a:avLst/>
            <a:gdLst>
              <a:gd name="T0" fmla="*/ 2147483647 w 624"/>
              <a:gd name="T1" fmla="*/ 0 h 680"/>
              <a:gd name="T2" fmla="*/ 2147483647 w 624"/>
              <a:gd name="T3" fmla="*/ 2147483647 h 680"/>
              <a:gd name="T4" fmla="*/ 2147483647 w 624"/>
              <a:gd name="T5" fmla="*/ 2147483647 h 680"/>
              <a:gd name="T6" fmla="*/ 2147483647 w 624"/>
              <a:gd name="T7" fmla="*/ 2147483647 h 680"/>
              <a:gd name="T8" fmla="*/ 2147483647 w 624"/>
              <a:gd name="T9" fmla="*/ 2147483647 h 680"/>
              <a:gd name="T10" fmla="*/ 0 w 624"/>
              <a:gd name="T11" fmla="*/ 2147483647 h 680"/>
              <a:gd name="T12" fmla="*/ 2147483647 w 624"/>
              <a:gd name="T13" fmla="*/ 2147483647 h 680"/>
              <a:gd name="T14" fmla="*/ 2147483647 w 624"/>
              <a:gd name="T15" fmla="*/ 2147483647 h 680"/>
              <a:gd name="T16" fmla="*/ 2147483647 w 624"/>
              <a:gd name="T17" fmla="*/ 2147483647 h 680"/>
              <a:gd name="T18" fmla="*/ 2147483647 w 624"/>
              <a:gd name="T19" fmla="*/ 2147483647 h 680"/>
              <a:gd name="T20" fmla="*/ 2147483647 w 624"/>
              <a:gd name="T21" fmla="*/ 2147483647 h 680"/>
              <a:gd name="T22" fmla="*/ 2147483647 w 624"/>
              <a:gd name="T23" fmla="*/ 2147483647 h 680"/>
              <a:gd name="T24" fmla="*/ 2147483647 w 624"/>
              <a:gd name="T25" fmla="*/ 2147483647 h 680"/>
              <a:gd name="T26" fmla="*/ 2147483647 w 624"/>
              <a:gd name="T27" fmla="*/ 2147483647 h 680"/>
              <a:gd name="T28" fmla="*/ 2147483647 w 624"/>
              <a:gd name="T29" fmla="*/ 0 h 6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24"/>
              <a:gd name="T46" fmla="*/ 0 h 680"/>
              <a:gd name="T47" fmla="*/ 624 w 624"/>
              <a:gd name="T48" fmla="*/ 680 h 6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24" h="680">
                <a:moveTo>
                  <a:pt x="336" y="0"/>
                </a:moveTo>
                <a:lnTo>
                  <a:pt x="192" y="192"/>
                </a:lnTo>
                <a:lnTo>
                  <a:pt x="112" y="299"/>
                </a:lnTo>
                <a:lnTo>
                  <a:pt x="48" y="384"/>
                </a:lnTo>
                <a:lnTo>
                  <a:pt x="16" y="449"/>
                </a:lnTo>
                <a:lnTo>
                  <a:pt x="0" y="528"/>
                </a:lnTo>
                <a:lnTo>
                  <a:pt x="31" y="599"/>
                </a:lnTo>
                <a:lnTo>
                  <a:pt x="88" y="650"/>
                </a:lnTo>
                <a:lnTo>
                  <a:pt x="144" y="672"/>
                </a:lnTo>
                <a:lnTo>
                  <a:pt x="214" y="680"/>
                </a:lnTo>
                <a:lnTo>
                  <a:pt x="292" y="659"/>
                </a:lnTo>
                <a:lnTo>
                  <a:pt x="394" y="542"/>
                </a:lnTo>
                <a:lnTo>
                  <a:pt x="528" y="336"/>
                </a:lnTo>
                <a:lnTo>
                  <a:pt x="624" y="192"/>
                </a:lnTo>
                <a:lnTo>
                  <a:pt x="33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4" name="Freeform 23"/>
          <p:cNvSpPr>
            <a:spLocks/>
          </p:cNvSpPr>
          <p:nvPr/>
        </p:nvSpPr>
        <p:spPr bwMode="auto">
          <a:xfrm>
            <a:off x="3317875" y="3863975"/>
            <a:ext cx="2266950" cy="609600"/>
          </a:xfrm>
          <a:custGeom>
            <a:avLst/>
            <a:gdLst>
              <a:gd name="T0" fmla="*/ 0 w 1428"/>
              <a:gd name="T1" fmla="*/ 2147483647 h 384"/>
              <a:gd name="T2" fmla="*/ 2147483647 w 1428"/>
              <a:gd name="T3" fmla="*/ 2147483647 h 384"/>
              <a:gd name="T4" fmla="*/ 2147483647 w 1428"/>
              <a:gd name="T5" fmla="*/ 2147483647 h 384"/>
              <a:gd name="T6" fmla="*/ 2147483647 w 1428"/>
              <a:gd name="T7" fmla="*/ 0 h 384"/>
              <a:gd name="T8" fmla="*/ 2147483647 w 1428"/>
              <a:gd name="T9" fmla="*/ 0 h 384"/>
              <a:gd name="T10" fmla="*/ 2147483647 w 1428"/>
              <a:gd name="T11" fmla="*/ 2147483647 h 384"/>
              <a:gd name="T12" fmla="*/ 2147483647 w 1428"/>
              <a:gd name="T13" fmla="*/ 2147483647 h 384"/>
              <a:gd name="T14" fmla="*/ 2147483647 w 1428"/>
              <a:gd name="T15" fmla="*/ 2147483647 h 384"/>
              <a:gd name="T16" fmla="*/ 2147483647 w 1428"/>
              <a:gd name="T17" fmla="*/ 2147483647 h 384"/>
              <a:gd name="T18" fmla="*/ 2147483647 w 1428"/>
              <a:gd name="T19" fmla="*/ 2147483647 h 384"/>
              <a:gd name="T20" fmla="*/ 2147483647 w 1428"/>
              <a:gd name="T21" fmla="*/ 2147483647 h 384"/>
              <a:gd name="T22" fmla="*/ 2147483647 w 1428"/>
              <a:gd name="T23" fmla="*/ 2147483647 h 384"/>
              <a:gd name="T24" fmla="*/ 2147483647 w 1428"/>
              <a:gd name="T25" fmla="*/ 2147483647 h 3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28"/>
              <a:gd name="T40" fmla="*/ 0 h 384"/>
              <a:gd name="T41" fmla="*/ 1428 w 1428"/>
              <a:gd name="T42" fmla="*/ 384 h 3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28" h="384">
                <a:moveTo>
                  <a:pt x="0" y="30"/>
                </a:moveTo>
                <a:lnTo>
                  <a:pt x="144" y="96"/>
                </a:lnTo>
                <a:lnTo>
                  <a:pt x="240" y="48"/>
                </a:lnTo>
                <a:lnTo>
                  <a:pt x="384" y="0"/>
                </a:lnTo>
                <a:lnTo>
                  <a:pt x="480" y="0"/>
                </a:lnTo>
                <a:lnTo>
                  <a:pt x="528" y="48"/>
                </a:lnTo>
                <a:lnTo>
                  <a:pt x="528" y="192"/>
                </a:lnTo>
                <a:lnTo>
                  <a:pt x="624" y="336"/>
                </a:lnTo>
                <a:lnTo>
                  <a:pt x="720" y="384"/>
                </a:lnTo>
                <a:lnTo>
                  <a:pt x="864" y="384"/>
                </a:lnTo>
                <a:lnTo>
                  <a:pt x="1056" y="240"/>
                </a:lnTo>
                <a:lnTo>
                  <a:pt x="1248" y="192"/>
                </a:lnTo>
                <a:lnTo>
                  <a:pt x="1428" y="188"/>
                </a:lnTo>
              </a:path>
            </a:pathLst>
          </a:custGeom>
          <a:noFill/>
          <a:ln w="254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5" name="Freeform 24"/>
          <p:cNvSpPr>
            <a:spLocks/>
          </p:cNvSpPr>
          <p:nvPr/>
        </p:nvSpPr>
        <p:spPr bwMode="auto">
          <a:xfrm>
            <a:off x="3470275" y="3635375"/>
            <a:ext cx="1371600" cy="774700"/>
          </a:xfrm>
          <a:custGeom>
            <a:avLst/>
            <a:gdLst>
              <a:gd name="T0" fmla="*/ 0 w 864"/>
              <a:gd name="T1" fmla="*/ 2147483647 h 488"/>
              <a:gd name="T2" fmla="*/ 2147483647 w 864"/>
              <a:gd name="T3" fmla="*/ 2147483647 h 488"/>
              <a:gd name="T4" fmla="*/ 2147483647 w 864"/>
              <a:gd name="T5" fmla="*/ 2147483647 h 488"/>
              <a:gd name="T6" fmla="*/ 2147483647 w 864"/>
              <a:gd name="T7" fmla="*/ 2147483647 h 488"/>
              <a:gd name="T8" fmla="*/ 2147483647 w 864"/>
              <a:gd name="T9" fmla="*/ 2147483647 h 488"/>
              <a:gd name="T10" fmla="*/ 2147483647 w 864"/>
              <a:gd name="T11" fmla="*/ 2147483647 h 488"/>
              <a:gd name="T12" fmla="*/ 2147483647 w 864"/>
              <a:gd name="T13" fmla="*/ 2147483647 h 488"/>
              <a:gd name="T14" fmla="*/ 2147483647 w 864"/>
              <a:gd name="T15" fmla="*/ 2147483647 h 488"/>
              <a:gd name="T16" fmla="*/ 2147483647 w 864"/>
              <a:gd name="T17" fmla="*/ 2147483647 h 488"/>
              <a:gd name="T18" fmla="*/ 2147483647 w 864"/>
              <a:gd name="T19" fmla="*/ 2147483647 h 488"/>
              <a:gd name="T20" fmla="*/ 2147483647 w 864"/>
              <a:gd name="T21" fmla="*/ 2147483647 h 488"/>
              <a:gd name="T22" fmla="*/ 2147483647 w 864"/>
              <a:gd name="T23" fmla="*/ 2147483647 h 488"/>
              <a:gd name="T24" fmla="*/ 2147483647 w 864"/>
              <a:gd name="T25" fmla="*/ 2147483647 h 488"/>
              <a:gd name="T26" fmla="*/ 2147483647 w 864"/>
              <a:gd name="T27" fmla="*/ 2147483647 h 488"/>
              <a:gd name="T28" fmla="*/ 2147483647 w 864"/>
              <a:gd name="T29" fmla="*/ 0 h 488"/>
              <a:gd name="T30" fmla="*/ 2147483647 w 864"/>
              <a:gd name="T31" fmla="*/ 0 h 488"/>
              <a:gd name="T32" fmla="*/ 0 w 864"/>
              <a:gd name="T33" fmla="*/ 2147483647 h 4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64"/>
              <a:gd name="T52" fmla="*/ 0 h 488"/>
              <a:gd name="T53" fmla="*/ 864 w 864"/>
              <a:gd name="T54" fmla="*/ 488 h 4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64" h="488">
                <a:moveTo>
                  <a:pt x="0" y="48"/>
                </a:moveTo>
                <a:lnTo>
                  <a:pt x="96" y="144"/>
                </a:lnTo>
                <a:lnTo>
                  <a:pt x="336" y="96"/>
                </a:lnTo>
                <a:lnTo>
                  <a:pt x="432" y="96"/>
                </a:lnTo>
                <a:lnTo>
                  <a:pt x="480" y="192"/>
                </a:lnTo>
                <a:lnTo>
                  <a:pt x="480" y="336"/>
                </a:lnTo>
                <a:lnTo>
                  <a:pt x="528" y="432"/>
                </a:lnTo>
                <a:lnTo>
                  <a:pt x="636" y="488"/>
                </a:lnTo>
                <a:lnTo>
                  <a:pt x="768" y="480"/>
                </a:lnTo>
                <a:lnTo>
                  <a:pt x="864" y="384"/>
                </a:lnTo>
                <a:lnTo>
                  <a:pt x="720" y="432"/>
                </a:lnTo>
                <a:lnTo>
                  <a:pt x="624" y="432"/>
                </a:lnTo>
                <a:lnTo>
                  <a:pt x="576" y="384"/>
                </a:lnTo>
                <a:lnTo>
                  <a:pt x="576" y="192"/>
                </a:lnTo>
                <a:lnTo>
                  <a:pt x="432" y="0"/>
                </a:lnTo>
                <a:lnTo>
                  <a:pt x="240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6" name="Oval 25"/>
          <p:cNvSpPr>
            <a:spLocks noChangeArrowheads="1"/>
          </p:cNvSpPr>
          <p:nvPr/>
        </p:nvSpPr>
        <p:spPr bwMode="auto">
          <a:xfrm>
            <a:off x="4079875" y="2568575"/>
            <a:ext cx="152400" cy="1524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7" name="Text Box 26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20858" name="Text Box 27"/>
          <p:cNvSpPr txBox="1">
            <a:spLocks noChangeArrowheads="1"/>
          </p:cNvSpPr>
          <p:nvPr/>
        </p:nvSpPr>
        <p:spPr bwMode="auto">
          <a:xfrm>
            <a:off x="3538538" y="1412875"/>
            <a:ext cx="192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Modified conditions</a:t>
            </a:r>
          </a:p>
        </p:txBody>
      </p:sp>
      <p:sp>
        <p:nvSpPr>
          <p:cNvPr id="120859" name="Rectangle 28"/>
          <p:cNvSpPr>
            <a:spLocks noChangeArrowheads="1"/>
          </p:cNvSpPr>
          <p:nvPr/>
        </p:nvSpPr>
        <p:spPr bwMode="auto">
          <a:xfrm>
            <a:off x="5794375" y="2782888"/>
            <a:ext cx="381000" cy="76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0" name="Text Box 29"/>
          <p:cNvSpPr txBox="1">
            <a:spLocks noChangeArrowheads="1"/>
          </p:cNvSpPr>
          <p:nvPr/>
        </p:nvSpPr>
        <p:spPr bwMode="auto">
          <a:xfrm>
            <a:off x="6519863" y="2693988"/>
            <a:ext cx="4445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River</a:t>
            </a:r>
          </a:p>
        </p:txBody>
      </p:sp>
      <p:sp>
        <p:nvSpPr>
          <p:cNvPr id="120861" name="Rectangle 3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20862" name="Rectangle 31"/>
          <p:cNvSpPr>
            <a:spLocks noChangeArrowheads="1"/>
          </p:cNvSpPr>
          <p:nvPr/>
        </p:nvSpPr>
        <p:spPr bwMode="auto">
          <a:xfrm>
            <a:off x="3152775" y="1363663"/>
            <a:ext cx="2532063" cy="4983162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3" name="Oval 32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4" name="Text Box 33"/>
          <p:cNvSpPr txBox="1">
            <a:spLocks noChangeArrowheads="1"/>
          </p:cNvSpPr>
          <p:nvPr/>
        </p:nvSpPr>
        <p:spPr bwMode="auto">
          <a:xfrm rot="-3206594">
            <a:off x="3790950" y="2352675"/>
            <a:ext cx="15382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Secondary market</a:t>
            </a:r>
          </a:p>
        </p:txBody>
      </p:sp>
      <p:sp>
        <p:nvSpPr>
          <p:cNvPr id="120865" name="Rectangle 34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6" name="Rectangle 36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7" name="Rectangle 38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8" name="Rectangle 39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9" name="Rectangle 42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0" name="Rectangle 44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1" name="Oval 46"/>
          <p:cNvSpPr>
            <a:spLocks noChangeArrowheads="1"/>
          </p:cNvSpPr>
          <p:nvPr/>
        </p:nvSpPr>
        <p:spPr bwMode="auto">
          <a:xfrm>
            <a:off x="5870575" y="2381250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2" name="Text Box 48"/>
          <p:cNvSpPr txBox="1">
            <a:spLocks noChangeArrowheads="1"/>
          </p:cNvSpPr>
          <p:nvPr/>
        </p:nvSpPr>
        <p:spPr bwMode="auto">
          <a:xfrm>
            <a:off x="6516688" y="5391150"/>
            <a:ext cx="20177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20873" name="Text Box 49"/>
          <p:cNvSpPr txBox="1">
            <a:spLocks noChangeArrowheads="1"/>
          </p:cNvSpPr>
          <p:nvPr/>
        </p:nvSpPr>
        <p:spPr bwMode="auto">
          <a:xfrm>
            <a:off x="6516688" y="4997450"/>
            <a:ext cx="27066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Three-field crop rotation system</a:t>
            </a:r>
          </a:p>
        </p:txBody>
      </p:sp>
      <p:sp>
        <p:nvSpPr>
          <p:cNvPr id="120874" name="Text Box 50"/>
          <p:cNvSpPr txBox="1">
            <a:spLocks noChangeArrowheads="1"/>
          </p:cNvSpPr>
          <p:nvPr/>
        </p:nvSpPr>
        <p:spPr bwMode="auto">
          <a:xfrm>
            <a:off x="6516688" y="4511675"/>
            <a:ext cx="17033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20875" name="Text Box 51"/>
          <p:cNvSpPr txBox="1">
            <a:spLocks noChangeArrowheads="1"/>
          </p:cNvSpPr>
          <p:nvPr/>
        </p:nvSpPr>
        <p:spPr bwMode="auto">
          <a:xfrm>
            <a:off x="6516688" y="4013200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20876" name="Text Box 52"/>
          <p:cNvSpPr txBox="1">
            <a:spLocks noChangeArrowheads="1"/>
          </p:cNvSpPr>
          <p:nvPr/>
        </p:nvSpPr>
        <p:spPr bwMode="auto">
          <a:xfrm>
            <a:off x="6516688" y="3549650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20877" name="Text Box 53"/>
          <p:cNvSpPr txBox="1">
            <a:spLocks noChangeArrowheads="1"/>
          </p:cNvSpPr>
          <p:nvPr/>
        </p:nvSpPr>
        <p:spPr bwMode="auto">
          <a:xfrm>
            <a:off x="6516688" y="2997200"/>
            <a:ext cx="15652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20878" name="Text Box 54"/>
          <p:cNvSpPr txBox="1">
            <a:spLocks noChangeArrowheads="1"/>
          </p:cNvSpPr>
          <p:nvPr/>
        </p:nvSpPr>
        <p:spPr bwMode="auto">
          <a:xfrm>
            <a:off x="6516688" y="2368550"/>
            <a:ext cx="12430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ChangeArrowheads="1"/>
          </p:cNvSpPr>
          <p:nvPr/>
        </p:nvSpPr>
        <p:spPr bwMode="auto">
          <a:xfrm>
            <a:off x="4602163" y="2054225"/>
            <a:ext cx="4314825" cy="3313113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2" name="Rectangle 3"/>
          <p:cNvSpPr>
            <a:spLocks noChangeArrowheads="1"/>
          </p:cNvSpPr>
          <p:nvPr/>
        </p:nvSpPr>
        <p:spPr bwMode="auto">
          <a:xfrm>
            <a:off x="246063" y="2052638"/>
            <a:ext cx="4314825" cy="3313112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ahoma" pitchFamily="34" charset="0"/>
              </a:rPr>
              <a:t>Von </a:t>
            </a:r>
            <a:r>
              <a:rPr lang="en-US" sz="2800" dirty="0" err="1" smtClean="0">
                <a:latin typeface="Tahoma" pitchFamily="34" charset="0"/>
              </a:rPr>
              <a:t>Thunen’s</a:t>
            </a:r>
            <a:r>
              <a:rPr lang="en-US" sz="2800" dirty="0" smtClean="0">
                <a:latin typeface="Tahoma" pitchFamily="34" charset="0"/>
              </a:rPr>
              <a:t> model of land use applied to mainland USA</a:t>
            </a:r>
            <a:endParaRPr lang="en-US" sz="4000" dirty="0" smtClean="0">
              <a:latin typeface="Tahoma" pitchFamily="34" charset="0"/>
            </a:endParaRPr>
          </a:p>
        </p:txBody>
      </p:sp>
      <p:grpSp>
        <p:nvGrpSpPr>
          <p:cNvPr id="122884" name="Group 5"/>
          <p:cNvGrpSpPr>
            <a:grpSpLocks/>
          </p:cNvGrpSpPr>
          <p:nvPr/>
        </p:nvGrpSpPr>
        <p:grpSpPr bwMode="auto">
          <a:xfrm>
            <a:off x="334963" y="2239963"/>
            <a:ext cx="4103687" cy="2584450"/>
            <a:chOff x="156" y="441"/>
            <a:chExt cx="5419" cy="3412"/>
          </a:xfrm>
        </p:grpSpPr>
        <p:sp>
          <p:nvSpPr>
            <p:cNvPr id="122986" name="Freeform 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7" name="Freeform 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8" name="Freeform 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9" name="Freeform 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0" name="Freeform 1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1" name="Freeform 1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2" name="Freeform 1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3" name="Freeform 1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94" name="Group 1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3048" name="Freeform 1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9" name="Freeform 1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0" name="Freeform 1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1" name="Freeform 1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95" name="Freeform 1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6" name="Freeform 2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7" name="Freeform 2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8" name="Freeform 2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9" name="Freeform 2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0" name="Freeform 2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1" name="Freeform 2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2" name="Freeform 2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3" name="Freeform 2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4" name="Freeform 2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05" name="Group 2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3045" name="Freeform 3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6" name="Freeform 3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7" name="Freeform 3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06" name="Group 3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3043" name="Freeform 3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4" name="Freeform 3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07" name="Freeform 3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8" name="Freeform 3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9" name="Freeform 3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0" name="Freeform 3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1" name="Freeform 4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2" name="Freeform 4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3" name="Freeform 4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4" name="Freeform 4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5" name="Freeform 4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16" name="Group 4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3040" name="Freeform 4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1" name="Freeform 4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2" name="Freeform 4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17" name="Freeform 4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8" name="Freeform 5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9" name="Freeform 5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0" name="Freeform 5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1" name="Freeform 5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2" name="Freeform 5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3" name="Freeform 5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4" name="Freeform 5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5" name="Freeform 5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6" name="Freeform 5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7" name="Freeform 5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8" name="Freeform 6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9" name="Freeform 6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30" name="Group 6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3038" name="Freeform 6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9" name="Freeform 6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31" name="Group 6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3035" name="Freeform 6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6" name="Freeform 6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7" name="Freeform 6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32" name="Freeform 6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3" name="Freeform 7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4" name="Freeform 7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85" name="Freeform 72"/>
          <p:cNvSpPr>
            <a:spLocks/>
          </p:cNvSpPr>
          <p:nvPr/>
        </p:nvSpPr>
        <p:spPr bwMode="auto">
          <a:xfrm>
            <a:off x="860425" y="2243138"/>
            <a:ext cx="242888" cy="1906587"/>
          </a:xfrm>
          <a:custGeom>
            <a:avLst/>
            <a:gdLst>
              <a:gd name="T0" fmla="*/ 2147483647 w 153"/>
              <a:gd name="T1" fmla="*/ 2147483647 h 1201"/>
              <a:gd name="T2" fmla="*/ 2147483647 w 153"/>
              <a:gd name="T3" fmla="*/ 2147483647 h 1201"/>
              <a:gd name="T4" fmla="*/ 2147483647 w 153"/>
              <a:gd name="T5" fmla="*/ 2147483647 h 1201"/>
              <a:gd name="T6" fmla="*/ 2147483647 w 153"/>
              <a:gd name="T7" fmla="*/ 0 h 1201"/>
              <a:gd name="T8" fmla="*/ 0 60000 65536"/>
              <a:gd name="T9" fmla="*/ 0 60000 65536"/>
              <a:gd name="T10" fmla="*/ 0 60000 65536"/>
              <a:gd name="T11" fmla="*/ 0 60000 65536"/>
              <a:gd name="T12" fmla="*/ 0 w 153"/>
              <a:gd name="T13" fmla="*/ 0 h 1201"/>
              <a:gd name="T14" fmla="*/ 153 w 153"/>
              <a:gd name="T15" fmla="*/ 1201 h 12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" h="1201">
                <a:moveTo>
                  <a:pt x="118" y="1201"/>
                </a:moveTo>
                <a:cubicBezTo>
                  <a:pt x="84" y="1106"/>
                  <a:pt x="50" y="1011"/>
                  <a:pt x="34" y="878"/>
                </a:cubicBezTo>
                <a:cubicBezTo>
                  <a:pt x="18" y="745"/>
                  <a:pt x="0" y="546"/>
                  <a:pt x="20" y="400"/>
                </a:cubicBezTo>
                <a:cubicBezTo>
                  <a:pt x="40" y="254"/>
                  <a:pt x="96" y="127"/>
                  <a:pt x="153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6" name="Freeform 73"/>
          <p:cNvSpPr>
            <a:spLocks/>
          </p:cNvSpPr>
          <p:nvPr/>
        </p:nvSpPr>
        <p:spPr bwMode="auto">
          <a:xfrm>
            <a:off x="1719263" y="2376488"/>
            <a:ext cx="677862" cy="2341562"/>
          </a:xfrm>
          <a:custGeom>
            <a:avLst/>
            <a:gdLst>
              <a:gd name="T0" fmla="*/ 2147483647 w 427"/>
              <a:gd name="T1" fmla="*/ 2147483647 h 1475"/>
              <a:gd name="T2" fmla="*/ 2147483647 w 427"/>
              <a:gd name="T3" fmla="*/ 2147483647 h 1475"/>
              <a:gd name="T4" fmla="*/ 2147483647 w 427"/>
              <a:gd name="T5" fmla="*/ 2147483647 h 1475"/>
              <a:gd name="T6" fmla="*/ 2147483647 w 427"/>
              <a:gd name="T7" fmla="*/ 0 h 1475"/>
              <a:gd name="T8" fmla="*/ 0 60000 65536"/>
              <a:gd name="T9" fmla="*/ 0 60000 65536"/>
              <a:gd name="T10" fmla="*/ 0 60000 65536"/>
              <a:gd name="T11" fmla="*/ 0 60000 65536"/>
              <a:gd name="T12" fmla="*/ 0 w 427"/>
              <a:gd name="T13" fmla="*/ 0 h 1475"/>
              <a:gd name="T14" fmla="*/ 427 w 427"/>
              <a:gd name="T15" fmla="*/ 1475 h 14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7" h="1475">
                <a:moveTo>
                  <a:pt x="427" y="1475"/>
                </a:moveTo>
                <a:cubicBezTo>
                  <a:pt x="367" y="1384"/>
                  <a:pt x="138" y="1106"/>
                  <a:pt x="69" y="927"/>
                </a:cubicBezTo>
                <a:cubicBezTo>
                  <a:pt x="0" y="748"/>
                  <a:pt x="12" y="554"/>
                  <a:pt x="13" y="400"/>
                </a:cubicBezTo>
                <a:cubicBezTo>
                  <a:pt x="14" y="246"/>
                  <a:pt x="63" y="83"/>
                  <a:pt x="76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7" name="Freeform 74"/>
          <p:cNvSpPr>
            <a:spLocks/>
          </p:cNvSpPr>
          <p:nvPr/>
        </p:nvSpPr>
        <p:spPr bwMode="auto">
          <a:xfrm>
            <a:off x="2384425" y="2409825"/>
            <a:ext cx="693738" cy="2028825"/>
          </a:xfrm>
          <a:custGeom>
            <a:avLst/>
            <a:gdLst>
              <a:gd name="T0" fmla="*/ 2147483647 w 437"/>
              <a:gd name="T1" fmla="*/ 2147483647 h 1278"/>
              <a:gd name="T2" fmla="*/ 2147483647 w 437"/>
              <a:gd name="T3" fmla="*/ 2147483647 h 1278"/>
              <a:gd name="T4" fmla="*/ 2147483647 w 437"/>
              <a:gd name="T5" fmla="*/ 2147483647 h 1278"/>
              <a:gd name="T6" fmla="*/ 2147483647 w 437"/>
              <a:gd name="T7" fmla="*/ 2147483647 h 1278"/>
              <a:gd name="T8" fmla="*/ 2147483647 w 437"/>
              <a:gd name="T9" fmla="*/ 0 h 1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7"/>
              <a:gd name="T16" fmla="*/ 0 h 1278"/>
              <a:gd name="T17" fmla="*/ 437 w 437"/>
              <a:gd name="T18" fmla="*/ 1278 h 12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7" h="1278">
                <a:moveTo>
                  <a:pt x="437" y="1278"/>
                </a:moveTo>
                <a:cubicBezTo>
                  <a:pt x="382" y="1236"/>
                  <a:pt x="324" y="1194"/>
                  <a:pt x="261" y="1110"/>
                </a:cubicBezTo>
                <a:cubicBezTo>
                  <a:pt x="198" y="1026"/>
                  <a:pt x="99" y="908"/>
                  <a:pt x="57" y="773"/>
                </a:cubicBezTo>
                <a:cubicBezTo>
                  <a:pt x="15" y="638"/>
                  <a:pt x="0" y="431"/>
                  <a:pt x="8" y="302"/>
                </a:cubicBezTo>
                <a:cubicBezTo>
                  <a:pt x="16" y="173"/>
                  <a:pt x="63" y="87"/>
                  <a:pt x="107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8" name="Freeform 75"/>
          <p:cNvSpPr>
            <a:spLocks/>
          </p:cNvSpPr>
          <p:nvPr/>
        </p:nvSpPr>
        <p:spPr bwMode="auto">
          <a:xfrm>
            <a:off x="2943225" y="2598738"/>
            <a:ext cx="781050" cy="1584325"/>
          </a:xfrm>
          <a:custGeom>
            <a:avLst/>
            <a:gdLst>
              <a:gd name="T0" fmla="*/ 2147483647 w 492"/>
              <a:gd name="T1" fmla="*/ 2147483647 h 998"/>
              <a:gd name="T2" fmla="*/ 2147483647 w 492"/>
              <a:gd name="T3" fmla="*/ 2147483647 h 998"/>
              <a:gd name="T4" fmla="*/ 2147483647 w 492"/>
              <a:gd name="T5" fmla="*/ 2147483647 h 998"/>
              <a:gd name="T6" fmla="*/ 2147483647 w 492"/>
              <a:gd name="T7" fmla="*/ 2147483647 h 998"/>
              <a:gd name="T8" fmla="*/ 2147483647 w 492"/>
              <a:gd name="T9" fmla="*/ 0 h 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998"/>
              <a:gd name="T17" fmla="*/ 492 w 492"/>
              <a:gd name="T18" fmla="*/ 998 h 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998">
                <a:moveTo>
                  <a:pt x="492" y="998"/>
                </a:moveTo>
                <a:cubicBezTo>
                  <a:pt x="377" y="931"/>
                  <a:pt x="267" y="882"/>
                  <a:pt x="190" y="801"/>
                </a:cubicBezTo>
                <a:cubicBezTo>
                  <a:pt x="113" y="720"/>
                  <a:pt x="58" y="612"/>
                  <a:pt x="29" y="513"/>
                </a:cubicBezTo>
                <a:cubicBezTo>
                  <a:pt x="0" y="414"/>
                  <a:pt x="2" y="289"/>
                  <a:pt x="14" y="204"/>
                </a:cubicBezTo>
                <a:cubicBezTo>
                  <a:pt x="26" y="119"/>
                  <a:pt x="60" y="50"/>
                  <a:pt x="99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9" name="Freeform 76"/>
          <p:cNvSpPr>
            <a:spLocks/>
          </p:cNvSpPr>
          <p:nvPr/>
        </p:nvSpPr>
        <p:spPr bwMode="auto">
          <a:xfrm>
            <a:off x="3478213" y="2822575"/>
            <a:ext cx="614362" cy="847725"/>
          </a:xfrm>
          <a:custGeom>
            <a:avLst/>
            <a:gdLst>
              <a:gd name="T0" fmla="*/ 2147483647 w 387"/>
              <a:gd name="T1" fmla="*/ 2147483647 h 534"/>
              <a:gd name="T2" fmla="*/ 2147483647 w 387"/>
              <a:gd name="T3" fmla="*/ 2147483647 h 534"/>
              <a:gd name="T4" fmla="*/ 2147483647 w 387"/>
              <a:gd name="T5" fmla="*/ 2147483647 h 534"/>
              <a:gd name="T6" fmla="*/ 2147483647 w 387"/>
              <a:gd name="T7" fmla="*/ 0 h 534"/>
              <a:gd name="T8" fmla="*/ 0 60000 65536"/>
              <a:gd name="T9" fmla="*/ 0 60000 65536"/>
              <a:gd name="T10" fmla="*/ 0 60000 65536"/>
              <a:gd name="T11" fmla="*/ 0 60000 65536"/>
              <a:gd name="T12" fmla="*/ 0 w 387"/>
              <a:gd name="T13" fmla="*/ 0 h 534"/>
              <a:gd name="T14" fmla="*/ 387 w 387"/>
              <a:gd name="T15" fmla="*/ 534 h 5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7" h="534">
                <a:moveTo>
                  <a:pt x="387" y="534"/>
                </a:moveTo>
                <a:cubicBezTo>
                  <a:pt x="295" y="512"/>
                  <a:pt x="203" y="491"/>
                  <a:pt x="141" y="435"/>
                </a:cubicBezTo>
                <a:cubicBezTo>
                  <a:pt x="79" y="379"/>
                  <a:pt x="30" y="268"/>
                  <a:pt x="15" y="196"/>
                </a:cubicBezTo>
                <a:cubicBezTo>
                  <a:pt x="0" y="124"/>
                  <a:pt x="25" y="62"/>
                  <a:pt x="50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0" name="Freeform 77"/>
          <p:cNvSpPr>
            <a:spLocks/>
          </p:cNvSpPr>
          <p:nvPr/>
        </p:nvSpPr>
        <p:spPr bwMode="auto">
          <a:xfrm>
            <a:off x="3871913" y="2930525"/>
            <a:ext cx="431800" cy="460375"/>
          </a:xfrm>
          <a:custGeom>
            <a:avLst/>
            <a:gdLst>
              <a:gd name="T0" fmla="*/ 2147483647 w 272"/>
              <a:gd name="T1" fmla="*/ 2147483647 h 290"/>
              <a:gd name="T2" fmla="*/ 2147483647 w 272"/>
              <a:gd name="T3" fmla="*/ 2147483647 h 290"/>
              <a:gd name="T4" fmla="*/ 2147483647 w 272"/>
              <a:gd name="T5" fmla="*/ 2147483647 h 290"/>
              <a:gd name="T6" fmla="*/ 2147483647 w 272"/>
              <a:gd name="T7" fmla="*/ 2147483647 h 290"/>
              <a:gd name="T8" fmla="*/ 2147483647 w 272"/>
              <a:gd name="T9" fmla="*/ 2147483647 h 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"/>
              <a:gd name="T16" fmla="*/ 0 h 290"/>
              <a:gd name="T17" fmla="*/ 272 w 272"/>
              <a:gd name="T18" fmla="*/ 290 h 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" h="290">
                <a:moveTo>
                  <a:pt x="111" y="290"/>
                </a:moveTo>
                <a:cubicBezTo>
                  <a:pt x="68" y="267"/>
                  <a:pt x="26" y="245"/>
                  <a:pt x="13" y="206"/>
                </a:cubicBezTo>
                <a:cubicBezTo>
                  <a:pt x="0" y="167"/>
                  <a:pt x="6" y="91"/>
                  <a:pt x="34" y="58"/>
                </a:cubicBezTo>
                <a:cubicBezTo>
                  <a:pt x="62" y="25"/>
                  <a:pt x="141" y="0"/>
                  <a:pt x="181" y="9"/>
                </a:cubicBezTo>
                <a:cubicBezTo>
                  <a:pt x="221" y="18"/>
                  <a:pt x="246" y="66"/>
                  <a:pt x="272" y="114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1" name="Text Box 78"/>
          <p:cNvSpPr txBox="1">
            <a:spLocks noChangeArrowheads="1"/>
          </p:cNvSpPr>
          <p:nvPr/>
        </p:nvSpPr>
        <p:spPr bwMode="auto">
          <a:xfrm>
            <a:off x="3878263" y="3074988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892" name="Text Box 79"/>
          <p:cNvSpPr txBox="1">
            <a:spLocks noChangeArrowheads="1"/>
          </p:cNvSpPr>
          <p:nvPr/>
        </p:nvSpPr>
        <p:spPr bwMode="auto">
          <a:xfrm>
            <a:off x="3584575" y="2736850"/>
            <a:ext cx="442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893" name="Text Box 80"/>
          <p:cNvSpPr txBox="1">
            <a:spLocks noChangeArrowheads="1"/>
          </p:cNvSpPr>
          <p:nvPr/>
        </p:nvSpPr>
        <p:spPr bwMode="auto">
          <a:xfrm>
            <a:off x="3257550" y="3617913"/>
            <a:ext cx="731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894" name="Text Box 81"/>
          <p:cNvSpPr txBox="1">
            <a:spLocks noChangeArrowheads="1"/>
          </p:cNvSpPr>
          <p:nvPr/>
        </p:nvSpPr>
        <p:spPr bwMode="auto">
          <a:xfrm>
            <a:off x="2347913" y="30607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895" name="Text Box 82"/>
          <p:cNvSpPr txBox="1">
            <a:spLocks noChangeArrowheads="1"/>
          </p:cNvSpPr>
          <p:nvPr/>
        </p:nvSpPr>
        <p:spPr bwMode="auto">
          <a:xfrm>
            <a:off x="1855788" y="3087688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896" name="Text Box 83"/>
          <p:cNvSpPr txBox="1">
            <a:spLocks noChangeArrowheads="1"/>
          </p:cNvSpPr>
          <p:nvPr/>
        </p:nvSpPr>
        <p:spPr bwMode="auto">
          <a:xfrm>
            <a:off x="1027113" y="3265488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897" name="Text Box 84"/>
          <p:cNvSpPr txBox="1">
            <a:spLocks noChangeArrowheads="1"/>
          </p:cNvSpPr>
          <p:nvPr/>
        </p:nvSpPr>
        <p:spPr bwMode="auto">
          <a:xfrm>
            <a:off x="355600" y="3057525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grpSp>
        <p:nvGrpSpPr>
          <p:cNvPr id="122898" name="Group 85"/>
          <p:cNvGrpSpPr>
            <a:grpSpLocks/>
          </p:cNvGrpSpPr>
          <p:nvPr/>
        </p:nvGrpSpPr>
        <p:grpSpPr bwMode="auto">
          <a:xfrm>
            <a:off x="4713288" y="2247900"/>
            <a:ext cx="4103687" cy="2584450"/>
            <a:chOff x="156" y="441"/>
            <a:chExt cx="5419" cy="3412"/>
          </a:xfrm>
        </p:grpSpPr>
        <p:sp>
          <p:nvSpPr>
            <p:cNvPr id="122920" name="Freeform 8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1" name="Freeform 8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2" name="Freeform 8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3" name="Freeform 8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4" name="Freeform 9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5" name="Freeform 9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6" name="Freeform 9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7" name="Freeform 9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28" name="Group 9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2982" name="Freeform 9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3" name="Freeform 9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4" name="Freeform 9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5" name="Freeform 9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29" name="Freeform 9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0" name="Freeform 10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1" name="Freeform 10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2" name="Freeform 10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3" name="Freeform 10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4" name="Freeform 10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5" name="Freeform 10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6" name="Freeform 10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7" name="Freeform 10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8" name="Freeform 10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39" name="Group 10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2979" name="Freeform 11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0" name="Freeform 11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1" name="Freeform 11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40" name="Group 11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2977" name="Freeform 11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8" name="Freeform 11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41" name="Freeform 11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2" name="Freeform 11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3" name="Freeform 11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4" name="Freeform 11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5" name="Freeform 12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6" name="Freeform 12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7" name="Freeform 12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8" name="Freeform 12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9" name="Freeform 12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50" name="Group 12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2974" name="Freeform 12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5" name="Freeform 12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6" name="Freeform 12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51" name="Freeform 12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2" name="Freeform 13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3" name="Freeform 13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4" name="Freeform 13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5" name="Freeform 13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6" name="Freeform 13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7" name="Freeform 13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8" name="Freeform 13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9" name="Freeform 13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0" name="Freeform 13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1" name="Freeform 13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2" name="Freeform 14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3" name="Freeform 14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64" name="Group 14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2972" name="Freeform 14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3" name="Freeform 14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65" name="Group 14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2969" name="Freeform 14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0" name="Freeform 14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1" name="Freeform 14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66" name="Freeform 14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7" name="Freeform 15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8" name="Freeform 15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99" name="Freeform 152"/>
          <p:cNvSpPr>
            <a:spLocks/>
          </p:cNvSpPr>
          <p:nvPr/>
        </p:nvSpPr>
        <p:spPr bwMode="auto">
          <a:xfrm>
            <a:off x="5011738" y="2230438"/>
            <a:ext cx="307975" cy="1338262"/>
          </a:xfrm>
          <a:custGeom>
            <a:avLst/>
            <a:gdLst>
              <a:gd name="T0" fmla="*/ 2147483647 w 194"/>
              <a:gd name="T1" fmla="*/ 0 h 843"/>
              <a:gd name="T2" fmla="*/ 2147483647 w 194"/>
              <a:gd name="T3" fmla="*/ 2147483647 h 843"/>
              <a:gd name="T4" fmla="*/ 2147483647 w 194"/>
              <a:gd name="T5" fmla="*/ 2147483647 h 843"/>
              <a:gd name="T6" fmla="*/ 2147483647 w 194"/>
              <a:gd name="T7" fmla="*/ 2147483647 h 843"/>
              <a:gd name="T8" fmla="*/ 0 60000 65536"/>
              <a:gd name="T9" fmla="*/ 0 60000 65536"/>
              <a:gd name="T10" fmla="*/ 0 60000 65536"/>
              <a:gd name="T11" fmla="*/ 0 60000 65536"/>
              <a:gd name="T12" fmla="*/ 0 w 194"/>
              <a:gd name="T13" fmla="*/ 0 h 843"/>
              <a:gd name="T14" fmla="*/ 194 w 194"/>
              <a:gd name="T15" fmla="*/ 843 h 8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4" h="843">
                <a:moveTo>
                  <a:pt x="194" y="0"/>
                </a:moveTo>
                <a:cubicBezTo>
                  <a:pt x="137" y="132"/>
                  <a:pt x="78" y="282"/>
                  <a:pt x="46" y="387"/>
                </a:cubicBezTo>
                <a:cubicBezTo>
                  <a:pt x="14" y="492"/>
                  <a:pt x="8" y="557"/>
                  <a:pt x="4" y="633"/>
                </a:cubicBezTo>
                <a:cubicBezTo>
                  <a:pt x="0" y="709"/>
                  <a:pt x="21" y="799"/>
                  <a:pt x="25" y="843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0" name="Freeform 153"/>
          <p:cNvSpPr>
            <a:spLocks/>
          </p:cNvSpPr>
          <p:nvPr/>
        </p:nvSpPr>
        <p:spPr bwMode="auto">
          <a:xfrm>
            <a:off x="5883275" y="2343150"/>
            <a:ext cx="2212975" cy="2098675"/>
          </a:xfrm>
          <a:custGeom>
            <a:avLst/>
            <a:gdLst>
              <a:gd name="T0" fmla="*/ 2147483647 w 1394"/>
              <a:gd name="T1" fmla="*/ 0 h 1322"/>
              <a:gd name="T2" fmla="*/ 2147483647 w 1394"/>
              <a:gd name="T3" fmla="*/ 2147483647 h 1322"/>
              <a:gd name="T4" fmla="*/ 2147483647 w 1394"/>
              <a:gd name="T5" fmla="*/ 2147483647 h 1322"/>
              <a:gd name="T6" fmla="*/ 2147483647 w 1394"/>
              <a:gd name="T7" fmla="*/ 2147483647 h 1322"/>
              <a:gd name="T8" fmla="*/ 2147483647 w 1394"/>
              <a:gd name="T9" fmla="*/ 2147483647 h 1322"/>
              <a:gd name="T10" fmla="*/ 2147483647 w 1394"/>
              <a:gd name="T11" fmla="*/ 2147483647 h 1322"/>
              <a:gd name="T12" fmla="*/ 2147483647 w 1394"/>
              <a:gd name="T13" fmla="*/ 2147483647 h 13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94"/>
              <a:gd name="T22" fmla="*/ 0 h 1322"/>
              <a:gd name="T23" fmla="*/ 1394 w 1394"/>
              <a:gd name="T24" fmla="*/ 1322 h 13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94" h="1322">
                <a:moveTo>
                  <a:pt x="24" y="0"/>
                </a:moveTo>
                <a:cubicBezTo>
                  <a:pt x="24" y="47"/>
                  <a:pt x="0" y="164"/>
                  <a:pt x="24" y="281"/>
                </a:cubicBezTo>
                <a:cubicBezTo>
                  <a:pt x="48" y="398"/>
                  <a:pt x="105" y="569"/>
                  <a:pt x="171" y="702"/>
                </a:cubicBezTo>
                <a:cubicBezTo>
                  <a:pt x="237" y="835"/>
                  <a:pt x="327" y="985"/>
                  <a:pt x="417" y="1081"/>
                </a:cubicBezTo>
                <a:cubicBezTo>
                  <a:pt x="507" y="1177"/>
                  <a:pt x="596" y="1242"/>
                  <a:pt x="712" y="1278"/>
                </a:cubicBezTo>
                <a:cubicBezTo>
                  <a:pt x="828" y="1314"/>
                  <a:pt x="999" y="1322"/>
                  <a:pt x="1113" y="1299"/>
                </a:cubicBezTo>
                <a:cubicBezTo>
                  <a:pt x="1227" y="1276"/>
                  <a:pt x="1309" y="1205"/>
                  <a:pt x="1394" y="1138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1" name="Freeform 154"/>
          <p:cNvSpPr>
            <a:spLocks/>
          </p:cNvSpPr>
          <p:nvPr/>
        </p:nvSpPr>
        <p:spPr bwMode="auto">
          <a:xfrm>
            <a:off x="4646613" y="3160713"/>
            <a:ext cx="965200" cy="1003300"/>
          </a:xfrm>
          <a:custGeom>
            <a:avLst/>
            <a:gdLst>
              <a:gd name="T0" fmla="*/ 2147483647 w 608"/>
              <a:gd name="T1" fmla="*/ 2147483647 h 632"/>
              <a:gd name="T2" fmla="*/ 2147483647 w 608"/>
              <a:gd name="T3" fmla="*/ 2147483647 h 632"/>
              <a:gd name="T4" fmla="*/ 2147483647 w 608"/>
              <a:gd name="T5" fmla="*/ 2147483647 h 632"/>
              <a:gd name="T6" fmla="*/ 2147483647 w 608"/>
              <a:gd name="T7" fmla="*/ 2147483647 h 632"/>
              <a:gd name="T8" fmla="*/ 2147483647 w 608"/>
              <a:gd name="T9" fmla="*/ 2147483647 h 632"/>
              <a:gd name="T10" fmla="*/ 2147483647 w 608"/>
              <a:gd name="T11" fmla="*/ 2147483647 h 632"/>
              <a:gd name="T12" fmla="*/ 2147483647 w 608"/>
              <a:gd name="T13" fmla="*/ 2147483647 h 632"/>
              <a:gd name="T14" fmla="*/ 2147483647 w 608"/>
              <a:gd name="T15" fmla="*/ 2147483647 h 632"/>
              <a:gd name="T16" fmla="*/ 2147483647 w 608"/>
              <a:gd name="T17" fmla="*/ 2147483647 h 632"/>
              <a:gd name="T18" fmla="*/ 2147483647 w 608"/>
              <a:gd name="T19" fmla="*/ 2147483647 h 632"/>
              <a:gd name="T20" fmla="*/ 2147483647 w 608"/>
              <a:gd name="T21" fmla="*/ 2147483647 h 6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8"/>
              <a:gd name="T34" fmla="*/ 0 h 632"/>
              <a:gd name="T35" fmla="*/ 608 w 608"/>
              <a:gd name="T36" fmla="*/ 632 h 6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8" h="632">
                <a:moveTo>
                  <a:pt x="51" y="271"/>
                </a:moveTo>
                <a:cubicBezTo>
                  <a:pt x="27" y="212"/>
                  <a:pt x="4" y="153"/>
                  <a:pt x="2" y="110"/>
                </a:cubicBezTo>
                <a:cubicBezTo>
                  <a:pt x="0" y="67"/>
                  <a:pt x="15" y="24"/>
                  <a:pt x="37" y="12"/>
                </a:cubicBezTo>
                <a:cubicBezTo>
                  <a:pt x="59" y="0"/>
                  <a:pt x="109" y="9"/>
                  <a:pt x="136" y="40"/>
                </a:cubicBezTo>
                <a:cubicBezTo>
                  <a:pt x="163" y="71"/>
                  <a:pt x="174" y="160"/>
                  <a:pt x="199" y="201"/>
                </a:cubicBezTo>
                <a:cubicBezTo>
                  <a:pt x="224" y="242"/>
                  <a:pt x="238" y="243"/>
                  <a:pt x="283" y="286"/>
                </a:cubicBezTo>
                <a:cubicBezTo>
                  <a:pt x="328" y="329"/>
                  <a:pt x="415" y="421"/>
                  <a:pt x="466" y="461"/>
                </a:cubicBezTo>
                <a:cubicBezTo>
                  <a:pt x="517" y="501"/>
                  <a:pt x="576" y="496"/>
                  <a:pt x="592" y="524"/>
                </a:cubicBezTo>
                <a:cubicBezTo>
                  <a:pt x="608" y="552"/>
                  <a:pt x="605" y="628"/>
                  <a:pt x="564" y="630"/>
                </a:cubicBezTo>
                <a:cubicBezTo>
                  <a:pt x="523" y="632"/>
                  <a:pt x="415" y="573"/>
                  <a:pt x="346" y="538"/>
                </a:cubicBezTo>
                <a:cubicBezTo>
                  <a:pt x="277" y="503"/>
                  <a:pt x="213" y="461"/>
                  <a:pt x="150" y="41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2" name="Freeform 155"/>
          <p:cNvSpPr>
            <a:spLocks/>
          </p:cNvSpPr>
          <p:nvPr/>
        </p:nvSpPr>
        <p:spPr bwMode="auto">
          <a:xfrm>
            <a:off x="6962775" y="2570163"/>
            <a:ext cx="1801813" cy="631825"/>
          </a:xfrm>
          <a:custGeom>
            <a:avLst/>
            <a:gdLst>
              <a:gd name="T0" fmla="*/ 2147483647 w 1135"/>
              <a:gd name="T1" fmla="*/ 2147483647 h 398"/>
              <a:gd name="T2" fmla="*/ 2147483647 w 1135"/>
              <a:gd name="T3" fmla="*/ 2147483647 h 398"/>
              <a:gd name="T4" fmla="*/ 2147483647 w 1135"/>
              <a:gd name="T5" fmla="*/ 2147483647 h 398"/>
              <a:gd name="T6" fmla="*/ 2147483647 w 1135"/>
              <a:gd name="T7" fmla="*/ 2147483647 h 398"/>
              <a:gd name="T8" fmla="*/ 2147483647 w 1135"/>
              <a:gd name="T9" fmla="*/ 2147483647 h 398"/>
              <a:gd name="T10" fmla="*/ 2147483647 w 1135"/>
              <a:gd name="T11" fmla="*/ 2147483647 h 398"/>
              <a:gd name="T12" fmla="*/ 2147483647 w 1135"/>
              <a:gd name="T13" fmla="*/ 2147483647 h 398"/>
              <a:gd name="T14" fmla="*/ 2147483647 w 1135"/>
              <a:gd name="T15" fmla="*/ 2147483647 h 3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5"/>
              <a:gd name="T25" fmla="*/ 0 h 398"/>
              <a:gd name="T26" fmla="*/ 1135 w 1135"/>
              <a:gd name="T27" fmla="*/ 398 h 39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5" h="398">
                <a:moveTo>
                  <a:pt x="1135" y="124"/>
                </a:moveTo>
                <a:cubicBezTo>
                  <a:pt x="1105" y="106"/>
                  <a:pt x="1088" y="36"/>
                  <a:pt x="953" y="18"/>
                </a:cubicBezTo>
                <a:cubicBezTo>
                  <a:pt x="818" y="0"/>
                  <a:pt x="475" y="0"/>
                  <a:pt x="327" y="18"/>
                </a:cubicBezTo>
                <a:cubicBezTo>
                  <a:pt x="179" y="36"/>
                  <a:pt x="118" y="78"/>
                  <a:pt x="67" y="124"/>
                </a:cubicBezTo>
                <a:cubicBezTo>
                  <a:pt x="16" y="170"/>
                  <a:pt x="0" y="251"/>
                  <a:pt x="18" y="292"/>
                </a:cubicBezTo>
                <a:cubicBezTo>
                  <a:pt x="36" y="333"/>
                  <a:pt x="88" y="352"/>
                  <a:pt x="173" y="370"/>
                </a:cubicBezTo>
                <a:cubicBezTo>
                  <a:pt x="258" y="388"/>
                  <a:pt x="426" y="398"/>
                  <a:pt x="531" y="398"/>
                </a:cubicBezTo>
                <a:cubicBezTo>
                  <a:pt x="636" y="398"/>
                  <a:pt x="748" y="376"/>
                  <a:pt x="805" y="37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3" name="Freeform 156"/>
          <p:cNvSpPr>
            <a:spLocks/>
          </p:cNvSpPr>
          <p:nvPr/>
        </p:nvSpPr>
        <p:spPr bwMode="auto">
          <a:xfrm>
            <a:off x="8240713" y="2913063"/>
            <a:ext cx="401637" cy="712787"/>
          </a:xfrm>
          <a:custGeom>
            <a:avLst/>
            <a:gdLst>
              <a:gd name="T0" fmla="*/ 2147483647 w 253"/>
              <a:gd name="T1" fmla="*/ 2147483647 h 449"/>
              <a:gd name="T2" fmla="*/ 2147483647 w 253"/>
              <a:gd name="T3" fmla="*/ 2147483647 h 449"/>
              <a:gd name="T4" fmla="*/ 2147483647 w 253"/>
              <a:gd name="T5" fmla="*/ 2147483647 h 449"/>
              <a:gd name="T6" fmla="*/ 2147483647 w 253"/>
              <a:gd name="T7" fmla="*/ 2147483647 h 449"/>
              <a:gd name="T8" fmla="*/ 2147483647 w 253"/>
              <a:gd name="T9" fmla="*/ 2147483647 h 449"/>
              <a:gd name="T10" fmla="*/ 2147483647 w 253"/>
              <a:gd name="T11" fmla="*/ 2147483647 h 4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"/>
              <a:gd name="T19" fmla="*/ 0 h 449"/>
              <a:gd name="T20" fmla="*/ 253 w 253"/>
              <a:gd name="T21" fmla="*/ 449 h 4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" h="449">
                <a:moveTo>
                  <a:pt x="253" y="90"/>
                </a:moveTo>
                <a:cubicBezTo>
                  <a:pt x="233" y="76"/>
                  <a:pt x="172" y="12"/>
                  <a:pt x="133" y="6"/>
                </a:cubicBezTo>
                <a:cubicBezTo>
                  <a:pt x="94" y="0"/>
                  <a:pt x="42" y="22"/>
                  <a:pt x="21" y="55"/>
                </a:cubicBezTo>
                <a:cubicBezTo>
                  <a:pt x="0" y="88"/>
                  <a:pt x="1" y="155"/>
                  <a:pt x="7" y="203"/>
                </a:cubicBezTo>
                <a:cubicBezTo>
                  <a:pt x="13" y="251"/>
                  <a:pt x="31" y="302"/>
                  <a:pt x="56" y="343"/>
                </a:cubicBezTo>
                <a:cubicBezTo>
                  <a:pt x="81" y="384"/>
                  <a:pt x="135" y="427"/>
                  <a:pt x="155" y="44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4" name="Freeform 157"/>
          <p:cNvSpPr>
            <a:spLocks/>
          </p:cNvSpPr>
          <p:nvPr/>
        </p:nvSpPr>
        <p:spPr bwMode="auto">
          <a:xfrm>
            <a:off x="6567488" y="2844800"/>
            <a:ext cx="1806575" cy="958850"/>
          </a:xfrm>
          <a:custGeom>
            <a:avLst/>
            <a:gdLst>
              <a:gd name="T0" fmla="*/ 2147483647 w 1138"/>
              <a:gd name="T1" fmla="*/ 0 h 604"/>
              <a:gd name="T2" fmla="*/ 2147483647 w 1138"/>
              <a:gd name="T3" fmla="*/ 2147483647 h 604"/>
              <a:gd name="T4" fmla="*/ 2147483647 w 1138"/>
              <a:gd name="T5" fmla="*/ 2147483647 h 604"/>
              <a:gd name="T6" fmla="*/ 2147483647 w 1138"/>
              <a:gd name="T7" fmla="*/ 2147483647 h 604"/>
              <a:gd name="T8" fmla="*/ 2147483647 w 1138"/>
              <a:gd name="T9" fmla="*/ 2147483647 h 604"/>
              <a:gd name="T10" fmla="*/ 2147483647 w 1138"/>
              <a:gd name="T11" fmla="*/ 2147483647 h 604"/>
              <a:gd name="T12" fmla="*/ 2147483647 w 1138"/>
              <a:gd name="T13" fmla="*/ 2147483647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38"/>
              <a:gd name="T22" fmla="*/ 0 h 604"/>
              <a:gd name="T23" fmla="*/ 1138 w 1138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38" h="604">
                <a:moveTo>
                  <a:pt x="267" y="0"/>
                </a:moveTo>
                <a:cubicBezTo>
                  <a:pt x="236" y="6"/>
                  <a:pt x="121" y="0"/>
                  <a:pt x="78" y="35"/>
                </a:cubicBezTo>
                <a:cubicBezTo>
                  <a:pt x="35" y="70"/>
                  <a:pt x="0" y="147"/>
                  <a:pt x="7" y="211"/>
                </a:cubicBezTo>
                <a:cubicBezTo>
                  <a:pt x="14" y="275"/>
                  <a:pt x="51" y="359"/>
                  <a:pt x="120" y="421"/>
                </a:cubicBezTo>
                <a:cubicBezTo>
                  <a:pt x="189" y="483"/>
                  <a:pt x="292" y="562"/>
                  <a:pt x="422" y="583"/>
                </a:cubicBezTo>
                <a:cubicBezTo>
                  <a:pt x="552" y="604"/>
                  <a:pt x="780" y="575"/>
                  <a:pt x="899" y="548"/>
                </a:cubicBezTo>
                <a:cubicBezTo>
                  <a:pt x="1018" y="521"/>
                  <a:pt x="1088" y="447"/>
                  <a:pt x="1138" y="421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5" name="Freeform 158"/>
          <p:cNvSpPr>
            <a:spLocks/>
          </p:cNvSpPr>
          <p:nvPr/>
        </p:nvSpPr>
        <p:spPr bwMode="auto">
          <a:xfrm>
            <a:off x="6727825" y="3546475"/>
            <a:ext cx="642938" cy="881063"/>
          </a:xfrm>
          <a:custGeom>
            <a:avLst/>
            <a:gdLst>
              <a:gd name="T0" fmla="*/ 2147483647 w 405"/>
              <a:gd name="T1" fmla="*/ 2147483647 h 555"/>
              <a:gd name="T2" fmla="*/ 2147483647 w 405"/>
              <a:gd name="T3" fmla="*/ 2147483647 h 555"/>
              <a:gd name="T4" fmla="*/ 2147483647 w 405"/>
              <a:gd name="T5" fmla="*/ 2147483647 h 555"/>
              <a:gd name="T6" fmla="*/ 2147483647 w 405"/>
              <a:gd name="T7" fmla="*/ 0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405"/>
              <a:gd name="T13" fmla="*/ 0 h 555"/>
              <a:gd name="T14" fmla="*/ 405 w 40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5" h="555">
                <a:moveTo>
                  <a:pt x="405" y="555"/>
                </a:moveTo>
                <a:cubicBezTo>
                  <a:pt x="297" y="509"/>
                  <a:pt x="189" y="463"/>
                  <a:pt x="124" y="408"/>
                </a:cubicBezTo>
                <a:cubicBezTo>
                  <a:pt x="59" y="353"/>
                  <a:pt x="24" y="293"/>
                  <a:pt x="12" y="225"/>
                </a:cubicBezTo>
                <a:cubicBezTo>
                  <a:pt x="0" y="157"/>
                  <a:pt x="27" y="78"/>
                  <a:pt x="54" y="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6" name="Freeform 159"/>
          <p:cNvSpPr>
            <a:spLocks/>
          </p:cNvSpPr>
          <p:nvPr/>
        </p:nvSpPr>
        <p:spPr bwMode="auto">
          <a:xfrm>
            <a:off x="7896225" y="4343400"/>
            <a:ext cx="390525" cy="434975"/>
          </a:xfrm>
          <a:custGeom>
            <a:avLst/>
            <a:gdLst>
              <a:gd name="T0" fmla="*/ 2147483647 w 246"/>
              <a:gd name="T1" fmla="*/ 2147483647 h 274"/>
              <a:gd name="T2" fmla="*/ 2147483647 w 246"/>
              <a:gd name="T3" fmla="*/ 2147483647 h 274"/>
              <a:gd name="T4" fmla="*/ 2147483647 w 246"/>
              <a:gd name="T5" fmla="*/ 2147483647 h 274"/>
              <a:gd name="T6" fmla="*/ 2147483647 w 246"/>
              <a:gd name="T7" fmla="*/ 2147483647 h 274"/>
              <a:gd name="T8" fmla="*/ 2147483647 w 246"/>
              <a:gd name="T9" fmla="*/ 2147483647 h 274"/>
              <a:gd name="T10" fmla="*/ 2147483647 w 246"/>
              <a:gd name="T11" fmla="*/ 2147483647 h 274"/>
              <a:gd name="T12" fmla="*/ 2147483647 w 246"/>
              <a:gd name="T13" fmla="*/ 2147483647 h 274"/>
              <a:gd name="T14" fmla="*/ 2147483647 w 246"/>
              <a:gd name="T15" fmla="*/ 2147483647 h 2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6"/>
              <a:gd name="T25" fmla="*/ 0 h 274"/>
              <a:gd name="T26" fmla="*/ 246 w 246"/>
              <a:gd name="T27" fmla="*/ 274 h 27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6" h="274">
                <a:moveTo>
                  <a:pt x="231" y="95"/>
                </a:moveTo>
                <a:cubicBezTo>
                  <a:pt x="210" y="63"/>
                  <a:pt x="190" y="32"/>
                  <a:pt x="161" y="18"/>
                </a:cubicBezTo>
                <a:cubicBezTo>
                  <a:pt x="132" y="4"/>
                  <a:pt x="81" y="0"/>
                  <a:pt x="55" y="11"/>
                </a:cubicBezTo>
                <a:cubicBezTo>
                  <a:pt x="29" y="22"/>
                  <a:pt x="12" y="52"/>
                  <a:pt x="6" y="81"/>
                </a:cubicBezTo>
                <a:cubicBezTo>
                  <a:pt x="0" y="110"/>
                  <a:pt x="2" y="157"/>
                  <a:pt x="20" y="187"/>
                </a:cubicBezTo>
                <a:cubicBezTo>
                  <a:pt x="38" y="217"/>
                  <a:pt x="78" y="254"/>
                  <a:pt x="112" y="264"/>
                </a:cubicBezTo>
                <a:cubicBezTo>
                  <a:pt x="146" y="274"/>
                  <a:pt x="202" y="263"/>
                  <a:pt x="224" y="250"/>
                </a:cubicBezTo>
                <a:cubicBezTo>
                  <a:pt x="246" y="237"/>
                  <a:pt x="243" y="210"/>
                  <a:pt x="245" y="187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7" name="Text Box 160"/>
          <p:cNvSpPr txBox="1">
            <a:spLocks noChangeArrowheads="1"/>
          </p:cNvSpPr>
          <p:nvPr/>
        </p:nvSpPr>
        <p:spPr bwMode="auto">
          <a:xfrm>
            <a:off x="7140575" y="33131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908" name="Text Box 161"/>
          <p:cNvSpPr txBox="1">
            <a:spLocks noChangeArrowheads="1"/>
          </p:cNvSpPr>
          <p:nvPr/>
        </p:nvSpPr>
        <p:spPr bwMode="auto">
          <a:xfrm>
            <a:off x="6100763" y="2705100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909" name="Text Box 162"/>
          <p:cNvSpPr txBox="1">
            <a:spLocks noChangeArrowheads="1"/>
          </p:cNvSpPr>
          <p:nvPr/>
        </p:nvSpPr>
        <p:spPr bwMode="auto">
          <a:xfrm>
            <a:off x="5194300" y="3105150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910" name="Text Box 163"/>
          <p:cNvSpPr txBox="1">
            <a:spLocks noChangeArrowheads="1"/>
          </p:cNvSpPr>
          <p:nvPr/>
        </p:nvSpPr>
        <p:spPr bwMode="auto">
          <a:xfrm>
            <a:off x="7145338" y="3894138"/>
            <a:ext cx="731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911" name="Text Box 164"/>
          <p:cNvSpPr txBox="1">
            <a:spLocks noChangeArrowheads="1"/>
          </p:cNvSpPr>
          <p:nvPr/>
        </p:nvSpPr>
        <p:spPr bwMode="auto">
          <a:xfrm>
            <a:off x="4622800" y="2551113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sp>
        <p:nvSpPr>
          <p:cNvPr id="122912" name="Text Box 165"/>
          <p:cNvSpPr txBox="1">
            <a:spLocks noChangeArrowheads="1"/>
          </p:cNvSpPr>
          <p:nvPr/>
        </p:nvSpPr>
        <p:spPr bwMode="auto">
          <a:xfrm>
            <a:off x="7916863" y="4384675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3" name="Text Box 166"/>
          <p:cNvSpPr txBox="1">
            <a:spLocks noChangeArrowheads="1"/>
          </p:cNvSpPr>
          <p:nvPr/>
        </p:nvSpPr>
        <p:spPr bwMode="auto">
          <a:xfrm>
            <a:off x="4556125" y="3544888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4" name="Text Box 167"/>
          <p:cNvSpPr txBox="1">
            <a:spLocks noChangeArrowheads="1"/>
          </p:cNvSpPr>
          <p:nvPr/>
        </p:nvSpPr>
        <p:spPr bwMode="auto">
          <a:xfrm>
            <a:off x="7573963" y="2844800"/>
            <a:ext cx="442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915" name="Text Box 168"/>
          <p:cNvSpPr txBox="1">
            <a:spLocks noChangeArrowheads="1"/>
          </p:cNvSpPr>
          <p:nvPr/>
        </p:nvSpPr>
        <p:spPr bwMode="auto">
          <a:xfrm>
            <a:off x="8201025" y="3060700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916" name="Text Box 169"/>
          <p:cNvSpPr txBox="1">
            <a:spLocks noChangeArrowheads="1"/>
          </p:cNvSpPr>
          <p:nvPr/>
        </p:nvSpPr>
        <p:spPr bwMode="auto">
          <a:xfrm>
            <a:off x="274638" y="4613275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or climatic variation </a:t>
            </a:r>
          </a:p>
        </p:txBody>
      </p:sp>
      <p:sp>
        <p:nvSpPr>
          <p:cNvPr id="122917" name="Text Box 170"/>
          <p:cNvSpPr txBox="1">
            <a:spLocks noChangeArrowheads="1"/>
          </p:cNvSpPr>
          <p:nvPr/>
        </p:nvSpPr>
        <p:spPr bwMode="auto">
          <a:xfrm>
            <a:off x="4652963" y="4454525"/>
            <a:ext cx="20304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variation 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4. Climatic variation considered</a:t>
            </a:r>
          </a:p>
        </p:txBody>
      </p:sp>
      <p:sp>
        <p:nvSpPr>
          <p:cNvPr id="122918" name="Text Box 171"/>
          <p:cNvSpPr txBox="1">
            <a:spLocks noChangeArrowheads="1"/>
          </p:cNvSpPr>
          <p:nvPr/>
        </p:nvSpPr>
        <p:spPr bwMode="auto">
          <a:xfrm>
            <a:off x="4191000" y="4929188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A</a:t>
            </a:r>
          </a:p>
        </p:txBody>
      </p:sp>
      <p:sp>
        <p:nvSpPr>
          <p:cNvPr id="122919" name="Text Box 172"/>
          <p:cNvSpPr txBox="1">
            <a:spLocks noChangeArrowheads="1"/>
          </p:cNvSpPr>
          <p:nvPr/>
        </p:nvSpPr>
        <p:spPr bwMode="auto">
          <a:xfrm>
            <a:off x="8535988" y="4914900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In explaining agricultural patterns near urban areas,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is generally applicable where the primary force determining the pattern is transport cost to the market. </a:t>
            </a:r>
          </a:p>
          <a:p>
            <a:r>
              <a:rPr lang="en-US" sz="2400" dirty="0" smtClean="0"/>
              <a:t>=&gt; the pattern of agricultural land use is one of decreasing intensity with distance from the city. </a:t>
            </a:r>
          </a:p>
          <a:p>
            <a:r>
              <a:rPr lang="en-US" sz="2400" dirty="0" smtClean="0"/>
              <a:t>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still applies in underdeveloped parts of the world, but no more valid in developed areas. </a:t>
            </a:r>
          </a:p>
          <a:p>
            <a:r>
              <a:rPr lang="en-US" sz="2400" dirty="0" smtClean="0"/>
              <a:t>In many advanced industrialized parts of the world, the basic forces determining agricultural land use near urban areas are associated with </a:t>
            </a:r>
            <a:r>
              <a:rPr lang="en-US" sz="2400" b="1" dirty="0" smtClean="0"/>
              <a:t>urban expansion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Where these forces are in operation, the agricultural pattern quite often is one of </a:t>
            </a:r>
            <a:r>
              <a:rPr lang="en-US" sz="2400" b="1" dirty="0" smtClean="0"/>
              <a:t>increasing intensity with distance from the city</a:t>
            </a:r>
            <a:r>
              <a:rPr lang="en-US" sz="2400" dirty="0" smtClean="0"/>
              <a:t>, quite the </a:t>
            </a:r>
            <a:r>
              <a:rPr lang="en-US" sz="2400" b="1" dirty="0" smtClean="0"/>
              <a:t>reverse</a:t>
            </a:r>
            <a:r>
              <a:rPr lang="en-US" sz="2400" dirty="0" smtClean="0"/>
              <a:t> of the pattern generalized by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theory. 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093296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Learning Objectives</a:t>
            </a:r>
          </a:p>
        </p:txBody>
      </p:sp>
      <p:sp>
        <p:nvSpPr>
          <p:cNvPr id="71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19625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ahoma" pitchFamily="34" charset="0"/>
              </a:rPr>
              <a:t>In this lesson we will:</a:t>
            </a:r>
          </a:p>
          <a:p>
            <a:pPr lvl="1" eaLnBrk="1" hangingPunct="1"/>
            <a:r>
              <a:rPr lang="en-GB" dirty="0" smtClean="0">
                <a:latin typeface="Tahoma" pitchFamily="34" charset="0"/>
              </a:rPr>
              <a:t>Revise the importance of models in economic geography</a:t>
            </a:r>
          </a:p>
          <a:p>
            <a:pPr lvl="1" eaLnBrk="1" hangingPunct="1"/>
            <a:r>
              <a:rPr lang="en-GB" dirty="0" smtClean="0">
                <a:latin typeface="Tahoma" pitchFamily="34" charset="0"/>
              </a:rPr>
              <a:t>Introduce the simplifying assumptions and hypothesis of most location models</a:t>
            </a:r>
          </a:p>
          <a:p>
            <a:pPr lvl="1" eaLnBrk="1" hangingPunct="1"/>
            <a:r>
              <a:rPr lang="en-GB" dirty="0" smtClean="0">
                <a:latin typeface="Tahoma" pitchFamily="34" charset="0"/>
              </a:rPr>
              <a:t>Describe the Von </a:t>
            </a:r>
            <a:r>
              <a:rPr lang="en-GB" dirty="0" err="1" smtClean="0">
                <a:latin typeface="Tahoma" pitchFamily="34" charset="0"/>
              </a:rPr>
              <a:t>Thunen</a:t>
            </a:r>
            <a:r>
              <a:rPr lang="en-GB" dirty="0" smtClean="0">
                <a:latin typeface="Tahoma" pitchFamily="34" charset="0"/>
              </a:rPr>
              <a:t> model of agricultural organization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dirty="0" smtClean="0">
                <a:latin typeface="Tahoma" pitchFamily="34" charset="0"/>
              </a:rPr>
              <a:t>Why rent curves with negative slopes?</a:t>
            </a:r>
          </a:p>
          <a:p>
            <a:r>
              <a:rPr lang="en-US" sz="2400" b="1" dirty="0" smtClean="0">
                <a:latin typeface="Tahoma" pitchFamily="34" charset="0"/>
              </a:rPr>
              <a:t>Sinclair</a:t>
            </a:r>
            <a:r>
              <a:rPr lang="en-US" sz="2400" dirty="0" smtClean="0">
                <a:latin typeface="Tahoma" pitchFamily="34" charset="0"/>
              </a:rPr>
              <a:t> hypothesizes an increase in land use values moving out from an urban </a:t>
            </a:r>
            <a:r>
              <a:rPr lang="en-US" sz="2400" dirty="0" err="1" smtClean="0">
                <a:latin typeface="Tahoma" pitchFamily="34" charset="0"/>
              </a:rPr>
              <a:t>centre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 flipH="1">
            <a:off x="5292080" y="6099013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8" name="Freeform 54"/>
          <p:cNvSpPr>
            <a:spLocks/>
          </p:cNvSpPr>
          <p:nvPr/>
        </p:nvSpPr>
        <p:spPr bwMode="auto">
          <a:xfrm>
            <a:off x="5320120" y="3643151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 flipH="1">
            <a:off x="4974808" y="3595526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R</a:t>
            </a:r>
            <a:r>
              <a:rPr lang="en-US" sz="1600" b="1" i="1" baseline="-25000" dirty="0" smtClean="0"/>
              <a:t>x</a:t>
            </a:r>
            <a:endParaRPr lang="en-US" sz="1600" b="1" i="1" baseline="-25000" dirty="0"/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 flipV="1">
            <a:off x="8305034" y="5108413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 flipH="1">
            <a:off x="8414122" y="366855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X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2" name="Rectangle 58"/>
          <p:cNvSpPr>
            <a:spLocks noChangeArrowheads="1"/>
          </p:cNvSpPr>
          <p:nvPr/>
        </p:nvSpPr>
        <p:spPr bwMode="auto">
          <a:xfrm flipH="1">
            <a:off x="4572000" y="3699259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13" name="Line 60"/>
          <p:cNvSpPr>
            <a:spLocks noChangeShapeType="1"/>
          </p:cNvSpPr>
          <p:nvPr/>
        </p:nvSpPr>
        <p:spPr bwMode="auto">
          <a:xfrm flipH="1">
            <a:off x="7928607" y="3840001"/>
            <a:ext cx="835822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Line 61"/>
          <p:cNvSpPr>
            <a:spLocks noChangeShapeType="1"/>
          </p:cNvSpPr>
          <p:nvPr/>
        </p:nvSpPr>
        <p:spPr bwMode="auto">
          <a:xfrm flipH="1">
            <a:off x="6550422" y="4832188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Line 62"/>
          <p:cNvSpPr>
            <a:spLocks noChangeShapeType="1"/>
          </p:cNvSpPr>
          <p:nvPr/>
        </p:nvSpPr>
        <p:spPr bwMode="auto">
          <a:xfrm flipH="1">
            <a:off x="5587076" y="5063963"/>
            <a:ext cx="3223446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" name="Line 63"/>
          <p:cNvSpPr>
            <a:spLocks noChangeShapeType="1"/>
          </p:cNvSpPr>
          <p:nvPr/>
        </p:nvSpPr>
        <p:spPr bwMode="auto">
          <a:xfrm flipV="1">
            <a:off x="7747308" y="5395751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" name="Text Box 64"/>
          <p:cNvSpPr txBox="1">
            <a:spLocks noChangeArrowheads="1"/>
          </p:cNvSpPr>
          <p:nvPr/>
        </p:nvSpPr>
        <p:spPr bwMode="auto">
          <a:xfrm flipH="1">
            <a:off x="7607491" y="6045038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8" name="Text Box 65"/>
          <p:cNvSpPr txBox="1">
            <a:spLocks noChangeArrowheads="1"/>
          </p:cNvSpPr>
          <p:nvPr/>
        </p:nvSpPr>
        <p:spPr bwMode="auto">
          <a:xfrm flipH="1">
            <a:off x="6356831" y="6045038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19" name="Text Box 66"/>
          <p:cNvSpPr txBox="1">
            <a:spLocks noChangeArrowheads="1"/>
          </p:cNvSpPr>
          <p:nvPr/>
        </p:nvSpPr>
        <p:spPr bwMode="auto">
          <a:xfrm flipH="1">
            <a:off x="4974808" y="4460713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21" name="Text Box 69"/>
          <p:cNvSpPr txBox="1">
            <a:spLocks noChangeArrowheads="1"/>
          </p:cNvSpPr>
          <p:nvPr/>
        </p:nvSpPr>
        <p:spPr bwMode="auto">
          <a:xfrm flipH="1">
            <a:off x="4980954" y="4906801"/>
            <a:ext cx="3738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z</a:t>
            </a:r>
            <a:endParaRPr lang="en-US" sz="1600" b="1" i="1" baseline="-25000" dirty="0"/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 flipH="1">
            <a:off x="8571558" y="458484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7" name="Text Box 57"/>
          <p:cNvSpPr txBox="1">
            <a:spLocks noChangeArrowheads="1"/>
          </p:cNvSpPr>
          <p:nvPr/>
        </p:nvSpPr>
        <p:spPr bwMode="auto">
          <a:xfrm flipH="1">
            <a:off x="8566522" y="5211427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Z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 flipH="1">
            <a:off x="755576" y="6116786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29" name="Freeform 54"/>
          <p:cNvSpPr>
            <a:spLocks/>
          </p:cNvSpPr>
          <p:nvPr/>
        </p:nvSpPr>
        <p:spPr bwMode="auto">
          <a:xfrm>
            <a:off x="783616" y="3660924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1" name="Line 56"/>
          <p:cNvSpPr>
            <a:spLocks noChangeShapeType="1"/>
          </p:cNvSpPr>
          <p:nvPr/>
        </p:nvSpPr>
        <p:spPr bwMode="auto">
          <a:xfrm flipV="1">
            <a:off x="3768530" y="5126186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" name="Rectangle 58"/>
          <p:cNvSpPr>
            <a:spLocks noChangeArrowheads="1"/>
          </p:cNvSpPr>
          <p:nvPr/>
        </p:nvSpPr>
        <p:spPr bwMode="auto">
          <a:xfrm flipH="1">
            <a:off x="35496" y="3717032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 flipH="1">
            <a:off x="2013918" y="4849961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8" name="Text Box 64"/>
          <p:cNvSpPr txBox="1">
            <a:spLocks noChangeArrowheads="1"/>
          </p:cNvSpPr>
          <p:nvPr/>
        </p:nvSpPr>
        <p:spPr bwMode="auto">
          <a:xfrm flipH="1">
            <a:off x="3070987" y="6062811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9" name="Text Box 65"/>
          <p:cNvSpPr txBox="1">
            <a:spLocks noChangeArrowheads="1"/>
          </p:cNvSpPr>
          <p:nvPr/>
        </p:nvSpPr>
        <p:spPr bwMode="auto">
          <a:xfrm flipH="1">
            <a:off x="1820327" y="6062811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40" name="Text Box 66"/>
          <p:cNvSpPr txBox="1">
            <a:spLocks noChangeArrowheads="1"/>
          </p:cNvSpPr>
          <p:nvPr/>
        </p:nvSpPr>
        <p:spPr bwMode="auto">
          <a:xfrm flipH="1">
            <a:off x="438304" y="4478486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 flipH="1">
            <a:off x="4035054" y="4602614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487452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7717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</a:t>
            </a:r>
            <a:r>
              <a:rPr lang="en-US" sz="3200" smtClean="0">
                <a:latin typeface="Tahoma" pitchFamily="34" charset="0"/>
              </a:rPr>
              <a:t>: 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Sinclair’s model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2048" y="2338536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metropolitan expansion is perceived </a:t>
            </a:r>
            <a:r>
              <a:rPr lang="en-US" sz="2400" dirty="0" smtClean="0"/>
              <a:t>as </a:t>
            </a:r>
            <a:r>
              <a:rPr lang="en-US" sz="2400" dirty="0"/>
              <a:t>a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displacement </a:t>
            </a:r>
            <a:r>
              <a:rPr lang="en-US" sz="2400" dirty="0"/>
              <a:t>threat </a:t>
            </a:r>
            <a:endParaRPr lang="en-US" sz="2400" dirty="0" smtClean="0"/>
          </a:p>
          <a:p>
            <a:r>
              <a:rPr lang="en-US" sz="2400" dirty="0"/>
              <a:t>investments rise with distance from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frontier </a:t>
            </a:r>
            <a:r>
              <a:rPr lang="en-US" sz="2400" dirty="0"/>
              <a:t>to the outer edge </a:t>
            </a:r>
            <a:endParaRPr lang="en-US" sz="2400" dirty="0" smtClean="0"/>
          </a:p>
          <a:p>
            <a:r>
              <a:rPr lang="it-IT" sz="2400" dirty="0"/>
              <a:t> </a:t>
            </a:r>
            <a:r>
              <a:rPr lang="it-IT" sz="2400" dirty="0" err="1"/>
              <a:t>four</a:t>
            </a:r>
            <a:r>
              <a:rPr lang="it-IT" sz="2400" dirty="0"/>
              <a:t> </a:t>
            </a:r>
            <a:r>
              <a:rPr lang="it-IT" sz="2400" dirty="0" err="1"/>
              <a:t>types</a:t>
            </a:r>
            <a:r>
              <a:rPr lang="it-IT" sz="2400" dirty="0"/>
              <a:t> of </a:t>
            </a:r>
            <a:r>
              <a:rPr lang="it-IT" sz="2400" dirty="0" err="1" smtClean="0"/>
              <a:t>farming</a:t>
            </a:r>
            <a:r>
              <a:rPr lang="it-IT" sz="2400" dirty="0" smtClean="0"/>
              <a:t>; </a:t>
            </a:r>
            <a:r>
              <a:rPr lang="it-IT" sz="2400" dirty="0" err="1" smtClean="0"/>
              <a:t>fifth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br>
              <a:rPr lang="it-IT" sz="2400" dirty="0" smtClean="0"/>
            </a:br>
            <a:r>
              <a:rPr lang="it-IT" sz="2400" dirty="0" err="1" smtClean="0"/>
              <a:t>wider</a:t>
            </a:r>
            <a:r>
              <a:rPr lang="it-IT" sz="2400" dirty="0" smtClean="0"/>
              <a:t> </a:t>
            </a:r>
            <a:r>
              <a:rPr lang="it-IT" sz="2400" dirty="0" err="1" smtClean="0"/>
              <a:t>regional</a:t>
            </a:r>
            <a:r>
              <a:rPr lang="it-IT" sz="2400" dirty="0" smtClean="0"/>
              <a:t> </a:t>
            </a:r>
            <a:r>
              <a:rPr lang="it-IT" sz="2400" dirty="0" err="1" smtClean="0"/>
              <a:t>speciality</a:t>
            </a:r>
            <a:r>
              <a:rPr lang="it-IT" sz="2400" dirty="0" smtClean="0"/>
              <a:t> far </a:t>
            </a:r>
            <a:br>
              <a:rPr lang="it-IT" sz="2400" dirty="0" smtClean="0"/>
            </a:br>
            <a:r>
              <a:rPr lang="it-IT" sz="2400" dirty="0" smtClean="0"/>
              <a:t>from the city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urban farming  (small producing units: poultry-keeping,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greenhouses</a:t>
            </a:r>
            <a:r>
              <a:rPr lang="en-US" sz="2400" dirty="0"/>
              <a:t>, mushroom-raising, and other building-oriented uses)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(ii) vacant and temporary grazing, (empty spaces to be sold for speculation or grazing only under short-term leases)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(iii) transitory field crop and grazing (little investment beyond the short term)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(iv) dairying and field crop farming (farmers begin shifting towards more extensive agriculture).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(v) </a:t>
            </a:r>
            <a:r>
              <a:rPr lang="en-US" sz="2400" dirty="0" err="1"/>
              <a:t>specialised</a:t>
            </a:r>
            <a:r>
              <a:rPr lang="en-US" sz="2400" dirty="0"/>
              <a:t> feed-grain livestock or Corn Belt </a:t>
            </a:r>
            <a:r>
              <a:rPr lang="en-US" sz="2400" dirty="0" smtClean="0"/>
              <a:t>agriculture</a:t>
            </a:r>
            <a:endParaRPr 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-89229" y="6444044"/>
            <a:ext cx="9324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800" dirty="0"/>
              <a:t>http://www.yourarticlelibrary.com/wp-content/uploads/2014/02/clip_image028_thumb.jpg</a:t>
            </a:r>
          </a:p>
        </p:txBody>
      </p:sp>
    </p:spTree>
    <p:extLst>
      <p:ext uri="{BB962C8B-B14F-4D97-AF65-F5344CB8AC3E}">
        <p14:creationId xmlns:p14="http://schemas.microsoft.com/office/powerpoint/2010/main" val="24464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dirty="0" smtClean="0">
                <a:latin typeface="Tahoma" pitchFamily="34" charset="0"/>
              </a:rPr>
              <a:t>Von </a:t>
            </a:r>
            <a:r>
              <a:rPr lang="it-IT" dirty="0" err="1" smtClean="0">
                <a:latin typeface="Tahoma" pitchFamily="34" charset="0"/>
              </a:rPr>
              <a:t>Thunen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and the city</a:t>
            </a: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From the </a:t>
            </a:r>
            <a:r>
              <a:rPr lang="it-IT" dirty="0" err="1" smtClean="0">
                <a:latin typeface="Tahoma" pitchFamily="34" charset="0"/>
              </a:rPr>
              <a:t>isolated</a:t>
            </a:r>
            <a:r>
              <a:rPr lang="it-IT" dirty="0" smtClean="0">
                <a:latin typeface="Tahoma" pitchFamily="34" charset="0"/>
              </a:rPr>
              <a:t> state….</a:t>
            </a:r>
          </a:p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…to the </a:t>
            </a:r>
            <a:r>
              <a:rPr lang="it-IT" dirty="0" err="1" smtClean="0">
                <a:latin typeface="Tahoma" pitchFamily="34" charset="0"/>
              </a:rPr>
              <a:t>bid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theory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applied</a:t>
            </a:r>
            <a:r>
              <a:rPr lang="it-IT" dirty="0" smtClean="0">
                <a:latin typeface="Tahoma" pitchFamily="34" charset="0"/>
              </a:rPr>
              <a:t> to </a:t>
            </a:r>
            <a:r>
              <a:rPr lang="it-IT" dirty="0" err="1" smtClean="0">
                <a:latin typeface="Tahoma" pitchFamily="34" charset="0"/>
              </a:rPr>
              <a:t>urban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areas</a:t>
            </a:r>
            <a:r>
              <a:rPr lang="it-IT" dirty="0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The bid-rent (I)</a:t>
            </a:r>
          </a:p>
        </p:txBody>
      </p:sp>
      <p:sp>
        <p:nvSpPr>
          <p:cNvPr id="1259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548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Pattern of land uses depend on a variety of settlements’ decisions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Decisions guided by economic process operating within the system. The distribution of urban areas’ use represent a visual and structured phenomenon.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Basic aspects: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Each activity derives utility from every site of the urban area;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Utility is measured by the rent an activity is willing to pay for the use;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Among the different rents from the utility of the site, the maximum one will determine the market value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The location rent curve can be regarded as a “</a:t>
            </a:r>
            <a:r>
              <a:rPr lang="en-GB" sz="2000" i="1" smtClean="0">
                <a:latin typeface="Tahoma" pitchFamily="34" charset="0"/>
              </a:rPr>
              <a:t>bid-rent curve</a:t>
            </a:r>
            <a:r>
              <a:rPr lang="en-GB" sz="2000" smtClean="0">
                <a:latin typeface="Tahoma" pitchFamily="34" charset="0"/>
              </a:rPr>
              <a:t>” (Alonso, 1960), because it gives an indication of how much farmers would be prepared to pay for a unit of land at varying distance from the market.  </a:t>
            </a:r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ChangeArrowheads="1"/>
          </p:cNvSpPr>
          <p:nvPr/>
        </p:nvSpPr>
        <p:spPr bwMode="auto">
          <a:xfrm>
            <a:off x="1670050" y="1430338"/>
            <a:ext cx="2943225" cy="4611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78" name="Rectangle 3"/>
          <p:cNvSpPr>
            <a:spLocks noChangeArrowheads="1"/>
          </p:cNvSpPr>
          <p:nvPr/>
        </p:nvSpPr>
        <p:spPr bwMode="auto">
          <a:xfrm>
            <a:off x="1884363" y="1925638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6979" name="Rectangle 4"/>
          <p:cNvSpPr>
            <a:spLocks noChangeArrowheads="1"/>
          </p:cNvSpPr>
          <p:nvPr/>
        </p:nvSpPr>
        <p:spPr bwMode="auto">
          <a:xfrm>
            <a:off x="2012950" y="3741738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Distance</a:t>
            </a:r>
          </a:p>
        </p:txBody>
      </p:sp>
      <p:sp>
        <p:nvSpPr>
          <p:cNvPr id="126980" name="Rectangle 5"/>
          <p:cNvSpPr>
            <a:spLocks noChangeArrowheads="1"/>
          </p:cNvSpPr>
          <p:nvPr/>
        </p:nvSpPr>
        <p:spPr bwMode="auto">
          <a:xfrm>
            <a:off x="2062163" y="2611438"/>
            <a:ext cx="77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A- Retail</a:t>
            </a:r>
          </a:p>
        </p:txBody>
      </p:sp>
      <p:sp>
        <p:nvSpPr>
          <p:cNvPr id="126981" name="Rectangle 6"/>
          <p:cNvSpPr>
            <a:spLocks noChangeArrowheads="1"/>
          </p:cNvSpPr>
          <p:nvPr/>
        </p:nvSpPr>
        <p:spPr bwMode="auto">
          <a:xfrm>
            <a:off x="3281363" y="2459038"/>
            <a:ext cx="12906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B- Industry and retail</a:t>
            </a:r>
          </a:p>
        </p:txBody>
      </p:sp>
      <p:sp>
        <p:nvSpPr>
          <p:cNvPr id="126982" name="Rectangle 7"/>
          <p:cNvSpPr>
            <a:spLocks noChangeArrowheads="1"/>
          </p:cNvSpPr>
          <p:nvPr/>
        </p:nvSpPr>
        <p:spPr bwMode="auto">
          <a:xfrm>
            <a:off x="1843088" y="4592638"/>
            <a:ext cx="1231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 - Apartments</a:t>
            </a:r>
          </a:p>
        </p:txBody>
      </p:sp>
      <p:sp>
        <p:nvSpPr>
          <p:cNvPr id="126983" name="Rectangle 8"/>
          <p:cNvSpPr>
            <a:spLocks noChangeArrowheads="1"/>
          </p:cNvSpPr>
          <p:nvPr/>
        </p:nvSpPr>
        <p:spPr bwMode="auto">
          <a:xfrm>
            <a:off x="3203575" y="4592638"/>
            <a:ext cx="1149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 – Detached </a:t>
            </a:r>
            <a:br>
              <a:rPr lang="en-US" sz="1400" b="1">
                <a:latin typeface="Arial Narrow" pitchFamily="34" charset="0"/>
              </a:rPr>
            </a:br>
            <a:r>
              <a:rPr lang="en-US" sz="1400" b="1">
                <a:latin typeface="Arial Narrow" pitchFamily="34" charset="0"/>
              </a:rPr>
              <a:t>houses</a:t>
            </a:r>
          </a:p>
        </p:txBody>
      </p:sp>
      <p:sp>
        <p:nvSpPr>
          <p:cNvPr id="126984" name="Oval 9"/>
          <p:cNvSpPr>
            <a:spLocks noChangeArrowheads="1"/>
          </p:cNvSpPr>
          <p:nvPr/>
        </p:nvSpPr>
        <p:spPr bwMode="auto">
          <a:xfrm>
            <a:off x="4865688" y="3613150"/>
            <a:ext cx="2362200" cy="2362200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5" name="Oval 10"/>
          <p:cNvSpPr>
            <a:spLocks noChangeArrowheads="1"/>
          </p:cNvSpPr>
          <p:nvPr/>
        </p:nvSpPr>
        <p:spPr bwMode="auto">
          <a:xfrm>
            <a:off x="5367338" y="4114800"/>
            <a:ext cx="1358900" cy="13589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6" name="Oval 11"/>
          <p:cNvSpPr>
            <a:spLocks noChangeArrowheads="1"/>
          </p:cNvSpPr>
          <p:nvPr/>
        </p:nvSpPr>
        <p:spPr bwMode="auto">
          <a:xfrm>
            <a:off x="5641975" y="4391025"/>
            <a:ext cx="808038" cy="8080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7" name="Oval 12"/>
          <p:cNvSpPr>
            <a:spLocks noChangeArrowheads="1"/>
          </p:cNvSpPr>
          <p:nvPr/>
        </p:nvSpPr>
        <p:spPr bwMode="auto">
          <a:xfrm>
            <a:off x="5872163" y="4619625"/>
            <a:ext cx="347662" cy="347663"/>
          </a:xfrm>
          <a:prstGeom prst="ellipse">
            <a:avLst/>
          </a:pr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8" name="Text Box 13"/>
          <p:cNvSpPr txBox="1">
            <a:spLocks noChangeArrowheads="1"/>
          </p:cNvSpPr>
          <p:nvPr/>
        </p:nvSpPr>
        <p:spPr bwMode="auto">
          <a:xfrm>
            <a:off x="1727200" y="1495425"/>
            <a:ext cx="1606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1 – bid rent lines</a:t>
            </a:r>
          </a:p>
        </p:txBody>
      </p:sp>
      <p:sp>
        <p:nvSpPr>
          <p:cNvPr id="126989" name="Rectangle 1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Tahoma" pitchFamily="34" charset="0"/>
              </a:rPr>
              <a:t>Bid rent and land use </a:t>
            </a:r>
            <a:br>
              <a:rPr lang="en-US" sz="3600" smtClean="0">
                <a:latin typeface="Tahoma" pitchFamily="34" charset="0"/>
              </a:rPr>
            </a:br>
            <a:endParaRPr lang="en-US" sz="3600" smtClean="0">
              <a:latin typeface="Tahoma" pitchFamily="34" charset="0"/>
            </a:endParaRPr>
          </a:p>
        </p:txBody>
      </p:sp>
      <p:sp>
        <p:nvSpPr>
          <p:cNvPr id="126990" name="Rectangle 15"/>
          <p:cNvSpPr>
            <a:spLocks noChangeArrowheads="1"/>
          </p:cNvSpPr>
          <p:nvPr/>
        </p:nvSpPr>
        <p:spPr bwMode="auto">
          <a:xfrm>
            <a:off x="4694238" y="1430338"/>
            <a:ext cx="2867025" cy="4613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91" name="Text Box 16"/>
          <p:cNvSpPr txBox="1">
            <a:spLocks noChangeArrowheads="1"/>
          </p:cNvSpPr>
          <p:nvPr/>
        </p:nvSpPr>
        <p:spPr bwMode="auto">
          <a:xfrm>
            <a:off x="5435600" y="1466850"/>
            <a:ext cx="201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1600" b="1">
                <a:latin typeface="AvantGarde Bk BT"/>
              </a:rPr>
              <a:t>2 – Overlay of  rents</a:t>
            </a:r>
          </a:p>
        </p:txBody>
      </p:sp>
      <p:sp>
        <p:nvSpPr>
          <p:cNvPr id="126992" name="Line 17"/>
          <p:cNvSpPr>
            <a:spLocks noChangeShapeType="1"/>
          </p:cNvSpPr>
          <p:nvPr/>
        </p:nvSpPr>
        <p:spPr bwMode="auto">
          <a:xfrm>
            <a:off x="6046788" y="170338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3" name="Line 18"/>
          <p:cNvSpPr>
            <a:spLocks noChangeShapeType="1"/>
          </p:cNvSpPr>
          <p:nvPr/>
        </p:nvSpPr>
        <p:spPr bwMode="auto">
          <a:xfrm>
            <a:off x="6046788" y="227488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4" name="Line 19"/>
          <p:cNvSpPr>
            <a:spLocks noChangeShapeType="1"/>
          </p:cNvSpPr>
          <p:nvPr/>
        </p:nvSpPr>
        <p:spPr bwMode="auto">
          <a:xfrm>
            <a:off x="6043613" y="2605088"/>
            <a:ext cx="881062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5" name="Line 20"/>
          <p:cNvSpPr>
            <a:spLocks noChangeShapeType="1"/>
          </p:cNvSpPr>
          <p:nvPr/>
        </p:nvSpPr>
        <p:spPr bwMode="auto">
          <a:xfrm>
            <a:off x="6038850" y="295433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6" name="Line 21"/>
          <p:cNvSpPr>
            <a:spLocks noChangeShapeType="1"/>
          </p:cNvSpPr>
          <p:nvPr/>
        </p:nvSpPr>
        <p:spPr bwMode="auto">
          <a:xfrm flipV="1">
            <a:off x="6211888" y="2590800"/>
            <a:ext cx="0" cy="219868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7" name="Line 22"/>
          <p:cNvSpPr>
            <a:spLocks noChangeShapeType="1"/>
          </p:cNvSpPr>
          <p:nvPr/>
        </p:nvSpPr>
        <p:spPr bwMode="auto">
          <a:xfrm flipV="1">
            <a:off x="6446838" y="2938463"/>
            <a:ext cx="0" cy="186213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8" name="Line 23"/>
          <p:cNvSpPr>
            <a:spLocks noChangeShapeType="1"/>
          </p:cNvSpPr>
          <p:nvPr/>
        </p:nvSpPr>
        <p:spPr bwMode="auto">
          <a:xfrm flipV="1">
            <a:off x="6719888" y="3198813"/>
            <a:ext cx="0" cy="16017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9" name="Line 24"/>
          <p:cNvSpPr>
            <a:spLocks noChangeShapeType="1"/>
          </p:cNvSpPr>
          <p:nvPr/>
        </p:nvSpPr>
        <p:spPr bwMode="auto">
          <a:xfrm flipV="1">
            <a:off x="7223125" y="3387725"/>
            <a:ext cx="0" cy="14176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7000" name="Freeform 25"/>
          <p:cNvSpPr>
            <a:spLocks/>
          </p:cNvSpPr>
          <p:nvPr/>
        </p:nvSpPr>
        <p:spPr bwMode="auto">
          <a:xfrm>
            <a:off x="60483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1" name="Line 26"/>
          <p:cNvSpPr>
            <a:spLocks noChangeShapeType="1"/>
          </p:cNvSpPr>
          <p:nvPr/>
        </p:nvSpPr>
        <p:spPr bwMode="auto">
          <a:xfrm>
            <a:off x="1831975" y="2057400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2" name="Line 27"/>
          <p:cNvSpPr>
            <a:spLocks noChangeShapeType="1"/>
          </p:cNvSpPr>
          <p:nvPr/>
        </p:nvSpPr>
        <p:spPr bwMode="auto">
          <a:xfrm>
            <a:off x="3205163" y="2640013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3" name="Line 28"/>
          <p:cNvSpPr>
            <a:spLocks noChangeShapeType="1"/>
          </p:cNvSpPr>
          <p:nvPr/>
        </p:nvSpPr>
        <p:spPr bwMode="auto">
          <a:xfrm>
            <a:off x="1843088" y="5099050"/>
            <a:ext cx="881062" cy="782638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4" name="Line 29"/>
          <p:cNvSpPr>
            <a:spLocks noChangeShapeType="1"/>
          </p:cNvSpPr>
          <p:nvPr/>
        </p:nvSpPr>
        <p:spPr bwMode="auto">
          <a:xfrm>
            <a:off x="3208338" y="5438775"/>
            <a:ext cx="1190625" cy="4333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5" name="Freeform 30"/>
          <p:cNvSpPr>
            <a:spLocks/>
          </p:cNvSpPr>
          <p:nvPr/>
        </p:nvSpPr>
        <p:spPr bwMode="auto">
          <a:xfrm>
            <a:off x="18335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6" name="Freeform 31"/>
          <p:cNvSpPr>
            <a:spLocks/>
          </p:cNvSpPr>
          <p:nvPr/>
        </p:nvSpPr>
        <p:spPr bwMode="auto">
          <a:xfrm>
            <a:off x="32051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7" name="Freeform 32"/>
          <p:cNvSpPr>
            <a:spLocks/>
          </p:cNvSpPr>
          <p:nvPr/>
        </p:nvSpPr>
        <p:spPr bwMode="auto">
          <a:xfrm>
            <a:off x="18430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8" name="Freeform 33"/>
          <p:cNvSpPr>
            <a:spLocks/>
          </p:cNvSpPr>
          <p:nvPr/>
        </p:nvSpPr>
        <p:spPr bwMode="auto">
          <a:xfrm>
            <a:off x="32146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9" name="Rectangle 34"/>
          <p:cNvSpPr>
            <a:spLocks noChangeArrowheads="1"/>
          </p:cNvSpPr>
          <p:nvPr/>
        </p:nvSpPr>
        <p:spPr bwMode="auto">
          <a:xfrm rot="5400000">
            <a:off x="6831012" y="3973513"/>
            <a:ext cx="1044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City borders</a:t>
            </a:r>
          </a:p>
        </p:txBody>
      </p:sp>
      <p:sp>
        <p:nvSpPr>
          <p:cNvPr id="127010" name="Line 35"/>
          <p:cNvSpPr>
            <a:spLocks noChangeShapeType="1"/>
          </p:cNvSpPr>
          <p:nvPr/>
        </p:nvSpPr>
        <p:spPr bwMode="auto">
          <a:xfrm flipH="1">
            <a:off x="5732463" y="169703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1" name="Line 36"/>
          <p:cNvSpPr>
            <a:spLocks noChangeShapeType="1"/>
          </p:cNvSpPr>
          <p:nvPr/>
        </p:nvSpPr>
        <p:spPr bwMode="auto">
          <a:xfrm flipH="1">
            <a:off x="5405438" y="226853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2" name="Line 37"/>
          <p:cNvSpPr>
            <a:spLocks noChangeShapeType="1"/>
          </p:cNvSpPr>
          <p:nvPr/>
        </p:nvSpPr>
        <p:spPr bwMode="auto">
          <a:xfrm flipH="1">
            <a:off x="5168900" y="2598738"/>
            <a:ext cx="881063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3" name="Line 38"/>
          <p:cNvSpPr>
            <a:spLocks noChangeShapeType="1"/>
          </p:cNvSpPr>
          <p:nvPr/>
        </p:nvSpPr>
        <p:spPr bwMode="auto">
          <a:xfrm flipH="1">
            <a:off x="4864100" y="294798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4" name="Freeform 39"/>
          <p:cNvSpPr>
            <a:spLocks/>
          </p:cNvSpPr>
          <p:nvPr/>
        </p:nvSpPr>
        <p:spPr bwMode="auto">
          <a:xfrm flipH="1">
            <a:off x="48291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5" name="Line 40"/>
          <p:cNvSpPr>
            <a:spLocks noChangeShapeType="1"/>
          </p:cNvSpPr>
          <p:nvPr/>
        </p:nvSpPr>
        <p:spPr bwMode="auto">
          <a:xfrm>
            <a:off x="6057900" y="4795838"/>
            <a:ext cx="1169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6" name="Text Box 41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Oval 2"/>
          <p:cNvSpPr>
            <a:spLocks noChangeArrowheads="1"/>
          </p:cNvSpPr>
          <p:nvPr/>
        </p:nvSpPr>
        <p:spPr bwMode="auto">
          <a:xfrm>
            <a:off x="1531938" y="3306763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6" name="Oval 3"/>
          <p:cNvSpPr>
            <a:spLocks noChangeArrowheads="1"/>
          </p:cNvSpPr>
          <p:nvPr/>
        </p:nvSpPr>
        <p:spPr bwMode="auto">
          <a:xfrm>
            <a:off x="2776538" y="3562350"/>
            <a:ext cx="3186112" cy="965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</a:rPr>
              <a:t>Bid-rent</a:t>
            </a:r>
          </a:p>
        </p:txBody>
      </p:sp>
      <p:sp>
        <p:nvSpPr>
          <p:cNvPr id="129028" name="Oval 5"/>
          <p:cNvSpPr>
            <a:spLocks noChangeArrowheads="1"/>
          </p:cNvSpPr>
          <p:nvPr/>
        </p:nvSpPr>
        <p:spPr bwMode="auto">
          <a:xfrm>
            <a:off x="3900488" y="38179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9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P</a:t>
            </a:r>
          </a:p>
        </p:txBody>
      </p:sp>
      <p:sp>
        <p:nvSpPr>
          <p:cNvPr id="129030" name="Text Box 7"/>
          <p:cNvSpPr txBox="1">
            <a:spLocks noChangeArrowheads="1"/>
          </p:cNvSpPr>
          <p:nvPr/>
        </p:nvSpPr>
        <p:spPr bwMode="auto">
          <a:xfrm>
            <a:off x="5886450" y="4008438"/>
            <a:ext cx="31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Q</a:t>
            </a:r>
          </a:p>
        </p:txBody>
      </p:sp>
      <p:sp>
        <p:nvSpPr>
          <p:cNvPr id="129031" name="Text Box 8"/>
          <p:cNvSpPr txBox="1">
            <a:spLocks noChangeArrowheads="1"/>
          </p:cNvSpPr>
          <p:nvPr/>
        </p:nvSpPr>
        <p:spPr bwMode="auto">
          <a:xfrm>
            <a:off x="7115175" y="39878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29032" name="Text Box 9"/>
          <p:cNvSpPr txBox="1">
            <a:spLocks noChangeArrowheads="1"/>
          </p:cNvSpPr>
          <p:nvPr/>
        </p:nvSpPr>
        <p:spPr bwMode="auto">
          <a:xfrm>
            <a:off x="3979863" y="3767138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29033" name="Text Box 10"/>
          <p:cNvSpPr txBox="1">
            <a:spLocks noChangeArrowheads="1"/>
          </p:cNvSpPr>
          <p:nvPr/>
        </p:nvSpPr>
        <p:spPr bwMode="auto">
          <a:xfrm>
            <a:off x="2909888" y="3962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29034" name="Text Box 11"/>
          <p:cNvSpPr txBox="1">
            <a:spLocks noChangeArrowheads="1"/>
          </p:cNvSpPr>
          <p:nvPr/>
        </p:nvSpPr>
        <p:spPr bwMode="auto">
          <a:xfrm>
            <a:off x="1835150" y="4216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29035" name="Freeform 12"/>
          <p:cNvSpPr>
            <a:spLocks/>
          </p:cNvSpPr>
          <p:nvPr/>
        </p:nvSpPr>
        <p:spPr bwMode="auto">
          <a:xfrm>
            <a:off x="4360863" y="1531938"/>
            <a:ext cx="276860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36" name="Text Box 13"/>
          <p:cNvSpPr txBox="1">
            <a:spLocks noChangeArrowheads="1"/>
          </p:cNvSpPr>
          <p:nvPr/>
        </p:nvSpPr>
        <p:spPr bwMode="auto">
          <a:xfrm>
            <a:off x="4037013" y="24923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</a:t>
            </a:r>
          </a:p>
        </p:txBody>
      </p:sp>
      <p:sp>
        <p:nvSpPr>
          <p:cNvPr id="129037" name="Line 14"/>
          <p:cNvSpPr>
            <a:spLocks noChangeShapeType="1"/>
          </p:cNvSpPr>
          <p:nvPr/>
        </p:nvSpPr>
        <p:spPr bwMode="auto">
          <a:xfrm flipH="1" flipV="1">
            <a:off x="4859338" y="29972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38" name="Text Box 15"/>
          <p:cNvSpPr txBox="1">
            <a:spLocks noChangeArrowheads="1"/>
          </p:cNvSpPr>
          <p:nvPr/>
        </p:nvSpPr>
        <p:spPr bwMode="auto">
          <a:xfrm>
            <a:off x="4427538" y="15573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39" name="Rectangle 16"/>
          <p:cNvSpPr>
            <a:spLocks noChangeArrowheads="1"/>
          </p:cNvSpPr>
          <p:nvPr/>
        </p:nvSpPr>
        <p:spPr bwMode="auto">
          <a:xfrm>
            <a:off x="3635375" y="1738313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9040" name="Line 17"/>
          <p:cNvSpPr>
            <a:spLocks noChangeShapeType="1"/>
          </p:cNvSpPr>
          <p:nvPr/>
        </p:nvSpPr>
        <p:spPr bwMode="auto">
          <a:xfrm flipH="1">
            <a:off x="2700338" y="39481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41" name="Line 18"/>
          <p:cNvSpPr>
            <a:spLocks noChangeShapeType="1"/>
          </p:cNvSpPr>
          <p:nvPr/>
        </p:nvSpPr>
        <p:spPr bwMode="auto">
          <a:xfrm>
            <a:off x="4384675" y="17287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2" name="Line 19"/>
          <p:cNvSpPr>
            <a:spLocks noChangeShapeType="1"/>
          </p:cNvSpPr>
          <p:nvPr/>
        </p:nvSpPr>
        <p:spPr bwMode="auto">
          <a:xfrm>
            <a:off x="4368800" y="27209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3" name="Line 20"/>
          <p:cNvSpPr>
            <a:spLocks noChangeShapeType="1"/>
          </p:cNvSpPr>
          <p:nvPr/>
        </p:nvSpPr>
        <p:spPr bwMode="auto">
          <a:xfrm>
            <a:off x="4322763" y="3081338"/>
            <a:ext cx="2951162" cy="865187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4" name="Line 21"/>
          <p:cNvSpPr>
            <a:spLocks noChangeShapeType="1"/>
          </p:cNvSpPr>
          <p:nvPr/>
        </p:nvSpPr>
        <p:spPr bwMode="auto">
          <a:xfrm flipH="1" flipV="1">
            <a:off x="6011863" y="3573463"/>
            <a:ext cx="0" cy="3603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5" name="Text Box 22"/>
          <p:cNvSpPr txBox="1">
            <a:spLocks noChangeArrowheads="1"/>
          </p:cNvSpPr>
          <p:nvPr/>
        </p:nvSpPr>
        <p:spPr bwMode="auto">
          <a:xfrm>
            <a:off x="5219700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A’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46" name="Text Box 23"/>
          <p:cNvSpPr txBox="1">
            <a:spLocks noChangeArrowheads="1"/>
          </p:cNvSpPr>
          <p:nvPr/>
        </p:nvSpPr>
        <p:spPr bwMode="auto">
          <a:xfrm>
            <a:off x="6484938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B’</a:t>
            </a:r>
          </a:p>
        </p:txBody>
      </p:sp>
      <p:sp>
        <p:nvSpPr>
          <p:cNvPr id="129047" name="Text Box 24"/>
          <p:cNvSpPr txBox="1">
            <a:spLocks noChangeArrowheads="1"/>
          </p:cNvSpPr>
          <p:nvPr/>
        </p:nvSpPr>
        <p:spPr bwMode="auto">
          <a:xfrm>
            <a:off x="4037013" y="29241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</a:t>
            </a:r>
          </a:p>
        </p:txBody>
      </p:sp>
      <p:sp>
        <p:nvSpPr>
          <p:cNvPr id="129048" name="Text Box 25"/>
          <p:cNvSpPr txBox="1">
            <a:spLocks noChangeArrowheads="1"/>
          </p:cNvSpPr>
          <p:nvPr/>
        </p:nvSpPr>
        <p:spPr bwMode="auto">
          <a:xfrm>
            <a:off x="7137400" y="3573463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C’</a:t>
            </a:r>
          </a:p>
        </p:txBody>
      </p:sp>
      <p:sp>
        <p:nvSpPr>
          <p:cNvPr id="129049" name="Text Box 26"/>
          <p:cNvSpPr txBox="1">
            <a:spLocks noChangeArrowheads="1"/>
          </p:cNvSpPr>
          <p:nvPr/>
        </p:nvSpPr>
        <p:spPr bwMode="auto">
          <a:xfrm>
            <a:off x="684213" y="206057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A</a:t>
            </a:r>
            <a:r>
              <a:rPr lang="it-IT" sz="1200"/>
              <a:t>: commercial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B</a:t>
            </a:r>
            <a:r>
              <a:rPr lang="it-IT" sz="1200"/>
              <a:t>: industrial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C</a:t>
            </a:r>
            <a:r>
              <a:rPr lang="it-IT" sz="1200"/>
              <a:t>: residential land use</a:t>
            </a:r>
          </a:p>
        </p:txBody>
      </p:sp>
      <p:sp>
        <p:nvSpPr>
          <p:cNvPr id="129050" name="Text Box 27"/>
          <p:cNvSpPr txBox="1">
            <a:spLocks noChangeArrowheads="1"/>
          </p:cNvSpPr>
          <p:nvPr/>
        </p:nvSpPr>
        <p:spPr bwMode="auto">
          <a:xfrm>
            <a:off x="755650" y="5661025"/>
            <a:ext cx="3240088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AA’</a:t>
            </a:r>
            <a:r>
              <a:rPr lang="it-IT" sz="1200"/>
              <a:t>: commercial activities’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BB’</a:t>
            </a:r>
            <a:r>
              <a:rPr lang="it-IT" sz="1200"/>
              <a:t>: industrial activities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CC’</a:t>
            </a:r>
            <a:r>
              <a:rPr lang="it-IT" sz="1200"/>
              <a:t>: residential ativities rent</a:t>
            </a:r>
          </a:p>
        </p:txBody>
      </p:sp>
      <p:sp>
        <p:nvSpPr>
          <p:cNvPr id="129051" name="Text Box 28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ChangeArrowheads="1"/>
          </p:cNvSpPr>
          <p:nvPr/>
        </p:nvSpPr>
        <p:spPr bwMode="auto">
          <a:xfrm>
            <a:off x="539750" y="1806575"/>
            <a:ext cx="3314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vantGarde Bk BT"/>
              </a:rPr>
              <a:t>A – CBD</a:t>
            </a:r>
          </a:p>
          <a:p>
            <a:pPr eaLnBrk="0" hangingPunct="0"/>
            <a:r>
              <a:rPr lang="en-US" sz="1400" b="1">
                <a:latin typeface="AvantGarde Bk BT"/>
              </a:rPr>
              <a:t>B – Commerce / industry</a:t>
            </a:r>
          </a:p>
          <a:p>
            <a:pPr eaLnBrk="0" hangingPunct="0"/>
            <a:r>
              <a:rPr lang="en-US" sz="1400" b="1">
                <a:latin typeface="AvantGarde Bk BT"/>
              </a:rPr>
              <a:t>C – residential high– medium density</a:t>
            </a:r>
          </a:p>
          <a:p>
            <a:pPr eaLnBrk="0" hangingPunct="0"/>
            <a:r>
              <a:rPr lang="en-US" sz="1400" b="1">
                <a:latin typeface="AvantGarde Bk BT"/>
              </a:rPr>
              <a:t>D – sub-centres</a:t>
            </a:r>
          </a:p>
          <a:p>
            <a:pPr eaLnBrk="0" hangingPunct="0"/>
            <a:r>
              <a:rPr lang="en-US" sz="1400" b="1">
                <a:latin typeface="AvantGarde Bk BT"/>
              </a:rPr>
              <a:t>E – Suburbia</a:t>
            </a:r>
          </a:p>
        </p:txBody>
      </p:sp>
      <p:sp>
        <p:nvSpPr>
          <p:cNvPr id="131074" name="Oval 3"/>
          <p:cNvSpPr>
            <a:spLocks noChangeArrowheads="1"/>
          </p:cNvSpPr>
          <p:nvPr/>
        </p:nvSpPr>
        <p:spPr bwMode="auto">
          <a:xfrm>
            <a:off x="868363" y="3032125"/>
            <a:ext cx="7096125" cy="21494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5" name="Oval 4"/>
          <p:cNvSpPr>
            <a:spLocks noChangeArrowheads="1"/>
          </p:cNvSpPr>
          <p:nvPr/>
        </p:nvSpPr>
        <p:spPr bwMode="auto">
          <a:xfrm>
            <a:off x="2814638" y="3470275"/>
            <a:ext cx="3216275" cy="97631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6" name="Oval 5"/>
          <p:cNvSpPr>
            <a:spLocks noChangeArrowheads="1"/>
          </p:cNvSpPr>
          <p:nvPr/>
        </p:nvSpPr>
        <p:spPr bwMode="auto">
          <a:xfrm>
            <a:off x="6148388" y="3692525"/>
            <a:ext cx="1185862" cy="35877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pitchFamily="34" charset="0"/>
              </a:rPr>
              <a:t>Variations to bid-rent theory</a:t>
            </a:r>
            <a:br>
              <a:rPr lang="en-US" sz="4000" smtClean="0">
                <a:latin typeface="Tahoma" pitchFamily="34" charset="0"/>
              </a:rPr>
            </a:br>
            <a:endParaRPr lang="en-US" sz="4000" smtClean="0">
              <a:latin typeface="Tahoma" pitchFamily="34" charset="0"/>
            </a:endParaRPr>
          </a:p>
        </p:txBody>
      </p:sp>
      <p:sp>
        <p:nvSpPr>
          <p:cNvPr id="131078" name="Oval 7"/>
          <p:cNvSpPr>
            <a:spLocks noChangeArrowheads="1"/>
          </p:cNvSpPr>
          <p:nvPr/>
        </p:nvSpPr>
        <p:spPr bwMode="auto">
          <a:xfrm>
            <a:off x="3513138" y="3616325"/>
            <a:ext cx="1828800" cy="5540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/>
          </a:p>
        </p:txBody>
      </p:sp>
      <p:sp>
        <p:nvSpPr>
          <p:cNvPr id="131079" name="Oval 8"/>
          <p:cNvSpPr>
            <a:spLocks noChangeArrowheads="1"/>
          </p:cNvSpPr>
          <p:nvPr/>
        </p:nvSpPr>
        <p:spPr bwMode="auto">
          <a:xfrm>
            <a:off x="4011613" y="3708400"/>
            <a:ext cx="814387" cy="246063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0" name="Oval 9"/>
          <p:cNvSpPr>
            <a:spLocks noChangeArrowheads="1"/>
          </p:cNvSpPr>
          <p:nvPr/>
        </p:nvSpPr>
        <p:spPr bwMode="auto">
          <a:xfrm>
            <a:off x="6438900" y="3748088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1" name="Oval 10"/>
          <p:cNvSpPr>
            <a:spLocks noChangeArrowheads="1"/>
          </p:cNvSpPr>
          <p:nvPr/>
        </p:nvSpPr>
        <p:spPr bwMode="auto">
          <a:xfrm>
            <a:off x="2879725" y="4597400"/>
            <a:ext cx="1284288" cy="3889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2" name="Oval 11"/>
          <p:cNvSpPr>
            <a:spLocks noChangeArrowheads="1"/>
          </p:cNvSpPr>
          <p:nvPr/>
        </p:nvSpPr>
        <p:spPr bwMode="auto">
          <a:xfrm>
            <a:off x="3208338" y="4691063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3" name="Oval 12"/>
          <p:cNvSpPr>
            <a:spLocks noChangeArrowheads="1"/>
          </p:cNvSpPr>
          <p:nvPr/>
        </p:nvSpPr>
        <p:spPr bwMode="auto">
          <a:xfrm>
            <a:off x="1514475" y="3414713"/>
            <a:ext cx="1284288" cy="388937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4" name="Oval 13"/>
          <p:cNvSpPr>
            <a:spLocks noChangeArrowheads="1"/>
          </p:cNvSpPr>
          <p:nvPr/>
        </p:nvSpPr>
        <p:spPr bwMode="auto">
          <a:xfrm>
            <a:off x="1843088" y="3508375"/>
            <a:ext cx="612775" cy="185738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5" name="Freeform 14"/>
          <p:cNvSpPr>
            <a:spLocks/>
          </p:cNvSpPr>
          <p:nvPr/>
        </p:nvSpPr>
        <p:spPr bwMode="auto">
          <a:xfrm>
            <a:off x="4424363" y="1404938"/>
            <a:ext cx="34591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1086" name="Freeform 15"/>
          <p:cNvSpPr>
            <a:spLocks/>
          </p:cNvSpPr>
          <p:nvPr/>
        </p:nvSpPr>
        <p:spPr bwMode="auto">
          <a:xfrm>
            <a:off x="4435475" y="1717675"/>
            <a:ext cx="3336925" cy="1717675"/>
          </a:xfrm>
          <a:custGeom>
            <a:avLst/>
            <a:gdLst>
              <a:gd name="T0" fmla="*/ 0 w 2102"/>
              <a:gd name="T1" fmla="*/ 0 h 1082"/>
              <a:gd name="T2" fmla="*/ 2147483647 w 2102"/>
              <a:gd name="T3" fmla="*/ 2147483647 h 1082"/>
              <a:gd name="T4" fmla="*/ 2147483647 w 2102"/>
              <a:gd name="T5" fmla="*/ 2147483647 h 1082"/>
              <a:gd name="T6" fmla="*/ 2147483647 w 2102"/>
              <a:gd name="T7" fmla="*/ 2147483647 h 1082"/>
              <a:gd name="T8" fmla="*/ 2147483647 w 2102"/>
              <a:gd name="T9" fmla="*/ 2147483647 h 10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02"/>
              <a:gd name="T16" fmla="*/ 0 h 1082"/>
              <a:gd name="T17" fmla="*/ 2102 w 2102"/>
              <a:gd name="T18" fmla="*/ 1082 h 10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02" h="1082">
                <a:moveTo>
                  <a:pt x="0" y="0"/>
                </a:moveTo>
                <a:lnTo>
                  <a:pt x="249" y="545"/>
                </a:lnTo>
                <a:lnTo>
                  <a:pt x="1067" y="911"/>
                </a:lnTo>
                <a:lnTo>
                  <a:pt x="1448" y="700"/>
                </a:lnTo>
                <a:lnTo>
                  <a:pt x="2102" y="108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7" name="Rectangle 16"/>
          <p:cNvSpPr>
            <a:spLocks noChangeArrowheads="1"/>
          </p:cNvSpPr>
          <p:nvPr/>
        </p:nvSpPr>
        <p:spPr bwMode="auto">
          <a:xfrm>
            <a:off x="3779838" y="1778000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31088" name="Line 17"/>
          <p:cNvSpPr>
            <a:spLocks noChangeShapeType="1"/>
          </p:cNvSpPr>
          <p:nvPr/>
        </p:nvSpPr>
        <p:spPr bwMode="auto">
          <a:xfrm flipV="1">
            <a:off x="4826000" y="2605088"/>
            <a:ext cx="0" cy="117157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9" name="Line 18"/>
          <p:cNvSpPr>
            <a:spLocks noChangeShapeType="1"/>
          </p:cNvSpPr>
          <p:nvPr/>
        </p:nvSpPr>
        <p:spPr bwMode="auto">
          <a:xfrm flipV="1">
            <a:off x="5326063" y="2855913"/>
            <a:ext cx="0" cy="94932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0" name="Line 19"/>
          <p:cNvSpPr>
            <a:spLocks noChangeShapeType="1"/>
          </p:cNvSpPr>
          <p:nvPr/>
        </p:nvSpPr>
        <p:spPr bwMode="auto">
          <a:xfrm flipV="1">
            <a:off x="5999163" y="3119438"/>
            <a:ext cx="0" cy="6778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1" name="Line 20"/>
          <p:cNvSpPr>
            <a:spLocks noChangeShapeType="1"/>
          </p:cNvSpPr>
          <p:nvPr/>
        </p:nvSpPr>
        <p:spPr bwMode="auto">
          <a:xfrm flipV="1">
            <a:off x="7323138" y="3171825"/>
            <a:ext cx="0" cy="652463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2" name="Rectangle 21"/>
          <p:cNvSpPr>
            <a:spLocks noChangeArrowheads="1"/>
          </p:cNvSpPr>
          <p:nvPr/>
        </p:nvSpPr>
        <p:spPr bwMode="auto">
          <a:xfrm>
            <a:off x="4483100" y="32686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</a:t>
            </a:r>
          </a:p>
        </p:txBody>
      </p:sp>
      <p:sp>
        <p:nvSpPr>
          <p:cNvPr id="131093" name="Rectangle 22"/>
          <p:cNvSpPr>
            <a:spLocks noChangeArrowheads="1"/>
          </p:cNvSpPr>
          <p:nvPr/>
        </p:nvSpPr>
        <p:spPr bwMode="auto">
          <a:xfrm>
            <a:off x="4930775" y="326072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</a:t>
            </a:r>
          </a:p>
        </p:txBody>
      </p:sp>
      <p:sp>
        <p:nvSpPr>
          <p:cNvPr id="131094" name="Rectangle 23"/>
          <p:cNvSpPr>
            <a:spLocks noChangeArrowheads="1"/>
          </p:cNvSpPr>
          <p:nvPr/>
        </p:nvSpPr>
        <p:spPr bwMode="auto">
          <a:xfrm>
            <a:off x="5491163" y="32639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</a:t>
            </a:r>
          </a:p>
        </p:txBody>
      </p:sp>
      <p:sp>
        <p:nvSpPr>
          <p:cNvPr id="131095" name="Rectangle 24"/>
          <p:cNvSpPr>
            <a:spLocks noChangeArrowheads="1"/>
          </p:cNvSpPr>
          <p:nvPr/>
        </p:nvSpPr>
        <p:spPr bwMode="auto">
          <a:xfrm>
            <a:off x="6619875" y="327977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</a:t>
            </a:r>
          </a:p>
        </p:txBody>
      </p:sp>
      <p:sp>
        <p:nvSpPr>
          <p:cNvPr id="131096" name="Rectangle 25"/>
          <p:cNvSpPr>
            <a:spLocks noChangeArrowheads="1"/>
          </p:cNvSpPr>
          <p:nvPr/>
        </p:nvSpPr>
        <p:spPr bwMode="auto">
          <a:xfrm>
            <a:off x="7407275" y="3292475"/>
            <a:ext cx="28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E</a:t>
            </a:r>
          </a:p>
        </p:txBody>
      </p:sp>
      <p:sp>
        <p:nvSpPr>
          <p:cNvPr id="131097" name="Text Box 26"/>
          <p:cNvSpPr txBox="1">
            <a:spLocks noChangeArrowheads="1"/>
          </p:cNvSpPr>
          <p:nvPr/>
        </p:nvSpPr>
        <p:spPr bwMode="auto">
          <a:xfrm>
            <a:off x="4352925" y="73059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Land use value for activity sector according to the distance from the CBD</a:t>
            </a:r>
          </a:p>
        </p:txBody>
      </p:sp>
      <p:sp>
        <p:nvSpPr>
          <p:cNvPr id="133122" name="Line 3"/>
          <p:cNvSpPr>
            <a:spLocks noChangeShapeType="1"/>
          </p:cNvSpPr>
          <p:nvPr/>
        </p:nvSpPr>
        <p:spPr bwMode="auto">
          <a:xfrm>
            <a:off x="1377950" y="2247900"/>
            <a:ext cx="1588" cy="3203575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3" name="Line 4"/>
          <p:cNvSpPr>
            <a:spLocks noChangeShapeType="1"/>
          </p:cNvSpPr>
          <p:nvPr/>
        </p:nvSpPr>
        <p:spPr bwMode="auto">
          <a:xfrm>
            <a:off x="1377950" y="5451475"/>
            <a:ext cx="6754813" cy="1588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124" name="Rectangle 5"/>
          <p:cNvSpPr>
            <a:spLocks noChangeArrowheads="1"/>
          </p:cNvSpPr>
          <p:nvPr/>
        </p:nvSpPr>
        <p:spPr bwMode="auto">
          <a:xfrm>
            <a:off x="3403600" y="5535613"/>
            <a:ext cx="2705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Distance from the centre</a:t>
            </a:r>
            <a:endParaRPr lang="en-CA" sz="2400">
              <a:latin typeface="AvantGarde Bk BT"/>
            </a:endParaRPr>
          </a:p>
        </p:txBody>
      </p:sp>
      <p:sp>
        <p:nvSpPr>
          <p:cNvPr id="133125" name="Rectangle 6"/>
          <p:cNvSpPr>
            <a:spLocks noChangeArrowheads="1"/>
          </p:cNvSpPr>
          <p:nvPr/>
        </p:nvSpPr>
        <p:spPr bwMode="auto">
          <a:xfrm rot="-5400000">
            <a:off x="321469" y="3364706"/>
            <a:ext cx="171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Land  use value</a:t>
            </a:r>
            <a:endParaRPr lang="en-CA" sz="2400">
              <a:latin typeface="AvantGarde Bk BT"/>
            </a:endParaRPr>
          </a:p>
        </p:txBody>
      </p:sp>
      <p:sp>
        <p:nvSpPr>
          <p:cNvPr id="133126" name="Line 7"/>
          <p:cNvSpPr>
            <a:spLocks noChangeShapeType="1"/>
          </p:cNvSpPr>
          <p:nvPr/>
        </p:nvSpPr>
        <p:spPr bwMode="auto">
          <a:xfrm>
            <a:off x="4951413" y="2797175"/>
            <a:ext cx="250825" cy="15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7" name="Rectangle 8"/>
          <p:cNvSpPr>
            <a:spLocks noChangeArrowheads="1"/>
          </p:cNvSpPr>
          <p:nvPr/>
        </p:nvSpPr>
        <p:spPr bwMode="auto">
          <a:xfrm>
            <a:off x="5256213" y="2660650"/>
            <a:ext cx="511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Retail</a:t>
            </a:r>
            <a:endParaRPr lang="en-CA" sz="2400"/>
          </a:p>
        </p:txBody>
      </p:sp>
      <p:sp>
        <p:nvSpPr>
          <p:cNvPr id="133128" name="Line 9"/>
          <p:cNvSpPr>
            <a:spLocks noChangeShapeType="1"/>
          </p:cNvSpPr>
          <p:nvPr/>
        </p:nvSpPr>
        <p:spPr bwMode="auto">
          <a:xfrm>
            <a:off x="4951413" y="3162300"/>
            <a:ext cx="250825" cy="158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9" name="Rectangle 10"/>
          <p:cNvSpPr>
            <a:spLocks noChangeArrowheads="1"/>
          </p:cNvSpPr>
          <p:nvPr/>
        </p:nvSpPr>
        <p:spPr bwMode="auto">
          <a:xfrm>
            <a:off x="5256213" y="3025775"/>
            <a:ext cx="3798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(several components  families)</a:t>
            </a:r>
            <a:endParaRPr lang="en-CA" sz="2400"/>
          </a:p>
        </p:txBody>
      </p:sp>
      <p:sp>
        <p:nvSpPr>
          <p:cNvPr id="133130" name="Line 11"/>
          <p:cNvSpPr>
            <a:spLocks noChangeShapeType="1"/>
          </p:cNvSpPr>
          <p:nvPr/>
        </p:nvSpPr>
        <p:spPr bwMode="auto">
          <a:xfrm>
            <a:off x="4951413" y="3554413"/>
            <a:ext cx="250825" cy="1587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1" name="Rectangle 12"/>
          <p:cNvSpPr>
            <a:spLocks noChangeArrowheads="1"/>
          </p:cNvSpPr>
          <p:nvPr/>
        </p:nvSpPr>
        <p:spPr bwMode="auto">
          <a:xfrm>
            <a:off x="5256213" y="3417888"/>
            <a:ext cx="2473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(single families)</a:t>
            </a:r>
          </a:p>
        </p:txBody>
      </p:sp>
      <p:sp>
        <p:nvSpPr>
          <p:cNvPr id="133132" name="Freeform 13"/>
          <p:cNvSpPr>
            <a:spLocks/>
          </p:cNvSpPr>
          <p:nvPr/>
        </p:nvSpPr>
        <p:spPr bwMode="auto">
          <a:xfrm>
            <a:off x="1393825" y="2816225"/>
            <a:ext cx="1111250" cy="1674813"/>
          </a:xfrm>
          <a:custGeom>
            <a:avLst/>
            <a:gdLst>
              <a:gd name="T0" fmla="*/ 2147483647 w 146"/>
              <a:gd name="T1" fmla="*/ 2147483647 h 220"/>
              <a:gd name="T2" fmla="*/ 0 w 146"/>
              <a:gd name="T3" fmla="*/ 0 h 220"/>
              <a:gd name="T4" fmla="*/ 0 60000 65536"/>
              <a:gd name="T5" fmla="*/ 0 60000 65536"/>
              <a:gd name="T6" fmla="*/ 0 w 146"/>
              <a:gd name="T7" fmla="*/ 0 h 220"/>
              <a:gd name="T8" fmla="*/ 146 w 146"/>
              <a:gd name="T9" fmla="*/ 220 h 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6" h="220">
                <a:moveTo>
                  <a:pt x="146" y="220"/>
                </a:moveTo>
                <a:cubicBezTo>
                  <a:pt x="65" y="220"/>
                  <a:pt x="0" y="122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3" name="Freeform 14"/>
          <p:cNvSpPr>
            <a:spLocks/>
          </p:cNvSpPr>
          <p:nvPr/>
        </p:nvSpPr>
        <p:spPr bwMode="auto">
          <a:xfrm>
            <a:off x="2520950" y="4117975"/>
            <a:ext cx="433388" cy="373063"/>
          </a:xfrm>
          <a:custGeom>
            <a:avLst/>
            <a:gdLst>
              <a:gd name="T0" fmla="*/ 0 w 57"/>
              <a:gd name="T1" fmla="*/ 2147483647 h 49"/>
              <a:gd name="T2" fmla="*/ 2147483647 w 57"/>
              <a:gd name="T3" fmla="*/ 0 h 49"/>
              <a:gd name="T4" fmla="*/ 0 60000 65536"/>
              <a:gd name="T5" fmla="*/ 0 60000 65536"/>
              <a:gd name="T6" fmla="*/ 0 w 57"/>
              <a:gd name="T7" fmla="*/ 0 h 49"/>
              <a:gd name="T8" fmla="*/ 57 w 57"/>
              <a:gd name="T9" fmla="*/ 49 h 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49">
                <a:moveTo>
                  <a:pt x="0" y="49"/>
                </a:moveTo>
                <a:cubicBezTo>
                  <a:pt x="31" y="49"/>
                  <a:pt x="57" y="27"/>
                  <a:pt x="57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4" name="Freeform 15"/>
          <p:cNvSpPr>
            <a:spLocks/>
          </p:cNvSpPr>
          <p:nvPr/>
        </p:nvSpPr>
        <p:spPr bwMode="auto">
          <a:xfrm>
            <a:off x="4325938" y="4781550"/>
            <a:ext cx="288925" cy="381000"/>
          </a:xfrm>
          <a:custGeom>
            <a:avLst/>
            <a:gdLst>
              <a:gd name="T0" fmla="*/ 0 w 38"/>
              <a:gd name="T1" fmla="*/ 2147483647 h 50"/>
              <a:gd name="T2" fmla="*/ 2147483647 w 38"/>
              <a:gd name="T3" fmla="*/ 0 h 50"/>
              <a:gd name="T4" fmla="*/ 0 60000 65536"/>
              <a:gd name="T5" fmla="*/ 0 60000 65536"/>
              <a:gd name="T6" fmla="*/ 0 w 38"/>
              <a:gd name="T7" fmla="*/ 0 h 50"/>
              <a:gd name="T8" fmla="*/ 38 w 38"/>
              <a:gd name="T9" fmla="*/ 50 h 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" h="50">
                <a:moveTo>
                  <a:pt x="0" y="50"/>
                </a:moveTo>
                <a:cubicBezTo>
                  <a:pt x="21" y="50"/>
                  <a:pt x="38" y="28"/>
                  <a:pt x="38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5" name="Freeform 16"/>
          <p:cNvSpPr>
            <a:spLocks/>
          </p:cNvSpPr>
          <p:nvPr/>
        </p:nvSpPr>
        <p:spPr bwMode="auto">
          <a:xfrm>
            <a:off x="2954338" y="4125913"/>
            <a:ext cx="1347787" cy="1036637"/>
          </a:xfrm>
          <a:custGeom>
            <a:avLst/>
            <a:gdLst>
              <a:gd name="T0" fmla="*/ 2147483647 w 177"/>
              <a:gd name="T1" fmla="*/ 2147483647 h 136"/>
              <a:gd name="T2" fmla="*/ 0 w 177"/>
              <a:gd name="T3" fmla="*/ 0 h 136"/>
              <a:gd name="T4" fmla="*/ 0 60000 65536"/>
              <a:gd name="T5" fmla="*/ 0 60000 65536"/>
              <a:gd name="T6" fmla="*/ 0 w 177"/>
              <a:gd name="T7" fmla="*/ 0 h 136"/>
              <a:gd name="T8" fmla="*/ 177 w 177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" h="136">
                <a:moveTo>
                  <a:pt x="177" y="136"/>
                </a:moveTo>
                <a:cubicBezTo>
                  <a:pt x="79" y="136"/>
                  <a:pt x="0" y="75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6" name="Freeform 17"/>
          <p:cNvSpPr>
            <a:spLocks/>
          </p:cNvSpPr>
          <p:nvPr/>
        </p:nvSpPr>
        <p:spPr bwMode="auto">
          <a:xfrm>
            <a:off x="4614863" y="4781550"/>
            <a:ext cx="501650" cy="631825"/>
          </a:xfrm>
          <a:custGeom>
            <a:avLst/>
            <a:gdLst>
              <a:gd name="T0" fmla="*/ 2147483647 w 66"/>
              <a:gd name="T1" fmla="*/ 2147483647 h 83"/>
              <a:gd name="T2" fmla="*/ 0 w 66"/>
              <a:gd name="T3" fmla="*/ 0 h 83"/>
              <a:gd name="T4" fmla="*/ 0 60000 65536"/>
              <a:gd name="T5" fmla="*/ 0 60000 65536"/>
              <a:gd name="T6" fmla="*/ 0 w 66"/>
              <a:gd name="T7" fmla="*/ 0 h 83"/>
              <a:gd name="T8" fmla="*/ 66 w 66"/>
              <a:gd name="T9" fmla="*/ 83 h 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" h="83">
                <a:moveTo>
                  <a:pt x="66" y="83"/>
                </a:moveTo>
                <a:cubicBezTo>
                  <a:pt x="30" y="83"/>
                  <a:pt x="0" y="46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7" name="Line 18"/>
          <p:cNvSpPr>
            <a:spLocks noChangeShapeType="1"/>
          </p:cNvSpPr>
          <p:nvPr/>
        </p:nvSpPr>
        <p:spPr bwMode="auto">
          <a:xfrm>
            <a:off x="1377950" y="4689475"/>
            <a:ext cx="5764213" cy="731838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8" name="Line 19"/>
          <p:cNvSpPr>
            <a:spLocks noChangeShapeType="1"/>
          </p:cNvSpPr>
          <p:nvPr/>
        </p:nvSpPr>
        <p:spPr bwMode="auto">
          <a:xfrm>
            <a:off x="1385888" y="4041775"/>
            <a:ext cx="2155825" cy="6477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9" name="Line 20"/>
          <p:cNvSpPr>
            <a:spLocks noChangeShapeType="1"/>
          </p:cNvSpPr>
          <p:nvPr/>
        </p:nvSpPr>
        <p:spPr bwMode="auto">
          <a:xfrm>
            <a:off x="3525838" y="4689475"/>
            <a:ext cx="1530350" cy="31273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0" name="Line 21"/>
          <p:cNvSpPr>
            <a:spLocks noChangeShapeType="1"/>
          </p:cNvSpPr>
          <p:nvPr/>
        </p:nvSpPr>
        <p:spPr bwMode="auto">
          <a:xfrm>
            <a:off x="5064125" y="5002213"/>
            <a:ext cx="457200" cy="4191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1" name="Text Box 22"/>
          <p:cNvSpPr txBox="1">
            <a:spLocks noChangeArrowheads="1"/>
          </p:cNvSpPr>
          <p:nvPr/>
        </p:nvSpPr>
        <p:spPr bwMode="auto">
          <a:xfrm>
            <a:off x="4352925" y="1377950"/>
            <a:ext cx="3819525" cy="5381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77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7" y="2224087"/>
            <a:ext cx="48101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375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87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228850"/>
            <a:ext cx="581025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79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Topics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latin typeface="Tahoma" pitchFamily="34" charset="0"/>
              </a:rPr>
              <a:t>Location theories: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latin typeface="Tahoma" pitchFamily="34" charset="0"/>
              </a:rPr>
              <a:t>Spatial organization of Agriculture 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Market and location of services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>
                <a:solidFill>
                  <a:schemeClr val="bg2"/>
                </a:solidFill>
                <a:latin typeface="Tahoma" pitchFamily="34" charset="0"/>
              </a:rPr>
              <a:t>The location of industries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Human settlements </a:t>
            </a:r>
            <a:r>
              <a:rPr lang="en-GB" b="1" dirty="0" smtClean="0">
                <a:solidFill>
                  <a:schemeClr val="bg2"/>
                </a:solidFill>
                <a:latin typeface="Tahoma" pitchFamily="34" charset="0"/>
              </a:rPr>
              <a:t>=&gt;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Retail and transport Geography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err="1" smtClean="0">
                <a:solidFill>
                  <a:schemeClr val="bg2"/>
                </a:solidFill>
                <a:latin typeface="Tahoma" pitchFamily="34" charset="0"/>
              </a:rPr>
              <a:t>Geodemographics</a:t>
            </a: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 – GIS &amp; Retail Geography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9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334" y="1905000"/>
            <a:ext cx="474613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208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08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562225"/>
            <a:ext cx="481965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621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18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2" y="2352675"/>
            <a:ext cx="452437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2928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8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2081212"/>
            <a:ext cx="476250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7017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39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187" y="1905000"/>
            <a:ext cx="42064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58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139113" cy="1143000"/>
          </a:xfrm>
        </p:spPr>
        <p:txBody>
          <a:bodyPr/>
          <a:lstStyle/>
          <a:p>
            <a:r>
              <a:rPr lang="en-GB" sz="2400" smtClean="0">
                <a:latin typeface="Tahoma" pitchFamily="34" charset="0"/>
              </a:rPr>
              <a:t>Geographical models and the study of human space (1/2)</a:t>
            </a:r>
            <a:endParaRPr lang="it-IT" sz="2400" smtClean="0">
              <a:latin typeface="Tahoma" pitchFamily="34" charset="0"/>
            </a:endParaRPr>
          </a:p>
        </p:txBody>
      </p:sp>
      <p:sp>
        <p:nvSpPr>
          <p:cNvPr id="102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b="1" dirty="0" smtClean="0">
                <a:latin typeface="Tahoma" pitchFamily="34" charset="0"/>
              </a:rPr>
              <a:t>Model </a:t>
            </a:r>
            <a:r>
              <a:rPr lang="en-GB" dirty="0" smtClean="0">
                <a:latin typeface="Tahoma" pitchFamily="34" charset="0"/>
              </a:rPr>
              <a:t>= an idealized representation of the real world, built to present some properties (</a:t>
            </a:r>
            <a:r>
              <a:rPr lang="en-GB" i="1" dirty="0" smtClean="0">
                <a:latin typeface="Tahoma" pitchFamily="34" charset="0"/>
              </a:rPr>
              <a:t>social and economical phenomena</a:t>
            </a:r>
            <a:r>
              <a:rPr lang="en-GB" dirty="0" smtClean="0">
                <a:latin typeface="Tahoma" pitchFamily="34" charset="0"/>
              </a:rPr>
              <a:t>). </a:t>
            </a:r>
          </a:p>
          <a:p>
            <a:r>
              <a:rPr lang="en-GB" dirty="0" smtClean="0">
                <a:latin typeface="Tahoma" pitchFamily="34" charset="0"/>
              </a:rPr>
              <a:t>Models become necessary  as reality is </a:t>
            </a:r>
            <a:r>
              <a:rPr lang="en-GB" b="1" dirty="0" smtClean="0">
                <a:latin typeface="Tahoma" pitchFamily="34" charset="0"/>
              </a:rPr>
              <a:t>complex</a:t>
            </a:r>
          </a:p>
          <a:p>
            <a:pPr>
              <a:buFont typeface="Wingdings" pitchFamily="2" charset="2"/>
              <a:buNone/>
            </a:pPr>
            <a:endParaRPr lang="it-IT" dirty="0" smtClean="0">
              <a:latin typeface="Tahoma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283575" cy="1143000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Tahoma" pitchFamily="34" charset="0"/>
              </a:rPr>
              <a:t>Geographical models and the study of human space (2/2)</a:t>
            </a:r>
            <a:r>
              <a:rPr lang="en-GB" sz="4000" smtClean="0">
                <a:latin typeface="Tahoma" pitchFamily="34" charset="0"/>
              </a:rPr>
              <a:t> </a:t>
            </a:r>
          </a:p>
        </p:txBody>
      </p:sp>
      <p:sp>
        <p:nvSpPr>
          <p:cNvPr id="112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71625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b="1" smtClean="0">
                <a:latin typeface="Tahoma" pitchFamily="34" charset="0"/>
              </a:rPr>
              <a:t>Economic  geography</a:t>
            </a:r>
            <a:r>
              <a:rPr lang="en-GB" sz="1600" smtClean="0">
                <a:latin typeface="Tahoma" pitchFamily="34" charset="0"/>
              </a:rPr>
              <a:t> contributed to implementing theories based on the use of the geographical space and on criteria that orientate the location of human settlements and production activities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600" smtClean="0">
                <a:latin typeface="Tahoma" pitchFamily="34" charset="0"/>
              </a:rPr>
              <a:t>=&gt;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how humans transform their environment to satisfy their needs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In time Geography and Economics reduced space to its essentials, by which analyse to understand the dynamics of an organized system (settlements or production).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Economic geographers simulated reality from empirical observations in order to understand and explain the complexity of the geographical space.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</a:t>
            </a:r>
            <a:r>
              <a:rPr lang="en-GB" sz="1600" i="1" smtClean="0">
                <a:latin typeface="Tahoma" pitchFamily="34" charset="0"/>
              </a:rPr>
              <a:t>simplification </a:t>
            </a:r>
            <a:r>
              <a:rPr lang="en-GB" sz="1600" smtClean="0">
                <a:latin typeface="Tahoma" pitchFamily="34" charset="0"/>
              </a:rPr>
              <a:t>become a geographical economical model, based on </a:t>
            </a:r>
            <a:r>
              <a:rPr lang="en-GB" sz="1600" b="1" smtClean="0">
                <a:latin typeface="Tahoma" pitchFamily="34" charset="0"/>
              </a:rPr>
              <a:t>inductive research </a:t>
            </a:r>
            <a:r>
              <a:rPr lang="en-GB" sz="1600" smtClean="0">
                <a:latin typeface="Tahoma" pitchFamily="34" charset="0"/>
              </a:rPr>
              <a:t>(top down) rather than the </a:t>
            </a:r>
            <a:r>
              <a:rPr lang="en-GB" sz="1600" b="1" smtClean="0">
                <a:latin typeface="Tahoma" pitchFamily="34" charset="0"/>
              </a:rPr>
              <a:t>micro and macro </a:t>
            </a:r>
            <a:r>
              <a:rPr lang="en-GB" sz="1600" smtClean="0">
                <a:latin typeface="Tahoma" pitchFamily="34" charset="0"/>
              </a:rPr>
              <a:t>approach proper of economics.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First geographical economical models and the economical ones share schematic and simplified representations of reality and the reduced number of elements of reality (</a:t>
            </a:r>
            <a:r>
              <a:rPr lang="en-GB" sz="1600" b="1" smtClean="0">
                <a:latin typeface="Tahoma" pitchFamily="34" charset="0"/>
              </a:rPr>
              <a:t>new geography</a:t>
            </a:r>
            <a:r>
              <a:rPr lang="en-GB" sz="1600" smtClean="0">
                <a:latin typeface="Tahoma" pitchFamily="34" charset="0"/>
              </a:rPr>
              <a:t> and </a:t>
            </a:r>
            <a:r>
              <a:rPr lang="en-GB" sz="1600" b="1" smtClean="0">
                <a:latin typeface="Tahoma" pitchFamily="34" charset="0"/>
              </a:rPr>
              <a:t>quantitative geography</a:t>
            </a:r>
            <a:r>
              <a:rPr lang="en-GB" sz="1600" smtClean="0">
                <a:latin typeface="Tahoma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A model as a simplified description of reality to represent social and / or economical phenomena.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models to be examined will focus on the </a:t>
            </a:r>
            <a:r>
              <a:rPr lang="en-GB" sz="1600" b="1" smtClean="0">
                <a:latin typeface="Tahoma" pitchFamily="34" charset="0"/>
              </a:rPr>
              <a:t>localisation</a:t>
            </a:r>
            <a:r>
              <a:rPr lang="en-GB" sz="1600" smtClean="0">
                <a:latin typeface="Tahoma" pitchFamily="34" charset="0"/>
              </a:rPr>
              <a:t> of 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Agriculture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Services (including transport)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Human settlements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688032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ahoma" pitchFamily="34" charset="0"/>
              </a:rPr>
              <a:t>Rent: Ricardo vs Von </a:t>
            </a:r>
            <a:r>
              <a:rPr lang="en-US" sz="3200" dirty="0" err="1" smtClean="0">
                <a:latin typeface="Tahoma" pitchFamily="34" charset="0"/>
              </a:rPr>
              <a:t>Thunen</a:t>
            </a:r>
            <a:endParaRPr lang="en-US" sz="3200" dirty="0" smtClean="0">
              <a:latin typeface="Tahoma" pitchFamily="34" charset="0"/>
            </a:endParaRPr>
          </a:p>
        </p:txBody>
      </p:sp>
      <p:sp>
        <p:nvSpPr>
          <p:cNvPr id="4" name="Segnaposto testo 5"/>
          <p:cNvSpPr txBox="1">
            <a:spLocks/>
          </p:cNvSpPr>
          <p:nvPr/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kern="0" smtClean="0"/>
              <a:t>David Ricardo</a:t>
            </a:r>
            <a:endParaRPr lang="it-IT" kern="0" dirty="0"/>
          </a:p>
        </p:txBody>
      </p:sp>
      <p:sp>
        <p:nvSpPr>
          <p:cNvPr id="5" name="Segnaposto contenuto 6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differences in productivity between two pieces of land, using same capital and technology</a:t>
            </a:r>
            <a:endParaRPr lang="it-IT" kern="0" dirty="0"/>
          </a:p>
        </p:txBody>
      </p:sp>
      <p:sp>
        <p:nvSpPr>
          <p:cNvPr id="6" name="Segnaposto testo 7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kern="0" smtClean="0"/>
              <a:t>von Thünen</a:t>
            </a:r>
            <a:endParaRPr lang="it-IT" kern="0" dirty="0"/>
          </a:p>
        </p:txBody>
      </p:sp>
      <p:sp>
        <p:nvSpPr>
          <p:cNvPr id="7" name="Segnaposto contenuto 8"/>
          <p:cNvSpPr txBox="1">
            <a:spLocks/>
          </p:cNvSpPr>
          <p:nvPr/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importance of differences in distance to markets and thus of transportation costs</a:t>
            </a:r>
            <a:endParaRPr lang="it-IT" kern="0" dirty="0"/>
          </a:p>
        </p:txBody>
      </p:sp>
    </p:spTree>
    <p:extLst>
      <p:ext uri="{BB962C8B-B14F-4D97-AF65-F5344CB8AC3E}">
        <p14:creationId xmlns:p14="http://schemas.microsoft.com/office/powerpoint/2010/main" val="1698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David Ricardo on Economic Rent 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Economic rent on land is the value of the difference in productivity between </a:t>
            </a:r>
          </a:p>
          <a:p>
            <a:r>
              <a:rPr lang="en-US" dirty="0" smtClean="0"/>
              <a:t>a given piece of land and the poorest piece of land (or the land most distant from the market) </a:t>
            </a:r>
          </a:p>
          <a:p>
            <a:r>
              <a:rPr lang="en-US" dirty="0" smtClean="0"/>
              <a:t>producing the same goods (bushels of wheat) under the same conditions (of </a:t>
            </a:r>
            <a:r>
              <a:rPr lang="en-US" dirty="0" err="1" smtClean="0"/>
              <a:t>labour</a:t>
            </a:r>
            <a:r>
              <a:rPr lang="en-US" dirty="0" smtClean="0"/>
              <a:t>, capital, technology, climate) </a:t>
            </a:r>
          </a:p>
          <a:p>
            <a:r>
              <a:rPr lang="en-US" dirty="0" smtClean="0"/>
              <a:t>Essence of argument: wide differences in production and marketing costs between the best and worst lands called into production to feed a given population</a:t>
            </a:r>
          </a:p>
          <a:p>
            <a:r>
              <a:rPr lang="en-US" dirty="0" smtClean="0"/>
              <a:t>Productivity of agricultural land defined by:</a:t>
            </a:r>
          </a:p>
          <a:p>
            <a:pPr lvl="1"/>
            <a:r>
              <a:rPr lang="en-US" dirty="0" smtClean="0"/>
              <a:t>the natural fertility of the soil: as utilized by given technology and stock of capital</a:t>
            </a:r>
          </a:p>
          <a:p>
            <a:pPr lvl="1"/>
            <a:r>
              <a:rPr lang="en-US" dirty="0" smtClean="0"/>
              <a:t>the distance from the market in which the grains (or other agricultural goods) are sold </a:t>
            </a:r>
          </a:p>
          <a:p>
            <a:pPr lvl="1"/>
            <a:r>
              <a:rPr lang="en-US" dirty="0" smtClean="0"/>
              <a:t>the productivity differences involve the costs of both producing and marketing the grains in a given market.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4070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latin typeface="Tahoma" pitchFamily="34" charset="0"/>
              </a:rPr>
              <a:t>Location theories</a:t>
            </a:r>
          </a:p>
        </p:txBody>
      </p:sp>
      <p:sp>
        <p:nvSpPr>
          <p:cNvPr id="122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Different models adapted to different kinds of activities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Similar starting points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From simplified models to more complex ones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Hypothesis – generally a common starting point for the different models: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Homogeneity and isotropy of space </a:t>
            </a:r>
            <a:br>
              <a:rPr lang="en-GB" sz="2000" dirty="0" smtClean="0">
                <a:latin typeface="Tahoma" pitchFamily="34" charset="0"/>
              </a:rPr>
            </a:br>
            <a:r>
              <a:rPr lang="en-GB" sz="2000" dirty="0" smtClean="0">
                <a:latin typeface="Tahoma" pitchFamily="34" charset="0"/>
              </a:rPr>
              <a:t>(no differences in morphology of space; no transport asymmetries; </a:t>
            </a:r>
            <a:r>
              <a:rPr lang="en-GB" sz="2000" dirty="0" err="1" smtClean="0">
                <a:latin typeface="Tahoma" pitchFamily="34" charset="0"/>
              </a:rPr>
              <a:t>ecc</a:t>
            </a:r>
            <a:r>
              <a:rPr lang="en-GB" sz="2000" dirty="0" smtClean="0">
                <a:latin typeface="Tahoma" pitchFamily="34" charset="0"/>
              </a:rPr>
              <a:t>.)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Fertility of land is homogeneous – if a rent exists,  it depends on transport costs based on </a:t>
            </a:r>
            <a:r>
              <a:rPr lang="en-GB" sz="2000" i="1" dirty="0" smtClean="0">
                <a:latin typeface="Tahoma" pitchFamily="34" charset="0"/>
              </a:rPr>
              <a:t>distance</a:t>
            </a:r>
            <a:endParaRPr lang="en-GB" sz="2000" dirty="0" smtClean="0">
              <a:latin typeface="Tahoma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Perfect competition (same price throughout the market; freedom of movements of factors of production; no transport costs)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(1/2)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number of important and original anticipations of modern economic theory: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concepts of economic rent,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diminishing returns,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opportunity costs,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the marginal-productivity theory of wages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a pioneer in the </a:t>
            </a:r>
            <a:r>
              <a:rPr lang="en-US" sz="1200" b="1" dirty="0" smtClean="0"/>
              <a:t>economic theory of location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and Von </a:t>
            </a:r>
            <a:r>
              <a:rPr lang="en-US" sz="1600" dirty="0" err="1" smtClean="0"/>
              <a:t>Thunen</a:t>
            </a:r>
            <a:r>
              <a:rPr lang="en-US" sz="1600" dirty="0" smtClean="0"/>
              <a:t> recognized that </a:t>
            </a:r>
            <a:r>
              <a:rPr lang="en-US" sz="1600" b="1" dirty="0" smtClean="0"/>
              <a:t>differences in the cost of producing agricultural products </a:t>
            </a:r>
            <a:r>
              <a:rPr lang="en-US" sz="1600" dirty="0" smtClean="0"/>
              <a:t>result from utilization of land of different </a:t>
            </a:r>
            <a:r>
              <a:rPr lang="en-US" sz="1600" i="1" dirty="0" smtClean="0"/>
              <a:t>quality</a:t>
            </a:r>
            <a:r>
              <a:rPr lang="en-US" sz="1600" dirty="0" smtClean="0"/>
              <a:t> and </a:t>
            </a:r>
            <a:r>
              <a:rPr lang="en-US" sz="1600" i="1" dirty="0" smtClean="0"/>
              <a:t>location</a:t>
            </a:r>
            <a:r>
              <a:rPr lang="en-US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focused on differ­ences in soil fertility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focused in </a:t>
            </a:r>
            <a:r>
              <a:rPr lang="it-IT" sz="1600" dirty="0" err="1" smtClean="0"/>
              <a:t>differences</a:t>
            </a:r>
            <a:r>
              <a:rPr lang="it-IT" sz="1600" dirty="0" smtClean="0"/>
              <a:t> in </a:t>
            </a:r>
            <a:r>
              <a:rPr lang="it-IT" sz="1600" dirty="0" err="1" smtClean="0"/>
              <a:t>land</a:t>
            </a:r>
            <a:r>
              <a:rPr lang="it-IT" sz="1600" dirty="0" smtClean="0"/>
              <a:t> location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recognized that those products that are bulky in rela­tion to value are more costly to transport than those that are less so and that some farm products cannot stand a long period in transit because of their </a:t>
            </a:r>
            <a:r>
              <a:rPr lang="en-US" sz="1200" dirty="0" err="1" smtClean="0"/>
              <a:t>perishability</a:t>
            </a:r>
            <a:endParaRPr lang="en-US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latin typeface="Tahoma" pitchFamily="34" charset="0"/>
              </a:rPr>
              <a:t>Problem: </a:t>
            </a:r>
            <a:r>
              <a:rPr lang="en-US" sz="1600" dirty="0" smtClean="0"/>
              <a:t>devise the best (most profitable) system of land utilization</a:t>
            </a:r>
            <a:endParaRPr lang="en-GB" sz="1600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2_AV2_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11122</TotalTime>
  <Words>2363</Words>
  <Application>Microsoft Office PowerPoint</Application>
  <PresentationFormat>Presentazione su schermo (4:3)</PresentationFormat>
  <Paragraphs>392</Paragraphs>
  <Slides>34</Slides>
  <Notes>14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6" baseType="lpstr">
      <vt:lpstr>2_AV2_1</vt:lpstr>
      <vt:lpstr>Equation</vt:lpstr>
      <vt:lpstr>Economic Geography   2 – Location theories: the Von Thunen Model</vt:lpstr>
      <vt:lpstr>Learning Objectives</vt:lpstr>
      <vt:lpstr>Topics</vt:lpstr>
      <vt:lpstr>Geographical models and the study of human space (1/2)</vt:lpstr>
      <vt:lpstr>Geographical models and the study of human space (2/2) </vt:lpstr>
      <vt:lpstr>Rent: Ricardo vs Von Thunen</vt:lpstr>
      <vt:lpstr>David Ricardo on Economic Rent </vt:lpstr>
      <vt:lpstr>Location theories</vt:lpstr>
      <vt:lpstr>Location theories (Agriculture)  Von Thunen (1/2)</vt:lpstr>
      <vt:lpstr>Location theories (Agriculture)  Von Thunen (2/2)</vt:lpstr>
      <vt:lpstr>Von Thunen’s model of land use </vt:lpstr>
      <vt:lpstr>Von Thunen’s model of land use </vt:lpstr>
      <vt:lpstr>Von Thunen’s model of land use </vt:lpstr>
      <vt:lpstr>Von Thunen’s model of land use Transport cost per unit</vt:lpstr>
      <vt:lpstr>Von Thunen’s model of land use the rent function </vt:lpstr>
      <vt:lpstr>Presentazione standard di PowerPoint</vt:lpstr>
      <vt:lpstr>Von Thunen’s model of land use </vt:lpstr>
      <vt:lpstr>Von Thunen’s model of land use applied to mainland USA</vt:lpstr>
      <vt:lpstr>Von Thunen’s model: critiques and limits</vt:lpstr>
      <vt:lpstr>Von Thunen’s model: critiques and limits</vt:lpstr>
      <vt:lpstr>Von Thunen’s model:  Sinclair’s model</vt:lpstr>
      <vt:lpstr>Von Thunen Rent and the city</vt:lpstr>
      <vt:lpstr>The bid-rent (I)</vt:lpstr>
      <vt:lpstr>Bid rent and land use  </vt:lpstr>
      <vt:lpstr>Bid-rent</vt:lpstr>
      <vt:lpstr>Variations to bid-rent theory </vt:lpstr>
      <vt:lpstr>Land use value for activity sector according to the distance from the CBD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DSGS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9373</cp:lastModifiedBy>
  <cp:revision>374</cp:revision>
  <cp:lastPrinted>2001-12-11T18:28:57Z</cp:lastPrinted>
  <dcterms:created xsi:type="dcterms:W3CDTF">2000-04-10T11:43:56Z</dcterms:created>
  <dcterms:modified xsi:type="dcterms:W3CDTF">2019-10-08T07:29:08Z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