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2"/>
  </p:notesMasterIdLst>
  <p:handoutMasterIdLst>
    <p:handoutMasterId r:id="rId53"/>
  </p:handoutMasterIdLst>
  <p:sldIdLst>
    <p:sldId id="448" r:id="rId2"/>
    <p:sldId id="316" r:id="rId3"/>
    <p:sldId id="317" r:id="rId4"/>
    <p:sldId id="411" r:id="rId5"/>
    <p:sldId id="415" r:id="rId6"/>
    <p:sldId id="412" r:id="rId7"/>
    <p:sldId id="462" r:id="rId8"/>
    <p:sldId id="413" r:id="rId9"/>
    <p:sldId id="419" r:id="rId10"/>
    <p:sldId id="445" r:id="rId11"/>
    <p:sldId id="417" r:id="rId12"/>
    <p:sldId id="444" r:id="rId13"/>
    <p:sldId id="414" r:id="rId14"/>
    <p:sldId id="416" r:id="rId15"/>
    <p:sldId id="418" r:id="rId16"/>
    <p:sldId id="420" r:id="rId17"/>
    <p:sldId id="461" r:id="rId18"/>
    <p:sldId id="421" r:id="rId19"/>
    <p:sldId id="422" r:id="rId20"/>
    <p:sldId id="423" r:id="rId21"/>
    <p:sldId id="447" r:id="rId22"/>
    <p:sldId id="437" r:id="rId23"/>
    <p:sldId id="425" r:id="rId24"/>
    <p:sldId id="427" r:id="rId25"/>
    <p:sldId id="428" r:id="rId26"/>
    <p:sldId id="429" r:id="rId27"/>
    <p:sldId id="430" r:id="rId28"/>
    <p:sldId id="436" r:id="rId29"/>
    <p:sldId id="455" r:id="rId30"/>
    <p:sldId id="438" r:id="rId31"/>
    <p:sldId id="463" r:id="rId32"/>
    <p:sldId id="431" r:id="rId33"/>
    <p:sldId id="457" r:id="rId34"/>
    <p:sldId id="458" r:id="rId35"/>
    <p:sldId id="459" r:id="rId36"/>
    <p:sldId id="460" r:id="rId37"/>
    <p:sldId id="432" r:id="rId38"/>
    <p:sldId id="440" r:id="rId39"/>
    <p:sldId id="439" r:id="rId40"/>
    <p:sldId id="433" r:id="rId41"/>
    <p:sldId id="456" r:id="rId42"/>
    <p:sldId id="441" r:id="rId43"/>
    <p:sldId id="442" r:id="rId44"/>
    <p:sldId id="443" r:id="rId45"/>
    <p:sldId id="449" r:id="rId46"/>
    <p:sldId id="450" r:id="rId47"/>
    <p:sldId id="451" r:id="rId48"/>
    <p:sldId id="452" r:id="rId49"/>
    <p:sldId id="453" r:id="rId50"/>
    <p:sldId id="454" r:id="rId51"/>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294">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5812" autoAdjust="0"/>
  </p:normalViewPr>
  <p:slideViewPr>
    <p:cSldViewPr>
      <p:cViewPr varScale="1">
        <p:scale>
          <a:sx n="89" d="100"/>
          <a:sy n="89" d="100"/>
        </p:scale>
        <p:origin x="630" y="78"/>
      </p:cViewPr>
      <p:guideLst>
        <p:guide orient="horz" pos="32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4B004BB6-83A7-4E52-9110-84DCEB997AC4}" type="slidenum">
              <a:rPr lang="it-IT"/>
              <a:pPr>
                <a:defRPr/>
              </a:pPr>
              <a:t>‹N›</a:t>
            </a:fld>
            <a:endParaRPr lang="it-IT"/>
          </a:p>
        </p:txBody>
      </p:sp>
    </p:spTree>
    <p:extLst>
      <p:ext uri="{BB962C8B-B14F-4D97-AF65-F5344CB8AC3E}">
        <p14:creationId xmlns:p14="http://schemas.microsoft.com/office/powerpoint/2010/main" val="368493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4198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6247ADD3-6174-4661-BB65-982F7CD78535}" type="slidenum">
              <a:rPr lang="it-IT"/>
              <a:pPr>
                <a:defRPr/>
              </a:pPr>
              <a:t>‹N›</a:t>
            </a:fld>
            <a:endParaRPr lang="it-IT"/>
          </a:p>
        </p:txBody>
      </p:sp>
    </p:spTree>
    <p:extLst>
      <p:ext uri="{BB962C8B-B14F-4D97-AF65-F5344CB8AC3E}">
        <p14:creationId xmlns:p14="http://schemas.microsoft.com/office/powerpoint/2010/main" val="221122891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r>
              <a:rPr lang="it-IT" sz="1200" smtClean="0"/>
              <a:t>Geografia delle Reti EC 503</a:t>
            </a:r>
          </a:p>
          <a:p>
            <a:r>
              <a:rPr lang="it-IT" sz="1200" smtClean="0"/>
              <a:t>I Modulo</a:t>
            </a:r>
          </a:p>
          <a:p>
            <a:r>
              <a:rPr lang="it-IT" sz="1200" smtClean="0"/>
              <a:t>Giuseppe Borruso</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fld id="{D1D75E4E-383F-4354-A271-3BF9068CFCDD}" type="slidenum">
              <a:rPr lang="it-IT" sz="1200" smtClean="0"/>
              <a:pPr/>
              <a:t>1</a:t>
            </a:fld>
            <a:endParaRPr lang="it-IT" sz="1200"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6247ADD3-6174-4661-BB65-982F7CD78535}" type="slidenum">
              <a:rPr lang="it-IT" smtClean="0"/>
              <a:pPr>
                <a:defRPr/>
              </a:pPr>
              <a:t>48</a:t>
            </a:fld>
            <a:endParaRPr lang="it-IT"/>
          </a:p>
        </p:txBody>
      </p:sp>
    </p:spTree>
    <p:extLst>
      <p:ext uri="{BB962C8B-B14F-4D97-AF65-F5344CB8AC3E}">
        <p14:creationId xmlns:p14="http://schemas.microsoft.com/office/powerpoint/2010/main" val="37876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r">
              <a:spcBef>
                <a:spcPct val="0"/>
              </a:spcBef>
              <a:buClrTx/>
              <a:buFontTx/>
              <a:buNone/>
            </a:pPr>
            <a:fld id="{82233AAB-ED8C-4ADF-BF80-1AE6DFAF2028}" type="slidenum">
              <a:rPr lang="it-IT" sz="1200"/>
              <a:pPr algn="r">
                <a:spcBef>
                  <a:spcPct val="0"/>
                </a:spcBef>
                <a:buClrTx/>
                <a:buFontTx/>
                <a:buNone/>
              </a:pPr>
              <a:t>3</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LLOYD P. E., DICKEN P., </a:t>
            </a:r>
            <a:r>
              <a:rPr lang="en-GB" i="1" smtClean="0"/>
              <a:t>Location in space. A theoretical approach to economic geography</a:t>
            </a:r>
            <a:r>
              <a:rPr lang="en-GB" smtClean="0"/>
              <a:t>, Harper International, New York, 1972.</a:t>
            </a:r>
          </a:p>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6E8944C4-CF49-4B99-B731-6C5D0A8BEBED}" type="slidenum">
              <a:rPr lang="it-IT"/>
              <a:pPr>
                <a:defRPr/>
              </a:pPr>
              <a:t>‹N›</a:t>
            </a:fld>
            <a:endParaRPr lang="it-IT"/>
          </a:p>
        </p:txBody>
      </p:sp>
    </p:spTree>
    <p:extLst>
      <p:ext uri="{BB962C8B-B14F-4D97-AF65-F5344CB8AC3E}">
        <p14:creationId xmlns:p14="http://schemas.microsoft.com/office/powerpoint/2010/main" val="231195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857A6FBB-2CE4-45DD-A79E-A07A5ED60B57}" type="slidenum">
              <a:rPr lang="it-IT"/>
              <a:pPr>
                <a:defRPr/>
              </a:pPr>
              <a:t>‹N›</a:t>
            </a:fld>
            <a:endParaRPr lang="it-IT"/>
          </a:p>
        </p:txBody>
      </p:sp>
    </p:spTree>
    <p:extLst>
      <p:ext uri="{BB962C8B-B14F-4D97-AF65-F5344CB8AC3E}">
        <p14:creationId xmlns:p14="http://schemas.microsoft.com/office/powerpoint/2010/main" val="101635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C1DDBDD-126C-4A40-9313-84EB169254E2}" type="slidenum">
              <a:rPr lang="it-IT"/>
              <a:pPr>
                <a:defRPr/>
              </a:pPr>
              <a:t>‹N›</a:t>
            </a:fld>
            <a:endParaRPr lang="it-IT"/>
          </a:p>
        </p:txBody>
      </p:sp>
    </p:spTree>
    <p:extLst>
      <p:ext uri="{BB962C8B-B14F-4D97-AF65-F5344CB8AC3E}">
        <p14:creationId xmlns:p14="http://schemas.microsoft.com/office/powerpoint/2010/main" val="249097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1328BF45-2196-48B3-955F-E751FDF43946}" type="slidenum">
              <a:rPr lang="it-IT"/>
              <a:pPr>
                <a:defRPr/>
              </a:pPr>
              <a:t>‹N›</a:t>
            </a:fld>
            <a:endParaRPr lang="it-IT"/>
          </a:p>
        </p:txBody>
      </p:sp>
    </p:spTree>
    <p:extLst>
      <p:ext uri="{BB962C8B-B14F-4D97-AF65-F5344CB8AC3E}">
        <p14:creationId xmlns:p14="http://schemas.microsoft.com/office/powerpoint/2010/main" val="354351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09600" y="3048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838200" y="19050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800600" y="19050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838200" y="40386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800600" y="40386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8" name="Segnaposto piè di pagina 7"/>
          <p:cNvSpPr>
            <a:spLocks noGrp="1"/>
          </p:cNvSpPr>
          <p:nvPr>
            <p:ph type="ftr" sz="quarter" idx="11"/>
          </p:nvPr>
        </p:nvSpPr>
        <p:spPr>
          <a:xfrm>
            <a:off x="3124200" y="6248400"/>
            <a:ext cx="2895600" cy="457200"/>
          </a:xfrm>
        </p:spPr>
        <p:txBody>
          <a:bodyPr/>
          <a:lstStyle>
            <a:lvl1pPr>
              <a:defRPr/>
            </a:lvl1pPr>
          </a:lstStyle>
          <a:p>
            <a:endParaRPr lang="it-IT" altLang="it-IT"/>
          </a:p>
        </p:txBody>
      </p:sp>
      <p:sp>
        <p:nvSpPr>
          <p:cNvPr id="9" name="Segnaposto numero diapositiva 8"/>
          <p:cNvSpPr>
            <a:spLocks noGrp="1"/>
          </p:cNvSpPr>
          <p:nvPr>
            <p:ph type="sldNum" sz="quarter" idx="12"/>
          </p:nvPr>
        </p:nvSpPr>
        <p:spPr>
          <a:xfrm>
            <a:off x="6553200" y="6248400"/>
            <a:ext cx="1905000" cy="457200"/>
          </a:xfrm>
        </p:spPr>
        <p:txBody>
          <a:bodyPr/>
          <a:lstStyle>
            <a:lvl1pPr>
              <a:defRPr/>
            </a:lvl1pPr>
          </a:lstStyle>
          <a:p>
            <a:fld id="{882B875E-600F-4FDA-96AD-0FFD900F6B87}" type="slidenum">
              <a:rPr lang="it-IT" altLang="it-IT"/>
              <a:pPr/>
              <a:t>‹N›</a:t>
            </a:fld>
            <a:endParaRPr lang="it-IT" altLang="it-IT"/>
          </a:p>
        </p:txBody>
      </p:sp>
    </p:spTree>
    <p:extLst>
      <p:ext uri="{BB962C8B-B14F-4D97-AF65-F5344CB8AC3E}">
        <p14:creationId xmlns:p14="http://schemas.microsoft.com/office/powerpoint/2010/main" val="9550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F013BB7D-5F02-4770-98E9-86E8244F59BD}" type="slidenum">
              <a:rPr lang="it-IT"/>
              <a:pPr>
                <a:defRPr/>
              </a:pPr>
              <a:t>‹N›</a:t>
            </a:fld>
            <a:endParaRPr lang="it-IT"/>
          </a:p>
        </p:txBody>
      </p:sp>
    </p:spTree>
    <p:extLst>
      <p:ext uri="{BB962C8B-B14F-4D97-AF65-F5344CB8AC3E}">
        <p14:creationId xmlns:p14="http://schemas.microsoft.com/office/powerpoint/2010/main" val="267776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B92CECC-0572-4270-892A-4DE5A8B1E197}" type="slidenum">
              <a:rPr lang="it-IT"/>
              <a:pPr>
                <a:defRPr/>
              </a:pPr>
              <a:t>‹N›</a:t>
            </a:fld>
            <a:endParaRPr lang="it-IT"/>
          </a:p>
        </p:txBody>
      </p:sp>
    </p:spTree>
    <p:extLst>
      <p:ext uri="{BB962C8B-B14F-4D97-AF65-F5344CB8AC3E}">
        <p14:creationId xmlns:p14="http://schemas.microsoft.com/office/powerpoint/2010/main" val="8255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E847005-6DFD-43F5-917F-2FCB96454244}" type="slidenum">
              <a:rPr lang="it-IT"/>
              <a:pPr>
                <a:defRPr/>
              </a:pPr>
              <a:t>‹N›</a:t>
            </a:fld>
            <a:endParaRPr lang="it-IT"/>
          </a:p>
        </p:txBody>
      </p:sp>
    </p:spTree>
    <p:extLst>
      <p:ext uri="{BB962C8B-B14F-4D97-AF65-F5344CB8AC3E}">
        <p14:creationId xmlns:p14="http://schemas.microsoft.com/office/powerpoint/2010/main" val="154263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9C4090B-9425-4683-BEE8-2A16FD258D94}" type="slidenum">
              <a:rPr lang="it-IT"/>
              <a:pPr>
                <a:defRPr/>
              </a:pPr>
              <a:t>‹N›</a:t>
            </a:fld>
            <a:endParaRPr lang="it-IT"/>
          </a:p>
        </p:txBody>
      </p:sp>
    </p:spTree>
    <p:extLst>
      <p:ext uri="{BB962C8B-B14F-4D97-AF65-F5344CB8AC3E}">
        <p14:creationId xmlns:p14="http://schemas.microsoft.com/office/powerpoint/2010/main" val="86568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CE1CA5D4-C4F8-43D8-92CA-2F5EF6E06656}" type="slidenum">
              <a:rPr lang="it-IT"/>
              <a:pPr>
                <a:defRPr/>
              </a:pPr>
              <a:t>‹N›</a:t>
            </a:fld>
            <a:endParaRPr lang="it-IT"/>
          </a:p>
        </p:txBody>
      </p:sp>
    </p:spTree>
    <p:extLst>
      <p:ext uri="{BB962C8B-B14F-4D97-AF65-F5344CB8AC3E}">
        <p14:creationId xmlns:p14="http://schemas.microsoft.com/office/powerpoint/2010/main" val="316279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C60E922-197C-4AFD-80FF-F4FC19D8E427}" type="slidenum">
              <a:rPr lang="it-IT"/>
              <a:pPr>
                <a:defRPr/>
              </a:pPr>
              <a:t>‹N›</a:t>
            </a:fld>
            <a:endParaRPr lang="it-IT"/>
          </a:p>
        </p:txBody>
      </p:sp>
    </p:spTree>
    <p:extLst>
      <p:ext uri="{BB962C8B-B14F-4D97-AF65-F5344CB8AC3E}">
        <p14:creationId xmlns:p14="http://schemas.microsoft.com/office/powerpoint/2010/main" val="11445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90432951-1898-4C5F-BB1C-D0CB063BF57D}" type="slidenum">
              <a:rPr lang="it-IT"/>
              <a:pPr>
                <a:defRPr/>
              </a:pPr>
              <a:t>‹N›</a:t>
            </a:fld>
            <a:endParaRPr lang="it-IT"/>
          </a:p>
        </p:txBody>
      </p:sp>
    </p:spTree>
    <p:extLst>
      <p:ext uri="{BB962C8B-B14F-4D97-AF65-F5344CB8AC3E}">
        <p14:creationId xmlns:p14="http://schemas.microsoft.com/office/powerpoint/2010/main" val="22735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9F580BE-F4B8-4B76-8FAB-01E7F641C45F}" type="slidenum">
              <a:rPr lang="it-IT"/>
              <a:pPr>
                <a:defRPr/>
              </a:pPr>
              <a:t>‹N›</a:t>
            </a:fld>
            <a:endParaRPr lang="it-IT"/>
          </a:p>
        </p:txBody>
      </p:sp>
    </p:spTree>
    <p:extLst>
      <p:ext uri="{BB962C8B-B14F-4D97-AF65-F5344CB8AC3E}">
        <p14:creationId xmlns:p14="http://schemas.microsoft.com/office/powerpoint/2010/main" val="2650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D601BE80-7BFE-418F-A8AD-E16E7029387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3"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e-education.psu.edu/geog597i_02/node/68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e-education.psu.edu/geog597i_02/node/68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e-education.psu.edu/geog597i_02/node/683"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e-education.psu.edu/geog597i_02/node/68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urbandemographics.blogspot.it/2013/10/if-christaller-had-google-earth.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personal.umich.edu/~copyrght/image/solstice/win06/Germany/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e-education.psu.edu/geog597i_02/node/68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e-education.psu.edu/geog597i_02/node/68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3.xml"/><Relationship Id="rId5" Type="http://schemas.openxmlformats.org/officeDocument/2006/relationships/image" Target="../media/image20.wmf"/><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hyperlink" Target="https://www.merriam-webster.com/dictionary/threshol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erriam-webster.com/dictionary/compris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pitchFamily="34" charset="0"/>
              </a:rPr>
              <a:t>Economic</a:t>
            </a:r>
            <a:r>
              <a:rPr lang="it-IT" sz="3600" b="1" dirty="0" smtClean="0">
                <a:latin typeface="Arial" pitchFamily="34" charset="0"/>
              </a:rPr>
              <a:t> </a:t>
            </a:r>
            <a:r>
              <a:rPr lang="it-IT" sz="3600" b="1" dirty="0" err="1" smtClean="0">
                <a:latin typeface="Arial" pitchFamily="34" charset="0"/>
              </a:rPr>
              <a:t>Geography</a:t>
            </a:r>
            <a:r>
              <a:rPr lang="it-IT" sz="3600" b="1" dirty="0" smtClean="0">
                <a:latin typeface="Arial" pitchFamily="34" charset="0"/>
              </a:rPr>
              <a:t> </a:t>
            </a:r>
            <a:br>
              <a:rPr lang="it-IT" sz="3600" b="1" dirty="0" smtClean="0">
                <a:latin typeface="Arial" pitchFamily="34" charset="0"/>
              </a:rPr>
            </a:br>
            <a:r>
              <a:rPr lang="it-IT" sz="3600" b="1" dirty="0" smtClean="0">
                <a:latin typeface="Arial" pitchFamily="34" charset="0"/>
              </a:rPr>
              <a:t/>
            </a:r>
            <a:br>
              <a:rPr lang="it-IT" sz="3600" b="1" dirty="0" smtClean="0">
                <a:latin typeface="Arial" pitchFamily="34" charset="0"/>
              </a:rPr>
            </a:br>
            <a:r>
              <a:rPr lang="it-IT" sz="2400" dirty="0">
                <a:latin typeface="Arial" pitchFamily="34" charset="0"/>
              </a:rPr>
              <a:t>3</a:t>
            </a:r>
            <a:r>
              <a:rPr lang="it-IT" sz="2400" dirty="0" smtClean="0">
                <a:latin typeface="Arial" pitchFamily="34" charset="0"/>
              </a:rPr>
              <a:t> – </a:t>
            </a:r>
            <a:r>
              <a:rPr lang="en-GB" sz="2400" dirty="0" smtClean="0">
                <a:latin typeface="Arial" pitchFamily="34" charset="0"/>
              </a:rPr>
              <a:t>Central Place Theory </a:t>
            </a:r>
            <a:endParaRPr lang="it-IT" sz="2000" b="1" i="1" dirty="0" smtClean="0">
              <a:latin typeface="Arial" pitchFamily="34" charset="0"/>
            </a:endParaRPr>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descr="Rectangle: Click to edit Master text styles&#10;Second level&#10;Third level&#10;Fourth level&#10;Fifth level"/>
          <p:cNvSpPr>
            <a:spLocks noGrp="1" noChangeArrowheads="1"/>
          </p:cNvSpPr>
          <p:nvPr>
            <p:ph type="subTitle" idx="1"/>
          </p:nvPr>
        </p:nvSpPr>
        <p:spPr/>
        <p:txBody>
          <a:bodyPr/>
          <a:lstStyle/>
          <a:p>
            <a:pPr eaLnBrk="1" hangingPunct="1"/>
            <a:endParaRPr lang="it-IT" sz="1800" dirty="0" smtClean="0"/>
          </a:p>
          <a:p>
            <a:pPr eaLnBrk="1" hangingPunct="1"/>
            <a:endParaRPr lang="it-IT" sz="1800" dirty="0" smtClean="0"/>
          </a:p>
          <a:p>
            <a:pPr eaLnBrk="1" hangingPunct="1"/>
            <a:r>
              <a:rPr lang="it-IT" sz="1800" dirty="0" smtClean="0"/>
              <a:t>121EC</a:t>
            </a:r>
          </a:p>
          <a:p>
            <a:pPr eaLnBrk="1" hangingPunct="1"/>
            <a:endParaRPr lang="it-IT" sz="1800" dirty="0" smtClean="0"/>
          </a:p>
          <a:p>
            <a:pPr eaLnBrk="1" hangingPunct="1">
              <a:spcBef>
                <a:spcPct val="15000"/>
              </a:spcBef>
            </a:pPr>
            <a:r>
              <a:rPr lang="it-IT" sz="1600" dirty="0" smtClean="0"/>
              <a:t>A.Y. </a:t>
            </a:r>
            <a:r>
              <a:rPr lang="it-IT" sz="1600" smtClean="0"/>
              <a:t>2019/2020</a:t>
            </a:r>
            <a:endParaRPr lang="it-IT" sz="1600" dirty="0" smtClean="0"/>
          </a:p>
          <a:p>
            <a:pPr eaLnBrk="1" hangingPunct="1">
              <a:spcBef>
                <a:spcPct val="15000"/>
              </a:spcBef>
            </a:pPr>
            <a:r>
              <a:rPr lang="it-IT" sz="1600" dirty="0" smtClean="0"/>
              <a:t>Dr. Giuseppe </a:t>
            </a:r>
            <a:r>
              <a:rPr lang="it-IT" sz="1600" dirty="0" err="1" smtClean="0"/>
              <a:t>Borruso</a:t>
            </a:r>
            <a:endParaRPr lang="it-IT" sz="1600" dirty="0" smtClean="0"/>
          </a:p>
          <a:p>
            <a:pPr eaLnBrk="1" hangingPunct="1">
              <a:spcBef>
                <a:spcPct val="15000"/>
              </a:spcBef>
            </a:pPr>
            <a:r>
              <a:rPr lang="it-IT" sz="1600" dirty="0" err="1" smtClean="0"/>
              <a:t>Department</a:t>
            </a:r>
            <a:r>
              <a:rPr lang="it-IT" sz="1600" dirty="0" smtClean="0"/>
              <a:t> of </a:t>
            </a:r>
            <a:r>
              <a:rPr lang="it-IT" sz="1600" dirty="0" err="1" smtClean="0"/>
              <a:t>Economics</a:t>
            </a:r>
            <a:r>
              <a:rPr lang="it-IT" sz="1600" dirty="0" smtClean="0"/>
              <a:t>, Business, </a:t>
            </a:r>
            <a:r>
              <a:rPr lang="it-IT" sz="1600" dirty="0" err="1" smtClean="0"/>
              <a:t>Mathematics</a:t>
            </a:r>
            <a:r>
              <a:rPr lang="it-IT" sz="1600" dirty="0" smtClean="0"/>
              <a:t> and </a:t>
            </a:r>
            <a:r>
              <a:rPr lang="it-IT" sz="1600" dirty="0" err="1" smtClean="0"/>
              <a:t>Statistics</a:t>
            </a:r>
            <a:endParaRPr lang="it-IT" sz="1600" dirty="0" smtClean="0"/>
          </a:p>
          <a:p>
            <a:pPr eaLnBrk="1" hangingPunct="1">
              <a:spcBef>
                <a:spcPct val="15000"/>
              </a:spcBef>
            </a:pPr>
            <a:r>
              <a:rPr lang="it-IT" sz="1600" dirty="0" err="1" smtClean="0"/>
              <a:t>University</a:t>
            </a:r>
            <a:r>
              <a:rPr lang="it-IT" sz="1600" dirty="0" smtClean="0"/>
              <a:t> of Trieste</a:t>
            </a:r>
          </a:p>
          <a:p>
            <a:pPr eaLnBrk="1" hangingPunct="1">
              <a:spcBef>
                <a:spcPct val="15000"/>
              </a:spcBef>
            </a:pPr>
            <a:r>
              <a:rPr lang="it-IT" sz="1600" dirty="0" smtClean="0"/>
              <a:t>E-mail. </a:t>
            </a:r>
            <a:r>
              <a:rPr lang="it-IT" sz="1600" dirty="0" smtClean="0">
                <a:hlinkClick r:id="rId4"/>
              </a:rPr>
              <a:t>giuseppe.borruso@econ.units.it</a:t>
            </a:r>
            <a:endParaRPr lang="it-IT" sz="1600" dirty="0" smtClean="0"/>
          </a:p>
          <a:p>
            <a:pPr eaLnBrk="1" hangingPunct="1">
              <a:spcBef>
                <a:spcPct val="15000"/>
              </a:spcBef>
            </a:pPr>
            <a:r>
              <a:rPr lang="it-IT" sz="1600" dirty="0" err="1" smtClean="0"/>
              <a:t>Ph</a:t>
            </a:r>
            <a:r>
              <a:rPr lang="it-IT" sz="1600" dirty="0" smtClean="0"/>
              <a:t>. +39 040 558 </a:t>
            </a:r>
            <a:r>
              <a:rPr lang="it-IT" sz="1600" b="1" dirty="0" smtClean="0"/>
              <a:t>7008</a:t>
            </a:r>
          </a:p>
          <a:p>
            <a:pPr eaLnBrk="1" hangingPunct="1">
              <a:spcBef>
                <a:spcPct val="15000"/>
              </a:spcBef>
            </a:pPr>
            <a:r>
              <a:rPr lang="it-IT" sz="1600" dirty="0" err="1" smtClean="0"/>
              <a:t>Skype</a:t>
            </a:r>
            <a:r>
              <a:rPr lang="it-IT" sz="1600" dirty="0" smtClean="0"/>
              <a:t>:  </a:t>
            </a:r>
            <a:r>
              <a:rPr lang="it-IT" sz="1600" dirty="0" err="1" smtClean="0"/>
              <a:t>giuseppe.borruso</a:t>
            </a:r>
            <a:r>
              <a:rPr lang="it-IT" sz="16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42988" y="1412875"/>
            <a:ext cx="6553200" cy="5281613"/>
          </a:xfrm>
          <a:noFill/>
        </p:spPr>
      </p:pic>
      <p:sp>
        <p:nvSpPr>
          <p:cNvPr id="11267" name="Rectangle 3"/>
          <p:cNvSpPr>
            <a:spLocks noGrp="1" noChangeArrowheads="1"/>
          </p:cNvSpPr>
          <p:nvPr>
            <p:ph type="title" idx="4294967295"/>
          </p:nvPr>
        </p:nvSpPr>
        <p:spPr/>
        <p:txBody>
          <a:bodyPr/>
          <a:lstStyle/>
          <a:p>
            <a:pPr eaLnBrk="1" hangingPunct="1"/>
            <a:r>
              <a:rPr lang="en-GB" sz="2800" smtClean="0"/>
              <a:t>The spatial organization of market</a:t>
            </a:r>
            <a:br>
              <a:rPr lang="en-GB" sz="2800" smtClean="0"/>
            </a:br>
            <a:r>
              <a:rPr lang="en-GB" sz="2800" smtClean="0"/>
              <a:t>Spatial range of demand</a:t>
            </a:r>
            <a:br>
              <a:rPr lang="en-GB" sz="2800" smtClean="0"/>
            </a:br>
            <a:endParaRPr lang="en-GB" sz="2800" smtClean="0"/>
          </a:p>
        </p:txBody>
      </p:sp>
      <p:sp>
        <p:nvSpPr>
          <p:cNvPr id="11268" name="Rectangle 4"/>
          <p:cNvSpPr>
            <a:spLocks noChangeArrowheads="1"/>
          </p:cNvSpPr>
          <p:nvPr/>
        </p:nvSpPr>
        <p:spPr bwMode="auto">
          <a:xfrm>
            <a:off x="5364163" y="2084388"/>
            <a:ext cx="1944687" cy="790575"/>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1269" name="Line 5"/>
          <p:cNvSpPr>
            <a:spLocks noChangeShapeType="1"/>
          </p:cNvSpPr>
          <p:nvPr/>
        </p:nvSpPr>
        <p:spPr bwMode="auto">
          <a:xfrm>
            <a:off x="6372225" y="2892425"/>
            <a:ext cx="0" cy="792163"/>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0" name="Text Box 6"/>
          <p:cNvSpPr txBox="1">
            <a:spLocks noChangeArrowheads="1"/>
          </p:cNvSpPr>
          <p:nvPr/>
        </p:nvSpPr>
        <p:spPr bwMode="auto">
          <a:xfrm>
            <a:off x="5076825" y="3829050"/>
            <a:ext cx="4067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800">
                <a:solidFill>
                  <a:srgbClr val="000000"/>
                </a:solidFill>
              </a:rPr>
              <a:t>Price paid by the consumer:</a:t>
            </a:r>
          </a:p>
          <a:p>
            <a:pPr algn="l">
              <a:spcBef>
                <a:spcPct val="50000"/>
              </a:spcBef>
              <a:buFont typeface="Monotype Sorts"/>
              <a:buNone/>
            </a:pPr>
            <a:r>
              <a:rPr lang="en-GB" sz="1800">
                <a:solidFill>
                  <a:srgbClr val="000000"/>
                </a:solidFill>
              </a:rPr>
              <a:t>Price of the good + transport cost</a:t>
            </a:r>
          </a:p>
          <a:p>
            <a:pPr algn="l">
              <a:spcBef>
                <a:spcPct val="50000"/>
              </a:spcBef>
              <a:buFont typeface="Monotype Sorts"/>
              <a:buNone/>
            </a:pPr>
            <a:r>
              <a:rPr lang="en-GB" sz="1800">
                <a:solidFill>
                  <a:srgbClr val="000000"/>
                </a:solidFill>
              </a:rPr>
              <a:t>=&gt; The final effective price paid is a linear function of distance d (as distance increases, also the effective price paid by the consumer does so)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sz="2800" smtClean="0"/>
              <a:t>The spatial organization of market</a:t>
            </a:r>
            <a:br>
              <a:rPr lang="en-GB" sz="2800" smtClean="0"/>
            </a:br>
            <a:r>
              <a:rPr lang="en-GB" sz="2800" smtClean="0"/>
              <a:t>Spatial range of demand</a:t>
            </a:r>
            <a:br>
              <a:rPr lang="en-GB" sz="2800" smtClean="0"/>
            </a:br>
            <a:endParaRPr lang="en-GB" sz="2800" smtClean="0"/>
          </a:p>
        </p:txBody>
      </p:sp>
      <p:grpSp>
        <p:nvGrpSpPr>
          <p:cNvPr id="12291" name="Group 3"/>
          <p:cNvGrpSpPr>
            <a:grpSpLocks/>
          </p:cNvGrpSpPr>
          <p:nvPr/>
        </p:nvGrpSpPr>
        <p:grpSpPr bwMode="auto">
          <a:xfrm>
            <a:off x="900113" y="806450"/>
            <a:ext cx="7416800" cy="4878388"/>
            <a:chOff x="567" y="607"/>
            <a:chExt cx="4672" cy="3073"/>
          </a:xfrm>
        </p:grpSpPr>
        <p:grpSp>
          <p:nvGrpSpPr>
            <p:cNvPr id="12295" name="Group 4"/>
            <p:cNvGrpSpPr>
              <a:grpSpLocks/>
            </p:cNvGrpSpPr>
            <p:nvPr/>
          </p:nvGrpSpPr>
          <p:grpSpPr bwMode="auto">
            <a:xfrm>
              <a:off x="567" y="607"/>
              <a:ext cx="4672" cy="3073"/>
              <a:chOff x="567" y="607"/>
              <a:chExt cx="4672" cy="3073"/>
            </a:xfrm>
          </p:grpSpPr>
          <p:sp>
            <p:nvSpPr>
              <p:cNvPr id="12304" name="Line 5"/>
              <p:cNvSpPr>
                <a:spLocks noChangeShapeType="1"/>
              </p:cNvSpPr>
              <p:nvPr/>
            </p:nvSpPr>
            <p:spPr bwMode="auto">
              <a:xfrm>
                <a:off x="567" y="2568"/>
                <a:ext cx="4672" cy="0"/>
              </a:xfrm>
              <a:prstGeom prst="line">
                <a:avLst/>
              </a:prstGeom>
              <a:noFill/>
              <a:ln w="19050">
                <a:solidFill>
                  <a:srgbClr val="3333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305" name="Arc 6"/>
              <p:cNvSpPr>
                <a:spLocks/>
              </p:cNvSpPr>
              <p:nvPr/>
            </p:nvSpPr>
            <p:spPr bwMode="auto">
              <a:xfrm rot="10800000" flipH="1">
                <a:off x="1746" y="2546"/>
                <a:ext cx="2268" cy="1134"/>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313"/>
                    </a:moveTo>
                    <a:cubicBezTo>
                      <a:pt x="156" y="9497"/>
                      <a:pt x="9780" y="-1"/>
                      <a:pt x="21598" y="0"/>
                    </a:cubicBezTo>
                    <a:cubicBezTo>
                      <a:pt x="33452" y="0"/>
                      <a:pt x="43092" y="9554"/>
                      <a:pt x="43197" y="21408"/>
                    </a:cubicBezTo>
                  </a:path>
                  <a:path w="43197" h="21600" stroke="0" extrusionOk="0">
                    <a:moveTo>
                      <a:pt x="-1" y="21313"/>
                    </a:moveTo>
                    <a:cubicBezTo>
                      <a:pt x="156" y="9497"/>
                      <a:pt x="9780" y="-1"/>
                      <a:pt x="21598" y="0"/>
                    </a:cubicBezTo>
                    <a:cubicBezTo>
                      <a:pt x="33452" y="0"/>
                      <a:pt x="43092" y="9554"/>
                      <a:pt x="43197" y="21408"/>
                    </a:cubicBezTo>
                    <a:lnTo>
                      <a:pt x="21598" y="21600"/>
                    </a:lnTo>
                    <a:close/>
                  </a:path>
                </a:pathLst>
              </a:custGeom>
              <a:noFill/>
              <a:ln w="190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306" name="Rectangle 7"/>
              <p:cNvSpPr>
                <a:spLocks noChangeArrowheads="1"/>
              </p:cNvSpPr>
              <p:nvPr/>
            </p:nvSpPr>
            <p:spPr bwMode="auto">
              <a:xfrm>
                <a:off x="1747" y="1298"/>
                <a:ext cx="2267" cy="1270"/>
              </a:xfrm>
              <a:prstGeom prst="rect">
                <a:avLst/>
              </a:prstGeom>
              <a:noFill/>
              <a:ln w="19050">
                <a:solidFill>
                  <a:srgbClr val="333333"/>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GB"/>
              </a:p>
            </p:txBody>
          </p:sp>
          <p:sp>
            <p:nvSpPr>
              <p:cNvPr id="12307" name="Line 8"/>
              <p:cNvSpPr>
                <a:spLocks noChangeShapeType="1"/>
              </p:cNvSpPr>
              <p:nvPr/>
            </p:nvSpPr>
            <p:spPr bwMode="auto">
              <a:xfrm>
                <a:off x="2880" y="607"/>
                <a:ext cx="0" cy="1951"/>
              </a:xfrm>
              <a:prstGeom prst="line">
                <a:avLst/>
              </a:prstGeom>
              <a:noFill/>
              <a:ln w="19050">
                <a:solidFill>
                  <a:srgbClr val="333333"/>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2308" name="Line 9"/>
              <p:cNvSpPr>
                <a:spLocks noChangeShapeType="1"/>
              </p:cNvSpPr>
              <p:nvPr/>
            </p:nvSpPr>
            <p:spPr bwMode="auto">
              <a:xfrm flipV="1">
                <a:off x="2880" y="1304"/>
                <a:ext cx="1134" cy="448"/>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9" name="Line 10"/>
              <p:cNvSpPr>
                <a:spLocks noChangeShapeType="1"/>
              </p:cNvSpPr>
              <p:nvPr/>
            </p:nvSpPr>
            <p:spPr bwMode="auto">
              <a:xfrm rot="12600000" flipV="1">
                <a:off x="1707" y="1435"/>
                <a:ext cx="1195" cy="185"/>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296" name="Text Box 11"/>
            <p:cNvSpPr txBox="1">
              <a:spLocks noChangeArrowheads="1"/>
            </p:cNvSpPr>
            <p:nvPr/>
          </p:nvSpPr>
          <p:spPr bwMode="auto">
            <a:xfrm>
              <a:off x="2064" y="709"/>
              <a:ext cx="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Prices/</a:t>
              </a:r>
              <a:br>
                <a:rPr lang="en-GB" sz="1200" b="1"/>
              </a:br>
              <a:r>
                <a:rPr lang="en-GB" sz="1200" b="1"/>
                <a:t>costs</a:t>
              </a:r>
            </a:p>
          </p:txBody>
        </p:sp>
        <p:sp>
          <p:nvSpPr>
            <p:cNvPr id="12297" name="Text Box 12"/>
            <p:cNvSpPr txBox="1">
              <a:spLocks noChangeArrowheads="1"/>
            </p:cNvSpPr>
            <p:nvPr/>
          </p:nvSpPr>
          <p:spPr bwMode="auto">
            <a:xfrm>
              <a:off x="1519"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298" name="Text Box 13"/>
            <p:cNvSpPr txBox="1">
              <a:spLocks noChangeArrowheads="1"/>
            </p:cNvSpPr>
            <p:nvPr/>
          </p:nvSpPr>
          <p:spPr bwMode="auto">
            <a:xfrm>
              <a:off x="4060" y="257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sp>
          <p:nvSpPr>
            <p:cNvPr id="12299" name="Text Box 14"/>
            <p:cNvSpPr txBox="1">
              <a:spLocks noChangeArrowheads="1"/>
            </p:cNvSpPr>
            <p:nvPr/>
          </p:nvSpPr>
          <p:spPr bwMode="auto">
            <a:xfrm>
              <a:off x="2779" y="2614"/>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O</a:t>
              </a:r>
            </a:p>
          </p:txBody>
        </p:sp>
        <p:sp>
          <p:nvSpPr>
            <p:cNvPr id="12300" name="Text Box 15"/>
            <p:cNvSpPr txBox="1">
              <a:spLocks noChangeArrowheads="1"/>
            </p:cNvSpPr>
            <p:nvPr/>
          </p:nvSpPr>
          <p:spPr bwMode="auto">
            <a:xfrm>
              <a:off x="1556" y="12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C</a:t>
              </a:r>
            </a:p>
          </p:txBody>
        </p:sp>
        <p:sp>
          <p:nvSpPr>
            <p:cNvPr id="12301" name="Text Box 16"/>
            <p:cNvSpPr txBox="1">
              <a:spLocks noChangeArrowheads="1"/>
            </p:cNvSpPr>
            <p:nvPr/>
          </p:nvSpPr>
          <p:spPr bwMode="auto">
            <a:xfrm>
              <a:off x="2880" y="1760"/>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2" name="Text Box 17"/>
            <p:cNvSpPr txBox="1">
              <a:spLocks noChangeArrowheads="1"/>
            </p:cNvSpPr>
            <p:nvPr/>
          </p:nvSpPr>
          <p:spPr bwMode="auto">
            <a:xfrm>
              <a:off x="2926" y="1307"/>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P’</a:t>
              </a:r>
            </a:p>
          </p:txBody>
        </p:sp>
        <p:sp>
          <p:nvSpPr>
            <p:cNvPr id="12303" name="Text Box 18"/>
            <p:cNvSpPr txBox="1">
              <a:spLocks noChangeArrowheads="1"/>
            </p:cNvSpPr>
            <p:nvPr/>
          </p:nvSpPr>
          <p:spPr bwMode="auto">
            <a:xfrm>
              <a:off x="4060" y="1253"/>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200" b="1"/>
                <a:t>D</a:t>
              </a:r>
            </a:p>
          </p:txBody>
        </p:sp>
      </p:grpSp>
      <p:sp>
        <p:nvSpPr>
          <p:cNvPr id="12292" name="Text Box 19"/>
          <p:cNvSpPr txBox="1">
            <a:spLocks noChangeArrowheads="1"/>
          </p:cNvSpPr>
          <p:nvPr/>
        </p:nvSpPr>
        <p:spPr bwMode="auto">
          <a:xfrm>
            <a:off x="395288" y="5373688"/>
            <a:ext cx="8353425"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600" b="1"/>
              <a:t>O = </a:t>
            </a:r>
            <a:r>
              <a:rPr lang="en-GB" sz="1600"/>
              <a:t>place of supply</a:t>
            </a:r>
          </a:p>
          <a:p>
            <a:pPr algn="l">
              <a:spcBef>
                <a:spcPct val="50000"/>
              </a:spcBef>
              <a:buFont typeface="Monotype Sorts"/>
              <a:buNone/>
            </a:pPr>
            <a:r>
              <a:rPr lang="en-GB" sz="1600" b="1"/>
              <a:t>OP’ = </a:t>
            </a:r>
            <a:r>
              <a:rPr lang="en-GB" sz="1600"/>
              <a:t>maximum price the consumer is willing to pay (including distance’s costs) </a:t>
            </a:r>
          </a:p>
          <a:p>
            <a:pPr algn="l">
              <a:spcBef>
                <a:spcPct val="50000"/>
              </a:spcBef>
              <a:buFont typeface="Monotype Sorts"/>
              <a:buNone/>
            </a:pPr>
            <a:r>
              <a:rPr lang="en-GB" sz="1600" b="1"/>
              <a:t>OP = </a:t>
            </a:r>
            <a:r>
              <a:rPr lang="en-GB" sz="1600"/>
              <a:t>product’s price</a:t>
            </a:r>
          </a:p>
          <a:p>
            <a:pPr algn="l">
              <a:spcBef>
                <a:spcPct val="50000"/>
              </a:spcBef>
              <a:buFont typeface="Monotype Sorts"/>
              <a:buNone/>
            </a:pPr>
            <a:r>
              <a:rPr lang="en-GB" sz="1600" b="1"/>
              <a:t>OC’ </a:t>
            </a:r>
            <a:r>
              <a:rPr lang="en-GB" sz="1600"/>
              <a:t>a </a:t>
            </a:r>
            <a:r>
              <a:rPr lang="en-GB" sz="1600" b="1"/>
              <a:t>OD’ </a:t>
            </a:r>
            <a:r>
              <a:rPr lang="en-GB" sz="1600"/>
              <a:t>= range of the market (circular market centred in </a:t>
            </a:r>
            <a:r>
              <a:rPr lang="en-GB" sz="1600" b="1"/>
              <a:t>O</a:t>
            </a:r>
            <a:r>
              <a:rPr lang="en-GB" sz="1600"/>
              <a:t>)</a:t>
            </a:r>
          </a:p>
        </p:txBody>
      </p:sp>
      <p:sp>
        <p:nvSpPr>
          <p:cNvPr id="12293" name="Text Box 20"/>
          <p:cNvSpPr txBox="1">
            <a:spLocks noChangeArrowheads="1"/>
          </p:cNvSpPr>
          <p:nvPr/>
        </p:nvSpPr>
        <p:spPr bwMode="auto">
          <a:xfrm>
            <a:off x="4787900" y="1108075"/>
            <a:ext cx="4203700" cy="333375"/>
          </a:xfrm>
          <a:prstGeom prst="rect">
            <a:avLst/>
          </a:prstGeom>
          <a:noFill/>
          <a:ln w="28575"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1: the real price is a linear function of distance</a:t>
            </a:r>
          </a:p>
        </p:txBody>
      </p:sp>
      <p:sp>
        <p:nvSpPr>
          <p:cNvPr id="12294" name="Text Box 21"/>
          <p:cNvSpPr txBox="1">
            <a:spLocks noChangeArrowheads="1"/>
          </p:cNvSpPr>
          <p:nvPr/>
        </p:nvSpPr>
        <p:spPr bwMode="auto">
          <a:xfrm>
            <a:off x="6516688" y="2103438"/>
            <a:ext cx="2627312" cy="16859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 real price is formed by: </a:t>
            </a:r>
          </a:p>
          <a:p>
            <a:pPr algn="l"/>
            <a:r>
              <a:rPr lang="en-GB" sz="1400"/>
              <a:t>the good’s price at the marketplace</a:t>
            </a:r>
          </a:p>
          <a:p>
            <a:pPr algn="l"/>
            <a:r>
              <a:rPr lang="en-GB" sz="1400"/>
              <a:t>Plus a variable component depending </a:t>
            </a:r>
            <a:br>
              <a:rPr lang="en-GB" sz="1400"/>
            </a:br>
            <a:r>
              <a:rPr lang="en-GB" sz="1400"/>
              <a:t>on the transport cost a consumer </a:t>
            </a:r>
            <a:br>
              <a:rPr lang="en-GB" sz="1400"/>
            </a:br>
            <a:r>
              <a:rPr lang="en-GB" sz="1400"/>
              <a:t>will pay to reach the market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3200" smtClean="0"/>
              <a:t>The spatial organization of market</a:t>
            </a:r>
            <a:br>
              <a:rPr lang="en-GB" sz="3200" smtClean="0"/>
            </a:br>
            <a:r>
              <a:rPr lang="en-GB" sz="3200" smtClean="0"/>
              <a:t>Spatial range of demand</a:t>
            </a:r>
            <a:endParaRPr lang="it-IT" sz="3200" smtClean="0"/>
          </a:p>
        </p:txBody>
      </p:sp>
      <p:sp>
        <p:nvSpPr>
          <p:cNvPr id="13315"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1800" smtClean="0"/>
              <a:t>We can recall the </a:t>
            </a:r>
            <a:r>
              <a:rPr lang="en-GB" sz="1800" b="1" smtClean="0"/>
              <a:t>law of demand</a:t>
            </a:r>
            <a:r>
              <a:rPr lang="en-GB" sz="1800" smtClean="0"/>
              <a:t>, where price and quantity are inversely related. </a:t>
            </a:r>
          </a:p>
          <a:p>
            <a:pPr>
              <a:lnSpc>
                <a:spcPct val="80000"/>
              </a:lnSpc>
            </a:pPr>
            <a:r>
              <a:rPr lang="en-GB" sz="1800" smtClean="0"/>
              <a:t>As price decreases, the demanded quantity increases and vice versa.</a:t>
            </a:r>
          </a:p>
          <a:p>
            <a:pPr>
              <a:lnSpc>
                <a:spcPct val="80000"/>
              </a:lnSpc>
            </a:pPr>
            <a:r>
              <a:rPr lang="en-GB" sz="1800" smtClean="0"/>
              <a:t>As </a:t>
            </a:r>
            <a:r>
              <a:rPr lang="en-GB" sz="1800" b="1" i="1" smtClean="0"/>
              <a:t>price</a:t>
            </a:r>
            <a:r>
              <a:rPr lang="en-GB" sz="1800" smtClean="0"/>
              <a:t> (Theorem 1) can be considered as a function of </a:t>
            </a:r>
            <a:r>
              <a:rPr lang="en-GB" sz="1800" b="1" i="1" smtClean="0"/>
              <a:t>distance</a:t>
            </a:r>
            <a:r>
              <a:rPr lang="en-GB" sz="1800" smtClean="0"/>
              <a:t>, we can assume that </a:t>
            </a:r>
            <a:r>
              <a:rPr lang="en-GB" sz="1800" b="1" i="1" smtClean="0"/>
              <a:t>quantity </a:t>
            </a:r>
            <a:r>
              <a:rPr lang="en-GB" sz="1800" smtClean="0"/>
              <a:t>(= demand for a good) </a:t>
            </a:r>
            <a:r>
              <a:rPr lang="en-GB" sz="1800" b="1" i="1" smtClean="0"/>
              <a:t>varies inversely with distance</a:t>
            </a:r>
            <a:r>
              <a:rPr lang="en-GB" sz="1800" smtClean="0"/>
              <a:t>.</a:t>
            </a:r>
          </a:p>
          <a:p>
            <a:pPr>
              <a:lnSpc>
                <a:spcPct val="80000"/>
              </a:lnSpc>
            </a:pPr>
            <a:r>
              <a:rPr lang="en-GB" sz="1800" smtClean="0"/>
              <a:t>The demand curve can therefore be modified:</a:t>
            </a:r>
          </a:p>
          <a:p>
            <a:pPr lvl="1">
              <a:lnSpc>
                <a:spcPct val="80000"/>
              </a:lnSpc>
            </a:pPr>
            <a:r>
              <a:rPr lang="en-GB" sz="1600" smtClean="0"/>
              <a:t>Substituting price with distance;</a:t>
            </a:r>
          </a:p>
          <a:p>
            <a:pPr lvl="1">
              <a:lnSpc>
                <a:spcPct val="80000"/>
              </a:lnSpc>
            </a:pPr>
            <a:r>
              <a:rPr lang="en-GB" sz="1600" smtClean="0"/>
              <a:t>Putting it into space! </a:t>
            </a:r>
          </a:p>
          <a:p>
            <a:pPr lvl="2">
              <a:lnSpc>
                <a:spcPct val="80000"/>
              </a:lnSpc>
            </a:pPr>
            <a:r>
              <a:rPr lang="en-GB" sz="1400" smtClean="0"/>
              <a:t>That means ‘rotating the axes’</a:t>
            </a:r>
          </a:p>
          <a:p>
            <a:pPr lvl="2">
              <a:lnSpc>
                <a:spcPct val="80000"/>
              </a:lnSpc>
            </a:pPr>
            <a:r>
              <a:rPr lang="en-GB" sz="1400" smtClean="0"/>
              <a:t>(see next graph) </a:t>
            </a:r>
          </a:p>
        </p:txBody>
      </p:sp>
      <p:sp>
        <p:nvSpPr>
          <p:cNvPr id="13316" name="Line 3"/>
          <p:cNvSpPr>
            <a:spLocks noChangeShapeType="1"/>
          </p:cNvSpPr>
          <p:nvPr/>
        </p:nvSpPr>
        <p:spPr bwMode="auto">
          <a:xfrm>
            <a:off x="973138" y="2025650"/>
            <a:ext cx="1587"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3317" name="Line 4"/>
          <p:cNvSpPr>
            <a:spLocks noChangeShapeType="1"/>
          </p:cNvSpPr>
          <p:nvPr/>
        </p:nvSpPr>
        <p:spPr bwMode="auto">
          <a:xfrm>
            <a:off x="973138" y="5229225"/>
            <a:ext cx="3598862" cy="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18" name="Rectangle 5"/>
          <p:cNvSpPr>
            <a:spLocks noChangeArrowheads="1"/>
          </p:cNvSpPr>
          <p:nvPr/>
        </p:nvSpPr>
        <p:spPr bwMode="auto">
          <a:xfrm>
            <a:off x="2998788" y="5313363"/>
            <a:ext cx="88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a:t>
            </a:r>
            <a:endParaRPr lang="en-CA" sz="2400">
              <a:latin typeface="AvantGarde Bk BT"/>
            </a:endParaRPr>
          </a:p>
        </p:txBody>
      </p:sp>
      <p:sp>
        <p:nvSpPr>
          <p:cNvPr id="13319" name="Rectangle 6"/>
          <p:cNvSpPr>
            <a:spLocks noChangeArrowheads="1"/>
          </p:cNvSpPr>
          <p:nvPr/>
        </p:nvSpPr>
        <p:spPr bwMode="auto">
          <a:xfrm rot="-5400000">
            <a:off x="-75406" y="2440781"/>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p:sp>
        <p:nvSpPr>
          <p:cNvPr id="13320" name="Freeform 9"/>
          <p:cNvSpPr>
            <a:spLocks/>
          </p:cNvSpPr>
          <p:nvPr/>
        </p:nvSpPr>
        <p:spPr bwMode="auto">
          <a:xfrm>
            <a:off x="1160463" y="2133600"/>
            <a:ext cx="3281362" cy="2801938"/>
          </a:xfrm>
          <a:custGeom>
            <a:avLst/>
            <a:gdLst>
              <a:gd name="T0" fmla="*/ 0 w 2067"/>
              <a:gd name="T1" fmla="*/ 0 h 1765"/>
              <a:gd name="T2" fmla="*/ 2147483647 w 2067"/>
              <a:gd name="T3" fmla="*/ 2147483647 h 1765"/>
              <a:gd name="T4" fmla="*/ 2147483647 w 2067"/>
              <a:gd name="T5" fmla="*/ 2147483647 h 1765"/>
              <a:gd name="T6" fmla="*/ 0 60000 65536"/>
              <a:gd name="T7" fmla="*/ 0 60000 65536"/>
              <a:gd name="T8" fmla="*/ 0 60000 65536"/>
              <a:gd name="T9" fmla="*/ 0 w 2067"/>
              <a:gd name="T10" fmla="*/ 0 h 1765"/>
              <a:gd name="T11" fmla="*/ 1681 w 2067"/>
              <a:gd name="T12" fmla="*/ 1414 h 1765"/>
            </a:gdLst>
            <a:ahLst/>
            <a:cxnLst>
              <a:cxn ang="T6">
                <a:pos x="T0" y="T1"/>
              </a:cxn>
              <a:cxn ang="T7">
                <a:pos x="T2" y="T3"/>
              </a:cxn>
              <a:cxn ang="T8">
                <a:pos x="T4" y="T5"/>
              </a:cxn>
            </a:cxnLst>
            <a:rect l="T9" t="T10" r="T11" b="T12"/>
            <a:pathLst>
              <a:path w="2067" h="1765">
                <a:moveTo>
                  <a:pt x="0" y="0"/>
                </a:moveTo>
                <a:cubicBezTo>
                  <a:pt x="131" y="186"/>
                  <a:pt x="443" y="831"/>
                  <a:pt x="787" y="1125"/>
                </a:cubicBezTo>
                <a:cubicBezTo>
                  <a:pt x="1131" y="1419"/>
                  <a:pt x="1800" y="1632"/>
                  <a:pt x="2067" y="1765"/>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21" name="Line 20"/>
          <p:cNvSpPr>
            <a:spLocks noChangeShapeType="1"/>
          </p:cNvSpPr>
          <p:nvPr/>
        </p:nvSpPr>
        <p:spPr bwMode="auto">
          <a:xfrm>
            <a:off x="971550" y="3644900"/>
            <a:ext cx="1152525"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2" name="Line 21"/>
          <p:cNvSpPr>
            <a:spLocks noChangeShapeType="1"/>
          </p:cNvSpPr>
          <p:nvPr/>
        </p:nvSpPr>
        <p:spPr bwMode="auto">
          <a:xfrm>
            <a:off x="957263" y="4238625"/>
            <a:ext cx="1944687"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3" name="Line 22"/>
          <p:cNvSpPr>
            <a:spLocks noChangeShapeType="1"/>
          </p:cNvSpPr>
          <p:nvPr/>
        </p:nvSpPr>
        <p:spPr bwMode="auto">
          <a:xfrm rot="5400000">
            <a:off x="1331119" y="4436269"/>
            <a:ext cx="1585912" cy="0"/>
          </a:xfrm>
          <a:prstGeom prst="line">
            <a:avLst/>
          </a:prstGeom>
          <a:noFill/>
          <a:ln w="2857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4" name="Line 23"/>
          <p:cNvSpPr>
            <a:spLocks noChangeShapeType="1"/>
          </p:cNvSpPr>
          <p:nvPr/>
        </p:nvSpPr>
        <p:spPr bwMode="auto">
          <a:xfrm rot="5400000">
            <a:off x="2430463" y="4721225"/>
            <a:ext cx="971550" cy="0"/>
          </a:xfrm>
          <a:prstGeom prst="line">
            <a:avLst/>
          </a:prstGeom>
          <a:noFill/>
          <a:ln w="2857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t-IT"/>
          </a:p>
        </p:txBody>
      </p:sp>
      <p:sp>
        <p:nvSpPr>
          <p:cNvPr id="13325" name="Line 24"/>
          <p:cNvSpPr>
            <a:spLocks noChangeShapeType="1"/>
          </p:cNvSpPr>
          <p:nvPr/>
        </p:nvSpPr>
        <p:spPr bwMode="auto">
          <a:xfrm>
            <a:off x="755650" y="3716338"/>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6" name="Line 25"/>
          <p:cNvSpPr>
            <a:spLocks noChangeShapeType="1"/>
          </p:cNvSpPr>
          <p:nvPr/>
        </p:nvSpPr>
        <p:spPr bwMode="auto">
          <a:xfrm rot="-5400000">
            <a:off x="2520951" y="5106987"/>
            <a:ext cx="0" cy="504825"/>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7" name="Text Box 26"/>
          <p:cNvSpPr txBox="1">
            <a:spLocks noChangeArrowheads="1"/>
          </p:cNvSpPr>
          <p:nvPr/>
        </p:nvSpPr>
        <p:spPr bwMode="auto">
          <a:xfrm>
            <a:off x="179388" y="34432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1</a:t>
            </a:r>
          </a:p>
        </p:txBody>
      </p:sp>
      <p:sp>
        <p:nvSpPr>
          <p:cNvPr id="13328" name="Text Box 27"/>
          <p:cNvSpPr txBox="1">
            <a:spLocks noChangeArrowheads="1"/>
          </p:cNvSpPr>
          <p:nvPr/>
        </p:nvSpPr>
        <p:spPr bwMode="auto">
          <a:xfrm>
            <a:off x="179388" y="407670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p</a:t>
            </a:r>
            <a:r>
              <a:rPr lang="it-IT" sz="2000" i="1" baseline="-25000"/>
              <a:t>2</a:t>
            </a:r>
          </a:p>
        </p:txBody>
      </p:sp>
      <p:sp>
        <p:nvSpPr>
          <p:cNvPr id="13329" name="Text Box 28"/>
          <p:cNvSpPr txBox="1">
            <a:spLocks noChangeArrowheads="1"/>
          </p:cNvSpPr>
          <p:nvPr/>
        </p:nvSpPr>
        <p:spPr bwMode="auto">
          <a:xfrm>
            <a:off x="1979613" y="558958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1</a:t>
            </a:r>
          </a:p>
        </p:txBody>
      </p:sp>
      <p:sp>
        <p:nvSpPr>
          <p:cNvPr id="13330" name="Text Box 29"/>
          <p:cNvSpPr txBox="1">
            <a:spLocks noChangeArrowheads="1"/>
          </p:cNvSpPr>
          <p:nvPr/>
        </p:nvSpPr>
        <p:spPr bwMode="auto">
          <a:xfrm>
            <a:off x="2809875" y="5581650"/>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i="1"/>
              <a:t>q</a:t>
            </a:r>
            <a:r>
              <a:rPr lang="it-IT" sz="2000" i="1" baseline="-25000"/>
              <a:t>2</a:t>
            </a:r>
          </a:p>
        </p:txBody>
      </p:sp>
      <p:sp>
        <p:nvSpPr>
          <p:cNvPr id="13331" name="Oval 30"/>
          <p:cNvSpPr>
            <a:spLocks noChangeArrowheads="1"/>
          </p:cNvSpPr>
          <p:nvPr/>
        </p:nvSpPr>
        <p:spPr bwMode="auto">
          <a:xfrm>
            <a:off x="2066925" y="3559175"/>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2" name="Oval 31"/>
          <p:cNvSpPr>
            <a:spLocks noChangeArrowheads="1"/>
          </p:cNvSpPr>
          <p:nvPr/>
        </p:nvSpPr>
        <p:spPr bwMode="auto">
          <a:xfrm>
            <a:off x="2871788" y="4184650"/>
            <a:ext cx="107950" cy="107950"/>
          </a:xfrm>
          <a:prstGeom prst="ellipse">
            <a:avLst/>
          </a:prstGeom>
          <a:solidFill>
            <a:schemeClr val="accent1"/>
          </a:solidFill>
          <a:ln w="19050" algn="ctr">
            <a:solidFill>
              <a:srgbClr val="333333"/>
            </a:solidFill>
            <a:round/>
            <a:headEnd/>
            <a:tailEnd/>
          </a:ln>
        </p:spPr>
        <p:txBody>
          <a:bodyPr wrap="none" anchor="ctr"/>
          <a:lstStyle/>
          <a:p>
            <a:endParaRPr lang="it-IT"/>
          </a:p>
        </p:txBody>
      </p:sp>
      <p:sp>
        <p:nvSpPr>
          <p:cNvPr id="13333" name="Freeform 32"/>
          <p:cNvSpPr>
            <a:spLocks/>
          </p:cNvSpPr>
          <p:nvPr/>
        </p:nvSpPr>
        <p:spPr bwMode="auto">
          <a:xfrm>
            <a:off x="2365375" y="3527425"/>
            <a:ext cx="550863" cy="477838"/>
          </a:xfrm>
          <a:custGeom>
            <a:avLst/>
            <a:gdLst>
              <a:gd name="T0" fmla="*/ 0 w 347"/>
              <a:gd name="T1" fmla="*/ 0 h 301"/>
              <a:gd name="T2" fmla="*/ 2147483647 w 347"/>
              <a:gd name="T3" fmla="*/ 2147483647 h 301"/>
              <a:gd name="T4" fmla="*/ 2147483647 w 347"/>
              <a:gd name="T5" fmla="*/ 2147483647 h 301"/>
              <a:gd name="T6" fmla="*/ 0 60000 65536"/>
              <a:gd name="T7" fmla="*/ 0 60000 65536"/>
              <a:gd name="T8" fmla="*/ 0 60000 65536"/>
              <a:gd name="T9" fmla="*/ 0 w 347"/>
              <a:gd name="T10" fmla="*/ 0 h 301"/>
              <a:gd name="T11" fmla="*/ 347 w 347"/>
              <a:gd name="T12" fmla="*/ 301 h 301"/>
            </a:gdLst>
            <a:ahLst/>
            <a:cxnLst>
              <a:cxn ang="T6">
                <a:pos x="T0" y="T1"/>
              </a:cxn>
              <a:cxn ang="T7">
                <a:pos x="T2" y="T3"/>
              </a:cxn>
              <a:cxn ang="T8">
                <a:pos x="T4" y="T5"/>
              </a:cxn>
            </a:cxnLst>
            <a:rect l="T9" t="T10" r="T11" b="T12"/>
            <a:pathLst>
              <a:path w="347" h="301">
                <a:moveTo>
                  <a:pt x="0" y="0"/>
                </a:moveTo>
                <a:cubicBezTo>
                  <a:pt x="26" y="35"/>
                  <a:pt x="107" y="160"/>
                  <a:pt x="165" y="210"/>
                </a:cubicBezTo>
                <a:cubicBezTo>
                  <a:pt x="223" y="260"/>
                  <a:pt x="282" y="282"/>
                  <a:pt x="347" y="301"/>
                </a:cubicBezTo>
              </a:path>
            </a:pathLst>
          </a:custGeom>
          <a:noFill/>
          <a:ln w="19050" cap="flat" cmpd="sng">
            <a:solidFill>
              <a:srgbClr val="333333"/>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334" name="Text Box 33"/>
          <p:cNvSpPr txBox="1">
            <a:spLocks noChangeArrowheads="1"/>
          </p:cNvSpPr>
          <p:nvPr/>
        </p:nvSpPr>
        <p:spPr bwMode="auto">
          <a:xfrm>
            <a:off x="2254250" y="3068638"/>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A</a:t>
            </a:r>
            <a:endParaRPr lang="it-IT" sz="2000" b="1" i="1" baseline="-25000"/>
          </a:p>
        </p:txBody>
      </p:sp>
      <p:sp>
        <p:nvSpPr>
          <p:cNvPr id="13335" name="Text Box 34"/>
          <p:cNvSpPr txBox="1">
            <a:spLocks noChangeArrowheads="1"/>
          </p:cNvSpPr>
          <p:nvPr/>
        </p:nvSpPr>
        <p:spPr bwMode="auto">
          <a:xfrm>
            <a:off x="3065463" y="36798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i="1"/>
              <a:t>B</a:t>
            </a:r>
            <a:endParaRPr lang="it-IT" sz="2000" b="1" i="1" baseline="-25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0" y="1125538"/>
            <a:ext cx="5905500" cy="5281612"/>
            <a:chOff x="1292" y="709"/>
            <a:chExt cx="3720" cy="3327"/>
          </a:xfrm>
        </p:grpSpPr>
        <p:pic>
          <p:nvPicPr>
            <p:cNvPr id="14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709"/>
              <a:ext cx="3720"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4"/>
            <p:cNvSpPr txBox="1">
              <a:spLocks noChangeArrowheads="1"/>
            </p:cNvSpPr>
            <p:nvPr/>
          </p:nvSpPr>
          <p:spPr bwMode="auto">
            <a:xfrm>
              <a:off x="1864" y="3757"/>
              <a:ext cx="1905"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lnSpc>
                  <a:spcPct val="80000"/>
                </a:lnSpc>
                <a:spcBef>
                  <a:spcPct val="0"/>
                </a:spcBef>
                <a:buFont typeface="Monotype Sorts"/>
                <a:buNone/>
              </a:pPr>
              <a:r>
                <a:rPr lang="en-GB" sz="2000">
                  <a:solidFill>
                    <a:srgbClr val="000000"/>
                  </a:solidFill>
                </a:rPr>
                <a:t>Range of the good / service</a:t>
              </a:r>
            </a:p>
            <a:p>
              <a:pPr algn="l">
                <a:lnSpc>
                  <a:spcPct val="35000"/>
                </a:lnSpc>
                <a:spcBef>
                  <a:spcPct val="0"/>
                </a:spcBef>
                <a:buFont typeface="Monotype Sorts"/>
                <a:buNone/>
              </a:pPr>
              <a:endParaRPr lang="en-GB" sz="2000">
                <a:solidFill>
                  <a:srgbClr val="000000"/>
                </a:solidFill>
              </a:endParaRPr>
            </a:p>
          </p:txBody>
        </p:sp>
      </p:grpSp>
      <p:sp>
        <p:nvSpPr>
          <p:cNvPr id="14339" name="Rectangle 3"/>
          <p:cNvSpPr>
            <a:spLocks noGrp="1" noChangeArrowheads="1"/>
          </p:cNvSpPr>
          <p:nvPr>
            <p:ph type="title"/>
          </p:nvPr>
        </p:nvSpPr>
        <p:spPr/>
        <p:txBody>
          <a:bodyPr/>
          <a:lstStyle/>
          <a:p>
            <a:pPr eaLnBrk="1" hangingPunct="1"/>
            <a:r>
              <a:rPr lang="en-GB" sz="3600" smtClean="0"/>
              <a:t>The spatial organization of market</a:t>
            </a:r>
            <a:br>
              <a:rPr lang="en-GB" sz="3600" smtClean="0"/>
            </a:br>
            <a:endParaRPr lang="en-GB" sz="3600" smtClean="0"/>
          </a:p>
        </p:txBody>
      </p:sp>
      <p:sp>
        <p:nvSpPr>
          <p:cNvPr id="14340" name="Rectangle 12" descr="Rectangle: Click to edit Master text styles&#10;Second level&#10;Third level&#10;Fourth level&#10;Fifth level"/>
          <p:cNvSpPr>
            <a:spLocks noGrp="1" noChangeArrowheads="1"/>
          </p:cNvSpPr>
          <p:nvPr>
            <p:ph type="body" sz="half" idx="2"/>
          </p:nvPr>
        </p:nvSpPr>
        <p:spPr>
          <a:xfrm>
            <a:off x="4800600" y="2051050"/>
            <a:ext cx="3810000" cy="4114800"/>
          </a:xfrm>
        </p:spPr>
        <p:txBody>
          <a:bodyPr/>
          <a:lstStyle/>
          <a:p>
            <a:pPr>
              <a:lnSpc>
                <a:spcPct val="90000"/>
              </a:lnSpc>
            </a:pPr>
            <a:endParaRPr lang="en-GB" sz="2000" smtClean="0"/>
          </a:p>
          <a:p>
            <a:pPr>
              <a:lnSpc>
                <a:spcPct val="90000"/>
              </a:lnSpc>
            </a:pPr>
            <a:endParaRPr lang="en-GB" sz="2000" smtClean="0"/>
          </a:p>
          <a:p>
            <a:pPr>
              <a:lnSpc>
                <a:spcPct val="90000"/>
              </a:lnSpc>
            </a:pPr>
            <a:r>
              <a:rPr lang="en-GB" sz="2000" smtClean="0"/>
              <a:t>The overall quantity demanded by consumers will be maximum at the market place /place of production</a:t>
            </a:r>
          </a:p>
          <a:p>
            <a:pPr>
              <a:lnSpc>
                <a:spcPct val="90000"/>
              </a:lnSpc>
            </a:pPr>
            <a:r>
              <a:rPr lang="en-GB" sz="2000" smtClean="0"/>
              <a:t>And will decrease as distance increases as the effective price paid by customers will increase -  compare points A and B in the previous graph</a:t>
            </a:r>
          </a:p>
        </p:txBody>
      </p:sp>
      <p:sp>
        <p:nvSpPr>
          <p:cNvPr id="14341" name="Text Box 5"/>
          <p:cNvSpPr txBox="1">
            <a:spLocks noChangeArrowheads="1"/>
          </p:cNvSpPr>
          <p:nvPr/>
        </p:nvSpPr>
        <p:spPr bwMode="auto">
          <a:xfrm>
            <a:off x="3413125" y="134143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curve</a:t>
            </a:r>
            <a:r>
              <a:rPr lang="en-GB" sz="1800" i="1"/>
              <a:t> for a good</a:t>
            </a:r>
          </a:p>
        </p:txBody>
      </p:sp>
      <p:sp>
        <p:nvSpPr>
          <p:cNvPr id="14342" name="Text Box 8"/>
          <p:cNvSpPr txBox="1">
            <a:spLocks noChangeArrowheads="1"/>
          </p:cNvSpPr>
          <p:nvPr/>
        </p:nvSpPr>
        <p:spPr bwMode="auto">
          <a:xfrm>
            <a:off x="1763713" y="2205038"/>
            <a:ext cx="5454650" cy="33337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2: the quantity demanded is a linear inverse function of distance</a:t>
            </a:r>
          </a:p>
        </p:txBody>
      </p:sp>
      <p:sp>
        <p:nvSpPr>
          <p:cNvPr id="14343" name="Rectangle 5"/>
          <p:cNvSpPr>
            <a:spLocks noChangeArrowheads="1"/>
          </p:cNvSpPr>
          <p:nvPr/>
        </p:nvSpPr>
        <p:spPr bwMode="auto">
          <a:xfrm rot="-5400000">
            <a:off x="-621506" y="3364706"/>
            <a:ext cx="2019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Quantity (demand)</a:t>
            </a:r>
            <a:endParaRPr lang="en-CA" sz="2400">
              <a:latin typeface="AvantGarde Bk BT"/>
            </a:endParaRPr>
          </a:p>
        </p:txBody>
      </p:sp>
      <p:sp>
        <p:nvSpPr>
          <p:cNvPr id="14344" name="Rectangle 6"/>
          <p:cNvSpPr>
            <a:spLocks noChangeArrowheads="1"/>
          </p:cNvSpPr>
          <p:nvPr/>
        </p:nvSpPr>
        <p:spPr bwMode="auto">
          <a:xfrm>
            <a:off x="5083175" y="6308725"/>
            <a:ext cx="170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CA" sz="1800" b="1">
                <a:solidFill>
                  <a:srgbClr val="000000"/>
                </a:solidFill>
                <a:latin typeface="AvantGarde Bk BT"/>
              </a:rPr>
              <a:t>Price (distance)</a:t>
            </a:r>
            <a:endParaRPr lang="en-CA" sz="2400">
              <a:latin typeface="AvantGarde Bk B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GB" sz="2800" smtClean="0"/>
              <a:t>The spatial organization of market</a:t>
            </a:r>
            <a:br>
              <a:rPr lang="en-GB" sz="2800" smtClean="0"/>
            </a:br>
            <a:r>
              <a:rPr lang="en-GB" sz="2800" smtClean="0"/>
              <a:t/>
            </a:r>
            <a:br>
              <a:rPr lang="en-GB" sz="2800" smtClean="0"/>
            </a:br>
            <a:endParaRPr lang="it-IT" sz="2800" smtClean="0"/>
          </a:p>
        </p:txBody>
      </p:sp>
      <p:grpSp>
        <p:nvGrpSpPr>
          <p:cNvPr id="15363" name="Group 16"/>
          <p:cNvGrpSpPr>
            <a:grpSpLocks/>
          </p:cNvGrpSpPr>
          <p:nvPr/>
        </p:nvGrpSpPr>
        <p:grpSpPr bwMode="auto">
          <a:xfrm>
            <a:off x="2555875" y="1412875"/>
            <a:ext cx="6351588" cy="3398838"/>
            <a:chOff x="1510" y="1380"/>
            <a:chExt cx="2729" cy="1179"/>
          </a:xfrm>
        </p:grpSpPr>
        <p:sp>
          <p:nvSpPr>
            <p:cNvPr id="15374" name="Oval 6"/>
            <p:cNvSpPr>
              <a:spLocks noChangeArrowheads="1"/>
            </p:cNvSpPr>
            <p:nvPr/>
          </p:nvSpPr>
          <p:spPr bwMode="auto">
            <a:xfrm>
              <a:off x="1510" y="1743"/>
              <a:ext cx="2720" cy="816"/>
            </a:xfrm>
            <a:prstGeom prst="ellipse">
              <a:avLst/>
            </a:prstGeom>
            <a:solidFill>
              <a:schemeClr val="bg2"/>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it-IT"/>
            </a:p>
          </p:txBody>
        </p:sp>
        <p:sp>
          <p:nvSpPr>
            <p:cNvPr id="15375" name="AutoShape 5"/>
            <p:cNvSpPr>
              <a:spLocks noChangeArrowheads="1"/>
            </p:cNvSpPr>
            <p:nvPr/>
          </p:nvSpPr>
          <p:spPr bwMode="auto">
            <a:xfrm>
              <a:off x="1510" y="1380"/>
              <a:ext cx="2720" cy="771"/>
            </a:xfrm>
            <a:prstGeom prst="triangle">
              <a:avLst>
                <a:gd name="adj" fmla="val 50000"/>
              </a:avLst>
            </a:prstGeom>
            <a:solidFill>
              <a:schemeClr val="bg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it-IT"/>
            </a:p>
          </p:txBody>
        </p:sp>
        <p:sp>
          <p:nvSpPr>
            <p:cNvPr id="15376" name="Line 7"/>
            <p:cNvSpPr>
              <a:spLocks noChangeShapeType="1"/>
            </p:cNvSpPr>
            <p:nvPr/>
          </p:nvSpPr>
          <p:spPr bwMode="auto">
            <a:xfrm>
              <a:off x="1519" y="2151"/>
              <a:ext cx="2720" cy="0"/>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77" name="Line 8"/>
            <p:cNvSpPr>
              <a:spLocks noChangeShapeType="1"/>
            </p:cNvSpPr>
            <p:nvPr/>
          </p:nvSpPr>
          <p:spPr bwMode="auto">
            <a:xfrm>
              <a:off x="2871" y="1407"/>
              <a:ext cx="0" cy="726"/>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8" name="Line 9"/>
            <p:cNvSpPr>
              <a:spLocks noChangeShapeType="1"/>
            </p:cNvSpPr>
            <p:nvPr/>
          </p:nvSpPr>
          <p:spPr bwMode="auto">
            <a:xfrm rot="5400000">
              <a:off x="3553" y="1471"/>
              <a:ext cx="0" cy="136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379" name="Line 10"/>
            <p:cNvSpPr>
              <a:spLocks noChangeShapeType="1"/>
            </p:cNvSpPr>
            <p:nvPr/>
          </p:nvSpPr>
          <p:spPr bwMode="auto">
            <a:xfrm flipH="1">
              <a:off x="2336" y="2160"/>
              <a:ext cx="544" cy="363"/>
            </a:xfrm>
            <a:prstGeom prst="line">
              <a:avLst/>
            </a:prstGeom>
            <a:noFill/>
            <a:ln w="1905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5380" name="Freeform 11"/>
            <p:cNvSpPr>
              <a:spLocks/>
            </p:cNvSpPr>
            <p:nvPr/>
          </p:nvSpPr>
          <p:spPr bwMode="auto">
            <a:xfrm>
              <a:off x="2871" y="1416"/>
              <a:ext cx="1307" cy="732"/>
            </a:xfrm>
            <a:custGeom>
              <a:avLst/>
              <a:gdLst>
                <a:gd name="T0" fmla="*/ 0 w 1307"/>
                <a:gd name="T1" fmla="*/ 0 h 732"/>
                <a:gd name="T2" fmla="*/ 494 w 1307"/>
                <a:gd name="T3" fmla="*/ 394 h 732"/>
                <a:gd name="T4" fmla="*/ 1307 w 1307"/>
                <a:gd name="T5" fmla="*/ 732 h 732"/>
                <a:gd name="T6" fmla="*/ 0 60000 65536"/>
                <a:gd name="T7" fmla="*/ 0 60000 65536"/>
                <a:gd name="T8" fmla="*/ 0 60000 65536"/>
                <a:gd name="T9" fmla="*/ 0 w 1307"/>
                <a:gd name="T10" fmla="*/ 0 h 732"/>
                <a:gd name="T11" fmla="*/ 1307 w 1307"/>
                <a:gd name="T12" fmla="*/ 732 h 732"/>
              </a:gdLst>
              <a:ahLst/>
              <a:cxnLst>
                <a:cxn ang="T6">
                  <a:pos x="T0" y="T1"/>
                </a:cxn>
                <a:cxn ang="T7">
                  <a:pos x="T2" y="T3"/>
                </a:cxn>
                <a:cxn ang="T8">
                  <a:pos x="T4" y="T5"/>
                </a:cxn>
              </a:cxnLst>
              <a:rect l="T9" t="T10" r="T11" b="T12"/>
              <a:pathLst>
                <a:path w="1307" h="732">
                  <a:moveTo>
                    <a:pt x="0" y="0"/>
                  </a:moveTo>
                  <a:cubicBezTo>
                    <a:pt x="82" y="66"/>
                    <a:pt x="276" y="272"/>
                    <a:pt x="494" y="394"/>
                  </a:cubicBezTo>
                  <a:cubicBezTo>
                    <a:pt x="712" y="516"/>
                    <a:pt x="1172" y="676"/>
                    <a:pt x="1307" y="732"/>
                  </a:cubicBezTo>
                </a:path>
              </a:pathLst>
            </a:custGeom>
            <a:solidFill>
              <a:schemeClr val="bg2"/>
            </a:solidFill>
            <a:ln w="19050" cap="flat" cmpd="sng">
              <a:solidFill>
                <a:srgbClr val="333333"/>
              </a:solidFill>
              <a:prstDash val="solid"/>
              <a:round/>
              <a:headEnd type="none" w="med" len="med"/>
              <a:tailEnd type="none" w="med" len="med"/>
            </a:ln>
          </p:spPr>
          <p:txBody>
            <a:bodyPr/>
            <a:lstStyle/>
            <a:p>
              <a:endParaRPr lang="it-IT"/>
            </a:p>
          </p:txBody>
        </p:sp>
      </p:grpSp>
      <p:sp>
        <p:nvSpPr>
          <p:cNvPr id="15364" name="Text Box 12"/>
          <p:cNvSpPr txBox="1">
            <a:spLocks noChangeArrowheads="1"/>
          </p:cNvSpPr>
          <p:nvPr/>
        </p:nvSpPr>
        <p:spPr bwMode="auto">
          <a:xfrm>
            <a:off x="7092950" y="37893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Distance</a:t>
            </a:r>
          </a:p>
        </p:txBody>
      </p:sp>
      <p:sp>
        <p:nvSpPr>
          <p:cNvPr id="15365" name="Text Box 13"/>
          <p:cNvSpPr txBox="1">
            <a:spLocks noChangeArrowheads="1"/>
          </p:cNvSpPr>
          <p:nvPr/>
        </p:nvSpPr>
        <p:spPr bwMode="auto">
          <a:xfrm rot="-5400000">
            <a:off x="4839494" y="2226469"/>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Quantity</a:t>
            </a:r>
          </a:p>
        </p:txBody>
      </p:sp>
      <p:sp>
        <p:nvSpPr>
          <p:cNvPr id="15366" name="Text Box 14"/>
          <p:cNvSpPr txBox="1">
            <a:spLocks noChangeArrowheads="1"/>
          </p:cNvSpPr>
          <p:nvPr/>
        </p:nvSpPr>
        <p:spPr bwMode="auto">
          <a:xfrm>
            <a:off x="4721225" y="4437063"/>
            <a:ext cx="1866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a:t>Range of the good</a:t>
            </a:r>
          </a:p>
        </p:txBody>
      </p:sp>
      <p:sp>
        <p:nvSpPr>
          <p:cNvPr id="15367" name="Text Box 15"/>
          <p:cNvSpPr txBox="1">
            <a:spLocks noChangeArrowheads="1"/>
          </p:cNvSpPr>
          <p:nvPr/>
        </p:nvSpPr>
        <p:spPr bwMode="auto">
          <a:xfrm>
            <a:off x="5653088" y="37179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L</a:t>
            </a:r>
          </a:p>
        </p:txBody>
      </p:sp>
      <p:sp>
        <p:nvSpPr>
          <p:cNvPr id="15368" name="Text Box 17"/>
          <p:cNvSpPr txBox="1">
            <a:spLocks noChangeArrowheads="1"/>
          </p:cNvSpPr>
          <p:nvPr/>
        </p:nvSpPr>
        <p:spPr bwMode="auto">
          <a:xfrm>
            <a:off x="5549900" y="9810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69" name="Text Box 18"/>
          <p:cNvSpPr txBox="1">
            <a:spLocks noChangeArrowheads="1"/>
          </p:cNvSpPr>
          <p:nvPr/>
        </p:nvSpPr>
        <p:spPr bwMode="auto">
          <a:xfrm>
            <a:off x="8832850" y="35369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it-IT" sz="2000" b="1"/>
              <a:t>d</a:t>
            </a:r>
          </a:p>
        </p:txBody>
      </p:sp>
      <p:sp>
        <p:nvSpPr>
          <p:cNvPr id="15370" name="Text Box 19"/>
          <p:cNvSpPr txBox="1">
            <a:spLocks noChangeArrowheads="1"/>
          </p:cNvSpPr>
          <p:nvPr/>
        </p:nvSpPr>
        <p:spPr bwMode="auto">
          <a:xfrm>
            <a:off x="5364163" y="69215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buFont typeface="Monotype Sorts"/>
              <a:buNone/>
            </a:pPr>
            <a:r>
              <a:rPr lang="en-GB" sz="1800" i="1"/>
              <a:t>Hypothetical demand </a:t>
            </a:r>
            <a:r>
              <a:rPr lang="en-GB" sz="1800" b="1" i="1"/>
              <a:t>cone </a:t>
            </a:r>
            <a:r>
              <a:rPr lang="en-GB" sz="1800" i="1"/>
              <a:t>for a good</a:t>
            </a:r>
          </a:p>
        </p:txBody>
      </p:sp>
      <p:sp>
        <p:nvSpPr>
          <p:cNvPr id="15371" name="Rectangle 20" descr="Rectangle: Click to edit Master text styles&#10;Second level&#10;Third level&#10;Fourth level&#10;Fifth level"/>
          <p:cNvSpPr>
            <a:spLocks noGrp="1" noChangeArrowheads="1"/>
          </p:cNvSpPr>
          <p:nvPr>
            <p:ph type="body" sz="half" idx="1"/>
          </p:nvPr>
        </p:nvSpPr>
        <p:spPr>
          <a:xfrm>
            <a:off x="250825" y="1025525"/>
            <a:ext cx="3810000" cy="5543550"/>
          </a:xfrm>
        </p:spPr>
        <p:txBody>
          <a:bodyPr/>
          <a:lstStyle/>
          <a:p>
            <a:pPr>
              <a:lnSpc>
                <a:spcPct val="80000"/>
              </a:lnSpc>
            </a:pPr>
            <a:r>
              <a:rPr lang="en-GB" sz="1400" smtClean="0"/>
              <a:t>As population is evenly distributed and movement is unrestricted, the demand for a good can be visualized as a </a:t>
            </a:r>
            <a:r>
              <a:rPr lang="en-GB" sz="1400" b="1" i="1" smtClean="0"/>
              <a:t>cone </a:t>
            </a:r>
            <a:r>
              <a:rPr lang="en-GB" sz="1400" smtClean="0"/>
              <a:t>produced rotating the demand function in two axis.</a:t>
            </a:r>
          </a:p>
          <a:p>
            <a:pPr>
              <a:lnSpc>
                <a:spcPct val="80000"/>
              </a:lnSpc>
            </a:pPr>
            <a:r>
              <a:rPr lang="en-GB" sz="1400" smtClean="0"/>
              <a:t>Spatial variation in demand for the good is expressed as a </a:t>
            </a:r>
            <a:r>
              <a:rPr lang="en-GB" sz="1400" b="1" smtClean="0"/>
              <a:t>conical surface </a:t>
            </a:r>
            <a:r>
              <a:rPr lang="en-GB" sz="1400" smtClean="0"/>
              <a:t>with the highest point centred on the </a:t>
            </a:r>
            <a:r>
              <a:rPr lang="en-GB" sz="1400" b="1" smtClean="0"/>
              <a:t>point of production </a:t>
            </a:r>
            <a:r>
              <a:rPr lang="en-GB" sz="1400" b="1" i="1" smtClean="0"/>
              <a:t>L </a:t>
            </a:r>
            <a:r>
              <a:rPr lang="en-GB" sz="1400" smtClean="0"/>
              <a:t>and sloping evenly in all directions to the </a:t>
            </a:r>
            <a:r>
              <a:rPr lang="en-GB" sz="1400" b="1" smtClean="0"/>
              <a:t>perimeter at </a:t>
            </a:r>
            <a:r>
              <a:rPr lang="en-GB" sz="1400" b="1" i="1" smtClean="0"/>
              <a:t>d</a:t>
            </a:r>
          </a:p>
          <a:p>
            <a:pPr>
              <a:lnSpc>
                <a:spcPct val="80000"/>
              </a:lnSpc>
            </a:pPr>
            <a:endParaRPr lang="en-GB" sz="1400" i="1"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endParaRPr lang="en-GB" sz="1400" smtClean="0"/>
          </a:p>
          <a:p>
            <a:pPr>
              <a:lnSpc>
                <a:spcPct val="80000"/>
              </a:lnSpc>
            </a:pPr>
            <a:r>
              <a:rPr lang="en-GB" sz="1400" smtClean="0"/>
              <a:t>The </a:t>
            </a:r>
            <a:r>
              <a:rPr lang="en-GB" sz="1400" b="1" smtClean="0"/>
              <a:t>circumference </a:t>
            </a:r>
            <a:r>
              <a:rPr lang="en-GB" sz="1400" smtClean="0"/>
              <a:t>of the cone represents the </a:t>
            </a:r>
            <a:r>
              <a:rPr lang="en-GB" sz="1400" b="1" i="1" smtClean="0"/>
              <a:t>range</a:t>
            </a:r>
            <a:r>
              <a:rPr lang="en-GB" sz="1400" b="1" smtClean="0"/>
              <a:t> of good</a:t>
            </a:r>
            <a:r>
              <a:rPr lang="en-GB" sz="1400" smtClean="0"/>
              <a:t>, delimiting the maximum spatial extent of this good from production point </a:t>
            </a:r>
            <a:r>
              <a:rPr lang="en-GB" sz="1400" i="1" smtClean="0"/>
              <a:t>L</a:t>
            </a:r>
          </a:p>
          <a:p>
            <a:pPr>
              <a:lnSpc>
                <a:spcPct val="80000"/>
              </a:lnSpc>
            </a:pPr>
            <a:r>
              <a:rPr lang="en-GB" sz="1400" smtClean="0"/>
              <a:t>The </a:t>
            </a:r>
            <a:r>
              <a:rPr lang="en-GB" sz="1400" b="1" smtClean="0"/>
              <a:t>range is circular </a:t>
            </a:r>
            <a:r>
              <a:rPr lang="en-GB" sz="1400" smtClean="0"/>
              <a:t>as this is the most efficient and ideal form for the market area, enabling the maximum number of customers to be supplied at the minimum aggregate cost.</a:t>
            </a:r>
          </a:p>
        </p:txBody>
      </p:sp>
      <p:sp>
        <p:nvSpPr>
          <p:cNvPr id="15372" name="Text Box 22"/>
          <p:cNvSpPr txBox="1">
            <a:spLocks noChangeArrowheads="1"/>
          </p:cNvSpPr>
          <p:nvPr/>
        </p:nvSpPr>
        <p:spPr bwMode="auto">
          <a:xfrm>
            <a:off x="611188" y="5964238"/>
            <a:ext cx="8301037" cy="8350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b="1">
                <a:latin typeface="Tahoma" pitchFamily="34" charset="0"/>
              </a:rPr>
              <a:t>Threshold </a:t>
            </a:r>
            <a:r>
              <a:rPr lang="en-GB" sz="1400">
                <a:latin typeface="Tahoma" pitchFamily="34" charset="0"/>
              </a:rPr>
              <a:t>level of demand in a spatial context:</a:t>
            </a:r>
          </a:p>
          <a:p>
            <a:pPr algn="l">
              <a:buFont typeface="Monotype Sorts"/>
              <a:buNone/>
            </a:pPr>
            <a:r>
              <a:rPr lang="en-GB" sz="1400">
                <a:latin typeface="Tahoma" pitchFamily="34" charset="0"/>
              </a:rPr>
              <a:t>It can be expressed as a circle centred on the production point</a:t>
            </a:r>
          </a:p>
          <a:p>
            <a:pPr algn="l">
              <a:buFont typeface="Monotype Sorts"/>
              <a:buNone/>
            </a:pPr>
            <a:r>
              <a:rPr lang="en-GB" sz="1400">
                <a:latin typeface="Tahoma" pitchFamily="34" charset="0"/>
              </a:rPr>
              <a:t>Within it there should be just sufficient demand to make the sale  of the good commercially worthwhile</a:t>
            </a:r>
          </a:p>
        </p:txBody>
      </p:sp>
      <p:sp>
        <p:nvSpPr>
          <p:cNvPr id="15373" name="Text Box 23"/>
          <p:cNvSpPr txBox="1">
            <a:spLocks noChangeArrowheads="1"/>
          </p:cNvSpPr>
          <p:nvPr/>
        </p:nvSpPr>
        <p:spPr bwMode="auto">
          <a:xfrm>
            <a:off x="5148263" y="5229225"/>
            <a:ext cx="3900487" cy="5461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400"/>
              <a:t>Theorem 3: as space is isotropic, the demand curve </a:t>
            </a:r>
            <a:br>
              <a:rPr lang="en-GB" sz="1400"/>
            </a:br>
            <a:r>
              <a:rPr lang="en-GB" sz="1400"/>
              <a:t>can be centred in L and rotated by 360°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50825" y="1312863"/>
            <a:ext cx="5126038" cy="5126037"/>
          </a:xfrm>
          <a:prstGeom prst="ellipse">
            <a:avLst/>
          </a:prstGeom>
          <a:solidFill>
            <a:srgbClr val="FFFFFF"/>
          </a:solidFill>
          <a:ln w="38100">
            <a:solidFill>
              <a:srgbClr val="808080"/>
            </a:solidFill>
            <a:prstDash val="dash"/>
            <a:round/>
            <a:headEnd/>
            <a:tailEnd/>
          </a:ln>
        </p:spPr>
        <p:txBody>
          <a:bodyPr wrap="none" anchor="ctr"/>
          <a:lstStyle/>
          <a:p>
            <a:pPr algn="l"/>
            <a:endParaRPr lang="it-IT"/>
          </a:p>
        </p:txBody>
      </p:sp>
      <p:sp>
        <p:nvSpPr>
          <p:cNvPr id="16387" name="Oval 3"/>
          <p:cNvSpPr>
            <a:spLocks noChangeArrowheads="1"/>
          </p:cNvSpPr>
          <p:nvPr/>
        </p:nvSpPr>
        <p:spPr bwMode="auto">
          <a:xfrm>
            <a:off x="1403350" y="2465388"/>
            <a:ext cx="2819400" cy="2819400"/>
          </a:xfrm>
          <a:prstGeom prst="ellipse">
            <a:avLst/>
          </a:prstGeom>
          <a:solidFill>
            <a:srgbClr val="FFFF99"/>
          </a:solidFill>
          <a:ln w="38100">
            <a:solidFill>
              <a:srgbClr val="808080"/>
            </a:solidFill>
            <a:prstDash val="sysDot"/>
            <a:round/>
            <a:headEnd/>
            <a:tailEnd/>
          </a:ln>
        </p:spPr>
        <p:txBody>
          <a:bodyPr wrap="none" anchor="ctr"/>
          <a:lstStyle/>
          <a:p>
            <a:pPr algn="l"/>
            <a:endParaRPr lang="it-IT"/>
          </a:p>
        </p:txBody>
      </p:sp>
      <p:sp>
        <p:nvSpPr>
          <p:cNvPr id="16388" name="Rectangle 4"/>
          <p:cNvSpPr>
            <a:spLocks noGrp="1" noChangeArrowheads="1"/>
          </p:cNvSpPr>
          <p:nvPr>
            <p:ph type="title" idx="4294967295"/>
          </p:nvPr>
        </p:nvSpPr>
        <p:spPr/>
        <p:txBody>
          <a:bodyPr/>
          <a:lstStyle/>
          <a:p>
            <a:pPr eaLnBrk="1" hangingPunct="1"/>
            <a:r>
              <a:rPr lang="en-US" sz="3600" smtClean="0"/>
              <a:t>Market Threshold and Range</a:t>
            </a:r>
            <a:br>
              <a:rPr lang="en-US" sz="3600" smtClean="0"/>
            </a:br>
            <a:endParaRPr lang="en-US" sz="3600" smtClean="0"/>
          </a:p>
        </p:txBody>
      </p:sp>
      <p:sp>
        <p:nvSpPr>
          <p:cNvPr id="16389" name="Oval 5"/>
          <p:cNvSpPr>
            <a:spLocks noChangeArrowheads="1"/>
          </p:cNvSpPr>
          <p:nvPr/>
        </p:nvSpPr>
        <p:spPr bwMode="auto">
          <a:xfrm>
            <a:off x="2622550" y="3684588"/>
            <a:ext cx="381000" cy="381000"/>
          </a:xfrm>
          <a:prstGeom prst="ellipse">
            <a:avLst/>
          </a:prstGeom>
          <a:solidFill>
            <a:srgbClr val="FFCC00"/>
          </a:solidFill>
          <a:ln w="38100">
            <a:solidFill>
              <a:srgbClr val="808080"/>
            </a:solidFill>
            <a:round/>
            <a:headEnd/>
            <a:tailEnd/>
          </a:ln>
        </p:spPr>
        <p:txBody>
          <a:bodyPr wrap="none" anchor="ctr"/>
          <a:lstStyle/>
          <a:p>
            <a:pPr algn="l"/>
            <a:endParaRPr lang="it-IT"/>
          </a:p>
        </p:txBody>
      </p:sp>
      <p:sp>
        <p:nvSpPr>
          <p:cNvPr id="16390" name="Line 6"/>
          <p:cNvSpPr>
            <a:spLocks noChangeShapeType="1"/>
          </p:cNvSpPr>
          <p:nvPr/>
        </p:nvSpPr>
        <p:spPr bwMode="auto">
          <a:xfrm>
            <a:off x="3030538" y="3876675"/>
            <a:ext cx="3784600" cy="0"/>
          </a:xfrm>
          <a:prstGeom prst="line">
            <a:avLst/>
          </a:prstGeom>
          <a:noFill/>
          <a:ln w="50800">
            <a:solidFill>
              <a:srgbClr val="8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391" name="Text Box 7"/>
          <p:cNvSpPr txBox="1">
            <a:spLocks noChangeArrowheads="1"/>
          </p:cNvSpPr>
          <p:nvPr/>
        </p:nvSpPr>
        <p:spPr bwMode="auto">
          <a:xfrm>
            <a:off x="5759450" y="3906838"/>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Distance</a:t>
            </a:r>
          </a:p>
        </p:txBody>
      </p:sp>
      <p:sp>
        <p:nvSpPr>
          <p:cNvPr id="16392" name="Text Box 8"/>
          <p:cNvSpPr txBox="1">
            <a:spLocks noChangeArrowheads="1"/>
          </p:cNvSpPr>
          <p:nvPr/>
        </p:nvSpPr>
        <p:spPr bwMode="auto">
          <a:xfrm>
            <a:off x="2344738" y="33480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solidFill>
                  <a:srgbClr val="000000"/>
                </a:solidFill>
                <a:latin typeface="AvantGarde Bk BT"/>
              </a:rPr>
              <a:t>Market</a:t>
            </a:r>
          </a:p>
        </p:txBody>
      </p:sp>
      <p:sp>
        <p:nvSpPr>
          <p:cNvPr id="16393" name="Text Box 9"/>
          <p:cNvSpPr txBox="1">
            <a:spLocks noChangeArrowheads="1"/>
          </p:cNvSpPr>
          <p:nvPr/>
        </p:nvSpPr>
        <p:spPr bwMode="auto">
          <a:xfrm>
            <a:off x="2195513" y="2135188"/>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Threshold</a:t>
            </a:r>
          </a:p>
        </p:txBody>
      </p:sp>
      <p:sp>
        <p:nvSpPr>
          <p:cNvPr id="16394" name="Text Box 10"/>
          <p:cNvSpPr txBox="1">
            <a:spLocks noChangeArrowheads="1"/>
          </p:cNvSpPr>
          <p:nvPr/>
        </p:nvSpPr>
        <p:spPr bwMode="auto">
          <a:xfrm>
            <a:off x="4281488" y="1552575"/>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latin typeface="AvantGarde Bk BT"/>
              </a:rPr>
              <a:t>Range</a:t>
            </a:r>
          </a:p>
        </p:txBody>
      </p:sp>
      <p:sp>
        <p:nvSpPr>
          <p:cNvPr id="16395" name="Oval 11"/>
          <p:cNvSpPr>
            <a:spLocks noChangeArrowheads="1"/>
          </p:cNvSpPr>
          <p:nvPr/>
        </p:nvSpPr>
        <p:spPr bwMode="auto">
          <a:xfrm>
            <a:off x="1206500" y="4522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6" name="Oval 12"/>
          <p:cNvSpPr>
            <a:spLocks noChangeArrowheads="1"/>
          </p:cNvSpPr>
          <p:nvPr/>
        </p:nvSpPr>
        <p:spPr bwMode="auto">
          <a:xfrm>
            <a:off x="1797050" y="40671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7" name="Oval 13"/>
          <p:cNvSpPr>
            <a:spLocks noChangeArrowheads="1"/>
          </p:cNvSpPr>
          <p:nvPr/>
        </p:nvSpPr>
        <p:spPr bwMode="auto">
          <a:xfrm>
            <a:off x="796925" y="32385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8" name="Oval 14"/>
          <p:cNvSpPr>
            <a:spLocks noChangeArrowheads="1"/>
          </p:cNvSpPr>
          <p:nvPr/>
        </p:nvSpPr>
        <p:spPr bwMode="auto">
          <a:xfrm>
            <a:off x="1624013" y="25955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399" name="Oval 15"/>
          <p:cNvSpPr>
            <a:spLocks noChangeArrowheads="1"/>
          </p:cNvSpPr>
          <p:nvPr/>
        </p:nvSpPr>
        <p:spPr bwMode="auto">
          <a:xfrm>
            <a:off x="2587625" y="29987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0" name="Oval 16"/>
          <p:cNvSpPr>
            <a:spLocks noChangeArrowheads="1"/>
          </p:cNvSpPr>
          <p:nvPr/>
        </p:nvSpPr>
        <p:spPr bwMode="auto">
          <a:xfrm>
            <a:off x="3135313" y="39592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1" name="Oval 17"/>
          <p:cNvSpPr>
            <a:spLocks noChangeArrowheads="1"/>
          </p:cNvSpPr>
          <p:nvPr/>
        </p:nvSpPr>
        <p:spPr bwMode="auto">
          <a:xfrm>
            <a:off x="2287588" y="421163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2" name="Oval 18"/>
          <p:cNvSpPr>
            <a:spLocks noChangeArrowheads="1"/>
          </p:cNvSpPr>
          <p:nvPr/>
        </p:nvSpPr>
        <p:spPr bwMode="auto">
          <a:xfrm>
            <a:off x="3328988" y="473551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3" name="Oval 19"/>
          <p:cNvSpPr>
            <a:spLocks noChangeArrowheads="1"/>
          </p:cNvSpPr>
          <p:nvPr/>
        </p:nvSpPr>
        <p:spPr bwMode="auto">
          <a:xfrm>
            <a:off x="3470275" y="325755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4" name="Oval 20"/>
          <p:cNvSpPr>
            <a:spLocks noChangeArrowheads="1"/>
          </p:cNvSpPr>
          <p:nvPr/>
        </p:nvSpPr>
        <p:spPr bwMode="auto">
          <a:xfrm>
            <a:off x="3187700" y="269557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5" name="Oval 21"/>
          <p:cNvSpPr>
            <a:spLocks noChangeArrowheads="1"/>
          </p:cNvSpPr>
          <p:nvPr/>
        </p:nvSpPr>
        <p:spPr bwMode="auto">
          <a:xfrm>
            <a:off x="1792288" y="33924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6" name="Oval 22"/>
          <p:cNvSpPr>
            <a:spLocks noChangeArrowheads="1"/>
          </p:cNvSpPr>
          <p:nvPr/>
        </p:nvSpPr>
        <p:spPr bwMode="auto">
          <a:xfrm>
            <a:off x="3668713" y="419417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7" name="Oval 23"/>
          <p:cNvSpPr>
            <a:spLocks noChangeArrowheads="1"/>
          </p:cNvSpPr>
          <p:nvPr/>
        </p:nvSpPr>
        <p:spPr bwMode="auto">
          <a:xfrm>
            <a:off x="4060825" y="55800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8" name="Oval 24"/>
          <p:cNvSpPr>
            <a:spLocks noChangeArrowheads="1"/>
          </p:cNvSpPr>
          <p:nvPr/>
        </p:nvSpPr>
        <p:spPr bwMode="auto">
          <a:xfrm>
            <a:off x="2133600" y="59705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09" name="Oval 25"/>
          <p:cNvSpPr>
            <a:spLocks noChangeArrowheads="1"/>
          </p:cNvSpPr>
          <p:nvPr/>
        </p:nvSpPr>
        <p:spPr bwMode="auto">
          <a:xfrm>
            <a:off x="5930900" y="4467225"/>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0" name="Oval 26"/>
          <p:cNvSpPr>
            <a:spLocks noChangeArrowheads="1"/>
          </p:cNvSpPr>
          <p:nvPr/>
        </p:nvSpPr>
        <p:spPr bwMode="auto">
          <a:xfrm>
            <a:off x="4257675" y="41608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1" name="Oval 27"/>
          <p:cNvSpPr>
            <a:spLocks noChangeArrowheads="1"/>
          </p:cNvSpPr>
          <p:nvPr/>
        </p:nvSpPr>
        <p:spPr bwMode="auto">
          <a:xfrm>
            <a:off x="4951413" y="41275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2" name="Oval 28"/>
          <p:cNvSpPr>
            <a:spLocks noChangeArrowheads="1"/>
          </p:cNvSpPr>
          <p:nvPr/>
        </p:nvSpPr>
        <p:spPr bwMode="auto">
          <a:xfrm>
            <a:off x="1008063" y="25161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3" name="Oval 29"/>
          <p:cNvSpPr>
            <a:spLocks noChangeArrowheads="1"/>
          </p:cNvSpPr>
          <p:nvPr/>
        </p:nvSpPr>
        <p:spPr bwMode="auto">
          <a:xfrm>
            <a:off x="4246563" y="49720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4" name="Oval 30"/>
          <p:cNvSpPr>
            <a:spLocks noChangeArrowheads="1"/>
          </p:cNvSpPr>
          <p:nvPr/>
        </p:nvSpPr>
        <p:spPr bwMode="auto">
          <a:xfrm>
            <a:off x="3960813" y="22098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5" name="Oval 31"/>
          <p:cNvSpPr>
            <a:spLocks noChangeArrowheads="1"/>
          </p:cNvSpPr>
          <p:nvPr/>
        </p:nvSpPr>
        <p:spPr bwMode="auto">
          <a:xfrm>
            <a:off x="3582988" y="160655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6" name="Oval 32"/>
          <p:cNvSpPr>
            <a:spLocks noChangeArrowheads="1"/>
          </p:cNvSpPr>
          <p:nvPr/>
        </p:nvSpPr>
        <p:spPr bwMode="auto">
          <a:xfrm>
            <a:off x="1803400" y="18907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7" name="Oval 33"/>
          <p:cNvSpPr>
            <a:spLocks noChangeArrowheads="1"/>
          </p:cNvSpPr>
          <p:nvPr/>
        </p:nvSpPr>
        <p:spPr bwMode="auto">
          <a:xfrm>
            <a:off x="4405313" y="29305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8" name="Oval 34"/>
          <p:cNvSpPr>
            <a:spLocks noChangeArrowheads="1"/>
          </p:cNvSpPr>
          <p:nvPr/>
        </p:nvSpPr>
        <p:spPr bwMode="auto">
          <a:xfrm>
            <a:off x="2808288" y="5653088"/>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19" name="Oval 35"/>
          <p:cNvSpPr>
            <a:spLocks noChangeArrowheads="1"/>
          </p:cNvSpPr>
          <p:nvPr/>
        </p:nvSpPr>
        <p:spPr bwMode="auto">
          <a:xfrm>
            <a:off x="428625" y="41735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0" name="Oval 36"/>
          <p:cNvSpPr>
            <a:spLocks noChangeArrowheads="1"/>
          </p:cNvSpPr>
          <p:nvPr/>
        </p:nvSpPr>
        <p:spPr bwMode="auto">
          <a:xfrm>
            <a:off x="3046413" y="17272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1" name="Oval 37"/>
          <p:cNvSpPr>
            <a:spLocks noChangeArrowheads="1"/>
          </p:cNvSpPr>
          <p:nvPr/>
        </p:nvSpPr>
        <p:spPr bwMode="auto">
          <a:xfrm>
            <a:off x="1555750" y="52720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2" name="Oval 38"/>
          <p:cNvSpPr>
            <a:spLocks noChangeArrowheads="1"/>
          </p:cNvSpPr>
          <p:nvPr/>
        </p:nvSpPr>
        <p:spPr bwMode="auto">
          <a:xfrm>
            <a:off x="2436813" y="4800600"/>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3" name="Oval 39"/>
          <p:cNvSpPr>
            <a:spLocks noChangeArrowheads="1"/>
          </p:cNvSpPr>
          <p:nvPr/>
        </p:nvSpPr>
        <p:spPr bwMode="auto">
          <a:xfrm>
            <a:off x="4935538" y="3400425"/>
            <a:ext cx="198437"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4" name="Oval 40"/>
          <p:cNvSpPr>
            <a:spLocks noChangeArrowheads="1"/>
          </p:cNvSpPr>
          <p:nvPr/>
        </p:nvSpPr>
        <p:spPr bwMode="auto">
          <a:xfrm>
            <a:off x="5235575" y="5003800"/>
            <a:ext cx="198438" cy="198438"/>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5" name="Oval 41"/>
          <p:cNvSpPr>
            <a:spLocks noChangeArrowheads="1"/>
          </p:cNvSpPr>
          <p:nvPr/>
        </p:nvSpPr>
        <p:spPr bwMode="auto">
          <a:xfrm>
            <a:off x="5772150" y="28622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26" name="Text Box 42"/>
          <p:cNvSpPr txBox="1">
            <a:spLocks noChangeArrowheads="1"/>
          </p:cNvSpPr>
          <p:nvPr/>
        </p:nvSpPr>
        <p:spPr bwMode="auto">
          <a:xfrm>
            <a:off x="4171950" y="35544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D(T)</a:t>
            </a:r>
          </a:p>
        </p:txBody>
      </p:sp>
      <p:sp>
        <p:nvSpPr>
          <p:cNvPr id="16427" name="Text Box 43"/>
          <p:cNvSpPr txBox="1">
            <a:spLocks noChangeArrowheads="1"/>
          </p:cNvSpPr>
          <p:nvPr/>
        </p:nvSpPr>
        <p:spPr bwMode="auto">
          <a:xfrm>
            <a:off x="5332413" y="355441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i="1"/>
              <a:t>D(R)</a:t>
            </a:r>
          </a:p>
        </p:txBody>
      </p:sp>
      <p:sp>
        <p:nvSpPr>
          <p:cNvPr id="16428" name="Text Box 44"/>
          <p:cNvSpPr txBox="1">
            <a:spLocks noChangeArrowheads="1"/>
          </p:cNvSpPr>
          <p:nvPr/>
        </p:nvSpPr>
        <p:spPr bwMode="auto">
          <a:xfrm>
            <a:off x="1146175" y="5408613"/>
            <a:ext cx="1131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600" b="1">
                <a:latin typeface="AvantGarde Bk BT"/>
              </a:rPr>
              <a:t>Customer</a:t>
            </a:r>
          </a:p>
        </p:txBody>
      </p:sp>
      <p:sp>
        <p:nvSpPr>
          <p:cNvPr id="16429" name="Line 45"/>
          <p:cNvSpPr>
            <a:spLocks noChangeShapeType="1"/>
          </p:cNvSpPr>
          <p:nvPr/>
        </p:nvSpPr>
        <p:spPr bwMode="auto">
          <a:xfrm flipV="1">
            <a:off x="1900238" y="3960813"/>
            <a:ext cx="690562" cy="212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0" name="Line 46"/>
          <p:cNvSpPr>
            <a:spLocks noChangeShapeType="1"/>
          </p:cNvSpPr>
          <p:nvPr/>
        </p:nvSpPr>
        <p:spPr bwMode="auto">
          <a:xfrm flipH="1" flipV="1">
            <a:off x="2809875" y="4113213"/>
            <a:ext cx="103188" cy="163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1" name="Line 47"/>
          <p:cNvSpPr>
            <a:spLocks noChangeShapeType="1"/>
          </p:cNvSpPr>
          <p:nvPr/>
        </p:nvSpPr>
        <p:spPr bwMode="auto">
          <a:xfrm flipH="1">
            <a:off x="3041650" y="2981325"/>
            <a:ext cx="2779713" cy="820738"/>
          </a:xfrm>
          <a:prstGeom prst="line">
            <a:avLst/>
          </a:prstGeom>
          <a:noFill/>
          <a:ln w="12700">
            <a:solidFill>
              <a:srgbClr val="96969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432" name="Text Box 48"/>
          <p:cNvSpPr txBox="1">
            <a:spLocks noChangeArrowheads="1"/>
          </p:cNvSpPr>
          <p:nvPr/>
        </p:nvSpPr>
        <p:spPr bwMode="auto">
          <a:xfrm>
            <a:off x="1743075" y="41862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1</a:t>
            </a:r>
          </a:p>
        </p:txBody>
      </p:sp>
      <p:sp>
        <p:nvSpPr>
          <p:cNvPr id="16433" name="Text Box 49"/>
          <p:cNvSpPr txBox="1">
            <a:spLocks noChangeArrowheads="1"/>
          </p:cNvSpPr>
          <p:nvPr/>
        </p:nvSpPr>
        <p:spPr bwMode="auto">
          <a:xfrm>
            <a:off x="2759075" y="57594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2</a:t>
            </a:r>
          </a:p>
        </p:txBody>
      </p:sp>
      <p:sp>
        <p:nvSpPr>
          <p:cNvPr id="16434" name="Text Box 50"/>
          <p:cNvSpPr txBox="1">
            <a:spLocks noChangeArrowheads="1"/>
          </p:cNvSpPr>
          <p:nvPr/>
        </p:nvSpPr>
        <p:spPr bwMode="auto">
          <a:xfrm>
            <a:off x="5732463" y="29829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0"/>
              </a:spcBef>
              <a:buClrTx/>
              <a:buFontTx/>
              <a:buNone/>
            </a:pPr>
            <a:r>
              <a:rPr lang="en-US" sz="1800" b="1"/>
              <a:t>3</a:t>
            </a:r>
          </a:p>
        </p:txBody>
      </p:sp>
      <p:sp>
        <p:nvSpPr>
          <p:cNvPr id="16435" name="Oval 51"/>
          <p:cNvSpPr>
            <a:spLocks noChangeArrowheads="1"/>
          </p:cNvSpPr>
          <p:nvPr/>
        </p:nvSpPr>
        <p:spPr bwMode="auto">
          <a:xfrm>
            <a:off x="2116138" y="2900363"/>
            <a:ext cx="198437"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6436" name="Rectangle 52"/>
          <p:cNvSpPr>
            <a:spLocks noChangeArrowheads="1"/>
          </p:cNvSpPr>
          <p:nvPr/>
        </p:nvSpPr>
        <p:spPr bwMode="auto">
          <a:xfrm>
            <a:off x="6300788" y="188913"/>
            <a:ext cx="269875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p>
            <a:pPr marL="541338" lvl="2" algn="l"/>
            <a:r>
              <a:rPr lang="en-GB" sz="1800" b="1" i="1"/>
              <a:t>range</a:t>
            </a:r>
            <a:r>
              <a:rPr lang="en-GB" sz="1800" b="1"/>
              <a:t> </a:t>
            </a:r>
            <a:r>
              <a:rPr lang="en-GB" sz="1800"/>
              <a:t>= </a:t>
            </a:r>
            <a:r>
              <a:rPr lang="en-US" sz="1800"/>
              <a:t>maximum distance a consumer is willing to travel to reach the final good/service</a:t>
            </a:r>
          </a:p>
          <a:p>
            <a:pPr marL="541338" lvl="2" algn="l"/>
            <a:r>
              <a:rPr lang="en-GB" sz="1800" b="1" i="1"/>
              <a:t>threshold</a:t>
            </a:r>
            <a:r>
              <a:rPr lang="en-GB" sz="1800" b="1"/>
              <a:t> </a:t>
            </a:r>
            <a:r>
              <a:rPr lang="en-GB" sz="1800"/>
              <a:t>= </a:t>
            </a:r>
            <a:r>
              <a:rPr lang="en-US" sz="1800"/>
              <a:t>minimum volume of  demand necessary to keep production and distribution economically viable</a:t>
            </a:r>
          </a:p>
          <a:p>
            <a:pPr marL="541338" lvl="2" algn="l"/>
            <a:r>
              <a:rPr lang="en-US" sz="1800"/>
              <a:t>If the good is to be produced and is to continue in production =&gt;</a:t>
            </a:r>
          </a:p>
          <a:p>
            <a:pPr marL="541338" lvl="2" algn="l">
              <a:buFont typeface="Monotype Sorts"/>
              <a:buNone/>
            </a:pPr>
            <a:r>
              <a:rPr lang="en-US" sz="1800" b="1" i="1"/>
              <a:t>range </a:t>
            </a:r>
            <a:r>
              <a:rPr lang="en-US" sz="1800" b="1"/>
              <a:t>&gt; </a:t>
            </a:r>
            <a:r>
              <a:rPr lang="en-US" sz="1800" b="1" i="1"/>
              <a:t>threshold</a:t>
            </a:r>
            <a:endParaRPr lang="en-GB" sz="1800" b="1"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GB" sz="3600" smtClean="0"/>
              <a:t>The spatial organization of market</a:t>
            </a:r>
            <a:br>
              <a:rPr lang="en-GB" sz="3600" smtClean="0"/>
            </a:br>
            <a:endParaRPr lang="en-GB" sz="3600" smtClean="0"/>
          </a:p>
        </p:txBody>
      </p:sp>
      <p:grpSp>
        <p:nvGrpSpPr>
          <p:cNvPr id="17411" name="Group 3"/>
          <p:cNvGrpSpPr>
            <a:grpSpLocks/>
          </p:cNvGrpSpPr>
          <p:nvPr/>
        </p:nvGrpSpPr>
        <p:grpSpPr bwMode="auto">
          <a:xfrm>
            <a:off x="4784725" y="4076700"/>
            <a:ext cx="3748088" cy="2593975"/>
            <a:chOff x="2832" y="2160"/>
            <a:chExt cx="2361" cy="1634"/>
          </a:xfrm>
        </p:grpSpPr>
        <p:sp>
          <p:nvSpPr>
            <p:cNvPr id="17437" name="Rectangle 4"/>
            <p:cNvSpPr>
              <a:spLocks noChangeArrowheads="1"/>
            </p:cNvSpPr>
            <p:nvPr/>
          </p:nvSpPr>
          <p:spPr bwMode="auto">
            <a:xfrm>
              <a:off x="2835" y="2160"/>
              <a:ext cx="2358" cy="1633"/>
            </a:xfrm>
            <a:prstGeom prst="rect">
              <a:avLst/>
            </a:prstGeom>
            <a:solidFill>
              <a:srgbClr val="FFFFFF"/>
            </a:solidFill>
            <a:ln w="19050" algn="ctr">
              <a:solidFill>
                <a:srgbClr val="333333"/>
              </a:solidFill>
              <a:miter lim="800000"/>
              <a:headEnd/>
              <a:tailEnd/>
            </a:ln>
          </p:spPr>
          <p:txBody>
            <a:bodyPr wrap="none" anchor="ctr"/>
            <a:lstStyle/>
            <a:p>
              <a:pPr algn="l"/>
              <a:endParaRPr lang="it-IT"/>
            </a:p>
          </p:txBody>
        </p:sp>
        <p:grpSp>
          <p:nvGrpSpPr>
            <p:cNvPr id="17438" name="Group 5"/>
            <p:cNvGrpSpPr>
              <a:grpSpLocks/>
            </p:cNvGrpSpPr>
            <p:nvPr/>
          </p:nvGrpSpPr>
          <p:grpSpPr bwMode="auto">
            <a:xfrm>
              <a:off x="2832" y="2171"/>
              <a:ext cx="2331" cy="1623"/>
              <a:chOff x="2832" y="2171"/>
              <a:chExt cx="2331" cy="1623"/>
            </a:xfrm>
          </p:grpSpPr>
          <p:sp>
            <p:nvSpPr>
              <p:cNvPr id="17439" name="AutoShape 6"/>
              <p:cNvSpPr>
                <a:spLocks noChangeArrowheads="1"/>
              </p:cNvSpPr>
              <p:nvPr/>
            </p:nvSpPr>
            <p:spPr bwMode="auto">
              <a:xfrm>
                <a:off x="3696" y="2704"/>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0" name="AutoShape 7"/>
              <p:cNvSpPr>
                <a:spLocks noChangeArrowheads="1"/>
              </p:cNvSpPr>
              <p:nvPr/>
            </p:nvSpPr>
            <p:spPr bwMode="auto">
              <a:xfrm>
                <a:off x="4139" y="243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1" name="AutoShape 8"/>
              <p:cNvSpPr>
                <a:spLocks noChangeArrowheads="1"/>
              </p:cNvSpPr>
              <p:nvPr/>
            </p:nvSpPr>
            <p:spPr bwMode="auto">
              <a:xfrm>
                <a:off x="4139" y="2976"/>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2" name="AutoShape 9"/>
              <p:cNvSpPr>
                <a:spLocks noChangeArrowheads="1"/>
              </p:cNvSpPr>
              <p:nvPr/>
            </p:nvSpPr>
            <p:spPr bwMode="auto">
              <a:xfrm>
                <a:off x="3696" y="3249"/>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3" name="AutoShape 10"/>
              <p:cNvSpPr>
                <a:spLocks noChangeArrowheads="1"/>
              </p:cNvSpPr>
              <p:nvPr/>
            </p:nvSpPr>
            <p:spPr bwMode="auto">
              <a:xfrm>
                <a:off x="3265" y="298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4" name="AutoShape 11"/>
              <p:cNvSpPr>
                <a:spLocks noChangeArrowheads="1"/>
              </p:cNvSpPr>
              <p:nvPr/>
            </p:nvSpPr>
            <p:spPr bwMode="auto">
              <a:xfrm>
                <a:off x="3254" y="244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5" name="AutoShape 12"/>
              <p:cNvSpPr>
                <a:spLocks noChangeArrowheads="1"/>
              </p:cNvSpPr>
              <p:nvPr/>
            </p:nvSpPr>
            <p:spPr bwMode="auto">
              <a:xfrm>
                <a:off x="3698" y="2172"/>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6" name="AutoShape 13"/>
              <p:cNvSpPr>
                <a:spLocks noChangeArrowheads="1"/>
              </p:cNvSpPr>
              <p:nvPr/>
            </p:nvSpPr>
            <p:spPr bwMode="auto">
              <a:xfrm>
                <a:off x="4571"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7" name="AutoShape 14"/>
              <p:cNvSpPr>
                <a:spLocks noChangeArrowheads="1"/>
              </p:cNvSpPr>
              <p:nvPr/>
            </p:nvSpPr>
            <p:spPr bwMode="auto">
              <a:xfrm>
                <a:off x="4571"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8" name="AutoShape 15"/>
              <p:cNvSpPr>
                <a:spLocks noChangeArrowheads="1"/>
              </p:cNvSpPr>
              <p:nvPr/>
            </p:nvSpPr>
            <p:spPr bwMode="auto">
              <a:xfrm>
                <a:off x="4573"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49" name="AutoShape 16"/>
              <p:cNvSpPr>
                <a:spLocks noChangeArrowheads="1"/>
              </p:cNvSpPr>
              <p:nvPr/>
            </p:nvSpPr>
            <p:spPr bwMode="auto">
              <a:xfrm>
                <a:off x="2832" y="2703"/>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0" name="AutoShape 17"/>
              <p:cNvSpPr>
                <a:spLocks noChangeArrowheads="1"/>
              </p:cNvSpPr>
              <p:nvPr/>
            </p:nvSpPr>
            <p:spPr bwMode="auto">
              <a:xfrm>
                <a:off x="2832" y="3248"/>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51" name="AutoShape 18"/>
              <p:cNvSpPr>
                <a:spLocks noChangeArrowheads="1"/>
              </p:cNvSpPr>
              <p:nvPr/>
            </p:nvSpPr>
            <p:spPr bwMode="auto">
              <a:xfrm>
                <a:off x="2834" y="2171"/>
                <a:ext cx="590" cy="545"/>
              </a:xfrm>
              <a:prstGeom prst="hexagon">
                <a:avLst>
                  <a:gd name="adj" fmla="val 27064"/>
                  <a:gd name="vf" fmla="val 115470"/>
                </a:avLst>
              </a:prstGeom>
              <a:solidFill>
                <a:srgbClr val="FFFFFF"/>
              </a:solidFill>
              <a:ln w="19050" algn="ctr">
                <a:solidFill>
                  <a:srgbClr val="333333"/>
                </a:solidFill>
                <a:miter lim="800000"/>
                <a:headEnd/>
                <a:tailEnd/>
              </a:ln>
            </p:spPr>
            <p:txBody>
              <a:bodyPr wrap="none" anchor="ctr"/>
              <a:lstStyle/>
              <a:p>
                <a:pPr algn="l"/>
                <a:endParaRPr lang="it-IT"/>
              </a:p>
            </p:txBody>
          </p:sp>
        </p:grpSp>
      </p:grpSp>
      <p:grpSp>
        <p:nvGrpSpPr>
          <p:cNvPr id="17412" name="Group 19"/>
          <p:cNvGrpSpPr>
            <a:grpSpLocks/>
          </p:cNvGrpSpPr>
          <p:nvPr/>
        </p:nvGrpSpPr>
        <p:grpSpPr bwMode="auto">
          <a:xfrm>
            <a:off x="5291138" y="1430338"/>
            <a:ext cx="3529012" cy="2430462"/>
            <a:chOff x="249" y="2670"/>
            <a:chExt cx="2223" cy="1531"/>
          </a:xfrm>
        </p:grpSpPr>
        <p:sp>
          <p:nvSpPr>
            <p:cNvPr id="17423" name="Oval 20"/>
            <p:cNvSpPr>
              <a:spLocks noChangeArrowheads="1"/>
            </p:cNvSpPr>
            <p:nvPr/>
          </p:nvSpPr>
          <p:spPr bwMode="auto">
            <a:xfrm>
              <a:off x="249"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4" name="Oval 21"/>
            <p:cNvSpPr>
              <a:spLocks noChangeArrowheads="1"/>
            </p:cNvSpPr>
            <p:nvPr/>
          </p:nvSpPr>
          <p:spPr bwMode="auto">
            <a:xfrm>
              <a:off x="793" y="2704"/>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5" name="Oval 22"/>
            <p:cNvSpPr>
              <a:spLocks noChangeArrowheads="1"/>
            </p:cNvSpPr>
            <p:nvPr/>
          </p:nvSpPr>
          <p:spPr bwMode="auto">
            <a:xfrm>
              <a:off x="1338" y="271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6" name="Oval 23"/>
            <p:cNvSpPr>
              <a:spLocks noChangeArrowheads="1"/>
            </p:cNvSpPr>
            <p:nvPr/>
          </p:nvSpPr>
          <p:spPr bwMode="auto">
            <a:xfrm>
              <a:off x="1892" y="270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7" name="Oval 24"/>
            <p:cNvSpPr>
              <a:spLocks noChangeArrowheads="1"/>
            </p:cNvSpPr>
            <p:nvPr/>
          </p:nvSpPr>
          <p:spPr bwMode="auto">
            <a:xfrm>
              <a:off x="533" y="317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8" name="Oval 25"/>
            <p:cNvSpPr>
              <a:spLocks noChangeArrowheads="1"/>
            </p:cNvSpPr>
            <p:nvPr/>
          </p:nvSpPr>
          <p:spPr bwMode="auto">
            <a:xfrm>
              <a:off x="1077" y="3171"/>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9" name="Oval 26"/>
            <p:cNvSpPr>
              <a:spLocks noChangeArrowheads="1"/>
            </p:cNvSpPr>
            <p:nvPr/>
          </p:nvSpPr>
          <p:spPr bwMode="auto">
            <a:xfrm>
              <a:off x="1622" y="3182"/>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0" name="Oval 27"/>
            <p:cNvSpPr>
              <a:spLocks noChangeArrowheads="1"/>
            </p:cNvSpPr>
            <p:nvPr/>
          </p:nvSpPr>
          <p:spPr bwMode="auto">
            <a:xfrm>
              <a:off x="259"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1" name="Oval 28"/>
            <p:cNvSpPr>
              <a:spLocks noChangeArrowheads="1"/>
            </p:cNvSpPr>
            <p:nvPr/>
          </p:nvSpPr>
          <p:spPr bwMode="auto">
            <a:xfrm>
              <a:off x="803" y="364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2" name="Oval 29"/>
            <p:cNvSpPr>
              <a:spLocks noChangeArrowheads="1"/>
            </p:cNvSpPr>
            <p:nvPr/>
          </p:nvSpPr>
          <p:spPr bwMode="auto">
            <a:xfrm>
              <a:off x="1348" y="365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3" name="Oval 30"/>
            <p:cNvSpPr>
              <a:spLocks noChangeArrowheads="1"/>
            </p:cNvSpPr>
            <p:nvPr/>
          </p:nvSpPr>
          <p:spPr bwMode="auto">
            <a:xfrm>
              <a:off x="1902" y="3647"/>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34" name="Rectangle 31"/>
            <p:cNvSpPr>
              <a:spLocks noChangeArrowheads="1"/>
            </p:cNvSpPr>
            <p:nvPr/>
          </p:nvSpPr>
          <p:spPr bwMode="auto">
            <a:xfrm>
              <a:off x="249" y="2670"/>
              <a:ext cx="2223" cy="1531"/>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35" name="AutoShape 32"/>
            <p:cNvSpPr>
              <a:spLocks noChangeArrowheads="1"/>
            </p:cNvSpPr>
            <p:nvPr/>
          </p:nvSpPr>
          <p:spPr bwMode="auto">
            <a:xfrm>
              <a:off x="2200" y="3192"/>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7436" name="AutoShape 33"/>
            <p:cNvSpPr>
              <a:spLocks noChangeArrowheads="1"/>
            </p:cNvSpPr>
            <p:nvPr/>
          </p:nvSpPr>
          <p:spPr bwMode="auto">
            <a:xfrm rot="10800000">
              <a:off x="249" y="3194"/>
              <a:ext cx="272" cy="499"/>
            </a:xfrm>
            <a:prstGeom prst="moon">
              <a:avLst>
                <a:gd name="adj" fmla="val 87500"/>
              </a:avLst>
            </a:prstGeom>
            <a:solidFill>
              <a:srgbClr val="FFFFFF"/>
            </a:solidFill>
            <a:ln w="19050" algn="ctr">
              <a:solidFill>
                <a:srgbClr val="333333"/>
              </a:solidFill>
              <a:miter lim="800000"/>
              <a:headEnd/>
              <a:tailEnd/>
            </a:ln>
          </p:spPr>
          <p:txBody>
            <a:bodyPr wrap="none" anchor="ctr"/>
            <a:lstStyle/>
            <a:p>
              <a:pPr algn="l"/>
              <a:endParaRPr lang="it-IT"/>
            </a:p>
          </p:txBody>
        </p:sp>
      </p:grpSp>
      <p:grpSp>
        <p:nvGrpSpPr>
          <p:cNvPr id="17413" name="Group 34"/>
          <p:cNvGrpSpPr>
            <a:grpSpLocks/>
          </p:cNvGrpSpPr>
          <p:nvPr/>
        </p:nvGrpSpPr>
        <p:grpSpPr bwMode="auto">
          <a:xfrm>
            <a:off x="468313" y="2992438"/>
            <a:ext cx="3743325" cy="2592387"/>
            <a:chOff x="249" y="981"/>
            <a:chExt cx="2358" cy="1633"/>
          </a:xfrm>
        </p:grpSpPr>
        <p:sp>
          <p:nvSpPr>
            <p:cNvPr id="17419" name="Rectangle 35"/>
            <p:cNvSpPr>
              <a:spLocks noChangeArrowheads="1"/>
            </p:cNvSpPr>
            <p:nvPr/>
          </p:nvSpPr>
          <p:spPr bwMode="auto">
            <a:xfrm>
              <a:off x="249" y="981"/>
              <a:ext cx="2358" cy="1633"/>
            </a:xfrm>
            <a:prstGeom prst="rect">
              <a:avLst/>
            </a:prstGeom>
            <a:noFill/>
            <a:ln w="19050"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7420" name="Oval 36"/>
            <p:cNvSpPr>
              <a:spLocks noChangeArrowheads="1"/>
            </p:cNvSpPr>
            <p:nvPr/>
          </p:nvSpPr>
          <p:spPr bwMode="auto">
            <a:xfrm>
              <a:off x="1836" y="1525"/>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1" name="Oval 37"/>
            <p:cNvSpPr>
              <a:spLocks noChangeArrowheads="1"/>
            </p:cNvSpPr>
            <p:nvPr/>
          </p:nvSpPr>
          <p:spPr bwMode="auto">
            <a:xfrm>
              <a:off x="340" y="1026"/>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sp>
          <p:nvSpPr>
            <p:cNvPr id="17422" name="Oval 38"/>
            <p:cNvSpPr>
              <a:spLocks noChangeArrowheads="1"/>
            </p:cNvSpPr>
            <p:nvPr/>
          </p:nvSpPr>
          <p:spPr bwMode="auto">
            <a:xfrm>
              <a:off x="703" y="1843"/>
              <a:ext cx="545" cy="544"/>
            </a:xfrm>
            <a:prstGeom prst="ellipse">
              <a:avLst/>
            </a:prstGeom>
            <a:solidFill>
              <a:srgbClr val="FFFFFF"/>
            </a:solidFill>
            <a:ln w="19050" algn="ctr">
              <a:solidFill>
                <a:srgbClr val="333333"/>
              </a:solidFill>
              <a:round/>
              <a:headEnd/>
              <a:tailEnd/>
            </a:ln>
          </p:spPr>
          <p:txBody>
            <a:bodyPr wrap="none" anchor="ctr"/>
            <a:lstStyle/>
            <a:p>
              <a:pPr algn="l"/>
              <a:endParaRPr lang="it-IT"/>
            </a:p>
          </p:txBody>
        </p:sp>
      </p:grpSp>
      <p:sp>
        <p:nvSpPr>
          <p:cNvPr id="17414" name="Text Box 39"/>
          <p:cNvSpPr txBox="1">
            <a:spLocks noChangeArrowheads="1"/>
          </p:cNvSpPr>
          <p:nvPr/>
        </p:nvSpPr>
        <p:spPr bwMode="auto">
          <a:xfrm>
            <a:off x="107950" y="28971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(a)</a:t>
            </a:r>
          </a:p>
        </p:txBody>
      </p:sp>
      <p:sp>
        <p:nvSpPr>
          <p:cNvPr id="17415" name="Text Box 40"/>
          <p:cNvSpPr txBox="1">
            <a:spLocks noChangeArrowheads="1"/>
          </p:cNvSpPr>
          <p:nvPr/>
        </p:nvSpPr>
        <p:spPr bwMode="auto">
          <a:xfrm>
            <a:off x="4859338" y="15081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(b)</a:t>
            </a:r>
          </a:p>
        </p:txBody>
      </p:sp>
      <p:sp>
        <p:nvSpPr>
          <p:cNvPr id="17416" name="Text Box 41"/>
          <p:cNvSpPr txBox="1">
            <a:spLocks noChangeArrowheads="1"/>
          </p:cNvSpPr>
          <p:nvPr/>
        </p:nvSpPr>
        <p:spPr bwMode="auto">
          <a:xfrm>
            <a:off x="4425950" y="41497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600">
                <a:solidFill>
                  <a:srgbClr val="000000"/>
                </a:solidFill>
              </a:rPr>
              <a:t>(c)</a:t>
            </a:r>
          </a:p>
        </p:txBody>
      </p:sp>
      <p:sp>
        <p:nvSpPr>
          <p:cNvPr id="17417" name="Text Box 42"/>
          <p:cNvSpPr txBox="1">
            <a:spLocks noChangeArrowheads="1"/>
          </p:cNvSpPr>
          <p:nvPr/>
        </p:nvSpPr>
        <p:spPr bwMode="auto">
          <a:xfrm>
            <a:off x="107950" y="5524500"/>
            <a:ext cx="453548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Places of supply and demand cones:</a:t>
            </a:r>
          </a:p>
          <a:p>
            <a:pPr algn="l">
              <a:buFont typeface="Monotype Sorts"/>
              <a:buAutoNum type="alphaLcParenR"/>
            </a:pPr>
            <a:r>
              <a:rPr lang="en-GB" sz="1600">
                <a:solidFill>
                  <a:srgbClr val="000000"/>
                </a:solidFill>
                <a:latin typeface="Tahoma" pitchFamily="34" charset="0"/>
              </a:rPr>
              <a:t>Few places of supply</a:t>
            </a:r>
          </a:p>
          <a:p>
            <a:pPr algn="l">
              <a:buFont typeface="Monotype Sorts"/>
              <a:buAutoNum type="alphaLcParenR"/>
            </a:pPr>
            <a:r>
              <a:rPr lang="en-GB" sz="1600">
                <a:solidFill>
                  <a:srgbClr val="000000"/>
                </a:solidFill>
                <a:latin typeface="Tahoma" pitchFamily="34" charset="0"/>
              </a:rPr>
              <a:t>Closed places  with vacuums  of supply</a:t>
            </a:r>
          </a:p>
          <a:p>
            <a:pPr algn="l">
              <a:buFont typeface="Monotype Sorts"/>
              <a:buAutoNum type="alphaLcParenR"/>
            </a:pPr>
            <a:r>
              <a:rPr lang="en-GB" sz="1600">
                <a:solidFill>
                  <a:srgbClr val="000000"/>
                </a:solidFill>
                <a:latin typeface="Tahoma" pitchFamily="34" charset="0"/>
              </a:rPr>
              <a:t>Exhaustive network of places of supply</a:t>
            </a:r>
          </a:p>
        </p:txBody>
      </p:sp>
      <p:sp>
        <p:nvSpPr>
          <p:cNvPr id="17418" name="Text Box 42"/>
          <p:cNvSpPr txBox="1">
            <a:spLocks noChangeArrowheads="1"/>
          </p:cNvSpPr>
          <p:nvPr/>
        </p:nvSpPr>
        <p:spPr bwMode="auto">
          <a:xfrm>
            <a:off x="179388" y="908050"/>
            <a:ext cx="51133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b="1">
                <a:solidFill>
                  <a:srgbClr val="000000"/>
                </a:solidFill>
                <a:latin typeface="Tahoma" pitchFamily="34" charset="0"/>
              </a:rPr>
              <a:t>Single to multiple players</a:t>
            </a:r>
          </a:p>
          <a:p>
            <a:pPr algn="l">
              <a:buFont typeface="Monotype Sorts"/>
              <a:buAutoNum type="alphaLcParenR"/>
            </a:pPr>
            <a:r>
              <a:rPr lang="en-GB" sz="1600">
                <a:solidFill>
                  <a:srgbClr val="000000"/>
                </a:solidFill>
                <a:latin typeface="Tahoma" pitchFamily="34" charset="0"/>
              </a:rPr>
              <a:t> a single production point is unlikely to serve all the population</a:t>
            </a:r>
          </a:p>
          <a:p>
            <a:pPr algn="l">
              <a:buFont typeface="Monotype Sorts"/>
              <a:buAutoNum type="alphaLcParenR"/>
            </a:pPr>
            <a:r>
              <a:rPr lang="en-GB" sz="1600">
                <a:solidFill>
                  <a:srgbClr val="000000"/>
                </a:solidFill>
                <a:latin typeface="Tahoma" pitchFamily="34" charset="0"/>
              </a:rPr>
              <a:t>Free entrance for other suppliers</a:t>
            </a:r>
          </a:p>
          <a:p>
            <a:pPr algn="l">
              <a:buFont typeface="Monotype Sorts"/>
              <a:buAutoNum type="alphaLcParenR"/>
            </a:pPr>
            <a:r>
              <a:rPr lang="en-GB" sz="1600">
                <a:solidFill>
                  <a:srgbClr val="000000"/>
                </a:solidFill>
                <a:latin typeface="Tahoma" pitchFamily="34" charset="0"/>
              </a:rPr>
              <a:t>Same range and thresholds for different producers</a:t>
            </a:r>
          </a:p>
          <a:p>
            <a:pPr algn="l">
              <a:buFont typeface="Monotype Sorts"/>
              <a:buAutoNum type="alphaLcParenR"/>
            </a:pPr>
            <a:r>
              <a:rPr lang="en-GB" sz="1600">
                <a:solidFill>
                  <a:srgbClr val="000000"/>
                </a:solidFill>
                <a:latin typeface="Tahoma" pitchFamily="34" charset="0"/>
              </a:rPr>
              <a:t>If the demand for a good remains unsatisfied there is place for newcomers to enter the market.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GB" sz="3600" dirty="0" smtClean="0"/>
              <a:t>The spatial organization of market</a:t>
            </a:r>
            <a:br>
              <a:rPr lang="en-GB" sz="3600" dirty="0" smtClean="0"/>
            </a:br>
            <a:endParaRPr lang="en-GB" sz="3600" dirty="0" smtClean="0"/>
          </a:p>
        </p:txBody>
      </p:sp>
      <p:grpSp>
        <p:nvGrpSpPr>
          <p:cNvPr id="18435" name="Group 3"/>
          <p:cNvGrpSpPr>
            <a:grpSpLocks/>
          </p:cNvGrpSpPr>
          <p:nvPr/>
        </p:nvGrpSpPr>
        <p:grpSpPr bwMode="auto">
          <a:xfrm>
            <a:off x="468313" y="1898650"/>
            <a:ext cx="3600450" cy="3402013"/>
            <a:chOff x="295" y="1196"/>
            <a:chExt cx="2268" cy="2143"/>
          </a:xfrm>
        </p:grpSpPr>
        <p:sp>
          <p:nvSpPr>
            <p:cNvPr id="18445" name="Oval 4"/>
            <p:cNvSpPr>
              <a:spLocks noChangeArrowheads="1"/>
            </p:cNvSpPr>
            <p:nvPr/>
          </p:nvSpPr>
          <p:spPr bwMode="auto">
            <a:xfrm>
              <a:off x="1429" y="2205"/>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6" name="Oval 5"/>
            <p:cNvSpPr>
              <a:spLocks noChangeArrowheads="1"/>
            </p:cNvSpPr>
            <p:nvPr/>
          </p:nvSpPr>
          <p:spPr bwMode="auto">
            <a:xfrm>
              <a:off x="295" y="2159"/>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7" name="Oval 6"/>
            <p:cNvSpPr>
              <a:spLocks noChangeArrowheads="1"/>
            </p:cNvSpPr>
            <p:nvPr/>
          </p:nvSpPr>
          <p:spPr bwMode="auto">
            <a:xfrm>
              <a:off x="919" y="1196"/>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grpSp>
      <p:grpSp>
        <p:nvGrpSpPr>
          <p:cNvPr id="18436" name="Group 7"/>
          <p:cNvGrpSpPr>
            <a:grpSpLocks/>
          </p:cNvGrpSpPr>
          <p:nvPr/>
        </p:nvGrpSpPr>
        <p:grpSpPr bwMode="auto">
          <a:xfrm>
            <a:off x="5435600" y="1989138"/>
            <a:ext cx="3384550" cy="3311525"/>
            <a:chOff x="3424" y="1253"/>
            <a:chExt cx="2132" cy="2086"/>
          </a:xfrm>
        </p:grpSpPr>
        <p:sp>
          <p:nvSpPr>
            <p:cNvPr id="18439" name="Oval 8"/>
            <p:cNvSpPr>
              <a:spLocks noChangeArrowheads="1"/>
            </p:cNvSpPr>
            <p:nvPr/>
          </p:nvSpPr>
          <p:spPr bwMode="auto">
            <a:xfrm>
              <a:off x="4377"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0" name="Oval 9"/>
            <p:cNvSpPr>
              <a:spLocks noChangeArrowheads="1"/>
            </p:cNvSpPr>
            <p:nvPr/>
          </p:nvSpPr>
          <p:spPr bwMode="auto">
            <a:xfrm>
              <a:off x="3424" y="2024"/>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1" name="Oval 10"/>
            <p:cNvSpPr>
              <a:spLocks noChangeArrowheads="1"/>
            </p:cNvSpPr>
            <p:nvPr/>
          </p:nvSpPr>
          <p:spPr bwMode="auto">
            <a:xfrm>
              <a:off x="3923" y="1253"/>
              <a:ext cx="1134" cy="1134"/>
            </a:xfrm>
            <a:prstGeom prst="ellipse">
              <a:avLst/>
            </a:prstGeom>
            <a:noFill/>
            <a:ln w="19050"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18442" name="Line 11"/>
            <p:cNvSpPr>
              <a:spLocks noChangeShapeType="1"/>
            </p:cNvSpPr>
            <p:nvPr/>
          </p:nvSpPr>
          <p:spPr bwMode="auto">
            <a:xfrm flipH="1">
              <a:off x="4195" y="1706"/>
              <a:ext cx="1361" cy="817"/>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3" name="Line 12"/>
            <p:cNvSpPr>
              <a:spLocks noChangeShapeType="1"/>
            </p:cNvSpPr>
            <p:nvPr/>
          </p:nvSpPr>
          <p:spPr bwMode="auto">
            <a:xfrm flipH="1">
              <a:off x="4468" y="1615"/>
              <a:ext cx="0" cy="1724"/>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8444" name="Line 13"/>
            <p:cNvSpPr>
              <a:spLocks noChangeShapeType="1"/>
            </p:cNvSpPr>
            <p:nvPr/>
          </p:nvSpPr>
          <p:spPr bwMode="auto">
            <a:xfrm flipH="1" flipV="1">
              <a:off x="3560" y="1797"/>
              <a:ext cx="1407" cy="816"/>
            </a:xfrm>
            <a:prstGeom prst="line">
              <a:avLst/>
            </a:prstGeom>
            <a:noFill/>
            <a:ln w="254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8437" name="AutoShape 14"/>
          <p:cNvSpPr>
            <a:spLocks noChangeArrowheads="1"/>
          </p:cNvSpPr>
          <p:nvPr/>
        </p:nvSpPr>
        <p:spPr bwMode="auto">
          <a:xfrm>
            <a:off x="4067175" y="2781300"/>
            <a:ext cx="1009650" cy="1079500"/>
          </a:xfrm>
          <a:prstGeom prst="rightArrow">
            <a:avLst>
              <a:gd name="adj1" fmla="val 50000"/>
              <a:gd name="adj2" fmla="val 25000"/>
            </a:avLst>
          </a:prstGeom>
          <a:solidFill>
            <a:srgbClr val="FFFFFF"/>
          </a:solidFill>
          <a:ln w="19050" algn="ctr">
            <a:solidFill>
              <a:srgbClr val="333333"/>
            </a:solidFill>
            <a:miter lim="800000"/>
            <a:headEnd/>
            <a:tailEnd/>
          </a:ln>
        </p:spPr>
        <p:txBody>
          <a:bodyPr wrap="none" anchor="ctr"/>
          <a:lstStyle/>
          <a:p>
            <a:pPr algn="l"/>
            <a:endParaRPr lang="it-IT"/>
          </a:p>
        </p:txBody>
      </p:sp>
      <p:sp>
        <p:nvSpPr>
          <p:cNvPr id="18438" name="Text Box 15"/>
          <p:cNvSpPr txBox="1">
            <a:spLocks noChangeArrowheads="1"/>
          </p:cNvSpPr>
          <p:nvPr/>
        </p:nvSpPr>
        <p:spPr bwMode="auto">
          <a:xfrm>
            <a:off x="2627313" y="5805488"/>
            <a:ext cx="424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dirty="0">
                <a:solidFill>
                  <a:srgbClr val="000000"/>
                </a:solidFill>
                <a:latin typeface="Tahoma" pitchFamily="34" charset="0"/>
              </a:rPr>
              <a:t>From circles to hexagons</a:t>
            </a:r>
          </a:p>
        </p:txBody>
      </p:sp>
    </p:spTree>
    <p:extLst>
      <p:ext uri="{BB962C8B-B14F-4D97-AF65-F5344CB8AC3E}">
        <p14:creationId xmlns:p14="http://schemas.microsoft.com/office/powerpoint/2010/main" val="3356057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600" dirty="0" smtClean="0"/>
              <a:t>The spatial organization of market</a:t>
            </a:r>
            <a:br>
              <a:rPr lang="en-GB" sz="3600" dirty="0" smtClean="0"/>
            </a:br>
            <a:endParaRPr lang="en-GB" sz="3600" dirty="0" smtClean="0"/>
          </a:p>
        </p:txBody>
      </p:sp>
      <p:sp>
        <p:nvSpPr>
          <p:cNvPr id="2" name="Segnaposto contenuto 1"/>
          <p:cNvSpPr>
            <a:spLocks noGrp="1"/>
          </p:cNvSpPr>
          <p:nvPr>
            <p:ph idx="1"/>
          </p:nvPr>
        </p:nvSpPr>
        <p:spPr>
          <a:xfrm>
            <a:off x="838200" y="980728"/>
            <a:ext cx="7772400" cy="4535016"/>
          </a:xfrm>
        </p:spPr>
        <p:txBody>
          <a:bodyPr>
            <a:noAutofit/>
          </a:bodyPr>
          <a:lstStyle/>
          <a:p>
            <a:r>
              <a:rPr lang="en-GB" sz="1600" dirty="0"/>
              <a:t>If the demand for good G remains unsatisfied, then a third, fourth and nth producer of the good will be established according to the same principles.</a:t>
            </a:r>
          </a:p>
          <a:p>
            <a:r>
              <a:rPr lang="en-GB" sz="1600" dirty="0"/>
              <a:t>Each will supply a circular market area of the same size</a:t>
            </a:r>
          </a:p>
          <a:p>
            <a:r>
              <a:rPr lang="en-GB" sz="1600" dirty="0"/>
              <a:t>As the number of producers increases, problems arise in regarding the precise spatial relationships of the respective market areas.</a:t>
            </a:r>
          </a:p>
          <a:p>
            <a:r>
              <a:rPr lang="en-GB" sz="1600" dirty="0"/>
              <a:t>If the circular market areas just touch without overlap, although they give complete coverage from the consumer viewpoint, this is unsatisfactory for the producer because it generates competition.</a:t>
            </a:r>
          </a:p>
          <a:p>
            <a:r>
              <a:rPr lang="en-GB" sz="1600" dirty="0"/>
              <a:t>Since the price to the consumer depends solely on his distance from the point of production, it is clear that the area of overlap would be bisected, with consumers purchasing goods from the nearest production </a:t>
            </a:r>
            <a:r>
              <a:rPr lang="en-GB" sz="1600" dirty="0" err="1"/>
              <a:t>center</a:t>
            </a:r>
            <a:r>
              <a:rPr lang="en-GB" sz="1600" dirty="0"/>
              <a:t>. </a:t>
            </a:r>
          </a:p>
          <a:p>
            <a:r>
              <a:rPr lang="en-GB" sz="1600" dirty="0"/>
              <a:t>The boundary (of the hexagons) is known as the line of indifference, as consumer placed there will be equally interested in purchasing the good indifferently in one centre or in another one. </a:t>
            </a:r>
          </a:p>
          <a:p>
            <a:r>
              <a:rPr lang="en-GB" sz="1600" dirty="0"/>
              <a:t>The packing of market areas compresses them into an alternative shape. </a:t>
            </a:r>
          </a:p>
          <a:p>
            <a:r>
              <a:rPr lang="en-GB" sz="1600" dirty="0"/>
              <a:t>The hexagon is the most efficient theoretical shape for market areas because it allows the maximum amount of packing of market areas consistent with the </a:t>
            </a:r>
            <a:r>
              <a:rPr lang="en-GB" sz="1600" dirty="0" err="1"/>
              <a:t>minimizaion</a:t>
            </a:r>
            <a:r>
              <a:rPr lang="en-GB" sz="1600" dirty="0"/>
              <a:t> of movement costs (</a:t>
            </a:r>
            <a:r>
              <a:rPr lang="en-GB" sz="1600" dirty="0" err="1"/>
              <a:t>Haggett</a:t>
            </a:r>
            <a:r>
              <a:rPr lang="en-GB" sz="1600" dirty="0"/>
              <a:t>, 2001)</a:t>
            </a:r>
            <a:endParaRPr lang="it-IT" sz="1600" dirty="0"/>
          </a:p>
        </p:txBody>
      </p:sp>
      <p:sp>
        <p:nvSpPr>
          <p:cNvPr id="17" name="Text Box 15"/>
          <p:cNvSpPr txBox="1">
            <a:spLocks noChangeArrowheads="1"/>
          </p:cNvSpPr>
          <p:nvPr/>
        </p:nvSpPr>
        <p:spPr bwMode="auto">
          <a:xfrm>
            <a:off x="2627313" y="5805488"/>
            <a:ext cx="424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dirty="0">
                <a:solidFill>
                  <a:srgbClr val="000000"/>
                </a:solidFill>
                <a:latin typeface="Tahoma" pitchFamily="34" charset="0"/>
              </a:rPr>
              <a:t>From circles to hexagons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GB" sz="3600" smtClean="0"/>
              <a:t>The spatial organization of market</a:t>
            </a:r>
            <a:br>
              <a:rPr lang="en-GB" sz="3600" smtClean="0"/>
            </a:br>
            <a:endParaRPr lang="en-GB" sz="3600" smtClean="0"/>
          </a:p>
        </p:txBody>
      </p:sp>
      <p:pic>
        <p:nvPicPr>
          <p:cNvPr id="19459"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27088" y="1905000"/>
            <a:ext cx="3236912" cy="1981200"/>
          </a:xfrm>
          <a:noFill/>
        </p:spPr>
      </p:pic>
      <p:pic>
        <p:nvPicPr>
          <p:cNvPr id="19460"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095875" y="1905000"/>
            <a:ext cx="3005138" cy="1981200"/>
          </a:xfrm>
          <a:noFill/>
        </p:spPr>
      </p:pic>
      <p:pic>
        <p:nvPicPr>
          <p:cNvPr id="19461"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46100" y="4243388"/>
            <a:ext cx="3810000" cy="1571625"/>
          </a:xfrm>
          <a:noFill/>
        </p:spPr>
      </p:pic>
      <p:pic>
        <p:nvPicPr>
          <p:cNvPr id="19462" name="Picture 6"/>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859338" y="4038600"/>
            <a:ext cx="3594100" cy="19812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409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GB" smtClean="0"/>
              <a:t>In this lesson we will:</a:t>
            </a:r>
          </a:p>
          <a:p>
            <a:pPr lvl="1" eaLnBrk="1" hangingPunct="1"/>
            <a:r>
              <a:rPr lang="en-GB" smtClean="0"/>
              <a:t>Revise the assumptions of location in a simplified economic landscape </a:t>
            </a:r>
          </a:p>
          <a:p>
            <a:pPr lvl="1" eaLnBrk="1" hangingPunct="1"/>
            <a:r>
              <a:rPr lang="en-GB" smtClean="0"/>
              <a:t>Present Christaller’s central place theory</a:t>
            </a:r>
          </a:p>
          <a:p>
            <a:pPr lvl="2" eaLnBrk="1" hangingPunct="1"/>
            <a:r>
              <a:rPr lang="en-GB" smtClean="0"/>
              <a:t>Define a central place;</a:t>
            </a:r>
          </a:p>
          <a:p>
            <a:pPr lvl="2" eaLnBrk="1" hangingPunct="1"/>
            <a:r>
              <a:rPr lang="en-GB" smtClean="0"/>
              <a:t>Observe the hierarchical organization of places</a:t>
            </a:r>
          </a:p>
          <a:p>
            <a:pPr lvl="1" eaLnBrk="1" hangingPunct="1"/>
            <a:r>
              <a:rPr lang="en-GB" smtClean="0"/>
              <a:t>Understand (once again!) the importance of some kinds of </a:t>
            </a:r>
            <a:r>
              <a:rPr lang="en-GB" i="1" smtClean="0"/>
              <a:t>distance </a:t>
            </a:r>
            <a:r>
              <a:rPr lang="en-GB" smtClean="0"/>
              <a:t>in the (business &amp; economic) geographical reasoning.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GB" sz="3200" smtClean="0"/>
              <a:t>Central-place theory</a:t>
            </a:r>
            <a:br>
              <a:rPr lang="en-GB" sz="3200" smtClean="0"/>
            </a:br>
            <a:endParaRPr lang="en-GB" sz="3200" smtClean="0"/>
          </a:p>
        </p:txBody>
      </p:sp>
      <p:sp>
        <p:nvSpPr>
          <p:cNvPr id="20483" name="Rectangle 3" descr="Rectangle: Click to edit Master text styles&#10;Second level&#10;Third level&#10;Fourth level&#10;Fifth level"/>
          <p:cNvSpPr>
            <a:spLocks noGrp="1" noChangeArrowheads="1"/>
          </p:cNvSpPr>
          <p:nvPr>
            <p:ph type="body" idx="4294967295"/>
          </p:nvPr>
        </p:nvSpPr>
        <p:spPr>
          <a:xfrm>
            <a:off x="838200" y="1196975"/>
            <a:ext cx="7772400" cy="5256213"/>
          </a:xfrm>
        </p:spPr>
        <p:txBody>
          <a:bodyPr/>
          <a:lstStyle/>
          <a:p>
            <a:pPr eaLnBrk="1" hangingPunct="1">
              <a:lnSpc>
                <a:spcPct val="80000"/>
              </a:lnSpc>
            </a:pPr>
            <a:r>
              <a:rPr lang="en-GB" sz="2000" smtClean="0"/>
              <a:t>From a single-good economy to a multiple goods economy:</a:t>
            </a:r>
          </a:p>
          <a:p>
            <a:pPr lvl="1" eaLnBrk="1" hangingPunct="1">
              <a:lnSpc>
                <a:spcPct val="80000"/>
              </a:lnSpc>
            </a:pPr>
            <a:r>
              <a:rPr lang="en-GB" sz="1800" smtClean="0"/>
              <a:t>Range and thresholds different for different goods / services;</a:t>
            </a:r>
          </a:p>
          <a:p>
            <a:pPr lvl="1" eaLnBrk="1" hangingPunct="1">
              <a:lnSpc>
                <a:spcPct val="80000"/>
              </a:lnSpc>
            </a:pPr>
            <a:r>
              <a:rPr lang="en-GB" sz="1800" smtClean="0"/>
              <a:t>Some goods have a low threshold and a correspondingly low range (low-order goods)</a:t>
            </a:r>
          </a:p>
          <a:p>
            <a:pPr lvl="1" eaLnBrk="1" hangingPunct="1">
              <a:lnSpc>
                <a:spcPct val="80000"/>
              </a:lnSpc>
            </a:pPr>
            <a:r>
              <a:rPr lang="en-GB" sz="1800" smtClean="0"/>
              <a:t>Others need a much higher level of demand for their existence and a more extensive range (high-order goods):</a:t>
            </a:r>
          </a:p>
          <a:p>
            <a:pPr lvl="2" eaLnBrk="1" hangingPunct="1">
              <a:lnSpc>
                <a:spcPct val="80000"/>
              </a:lnSpc>
            </a:pPr>
            <a:r>
              <a:rPr lang="en-GB" sz="1600" smtClean="0"/>
              <a:t>Bread = low order</a:t>
            </a:r>
          </a:p>
          <a:p>
            <a:pPr lvl="2" eaLnBrk="1" hangingPunct="1">
              <a:lnSpc>
                <a:spcPct val="80000"/>
              </a:lnSpc>
            </a:pPr>
            <a:r>
              <a:rPr lang="en-GB" sz="1600" smtClean="0"/>
              <a:t>University = high order</a:t>
            </a:r>
          </a:p>
          <a:p>
            <a:pPr algn="ctr" eaLnBrk="1" hangingPunct="1">
              <a:lnSpc>
                <a:spcPct val="80000"/>
              </a:lnSpc>
              <a:buFont typeface="Wingdings" pitchFamily="2" charset="2"/>
              <a:buNone/>
            </a:pPr>
            <a:r>
              <a:rPr lang="en-GB" sz="2000" smtClean="0"/>
              <a:t>BUT</a:t>
            </a:r>
          </a:p>
          <a:p>
            <a:pPr eaLnBrk="1" hangingPunct="1">
              <a:lnSpc>
                <a:spcPct val="80000"/>
              </a:lnSpc>
            </a:pPr>
            <a:r>
              <a:rPr lang="en-GB" sz="2000" smtClean="0"/>
              <a:t>Christaller hypothesizes a hierarchical structure of places;</a:t>
            </a:r>
          </a:p>
          <a:p>
            <a:pPr eaLnBrk="1" hangingPunct="1">
              <a:lnSpc>
                <a:spcPct val="80000"/>
              </a:lnSpc>
            </a:pPr>
            <a:r>
              <a:rPr lang="en-GB" sz="2000" smtClean="0"/>
              <a:t>Higher order central places offer also all the goods and services supplied by lower order places</a:t>
            </a:r>
          </a:p>
          <a:p>
            <a:pPr eaLnBrk="1" hangingPunct="1">
              <a:lnSpc>
                <a:spcPct val="80000"/>
              </a:lnSpc>
            </a:pPr>
            <a:r>
              <a:rPr lang="en-GB" sz="2000" smtClean="0"/>
              <a:t>K = fixed  ratio between the number of centres of order </a:t>
            </a:r>
            <a:r>
              <a:rPr lang="en-GB" sz="2000" i="1" smtClean="0"/>
              <a:t>n-1 </a:t>
            </a:r>
            <a:r>
              <a:rPr lang="en-GB" sz="2000" smtClean="0"/>
              <a:t>and centres of order </a:t>
            </a:r>
            <a:r>
              <a:rPr lang="en-GB" sz="2000" i="1" smtClean="0"/>
              <a:t>n</a:t>
            </a:r>
          </a:p>
          <a:p>
            <a:pPr eaLnBrk="1" hangingPunct="1">
              <a:lnSpc>
                <a:spcPct val="80000"/>
              </a:lnSpc>
            </a:pPr>
            <a:r>
              <a:rPr lang="en-GB" sz="2000" smtClean="0"/>
              <a:t>Principles of:</a:t>
            </a:r>
          </a:p>
          <a:p>
            <a:pPr lvl="1" eaLnBrk="1" hangingPunct="1">
              <a:lnSpc>
                <a:spcPct val="80000"/>
              </a:lnSpc>
            </a:pPr>
            <a:r>
              <a:rPr lang="en-GB" sz="1800" smtClean="0"/>
              <a:t>Market (k=3)</a:t>
            </a:r>
          </a:p>
          <a:p>
            <a:pPr lvl="1" eaLnBrk="1" hangingPunct="1">
              <a:lnSpc>
                <a:spcPct val="80000"/>
              </a:lnSpc>
            </a:pPr>
            <a:r>
              <a:rPr lang="en-GB" sz="1800" smtClean="0"/>
              <a:t>Traffic (K=4)</a:t>
            </a:r>
          </a:p>
          <a:p>
            <a:pPr lvl="1" eaLnBrk="1" hangingPunct="1">
              <a:lnSpc>
                <a:spcPct val="80000"/>
              </a:lnSpc>
            </a:pPr>
            <a:r>
              <a:rPr lang="en-GB" sz="1800" smtClean="0"/>
              <a:t>Administration (k=7)</a:t>
            </a:r>
          </a:p>
        </p:txBody>
      </p:sp>
      <p:sp>
        <p:nvSpPr>
          <p:cNvPr id="2" name="Rettangolo 1"/>
          <p:cNvSpPr/>
          <p:nvPr/>
        </p:nvSpPr>
        <p:spPr>
          <a:xfrm>
            <a:off x="-17896" y="6362164"/>
            <a:ext cx="9161895" cy="523220"/>
          </a:xfrm>
          <a:prstGeom prst="rect">
            <a:avLst/>
          </a:prstGeom>
        </p:spPr>
        <p:txBody>
          <a:bodyPr wrap="square">
            <a:spAutoFit/>
          </a:bodyPr>
          <a:lstStyle/>
          <a:p>
            <a:r>
              <a:rPr lang="it-IT" dirty="0">
                <a:hlinkClick r:id="rId2"/>
              </a:rPr>
              <a:t>https://</a:t>
            </a:r>
            <a:r>
              <a:rPr lang="it-IT" dirty="0" smtClean="0">
                <a:hlinkClick r:id="rId2"/>
              </a:rPr>
              <a:t>www.e-education.psu.edu/geog597i_02/node/681</a:t>
            </a:r>
            <a:r>
              <a:rPr lang="it-IT" dirty="0" smtClean="0"/>
              <a:t> </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it-IT" smtClean="0"/>
              <a:t>Central-place theory </a:t>
            </a:r>
            <a:r>
              <a:rPr lang="en-US" smtClean="0"/>
              <a:t>(k=3)</a:t>
            </a:r>
          </a:p>
        </p:txBody>
      </p:sp>
      <p:grpSp>
        <p:nvGrpSpPr>
          <p:cNvPr id="21507" name="Group 3"/>
          <p:cNvGrpSpPr>
            <a:grpSpLocks/>
          </p:cNvGrpSpPr>
          <p:nvPr/>
        </p:nvGrpSpPr>
        <p:grpSpPr bwMode="auto">
          <a:xfrm>
            <a:off x="971550" y="1409700"/>
            <a:ext cx="5849938" cy="4387850"/>
            <a:chOff x="612" y="888"/>
            <a:chExt cx="3685" cy="2764"/>
          </a:xfrm>
        </p:grpSpPr>
        <p:sp>
          <p:nvSpPr>
            <p:cNvPr id="21519" name="Freeform 4"/>
            <p:cNvSpPr>
              <a:spLocks/>
            </p:cNvSpPr>
            <p:nvPr/>
          </p:nvSpPr>
          <p:spPr bwMode="auto">
            <a:xfrm>
              <a:off x="1138" y="174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1520" name="Group 5"/>
            <p:cNvGrpSpPr>
              <a:grpSpLocks/>
            </p:cNvGrpSpPr>
            <p:nvPr/>
          </p:nvGrpSpPr>
          <p:grpSpPr bwMode="auto">
            <a:xfrm>
              <a:off x="871" y="954"/>
              <a:ext cx="3158" cy="2631"/>
              <a:chOff x="1426" y="1204"/>
              <a:chExt cx="3158" cy="2631"/>
            </a:xfrm>
          </p:grpSpPr>
          <p:sp>
            <p:nvSpPr>
              <p:cNvPr id="2157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7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8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8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1521" name="Freeform 19"/>
            <p:cNvSpPr>
              <a:spLocks/>
            </p:cNvSpPr>
            <p:nvPr/>
          </p:nvSpPr>
          <p:spPr bwMode="auto">
            <a:xfrm>
              <a:off x="1401"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1522" name="Oval 20"/>
            <p:cNvSpPr>
              <a:spLocks noChangeArrowheads="1"/>
            </p:cNvSpPr>
            <p:nvPr/>
          </p:nvSpPr>
          <p:spPr bwMode="auto">
            <a:xfrm>
              <a:off x="1341"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3" name="Oval 21"/>
            <p:cNvSpPr>
              <a:spLocks noChangeArrowheads="1"/>
            </p:cNvSpPr>
            <p:nvPr/>
          </p:nvSpPr>
          <p:spPr bwMode="auto">
            <a:xfrm>
              <a:off x="1867"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4" name="Oval 22"/>
            <p:cNvSpPr>
              <a:spLocks noChangeArrowheads="1"/>
            </p:cNvSpPr>
            <p:nvPr/>
          </p:nvSpPr>
          <p:spPr bwMode="auto">
            <a:xfrm>
              <a:off x="1078"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5" name="Oval 23"/>
            <p:cNvSpPr>
              <a:spLocks noChangeArrowheads="1"/>
            </p:cNvSpPr>
            <p:nvPr/>
          </p:nvSpPr>
          <p:spPr bwMode="auto">
            <a:xfrm>
              <a:off x="1341"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6" name="Oval 24"/>
            <p:cNvSpPr>
              <a:spLocks noChangeArrowheads="1"/>
            </p:cNvSpPr>
            <p:nvPr/>
          </p:nvSpPr>
          <p:spPr bwMode="auto">
            <a:xfrm>
              <a:off x="1867"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7" name="Oval 25"/>
            <p:cNvSpPr>
              <a:spLocks noChangeArrowheads="1"/>
            </p:cNvSpPr>
            <p:nvPr/>
          </p:nvSpPr>
          <p:spPr bwMode="auto">
            <a:xfrm>
              <a:off x="2130"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8" name="Oval 26"/>
            <p:cNvSpPr>
              <a:spLocks noChangeArrowheads="1"/>
            </p:cNvSpPr>
            <p:nvPr/>
          </p:nvSpPr>
          <p:spPr bwMode="auto">
            <a:xfrm>
              <a:off x="2130" y="1157"/>
              <a:ext cx="121"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29" name="Oval 27"/>
            <p:cNvSpPr>
              <a:spLocks noChangeArrowheads="1"/>
            </p:cNvSpPr>
            <p:nvPr/>
          </p:nvSpPr>
          <p:spPr bwMode="auto">
            <a:xfrm>
              <a:off x="2657" y="1157"/>
              <a:ext cx="120" cy="12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0" name="Oval 28"/>
            <p:cNvSpPr>
              <a:spLocks noChangeArrowheads="1"/>
            </p:cNvSpPr>
            <p:nvPr/>
          </p:nvSpPr>
          <p:spPr bwMode="auto">
            <a:xfrm>
              <a:off x="2657" y="2209"/>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1" name="Oval 29"/>
            <p:cNvSpPr>
              <a:spLocks noChangeArrowheads="1"/>
            </p:cNvSpPr>
            <p:nvPr/>
          </p:nvSpPr>
          <p:spPr bwMode="auto">
            <a:xfrm>
              <a:off x="2920" y="1683"/>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2" name="Oval 30"/>
            <p:cNvSpPr>
              <a:spLocks noChangeArrowheads="1"/>
            </p:cNvSpPr>
            <p:nvPr/>
          </p:nvSpPr>
          <p:spPr bwMode="auto">
            <a:xfrm>
              <a:off x="2657" y="3261"/>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3" name="Oval 31"/>
            <p:cNvSpPr>
              <a:spLocks noChangeArrowheads="1"/>
            </p:cNvSpPr>
            <p:nvPr/>
          </p:nvSpPr>
          <p:spPr bwMode="auto">
            <a:xfrm>
              <a:off x="2132" y="324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4" name="Oval 32"/>
            <p:cNvSpPr>
              <a:spLocks noChangeArrowheads="1"/>
            </p:cNvSpPr>
            <p:nvPr/>
          </p:nvSpPr>
          <p:spPr bwMode="auto">
            <a:xfrm>
              <a:off x="2920" y="2735"/>
              <a:ext cx="120"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5" name="Oval 33"/>
            <p:cNvSpPr>
              <a:spLocks noChangeArrowheads="1"/>
            </p:cNvSpPr>
            <p:nvPr/>
          </p:nvSpPr>
          <p:spPr bwMode="auto">
            <a:xfrm>
              <a:off x="3446" y="2735"/>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6" name="Oval 34"/>
            <p:cNvSpPr>
              <a:spLocks noChangeArrowheads="1"/>
            </p:cNvSpPr>
            <p:nvPr/>
          </p:nvSpPr>
          <p:spPr bwMode="auto">
            <a:xfrm>
              <a:off x="3709" y="2209"/>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7" name="Oval 35"/>
            <p:cNvSpPr>
              <a:spLocks noChangeArrowheads="1"/>
            </p:cNvSpPr>
            <p:nvPr/>
          </p:nvSpPr>
          <p:spPr bwMode="auto">
            <a:xfrm>
              <a:off x="3446" y="1683"/>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38" name="Oval 36"/>
            <p:cNvSpPr>
              <a:spLocks noChangeArrowheads="1"/>
            </p:cNvSpPr>
            <p:nvPr/>
          </p:nvSpPr>
          <p:spPr bwMode="auto">
            <a:xfrm>
              <a:off x="2355"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39" name="Oval 37"/>
            <p:cNvSpPr>
              <a:spLocks noChangeArrowheads="1"/>
            </p:cNvSpPr>
            <p:nvPr/>
          </p:nvSpPr>
          <p:spPr bwMode="auto">
            <a:xfrm>
              <a:off x="2366" y="2719"/>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0" name="Oval 38"/>
            <p:cNvSpPr>
              <a:spLocks noChangeArrowheads="1"/>
            </p:cNvSpPr>
            <p:nvPr/>
          </p:nvSpPr>
          <p:spPr bwMode="auto">
            <a:xfrm>
              <a:off x="1566" y="323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1" name="Oval 39"/>
            <p:cNvSpPr>
              <a:spLocks noChangeArrowheads="1"/>
            </p:cNvSpPr>
            <p:nvPr/>
          </p:nvSpPr>
          <p:spPr bwMode="auto">
            <a:xfrm>
              <a:off x="776" y="2708"/>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2" name="Oval 40"/>
            <p:cNvSpPr>
              <a:spLocks noChangeArrowheads="1"/>
            </p:cNvSpPr>
            <p:nvPr/>
          </p:nvSpPr>
          <p:spPr bwMode="auto">
            <a:xfrm>
              <a:off x="776" y="1656"/>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3" name="Oval 41"/>
            <p:cNvSpPr>
              <a:spLocks noChangeArrowheads="1"/>
            </p:cNvSpPr>
            <p:nvPr/>
          </p:nvSpPr>
          <p:spPr bwMode="auto">
            <a:xfrm>
              <a:off x="1566" y="1129"/>
              <a:ext cx="175"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44" name="Freeform 42"/>
            <p:cNvSpPr>
              <a:spLocks/>
            </p:cNvSpPr>
            <p:nvPr/>
          </p:nvSpPr>
          <p:spPr bwMode="auto">
            <a:xfrm>
              <a:off x="1138"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5" name="Freeform 43"/>
            <p:cNvSpPr>
              <a:spLocks/>
            </p:cNvSpPr>
            <p:nvPr/>
          </p:nvSpPr>
          <p:spPr bwMode="auto">
            <a:xfrm>
              <a:off x="1664"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6" name="Freeform 44"/>
            <p:cNvSpPr>
              <a:spLocks/>
            </p:cNvSpPr>
            <p:nvPr/>
          </p:nvSpPr>
          <p:spPr bwMode="auto">
            <a:xfrm>
              <a:off x="1928"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7" name="Freeform 45"/>
            <p:cNvSpPr>
              <a:spLocks/>
            </p:cNvSpPr>
            <p:nvPr/>
          </p:nvSpPr>
          <p:spPr bwMode="auto">
            <a:xfrm>
              <a:off x="1664"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8" name="Freeform 46"/>
            <p:cNvSpPr>
              <a:spLocks/>
            </p:cNvSpPr>
            <p:nvPr/>
          </p:nvSpPr>
          <p:spPr bwMode="auto">
            <a:xfrm>
              <a:off x="1138"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49" name="Freeform 47"/>
            <p:cNvSpPr>
              <a:spLocks/>
            </p:cNvSpPr>
            <p:nvPr/>
          </p:nvSpPr>
          <p:spPr bwMode="auto">
            <a:xfrm>
              <a:off x="875"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0" name="Freeform 48"/>
            <p:cNvSpPr>
              <a:spLocks/>
            </p:cNvSpPr>
            <p:nvPr/>
          </p:nvSpPr>
          <p:spPr bwMode="auto">
            <a:xfrm>
              <a:off x="2191" y="1414"/>
              <a:ext cx="527" cy="660"/>
            </a:xfrm>
            <a:custGeom>
              <a:avLst/>
              <a:gdLst>
                <a:gd name="T0" fmla="*/ 0 w 385"/>
                <a:gd name="T1" fmla="*/ 2562 h 481"/>
                <a:gd name="T2" fmla="*/ 1265 w 385"/>
                <a:gd name="T3" fmla="*/ 3203 h 481"/>
                <a:gd name="T4" fmla="*/ 2530 w 385"/>
                <a:gd name="T5" fmla="*/ 2562 h 481"/>
                <a:gd name="T6" fmla="*/ 2530 w 385"/>
                <a:gd name="T7" fmla="*/ 641 h 481"/>
                <a:gd name="T8" fmla="*/ 1265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1" name="Freeform 49"/>
            <p:cNvSpPr>
              <a:spLocks/>
            </p:cNvSpPr>
            <p:nvPr/>
          </p:nvSpPr>
          <p:spPr bwMode="auto">
            <a:xfrm>
              <a:off x="2191" y="2467"/>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2" name="Freeform 50"/>
            <p:cNvSpPr>
              <a:spLocks/>
            </p:cNvSpPr>
            <p:nvPr/>
          </p:nvSpPr>
          <p:spPr bwMode="auto">
            <a:xfrm>
              <a:off x="1401"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3" name="Freeform 51"/>
            <p:cNvSpPr>
              <a:spLocks/>
            </p:cNvSpPr>
            <p:nvPr/>
          </p:nvSpPr>
          <p:spPr bwMode="auto">
            <a:xfrm>
              <a:off x="612"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4" name="Freeform 52"/>
            <p:cNvSpPr>
              <a:spLocks/>
            </p:cNvSpPr>
            <p:nvPr/>
          </p:nvSpPr>
          <p:spPr bwMode="auto">
            <a:xfrm>
              <a:off x="612"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5" name="Freeform 53"/>
            <p:cNvSpPr>
              <a:spLocks/>
            </p:cNvSpPr>
            <p:nvPr/>
          </p:nvSpPr>
          <p:spPr bwMode="auto">
            <a:xfrm>
              <a:off x="1401"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56" name="Oval 54"/>
            <p:cNvSpPr>
              <a:spLocks noChangeArrowheads="1"/>
            </p:cNvSpPr>
            <p:nvPr/>
          </p:nvSpPr>
          <p:spPr bwMode="auto">
            <a:xfrm>
              <a:off x="3144" y="3234"/>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7" name="Oval 55"/>
            <p:cNvSpPr>
              <a:spLocks noChangeArrowheads="1"/>
            </p:cNvSpPr>
            <p:nvPr/>
          </p:nvSpPr>
          <p:spPr bwMode="auto">
            <a:xfrm>
              <a:off x="3934" y="2708"/>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8" name="Oval 56"/>
            <p:cNvSpPr>
              <a:spLocks noChangeArrowheads="1"/>
            </p:cNvSpPr>
            <p:nvPr/>
          </p:nvSpPr>
          <p:spPr bwMode="auto">
            <a:xfrm>
              <a:off x="3934" y="1656"/>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59" name="Oval 57"/>
            <p:cNvSpPr>
              <a:spLocks noChangeArrowheads="1"/>
            </p:cNvSpPr>
            <p:nvPr/>
          </p:nvSpPr>
          <p:spPr bwMode="auto">
            <a:xfrm>
              <a:off x="3144" y="1129"/>
              <a:ext cx="176" cy="176"/>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60" name="Freeform 58"/>
            <p:cNvSpPr>
              <a:spLocks/>
            </p:cNvSpPr>
            <p:nvPr/>
          </p:nvSpPr>
          <p:spPr bwMode="auto">
            <a:xfrm>
              <a:off x="2717"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1" name="Freeform 59"/>
            <p:cNvSpPr>
              <a:spLocks/>
            </p:cNvSpPr>
            <p:nvPr/>
          </p:nvSpPr>
          <p:spPr bwMode="auto">
            <a:xfrm>
              <a:off x="3243"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2" name="Freeform 60"/>
            <p:cNvSpPr>
              <a:spLocks/>
            </p:cNvSpPr>
            <p:nvPr/>
          </p:nvSpPr>
          <p:spPr bwMode="auto">
            <a:xfrm>
              <a:off x="3506"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3" name="Freeform 61"/>
            <p:cNvSpPr>
              <a:spLocks/>
            </p:cNvSpPr>
            <p:nvPr/>
          </p:nvSpPr>
          <p:spPr bwMode="auto">
            <a:xfrm>
              <a:off x="1928"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4" name="Freeform 62"/>
            <p:cNvSpPr>
              <a:spLocks/>
            </p:cNvSpPr>
            <p:nvPr/>
          </p:nvSpPr>
          <p:spPr bwMode="auto">
            <a:xfrm>
              <a:off x="2454" y="888"/>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5" name="Freeform 63"/>
            <p:cNvSpPr>
              <a:spLocks/>
            </p:cNvSpPr>
            <p:nvPr/>
          </p:nvSpPr>
          <p:spPr bwMode="auto">
            <a:xfrm>
              <a:off x="2454" y="1941"/>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6" name="Freeform 64"/>
            <p:cNvSpPr>
              <a:spLocks/>
            </p:cNvSpPr>
            <p:nvPr/>
          </p:nvSpPr>
          <p:spPr bwMode="auto">
            <a:xfrm>
              <a:off x="1928"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7" name="Freeform 65"/>
            <p:cNvSpPr>
              <a:spLocks/>
            </p:cNvSpPr>
            <p:nvPr/>
          </p:nvSpPr>
          <p:spPr bwMode="auto">
            <a:xfrm>
              <a:off x="2717"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8" name="Freeform 66"/>
            <p:cNvSpPr>
              <a:spLocks/>
            </p:cNvSpPr>
            <p:nvPr/>
          </p:nvSpPr>
          <p:spPr bwMode="auto">
            <a:xfrm>
              <a:off x="2454" y="2993"/>
              <a:ext cx="527" cy="659"/>
            </a:xfrm>
            <a:custGeom>
              <a:avLst/>
              <a:gdLst>
                <a:gd name="T0" fmla="*/ 0 w 385"/>
                <a:gd name="T1" fmla="*/ 2541 h 481"/>
                <a:gd name="T2" fmla="*/ 1265 w 385"/>
                <a:gd name="T3" fmla="*/ 3179 h 481"/>
                <a:gd name="T4" fmla="*/ 2530 w 385"/>
                <a:gd name="T5" fmla="*/ 2541 h 481"/>
                <a:gd name="T6" fmla="*/ 2530 w 385"/>
                <a:gd name="T7" fmla="*/ 638 h 481"/>
                <a:gd name="T8" fmla="*/ 1265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69" name="Freeform 67"/>
            <p:cNvSpPr>
              <a:spLocks/>
            </p:cNvSpPr>
            <p:nvPr/>
          </p:nvSpPr>
          <p:spPr bwMode="auto">
            <a:xfrm>
              <a:off x="2980" y="1941"/>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0" name="Freeform 68"/>
            <p:cNvSpPr>
              <a:spLocks/>
            </p:cNvSpPr>
            <p:nvPr/>
          </p:nvSpPr>
          <p:spPr bwMode="auto">
            <a:xfrm>
              <a:off x="3243"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1" name="Freeform 69"/>
            <p:cNvSpPr>
              <a:spLocks/>
            </p:cNvSpPr>
            <p:nvPr/>
          </p:nvSpPr>
          <p:spPr bwMode="auto">
            <a:xfrm>
              <a:off x="2980" y="2993"/>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2" name="Freeform 70"/>
            <p:cNvSpPr>
              <a:spLocks/>
            </p:cNvSpPr>
            <p:nvPr/>
          </p:nvSpPr>
          <p:spPr bwMode="auto">
            <a:xfrm>
              <a:off x="3769" y="2467"/>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3" name="Freeform 71"/>
            <p:cNvSpPr>
              <a:spLocks/>
            </p:cNvSpPr>
            <p:nvPr/>
          </p:nvSpPr>
          <p:spPr bwMode="auto">
            <a:xfrm>
              <a:off x="3769" y="1414"/>
              <a:ext cx="528" cy="660"/>
            </a:xfrm>
            <a:custGeom>
              <a:avLst/>
              <a:gdLst>
                <a:gd name="T0" fmla="*/ 0 w 385"/>
                <a:gd name="T1" fmla="*/ 2562 h 481"/>
                <a:gd name="T2" fmla="*/ 1277 w 385"/>
                <a:gd name="T3" fmla="*/ 3203 h 481"/>
                <a:gd name="T4" fmla="*/ 2558 w 385"/>
                <a:gd name="T5" fmla="*/ 2562 h 481"/>
                <a:gd name="T6" fmla="*/ 2558 w 385"/>
                <a:gd name="T7" fmla="*/ 641 h 481"/>
                <a:gd name="T8" fmla="*/ 1277 w 385"/>
                <a:gd name="T9" fmla="*/ 0 h 481"/>
                <a:gd name="T10" fmla="*/ 0 w 385"/>
                <a:gd name="T11" fmla="*/ 641 h 481"/>
                <a:gd name="T12" fmla="*/ 0 w 385"/>
                <a:gd name="T13" fmla="*/ 2562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4" name="Freeform 72"/>
            <p:cNvSpPr>
              <a:spLocks/>
            </p:cNvSpPr>
            <p:nvPr/>
          </p:nvSpPr>
          <p:spPr bwMode="auto">
            <a:xfrm>
              <a:off x="2980" y="888"/>
              <a:ext cx="528" cy="659"/>
            </a:xfrm>
            <a:custGeom>
              <a:avLst/>
              <a:gdLst>
                <a:gd name="T0" fmla="*/ 0 w 385"/>
                <a:gd name="T1" fmla="*/ 2541 h 481"/>
                <a:gd name="T2" fmla="*/ 1277 w 385"/>
                <a:gd name="T3" fmla="*/ 3179 h 481"/>
                <a:gd name="T4" fmla="*/ 2558 w 385"/>
                <a:gd name="T5" fmla="*/ 2541 h 481"/>
                <a:gd name="T6" fmla="*/ 2558 w 385"/>
                <a:gd name="T7" fmla="*/ 638 h 481"/>
                <a:gd name="T8" fmla="*/ 1277 w 385"/>
                <a:gd name="T9" fmla="*/ 0 h 481"/>
                <a:gd name="T10" fmla="*/ 0 w 385"/>
                <a:gd name="T11" fmla="*/ 638 h 481"/>
                <a:gd name="T12" fmla="*/ 0 w 385"/>
                <a:gd name="T13" fmla="*/ 2541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575" name="Oval 73"/>
            <p:cNvSpPr>
              <a:spLocks noChangeArrowheads="1"/>
            </p:cNvSpPr>
            <p:nvPr/>
          </p:nvSpPr>
          <p:spPr bwMode="auto">
            <a:xfrm>
              <a:off x="1576" y="2194"/>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76" name="Oval 74"/>
            <p:cNvSpPr>
              <a:spLocks noChangeArrowheads="1"/>
            </p:cNvSpPr>
            <p:nvPr/>
          </p:nvSpPr>
          <p:spPr bwMode="auto">
            <a:xfrm>
              <a:off x="3164" y="2175"/>
              <a:ext cx="175"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grpSp>
        <p:nvGrpSpPr>
          <p:cNvPr id="21508" name="Group 75"/>
          <p:cNvGrpSpPr>
            <a:grpSpLocks/>
          </p:cNvGrpSpPr>
          <p:nvPr/>
        </p:nvGrpSpPr>
        <p:grpSpPr bwMode="auto">
          <a:xfrm>
            <a:off x="6156325" y="5075238"/>
            <a:ext cx="2879725" cy="1377950"/>
            <a:chOff x="4105" y="3197"/>
            <a:chExt cx="1814" cy="868"/>
          </a:xfrm>
        </p:grpSpPr>
        <p:sp>
          <p:nvSpPr>
            <p:cNvPr id="2151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151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151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151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151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151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151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151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1509" name="Text Box 85"/>
          <p:cNvSpPr txBox="1">
            <a:spLocks noChangeArrowheads="1"/>
          </p:cNvSpPr>
          <p:nvPr/>
        </p:nvSpPr>
        <p:spPr bwMode="auto">
          <a:xfrm>
            <a:off x="7019925" y="1412875"/>
            <a:ext cx="23050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Marketing principle:</a:t>
            </a:r>
          </a:p>
          <a:p>
            <a:pPr algn="l"/>
            <a:r>
              <a:rPr lang="it-IT" sz="1400"/>
              <a:t>Optimization is given by the minimization of the number of </a:t>
            </a:r>
            <a:br>
              <a:rPr lang="it-IT" sz="1400"/>
            </a:br>
            <a:r>
              <a:rPr lang="it-IT" sz="1400"/>
              <a:t>supply places covering the whole space </a:t>
            </a:r>
          </a:p>
          <a:p>
            <a:pPr algn="l"/>
            <a:r>
              <a:rPr lang="it-IT" sz="1400"/>
              <a:t>For each centre of order n, three (3) a </a:t>
            </a:r>
            <a:r>
              <a:rPr lang="it-IT" sz="1400" i="1"/>
              <a:t>n-1 </a:t>
            </a:r>
            <a:r>
              <a:rPr lang="it-IT" sz="1400"/>
              <a:t>centres and market areas are identified.</a:t>
            </a:r>
          </a:p>
          <a:p>
            <a:pPr algn="l"/>
            <a:endParaRPr lang="it-IT" sz="1400"/>
          </a:p>
        </p:txBody>
      </p:sp>
      <p:sp>
        <p:nvSpPr>
          <p:cNvPr id="2" name="Rettangolo 1"/>
          <p:cNvSpPr/>
          <p:nvPr/>
        </p:nvSpPr>
        <p:spPr>
          <a:xfrm>
            <a:off x="0" y="6362164"/>
            <a:ext cx="9144000" cy="523220"/>
          </a:xfrm>
          <a:prstGeom prst="rect">
            <a:avLst/>
          </a:prstGeom>
        </p:spPr>
        <p:txBody>
          <a:bodyPr wrap="square">
            <a:spAutoFit/>
          </a:bodyPr>
          <a:lstStyle/>
          <a:p>
            <a:r>
              <a:rPr lang="it-IT" dirty="0">
                <a:hlinkClick r:id="rId2"/>
              </a:rPr>
              <a:t>https://</a:t>
            </a:r>
            <a:r>
              <a:rPr lang="it-IT" dirty="0" smtClean="0">
                <a:hlinkClick r:id="rId2"/>
              </a:rPr>
              <a:t>www.e-education.psu.edu/geog597i_02/node/682</a:t>
            </a:r>
            <a:r>
              <a:rPr lang="it-IT" dirty="0" smtClean="0"/>
              <a:t> </a:t>
            </a:r>
            <a:endParaRPr lang="it-IT"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87"/>
          <p:cNvSpPr>
            <a:spLocks noChangeShapeType="1"/>
          </p:cNvSpPr>
          <p:nvPr/>
        </p:nvSpPr>
        <p:spPr bwMode="auto">
          <a:xfrm flipV="1">
            <a:off x="1166813" y="4222750"/>
            <a:ext cx="1223962"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1" name="Line 88"/>
          <p:cNvSpPr>
            <a:spLocks noChangeShapeType="1"/>
          </p:cNvSpPr>
          <p:nvPr/>
        </p:nvSpPr>
        <p:spPr bwMode="auto">
          <a:xfrm>
            <a:off x="1166813" y="5086350"/>
            <a:ext cx="1296987"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89"/>
          <p:cNvSpPr>
            <a:spLocks noChangeShapeType="1"/>
          </p:cNvSpPr>
          <p:nvPr/>
        </p:nvSpPr>
        <p:spPr bwMode="auto">
          <a:xfrm flipV="1">
            <a:off x="2463800" y="4222750"/>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Rectangle 2"/>
          <p:cNvSpPr>
            <a:spLocks noGrp="1" noChangeArrowheads="1"/>
          </p:cNvSpPr>
          <p:nvPr>
            <p:ph type="title" idx="4294967295"/>
          </p:nvPr>
        </p:nvSpPr>
        <p:spPr/>
        <p:txBody>
          <a:bodyPr/>
          <a:lstStyle/>
          <a:p>
            <a:pPr eaLnBrk="1" hangingPunct="1"/>
            <a:r>
              <a:rPr lang="it-IT" sz="3200" smtClean="0"/>
              <a:t>Central-place theory </a:t>
            </a:r>
            <a:r>
              <a:rPr lang="en-US" sz="3200" smtClean="0"/>
              <a:t>(k=3)</a:t>
            </a:r>
            <a:br>
              <a:rPr lang="en-US" sz="3200" smtClean="0"/>
            </a:br>
            <a:endParaRPr lang="en-US" sz="3200" smtClean="0"/>
          </a:p>
        </p:txBody>
      </p:sp>
      <p:sp>
        <p:nvSpPr>
          <p:cNvPr id="22534" name="Freeform 4"/>
          <p:cNvSpPr>
            <a:spLocks/>
          </p:cNvSpPr>
          <p:nvPr/>
        </p:nvSpPr>
        <p:spPr bwMode="auto">
          <a:xfrm>
            <a:off x="346075" y="420846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5" name="Freeform 16"/>
          <p:cNvSpPr>
            <a:spLocks/>
          </p:cNvSpPr>
          <p:nvPr/>
        </p:nvSpPr>
        <p:spPr bwMode="auto">
          <a:xfrm>
            <a:off x="1593850" y="337343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6" name="Freeform 17"/>
          <p:cNvSpPr>
            <a:spLocks/>
          </p:cNvSpPr>
          <p:nvPr/>
        </p:nvSpPr>
        <p:spPr bwMode="auto">
          <a:xfrm>
            <a:off x="1593850" y="5043488"/>
            <a:ext cx="167163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37" name="Oval 20"/>
          <p:cNvSpPr>
            <a:spLocks noChangeArrowheads="1"/>
          </p:cNvSpPr>
          <p:nvPr/>
        </p:nvSpPr>
        <p:spPr bwMode="auto">
          <a:xfrm>
            <a:off x="668338"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8" name="Oval 21"/>
          <p:cNvSpPr>
            <a:spLocks noChangeArrowheads="1"/>
          </p:cNvSpPr>
          <p:nvPr/>
        </p:nvSpPr>
        <p:spPr bwMode="auto">
          <a:xfrm>
            <a:off x="1503363" y="41132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39" name="Oval 22"/>
          <p:cNvSpPr>
            <a:spLocks noChangeArrowheads="1"/>
          </p:cNvSpPr>
          <p:nvPr/>
        </p:nvSpPr>
        <p:spPr bwMode="auto">
          <a:xfrm>
            <a:off x="25082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0" name="Oval 23"/>
          <p:cNvSpPr>
            <a:spLocks noChangeArrowheads="1"/>
          </p:cNvSpPr>
          <p:nvPr/>
        </p:nvSpPr>
        <p:spPr bwMode="auto">
          <a:xfrm>
            <a:off x="668338"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1" name="Oval 24"/>
          <p:cNvSpPr>
            <a:spLocks noChangeArrowheads="1"/>
          </p:cNvSpPr>
          <p:nvPr/>
        </p:nvSpPr>
        <p:spPr bwMode="auto">
          <a:xfrm>
            <a:off x="1503363" y="57832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2" name="Oval 25"/>
          <p:cNvSpPr>
            <a:spLocks noChangeArrowheads="1"/>
          </p:cNvSpPr>
          <p:nvPr/>
        </p:nvSpPr>
        <p:spPr bwMode="auto">
          <a:xfrm>
            <a:off x="1920875" y="4948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3" name="Oval 26"/>
          <p:cNvSpPr>
            <a:spLocks noChangeArrowheads="1"/>
          </p:cNvSpPr>
          <p:nvPr/>
        </p:nvSpPr>
        <p:spPr bwMode="auto">
          <a:xfrm>
            <a:off x="1920875" y="327818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4" name="Oval 27"/>
          <p:cNvSpPr>
            <a:spLocks noChangeArrowheads="1"/>
          </p:cNvSpPr>
          <p:nvPr/>
        </p:nvSpPr>
        <p:spPr bwMode="auto">
          <a:xfrm>
            <a:off x="2757488" y="327818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5" name="Oval 28"/>
          <p:cNvSpPr>
            <a:spLocks noChangeArrowheads="1"/>
          </p:cNvSpPr>
          <p:nvPr/>
        </p:nvSpPr>
        <p:spPr bwMode="auto">
          <a:xfrm>
            <a:off x="2757488" y="49482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6" name="Oval 29"/>
          <p:cNvSpPr>
            <a:spLocks noChangeArrowheads="1"/>
          </p:cNvSpPr>
          <p:nvPr/>
        </p:nvSpPr>
        <p:spPr bwMode="auto">
          <a:xfrm>
            <a:off x="3132138" y="41132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7" name="Oval 30"/>
          <p:cNvSpPr>
            <a:spLocks noChangeArrowheads="1"/>
          </p:cNvSpPr>
          <p:nvPr/>
        </p:nvSpPr>
        <p:spPr bwMode="auto">
          <a:xfrm>
            <a:off x="2757488" y="66182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8" name="Oval 31"/>
          <p:cNvSpPr>
            <a:spLocks noChangeArrowheads="1"/>
          </p:cNvSpPr>
          <p:nvPr/>
        </p:nvSpPr>
        <p:spPr bwMode="auto">
          <a:xfrm>
            <a:off x="1924050" y="65992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49" name="Oval 32"/>
          <p:cNvSpPr>
            <a:spLocks noChangeArrowheads="1"/>
          </p:cNvSpPr>
          <p:nvPr/>
        </p:nvSpPr>
        <p:spPr bwMode="auto">
          <a:xfrm>
            <a:off x="5389563" y="57832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50" name="Oval 36"/>
          <p:cNvSpPr>
            <a:spLocks noChangeArrowheads="1"/>
          </p:cNvSpPr>
          <p:nvPr/>
        </p:nvSpPr>
        <p:spPr bwMode="auto">
          <a:xfrm>
            <a:off x="2278063" y="40703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1" name="Oval 37"/>
          <p:cNvSpPr>
            <a:spLocks noChangeArrowheads="1"/>
          </p:cNvSpPr>
          <p:nvPr/>
        </p:nvSpPr>
        <p:spPr bwMode="auto">
          <a:xfrm>
            <a:off x="2295525" y="575786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52" name="Oval 73"/>
          <p:cNvSpPr>
            <a:spLocks noChangeArrowheads="1"/>
          </p:cNvSpPr>
          <p:nvPr/>
        </p:nvSpPr>
        <p:spPr bwMode="auto">
          <a:xfrm>
            <a:off x="1041400" y="492442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2553" name="Group 75"/>
          <p:cNvGrpSpPr>
            <a:grpSpLocks/>
          </p:cNvGrpSpPr>
          <p:nvPr/>
        </p:nvGrpSpPr>
        <p:grpSpPr bwMode="auto">
          <a:xfrm>
            <a:off x="6264275" y="0"/>
            <a:ext cx="2879725" cy="1377950"/>
            <a:chOff x="4105" y="3197"/>
            <a:chExt cx="1814" cy="868"/>
          </a:xfrm>
        </p:grpSpPr>
        <p:sp>
          <p:nvSpPr>
            <p:cNvPr id="22590"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2591"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2"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2593"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2594"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2595"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96"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97"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2598"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2554" name="Text Box 85"/>
          <p:cNvSpPr txBox="1">
            <a:spLocks noChangeArrowheads="1"/>
          </p:cNvSpPr>
          <p:nvPr/>
        </p:nvSpPr>
        <p:spPr bwMode="auto">
          <a:xfrm>
            <a:off x="755650" y="1050925"/>
            <a:ext cx="77041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en-GB" sz="1400"/>
              <a:t>Marketing principle:</a:t>
            </a:r>
          </a:p>
          <a:p>
            <a:pPr algn="l"/>
            <a:r>
              <a:rPr lang="en-GB" sz="1400"/>
              <a:t>Optimization is given by the minimization of the number of supply places covering the whole space </a:t>
            </a:r>
          </a:p>
          <a:p>
            <a:pPr algn="l"/>
            <a:r>
              <a:rPr lang="en-GB" sz="1400"/>
              <a:t>a </a:t>
            </a:r>
            <a:r>
              <a:rPr lang="en-GB" sz="1400" i="1"/>
              <a:t>n-1 </a:t>
            </a:r>
            <a:r>
              <a:rPr lang="en-GB" sz="1400"/>
              <a:t>centre is located at the centre of an equilateral triangle having centres of order </a:t>
            </a:r>
            <a:r>
              <a:rPr lang="en-GB" sz="1400" i="1"/>
              <a:t>n</a:t>
            </a:r>
            <a:r>
              <a:rPr lang="en-GB" sz="1400"/>
              <a:t> as vertices.</a:t>
            </a:r>
          </a:p>
          <a:p>
            <a:pPr algn="l"/>
            <a:r>
              <a:rPr lang="en-GB" sz="1400"/>
              <a:t>It is the closest point to the three  centres of order </a:t>
            </a:r>
            <a:r>
              <a:rPr lang="en-GB" sz="1400" i="1"/>
              <a:t>n </a:t>
            </a:r>
          </a:p>
          <a:p>
            <a:pPr algn="l"/>
            <a:r>
              <a:rPr lang="en-GB" sz="1400" i="1"/>
              <a:t>1/3 </a:t>
            </a:r>
            <a:r>
              <a:rPr lang="en-GB" sz="1400"/>
              <a:t>of it and of its market area is therefore tributary of a higher order centre B</a:t>
            </a:r>
          </a:p>
          <a:p>
            <a:pPr algn="l"/>
            <a:r>
              <a:rPr lang="en-GB" sz="1400"/>
              <a:t>The process is repeated and different centres of order n-1 are set.</a:t>
            </a:r>
          </a:p>
          <a:p>
            <a:pPr algn="l"/>
            <a:r>
              <a:rPr lang="en-GB" sz="1400"/>
              <a:t>A total of 6 centres of order n-1 are set, with 1/3 of each market area being tributary of a higher order centre B</a:t>
            </a:r>
          </a:p>
          <a:p>
            <a:pPr algn="l"/>
            <a:r>
              <a:rPr lang="en-GB" sz="1400"/>
              <a:t>The market area of each centre B is therefore covering 3 market areas of order n-1 (1+6/3)</a:t>
            </a:r>
          </a:p>
        </p:txBody>
      </p:sp>
      <p:sp>
        <p:nvSpPr>
          <p:cNvPr id="22555" name="Line 90"/>
          <p:cNvSpPr>
            <a:spLocks noChangeShapeType="1"/>
          </p:cNvSpPr>
          <p:nvPr/>
        </p:nvSpPr>
        <p:spPr bwMode="auto">
          <a:xfrm>
            <a:off x="1455738" y="5086350"/>
            <a:ext cx="287337"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6" name="Line 91"/>
          <p:cNvSpPr>
            <a:spLocks noChangeShapeType="1"/>
          </p:cNvSpPr>
          <p:nvPr/>
        </p:nvSpPr>
        <p:spPr bwMode="auto">
          <a:xfrm flipH="1" flipV="1">
            <a:off x="2103438" y="5302250"/>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7" name="Line 92"/>
          <p:cNvSpPr>
            <a:spLocks noChangeShapeType="1"/>
          </p:cNvSpPr>
          <p:nvPr/>
        </p:nvSpPr>
        <p:spPr bwMode="auto">
          <a:xfrm flipH="1">
            <a:off x="2103438" y="4583113"/>
            <a:ext cx="144462"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58" name="Freeform 71"/>
          <p:cNvSpPr>
            <a:spLocks/>
          </p:cNvSpPr>
          <p:nvPr/>
        </p:nvSpPr>
        <p:spPr bwMode="auto">
          <a:xfrm>
            <a:off x="6985000" y="450850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59" name="Line 94"/>
          <p:cNvSpPr>
            <a:spLocks noChangeShapeType="1"/>
          </p:cNvSpPr>
          <p:nvPr/>
        </p:nvSpPr>
        <p:spPr bwMode="auto">
          <a:xfrm flipV="1">
            <a:off x="6550025" y="4225925"/>
            <a:ext cx="1223963"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0" name="Line 95"/>
          <p:cNvSpPr>
            <a:spLocks noChangeShapeType="1"/>
          </p:cNvSpPr>
          <p:nvPr/>
        </p:nvSpPr>
        <p:spPr bwMode="auto">
          <a:xfrm>
            <a:off x="6550025" y="5089525"/>
            <a:ext cx="1296988" cy="792163"/>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1" name="Line 96"/>
          <p:cNvSpPr>
            <a:spLocks noChangeShapeType="1"/>
          </p:cNvSpPr>
          <p:nvPr/>
        </p:nvSpPr>
        <p:spPr bwMode="auto">
          <a:xfrm flipV="1">
            <a:off x="7847013" y="4225925"/>
            <a:ext cx="0" cy="1584325"/>
          </a:xfrm>
          <a:prstGeom prst="line">
            <a:avLst/>
          </a:prstGeom>
          <a:noFill/>
          <a:ln w="28575">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22562" name="Freeform 4"/>
          <p:cNvSpPr>
            <a:spLocks/>
          </p:cNvSpPr>
          <p:nvPr/>
        </p:nvSpPr>
        <p:spPr bwMode="auto">
          <a:xfrm>
            <a:off x="5729288" y="4211638"/>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3" name="Freeform 16"/>
          <p:cNvSpPr>
            <a:spLocks/>
          </p:cNvSpPr>
          <p:nvPr/>
        </p:nvSpPr>
        <p:spPr bwMode="auto">
          <a:xfrm>
            <a:off x="6977063" y="337661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4" name="Freeform 17"/>
          <p:cNvSpPr>
            <a:spLocks/>
          </p:cNvSpPr>
          <p:nvPr/>
        </p:nvSpPr>
        <p:spPr bwMode="auto">
          <a:xfrm>
            <a:off x="6977063" y="5046663"/>
            <a:ext cx="167163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5" name="Oval 20"/>
          <p:cNvSpPr>
            <a:spLocks noChangeArrowheads="1"/>
          </p:cNvSpPr>
          <p:nvPr/>
        </p:nvSpPr>
        <p:spPr bwMode="auto">
          <a:xfrm>
            <a:off x="6051550"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6" name="Oval 21"/>
          <p:cNvSpPr>
            <a:spLocks noChangeArrowheads="1"/>
          </p:cNvSpPr>
          <p:nvPr/>
        </p:nvSpPr>
        <p:spPr bwMode="auto">
          <a:xfrm>
            <a:off x="6886575" y="4116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7" name="Oval 22"/>
          <p:cNvSpPr>
            <a:spLocks noChangeArrowheads="1"/>
          </p:cNvSpPr>
          <p:nvPr/>
        </p:nvSpPr>
        <p:spPr bwMode="auto">
          <a:xfrm>
            <a:off x="563403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8" name="Oval 23"/>
          <p:cNvSpPr>
            <a:spLocks noChangeArrowheads="1"/>
          </p:cNvSpPr>
          <p:nvPr/>
        </p:nvSpPr>
        <p:spPr bwMode="auto">
          <a:xfrm>
            <a:off x="6051550"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69" name="Oval 24"/>
          <p:cNvSpPr>
            <a:spLocks noChangeArrowheads="1"/>
          </p:cNvSpPr>
          <p:nvPr/>
        </p:nvSpPr>
        <p:spPr bwMode="auto">
          <a:xfrm>
            <a:off x="6886575" y="5786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0" name="Oval 25"/>
          <p:cNvSpPr>
            <a:spLocks noChangeArrowheads="1"/>
          </p:cNvSpPr>
          <p:nvPr/>
        </p:nvSpPr>
        <p:spPr bwMode="auto">
          <a:xfrm>
            <a:off x="7304088" y="4951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1" name="Oval 26"/>
          <p:cNvSpPr>
            <a:spLocks noChangeArrowheads="1"/>
          </p:cNvSpPr>
          <p:nvPr/>
        </p:nvSpPr>
        <p:spPr bwMode="auto">
          <a:xfrm>
            <a:off x="7304088" y="3281363"/>
            <a:ext cx="192087"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2" name="Oval 27"/>
          <p:cNvSpPr>
            <a:spLocks noChangeArrowheads="1"/>
          </p:cNvSpPr>
          <p:nvPr/>
        </p:nvSpPr>
        <p:spPr bwMode="auto">
          <a:xfrm>
            <a:off x="8140700" y="3281363"/>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3" name="Oval 28"/>
          <p:cNvSpPr>
            <a:spLocks noChangeArrowheads="1"/>
          </p:cNvSpPr>
          <p:nvPr/>
        </p:nvSpPr>
        <p:spPr bwMode="auto">
          <a:xfrm>
            <a:off x="8140700" y="49514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4" name="Oval 29"/>
          <p:cNvSpPr>
            <a:spLocks noChangeArrowheads="1"/>
          </p:cNvSpPr>
          <p:nvPr/>
        </p:nvSpPr>
        <p:spPr bwMode="auto">
          <a:xfrm>
            <a:off x="8558213" y="41163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5" name="Oval 30"/>
          <p:cNvSpPr>
            <a:spLocks noChangeArrowheads="1"/>
          </p:cNvSpPr>
          <p:nvPr/>
        </p:nvSpPr>
        <p:spPr bwMode="auto">
          <a:xfrm>
            <a:off x="8140700" y="66214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6" name="Oval 31"/>
          <p:cNvSpPr>
            <a:spLocks noChangeArrowheads="1"/>
          </p:cNvSpPr>
          <p:nvPr/>
        </p:nvSpPr>
        <p:spPr bwMode="auto">
          <a:xfrm>
            <a:off x="7307263" y="6602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7" name="Oval 32"/>
          <p:cNvSpPr>
            <a:spLocks noChangeArrowheads="1"/>
          </p:cNvSpPr>
          <p:nvPr/>
        </p:nvSpPr>
        <p:spPr bwMode="auto">
          <a:xfrm>
            <a:off x="8558213" y="57864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2578" name="Oval 36"/>
          <p:cNvSpPr>
            <a:spLocks noChangeArrowheads="1"/>
          </p:cNvSpPr>
          <p:nvPr/>
        </p:nvSpPr>
        <p:spPr bwMode="auto">
          <a:xfrm>
            <a:off x="7661275" y="407352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79" name="Oval 37"/>
          <p:cNvSpPr>
            <a:spLocks noChangeArrowheads="1"/>
          </p:cNvSpPr>
          <p:nvPr/>
        </p:nvSpPr>
        <p:spPr bwMode="auto">
          <a:xfrm>
            <a:off x="7678738" y="57610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0" name="Oval 73"/>
          <p:cNvSpPr>
            <a:spLocks noChangeArrowheads="1"/>
          </p:cNvSpPr>
          <p:nvPr/>
        </p:nvSpPr>
        <p:spPr bwMode="auto">
          <a:xfrm>
            <a:off x="6424613" y="492760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2581" name="Line 116"/>
          <p:cNvSpPr>
            <a:spLocks noChangeShapeType="1"/>
          </p:cNvSpPr>
          <p:nvPr/>
        </p:nvSpPr>
        <p:spPr bwMode="auto">
          <a:xfrm>
            <a:off x="6838950" y="5089525"/>
            <a:ext cx="287338" cy="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2" name="Line 117"/>
          <p:cNvSpPr>
            <a:spLocks noChangeShapeType="1"/>
          </p:cNvSpPr>
          <p:nvPr/>
        </p:nvSpPr>
        <p:spPr bwMode="auto">
          <a:xfrm flipH="1" flipV="1">
            <a:off x="7486650" y="5305425"/>
            <a:ext cx="142875" cy="215900"/>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3" name="Line 118"/>
          <p:cNvSpPr>
            <a:spLocks noChangeShapeType="1"/>
          </p:cNvSpPr>
          <p:nvPr/>
        </p:nvSpPr>
        <p:spPr bwMode="auto">
          <a:xfrm flipH="1">
            <a:off x="7486650" y="4586288"/>
            <a:ext cx="144463" cy="287337"/>
          </a:xfrm>
          <a:prstGeom prst="line">
            <a:avLst/>
          </a:prstGeom>
          <a:noFill/>
          <a:ln w="1905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584" name="Freeform 71"/>
          <p:cNvSpPr>
            <a:spLocks/>
          </p:cNvSpPr>
          <p:nvPr/>
        </p:nvSpPr>
        <p:spPr bwMode="auto">
          <a:xfrm>
            <a:off x="6153150"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5" name="Freeform 71"/>
          <p:cNvSpPr>
            <a:spLocks/>
          </p:cNvSpPr>
          <p:nvPr/>
        </p:nvSpPr>
        <p:spPr bwMode="auto">
          <a:xfrm>
            <a:off x="6567488"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6" name="Freeform 71"/>
          <p:cNvSpPr>
            <a:spLocks/>
          </p:cNvSpPr>
          <p:nvPr/>
        </p:nvSpPr>
        <p:spPr bwMode="auto">
          <a:xfrm>
            <a:off x="6567488"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7" name="Freeform 71"/>
          <p:cNvSpPr>
            <a:spLocks/>
          </p:cNvSpPr>
          <p:nvPr/>
        </p:nvSpPr>
        <p:spPr bwMode="auto">
          <a:xfrm>
            <a:off x="5316538" y="45053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8" name="Freeform 71"/>
          <p:cNvSpPr>
            <a:spLocks/>
          </p:cNvSpPr>
          <p:nvPr/>
        </p:nvSpPr>
        <p:spPr bwMode="auto">
          <a:xfrm>
            <a:off x="5732463" y="3659188"/>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89" name="Freeform 71"/>
          <p:cNvSpPr>
            <a:spLocks/>
          </p:cNvSpPr>
          <p:nvPr/>
        </p:nvSpPr>
        <p:spPr bwMode="auto">
          <a:xfrm>
            <a:off x="5746750" y="5340350"/>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it-IT" smtClean="0"/>
              <a:t>Central-place theory </a:t>
            </a:r>
            <a:r>
              <a:rPr lang="en-US" smtClean="0"/>
              <a:t>(k=3)</a:t>
            </a:r>
          </a:p>
        </p:txBody>
      </p:sp>
      <p:sp>
        <p:nvSpPr>
          <p:cNvPr id="24579" name="Freeform 4"/>
          <p:cNvSpPr>
            <a:spLocks/>
          </p:cNvSpPr>
          <p:nvPr/>
        </p:nvSpPr>
        <p:spPr bwMode="auto">
          <a:xfrm>
            <a:off x="1806575" y="27670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it-IT" smtClean="0"/>
              <a:t>Central-place theory </a:t>
            </a:r>
            <a:r>
              <a:rPr lang="en-US" smtClean="0"/>
              <a:t>(k=4)</a:t>
            </a:r>
          </a:p>
        </p:txBody>
      </p:sp>
      <p:sp>
        <p:nvSpPr>
          <p:cNvPr id="26627"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28" name="Oval 4"/>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29"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0"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1"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2"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3"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5"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6"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7"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8"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9"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0"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1" name="Oval 17"/>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2"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3" name="Freeform 19"/>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4" name="Freeform 20"/>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5" name="Freeform 21"/>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6" name="Freeform 22"/>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7" name="Freeform 23"/>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8" name="Freeform 24"/>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9" name="Freeform 25"/>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0" name="Freeform 26"/>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1" name="Freeform 27"/>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2" name="Freeform 28"/>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3" name="Freeform 29"/>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30"/>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31"/>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32"/>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33"/>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FF9900"/>
            </a:solidFill>
            <a:round/>
            <a:headEnd/>
            <a:tailEnd/>
          </a:ln>
        </p:spPr>
        <p:txBody>
          <a:bodyPr/>
          <a:lstStyle/>
          <a:p>
            <a:endParaRPr lang="it-IT"/>
          </a:p>
        </p:txBody>
      </p:sp>
      <p:sp>
        <p:nvSpPr>
          <p:cNvPr id="26659" name="Oval 45"/>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0" name="Oval 4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1"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2"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3"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4"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5"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6" name="Oval 52"/>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7"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8" name="Oval 54"/>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9" name="Oval 55"/>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0" name="Oval 56"/>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1" name="Oval 57"/>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2" name="Oval 58"/>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3" name="Oval 59"/>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4" name="Oval 60"/>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5" name="Oval 6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6" name="Oval 62"/>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7" name="Oval 63"/>
          <p:cNvSpPr>
            <a:spLocks noChangeArrowheads="1"/>
          </p:cNvSpPr>
          <p:nvPr/>
        </p:nvSpPr>
        <p:spPr bwMode="auto">
          <a:xfrm>
            <a:off x="3384550" y="509905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8" name="Oval 64"/>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9" name="Oval 65"/>
          <p:cNvSpPr>
            <a:spLocks noChangeArrowheads="1"/>
          </p:cNvSpPr>
          <p:nvPr/>
        </p:nvSpPr>
        <p:spPr bwMode="auto">
          <a:xfrm>
            <a:off x="1714500" y="18875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0"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81" name="Oval 67"/>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2" name="Oval 68"/>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3" name="Oval 69"/>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4" name="Oval 70"/>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5" name="Oval 71"/>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6" name="Oval 72"/>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7" name="Oval 73"/>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8"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6689" name="Group 75"/>
          <p:cNvGrpSpPr>
            <a:grpSpLocks/>
          </p:cNvGrpSpPr>
          <p:nvPr/>
        </p:nvGrpSpPr>
        <p:grpSpPr bwMode="auto">
          <a:xfrm>
            <a:off x="6011863" y="5084763"/>
            <a:ext cx="2879725" cy="1377950"/>
            <a:chOff x="4105" y="3197"/>
            <a:chExt cx="1814" cy="868"/>
          </a:xfrm>
        </p:grpSpPr>
        <p:sp>
          <p:nvSpPr>
            <p:cNvPr id="26691"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6692"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3"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4"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6695"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6696"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97"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98"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6699"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6690" name="Text Box 75"/>
          <p:cNvSpPr txBox="1">
            <a:spLocks noChangeArrowheads="1"/>
          </p:cNvSpPr>
          <p:nvPr/>
        </p:nvSpPr>
        <p:spPr bwMode="auto">
          <a:xfrm>
            <a:off x="6877050" y="1412875"/>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Traffic principle:</a:t>
            </a:r>
          </a:p>
          <a:p>
            <a:pPr algn="l"/>
            <a:r>
              <a:rPr lang="it-IT" sz="1400"/>
              <a:t>Optimization is given by rationalization of transport network and straight line paths. Centres of n-1 order are located on the straigh line conneting two higher order centres</a:t>
            </a:r>
          </a:p>
          <a:p>
            <a:pPr algn="l"/>
            <a:r>
              <a:rPr lang="it-IT" sz="1400"/>
              <a:t>4 n-1 centres for each n centre</a:t>
            </a:r>
          </a:p>
        </p:txBody>
      </p:sp>
      <p:sp>
        <p:nvSpPr>
          <p:cNvPr id="3" name="Rettangolo 2"/>
          <p:cNvSpPr/>
          <p:nvPr/>
        </p:nvSpPr>
        <p:spPr>
          <a:xfrm>
            <a:off x="0" y="6338348"/>
            <a:ext cx="9144000" cy="523220"/>
          </a:xfrm>
          <a:prstGeom prst="rect">
            <a:avLst/>
          </a:prstGeom>
        </p:spPr>
        <p:txBody>
          <a:bodyPr wrap="square">
            <a:spAutoFit/>
          </a:bodyPr>
          <a:lstStyle/>
          <a:p>
            <a:r>
              <a:rPr lang="it-IT" dirty="0">
                <a:hlinkClick r:id="rId2"/>
              </a:rPr>
              <a:t>https://</a:t>
            </a:r>
            <a:r>
              <a:rPr lang="it-IT" dirty="0" smtClean="0">
                <a:hlinkClick r:id="rId2"/>
              </a:rPr>
              <a:t>www.e-education.psu.edu/geog597i_02/node/683</a:t>
            </a:r>
            <a:r>
              <a:rPr lang="it-IT" dirty="0" smtClean="0"/>
              <a:t> </a:t>
            </a:r>
            <a:endParaRPr lang="it-IT"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it-IT" smtClean="0"/>
              <a:t>Central-place theory </a:t>
            </a:r>
            <a:r>
              <a:rPr lang="en-US" smtClean="0"/>
              <a:t>(k=7)</a:t>
            </a:r>
          </a:p>
        </p:txBody>
      </p:sp>
      <p:sp>
        <p:nvSpPr>
          <p:cNvPr id="27651"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2"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53"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4"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5"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6"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7"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8"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9"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0"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1"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2"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3"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4"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5"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66"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7"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8"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9"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0"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1"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2"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3"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4"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5"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6"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7"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8"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9"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0"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1" name="Oval 43"/>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2" name="Oval 44"/>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3"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4" name="Oval 46"/>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5"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686" name="Oval 48"/>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7" name="Oval 49"/>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8" name="Oval 50"/>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9" name="Oval 51"/>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0" name="Oval 52"/>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1" name="Oval 53"/>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2" name="Oval 54"/>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3" name="Oval 55"/>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4" name="Oval 56"/>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5" name="Oval 57"/>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6" name="Oval 58"/>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7" name="Oval 59"/>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8" name="Oval 60"/>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9" name="Oval 61"/>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0" name="Oval 62"/>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1" name="Oval 63"/>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2" name="Oval 64"/>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3" name="Oval 65"/>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4" name="Oval 66"/>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5"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06"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FF6600"/>
            </a:solidFill>
            <a:round/>
            <a:headEnd/>
            <a:tailEnd/>
          </a:ln>
        </p:spPr>
        <p:txBody>
          <a:bodyPr/>
          <a:lstStyle/>
          <a:p>
            <a:endParaRPr lang="it-IT"/>
          </a:p>
        </p:txBody>
      </p:sp>
      <p:sp>
        <p:nvSpPr>
          <p:cNvPr id="27707" name="Oval 69"/>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8" name="Oval 70"/>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9" name="Line 71"/>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0" name="Line 72"/>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1" name="Line 73"/>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2" name="Line 74"/>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3" name="Oval 75"/>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grpSp>
        <p:nvGrpSpPr>
          <p:cNvPr id="27714" name="Group 76"/>
          <p:cNvGrpSpPr>
            <a:grpSpLocks/>
          </p:cNvGrpSpPr>
          <p:nvPr/>
        </p:nvGrpSpPr>
        <p:grpSpPr bwMode="auto">
          <a:xfrm>
            <a:off x="6156325" y="5013325"/>
            <a:ext cx="2879725" cy="1377950"/>
            <a:chOff x="4105" y="3197"/>
            <a:chExt cx="1814" cy="868"/>
          </a:xfrm>
        </p:grpSpPr>
        <p:sp>
          <p:nvSpPr>
            <p:cNvPr id="27716" name="Rectangle 77"/>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7717" name="Line 78"/>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8" name="Line 79"/>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9" name="Rectangle 80"/>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7720" name="Rectangle 81"/>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7721" name="Oval 82"/>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7722" name="Oval 83"/>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23" name="Rectangle 84"/>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7724" name="Rectangle 85"/>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7715" name="Text Box 76"/>
          <p:cNvSpPr txBox="1">
            <a:spLocks noChangeArrowheads="1"/>
          </p:cNvSpPr>
          <p:nvPr/>
        </p:nvSpPr>
        <p:spPr bwMode="auto">
          <a:xfrm>
            <a:off x="6877050" y="1412875"/>
            <a:ext cx="2232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Administrative principle:</a:t>
            </a:r>
          </a:p>
          <a:p>
            <a:pPr algn="l"/>
            <a:r>
              <a:rPr lang="it-IT" sz="1400"/>
              <a:t>Optimization is given by no subdivision of centres. All the tributary centres are under control of the higher order one</a:t>
            </a:r>
          </a:p>
          <a:p>
            <a:pPr algn="l"/>
            <a:r>
              <a:rPr lang="it-IT" sz="1400"/>
              <a:t>7 n-1 centres for each n centre</a:t>
            </a:r>
          </a:p>
        </p:txBody>
      </p:sp>
      <p:sp>
        <p:nvSpPr>
          <p:cNvPr id="77" name="Rettangolo 76"/>
          <p:cNvSpPr/>
          <p:nvPr/>
        </p:nvSpPr>
        <p:spPr>
          <a:xfrm>
            <a:off x="0" y="6333136"/>
            <a:ext cx="9144000" cy="523220"/>
          </a:xfrm>
          <a:prstGeom prst="rect">
            <a:avLst/>
          </a:prstGeom>
        </p:spPr>
        <p:txBody>
          <a:bodyPr wrap="square">
            <a:spAutoFit/>
          </a:bodyPr>
          <a:lstStyle/>
          <a:p>
            <a:r>
              <a:rPr lang="it-IT" dirty="0">
                <a:hlinkClick r:id="rId2"/>
              </a:rPr>
              <a:t>https://</a:t>
            </a:r>
            <a:r>
              <a:rPr lang="it-IT" dirty="0" smtClean="0">
                <a:hlinkClick r:id="rId2"/>
              </a:rPr>
              <a:t>www.e-education.psu.edu/geog597i_02/node/684</a:t>
            </a:r>
            <a:r>
              <a:rPr lang="it-IT" dirty="0" smtClean="0"/>
              <a:t> </a:t>
            </a:r>
            <a:endParaRPr lang="it-IT"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it-IT" dirty="0" smtClean="0"/>
              <a:t>Central </a:t>
            </a:r>
            <a:r>
              <a:rPr lang="it-IT" dirty="0" err="1" smtClean="0"/>
              <a:t>place</a:t>
            </a:r>
            <a:r>
              <a:rPr lang="it-IT" dirty="0" smtClean="0"/>
              <a:t> </a:t>
            </a:r>
            <a:r>
              <a:rPr lang="it-IT" dirty="0" err="1" smtClean="0"/>
              <a:t>theory</a:t>
            </a:r>
            <a:endParaRPr lang="it-IT" dirty="0" smtClean="0"/>
          </a:p>
        </p:txBody>
      </p:sp>
      <p:pic>
        <p:nvPicPr>
          <p:cNvPr id="2867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47813" y="5140325"/>
            <a:ext cx="6337300" cy="1241425"/>
          </a:xfrm>
          <a:noFill/>
        </p:spPr>
      </p:pic>
      <p:grpSp>
        <p:nvGrpSpPr>
          <p:cNvPr id="2" name="Group 4"/>
          <p:cNvGrpSpPr>
            <a:grpSpLocks noChangeAspect="1"/>
          </p:cNvGrpSpPr>
          <p:nvPr/>
        </p:nvGrpSpPr>
        <p:grpSpPr bwMode="auto">
          <a:xfrm>
            <a:off x="946348" y="1413346"/>
            <a:ext cx="7645400" cy="3609975"/>
            <a:chOff x="612" y="975"/>
            <a:chExt cx="4816" cy="2274"/>
          </a:xfrm>
        </p:grpSpPr>
        <p:sp>
          <p:nvSpPr>
            <p:cNvPr id="3" name="AutoShape 3"/>
            <p:cNvSpPr>
              <a:spLocks noChangeAspect="1" noChangeArrowheads="1" noTextEdit="1"/>
            </p:cNvSpPr>
            <p:nvPr/>
          </p:nvSpPr>
          <p:spPr bwMode="auto">
            <a:xfrm>
              <a:off x="612" y="975"/>
              <a:ext cx="4808" cy="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356" b="24028"/>
            <a:stretch/>
          </p:blipFill>
          <p:spPr bwMode="auto">
            <a:xfrm>
              <a:off x="612" y="1143"/>
              <a:ext cx="4816"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asellaDiTesto 3"/>
          <p:cNvSpPr txBox="1"/>
          <p:nvPr/>
        </p:nvSpPr>
        <p:spPr>
          <a:xfrm>
            <a:off x="3105381" y="4235602"/>
            <a:ext cx="2964273" cy="824841"/>
          </a:xfrm>
          <a:prstGeom prst="rect">
            <a:avLst/>
          </a:prstGeom>
          <a:solidFill>
            <a:schemeClr val="bg1"/>
          </a:solidFill>
        </p:spPr>
        <p:txBody>
          <a:bodyPr wrap="none" rtlCol="0">
            <a:spAutoFit/>
          </a:bodyPr>
          <a:lstStyle/>
          <a:p>
            <a:pPr marL="342900" indent="-342900" algn="l">
              <a:buAutoNum type="alphaLcParenR"/>
            </a:pPr>
            <a:r>
              <a:rPr lang="it-IT" sz="1400" dirty="0" smtClean="0">
                <a:latin typeface="Arial" panose="020B0604020202020204" pitchFamily="34" charset="0"/>
                <a:cs typeface="Arial" panose="020B0604020202020204" pitchFamily="34" charset="0"/>
              </a:rPr>
              <a:t>Market </a:t>
            </a:r>
            <a:r>
              <a:rPr lang="it-IT" sz="1400" dirty="0" err="1" smtClean="0">
                <a:latin typeface="Arial" panose="020B0604020202020204" pitchFamily="34" charset="0"/>
                <a:cs typeface="Arial" panose="020B0604020202020204" pitchFamily="34" charset="0"/>
              </a:rPr>
              <a:t>principle</a:t>
            </a:r>
            <a:r>
              <a:rPr lang="it-IT" sz="1400" dirty="0" smtClean="0">
                <a:latin typeface="Arial" panose="020B0604020202020204" pitchFamily="34" charset="0"/>
                <a:cs typeface="Arial" panose="020B0604020202020204" pitchFamily="34" charset="0"/>
              </a:rPr>
              <a:t> (K = 3)</a:t>
            </a:r>
          </a:p>
          <a:p>
            <a:pPr marL="342900" indent="-342900" algn="l">
              <a:buAutoNum type="alphaLcParenR"/>
            </a:pPr>
            <a:r>
              <a:rPr lang="it-IT" sz="1400" dirty="0" err="1" smtClean="0">
                <a:latin typeface="Arial" panose="020B0604020202020204" pitchFamily="34" charset="0"/>
                <a:cs typeface="Arial" panose="020B0604020202020204" pitchFamily="34" charset="0"/>
              </a:rPr>
              <a:t>Transport</a:t>
            </a:r>
            <a:r>
              <a:rPr lang="it-IT" sz="1400" dirty="0" smtClean="0">
                <a:latin typeface="Arial" panose="020B0604020202020204" pitchFamily="34" charset="0"/>
                <a:cs typeface="Arial" panose="020B0604020202020204" pitchFamily="34" charset="0"/>
              </a:rPr>
              <a:t> </a:t>
            </a:r>
            <a:r>
              <a:rPr lang="it-IT" sz="1400" dirty="0" err="1" smtClean="0">
                <a:latin typeface="Arial" panose="020B0604020202020204" pitchFamily="34" charset="0"/>
                <a:cs typeface="Arial" panose="020B0604020202020204" pitchFamily="34" charset="0"/>
              </a:rPr>
              <a:t>principle</a:t>
            </a:r>
            <a:r>
              <a:rPr lang="it-IT" sz="1400" dirty="0" smtClean="0">
                <a:latin typeface="Arial" panose="020B0604020202020204" pitchFamily="34" charset="0"/>
                <a:cs typeface="Arial" panose="020B0604020202020204" pitchFamily="34" charset="0"/>
              </a:rPr>
              <a:t> (K = 4)</a:t>
            </a:r>
          </a:p>
          <a:p>
            <a:pPr marL="342900" indent="-342900" algn="l">
              <a:buAutoNum type="alphaLcParenR"/>
            </a:pPr>
            <a:r>
              <a:rPr lang="it-IT" sz="1400" dirty="0" err="1" smtClean="0">
                <a:latin typeface="Arial" panose="020B0604020202020204" pitchFamily="34" charset="0"/>
                <a:cs typeface="Arial" panose="020B0604020202020204" pitchFamily="34" charset="0"/>
              </a:rPr>
              <a:t>Administrative</a:t>
            </a:r>
            <a:r>
              <a:rPr lang="it-IT" sz="1400" dirty="0" smtClean="0">
                <a:latin typeface="Arial" panose="020B0604020202020204" pitchFamily="34" charset="0"/>
                <a:cs typeface="Arial" panose="020B0604020202020204" pitchFamily="34" charset="0"/>
              </a:rPr>
              <a:t> </a:t>
            </a:r>
            <a:r>
              <a:rPr lang="it-IT" sz="1400" dirty="0" err="1" smtClean="0">
                <a:latin typeface="Arial" panose="020B0604020202020204" pitchFamily="34" charset="0"/>
                <a:cs typeface="Arial" panose="020B0604020202020204" pitchFamily="34" charset="0"/>
              </a:rPr>
              <a:t>principle</a:t>
            </a:r>
            <a:r>
              <a:rPr lang="it-IT" sz="1400" dirty="0" smtClean="0">
                <a:latin typeface="Arial" panose="020B0604020202020204" pitchFamily="34" charset="0"/>
                <a:cs typeface="Arial" panose="020B0604020202020204" pitchFamily="34" charset="0"/>
              </a:rPr>
              <a:t> (K = 7)</a:t>
            </a:r>
            <a:endParaRPr lang="it-IT" sz="1400" dirty="0">
              <a:latin typeface="Arial" panose="020B0604020202020204" pitchFamily="34" charset="0"/>
              <a:cs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GB" sz="4000" smtClean="0"/>
              <a:t>Central-place theory</a:t>
            </a:r>
            <a:br>
              <a:rPr lang="en-GB" sz="4000" smtClean="0"/>
            </a:br>
            <a:endParaRPr lang="en-GB" sz="4000" smtClean="0"/>
          </a:p>
        </p:txBody>
      </p:sp>
      <p:pic>
        <p:nvPicPr>
          <p:cNvPr id="2969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27088" y="758825"/>
            <a:ext cx="7777162" cy="5954713"/>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2400" smtClean="0"/>
              <a:t>The central place system – some (partial!) conclusions</a:t>
            </a:r>
          </a:p>
        </p:txBody>
      </p:sp>
      <p:sp>
        <p:nvSpPr>
          <p:cNvPr id="30723" name="Rectangle 3" descr="Rectangle: Click to edit Master text styles&#10;Second level&#10;Third level&#10;Fourth level&#10;Fifth level"/>
          <p:cNvSpPr>
            <a:spLocks noGrp="1" noChangeArrowheads="1"/>
          </p:cNvSpPr>
          <p:nvPr>
            <p:ph type="body" idx="1"/>
          </p:nvPr>
        </p:nvSpPr>
        <p:spPr>
          <a:xfrm>
            <a:off x="838200" y="1628775"/>
            <a:ext cx="7772400" cy="4824413"/>
          </a:xfrm>
        </p:spPr>
        <p:txBody>
          <a:bodyPr/>
          <a:lstStyle/>
          <a:p>
            <a:pPr>
              <a:lnSpc>
                <a:spcPct val="80000"/>
              </a:lnSpc>
            </a:pPr>
            <a:r>
              <a:rPr lang="en-GB" sz="1600" smtClean="0"/>
              <a:t>On the basis of the </a:t>
            </a:r>
            <a:r>
              <a:rPr lang="en-GB" sz="1600" b="1" smtClean="0"/>
              <a:t>distance variable </a:t>
            </a:r>
            <a:r>
              <a:rPr lang="en-GB" sz="1600" smtClean="0"/>
              <a:t>it was possible to generate on the hypothetical plain a </a:t>
            </a:r>
            <a:r>
              <a:rPr lang="en-GB" sz="1600" b="1" smtClean="0"/>
              <a:t>complex network of hierarchically ordered centres </a:t>
            </a:r>
            <a:r>
              <a:rPr lang="en-GB" sz="1600" smtClean="0"/>
              <a:t>with predictable functional and locational characteristics;</a:t>
            </a:r>
          </a:p>
          <a:p>
            <a:pPr>
              <a:lnSpc>
                <a:spcPct val="80000"/>
              </a:lnSpc>
            </a:pPr>
            <a:r>
              <a:rPr lang="en-GB" sz="1600" smtClean="0"/>
              <a:t>A spatially organized system;</a:t>
            </a:r>
          </a:p>
          <a:p>
            <a:pPr>
              <a:lnSpc>
                <a:spcPct val="80000"/>
              </a:lnSpc>
            </a:pPr>
            <a:r>
              <a:rPr lang="en-GB" sz="1600" smtClean="0"/>
              <a:t>Objects (central places and consumers) are linked by flows of goods and cash as supplies and demands are matched by exchange;</a:t>
            </a:r>
          </a:p>
          <a:p>
            <a:pPr>
              <a:lnSpc>
                <a:spcPct val="80000"/>
              </a:lnSpc>
            </a:pPr>
            <a:r>
              <a:rPr lang="en-GB" sz="1600" smtClean="0"/>
              <a:t>Dynamic force shaping the system is the cyclical energy-exchange process in which inputs of money (demand) from a dispersed population are transformed in outputs of goods and services by the individual production subsystems (bakers, banks, universities, etc.) making up the central places;</a:t>
            </a:r>
          </a:p>
          <a:p>
            <a:pPr>
              <a:lnSpc>
                <a:spcPct val="80000"/>
              </a:lnSpc>
            </a:pPr>
            <a:r>
              <a:rPr lang="en-GB" sz="1600" smtClean="0"/>
              <a:t>Such energy-exchange process has a spatial form because of the differences in location between points of demand and points of supply.</a:t>
            </a:r>
          </a:p>
          <a:p>
            <a:pPr>
              <a:lnSpc>
                <a:spcPct val="80000"/>
              </a:lnSpc>
            </a:pPr>
            <a:r>
              <a:rPr lang="en-GB" sz="1600" smtClean="0"/>
              <a:t>In moving to a central place a consumer must use up scarce resources to overcome the friction of distance.</a:t>
            </a:r>
          </a:p>
          <a:p>
            <a:pPr>
              <a:lnSpc>
                <a:spcPct val="80000"/>
              </a:lnSpc>
            </a:pPr>
            <a:r>
              <a:rPr lang="en-GB" sz="1600" smtClean="0"/>
              <a:t>The process stops when distance is so high that, if its price is added to the good’s one, the consumer is no more interested in purchasing that good.</a:t>
            </a:r>
          </a:p>
          <a:p>
            <a:pPr>
              <a:lnSpc>
                <a:spcPct val="80000"/>
              </a:lnSpc>
            </a:pPr>
            <a:r>
              <a:rPr lang="en-GB" sz="1600" smtClean="0"/>
              <a:t>The spatial extent of the process varies from one good to another, generating a hierarchical structure of centres supplying goods and services of different orders</a:t>
            </a:r>
          </a:p>
          <a:p>
            <a:pPr>
              <a:lnSpc>
                <a:spcPct val="80000"/>
              </a:lnSpc>
            </a:pPr>
            <a:r>
              <a:rPr lang="en-GB" sz="1600" smtClean="0"/>
              <a:t>The perfectly hierarchical structure represents the steady state of the central place system</a:t>
            </a:r>
          </a:p>
          <a:p>
            <a:pPr>
              <a:lnSpc>
                <a:spcPct val="80000"/>
              </a:lnSpc>
            </a:pPr>
            <a:endParaRPr lang="en-GB" sz="16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10726"/>
          <a:stretch/>
        </p:blipFill>
        <p:spPr>
          <a:xfrm>
            <a:off x="926189" y="1219200"/>
            <a:ext cx="7246211" cy="5638799"/>
          </a:xfrm>
          <a:prstGeom prst="rect">
            <a:avLst/>
          </a:prstGeom>
        </p:spPr>
      </p:pic>
      <p:sp>
        <p:nvSpPr>
          <p:cNvPr id="2" name="Titolo 1"/>
          <p:cNvSpPr>
            <a:spLocks noGrp="1"/>
          </p:cNvSpPr>
          <p:nvPr>
            <p:ph type="title"/>
          </p:nvPr>
        </p:nvSpPr>
        <p:spPr/>
        <p:txBody>
          <a:bodyPr/>
          <a:lstStyle/>
          <a:p>
            <a:r>
              <a:rPr lang="it-IT" dirty="0" smtClean="0"/>
              <a:t>Central </a:t>
            </a:r>
            <a:r>
              <a:rPr lang="it-IT" dirty="0" err="1" smtClean="0"/>
              <a:t>place</a:t>
            </a:r>
            <a:r>
              <a:rPr lang="it-IT" dirty="0" smtClean="0"/>
              <a:t> </a:t>
            </a:r>
            <a:r>
              <a:rPr lang="it-IT" dirty="0" err="1" smtClean="0"/>
              <a:t>theory</a:t>
            </a:r>
            <a:r>
              <a:rPr lang="it-IT" dirty="0" smtClean="0"/>
              <a:t> for </a:t>
            </a:r>
            <a:r>
              <a:rPr lang="it-IT" dirty="0" err="1" smtClean="0"/>
              <a:t>fun</a:t>
            </a:r>
            <a:r>
              <a:rPr lang="it-IT" dirty="0" smtClean="0"/>
              <a:t/>
            </a:r>
            <a:br>
              <a:rPr lang="it-IT" dirty="0" smtClean="0"/>
            </a:br>
            <a:endParaRPr lang="it-IT" dirty="0"/>
          </a:p>
        </p:txBody>
      </p:sp>
      <p:sp>
        <p:nvSpPr>
          <p:cNvPr id="3" name="Segnaposto contenuto 2"/>
          <p:cNvSpPr>
            <a:spLocks noGrp="1"/>
          </p:cNvSpPr>
          <p:nvPr>
            <p:ph idx="1"/>
          </p:nvPr>
        </p:nvSpPr>
        <p:spPr>
          <a:xfrm>
            <a:off x="838200" y="692696"/>
            <a:ext cx="7772400" cy="4114800"/>
          </a:xfrm>
        </p:spPr>
        <p:txBody>
          <a:bodyPr/>
          <a:lstStyle/>
          <a:p>
            <a:r>
              <a:rPr lang="it-IT" dirty="0" err="1" smtClean="0"/>
              <a:t>What</a:t>
            </a:r>
            <a:r>
              <a:rPr lang="it-IT" dirty="0" smtClean="0"/>
              <a:t> </a:t>
            </a:r>
            <a:r>
              <a:rPr lang="it-IT" dirty="0" err="1" smtClean="0"/>
              <a:t>if</a:t>
            </a:r>
            <a:r>
              <a:rPr lang="it-IT" dirty="0" smtClean="0"/>
              <a:t> </a:t>
            </a:r>
            <a:r>
              <a:rPr lang="it-IT" dirty="0" err="1" smtClean="0"/>
              <a:t>Christaller</a:t>
            </a:r>
            <a:r>
              <a:rPr lang="it-IT" dirty="0" smtClean="0"/>
              <a:t> </a:t>
            </a:r>
            <a:r>
              <a:rPr lang="it-IT" dirty="0" err="1" smtClean="0"/>
              <a:t>had</a:t>
            </a:r>
            <a:r>
              <a:rPr lang="it-IT" dirty="0" smtClean="0"/>
              <a:t> Google Earth?</a:t>
            </a:r>
          </a:p>
          <a:p>
            <a:endParaRPr lang="it-IT" dirty="0" smtClean="0">
              <a:hlinkClick r:id="rId3"/>
            </a:endParaRPr>
          </a:p>
          <a:p>
            <a:endParaRPr lang="it-IT" dirty="0">
              <a:hlinkClick r:id="rId3"/>
            </a:endParaRPr>
          </a:p>
          <a:p>
            <a:endParaRPr lang="it-IT" dirty="0" smtClean="0">
              <a:hlinkClick r:id="rId3"/>
            </a:endParaRPr>
          </a:p>
          <a:p>
            <a:endParaRPr lang="it-IT"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endParaRPr lang="it-IT" sz="1400" dirty="0" smtClean="0">
              <a:hlinkClick r:id="rId3"/>
            </a:endParaRPr>
          </a:p>
          <a:p>
            <a:endParaRPr lang="it-IT" sz="1400" dirty="0">
              <a:hlinkClick r:id="rId3"/>
            </a:endParaRPr>
          </a:p>
          <a:p>
            <a:r>
              <a:rPr lang="it-IT" sz="1200" b="1" dirty="0" smtClean="0">
                <a:solidFill>
                  <a:schemeClr val="accent3">
                    <a:lumMod val="95000"/>
                  </a:schemeClr>
                </a:solidFill>
                <a:hlinkClick r:id="rId3"/>
              </a:rPr>
              <a:t>http</a:t>
            </a:r>
            <a:r>
              <a:rPr lang="it-IT" sz="1200" b="1" dirty="0">
                <a:solidFill>
                  <a:schemeClr val="accent3">
                    <a:lumMod val="95000"/>
                  </a:schemeClr>
                </a:solidFill>
                <a:hlinkClick r:id="rId3"/>
              </a:rPr>
              <a:t>://</a:t>
            </a:r>
            <a:r>
              <a:rPr lang="it-IT" sz="1200" b="1" dirty="0" smtClean="0">
                <a:solidFill>
                  <a:schemeClr val="accent3">
                    <a:lumMod val="95000"/>
                  </a:schemeClr>
                </a:solidFill>
                <a:hlinkClick r:id="rId3"/>
              </a:rPr>
              <a:t>urbandemographics.blogspot.it/2013/10/if-christaller-had-google-earth.html</a:t>
            </a:r>
            <a:endParaRPr lang="it-IT" sz="1200" b="1" dirty="0" smtClean="0">
              <a:solidFill>
                <a:schemeClr val="accent3">
                  <a:lumMod val="95000"/>
                </a:schemeClr>
              </a:solidFill>
            </a:endParaRPr>
          </a:p>
          <a:p>
            <a:r>
              <a:rPr lang="it-IT" sz="1200" b="1" dirty="0">
                <a:solidFill>
                  <a:schemeClr val="accent3">
                    <a:lumMod val="95000"/>
                  </a:schemeClr>
                </a:solidFill>
                <a:hlinkClick r:id="rId4"/>
              </a:rPr>
              <a:t>http://www-personal.umich.edu/~copyrght/image/solstice/win06/Germany/index.html</a:t>
            </a:r>
            <a:endParaRPr lang="it-IT" sz="1200" b="1" dirty="0">
              <a:solidFill>
                <a:schemeClr val="accent3">
                  <a:lumMod val="95000"/>
                </a:schemeClr>
              </a:solidFill>
            </a:endParaRPr>
          </a:p>
        </p:txBody>
      </p:sp>
    </p:spTree>
    <p:extLst>
      <p:ext uri="{BB962C8B-B14F-4D97-AF65-F5344CB8AC3E}">
        <p14:creationId xmlns:p14="http://schemas.microsoft.com/office/powerpoint/2010/main" val="301063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GB" sz="360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GB" sz="2800" dirty="0" smtClean="0"/>
              <a:t>Location theories:</a:t>
            </a:r>
          </a:p>
          <a:p>
            <a:pPr marL="990600" lvl="1" indent="-533400" eaLnBrk="1" hangingPunct="1">
              <a:buFont typeface="Wingdings" pitchFamily="2" charset="2"/>
              <a:buAutoNum type="arabicPeriod"/>
            </a:pPr>
            <a:r>
              <a:rPr lang="en-GB" sz="2400" dirty="0" smtClean="0">
                <a:solidFill>
                  <a:schemeClr val="bg2"/>
                </a:solidFill>
              </a:rPr>
              <a:t>Spatial organization of Agriculture </a:t>
            </a:r>
          </a:p>
          <a:p>
            <a:pPr marL="990600" lvl="1" indent="-533400" eaLnBrk="1" hangingPunct="1">
              <a:buFont typeface="Wingdings" pitchFamily="2" charset="2"/>
              <a:buAutoNum type="arabicPeriod"/>
            </a:pPr>
            <a:r>
              <a:rPr lang="en-GB" sz="2400" dirty="0" smtClean="0"/>
              <a:t>Market and location of services</a:t>
            </a:r>
          </a:p>
          <a:p>
            <a:pPr marL="1371600" lvl="2" indent="-457200" eaLnBrk="1" hangingPunct="1">
              <a:buFont typeface="Wingdings" pitchFamily="2" charset="2"/>
              <a:buAutoNum type="arabicPeriod"/>
            </a:pPr>
            <a:r>
              <a:rPr lang="en-GB" sz="2000" dirty="0" err="1" smtClean="0"/>
              <a:t>Christaller’s</a:t>
            </a:r>
            <a:r>
              <a:rPr lang="en-GB" sz="2000" dirty="0" smtClean="0"/>
              <a:t> central place theory</a:t>
            </a:r>
          </a:p>
          <a:p>
            <a:pPr marL="1371600" lvl="2" indent="-457200" eaLnBrk="1" hangingPunct="1">
              <a:buFont typeface="Wingdings" pitchFamily="2" charset="2"/>
              <a:buAutoNum type="arabicPeriod"/>
            </a:pPr>
            <a:r>
              <a:rPr lang="en-GB" sz="2000" dirty="0" err="1" smtClean="0"/>
              <a:t>Loesch</a:t>
            </a:r>
            <a:r>
              <a:rPr lang="en-GB" sz="2000" dirty="0" smtClean="0"/>
              <a:t> &amp; </a:t>
            </a:r>
            <a:r>
              <a:rPr lang="en-GB" sz="2000" dirty="0" err="1" smtClean="0"/>
              <a:t>Isard’s</a:t>
            </a:r>
            <a:r>
              <a:rPr lang="en-GB" sz="2000" dirty="0" smtClean="0"/>
              <a:t> theories </a:t>
            </a:r>
          </a:p>
          <a:p>
            <a:pPr marL="990600" lvl="1" indent="-533400" eaLnBrk="1" hangingPunct="1">
              <a:buFont typeface="Wingdings" pitchFamily="2" charset="2"/>
              <a:buAutoNum type="arabicPeriod"/>
            </a:pPr>
            <a:r>
              <a:rPr lang="en-GB" sz="2400" dirty="0">
                <a:solidFill>
                  <a:schemeClr val="bg2"/>
                </a:solidFill>
              </a:rPr>
              <a:t>The location of industries</a:t>
            </a:r>
          </a:p>
          <a:p>
            <a:pPr marL="990600" lvl="1" indent="-533400" eaLnBrk="1" hangingPunct="1">
              <a:buFont typeface="Wingdings" pitchFamily="2" charset="2"/>
              <a:buAutoNum type="arabicPeriod"/>
            </a:pPr>
            <a:r>
              <a:rPr lang="en-GB" sz="2400" dirty="0" smtClean="0">
                <a:solidFill>
                  <a:schemeClr val="bg2"/>
                </a:solidFill>
              </a:rPr>
              <a:t>Human settlements </a:t>
            </a:r>
            <a:r>
              <a:rPr lang="en-GB" sz="2400" b="1" dirty="0" smtClean="0">
                <a:solidFill>
                  <a:schemeClr val="bg2"/>
                </a:solidFill>
              </a:rPr>
              <a:t>=&gt;</a:t>
            </a:r>
          </a:p>
          <a:p>
            <a:pPr marL="609600" indent="-609600" eaLnBrk="1" hangingPunct="1">
              <a:buFont typeface="Wingdings" pitchFamily="2" charset="2"/>
              <a:buAutoNum type="arabicPeriod"/>
            </a:pPr>
            <a:r>
              <a:rPr lang="en-GB" sz="2800" dirty="0" smtClean="0">
                <a:solidFill>
                  <a:schemeClr val="bg2"/>
                </a:solidFill>
              </a:rPr>
              <a:t>Retail and transport Geography</a:t>
            </a:r>
          </a:p>
          <a:p>
            <a:pPr marL="609600" indent="-609600" eaLnBrk="1" hangingPunct="1">
              <a:buFont typeface="Wingdings" pitchFamily="2" charset="2"/>
              <a:buAutoNum type="arabicPeriod"/>
            </a:pPr>
            <a:r>
              <a:rPr lang="en-GB" sz="2800" dirty="0" err="1" smtClean="0">
                <a:solidFill>
                  <a:schemeClr val="bg2"/>
                </a:solidFill>
              </a:rPr>
              <a:t>Geodemographics</a:t>
            </a:r>
            <a:r>
              <a:rPr lang="en-GB" sz="2800" dirty="0" smtClean="0">
                <a:solidFill>
                  <a:schemeClr val="bg2"/>
                </a:solidFill>
              </a:rPr>
              <a:t> – GIS &amp; Retail Geography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379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additive="base">
                                        <p:cTn id="27"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379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additive="base">
                                        <p:cTn id="31"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 calcmode="lin" valueType="num">
                                      <p:cBhvr additive="base">
                                        <p:cTn id="37" dur="500" fill="hold"/>
                                        <p:tgtEl>
                                          <p:spTgt spid="3379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3795">
                                            <p:txEl>
                                              <p:pRg st="8" end="8"/>
                                            </p:txEl>
                                          </p:spTgt>
                                        </p:tgtEl>
                                        <p:attrNameLst>
                                          <p:attrName>style.visibility</p:attrName>
                                        </p:attrNameLst>
                                      </p:cBhvr>
                                      <p:to>
                                        <p:strVal val="visible"/>
                                      </p:to>
                                    </p:set>
                                    <p:anim calcmode="lin" valueType="num">
                                      <p:cBhvr additive="base">
                                        <p:cTn id="43" dur="500" fill="hold"/>
                                        <p:tgtEl>
                                          <p:spTgt spid="3379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600" smtClean="0"/>
              <a:t>Central-place theory – What’s next</a:t>
            </a:r>
            <a:br>
              <a:rPr lang="en-GB" sz="3600" smtClean="0"/>
            </a:br>
            <a:r>
              <a:rPr lang="en-GB" sz="3600" smtClean="0"/>
              <a:t>Loesch</a:t>
            </a:r>
          </a:p>
        </p:txBody>
      </p:sp>
      <p:sp>
        <p:nvSpPr>
          <p:cNvPr id="31747" name="Rectangle 3" descr="Rectangle: Click to edit Master text styles&#10;Second level&#10;Third level&#10;Fourth level&#10;Fifth level"/>
          <p:cNvSpPr>
            <a:spLocks noGrp="1" noChangeArrowheads="1"/>
          </p:cNvSpPr>
          <p:nvPr>
            <p:ph type="body" idx="1"/>
          </p:nvPr>
        </p:nvSpPr>
        <p:spPr>
          <a:xfrm>
            <a:off x="838200" y="1905000"/>
            <a:ext cx="7772400" cy="4692352"/>
          </a:xfrm>
        </p:spPr>
        <p:txBody>
          <a:bodyPr>
            <a:normAutofit fontScale="92500" lnSpcReduction="10000"/>
          </a:bodyPr>
          <a:lstStyle/>
          <a:p>
            <a:pPr>
              <a:lnSpc>
                <a:spcPct val="80000"/>
              </a:lnSpc>
            </a:pPr>
            <a:r>
              <a:rPr lang="en-GB" sz="2400" b="1" dirty="0" smtClean="0"/>
              <a:t>August </a:t>
            </a:r>
            <a:r>
              <a:rPr lang="en-GB" sz="2400" b="1" dirty="0" err="1" smtClean="0"/>
              <a:t>Lösch</a:t>
            </a:r>
            <a:r>
              <a:rPr lang="en-GB" sz="2400" b="1" dirty="0"/>
              <a:t> </a:t>
            </a:r>
            <a:r>
              <a:rPr lang="en-GB" sz="2400" dirty="0" smtClean="0"/>
              <a:t>German economist.</a:t>
            </a:r>
          </a:p>
          <a:p>
            <a:pPr>
              <a:lnSpc>
                <a:spcPct val="80000"/>
              </a:lnSpc>
            </a:pPr>
            <a:r>
              <a:rPr lang="en-US" sz="2400" dirty="0" smtClean="0"/>
              <a:t>“The </a:t>
            </a:r>
            <a:r>
              <a:rPr lang="en-US" sz="2400" dirty="0"/>
              <a:t>Spatial Organization of the </a:t>
            </a:r>
            <a:r>
              <a:rPr lang="en-US" sz="2400" dirty="0" smtClean="0"/>
              <a:t>Economy” </a:t>
            </a:r>
            <a:r>
              <a:rPr lang="en-US" sz="2400" dirty="0"/>
              <a:t>(1940</a:t>
            </a:r>
            <a:r>
              <a:rPr lang="en-US" sz="2400" dirty="0" smtClean="0"/>
              <a:t>).</a:t>
            </a:r>
          </a:p>
          <a:p>
            <a:pPr>
              <a:lnSpc>
                <a:spcPct val="80000"/>
              </a:lnSpc>
            </a:pPr>
            <a:r>
              <a:rPr lang="en-US" sz="2400" dirty="0"/>
              <a:t>(</a:t>
            </a:r>
            <a:r>
              <a:rPr lang="en-GB" sz="2400" dirty="0"/>
              <a:t>Economics of Location</a:t>
            </a:r>
            <a:r>
              <a:rPr lang="en-GB" sz="2400" dirty="0" smtClean="0"/>
              <a:t>). Much of his work in USA (Iowa).</a:t>
            </a:r>
          </a:p>
          <a:p>
            <a:pPr>
              <a:lnSpc>
                <a:spcPct val="80000"/>
              </a:lnSpc>
            </a:pPr>
            <a:r>
              <a:rPr lang="en-GB" sz="2400" b="1" dirty="0" smtClean="0"/>
              <a:t>Extended the work begun by </a:t>
            </a:r>
            <a:r>
              <a:rPr lang="en-GB" sz="2400" b="1" dirty="0" err="1" smtClean="0"/>
              <a:t>Christaller</a:t>
            </a:r>
            <a:r>
              <a:rPr lang="en-GB" sz="2400" b="1" dirty="0" smtClean="0"/>
              <a:t>.</a:t>
            </a:r>
          </a:p>
          <a:p>
            <a:pPr>
              <a:lnSpc>
                <a:spcPct val="80000"/>
              </a:lnSpc>
            </a:pPr>
            <a:r>
              <a:rPr lang="en-GB" sz="2400" b="1" dirty="0" smtClean="0"/>
              <a:t>Demonstrated that the hexagon is the most efficient shape.</a:t>
            </a:r>
            <a:endParaRPr lang="en-GB" sz="2400" dirty="0" smtClean="0"/>
          </a:p>
          <a:p>
            <a:pPr>
              <a:lnSpc>
                <a:spcPct val="80000"/>
              </a:lnSpc>
            </a:pPr>
            <a:r>
              <a:rPr lang="en-GB" sz="2400" dirty="0" smtClean="0"/>
              <a:t>Starts at the ‘bottom’ of the system:</a:t>
            </a:r>
            <a:r>
              <a:rPr lang="en-GB" sz="2400" dirty="0"/>
              <a:t> </a:t>
            </a:r>
            <a:r>
              <a:rPr lang="en-US" sz="2400" dirty="0" smtClean="0"/>
              <a:t>unlike </a:t>
            </a:r>
            <a:r>
              <a:rPr lang="en-US" sz="2400" dirty="0" err="1"/>
              <a:t>Christaller</a:t>
            </a:r>
            <a:r>
              <a:rPr lang="en-US" sz="2400" dirty="0"/>
              <a:t>, whose system of central places began with the highest-order, </a:t>
            </a:r>
            <a:r>
              <a:rPr lang="en-US" sz="2400" dirty="0" err="1"/>
              <a:t>Lösch</a:t>
            </a:r>
            <a:r>
              <a:rPr lang="en-US" sz="2400" dirty="0"/>
              <a:t> began with a system of lowest-order (self-sufficient) farms, which were regularly distributed in a triangular-hexagonal pattern. From this smallest scale of economic activity, </a:t>
            </a:r>
            <a:r>
              <a:rPr lang="en-US" sz="2400" dirty="0" err="1"/>
              <a:t>Lösch</a:t>
            </a:r>
            <a:r>
              <a:rPr lang="en-US" sz="2400" dirty="0"/>
              <a:t> mathematically derived several central-place systems, including the three systems of </a:t>
            </a:r>
            <a:r>
              <a:rPr lang="en-US" sz="2400" dirty="0" err="1"/>
              <a:t>Christaller</a:t>
            </a:r>
            <a:r>
              <a:rPr lang="en-US" sz="2400" dirty="0"/>
              <a:t>. </a:t>
            </a:r>
            <a:r>
              <a:rPr lang="en-US" sz="2400" dirty="0" err="1"/>
              <a:t>Lösch’s</a:t>
            </a:r>
            <a:r>
              <a:rPr lang="en-US" sz="2400" dirty="0"/>
              <a:t> systems of central places allowed for specialized places. He also illustrated how some central places develop into richer areas than others.</a:t>
            </a:r>
            <a:endParaRPr lang="en-GB" sz="2400" dirty="0" smtClean="0"/>
          </a:p>
          <a:p>
            <a:pPr>
              <a:lnSpc>
                <a:spcPct val="80000"/>
              </a:lnSpc>
            </a:pPr>
            <a:endParaRPr lang="en-GB" sz="2400" b="1" dirty="0" smtClean="0"/>
          </a:p>
        </p:txBody>
      </p:sp>
      <p:sp>
        <p:nvSpPr>
          <p:cNvPr id="2" name="Rettangolo 1"/>
          <p:cNvSpPr/>
          <p:nvPr/>
        </p:nvSpPr>
        <p:spPr>
          <a:xfrm>
            <a:off x="19584" y="6290156"/>
            <a:ext cx="9124415" cy="523220"/>
          </a:xfrm>
          <a:prstGeom prst="rect">
            <a:avLst/>
          </a:prstGeom>
        </p:spPr>
        <p:txBody>
          <a:bodyPr wrap="square">
            <a:spAutoFit/>
          </a:bodyPr>
          <a:lstStyle/>
          <a:p>
            <a:r>
              <a:rPr lang="it-IT" dirty="0">
                <a:hlinkClick r:id="rId2"/>
              </a:rPr>
              <a:t>https://</a:t>
            </a:r>
            <a:r>
              <a:rPr lang="it-IT" dirty="0" smtClean="0">
                <a:hlinkClick r:id="rId2"/>
              </a:rPr>
              <a:t>www.e-education.psu.edu/geog597i_02/node/685</a:t>
            </a:r>
            <a:r>
              <a:rPr lang="it-IT" dirty="0" smtClean="0"/>
              <a:t> </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600" smtClean="0"/>
              <a:t>Central-place theory – What’s next</a:t>
            </a:r>
            <a:br>
              <a:rPr lang="en-GB" sz="3600" smtClean="0"/>
            </a:br>
            <a:r>
              <a:rPr lang="en-GB" sz="3600" smtClean="0"/>
              <a:t>Loesch</a:t>
            </a:r>
          </a:p>
        </p:txBody>
      </p:sp>
      <p:sp>
        <p:nvSpPr>
          <p:cNvPr id="31747"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400" b="1" smtClean="0"/>
              <a:t>August Lösch</a:t>
            </a:r>
          </a:p>
          <a:p>
            <a:pPr>
              <a:lnSpc>
                <a:spcPct val="80000"/>
              </a:lnSpc>
            </a:pPr>
            <a:r>
              <a:rPr lang="en-GB" sz="2400" smtClean="0"/>
              <a:t>German economist.</a:t>
            </a:r>
          </a:p>
          <a:p>
            <a:pPr>
              <a:lnSpc>
                <a:spcPct val="80000"/>
              </a:lnSpc>
            </a:pPr>
            <a:r>
              <a:rPr lang="en-GB" sz="2400" smtClean="0"/>
              <a:t>The Economics of Location.</a:t>
            </a:r>
          </a:p>
          <a:p>
            <a:pPr>
              <a:lnSpc>
                <a:spcPct val="80000"/>
              </a:lnSpc>
            </a:pPr>
            <a:r>
              <a:rPr lang="en-GB" sz="2400" smtClean="0"/>
              <a:t>Much of his work in USA (Iowa).</a:t>
            </a:r>
          </a:p>
          <a:p>
            <a:pPr>
              <a:lnSpc>
                <a:spcPct val="80000"/>
              </a:lnSpc>
            </a:pPr>
            <a:r>
              <a:rPr lang="en-GB" sz="2400" b="1" smtClean="0"/>
              <a:t>Extended the work begun by Christaller.</a:t>
            </a:r>
          </a:p>
          <a:p>
            <a:pPr>
              <a:lnSpc>
                <a:spcPct val="80000"/>
              </a:lnSpc>
            </a:pPr>
            <a:r>
              <a:rPr lang="en-GB" sz="2400" b="1" smtClean="0"/>
              <a:t>Demonstrated that the hexagon is the most efficient shape.</a:t>
            </a:r>
            <a:endParaRPr lang="en-GB" sz="2400" smtClean="0"/>
          </a:p>
          <a:p>
            <a:pPr>
              <a:lnSpc>
                <a:spcPct val="80000"/>
              </a:lnSpc>
            </a:pPr>
            <a:r>
              <a:rPr lang="en-GB" sz="2400" smtClean="0"/>
              <a:t>Starts at the ‘bottom’ of the system.</a:t>
            </a:r>
          </a:p>
          <a:p>
            <a:pPr>
              <a:lnSpc>
                <a:spcPct val="80000"/>
              </a:lnSpc>
            </a:pPr>
            <a:r>
              <a:rPr lang="en-GB" sz="2400" smtClean="0"/>
              <a:t>One ‘equivalent customer’</a:t>
            </a:r>
          </a:p>
          <a:p>
            <a:pPr>
              <a:lnSpc>
                <a:spcPct val="80000"/>
              </a:lnSpc>
            </a:pPr>
            <a:r>
              <a:rPr lang="en-GB" sz="2400" smtClean="0"/>
              <a:t>Or one unit of consumption.</a:t>
            </a:r>
          </a:p>
          <a:p>
            <a:pPr>
              <a:lnSpc>
                <a:spcPct val="80000"/>
              </a:lnSpc>
            </a:pPr>
            <a:r>
              <a:rPr lang="en-GB" sz="2400" smtClean="0"/>
              <a:t>Build ‘up’ from there.</a:t>
            </a:r>
          </a:p>
          <a:p>
            <a:pPr>
              <a:lnSpc>
                <a:spcPct val="80000"/>
              </a:lnSpc>
            </a:pPr>
            <a:endParaRPr lang="en-GB" sz="2400" smtClean="0"/>
          </a:p>
          <a:p>
            <a:pPr>
              <a:lnSpc>
                <a:spcPct val="80000"/>
              </a:lnSpc>
            </a:pPr>
            <a:endParaRPr lang="en-GB" sz="2400" b="1" smtClean="0"/>
          </a:p>
        </p:txBody>
      </p:sp>
    </p:spTree>
    <p:extLst>
      <p:ext uri="{BB962C8B-B14F-4D97-AF65-F5344CB8AC3E}">
        <p14:creationId xmlns:p14="http://schemas.microsoft.com/office/powerpoint/2010/main" val="1878614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GB" sz="3600" smtClean="0"/>
              <a:t>Central-place theory – Loesch</a:t>
            </a:r>
            <a:br>
              <a:rPr lang="en-GB" sz="3600" smtClean="0"/>
            </a:br>
            <a:r>
              <a:rPr lang="it-IT" sz="3600" smtClean="0"/>
              <a:t>The city effect</a:t>
            </a:r>
          </a:p>
        </p:txBody>
      </p:sp>
      <p:sp>
        <p:nvSpPr>
          <p:cNvPr id="3277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2000" smtClean="0"/>
              <a:t>Loesch introduces the city effect:</a:t>
            </a:r>
          </a:p>
          <a:p>
            <a:pPr eaLnBrk="1" hangingPunct="1">
              <a:lnSpc>
                <a:spcPct val="80000"/>
              </a:lnSpc>
            </a:pPr>
            <a:r>
              <a:rPr lang="en-GB" sz="2000" smtClean="0"/>
              <a:t>Generalization of Christaller’s three principles.</a:t>
            </a:r>
          </a:p>
          <a:p>
            <a:pPr eaLnBrk="1" hangingPunct="1">
              <a:lnSpc>
                <a:spcPct val="80000"/>
              </a:lnSpc>
            </a:pPr>
            <a:r>
              <a:rPr lang="en-GB" sz="2000" smtClean="0"/>
              <a:t>Geometric observation of the rotation of hexagons  around a </a:t>
            </a:r>
            <a:r>
              <a:rPr lang="en-GB" sz="2000" b="1" u="sng" smtClean="0"/>
              <a:t>central metropolis</a:t>
            </a:r>
            <a:r>
              <a:rPr lang="en-GB" sz="2000" smtClean="0"/>
              <a:t>	=&gt;		</a:t>
            </a:r>
          </a:p>
          <a:p>
            <a:pPr eaLnBrk="1" hangingPunct="1">
              <a:lnSpc>
                <a:spcPct val="80000"/>
              </a:lnSpc>
            </a:pPr>
            <a:r>
              <a:rPr lang="en-GB" sz="2000" smtClean="0"/>
              <a:t>Organizing centre on wide areas (with </a:t>
            </a:r>
            <a:r>
              <a:rPr lang="en-GB" sz="2000" i="1" smtClean="0"/>
              <a:t>k </a:t>
            </a:r>
            <a:r>
              <a:rPr lang="en-GB" sz="2000" smtClean="0"/>
              <a:t>increasing) intersected with each others</a:t>
            </a:r>
          </a:p>
          <a:p>
            <a:pPr eaLnBrk="1" hangingPunct="1">
              <a:lnSpc>
                <a:spcPct val="80000"/>
              </a:lnSpc>
            </a:pPr>
            <a:r>
              <a:rPr lang="en-GB" sz="2000" smtClean="0"/>
              <a:t>Number of centres  of supply is reduced because of :</a:t>
            </a:r>
          </a:p>
          <a:p>
            <a:pPr lvl="1" eaLnBrk="1" hangingPunct="1">
              <a:lnSpc>
                <a:spcPct val="80000"/>
              </a:lnSpc>
            </a:pPr>
            <a:r>
              <a:rPr lang="en-GB" sz="1800" smtClean="0"/>
              <a:t>Closeness between places of supply of the same good;</a:t>
            </a:r>
          </a:p>
          <a:p>
            <a:pPr lvl="1" eaLnBrk="1" hangingPunct="1">
              <a:lnSpc>
                <a:spcPct val="80000"/>
              </a:lnSpc>
            </a:pPr>
            <a:r>
              <a:rPr lang="en-GB" sz="1800" smtClean="0"/>
              <a:t>Economies of agglomeration from the presence of places of supply of goods in the same place</a:t>
            </a:r>
          </a:p>
          <a:p>
            <a:pPr eaLnBrk="1" hangingPunct="1">
              <a:lnSpc>
                <a:spcPct val="80000"/>
              </a:lnSpc>
            </a:pPr>
            <a:r>
              <a:rPr lang="en-GB" sz="2000" smtClean="0"/>
              <a:t>Loesch hypothesizes:</a:t>
            </a:r>
          </a:p>
          <a:p>
            <a:pPr lvl="1" eaLnBrk="1" hangingPunct="1">
              <a:lnSpc>
                <a:spcPct val="80000"/>
              </a:lnSpc>
            </a:pPr>
            <a:r>
              <a:rPr lang="en-GB" sz="1800" smtClean="0"/>
              <a:t>Number of places  of supply differentiated </a:t>
            </a:r>
            <a:r>
              <a:rPr lang="en-GB" sz="1800" i="1" u="sng" smtClean="0"/>
              <a:t>in sectors </a:t>
            </a:r>
            <a:r>
              <a:rPr lang="en-GB" sz="1800" smtClean="0"/>
              <a:t>around the maximum centre (6 rich sectors – 6 poor)</a:t>
            </a:r>
          </a:p>
          <a:p>
            <a:pPr lvl="1" eaLnBrk="1" hangingPunct="1">
              <a:lnSpc>
                <a:spcPct val="80000"/>
              </a:lnSpc>
            </a:pPr>
            <a:r>
              <a:rPr lang="en-GB" sz="1800" smtClean="0"/>
              <a:t>Relative scarcity of places of supply around the metropolitan area becausee of polarization economies</a:t>
            </a:r>
          </a:p>
          <a:p>
            <a:pPr eaLnBrk="1" hangingPunct="1">
              <a:lnSpc>
                <a:spcPct val="80000"/>
              </a:lnSpc>
            </a:pPr>
            <a:endParaRPr lang="en-GB"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16"/>
          <p:cNvSpPr>
            <a:spLocks/>
          </p:cNvSpPr>
          <p:nvPr/>
        </p:nvSpPr>
        <p:spPr bwMode="auto">
          <a:xfrm>
            <a:off x="1800225" y="2745820"/>
            <a:ext cx="1671638" cy="1673225"/>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4" name="Freeform 4"/>
          <p:cNvSpPr>
            <a:spLocks/>
          </p:cNvSpPr>
          <p:nvPr/>
        </p:nvSpPr>
        <p:spPr bwMode="auto">
          <a:xfrm>
            <a:off x="3066020" y="1933991"/>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sp>
        <p:nvSpPr>
          <p:cNvPr id="24578" name="Rectangle 2"/>
          <p:cNvSpPr>
            <a:spLocks noGrp="1" noChangeArrowheads="1"/>
          </p:cNvSpPr>
          <p:nvPr>
            <p:ph type="title" idx="4294967295"/>
          </p:nvPr>
        </p:nvSpPr>
        <p:spPr/>
        <p:txBody>
          <a:bodyPr/>
          <a:lstStyle/>
          <a:p>
            <a:pPr eaLnBrk="1" hangingPunct="1"/>
            <a:r>
              <a:rPr lang="it-IT" smtClean="0"/>
              <a:t>Central-place theory </a:t>
            </a:r>
            <a:r>
              <a:rPr lang="en-US" smtClean="0"/>
              <a:t>(k=3)</a:t>
            </a:r>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Tree>
    <p:extLst>
      <p:ext uri="{BB962C8B-B14F-4D97-AF65-F5344CB8AC3E}">
        <p14:creationId xmlns:p14="http://schemas.microsoft.com/office/powerpoint/2010/main" val="20968843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it-IT" smtClean="0"/>
              <a:t>Central-place theory </a:t>
            </a:r>
            <a:r>
              <a:rPr lang="en-US" smtClean="0"/>
              <a:t>(k=4)</a:t>
            </a:r>
          </a:p>
        </p:txBody>
      </p:sp>
      <p:sp>
        <p:nvSpPr>
          <p:cNvPr id="26627"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28" name="Oval 4"/>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29"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0"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1"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2"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3"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4"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5"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6"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7"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8"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39"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0"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1" name="Oval 17"/>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2"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43" name="Freeform 19"/>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4" name="Freeform 20"/>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5" name="Freeform 21"/>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6" name="Freeform 22"/>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7" name="Freeform 23"/>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8" name="Freeform 24"/>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49" name="Freeform 25"/>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0" name="Freeform 26"/>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1" name="Freeform 27"/>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2" name="Freeform 28"/>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3" name="Freeform 29"/>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4" name="Freeform 30"/>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5" name="Freeform 31"/>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6" name="Freeform 32"/>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7" name="Freeform 33"/>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58"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C00000"/>
            </a:solidFill>
            <a:round/>
            <a:headEnd/>
            <a:tailEnd/>
          </a:ln>
        </p:spPr>
        <p:txBody>
          <a:bodyPr/>
          <a:lstStyle/>
          <a:p>
            <a:endParaRPr lang="it-IT"/>
          </a:p>
        </p:txBody>
      </p:sp>
      <p:sp>
        <p:nvSpPr>
          <p:cNvPr id="26659" name="Oval 45"/>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0" name="Oval 4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1"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2"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3"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4"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5"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6666" name="Oval 52"/>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7"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68" name="Oval 54"/>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69" name="Oval 55"/>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0" name="Oval 56"/>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1" name="Oval 57"/>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2" name="Oval 58"/>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3" name="Oval 59"/>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4" name="Oval 60"/>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5" name="Oval 6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6" name="Oval 62"/>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7" name="Oval 63"/>
          <p:cNvSpPr>
            <a:spLocks noChangeArrowheads="1"/>
          </p:cNvSpPr>
          <p:nvPr/>
        </p:nvSpPr>
        <p:spPr bwMode="auto">
          <a:xfrm>
            <a:off x="3384550" y="509905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8" name="Oval 64"/>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79" name="Oval 65"/>
          <p:cNvSpPr>
            <a:spLocks noChangeArrowheads="1"/>
          </p:cNvSpPr>
          <p:nvPr/>
        </p:nvSpPr>
        <p:spPr bwMode="auto">
          <a:xfrm>
            <a:off x="1714500" y="18875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0"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B</a:t>
            </a:r>
          </a:p>
        </p:txBody>
      </p:sp>
      <p:sp>
        <p:nvSpPr>
          <p:cNvPr id="26681" name="Oval 67"/>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2" name="Oval 68"/>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3" name="Oval 69"/>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4" name="Oval 70"/>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5" name="Oval 71"/>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6" name="Oval 72"/>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7" name="Oval 73"/>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88"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grpSp>
        <p:nvGrpSpPr>
          <p:cNvPr id="26689" name="Group 75"/>
          <p:cNvGrpSpPr>
            <a:grpSpLocks/>
          </p:cNvGrpSpPr>
          <p:nvPr/>
        </p:nvGrpSpPr>
        <p:grpSpPr bwMode="auto">
          <a:xfrm>
            <a:off x="6011863" y="5084763"/>
            <a:ext cx="2879725" cy="1377950"/>
            <a:chOff x="4105" y="3197"/>
            <a:chExt cx="1814" cy="868"/>
          </a:xfrm>
        </p:grpSpPr>
        <p:sp>
          <p:nvSpPr>
            <p:cNvPr id="26691"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6692"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3"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6694"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6695"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6696"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26697"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6698"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6699"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6690" name="Text Box 75"/>
          <p:cNvSpPr txBox="1">
            <a:spLocks noChangeArrowheads="1"/>
          </p:cNvSpPr>
          <p:nvPr/>
        </p:nvSpPr>
        <p:spPr bwMode="auto">
          <a:xfrm>
            <a:off x="6877050" y="1412875"/>
            <a:ext cx="22320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a:t>Traffic principle:</a:t>
            </a:r>
          </a:p>
          <a:p>
            <a:pPr algn="l"/>
            <a:r>
              <a:rPr lang="it-IT" sz="1400"/>
              <a:t>Optimization is given by rationalization of transport network and straight line paths. Centres of n-1 order are located on the straigh line conneting two higher order centres</a:t>
            </a:r>
          </a:p>
          <a:p>
            <a:pPr algn="l"/>
            <a:r>
              <a:rPr lang="it-IT" sz="1400"/>
              <a:t>4 n-1 centres for each n centre</a:t>
            </a:r>
          </a:p>
        </p:txBody>
      </p:sp>
    </p:spTree>
    <p:extLst>
      <p:ext uri="{BB962C8B-B14F-4D97-AF65-F5344CB8AC3E}">
        <p14:creationId xmlns:p14="http://schemas.microsoft.com/office/powerpoint/2010/main" val="26359412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6"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7030A0"/>
            </a:solidFill>
            <a:round/>
            <a:headEnd/>
            <a:tailEnd/>
          </a:ln>
        </p:spPr>
        <p:txBody>
          <a:bodyPr/>
          <a:lstStyle/>
          <a:p>
            <a:endParaRPr lang="it-IT"/>
          </a:p>
        </p:txBody>
      </p:sp>
      <p:sp>
        <p:nvSpPr>
          <p:cNvPr id="27650" name="Rectangle 2"/>
          <p:cNvSpPr>
            <a:spLocks noGrp="1" noChangeArrowheads="1"/>
          </p:cNvSpPr>
          <p:nvPr>
            <p:ph type="title" idx="4294967295"/>
          </p:nvPr>
        </p:nvSpPr>
        <p:spPr/>
        <p:txBody>
          <a:bodyPr/>
          <a:lstStyle/>
          <a:p>
            <a:pPr eaLnBrk="1" hangingPunct="1"/>
            <a:r>
              <a:rPr lang="it-IT" smtClean="0"/>
              <a:t>Central-place theory </a:t>
            </a:r>
            <a:r>
              <a:rPr lang="en-US" smtClean="0"/>
              <a:t>(k=7)</a:t>
            </a:r>
          </a:p>
        </p:txBody>
      </p:sp>
      <p:sp>
        <p:nvSpPr>
          <p:cNvPr id="27651"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2"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27653"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4"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5"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6"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7"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8"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59"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0"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1"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2"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3"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4"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5"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27666"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7"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8"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69"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0"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1"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2"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3"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4"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5"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6"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7"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8"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79"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0"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7681" name="Oval 43"/>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2" name="Oval 44"/>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3"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27684" name="Oval 46"/>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5"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27686" name="Oval 48"/>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7" name="Oval 49"/>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8" name="Oval 50"/>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89" name="Oval 51"/>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0" name="Oval 52"/>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1" name="Oval 53"/>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2" name="Oval 54"/>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3" name="Oval 55"/>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4" name="Oval 56"/>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5" name="Oval 57"/>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6" name="Oval 58"/>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7" name="Oval 59"/>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8" name="Oval 60"/>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699" name="Oval 61"/>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0" name="Oval 62"/>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1" name="Oval 63"/>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2" name="Oval 64"/>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3" name="Oval 65"/>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4" name="Oval 66"/>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5"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27707" name="Oval 69"/>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8" name="Oval 70"/>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09" name="Line 71"/>
          <p:cNvSpPr>
            <a:spLocks noChangeShapeType="1"/>
          </p:cNvSpPr>
          <p:nvPr/>
        </p:nvSpPr>
        <p:spPr bwMode="auto">
          <a:xfrm flipV="1">
            <a:off x="2195513" y="3933825"/>
            <a:ext cx="863600" cy="10795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0" name="Line 72"/>
          <p:cNvSpPr>
            <a:spLocks noChangeShapeType="1"/>
          </p:cNvSpPr>
          <p:nvPr/>
        </p:nvSpPr>
        <p:spPr bwMode="auto">
          <a:xfrm>
            <a:off x="4284663" y="4149725"/>
            <a:ext cx="460375" cy="1439863"/>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1" name="Line 73"/>
          <p:cNvSpPr>
            <a:spLocks noChangeShapeType="1"/>
          </p:cNvSpPr>
          <p:nvPr/>
        </p:nvSpPr>
        <p:spPr bwMode="auto">
          <a:xfrm>
            <a:off x="5148263" y="3068638"/>
            <a:ext cx="1295400"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2" name="Line 74"/>
          <p:cNvSpPr>
            <a:spLocks noChangeShapeType="1"/>
          </p:cNvSpPr>
          <p:nvPr/>
        </p:nvSpPr>
        <p:spPr bwMode="auto">
          <a:xfrm>
            <a:off x="1403350" y="2276475"/>
            <a:ext cx="1223963"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713" name="Oval 75"/>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grpSp>
        <p:nvGrpSpPr>
          <p:cNvPr id="27714" name="Group 76"/>
          <p:cNvGrpSpPr>
            <a:grpSpLocks/>
          </p:cNvGrpSpPr>
          <p:nvPr/>
        </p:nvGrpSpPr>
        <p:grpSpPr bwMode="auto">
          <a:xfrm>
            <a:off x="6156325" y="5013325"/>
            <a:ext cx="2879725" cy="1377950"/>
            <a:chOff x="4105" y="3197"/>
            <a:chExt cx="1814" cy="868"/>
          </a:xfrm>
        </p:grpSpPr>
        <p:sp>
          <p:nvSpPr>
            <p:cNvPr id="27716" name="Rectangle 77"/>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7717" name="Line 78"/>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8" name="Line 79"/>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7719" name="Rectangle 80"/>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7720" name="Rectangle 81"/>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Centres of order </a:t>
              </a:r>
              <a:r>
                <a:rPr lang="en-US" sz="1200" b="1" i="1">
                  <a:latin typeface="AvantGarde Bk BT"/>
                </a:rPr>
                <a:t>n</a:t>
              </a:r>
            </a:p>
          </p:txBody>
        </p:sp>
        <p:sp>
          <p:nvSpPr>
            <p:cNvPr id="27721" name="Oval 82"/>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27722" name="Oval 83"/>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7723" name="Rectangle 84"/>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7724" name="Rectangle 85"/>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27715" name="Text Box 76"/>
          <p:cNvSpPr txBox="1">
            <a:spLocks noChangeArrowheads="1"/>
          </p:cNvSpPr>
          <p:nvPr/>
        </p:nvSpPr>
        <p:spPr bwMode="auto">
          <a:xfrm>
            <a:off x="6877050" y="1412875"/>
            <a:ext cx="223202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dirty="0" err="1"/>
              <a:t>Administrative</a:t>
            </a:r>
            <a:r>
              <a:rPr lang="it-IT" sz="1400" dirty="0"/>
              <a:t> </a:t>
            </a:r>
            <a:r>
              <a:rPr lang="it-IT" sz="1400" dirty="0" err="1"/>
              <a:t>principle</a:t>
            </a:r>
            <a:r>
              <a:rPr lang="it-IT" sz="1400" dirty="0"/>
              <a:t>:</a:t>
            </a:r>
          </a:p>
          <a:p>
            <a:pPr algn="l"/>
            <a:r>
              <a:rPr lang="it-IT" sz="1400" dirty="0" err="1"/>
              <a:t>Optimization</a:t>
            </a:r>
            <a:r>
              <a:rPr lang="it-IT" sz="1400" dirty="0"/>
              <a:t> </a:t>
            </a:r>
            <a:r>
              <a:rPr lang="it-IT" sz="1400" dirty="0" err="1"/>
              <a:t>is</a:t>
            </a:r>
            <a:r>
              <a:rPr lang="it-IT" sz="1400" dirty="0"/>
              <a:t> </a:t>
            </a:r>
            <a:r>
              <a:rPr lang="it-IT" sz="1400" dirty="0" err="1"/>
              <a:t>given</a:t>
            </a:r>
            <a:r>
              <a:rPr lang="it-IT" sz="1400" dirty="0"/>
              <a:t> by no </a:t>
            </a:r>
            <a:r>
              <a:rPr lang="it-IT" sz="1400" dirty="0" err="1"/>
              <a:t>subdivision</a:t>
            </a:r>
            <a:r>
              <a:rPr lang="it-IT" sz="1400" dirty="0"/>
              <a:t> of centres. </a:t>
            </a:r>
            <a:r>
              <a:rPr lang="it-IT" sz="1400" dirty="0" err="1"/>
              <a:t>All</a:t>
            </a:r>
            <a:r>
              <a:rPr lang="it-IT" sz="1400" dirty="0"/>
              <a:t> the </a:t>
            </a:r>
            <a:r>
              <a:rPr lang="it-IT" sz="1400" dirty="0" err="1"/>
              <a:t>tributary</a:t>
            </a:r>
            <a:r>
              <a:rPr lang="it-IT" sz="1400" dirty="0"/>
              <a:t> centres are under control of the </a:t>
            </a:r>
            <a:r>
              <a:rPr lang="it-IT" sz="1400" dirty="0" err="1"/>
              <a:t>higher</a:t>
            </a:r>
            <a:r>
              <a:rPr lang="it-IT" sz="1400" dirty="0"/>
              <a:t> </a:t>
            </a:r>
            <a:r>
              <a:rPr lang="it-IT" sz="1400" dirty="0" err="1"/>
              <a:t>order</a:t>
            </a:r>
            <a:r>
              <a:rPr lang="it-IT" sz="1400" dirty="0"/>
              <a:t> </a:t>
            </a:r>
            <a:r>
              <a:rPr lang="it-IT" sz="1400" dirty="0" err="1"/>
              <a:t>one</a:t>
            </a:r>
            <a:endParaRPr lang="it-IT" sz="1400" dirty="0"/>
          </a:p>
          <a:p>
            <a:pPr algn="l"/>
            <a:r>
              <a:rPr lang="it-IT" sz="1400" dirty="0"/>
              <a:t>7 n-1 centres for </a:t>
            </a:r>
            <a:r>
              <a:rPr lang="it-IT" sz="1400" dirty="0" err="1"/>
              <a:t>each</a:t>
            </a:r>
            <a:r>
              <a:rPr lang="it-IT" sz="1400" dirty="0"/>
              <a:t> n centre</a:t>
            </a:r>
          </a:p>
        </p:txBody>
      </p:sp>
    </p:spTree>
    <p:extLst>
      <p:ext uri="{BB962C8B-B14F-4D97-AF65-F5344CB8AC3E}">
        <p14:creationId xmlns:p14="http://schemas.microsoft.com/office/powerpoint/2010/main" val="26271966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4"/>
          <p:cNvSpPr>
            <a:spLocks/>
          </p:cNvSpPr>
          <p:nvPr/>
        </p:nvSpPr>
        <p:spPr bwMode="auto">
          <a:xfrm>
            <a:off x="3066020" y="1933991"/>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solidFill>
          <a:ln w="25400" cap="rnd">
            <a:solidFill>
              <a:srgbClr val="FF9900"/>
            </a:solidFill>
            <a:round/>
            <a:headEnd/>
            <a:tailEnd/>
          </a:ln>
        </p:spPr>
        <p:txBody>
          <a:bodyPr/>
          <a:lstStyle/>
          <a:p>
            <a:endParaRPr lang="it-IT"/>
          </a:p>
        </p:txBody>
      </p:sp>
      <p:sp>
        <p:nvSpPr>
          <p:cNvPr id="105" name="Freeform 16"/>
          <p:cNvSpPr>
            <a:spLocks/>
          </p:cNvSpPr>
          <p:nvPr/>
        </p:nvSpPr>
        <p:spPr bwMode="auto">
          <a:xfrm>
            <a:off x="1809103" y="2745820"/>
            <a:ext cx="1671638" cy="1673225"/>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578" name="Rectangle 2"/>
          <p:cNvSpPr>
            <a:spLocks noGrp="1" noChangeArrowheads="1"/>
          </p:cNvSpPr>
          <p:nvPr>
            <p:ph type="title" idx="4294967295"/>
          </p:nvPr>
        </p:nvSpPr>
        <p:spPr/>
        <p:txBody>
          <a:bodyPr>
            <a:normAutofit fontScale="90000"/>
          </a:bodyPr>
          <a:lstStyle/>
          <a:p>
            <a:pPr eaLnBrk="1" hangingPunct="1"/>
            <a:r>
              <a:rPr lang="it-IT" sz="3600" dirty="0" smtClean="0"/>
              <a:t>Central-</a:t>
            </a:r>
            <a:r>
              <a:rPr lang="it-IT" sz="3600" dirty="0" err="1" smtClean="0"/>
              <a:t>place</a:t>
            </a:r>
            <a:r>
              <a:rPr lang="it-IT" sz="3600" dirty="0" smtClean="0"/>
              <a:t> </a:t>
            </a:r>
            <a:r>
              <a:rPr lang="it-IT" sz="3600" dirty="0" err="1" smtClean="0"/>
              <a:t>theory</a:t>
            </a:r>
            <a:r>
              <a:rPr lang="it-IT" sz="3600" dirty="0" smtClean="0"/>
              <a:t> </a:t>
            </a:r>
            <a:r>
              <a:rPr lang="en-US" sz="3600" dirty="0" smtClean="0"/>
              <a:t>(</a:t>
            </a:r>
            <a:r>
              <a:rPr lang="en-US" sz="3600" dirty="0" err="1" smtClean="0"/>
              <a:t>pricinples</a:t>
            </a:r>
            <a:r>
              <a:rPr lang="en-US" sz="3600" dirty="0" smtClean="0"/>
              <a:t> overlap)</a:t>
            </a:r>
          </a:p>
        </p:txBody>
      </p:sp>
      <p:grpSp>
        <p:nvGrpSpPr>
          <p:cNvPr id="24580" name="Group 5"/>
          <p:cNvGrpSpPr>
            <a:grpSpLocks/>
          </p:cNvGrpSpPr>
          <p:nvPr/>
        </p:nvGrpSpPr>
        <p:grpSpPr bwMode="auto">
          <a:xfrm>
            <a:off x="1382713" y="1514475"/>
            <a:ext cx="5013325" cy="4176713"/>
            <a:chOff x="1426" y="1204"/>
            <a:chExt cx="3158" cy="2631"/>
          </a:xfrm>
        </p:grpSpPr>
        <p:sp>
          <p:nvSpPr>
            <p:cNvPr id="24647" name="Line 6"/>
            <p:cNvSpPr>
              <a:spLocks noChangeShapeType="1"/>
            </p:cNvSpPr>
            <p:nvPr/>
          </p:nvSpPr>
          <p:spPr bwMode="auto">
            <a:xfrm flipH="1">
              <a:off x="1426" y="2519"/>
              <a:ext cx="263"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8" name="Line 7"/>
            <p:cNvSpPr>
              <a:spLocks noChangeShapeType="1"/>
            </p:cNvSpPr>
            <p:nvPr/>
          </p:nvSpPr>
          <p:spPr bwMode="auto">
            <a:xfrm flipH="1">
              <a:off x="4320" y="2519"/>
              <a:ext cx="264" cy="0"/>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9" name="Line 8"/>
            <p:cNvSpPr>
              <a:spLocks noChangeShapeType="1"/>
            </p:cNvSpPr>
            <p:nvPr/>
          </p:nvSpPr>
          <p:spPr bwMode="auto">
            <a:xfrm flipH="1" flipV="1">
              <a:off x="2610" y="1204"/>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0" name="Line 9"/>
            <p:cNvSpPr>
              <a:spLocks noChangeShapeType="1"/>
            </p:cNvSpPr>
            <p:nvPr/>
          </p:nvSpPr>
          <p:spPr bwMode="auto">
            <a:xfrm flipV="1">
              <a:off x="3268" y="1204"/>
              <a:ext cx="197"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1" name="Line 10"/>
            <p:cNvSpPr>
              <a:spLocks noChangeShapeType="1"/>
            </p:cNvSpPr>
            <p:nvPr/>
          </p:nvSpPr>
          <p:spPr bwMode="auto">
            <a:xfrm flipH="1" flipV="1">
              <a:off x="1821" y="1730"/>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2" name="Line 11"/>
            <p:cNvSpPr>
              <a:spLocks noChangeShapeType="1"/>
            </p:cNvSpPr>
            <p:nvPr/>
          </p:nvSpPr>
          <p:spPr bwMode="auto">
            <a:xfrm flipH="1">
              <a:off x="1821" y="3046"/>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3" name="Line 12"/>
            <p:cNvSpPr>
              <a:spLocks noChangeShapeType="1"/>
            </p:cNvSpPr>
            <p:nvPr/>
          </p:nvSpPr>
          <p:spPr bwMode="auto">
            <a:xfrm>
              <a:off x="4057" y="3046"/>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4" name="Line 13"/>
            <p:cNvSpPr>
              <a:spLocks noChangeShapeType="1"/>
            </p:cNvSpPr>
            <p:nvPr/>
          </p:nvSpPr>
          <p:spPr bwMode="auto">
            <a:xfrm flipV="1">
              <a:off x="4057" y="1730"/>
              <a:ext cx="198"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5" name="Line 14"/>
            <p:cNvSpPr>
              <a:spLocks noChangeShapeType="1"/>
            </p:cNvSpPr>
            <p:nvPr/>
          </p:nvSpPr>
          <p:spPr bwMode="auto">
            <a:xfrm flipH="1">
              <a:off x="2610" y="3572"/>
              <a:ext cx="132"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6" name="Line 15"/>
            <p:cNvSpPr>
              <a:spLocks noChangeShapeType="1"/>
            </p:cNvSpPr>
            <p:nvPr/>
          </p:nvSpPr>
          <p:spPr bwMode="auto">
            <a:xfrm>
              <a:off x="3268" y="3572"/>
              <a:ext cx="131" cy="263"/>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57" name="Freeform 16"/>
            <p:cNvSpPr>
              <a:spLocks/>
            </p:cNvSpPr>
            <p:nvPr/>
          </p:nvSpPr>
          <p:spPr bwMode="auto">
            <a:xfrm>
              <a:off x="2479" y="1467"/>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8" name="Freeform 17"/>
            <p:cNvSpPr>
              <a:spLocks/>
            </p:cNvSpPr>
            <p:nvPr/>
          </p:nvSpPr>
          <p:spPr bwMode="auto">
            <a:xfrm>
              <a:off x="2479" y="2519"/>
              <a:ext cx="1053" cy="1054"/>
            </a:xfrm>
            <a:custGeom>
              <a:avLst/>
              <a:gdLst>
                <a:gd name="T0" fmla="*/ 1265 w 769"/>
                <a:gd name="T1" fmla="*/ 0 h 769"/>
                <a:gd name="T2" fmla="*/ 3797 w 769"/>
                <a:gd name="T3" fmla="*/ 0 h 769"/>
                <a:gd name="T4" fmla="*/ 5066 w 769"/>
                <a:gd name="T5" fmla="*/ 2544 h 769"/>
                <a:gd name="T6" fmla="*/ 3797 w 769"/>
                <a:gd name="T7" fmla="*/ 5093 h 769"/>
                <a:gd name="T8" fmla="*/ 1265 w 769"/>
                <a:gd name="T9" fmla="*/ 5093 h 769"/>
                <a:gd name="T10" fmla="*/ 0 w 769"/>
                <a:gd name="T11" fmla="*/ 2544 h 769"/>
                <a:gd name="T12" fmla="*/ 1265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59" name="Freeform 18"/>
            <p:cNvSpPr>
              <a:spLocks/>
            </p:cNvSpPr>
            <p:nvPr/>
          </p:nvSpPr>
          <p:spPr bwMode="auto">
            <a:xfrm>
              <a:off x="3268" y="1993"/>
              <a:ext cx="1054" cy="1054"/>
            </a:xfrm>
            <a:custGeom>
              <a:avLst/>
              <a:gdLst>
                <a:gd name="T0" fmla="*/ 1271 w 769"/>
                <a:gd name="T1" fmla="*/ 0 h 769"/>
                <a:gd name="T2" fmla="*/ 3816 w 769"/>
                <a:gd name="T3" fmla="*/ 0 h 769"/>
                <a:gd name="T4" fmla="*/ 5093 w 769"/>
                <a:gd name="T5" fmla="*/ 2544 h 769"/>
                <a:gd name="T6" fmla="*/ 3816 w 769"/>
                <a:gd name="T7" fmla="*/ 5093 h 769"/>
                <a:gd name="T8" fmla="*/ 1271 w 769"/>
                <a:gd name="T9" fmla="*/ 5093 h 769"/>
                <a:gd name="T10" fmla="*/ 0 w 769"/>
                <a:gd name="T11" fmla="*/ 2544 h 769"/>
                <a:gd name="T12" fmla="*/ 1271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4581" name="Freeform 19"/>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solidFill>
            <a:srgbClr val="F8F8F8"/>
          </a:solidFill>
          <a:ln w="12700" cap="rnd">
            <a:solidFill>
              <a:schemeClr val="tx1"/>
            </a:solidFill>
            <a:round/>
            <a:headEnd/>
            <a:tailEnd/>
          </a:ln>
        </p:spPr>
        <p:txBody>
          <a:bodyPr/>
          <a:lstStyle/>
          <a:p>
            <a:endParaRPr lang="it-IT"/>
          </a:p>
        </p:txBody>
      </p:sp>
      <p:sp>
        <p:nvSpPr>
          <p:cNvPr id="24582" name="Oval 20"/>
          <p:cNvSpPr>
            <a:spLocks noChangeArrowheads="1"/>
          </p:cNvSpPr>
          <p:nvPr/>
        </p:nvSpPr>
        <p:spPr bwMode="auto">
          <a:xfrm>
            <a:off x="2128838"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3" name="Oval 21"/>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4" name="Oval 22"/>
          <p:cNvSpPr>
            <a:spLocks noChangeArrowheads="1"/>
          </p:cNvSpPr>
          <p:nvPr/>
        </p:nvSpPr>
        <p:spPr bwMode="auto">
          <a:xfrm>
            <a:off x="171132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5" name="Oval 23"/>
          <p:cNvSpPr>
            <a:spLocks noChangeArrowheads="1"/>
          </p:cNvSpPr>
          <p:nvPr/>
        </p:nvSpPr>
        <p:spPr bwMode="auto">
          <a:xfrm>
            <a:off x="2128838"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6" name="Oval 24"/>
          <p:cNvSpPr>
            <a:spLocks noChangeArrowheads="1"/>
          </p:cNvSpPr>
          <p:nvPr/>
        </p:nvSpPr>
        <p:spPr bwMode="auto">
          <a:xfrm>
            <a:off x="2963863" y="43418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7" name="Oval 25"/>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8" name="Oval 26"/>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89" name="Oval 27"/>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0" name="Oval 28"/>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1" name="Oval 29"/>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2" name="Oval 30"/>
          <p:cNvSpPr>
            <a:spLocks noChangeArrowheads="1"/>
          </p:cNvSpPr>
          <p:nvPr/>
        </p:nvSpPr>
        <p:spPr bwMode="auto">
          <a:xfrm>
            <a:off x="4217988" y="517683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3" name="Oval 31"/>
          <p:cNvSpPr>
            <a:spLocks noChangeArrowheads="1"/>
          </p:cNvSpPr>
          <p:nvPr/>
        </p:nvSpPr>
        <p:spPr bwMode="auto">
          <a:xfrm>
            <a:off x="3384550" y="5157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4" name="Oval 32"/>
          <p:cNvSpPr>
            <a:spLocks noChangeArrowheads="1"/>
          </p:cNvSpPr>
          <p:nvPr/>
        </p:nvSpPr>
        <p:spPr bwMode="auto">
          <a:xfrm>
            <a:off x="4635500"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5" name="Oval 33"/>
          <p:cNvSpPr>
            <a:spLocks noChangeArrowheads="1"/>
          </p:cNvSpPr>
          <p:nvPr/>
        </p:nvSpPr>
        <p:spPr bwMode="auto">
          <a:xfrm>
            <a:off x="5470525" y="434181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6" name="Oval 34"/>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7" name="Oval 35"/>
          <p:cNvSpPr>
            <a:spLocks noChangeArrowheads="1"/>
          </p:cNvSpPr>
          <p:nvPr/>
        </p:nvSpPr>
        <p:spPr bwMode="auto">
          <a:xfrm>
            <a:off x="5470525" y="2671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598" name="Oval 36"/>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599" name="Oval 37"/>
          <p:cNvSpPr>
            <a:spLocks noChangeArrowheads="1"/>
          </p:cNvSpPr>
          <p:nvPr/>
        </p:nvSpPr>
        <p:spPr bwMode="auto">
          <a:xfrm>
            <a:off x="3756025" y="4316413"/>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0" name="Oval 38"/>
          <p:cNvSpPr>
            <a:spLocks noChangeArrowheads="1"/>
          </p:cNvSpPr>
          <p:nvPr/>
        </p:nvSpPr>
        <p:spPr bwMode="auto">
          <a:xfrm>
            <a:off x="2486025" y="5133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1" name="Oval 39"/>
          <p:cNvSpPr>
            <a:spLocks noChangeArrowheads="1"/>
          </p:cNvSpPr>
          <p:nvPr/>
        </p:nvSpPr>
        <p:spPr bwMode="auto">
          <a:xfrm>
            <a:off x="1231900" y="429895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2" name="Oval 40"/>
          <p:cNvSpPr>
            <a:spLocks noChangeArrowheads="1"/>
          </p:cNvSpPr>
          <p:nvPr/>
        </p:nvSpPr>
        <p:spPr bwMode="auto">
          <a:xfrm>
            <a:off x="1231900"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3" name="Oval 41"/>
          <p:cNvSpPr>
            <a:spLocks noChangeArrowheads="1"/>
          </p:cNvSpPr>
          <p:nvPr/>
        </p:nvSpPr>
        <p:spPr bwMode="auto">
          <a:xfrm>
            <a:off x="2486025" y="1792288"/>
            <a:ext cx="277813"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04" name="Freeform 42"/>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5" name="Freeform 43"/>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6" name="Freeform 44"/>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Freeform 45"/>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8" name="Freeform 46"/>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9" name="Freeform 47"/>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0" name="Freeform 48"/>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1" name="Freeform 49"/>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2" name="Freeform 50"/>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3" name="Freeform 51"/>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4" name="Freeform 52"/>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5" name="Freeform 53"/>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16" name="Oval 54"/>
          <p:cNvSpPr>
            <a:spLocks noChangeArrowheads="1"/>
          </p:cNvSpPr>
          <p:nvPr/>
        </p:nvSpPr>
        <p:spPr bwMode="auto">
          <a:xfrm>
            <a:off x="4991100" y="51339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17" name="Oval 55"/>
          <p:cNvSpPr>
            <a:spLocks noChangeArrowheads="1"/>
          </p:cNvSpPr>
          <p:nvPr/>
        </p:nvSpPr>
        <p:spPr bwMode="auto">
          <a:xfrm>
            <a:off x="6245225" y="429895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18" name="Oval 56"/>
          <p:cNvSpPr>
            <a:spLocks noChangeArrowheads="1"/>
          </p:cNvSpPr>
          <p:nvPr/>
        </p:nvSpPr>
        <p:spPr bwMode="auto">
          <a:xfrm>
            <a:off x="6245225" y="2628900"/>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19" name="Oval 57"/>
          <p:cNvSpPr>
            <a:spLocks noChangeArrowheads="1"/>
          </p:cNvSpPr>
          <p:nvPr/>
        </p:nvSpPr>
        <p:spPr bwMode="auto">
          <a:xfrm>
            <a:off x="4991100" y="179228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20" name="Freeform 5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1" name="Freeform 5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2" name="Freeform 6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3" name="Freeform 6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4" name="Freeform 6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5" name="Freeform 6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6" name="Freeform 6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7" name="Freeform 6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8" name="Freeform 6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29" name="Freeform 6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0" name="Freeform 6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1" name="Freeform 6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2" name="Freeform 7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3" name="Freeform 7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4" name="Freeform 7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35" name="Oval 73"/>
          <p:cNvSpPr>
            <a:spLocks noChangeArrowheads="1"/>
          </p:cNvSpPr>
          <p:nvPr/>
        </p:nvSpPr>
        <p:spPr bwMode="auto">
          <a:xfrm>
            <a:off x="2501900" y="3482975"/>
            <a:ext cx="277813"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sp>
        <p:nvSpPr>
          <p:cNvPr id="24636" name="Oval 74"/>
          <p:cNvSpPr>
            <a:spLocks noChangeArrowheads="1"/>
          </p:cNvSpPr>
          <p:nvPr/>
        </p:nvSpPr>
        <p:spPr bwMode="auto">
          <a:xfrm>
            <a:off x="5022850" y="3452813"/>
            <a:ext cx="277813"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A</a:t>
            </a:r>
            <a:endParaRPr lang="en-US" sz="1200" b="1" dirty="0">
              <a:solidFill>
                <a:srgbClr val="FFFFFF"/>
              </a:solidFill>
              <a:latin typeface="Arial" pitchFamily="34" charset="0"/>
            </a:endParaRPr>
          </a:p>
        </p:txBody>
      </p:sp>
      <p:grpSp>
        <p:nvGrpSpPr>
          <p:cNvPr id="24637" name="Group 75"/>
          <p:cNvGrpSpPr>
            <a:grpSpLocks/>
          </p:cNvGrpSpPr>
          <p:nvPr/>
        </p:nvGrpSpPr>
        <p:grpSpPr bwMode="auto">
          <a:xfrm>
            <a:off x="6156325" y="5075238"/>
            <a:ext cx="2879725" cy="1377950"/>
            <a:chOff x="4105" y="3197"/>
            <a:chExt cx="1814" cy="868"/>
          </a:xfrm>
        </p:grpSpPr>
        <p:sp>
          <p:nvSpPr>
            <p:cNvPr id="24638" name="Rectangle 76"/>
            <p:cNvSpPr>
              <a:spLocks noChangeArrowheads="1"/>
            </p:cNvSpPr>
            <p:nvPr/>
          </p:nvSpPr>
          <p:spPr bwMode="auto">
            <a:xfrm>
              <a:off x="4105" y="3197"/>
              <a:ext cx="1814" cy="868"/>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24639" name="Line 77"/>
            <p:cNvSpPr>
              <a:spLocks noChangeShapeType="1"/>
            </p:cNvSpPr>
            <p:nvPr/>
          </p:nvSpPr>
          <p:spPr bwMode="auto">
            <a:xfrm rot="5400000">
              <a:off x="4249" y="3642"/>
              <a:ext cx="0" cy="185"/>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0" name="Line 78"/>
            <p:cNvSpPr>
              <a:spLocks noChangeShapeType="1"/>
            </p:cNvSpPr>
            <p:nvPr/>
          </p:nvSpPr>
          <p:spPr bwMode="auto">
            <a:xfrm rot="5400000">
              <a:off x="4241" y="3816"/>
              <a:ext cx="0" cy="182"/>
            </a:xfrm>
            <a:prstGeom prst="line">
              <a:avLst/>
            </a:prstGeom>
            <a:noFill/>
            <a:ln w="12700">
              <a:solidFill>
                <a:srgbClr val="808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24641" name="Rectangle 79"/>
            <p:cNvSpPr>
              <a:spLocks noChangeArrowheads="1"/>
            </p:cNvSpPr>
            <p:nvPr/>
          </p:nvSpPr>
          <p:spPr bwMode="auto">
            <a:xfrm>
              <a:off x="4404" y="3644"/>
              <a:ext cx="8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a:latin typeface="AvantGarde Bk BT"/>
                </a:rPr>
                <a:t>Market of centres </a:t>
              </a:r>
              <a:r>
                <a:rPr lang="en-US" sz="1200" b="1" i="1">
                  <a:latin typeface="AvantGarde Bk BT"/>
                </a:rPr>
                <a:t>n</a:t>
              </a:r>
            </a:p>
          </p:txBody>
        </p:sp>
        <p:sp>
          <p:nvSpPr>
            <p:cNvPr id="24642" name="Rectangle 80"/>
            <p:cNvSpPr>
              <a:spLocks noChangeArrowheads="1"/>
            </p:cNvSpPr>
            <p:nvPr/>
          </p:nvSpPr>
          <p:spPr bwMode="auto">
            <a:xfrm>
              <a:off x="4404" y="3281"/>
              <a:ext cx="8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dirty="0" err="1">
                  <a:latin typeface="AvantGarde Bk BT"/>
                </a:rPr>
                <a:t>Centres</a:t>
              </a:r>
              <a:r>
                <a:rPr lang="en-US" sz="1200" b="1" dirty="0">
                  <a:latin typeface="AvantGarde Bk BT"/>
                </a:rPr>
                <a:t> of order </a:t>
              </a:r>
              <a:r>
                <a:rPr lang="en-US" sz="1200" b="1" i="1" dirty="0">
                  <a:latin typeface="AvantGarde Bk BT"/>
                </a:rPr>
                <a:t>n</a:t>
              </a:r>
            </a:p>
          </p:txBody>
        </p:sp>
        <p:sp>
          <p:nvSpPr>
            <p:cNvPr id="24643" name="Oval 81"/>
            <p:cNvSpPr>
              <a:spLocks noChangeArrowheads="1"/>
            </p:cNvSpPr>
            <p:nvPr/>
          </p:nvSpPr>
          <p:spPr bwMode="auto">
            <a:xfrm>
              <a:off x="4158" y="3242"/>
              <a:ext cx="176" cy="175"/>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endParaRPr lang="en-US" sz="1200" b="1" dirty="0">
                <a:solidFill>
                  <a:srgbClr val="FFFFFF"/>
                </a:solidFill>
                <a:latin typeface="Arial" pitchFamily="34" charset="0"/>
              </a:endParaRPr>
            </a:p>
          </p:txBody>
        </p:sp>
        <p:sp>
          <p:nvSpPr>
            <p:cNvPr id="24644" name="Oval 82"/>
            <p:cNvSpPr>
              <a:spLocks noChangeArrowheads="1"/>
            </p:cNvSpPr>
            <p:nvPr/>
          </p:nvSpPr>
          <p:spPr bwMode="auto">
            <a:xfrm>
              <a:off x="4182" y="3490"/>
              <a:ext cx="121" cy="121"/>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24645" name="Rectangle 83"/>
            <p:cNvSpPr>
              <a:spLocks noChangeArrowheads="1"/>
            </p:cNvSpPr>
            <p:nvPr/>
          </p:nvSpPr>
          <p:spPr bwMode="auto">
            <a:xfrm>
              <a:off x="4404" y="3465"/>
              <a:ext cx="97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24646" name="Rectangle 84"/>
            <p:cNvSpPr>
              <a:spLocks noChangeArrowheads="1"/>
            </p:cNvSpPr>
            <p:nvPr/>
          </p:nvSpPr>
          <p:spPr bwMode="auto">
            <a:xfrm>
              <a:off x="4404" y="3835"/>
              <a:ext cx="9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Market of centres  - 1</a:t>
              </a:r>
            </a:p>
          </p:txBody>
        </p:sp>
      </p:grpSp>
      <p:sp>
        <p:nvSpPr>
          <p:cNvPr id="84" name="Freeform 44"/>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solidFill>
            <a:srgbClr val="DDDDDD">
              <a:alpha val="32156"/>
            </a:srgbClr>
          </a:solidFill>
          <a:ln w="25400" cap="rnd">
            <a:solidFill>
              <a:srgbClr val="C00000"/>
            </a:solidFill>
            <a:round/>
            <a:headEnd/>
            <a:tailEnd/>
          </a:ln>
        </p:spPr>
        <p:txBody>
          <a:bodyPr/>
          <a:lstStyle/>
          <a:p>
            <a:endParaRPr lang="it-IT"/>
          </a:p>
        </p:txBody>
      </p:sp>
      <p:sp>
        <p:nvSpPr>
          <p:cNvPr id="85" name="Freeform 48"/>
          <p:cNvSpPr>
            <a:spLocks/>
          </p:cNvSpPr>
          <p:nvPr/>
        </p:nvSpPr>
        <p:spPr bwMode="auto">
          <a:xfrm rot="-5400000">
            <a:off x="4487069"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6" name="Freeform 49"/>
          <p:cNvSpPr>
            <a:spLocks/>
          </p:cNvSpPr>
          <p:nvPr/>
        </p:nvSpPr>
        <p:spPr bwMode="auto">
          <a:xfrm rot="-5400000">
            <a:off x="3663157" y="3542506"/>
            <a:ext cx="2132012"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7" name="Freeform 50"/>
          <p:cNvSpPr>
            <a:spLocks/>
          </p:cNvSpPr>
          <p:nvPr/>
        </p:nvSpPr>
        <p:spPr bwMode="auto">
          <a:xfrm rot="-5400000">
            <a:off x="2012951" y="3549650"/>
            <a:ext cx="2089150"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8" name="Freeform 51"/>
          <p:cNvSpPr>
            <a:spLocks/>
          </p:cNvSpPr>
          <p:nvPr/>
        </p:nvSpPr>
        <p:spPr bwMode="auto">
          <a:xfrm rot="-5400000">
            <a:off x="1142207" y="1958181"/>
            <a:ext cx="2160588"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25400" cap="rnd">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9" name="Oval 18"/>
          <p:cNvSpPr>
            <a:spLocks noChangeArrowheads="1"/>
          </p:cNvSpPr>
          <p:nvPr/>
        </p:nvSpPr>
        <p:spPr bwMode="auto">
          <a:xfrm>
            <a:off x="5435600" y="2636838"/>
            <a:ext cx="279400" cy="279400"/>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0" name="Oval 47"/>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1" name="Oval 53"/>
          <p:cNvSpPr>
            <a:spLocks noChangeArrowheads="1"/>
          </p:cNvSpPr>
          <p:nvPr/>
        </p:nvSpPr>
        <p:spPr bwMode="auto">
          <a:xfrm>
            <a:off x="4579938"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2" name="Oval 66"/>
          <p:cNvSpPr>
            <a:spLocks noChangeArrowheads="1"/>
          </p:cNvSpPr>
          <p:nvPr/>
        </p:nvSpPr>
        <p:spPr bwMode="auto">
          <a:xfrm>
            <a:off x="2109788" y="2608263"/>
            <a:ext cx="277812"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B</a:t>
            </a:r>
          </a:p>
        </p:txBody>
      </p:sp>
      <p:sp>
        <p:nvSpPr>
          <p:cNvPr id="93" name="Oval 74"/>
          <p:cNvSpPr>
            <a:spLocks noChangeArrowheads="1"/>
          </p:cNvSpPr>
          <p:nvPr/>
        </p:nvSpPr>
        <p:spPr bwMode="auto">
          <a:xfrm>
            <a:off x="2924175" y="42926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a:solidFill>
                  <a:srgbClr val="FFFFFF"/>
                </a:solidFill>
                <a:latin typeface="Arial" pitchFamily="34" charset="0"/>
              </a:rPr>
              <a:t>B</a:t>
            </a:r>
          </a:p>
        </p:txBody>
      </p:sp>
      <p:sp>
        <p:nvSpPr>
          <p:cNvPr id="94" name="Freeform 68"/>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solidFill>
            <a:schemeClr val="accent1">
              <a:alpha val="23137"/>
            </a:schemeClr>
          </a:solidFill>
          <a:ln w="25400">
            <a:solidFill>
              <a:srgbClr val="7030A0"/>
            </a:solidFill>
            <a:round/>
            <a:headEnd/>
            <a:tailEnd/>
          </a:ln>
        </p:spPr>
        <p:txBody>
          <a:bodyPr/>
          <a:lstStyle/>
          <a:p>
            <a:endParaRPr lang="it-IT"/>
          </a:p>
        </p:txBody>
      </p:sp>
      <p:sp>
        <p:nvSpPr>
          <p:cNvPr id="95" name="Oval 4"/>
          <p:cNvSpPr>
            <a:spLocks noChangeArrowheads="1"/>
          </p:cNvSpPr>
          <p:nvPr/>
        </p:nvSpPr>
        <p:spPr bwMode="auto">
          <a:xfrm>
            <a:off x="3348038" y="5095875"/>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96" name="Oval 17"/>
          <p:cNvSpPr>
            <a:spLocks noChangeArrowheads="1"/>
          </p:cNvSpPr>
          <p:nvPr/>
        </p:nvSpPr>
        <p:spPr bwMode="auto">
          <a:xfrm>
            <a:off x="5421313" y="4298950"/>
            <a:ext cx="277812"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97" name="Oval 45"/>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a:solidFill>
                  <a:srgbClr val="FFFFFF"/>
                </a:solidFill>
                <a:latin typeface="Arial" pitchFamily="34" charset="0"/>
              </a:rPr>
              <a:t>D</a:t>
            </a:r>
          </a:p>
        </p:txBody>
      </p:sp>
      <p:sp>
        <p:nvSpPr>
          <p:cNvPr id="98" name="Oval 47"/>
          <p:cNvSpPr>
            <a:spLocks noChangeArrowheads="1"/>
          </p:cNvSpPr>
          <p:nvPr/>
        </p:nvSpPr>
        <p:spPr bwMode="auto">
          <a:xfrm>
            <a:off x="5867400" y="17732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99" name="Oval 67"/>
          <p:cNvSpPr>
            <a:spLocks noChangeArrowheads="1"/>
          </p:cNvSpPr>
          <p:nvPr/>
        </p:nvSpPr>
        <p:spPr bwMode="auto">
          <a:xfrm>
            <a:off x="1692275" y="3500438"/>
            <a:ext cx="279400" cy="277812"/>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C</a:t>
            </a:r>
            <a:endParaRPr lang="en-US" sz="1200" b="1" dirty="0">
              <a:solidFill>
                <a:srgbClr val="FFFFFF"/>
              </a:solidFill>
              <a:latin typeface="Arial" pitchFamily="34" charset="0"/>
            </a:endParaRPr>
          </a:p>
        </p:txBody>
      </p:sp>
      <p:sp>
        <p:nvSpPr>
          <p:cNvPr id="100" name="Line 71"/>
          <p:cNvSpPr>
            <a:spLocks noChangeShapeType="1"/>
          </p:cNvSpPr>
          <p:nvPr/>
        </p:nvSpPr>
        <p:spPr bwMode="auto">
          <a:xfrm flipV="1">
            <a:off x="2195513" y="3933825"/>
            <a:ext cx="863600" cy="10795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1" name="Line 72"/>
          <p:cNvSpPr>
            <a:spLocks noChangeShapeType="1"/>
          </p:cNvSpPr>
          <p:nvPr/>
        </p:nvSpPr>
        <p:spPr bwMode="auto">
          <a:xfrm>
            <a:off x="4284663" y="4149725"/>
            <a:ext cx="460375" cy="1439863"/>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 name="Line 73"/>
          <p:cNvSpPr>
            <a:spLocks noChangeShapeType="1"/>
          </p:cNvSpPr>
          <p:nvPr/>
        </p:nvSpPr>
        <p:spPr bwMode="auto">
          <a:xfrm>
            <a:off x="5148263" y="3068638"/>
            <a:ext cx="1295400"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 name="Line 74"/>
          <p:cNvSpPr>
            <a:spLocks noChangeShapeType="1"/>
          </p:cNvSpPr>
          <p:nvPr/>
        </p:nvSpPr>
        <p:spPr bwMode="auto">
          <a:xfrm>
            <a:off x="1403350" y="2276475"/>
            <a:ext cx="1223963" cy="21590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4" name="Text Box 76"/>
          <p:cNvSpPr txBox="1">
            <a:spLocks noChangeArrowheads="1"/>
          </p:cNvSpPr>
          <p:nvPr/>
        </p:nvSpPr>
        <p:spPr bwMode="auto">
          <a:xfrm>
            <a:off x="6877050" y="1412875"/>
            <a:ext cx="22320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r>
              <a:rPr lang="it-IT" sz="1400" dirty="0" err="1" smtClean="0"/>
              <a:t>Loesch</a:t>
            </a:r>
            <a:r>
              <a:rPr lang="it-IT" sz="1400" dirty="0" smtClean="0"/>
              <a:t> </a:t>
            </a:r>
            <a:r>
              <a:rPr lang="it-IT" sz="1400" dirty="0" err="1" smtClean="0"/>
              <a:t>foresees</a:t>
            </a:r>
            <a:r>
              <a:rPr lang="it-IT" sz="1400" dirty="0" smtClean="0"/>
              <a:t> the </a:t>
            </a:r>
            <a:r>
              <a:rPr lang="it-IT" sz="1400" dirty="0" err="1" smtClean="0"/>
              <a:t>possibility</a:t>
            </a:r>
            <a:r>
              <a:rPr lang="it-IT" sz="1400" dirty="0" smtClean="0"/>
              <a:t> of </a:t>
            </a:r>
            <a:r>
              <a:rPr lang="it-IT" sz="1400" dirty="0" err="1" smtClean="0"/>
              <a:t>overlapping</a:t>
            </a:r>
            <a:r>
              <a:rPr lang="it-IT" sz="1400" dirty="0" smtClean="0"/>
              <a:t> </a:t>
            </a:r>
            <a:r>
              <a:rPr lang="it-IT" sz="1400" dirty="0" err="1" smtClean="0"/>
              <a:t>hexagons</a:t>
            </a:r>
            <a:r>
              <a:rPr lang="it-IT" sz="1400" dirty="0" smtClean="0"/>
              <a:t> </a:t>
            </a:r>
            <a:r>
              <a:rPr lang="it-IT" sz="1400" dirty="0" err="1" smtClean="0"/>
              <a:t>belonging</a:t>
            </a:r>
            <a:r>
              <a:rPr lang="it-IT" sz="1400" dirty="0" smtClean="0"/>
              <a:t> to </a:t>
            </a:r>
            <a:r>
              <a:rPr lang="it-IT" sz="1400" dirty="0" err="1" smtClean="0"/>
              <a:t>different</a:t>
            </a:r>
            <a:r>
              <a:rPr lang="it-IT" sz="1400" dirty="0" smtClean="0"/>
              <a:t> </a:t>
            </a:r>
            <a:r>
              <a:rPr lang="it-IT" sz="1400" dirty="0" err="1" smtClean="0"/>
              <a:t>principles</a:t>
            </a:r>
            <a:r>
              <a:rPr lang="it-IT" sz="1400" dirty="0" smtClean="0"/>
              <a:t>.</a:t>
            </a:r>
          </a:p>
          <a:p>
            <a:pPr algn="l"/>
            <a:r>
              <a:rPr lang="it-IT" sz="1400" dirty="0" smtClean="0"/>
              <a:t>He </a:t>
            </a:r>
            <a:r>
              <a:rPr lang="it-IT" sz="1400" dirty="0" err="1" smtClean="0"/>
              <a:t>foresees</a:t>
            </a:r>
            <a:r>
              <a:rPr lang="it-IT" sz="1400" dirty="0" smtClean="0"/>
              <a:t> </a:t>
            </a:r>
            <a:r>
              <a:rPr lang="it-IT" sz="1400" dirty="0" err="1" smtClean="0"/>
              <a:t>also</a:t>
            </a:r>
            <a:r>
              <a:rPr lang="it-IT" sz="1400" dirty="0" smtClean="0"/>
              <a:t> the </a:t>
            </a:r>
            <a:r>
              <a:rPr lang="it-IT" sz="1400" dirty="0" err="1" smtClean="0"/>
              <a:t>possibility</a:t>
            </a:r>
            <a:r>
              <a:rPr lang="it-IT" sz="1400" dirty="0" smtClean="0"/>
              <a:t> of </a:t>
            </a:r>
            <a:r>
              <a:rPr lang="it-IT" sz="1400" dirty="0" err="1" smtClean="0"/>
              <a:t>having</a:t>
            </a:r>
            <a:r>
              <a:rPr lang="it-IT" sz="1400" dirty="0" smtClean="0"/>
              <a:t> </a:t>
            </a:r>
            <a:r>
              <a:rPr lang="it-IT" sz="1400" dirty="0" err="1" smtClean="0"/>
              <a:t>many</a:t>
            </a:r>
            <a:r>
              <a:rPr lang="it-IT" sz="1400" dirty="0" smtClean="0"/>
              <a:t> more </a:t>
            </a:r>
            <a:r>
              <a:rPr lang="it-IT" sz="1400" dirty="0" err="1" smtClean="0"/>
              <a:t>principles</a:t>
            </a:r>
            <a:r>
              <a:rPr lang="it-IT" sz="1400" dirty="0" smtClean="0"/>
              <a:t> and </a:t>
            </a:r>
            <a:r>
              <a:rPr lang="it-IT" sz="1400" dirty="0" err="1" smtClean="0"/>
              <a:t>not</a:t>
            </a:r>
            <a:r>
              <a:rPr lang="it-IT" sz="1400" dirty="0" smtClean="0"/>
              <a:t> </a:t>
            </a:r>
            <a:r>
              <a:rPr lang="it-IT" sz="1400" dirty="0" err="1" smtClean="0"/>
              <a:t>jus</a:t>
            </a:r>
            <a:r>
              <a:rPr lang="it-IT" sz="1400" dirty="0" smtClean="0"/>
              <a:t> the 3 </a:t>
            </a:r>
            <a:r>
              <a:rPr lang="it-IT" sz="1400" dirty="0" err="1" smtClean="0"/>
              <a:t>ones</a:t>
            </a:r>
            <a:r>
              <a:rPr lang="it-IT" sz="1400" dirty="0" smtClean="0"/>
              <a:t> </a:t>
            </a:r>
            <a:r>
              <a:rPr lang="it-IT" sz="1400" dirty="0" err="1" smtClean="0"/>
              <a:t>hypothesized</a:t>
            </a:r>
            <a:r>
              <a:rPr lang="it-IT" sz="1400" dirty="0" smtClean="0"/>
              <a:t> by </a:t>
            </a:r>
            <a:r>
              <a:rPr lang="it-IT" sz="1400" dirty="0" err="1" smtClean="0"/>
              <a:t>Christaller</a:t>
            </a:r>
            <a:endParaRPr lang="it-IT" sz="1400" dirty="0" smtClean="0"/>
          </a:p>
          <a:p>
            <a:pPr algn="l"/>
            <a:endParaRPr lang="it-IT" sz="1400" dirty="0"/>
          </a:p>
          <a:p>
            <a:pPr algn="l"/>
            <a:r>
              <a:rPr lang="it-IT" sz="1400" dirty="0" err="1" smtClean="0"/>
              <a:t>Overlapping</a:t>
            </a:r>
            <a:r>
              <a:rPr lang="it-IT" sz="1400" dirty="0" smtClean="0"/>
              <a:t> </a:t>
            </a:r>
            <a:r>
              <a:rPr lang="it-IT" sz="1400" dirty="0" err="1" smtClean="0"/>
              <a:t>principles</a:t>
            </a:r>
            <a:r>
              <a:rPr lang="it-IT" sz="1400" dirty="0" smtClean="0"/>
              <a:t>, </a:t>
            </a:r>
            <a:r>
              <a:rPr lang="it-IT" sz="1400" b="1" dirty="0" err="1" smtClean="0"/>
              <a:t>very</a:t>
            </a:r>
            <a:r>
              <a:rPr lang="it-IT" sz="1400" b="1" dirty="0" smtClean="0"/>
              <a:t> </a:t>
            </a:r>
            <a:r>
              <a:rPr lang="it-IT" sz="1400" b="1" dirty="0" err="1" smtClean="0"/>
              <a:t>few</a:t>
            </a:r>
            <a:r>
              <a:rPr lang="it-IT" sz="1400" b="1" dirty="0" smtClean="0"/>
              <a:t> centres </a:t>
            </a:r>
            <a:r>
              <a:rPr lang="it-IT" sz="1400" b="1" dirty="0" err="1" smtClean="0"/>
              <a:t>become</a:t>
            </a:r>
            <a:r>
              <a:rPr lang="it-IT" sz="1400" b="1" dirty="0" smtClean="0"/>
              <a:t> </a:t>
            </a:r>
            <a:r>
              <a:rPr lang="it-IT" sz="1400" b="1" dirty="0" err="1" smtClean="0"/>
              <a:t>central</a:t>
            </a:r>
            <a:r>
              <a:rPr lang="it-IT" sz="1400" b="1" dirty="0" smtClean="0"/>
              <a:t> </a:t>
            </a:r>
            <a:r>
              <a:rPr lang="it-IT" sz="1400" dirty="0" smtClean="0"/>
              <a:t>for </a:t>
            </a:r>
            <a:r>
              <a:rPr lang="it-IT" sz="1400" dirty="0" err="1" smtClean="0"/>
              <a:t>all</a:t>
            </a:r>
            <a:r>
              <a:rPr lang="it-IT" sz="1400" dirty="0" smtClean="0"/>
              <a:t> the </a:t>
            </a:r>
            <a:r>
              <a:rPr lang="it-IT" sz="1400" dirty="0" err="1" smtClean="0"/>
              <a:t>principles</a:t>
            </a:r>
            <a:r>
              <a:rPr lang="it-IT" sz="1400" dirty="0" smtClean="0"/>
              <a:t> (</a:t>
            </a:r>
            <a:r>
              <a:rPr lang="it-IT" sz="1400" dirty="0" err="1" smtClean="0"/>
              <a:t>see</a:t>
            </a:r>
            <a:r>
              <a:rPr lang="it-IT" sz="1400" dirty="0" smtClean="0"/>
              <a:t> location «D»)</a:t>
            </a:r>
            <a:endParaRPr lang="it-IT" sz="1400" dirty="0"/>
          </a:p>
        </p:txBody>
      </p:sp>
    </p:spTree>
    <p:extLst>
      <p:ext uri="{BB962C8B-B14F-4D97-AF65-F5344CB8AC3E}">
        <p14:creationId xmlns:p14="http://schemas.microsoft.com/office/powerpoint/2010/main" val="20864462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GB" sz="2800" smtClean="0"/>
              <a:t>Central-place theory: Three orders coexisting</a:t>
            </a:r>
            <a:br>
              <a:rPr lang="en-GB" sz="2800" smtClean="0"/>
            </a:br>
            <a:endParaRPr lang="en-GB" sz="2800" smtClean="0"/>
          </a:p>
        </p:txBody>
      </p:sp>
      <p:sp>
        <p:nvSpPr>
          <p:cNvPr id="33795" name="Freeform 3"/>
          <p:cNvSpPr>
            <a:spLocks/>
          </p:cNvSpPr>
          <p:nvPr/>
        </p:nvSpPr>
        <p:spPr bwMode="auto">
          <a:xfrm>
            <a:off x="2224088"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7" name="Freeform 5"/>
          <p:cNvSpPr>
            <a:spLocks/>
          </p:cNvSpPr>
          <p:nvPr/>
        </p:nvSpPr>
        <p:spPr bwMode="auto">
          <a:xfrm>
            <a:off x="1806575"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8" name="Freeform 6"/>
          <p:cNvSpPr>
            <a:spLocks/>
          </p:cNvSpPr>
          <p:nvPr/>
        </p:nvSpPr>
        <p:spPr bwMode="auto">
          <a:xfrm>
            <a:off x="264160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799" name="Freeform 7"/>
          <p:cNvSpPr>
            <a:spLocks/>
          </p:cNvSpPr>
          <p:nvPr/>
        </p:nvSpPr>
        <p:spPr bwMode="auto">
          <a:xfrm>
            <a:off x="3060700"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0" name="Freeform 8"/>
          <p:cNvSpPr>
            <a:spLocks/>
          </p:cNvSpPr>
          <p:nvPr/>
        </p:nvSpPr>
        <p:spPr bwMode="auto">
          <a:xfrm>
            <a:off x="264160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1" name="Freeform 9"/>
          <p:cNvSpPr>
            <a:spLocks/>
          </p:cNvSpPr>
          <p:nvPr/>
        </p:nvSpPr>
        <p:spPr bwMode="auto">
          <a:xfrm>
            <a:off x="1806575"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2" name="Freeform 10"/>
          <p:cNvSpPr>
            <a:spLocks/>
          </p:cNvSpPr>
          <p:nvPr/>
        </p:nvSpPr>
        <p:spPr bwMode="auto">
          <a:xfrm>
            <a:off x="1389063"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3" name="Freeform 11"/>
          <p:cNvSpPr>
            <a:spLocks/>
          </p:cNvSpPr>
          <p:nvPr/>
        </p:nvSpPr>
        <p:spPr bwMode="auto">
          <a:xfrm>
            <a:off x="3478213" y="2244725"/>
            <a:ext cx="836612"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4" name="Freeform 12"/>
          <p:cNvSpPr>
            <a:spLocks/>
          </p:cNvSpPr>
          <p:nvPr/>
        </p:nvSpPr>
        <p:spPr bwMode="auto">
          <a:xfrm>
            <a:off x="3478213" y="3916363"/>
            <a:ext cx="836612"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5" name="Freeform 13"/>
          <p:cNvSpPr>
            <a:spLocks/>
          </p:cNvSpPr>
          <p:nvPr/>
        </p:nvSpPr>
        <p:spPr bwMode="auto">
          <a:xfrm>
            <a:off x="2224088"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6" name="Freeform 14"/>
          <p:cNvSpPr>
            <a:spLocks/>
          </p:cNvSpPr>
          <p:nvPr/>
        </p:nvSpPr>
        <p:spPr bwMode="auto">
          <a:xfrm>
            <a:off x="971550"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7" name="Freeform 15"/>
          <p:cNvSpPr>
            <a:spLocks/>
          </p:cNvSpPr>
          <p:nvPr/>
        </p:nvSpPr>
        <p:spPr bwMode="auto">
          <a:xfrm>
            <a:off x="971550"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8" name="Freeform 16"/>
          <p:cNvSpPr>
            <a:spLocks/>
          </p:cNvSpPr>
          <p:nvPr/>
        </p:nvSpPr>
        <p:spPr bwMode="auto">
          <a:xfrm>
            <a:off x="2224088"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0" name="Freeform 18"/>
          <p:cNvSpPr>
            <a:spLocks/>
          </p:cNvSpPr>
          <p:nvPr/>
        </p:nvSpPr>
        <p:spPr bwMode="auto">
          <a:xfrm>
            <a:off x="431323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1" name="Freeform 19"/>
          <p:cNvSpPr>
            <a:spLocks/>
          </p:cNvSpPr>
          <p:nvPr/>
        </p:nvSpPr>
        <p:spPr bwMode="auto">
          <a:xfrm>
            <a:off x="5148263"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2" name="Freeform 20"/>
          <p:cNvSpPr>
            <a:spLocks/>
          </p:cNvSpPr>
          <p:nvPr/>
        </p:nvSpPr>
        <p:spPr bwMode="auto">
          <a:xfrm>
            <a:off x="5565775"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3" name="Freeform 21"/>
          <p:cNvSpPr>
            <a:spLocks/>
          </p:cNvSpPr>
          <p:nvPr/>
        </p:nvSpPr>
        <p:spPr bwMode="auto">
          <a:xfrm>
            <a:off x="3060700"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4" name="Freeform 22"/>
          <p:cNvSpPr>
            <a:spLocks/>
          </p:cNvSpPr>
          <p:nvPr/>
        </p:nvSpPr>
        <p:spPr bwMode="auto">
          <a:xfrm>
            <a:off x="3895725" y="1409700"/>
            <a:ext cx="836613"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5" name="Freeform 23"/>
          <p:cNvSpPr>
            <a:spLocks/>
          </p:cNvSpPr>
          <p:nvPr/>
        </p:nvSpPr>
        <p:spPr bwMode="auto">
          <a:xfrm>
            <a:off x="3895725" y="308133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6" name="Freeform 24"/>
          <p:cNvSpPr>
            <a:spLocks/>
          </p:cNvSpPr>
          <p:nvPr/>
        </p:nvSpPr>
        <p:spPr bwMode="auto">
          <a:xfrm>
            <a:off x="3060700"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7" name="Freeform 25"/>
          <p:cNvSpPr>
            <a:spLocks/>
          </p:cNvSpPr>
          <p:nvPr/>
        </p:nvSpPr>
        <p:spPr bwMode="auto">
          <a:xfrm>
            <a:off x="431323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8" name="Freeform 26"/>
          <p:cNvSpPr>
            <a:spLocks/>
          </p:cNvSpPr>
          <p:nvPr/>
        </p:nvSpPr>
        <p:spPr bwMode="auto">
          <a:xfrm>
            <a:off x="3895725" y="4751388"/>
            <a:ext cx="836613"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19" name="Freeform 27"/>
          <p:cNvSpPr>
            <a:spLocks/>
          </p:cNvSpPr>
          <p:nvPr/>
        </p:nvSpPr>
        <p:spPr bwMode="auto">
          <a:xfrm>
            <a:off x="4730750" y="308133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0" name="Freeform 28"/>
          <p:cNvSpPr>
            <a:spLocks/>
          </p:cNvSpPr>
          <p:nvPr/>
        </p:nvSpPr>
        <p:spPr bwMode="auto">
          <a:xfrm>
            <a:off x="5148263"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1" name="Freeform 29"/>
          <p:cNvSpPr>
            <a:spLocks/>
          </p:cNvSpPr>
          <p:nvPr/>
        </p:nvSpPr>
        <p:spPr bwMode="auto">
          <a:xfrm>
            <a:off x="4730750" y="4751388"/>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2" name="Freeform 30"/>
          <p:cNvSpPr>
            <a:spLocks/>
          </p:cNvSpPr>
          <p:nvPr/>
        </p:nvSpPr>
        <p:spPr bwMode="auto">
          <a:xfrm>
            <a:off x="5983288" y="3916363"/>
            <a:ext cx="838200" cy="1046162"/>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3" name="Freeform 31"/>
          <p:cNvSpPr>
            <a:spLocks/>
          </p:cNvSpPr>
          <p:nvPr/>
        </p:nvSpPr>
        <p:spPr bwMode="auto">
          <a:xfrm>
            <a:off x="5983288" y="2244725"/>
            <a:ext cx="838200" cy="1047750"/>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4" name="Freeform 32"/>
          <p:cNvSpPr>
            <a:spLocks/>
          </p:cNvSpPr>
          <p:nvPr/>
        </p:nvSpPr>
        <p:spPr bwMode="auto">
          <a:xfrm>
            <a:off x="4730750" y="1409700"/>
            <a:ext cx="838200" cy="1046163"/>
          </a:xfrm>
          <a:custGeom>
            <a:avLst/>
            <a:gdLst>
              <a:gd name="T0" fmla="*/ 0 w 385"/>
              <a:gd name="T1" fmla="*/ 2147483647 h 481"/>
              <a:gd name="T2" fmla="*/ 2147483647 w 385"/>
              <a:gd name="T3" fmla="*/ 2147483647 h 481"/>
              <a:gd name="T4" fmla="*/ 2147483647 w 385"/>
              <a:gd name="T5" fmla="*/ 2147483647 h 481"/>
              <a:gd name="T6" fmla="*/ 2147483647 w 385"/>
              <a:gd name="T7" fmla="*/ 2147483647 h 481"/>
              <a:gd name="T8" fmla="*/ 2147483647 w 385"/>
              <a:gd name="T9" fmla="*/ 0 h 481"/>
              <a:gd name="T10" fmla="*/ 0 w 385"/>
              <a:gd name="T11" fmla="*/ 2147483647 h 481"/>
              <a:gd name="T12" fmla="*/ 0 w 385"/>
              <a:gd name="T13" fmla="*/ 2147483647 h 481"/>
              <a:gd name="T14" fmla="*/ 0 60000 65536"/>
              <a:gd name="T15" fmla="*/ 0 60000 65536"/>
              <a:gd name="T16" fmla="*/ 0 60000 65536"/>
              <a:gd name="T17" fmla="*/ 0 60000 65536"/>
              <a:gd name="T18" fmla="*/ 0 60000 65536"/>
              <a:gd name="T19" fmla="*/ 0 60000 65536"/>
              <a:gd name="T20" fmla="*/ 0 60000 65536"/>
              <a:gd name="T21" fmla="*/ 0 w 385"/>
              <a:gd name="T22" fmla="*/ 0 h 481"/>
              <a:gd name="T23" fmla="*/ 385 w 38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 h="481">
                <a:moveTo>
                  <a:pt x="0" y="384"/>
                </a:moveTo>
                <a:lnTo>
                  <a:pt x="192" y="480"/>
                </a:lnTo>
                <a:lnTo>
                  <a:pt x="384" y="384"/>
                </a:lnTo>
                <a:lnTo>
                  <a:pt x="384" y="96"/>
                </a:lnTo>
                <a:lnTo>
                  <a:pt x="192" y="0"/>
                </a:lnTo>
                <a:lnTo>
                  <a:pt x="0" y="96"/>
                </a:lnTo>
                <a:lnTo>
                  <a:pt x="0" y="384"/>
                </a:lnTo>
              </a:path>
            </a:pathLst>
          </a:custGeom>
          <a:noFill/>
          <a:ln w="12700" cap="rnd">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25" name="Rectangle 33"/>
          <p:cNvSpPr>
            <a:spLocks noChangeArrowheads="1"/>
          </p:cNvSpPr>
          <p:nvPr/>
        </p:nvSpPr>
        <p:spPr bwMode="auto">
          <a:xfrm>
            <a:off x="5868988" y="4869160"/>
            <a:ext cx="2879725" cy="1917700"/>
          </a:xfrm>
          <a:prstGeom prst="rect">
            <a:avLst/>
          </a:prstGeom>
          <a:solidFill>
            <a:srgbClr val="FFFFFF"/>
          </a:solidFill>
          <a:ln w="19050">
            <a:solidFill>
              <a:srgbClr val="808080"/>
            </a:solidFill>
            <a:miter lim="800000"/>
            <a:headEnd/>
            <a:tailEnd/>
          </a:ln>
        </p:spPr>
        <p:txBody>
          <a:bodyPr wrap="none" anchor="ctr"/>
          <a:lstStyle/>
          <a:p>
            <a:pPr algn="l"/>
            <a:endParaRPr lang="it-IT"/>
          </a:p>
        </p:txBody>
      </p:sp>
      <p:sp>
        <p:nvSpPr>
          <p:cNvPr id="33826" name="Line 34"/>
          <p:cNvSpPr>
            <a:spLocks noChangeShapeType="1"/>
          </p:cNvSpPr>
          <p:nvPr/>
        </p:nvSpPr>
        <p:spPr bwMode="auto">
          <a:xfrm rot="5400000">
            <a:off x="6096794" y="5909765"/>
            <a:ext cx="0" cy="293688"/>
          </a:xfrm>
          <a:prstGeom prst="line">
            <a:avLst/>
          </a:prstGeom>
          <a:noFill/>
          <a:ln w="254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7" name="Line 35"/>
          <p:cNvSpPr>
            <a:spLocks noChangeShapeType="1"/>
          </p:cNvSpPr>
          <p:nvPr/>
        </p:nvSpPr>
        <p:spPr bwMode="auto">
          <a:xfrm rot="5400000">
            <a:off x="6099176" y="6185196"/>
            <a:ext cx="0" cy="288925"/>
          </a:xfrm>
          <a:prstGeom prst="line">
            <a:avLst/>
          </a:prstGeom>
          <a:noFill/>
          <a:ln w="63500">
            <a:solidFill>
              <a:srgbClr val="80008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28" name="Rectangle 36"/>
          <p:cNvSpPr>
            <a:spLocks noChangeArrowheads="1"/>
          </p:cNvSpPr>
          <p:nvPr/>
        </p:nvSpPr>
        <p:spPr bwMode="auto">
          <a:xfrm>
            <a:off x="6343650" y="5912146"/>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7</a:t>
            </a:r>
          </a:p>
        </p:txBody>
      </p:sp>
      <p:sp>
        <p:nvSpPr>
          <p:cNvPr id="33831" name="Oval 39"/>
          <p:cNvSpPr>
            <a:spLocks noChangeArrowheads="1"/>
          </p:cNvSpPr>
          <p:nvPr/>
        </p:nvSpPr>
        <p:spPr bwMode="auto">
          <a:xfrm>
            <a:off x="5991225" y="5667671"/>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2" name="Rectangle 40"/>
          <p:cNvSpPr>
            <a:spLocks noChangeArrowheads="1"/>
          </p:cNvSpPr>
          <p:nvPr/>
        </p:nvSpPr>
        <p:spPr bwMode="auto">
          <a:xfrm>
            <a:off x="6343650" y="5627984"/>
            <a:ext cx="1541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Centres of order n - 1</a:t>
            </a:r>
          </a:p>
        </p:txBody>
      </p:sp>
      <p:sp>
        <p:nvSpPr>
          <p:cNvPr id="33833" name="Rectangle 41"/>
          <p:cNvSpPr>
            <a:spLocks noChangeArrowheads="1"/>
          </p:cNvSpPr>
          <p:nvPr/>
        </p:nvSpPr>
        <p:spPr bwMode="auto">
          <a:xfrm>
            <a:off x="6343650" y="6215359"/>
            <a:ext cx="342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4</a:t>
            </a:r>
          </a:p>
        </p:txBody>
      </p:sp>
      <p:sp>
        <p:nvSpPr>
          <p:cNvPr id="33834" name="Oval 42"/>
          <p:cNvSpPr>
            <a:spLocks noChangeArrowheads="1"/>
          </p:cNvSpPr>
          <p:nvPr/>
        </p:nvSpPr>
        <p:spPr bwMode="auto">
          <a:xfrm>
            <a:off x="3738563" y="2628900"/>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D</a:t>
            </a:r>
            <a:endParaRPr lang="en-US" sz="1200" b="1" dirty="0">
              <a:solidFill>
                <a:srgbClr val="FFFFFF"/>
              </a:solidFill>
              <a:latin typeface="Arial" pitchFamily="34" charset="0"/>
            </a:endParaRPr>
          </a:p>
        </p:txBody>
      </p:sp>
      <p:sp>
        <p:nvSpPr>
          <p:cNvPr id="33835" name="Oval 43"/>
          <p:cNvSpPr>
            <a:spLocks noChangeArrowheads="1"/>
          </p:cNvSpPr>
          <p:nvPr/>
        </p:nvSpPr>
        <p:spPr bwMode="auto">
          <a:xfrm>
            <a:off x="5072063" y="184467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7" name="Oval 45"/>
          <p:cNvSpPr>
            <a:spLocks noChangeArrowheads="1"/>
          </p:cNvSpPr>
          <p:nvPr/>
        </p:nvSpPr>
        <p:spPr bwMode="auto">
          <a:xfrm>
            <a:off x="3805238" y="434181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8" name="Oval 46"/>
          <p:cNvSpPr>
            <a:spLocks noChangeArrowheads="1"/>
          </p:cNvSpPr>
          <p:nvPr/>
        </p:nvSpPr>
        <p:spPr bwMode="auto">
          <a:xfrm>
            <a:off x="4657725" y="4351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39" name="Oval 47"/>
          <p:cNvSpPr>
            <a:spLocks noChangeArrowheads="1"/>
          </p:cNvSpPr>
          <p:nvPr/>
        </p:nvSpPr>
        <p:spPr bwMode="auto">
          <a:xfrm>
            <a:off x="6296025" y="43227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0" name="Oval 48"/>
          <p:cNvSpPr>
            <a:spLocks noChangeArrowheads="1"/>
          </p:cNvSpPr>
          <p:nvPr/>
        </p:nvSpPr>
        <p:spPr bwMode="auto">
          <a:xfrm>
            <a:off x="5888038" y="350678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1" name="Oval 49"/>
          <p:cNvSpPr>
            <a:spLocks noChangeArrowheads="1"/>
          </p:cNvSpPr>
          <p:nvPr/>
        </p:nvSpPr>
        <p:spPr bwMode="auto">
          <a:xfrm>
            <a:off x="4217988" y="5118100"/>
            <a:ext cx="190500"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2" name="Oval 50"/>
          <p:cNvSpPr>
            <a:spLocks noChangeArrowheads="1"/>
          </p:cNvSpPr>
          <p:nvPr/>
        </p:nvSpPr>
        <p:spPr bwMode="auto">
          <a:xfrm>
            <a:off x="2982913" y="43370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3" name="Oval 51"/>
          <p:cNvSpPr>
            <a:spLocks noChangeArrowheads="1"/>
          </p:cNvSpPr>
          <p:nvPr/>
        </p:nvSpPr>
        <p:spPr bwMode="auto">
          <a:xfrm>
            <a:off x="1284288"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4" name="Oval 52"/>
          <p:cNvSpPr>
            <a:spLocks noChangeArrowheads="1"/>
          </p:cNvSpPr>
          <p:nvPr/>
        </p:nvSpPr>
        <p:spPr bwMode="auto">
          <a:xfrm>
            <a:off x="2124075" y="2708275"/>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5" name="Oval 53"/>
          <p:cNvSpPr>
            <a:spLocks noChangeArrowheads="1"/>
          </p:cNvSpPr>
          <p:nvPr/>
        </p:nvSpPr>
        <p:spPr bwMode="auto">
          <a:xfrm>
            <a:off x="2555875" y="35004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6" name="Oval 54"/>
          <p:cNvSpPr>
            <a:spLocks noChangeArrowheads="1"/>
          </p:cNvSpPr>
          <p:nvPr/>
        </p:nvSpPr>
        <p:spPr bwMode="auto">
          <a:xfrm>
            <a:off x="2551113" y="18589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7" name="Oval 55"/>
          <p:cNvSpPr>
            <a:spLocks noChangeArrowheads="1"/>
          </p:cNvSpPr>
          <p:nvPr/>
        </p:nvSpPr>
        <p:spPr bwMode="auto">
          <a:xfrm>
            <a:off x="1331913" y="4365625"/>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8" name="Oval 56"/>
          <p:cNvSpPr>
            <a:spLocks noChangeArrowheads="1"/>
          </p:cNvSpPr>
          <p:nvPr/>
        </p:nvSpPr>
        <p:spPr bwMode="auto">
          <a:xfrm>
            <a:off x="5048250" y="34813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49" name="Oval 57"/>
          <p:cNvSpPr>
            <a:spLocks noChangeArrowheads="1"/>
          </p:cNvSpPr>
          <p:nvPr/>
        </p:nvSpPr>
        <p:spPr bwMode="auto">
          <a:xfrm>
            <a:off x="6310313" y="2660650"/>
            <a:ext cx="192087"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0" name="Oval 58"/>
          <p:cNvSpPr>
            <a:spLocks noChangeArrowheads="1"/>
          </p:cNvSpPr>
          <p:nvPr/>
        </p:nvSpPr>
        <p:spPr bwMode="auto">
          <a:xfrm>
            <a:off x="5048250" y="51228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1" name="Oval 59"/>
          <p:cNvSpPr>
            <a:spLocks noChangeArrowheads="1"/>
          </p:cNvSpPr>
          <p:nvPr/>
        </p:nvSpPr>
        <p:spPr bwMode="auto">
          <a:xfrm>
            <a:off x="2555875" y="511333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3" name="Freeform 61"/>
          <p:cNvSpPr>
            <a:spLocks/>
          </p:cNvSpPr>
          <p:nvPr/>
        </p:nvSpPr>
        <p:spPr bwMode="auto">
          <a:xfrm>
            <a:off x="2627313" y="1398588"/>
            <a:ext cx="2520950" cy="2736850"/>
          </a:xfrm>
          <a:custGeom>
            <a:avLst/>
            <a:gdLst>
              <a:gd name="T0" fmla="*/ 2147483647 w 1588"/>
              <a:gd name="T1" fmla="*/ 0 h 1724"/>
              <a:gd name="T2" fmla="*/ 2147483647 w 1588"/>
              <a:gd name="T3" fmla="*/ 2147483647 h 1724"/>
              <a:gd name="T4" fmla="*/ 2147483647 w 1588"/>
              <a:gd name="T5" fmla="*/ 2147483647 h 1724"/>
              <a:gd name="T6" fmla="*/ 2147483647 w 1588"/>
              <a:gd name="T7" fmla="*/ 2147483647 h 1724"/>
              <a:gd name="T8" fmla="*/ 2147483647 w 1588"/>
              <a:gd name="T9" fmla="*/ 2147483647 h 1724"/>
              <a:gd name="T10" fmla="*/ 0 w 1588"/>
              <a:gd name="T11" fmla="*/ 2147483647 h 1724"/>
              <a:gd name="T12" fmla="*/ 2147483647 w 1588"/>
              <a:gd name="T13" fmla="*/ 0 h 1724"/>
              <a:gd name="T14" fmla="*/ 0 60000 65536"/>
              <a:gd name="T15" fmla="*/ 0 60000 65536"/>
              <a:gd name="T16" fmla="*/ 0 60000 65536"/>
              <a:gd name="T17" fmla="*/ 0 60000 65536"/>
              <a:gd name="T18" fmla="*/ 0 60000 65536"/>
              <a:gd name="T19" fmla="*/ 0 60000 65536"/>
              <a:gd name="T20" fmla="*/ 0 60000 65536"/>
              <a:gd name="T21" fmla="*/ 0 w 1588"/>
              <a:gd name="T22" fmla="*/ 0 h 1724"/>
              <a:gd name="T23" fmla="*/ 1588 w 1588"/>
              <a:gd name="T24" fmla="*/ 1724 h 1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724">
                <a:moveTo>
                  <a:pt x="545" y="0"/>
                </a:moveTo>
                <a:lnTo>
                  <a:pt x="1316" y="136"/>
                </a:lnTo>
                <a:lnTo>
                  <a:pt x="1588" y="1043"/>
                </a:lnTo>
                <a:lnTo>
                  <a:pt x="1044" y="1724"/>
                </a:lnTo>
                <a:lnTo>
                  <a:pt x="272" y="1588"/>
                </a:lnTo>
                <a:lnTo>
                  <a:pt x="0" y="680"/>
                </a:lnTo>
                <a:lnTo>
                  <a:pt x="545" y="0"/>
                </a:lnTo>
                <a:close/>
              </a:path>
            </a:pathLst>
          </a:custGeom>
          <a:noFill/>
          <a:ln w="254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54" name="Oval 62"/>
          <p:cNvSpPr>
            <a:spLocks noChangeArrowheads="1"/>
          </p:cNvSpPr>
          <p:nvPr/>
        </p:nvSpPr>
        <p:spPr bwMode="auto">
          <a:xfrm>
            <a:off x="5459413" y="263683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5" name="Oval 63"/>
          <p:cNvSpPr>
            <a:spLocks noChangeArrowheads="1"/>
          </p:cNvSpPr>
          <p:nvPr/>
        </p:nvSpPr>
        <p:spPr bwMode="auto">
          <a:xfrm>
            <a:off x="2147888" y="431641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56" name="Line 64"/>
          <p:cNvSpPr>
            <a:spLocks noChangeShapeType="1"/>
          </p:cNvSpPr>
          <p:nvPr/>
        </p:nvSpPr>
        <p:spPr bwMode="auto">
          <a:xfrm flipV="1">
            <a:off x="2195513" y="3933825"/>
            <a:ext cx="863600" cy="10795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7" name="Line 65"/>
          <p:cNvSpPr>
            <a:spLocks noChangeShapeType="1"/>
          </p:cNvSpPr>
          <p:nvPr/>
        </p:nvSpPr>
        <p:spPr bwMode="auto">
          <a:xfrm>
            <a:off x="4284663" y="4149725"/>
            <a:ext cx="460375" cy="1439863"/>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8" name="Line 66"/>
          <p:cNvSpPr>
            <a:spLocks noChangeShapeType="1"/>
          </p:cNvSpPr>
          <p:nvPr/>
        </p:nvSpPr>
        <p:spPr bwMode="auto">
          <a:xfrm>
            <a:off x="5148263" y="3068638"/>
            <a:ext cx="1295400"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9" name="Line 67"/>
          <p:cNvSpPr>
            <a:spLocks noChangeShapeType="1"/>
          </p:cNvSpPr>
          <p:nvPr/>
        </p:nvSpPr>
        <p:spPr bwMode="auto">
          <a:xfrm>
            <a:off x="1403350" y="2276475"/>
            <a:ext cx="1223963" cy="21590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0" name="Oval 68"/>
          <p:cNvSpPr>
            <a:spLocks noChangeArrowheads="1"/>
          </p:cNvSpPr>
          <p:nvPr/>
        </p:nvSpPr>
        <p:spPr bwMode="auto">
          <a:xfrm>
            <a:off x="1663700" y="1816100"/>
            <a:ext cx="192088" cy="192088"/>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1" name="Freeform 69"/>
          <p:cNvSpPr>
            <a:spLocks/>
          </p:cNvSpPr>
          <p:nvPr/>
        </p:nvSpPr>
        <p:spPr bwMode="auto">
          <a:xfrm rot="-5400000">
            <a:off x="2813844" y="1943894"/>
            <a:ext cx="2160587"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63500" cap="rnd">
            <a:solidFill>
              <a:srgbClr val="80008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2" name="Freeform 70"/>
          <p:cNvSpPr>
            <a:spLocks/>
          </p:cNvSpPr>
          <p:nvPr/>
        </p:nvSpPr>
        <p:spPr bwMode="auto">
          <a:xfrm>
            <a:off x="3059113" y="1928813"/>
            <a:ext cx="1673225" cy="1673225"/>
          </a:xfrm>
          <a:custGeom>
            <a:avLst/>
            <a:gdLst>
              <a:gd name="T0" fmla="*/ 2147483647 w 769"/>
              <a:gd name="T1" fmla="*/ 0 h 769"/>
              <a:gd name="T2" fmla="*/ 2147483647 w 769"/>
              <a:gd name="T3" fmla="*/ 0 h 769"/>
              <a:gd name="T4" fmla="*/ 2147483647 w 769"/>
              <a:gd name="T5" fmla="*/ 2147483647 h 769"/>
              <a:gd name="T6" fmla="*/ 2147483647 w 769"/>
              <a:gd name="T7" fmla="*/ 2147483647 h 769"/>
              <a:gd name="T8" fmla="*/ 2147483647 w 769"/>
              <a:gd name="T9" fmla="*/ 2147483647 h 769"/>
              <a:gd name="T10" fmla="*/ 0 w 769"/>
              <a:gd name="T11" fmla="*/ 2147483647 h 769"/>
              <a:gd name="T12" fmla="*/ 2147483647 w 769"/>
              <a:gd name="T13" fmla="*/ 0 h 769"/>
              <a:gd name="T14" fmla="*/ 0 60000 65536"/>
              <a:gd name="T15" fmla="*/ 0 60000 65536"/>
              <a:gd name="T16" fmla="*/ 0 60000 65536"/>
              <a:gd name="T17" fmla="*/ 0 60000 65536"/>
              <a:gd name="T18" fmla="*/ 0 60000 65536"/>
              <a:gd name="T19" fmla="*/ 0 60000 65536"/>
              <a:gd name="T20" fmla="*/ 0 60000 65536"/>
              <a:gd name="T21" fmla="*/ 0 w 769"/>
              <a:gd name="T22" fmla="*/ 0 h 769"/>
              <a:gd name="T23" fmla="*/ 769 w 769"/>
              <a:gd name="T24" fmla="*/ 769 h 7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769">
                <a:moveTo>
                  <a:pt x="192" y="0"/>
                </a:moveTo>
                <a:lnTo>
                  <a:pt x="576" y="0"/>
                </a:lnTo>
                <a:lnTo>
                  <a:pt x="768" y="384"/>
                </a:lnTo>
                <a:lnTo>
                  <a:pt x="576" y="768"/>
                </a:lnTo>
                <a:lnTo>
                  <a:pt x="192" y="768"/>
                </a:lnTo>
                <a:lnTo>
                  <a:pt x="0" y="384"/>
                </a:lnTo>
                <a:lnTo>
                  <a:pt x="192" y="0"/>
                </a:lnTo>
              </a:path>
            </a:pathLst>
          </a:custGeom>
          <a:noFill/>
          <a:ln w="38100">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3" name="Oval 71"/>
          <p:cNvSpPr>
            <a:spLocks noChangeArrowheads="1"/>
          </p:cNvSpPr>
          <p:nvPr/>
        </p:nvSpPr>
        <p:spPr bwMode="auto">
          <a:xfrm>
            <a:off x="4217988" y="1836738"/>
            <a:ext cx="190500"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4" name="Oval 72"/>
          <p:cNvSpPr>
            <a:spLocks noChangeArrowheads="1"/>
          </p:cNvSpPr>
          <p:nvPr/>
        </p:nvSpPr>
        <p:spPr bwMode="auto">
          <a:xfrm>
            <a:off x="3381375" y="1836738"/>
            <a:ext cx="192088" cy="190500"/>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5" name="Oval 73"/>
          <p:cNvSpPr>
            <a:spLocks noChangeArrowheads="1"/>
          </p:cNvSpPr>
          <p:nvPr/>
        </p:nvSpPr>
        <p:spPr bwMode="auto">
          <a:xfrm>
            <a:off x="3381375" y="3506788"/>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6" name="Oval 74"/>
          <p:cNvSpPr>
            <a:spLocks noChangeArrowheads="1"/>
          </p:cNvSpPr>
          <p:nvPr/>
        </p:nvSpPr>
        <p:spPr bwMode="auto">
          <a:xfrm>
            <a:off x="4217988" y="3506788"/>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7" name="Oval 75"/>
          <p:cNvSpPr>
            <a:spLocks noChangeArrowheads="1"/>
          </p:cNvSpPr>
          <p:nvPr/>
        </p:nvSpPr>
        <p:spPr bwMode="auto">
          <a:xfrm>
            <a:off x="4635500" y="2671763"/>
            <a:ext cx="190500"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8" name="Oval 76"/>
          <p:cNvSpPr>
            <a:spLocks noChangeArrowheads="1"/>
          </p:cNvSpPr>
          <p:nvPr/>
        </p:nvSpPr>
        <p:spPr bwMode="auto">
          <a:xfrm>
            <a:off x="2963863" y="2671763"/>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33869" name="Line 77"/>
          <p:cNvSpPr>
            <a:spLocks noChangeShapeType="1"/>
          </p:cNvSpPr>
          <p:nvPr/>
        </p:nvSpPr>
        <p:spPr bwMode="auto">
          <a:xfrm rot="5400000">
            <a:off x="6099176" y="6401096"/>
            <a:ext cx="0" cy="288925"/>
          </a:xfrm>
          <a:prstGeom prst="line">
            <a:avLst/>
          </a:prstGeom>
          <a:noFill/>
          <a:ln w="50800">
            <a:solidFill>
              <a:srgbClr val="FF0000"/>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33870" name="Rectangle 78"/>
          <p:cNvSpPr>
            <a:spLocks noChangeArrowheads="1"/>
          </p:cNvSpPr>
          <p:nvPr/>
        </p:nvSpPr>
        <p:spPr bwMode="auto">
          <a:xfrm>
            <a:off x="6343650" y="6445546"/>
            <a:ext cx="342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i="1">
                <a:latin typeface="AvantGarde Bk BT"/>
              </a:rPr>
              <a:t>k = 3</a:t>
            </a:r>
          </a:p>
        </p:txBody>
      </p:sp>
      <p:sp>
        <p:nvSpPr>
          <p:cNvPr id="79" name="Rectangle 37"/>
          <p:cNvSpPr>
            <a:spLocks noChangeArrowheads="1"/>
          </p:cNvSpPr>
          <p:nvPr/>
        </p:nvSpPr>
        <p:spPr bwMode="auto">
          <a:xfrm>
            <a:off x="6345191" y="5363121"/>
            <a:ext cx="1838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sz="1200" b="1" dirty="0" smtClean="0">
                <a:latin typeface="AvantGarde Bk BT"/>
              </a:rPr>
              <a:t>Super Centre: Metropolis</a:t>
            </a:r>
            <a:endParaRPr lang="en-US" sz="1200" b="1" i="1" dirty="0">
              <a:latin typeface="AvantGarde Bk BT"/>
            </a:endParaRPr>
          </a:p>
        </p:txBody>
      </p:sp>
      <p:sp>
        <p:nvSpPr>
          <p:cNvPr id="80" name="Oval 38"/>
          <p:cNvSpPr>
            <a:spLocks noChangeArrowheads="1"/>
          </p:cNvSpPr>
          <p:nvPr/>
        </p:nvSpPr>
        <p:spPr bwMode="auto">
          <a:xfrm>
            <a:off x="5954666" y="5301208"/>
            <a:ext cx="279400" cy="277813"/>
          </a:xfrm>
          <a:prstGeom prst="ellipse">
            <a:avLst/>
          </a:prstGeom>
          <a:solidFill>
            <a:srgbClr val="0000FF"/>
          </a:solidFill>
          <a:ln w="25400">
            <a:solidFill>
              <a:srgbClr val="808080"/>
            </a:solidFill>
            <a:round/>
            <a:headEnd/>
            <a:tailEnd/>
          </a:ln>
        </p:spPr>
        <p:txBody>
          <a:bodyPr wrap="none" lIns="92075" tIns="46038" rIns="92075" bIns="46038" anchor="ctr"/>
          <a:lstStyle/>
          <a:p>
            <a:pPr>
              <a:spcBef>
                <a:spcPct val="0"/>
              </a:spcBef>
              <a:buClrTx/>
              <a:buFontTx/>
              <a:buNone/>
            </a:pPr>
            <a:r>
              <a:rPr lang="en-US" sz="1200" b="1" dirty="0" smtClean="0">
                <a:solidFill>
                  <a:srgbClr val="FFFFFF"/>
                </a:solidFill>
                <a:latin typeface="Arial" pitchFamily="34" charset="0"/>
              </a:rPr>
              <a:t>D</a:t>
            </a:r>
            <a:endParaRPr lang="en-US" sz="1200" b="1" dirty="0">
              <a:solidFill>
                <a:srgbClr val="FFFFFF"/>
              </a:solidFill>
              <a:latin typeface="Arial" pitchFamily="34" charset="0"/>
            </a:endParaRPr>
          </a:p>
        </p:txBody>
      </p:sp>
      <p:sp>
        <p:nvSpPr>
          <p:cNvPr id="81" name="Oval 59"/>
          <p:cNvSpPr>
            <a:spLocks noChangeArrowheads="1"/>
          </p:cNvSpPr>
          <p:nvPr/>
        </p:nvSpPr>
        <p:spPr bwMode="auto">
          <a:xfrm>
            <a:off x="3391406" y="5157192"/>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2" name="Oval 59"/>
          <p:cNvSpPr>
            <a:spLocks noChangeArrowheads="1"/>
          </p:cNvSpPr>
          <p:nvPr/>
        </p:nvSpPr>
        <p:spPr bwMode="auto">
          <a:xfrm>
            <a:off x="1720708" y="3515522"/>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3" name="Oval 59"/>
          <p:cNvSpPr>
            <a:spLocks noChangeArrowheads="1"/>
          </p:cNvSpPr>
          <p:nvPr/>
        </p:nvSpPr>
        <p:spPr bwMode="auto">
          <a:xfrm>
            <a:off x="5858622" y="1858963"/>
            <a:ext cx="192088"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
        <p:nvSpPr>
          <p:cNvPr id="84" name="Oval 48"/>
          <p:cNvSpPr>
            <a:spLocks noChangeArrowheads="1"/>
          </p:cNvSpPr>
          <p:nvPr/>
        </p:nvSpPr>
        <p:spPr bwMode="auto">
          <a:xfrm>
            <a:off x="5459413" y="4352358"/>
            <a:ext cx="192087" cy="192087"/>
          </a:xfrm>
          <a:prstGeom prst="ellipse">
            <a:avLst/>
          </a:prstGeom>
          <a:solidFill>
            <a:srgbClr val="99CCFF"/>
          </a:solidFill>
          <a:ln w="12700">
            <a:solidFill>
              <a:schemeClr val="tx1"/>
            </a:solidFill>
            <a:round/>
            <a:headEnd/>
            <a:tailEnd/>
          </a:ln>
        </p:spPr>
        <p:txBody>
          <a:bodyPr wrap="none" anchor="ctr"/>
          <a:lstStyle/>
          <a:p>
            <a:pPr algn="l"/>
            <a:endParaRPr lang="it-IT"/>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4000" smtClean="0"/>
              <a:t>Central-place theory – Loesch</a:t>
            </a:r>
            <a:endParaRPr lang="it-IT" sz="4000" smtClean="0"/>
          </a:p>
        </p:txBody>
      </p:sp>
      <p:sp>
        <p:nvSpPr>
          <p:cNvPr id="34819" name="Rectangle 7"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sz="2800" smtClean="0"/>
              <a:t>Locations for settlements must be as advantageous as possible.</a:t>
            </a:r>
          </a:p>
          <a:p>
            <a:pPr>
              <a:lnSpc>
                <a:spcPct val="90000"/>
              </a:lnSpc>
            </a:pPr>
            <a:r>
              <a:rPr lang="en-GB" sz="2800" smtClean="0"/>
              <a:t>Locations for settlements must fill all of space (establishes the shape of market areas -hexagons).</a:t>
            </a:r>
          </a:p>
          <a:p>
            <a:pPr>
              <a:lnSpc>
                <a:spcPct val="90000"/>
              </a:lnSpc>
            </a:pPr>
            <a:r>
              <a:rPr lang="en-GB" sz="2800" smtClean="0"/>
              <a:t>Excess profits must disappear.</a:t>
            </a:r>
          </a:p>
          <a:p>
            <a:pPr>
              <a:lnSpc>
                <a:spcPct val="90000"/>
              </a:lnSpc>
            </a:pPr>
            <a:r>
              <a:rPr lang="en-GB" sz="2800" smtClean="0"/>
              <a:t>Market areas must be as small as possible (establishes the size of market areas).</a:t>
            </a:r>
          </a:p>
          <a:p>
            <a:pPr>
              <a:lnSpc>
                <a:spcPct val="90000"/>
              </a:lnSpc>
            </a:pPr>
            <a:r>
              <a:rPr lang="en-GB" sz="2800" smtClean="0"/>
              <a:t>Consumers at the boundary are indifferent.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3200" smtClean="0"/>
              <a:t>Central-place theory: how many k?</a:t>
            </a:r>
            <a:endParaRPr lang="it-IT" sz="3200" smtClean="0"/>
          </a:p>
        </p:txBody>
      </p:sp>
      <p:pic>
        <p:nvPicPr>
          <p:cNvPr id="3584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131888" y="2354263"/>
            <a:ext cx="3221037" cy="3216275"/>
          </a:xfrm>
          <a:noFill/>
        </p:spPr>
      </p:pic>
      <p:sp>
        <p:nvSpPr>
          <p:cNvPr id="35844" name="Rectangle 5" descr="Rectangle: Click to edit Master text styles&#10;Second level&#10;Third level&#10;Fourth level&#10;Fifth level"/>
          <p:cNvSpPr>
            <a:spLocks noGrp="1" noChangeArrowheads="1"/>
          </p:cNvSpPr>
          <p:nvPr>
            <p:ph type="body" sz="half" idx="2"/>
          </p:nvPr>
        </p:nvSpPr>
        <p:spPr/>
        <p:txBody>
          <a:bodyPr/>
          <a:lstStyle/>
          <a:p>
            <a:pPr>
              <a:lnSpc>
                <a:spcPct val="80000"/>
              </a:lnSpc>
            </a:pPr>
            <a:r>
              <a:rPr lang="en-GB" sz="2400" smtClean="0"/>
              <a:t>Loesch foresees the existence of several order of </a:t>
            </a:r>
            <a:r>
              <a:rPr lang="en-GB" sz="2400" i="1" smtClean="0"/>
              <a:t>k</a:t>
            </a:r>
          </a:p>
          <a:p>
            <a:pPr>
              <a:lnSpc>
                <a:spcPct val="80000"/>
              </a:lnSpc>
            </a:pPr>
            <a:r>
              <a:rPr lang="en-GB" sz="2400" smtClean="0"/>
              <a:t>And the possibility for the different pattern of </a:t>
            </a:r>
            <a:r>
              <a:rPr lang="en-GB" sz="2400" i="1" smtClean="0"/>
              <a:t>k </a:t>
            </a:r>
            <a:r>
              <a:rPr lang="en-GB" sz="2400" smtClean="0"/>
              <a:t> to coexist and overlap</a:t>
            </a:r>
          </a:p>
          <a:p>
            <a:pPr>
              <a:lnSpc>
                <a:spcPct val="80000"/>
              </a:lnSpc>
            </a:pPr>
            <a:r>
              <a:rPr lang="en-GB" sz="2400" smtClean="0"/>
              <a:t>Thus forming places ‘even more central’ according to several principles (=&gt; metropolitan areas)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r>
              <a:rPr lang="en-GB" smtClean="0"/>
              <a:t>Location in a simplified economic landscape</a:t>
            </a:r>
          </a:p>
        </p:txBody>
      </p:sp>
      <p:sp>
        <p:nvSpPr>
          <p:cNvPr id="6147" name="Rectangle 5" descr="Rectangle: Click to edit Master text styles&#10;Second level&#10;Third level&#10;Fourth level&#10;Fifth level"/>
          <p:cNvSpPr>
            <a:spLocks noGrp="1" noChangeArrowheads="1"/>
          </p:cNvSpPr>
          <p:nvPr>
            <p:ph type="subTitle" idx="1"/>
          </p:nvPr>
        </p:nvSpPr>
        <p:spPr/>
        <p:txBody>
          <a:bodyPr/>
          <a:lstStyle/>
          <a:p>
            <a:endParaRPr lang="it-IT"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GB" sz="2400" smtClean="0"/>
              <a:t>Central-place theory: the spatial distribution of market centres around a metropolitan area</a:t>
            </a:r>
            <a:endParaRPr lang="it-IT" sz="2400" smtClean="0"/>
          </a:p>
        </p:txBody>
      </p:sp>
      <p:pic>
        <p:nvPicPr>
          <p:cNvPr id="3686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57238" y="2003425"/>
            <a:ext cx="7559675" cy="3946525"/>
          </a:xfrm>
          <a:noFill/>
        </p:spPr>
      </p:pic>
      <p:sp>
        <p:nvSpPr>
          <p:cNvPr id="36868" name="AutoShape 4"/>
          <p:cNvSpPr>
            <a:spLocks noChangeArrowheads="1"/>
          </p:cNvSpPr>
          <p:nvPr/>
        </p:nvSpPr>
        <p:spPr bwMode="auto">
          <a:xfrm>
            <a:off x="3419475" y="1844675"/>
            <a:ext cx="2376488" cy="215900"/>
          </a:xfrm>
          <a:prstGeom prst="curvedDownArrow">
            <a:avLst>
              <a:gd name="adj1" fmla="val 220147"/>
              <a:gd name="adj2" fmla="val 440294"/>
              <a:gd name="adj3" fmla="val 33333"/>
            </a:avLst>
          </a:prstGeom>
          <a:solidFill>
            <a:schemeClr val="accent1"/>
          </a:solidFill>
          <a:ln w="19050">
            <a:solidFill>
              <a:srgbClr val="333333"/>
            </a:solidFill>
            <a:miter lim="800000"/>
            <a:headEnd/>
            <a:tailEnd/>
          </a:ln>
        </p:spPr>
        <p:txBody>
          <a:bodyPr wrap="none" anchor="ctr"/>
          <a:lstStyle/>
          <a:p>
            <a:pPr algn="l"/>
            <a:endParaRPr lang="it-IT"/>
          </a:p>
        </p:txBody>
      </p:sp>
      <p:sp>
        <p:nvSpPr>
          <p:cNvPr id="36869" name="Text Box 5"/>
          <p:cNvSpPr txBox="1">
            <a:spLocks noChangeArrowheads="1"/>
          </p:cNvSpPr>
          <p:nvPr/>
        </p:nvSpPr>
        <p:spPr bwMode="auto">
          <a:xfrm>
            <a:off x="2843213" y="14779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it-IT" sz="1800"/>
              <a:t>Rotation of the hexagons’ network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2"/>
          <p:cNvSpPr>
            <a:spLocks noGrp="1" noChangeArrowheads="1"/>
          </p:cNvSpPr>
          <p:nvPr>
            <p:ph type="title" idx="4294967295"/>
          </p:nvPr>
        </p:nvSpPr>
        <p:spPr/>
        <p:txBody>
          <a:bodyPr>
            <a:normAutofit fontScale="90000"/>
          </a:bodyPr>
          <a:lstStyle/>
          <a:p>
            <a:pPr eaLnBrk="1" hangingPunct="1"/>
            <a:r>
              <a:rPr lang="en-GB" sz="2400" dirty="0" smtClean="0"/>
              <a:t>Central-place theory: the spatial distribution of market centres around a metropolitan area (</a:t>
            </a:r>
            <a:r>
              <a:rPr lang="en-GB" sz="2400" dirty="0" err="1" smtClean="0"/>
              <a:t>che</a:t>
            </a:r>
            <a:r>
              <a:rPr lang="en-GB" sz="2400" dirty="0" smtClean="0"/>
              <a:t> ‘city effect’)</a:t>
            </a:r>
            <a:br>
              <a:rPr lang="en-GB" sz="2400" dirty="0" smtClean="0"/>
            </a:br>
            <a:endParaRPr lang="it-IT" sz="2400" dirty="0" smtClean="0"/>
          </a:p>
        </p:txBody>
      </p:sp>
      <p:sp>
        <p:nvSpPr>
          <p:cNvPr id="37892" name="Text Box 53"/>
          <p:cNvSpPr txBox="1">
            <a:spLocks noChangeArrowheads="1"/>
          </p:cNvSpPr>
          <p:nvPr/>
        </p:nvSpPr>
        <p:spPr bwMode="auto">
          <a:xfrm>
            <a:off x="6822182" y="4725144"/>
            <a:ext cx="2321818" cy="20313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spcBef>
                <a:spcPct val="50000"/>
              </a:spcBef>
              <a:buFont typeface="Monotype Sorts"/>
              <a:buNone/>
            </a:pPr>
            <a:r>
              <a:rPr lang="en-GB" sz="1400" b="1" dirty="0">
                <a:latin typeface="Tahoma" pitchFamily="34" charset="0"/>
              </a:rPr>
              <a:t>Polarization of supply :</a:t>
            </a:r>
          </a:p>
          <a:p>
            <a:pPr algn="l">
              <a:spcBef>
                <a:spcPct val="50000"/>
              </a:spcBef>
            </a:pPr>
            <a:r>
              <a:rPr lang="en-GB" sz="1400" dirty="0">
                <a:latin typeface="Tahoma" pitchFamily="34" charset="0"/>
              </a:rPr>
              <a:t>In the metropolitan </a:t>
            </a:r>
            <a:r>
              <a:rPr lang="en-GB" sz="1400" dirty="0" smtClean="0">
                <a:latin typeface="Tahoma" pitchFamily="34" charset="0"/>
              </a:rPr>
              <a:t>area along </a:t>
            </a:r>
            <a:r>
              <a:rPr lang="en-GB" sz="1400" dirty="0">
                <a:latin typeface="Tahoma" pitchFamily="34" charset="0"/>
              </a:rPr>
              <a:t>privileged sectors</a:t>
            </a:r>
          </a:p>
          <a:p>
            <a:pPr algn="l">
              <a:spcBef>
                <a:spcPct val="50000"/>
              </a:spcBef>
            </a:pPr>
            <a:r>
              <a:rPr lang="en-GB" sz="1400" dirty="0">
                <a:latin typeface="Tahoma" pitchFamily="34" charset="0"/>
              </a:rPr>
              <a:t>Some sectors out of major route (dark areas) suffer of limited accessibility to a high order central place</a:t>
            </a:r>
          </a:p>
        </p:txBody>
      </p:sp>
      <p:grpSp>
        <p:nvGrpSpPr>
          <p:cNvPr id="6" name="Gruppo 5"/>
          <p:cNvGrpSpPr/>
          <p:nvPr/>
        </p:nvGrpSpPr>
        <p:grpSpPr>
          <a:xfrm>
            <a:off x="1619672" y="1109149"/>
            <a:ext cx="5126038" cy="5128163"/>
            <a:chOff x="2038250" y="1109149"/>
            <a:chExt cx="5126038" cy="5128163"/>
          </a:xfrm>
        </p:grpSpPr>
        <p:sp>
          <p:nvSpPr>
            <p:cNvPr id="64" name="Torta 63"/>
            <p:cNvSpPr>
              <a:spLocks noChangeAspect="1"/>
            </p:cNvSpPr>
            <p:nvPr/>
          </p:nvSpPr>
          <p:spPr>
            <a:xfrm rot="3620205">
              <a:off x="2605365" y="1245357"/>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6" name="Torta 65"/>
            <p:cNvSpPr>
              <a:spLocks noChangeAspect="1"/>
            </p:cNvSpPr>
            <p:nvPr/>
          </p:nvSpPr>
          <p:spPr>
            <a:xfrm rot="18419040">
              <a:off x="2053942" y="1294948"/>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nvGrpSpPr>
            <p:cNvPr id="4" name="Gruppo 3"/>
            <p:cNvGrpSpPr/>
            <p:nvPr/>
          </p:nvGrpSpPr>
          <p:grpSpPr>
            <a:xfrm>
              <a:off x="2038250" y="1109149"/>
              <a:ext cx="5126038" cy="5128163"/>
              <a:chOff x="1894234" y="1528763"/>
              <a:chExt cx="5126038" cy="5128163"/>
            </a:xfrm>
          </p:grpSpPr>
          <p:sp>
            <p:nvSpPr>
              <p:cNvPr id="69" name="Oval 3"/>
              <p:cNvSpPr>
                <a:spLocks noChangeArrowheads="1"/>
              </p:cNvSpPr>
              <p:nvPr/>
            </p:nvSpPr>
            <p:spPr bwMode="auto">
              <a:xfrm>
                <a:off x="2556222" y="2290763"/>
                <a:ext cx="3816350" cy="3673475"/>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3" name="Torta 2"/>
              <p:cNvSpPr>
                <a:spLocks noChangeAspect="1"/>
              </p:cNvSpPr>
              <p:nvPr/>
            </p:nvSpPr>
            <p:spPr>
              <a:xfrm>
                <a:off x="2114850" y="1558568"/>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3" name="Torta 62"/>
              <p:cNvSpPr>
                <a:spLocks noChangeAspect="1"/>
              </p:cNvSpPr>
              <p:nvPr/>
            </p:nvSpPr>
            <p:spPr>
              <a:xfrm rot="10440897">
                <a:off x="2223958" y="2121214"/>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5" name="Torta 64"/>
              <p:cNvSpPr>
                <a:spLocks noChangeAspect="1"/>
              </p:cNvSpPr>
              <p:nvPr/>
            </p:nvSpPr>
            <p:spPr>
              <a:xfrm rot="7133729">
                <a:off x="2480887" y="1870545"/>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7" name="Torta 66"/>
              <p:cNvSpPr>
                <a:spLocks noChangeAspect="1"/>
              </p:cNvSpPr>
              <p:nvPr/>
            </p:nvSpPr>
            <p:spPr>
              <a:xfrm rot="15203427">
                <a:off x="1958542" y="1966412"/>
                <a:ext cx="4535712" cy="4535712"/>
              </a:xfrm>
              <a:prstGeom prst="pie">
                <a:avLst>
                  <a:gd name="adj1" fmla="val 1454552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0" name="Oval 8"/>
              <p:cNvSpPr>
                <a:spLocks noChangeArrowheads="1"/>
              </p:cNvSpPr>
              <p:nvPr/>
            </p:nvSpPr>
            <p:spPr bwMode="auto">
              <a:xfrm>
                <a:off x="1894234" y="1528763"/>
                <a:ext cx="5126038" cy="5126037"/>
              </a:xfrm>
              <a:prstGeom prst="ellipse">
                <a:avLst/>
              </a:prstGeom>
              <a:noFill/>
              <a:ln w="635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it-IT"/>
              </a:p>
            </p:txBody>
          </p:sp>
          <p:sp>
            <p:nvSpPr>
              <p:cNvPr id="71" name="Oval 9"/>
              <p:cNvSpPr>
                <a:spLocks noChangeArrowheads="1"/>
              </p:cNvSpPr>
              <p:nvPr/>
            </p:nvSpPr>
            <p:spPr bwMode="auto">
              <a:xfrm>
                <a:off x="2849909" y="47386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2" name="Oval 10"/>
              <p:cNvSpPr>
                <a:spLocks noChangeArrowheads="1"/>
              </p:cNvSpPr>
              <p:nvPr/>
            </p:nvSpPr>
            <p:spPr bwMode="auto">
              <a:xfrm>
                <a:off x="3331376" y="4650566"/>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3" name="Oval 11"/>
              <p:cNvSpPr>
                <a:spLocks noChangeArrowheads="1"/>
              </p:cNvSpPr>
              <p:nvPr/>
            </p:nvSpPr>
            <p:spPr bwMode="auto">
              <a:xfrm>
                <a:off x="2440334" y="3327214"/>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4" name="Oval 12"/>
              <p:cNvSpPr>
                <a:spLocks noChangeArrowheads="1"/>
              </p:cNvSpPr>
              <p:nvPr/>
            </p:nvSpPr>
            <p:spPr bwMode="auto">
              <a:xfrm>
                <a:off x="4072284" y="24066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5" name="Oval 13"/>
              <p:cNvSpPr>
                <a:spLocks noChangeArrowheads="1"/>
              </p:cNvSpPr>
              <p:nvPr/>
            </p:nvSpPr>
            <p:spPr bwMode="auto">
              <a:xfrm>
                <a:off x="4231034" y="31988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6" name="Oval 14"/>
              <p:cNvSpPr>
                <a:spLocks noChangeArrowheads="1"/>
              </p:cNvSpPr>
              <p:nvPr/>
            </p:nvSpPr>
            <p:spPr bwMode="auto">
              <a:xfrm>
                <a:off x="4702522" y="515937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7" name="Oval 15"/>
              <p:cNvSpPr>
                <a:spLocks noChangeArrowheads="1"/>
              </p:cNvSpPr>
              <p:nvPr/>
            </p:nvSpPr>
            <p:spPr bwMode="auto">
              <a:xfrm>
                <a:off x="5682264" y="3013591"/>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8" name="Oval 16"/>
              <p:cNvSpPr>
                <a:spLocks noChangeArrowheads="1"/>
              </p:cNvSpPr>
              <p:nvPr/>
            </p:nvSpPr>
            <p:spPr bwMode="auto">
              <a:xfrm>
                <a:off x="5610326" y="250586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79" name="Oval 17"/>
              <p:cNvSpPr>
                <a:spLocks noChangeArrowheads="1"/>
              </p:cNvSpPr>
              <p:nvPr/>
            </p:nvSpPr>
            <p:spPr bwMode="auto">
              <a:xfrm>
                <a:off x="2357784" y="3939964"/>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0" name="Oval 18"/>
              <p:cNvSpPr>
                <a:spLocks noChangeArrowheads="1"/>
              </p:cNvSpPr>
              <p:nvPr/>
            </p:nvSpPr>
            <p:spPr bwMode="auto">
              <a:xfrm>
                <a:off x="5440709" y="42783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1" name="Oval 19"/>
              <p:cNvSpPr>
                <a:spLocks noChangeArrowheads="1"/>
              </p:cNvSpPr>
              <p:nvPr/>
            </p:nvSpPr>
            <p:spPr bwMode="auto">
              <a:xfrm>
                <a:off x="5704234" y="579596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2" name="Oval 20"/>
              <p:cNvSpPr>
                <a:spLocks noChangeArrowheads="1"/>
              </p:cNvSpPr>
              <p:nvPr/>
            </p:nvSpPr>
            <p:spPr bwMode="auto">
              <a:xfrm>
                <a:off x="3777009" y="61864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3" name="Oval 21"/>
              <p:cNvSpPr>
                <a:spLocks noChangeArrowheads="1"/>
              </p:cNvSpPr>
              <p:nvPr/>
            </p:nvSpPr>
            <p:spPr bwMode="auto">
              <a:xfrm>
                <a:off x="5901084" y="43767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4" name="Oval 22"/>
              <p:cNvSpPr>
                <a:spLocks noChangeArrowheads="1"/>
              </p:cNvSpPr>
              <p:nvPr/>
            </p:nvSpPr>
            <p:spPr bwMode="auto">
              <a:xfrm>
                <a:off x="6594822" y="434340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5" name="Oval 23"/>
              <p:cNvSpPr>
                <a:spLocks noChangeArrowheads="1"/>
              </p:cNvSpPr>
              <p:nvPr/>
            </p:nvSpPr>
            <p:spPr bwMode="auto">
              <a:xfrm>
                <a:off x="2651472" y="273208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6" name="Oval 24"/>
              <p:cNvSpPr>
                <a:spLocks noChangeArrowheads="1"/>
              </p:cNvSpPr>
              <p:nvPr/>
            </p:nvSpPr>
            <p:spPr bwMode="auto">
              <a:xfrm>
                <a:off x="6029746" y="531879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7" name="Oval 25"/>
              <p:cNvSpPr>
                <a:spLocks noChangeArrowheads="1"/>
              </p:cNvSpPr>
              <p:nvPr/>
            </p:nvSpPr>
            <p:spPr bwMode="auto">
              <a:xfrm>
                <a:off x="5943947" y="24066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8" name="Oval 26"/>
              <p:cNvSpPr>
                <a:spLocks noChangeArrowheads="1"/>
              </p:cNvSpPr>
              <p:nvPr/>
            </p:nvSpPr>
            <p:spPr bwMode="auto">
              <a:xfrm>
                <a:off x="5226397" y="182245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89" name="Oval 27"/>
              <p:cNvSpPr>
                <a:spLocks noChangeArrowheads="1"/>
              </p:cNvSpPr>
              <p:nvPr/>
            </p:nvSpPr>
            <p:spPr bwMode="auto">
              <a:xfrm>
                <a:off x="3446809" y="2106613"/>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0" name="Oval 28"/>
              <p:cNvSpPr>
                <a:spLocks noChangeArrowheads="1"/>
              </p:cNvSpPr>
              <p:nvPr/>
            </p:nvSpPr>
            <p:spPr bwMode="auto">
              <a:xfrm>
                <a:off x="6000303" y="2797692"/>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1" name="Oval 29"/>
              <p:cNvSpPr>
                <a:spLocks noChangeArrowheads="1"/>
              </p:cNvSpPr>
              <p:nvPr/>
            </p:nvSpPr>
            <p:spPr bwMode="auto">
              <a:xfrm>
                <a:off x="4427984" y="603887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2" name="Oval 30"/>
              <p:cNvSpPr>
                <a:spLocks noChangeArrowheads="1"/>
              </p:cNvSpPr>
              <p:nvPr/>
            </p:nvSpPr>
            <p:spPr bwMode="auto">
              <a:xfrm>
                <a:off x="2072034" y="4389438"/>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3" name="Oval 31"/>
              <p:cNvSpPr>
                <a:spLocks noChangeArrowheads="1"/>
              </p:cNvSpPr>
              <p:nvPr/>
            </p:nvSpPr>
            <p:spPr bwMode="auto">
              <a:xfrm>
                <a:off x="4689822" y="194310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4" name="Oval 32"/>
              <p:cNvSpPr>
                <a:spLocks noChangeArrowheads="1"/>
              </p:cNvSpPr>
              <p:nvPr/>
            </p:nvSpPr>
            <p:spPr bwMode="auto">
              <a:xfrm>
                <a:off x="3131840" y="567883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5" name="Oval 33"/>
              <p:cNvSpPr>
                <a:spLocks noChangeArrowheads="1"/>
              </p:cNvSpPr>
              <p:nvPr/>
            </p:nvSpPr>
            <p:spPr bwMode="auto">
              <a:xfrm>
                <a:off x="4589586" y="4869160"/>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6" name="Oval 34"/>
              <p:cNvSpPr>
                <a:spLocks noChangeArrowheads="1"/>
              </p:cNvSpPr>
              <p:nvPr/>
            </p:nvSpPr>
            <p:spPr bwMode="auto">
              <a:xfrm>
                <a:off x="6578947" y="361632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7" name="Oval 35"/>
              <p:cNvSpPr>
                <a:spLocks noChangeArrowheads="1"/>
              </p:cNvSpPr>
              <p:nvPr/>
            </p:nvSpPr>
            <p:spPr bwMode="auto">
              <a:xfrm>
                <a:off x="4143722" y="2765425"/>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99" name="Oval 38"/>
              <p:cNvSpPr>
                <a:spLocks noChangeArrowheads="1"/>
              </p:cNvSpPr>
              <p:nvPr/>
            </p:nvSpPr>
            <p:spPr bwMode="auto">
              <a:xfrm>
                <a:off x="5250464" y="2996129"/>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00" name="Oval 39"/>
              <p:cNvSpPr>
                <a:spLocks noChangeArrowheads="1"/>
              </p:cNvSpPr>
              <p:nvPr/>
            </p:nvSpPr>
            <p:spPr bwMode="auto">
              <a:xfrm>
                <a:off x="2900447" y="3442902"/>
                <a:ext cx="198438" cy="198437"/>
              </a:xfrm>
              <a:prstGeom prst="ellipse">
                <a:avLst/>
              </a:prstGeom>
              <a:solidFill>
                <a:srgbClr val="EAEAEA"/>
              </a:solidFill>
              <a:ln w="25400">
                <a:solidFill>
                  <a:srgbClr val="C0C0C0"/>
                </a:solidFill>
                <a:round/>
                <a:headEnd/>
                <a:tailEnd/>
              </a:ln>
            </p:spPr>
            <p:txBody>
              <a:bodyPr wrap="none" anchor="ctr"/>
              <a:lstStyle/>
              <a:p>
                <a:pPr algn="l"/>
                <a:endParaRPr lang="it-IT"/>
              </a:p>
            </p:txBody>
          </p:sp>
          <p:sp>
            <p:nvSpPr>
              <p:cNvPr id="101" name="Oval 36"/>
              <p:cNvSpPr>
                <a:spLocks noChangeArrowheads="1"/>
              </p:cNvSpPr>
              <p:nvPr/>
            </p:nvSpPr>
            <p:spPr bwMode="auto">
              <a:xfrm>
                <a:off x="3771331" y="3398838"/>
                <a:ext cx="1439863" cy="1439862"/>
              </a:xfrm>
              <a:prstGeom prst="ellipse">
                <a:avLst/>
              </a:prstGeom>
              <a:solidFill>
                <a:schemeClr val="bg1"/>
              </a:solidFill>
              <a:ln w="9525">
                <a:solidFill>
                  <a:schemeClr val="bg1"/>
                </a:solidFill>
                <a:round/>
                <a:headEnd/>
                <a:tailEnd/>
              </a:ln>
            </p:spPr>
            <p:txBody>
              <a:bodyPr wrap="none" anchor="ctr"/>
              <a:lstStyle/>
              <a:p>
                <a:pPr algn="l"/>
                <a:endParaRPr lang="it-IT"/>
              </a:p>
            </p:txBody>
          </p:sp>
          <p:sp>
            <p:nvSpPr>
              <p:cNvPr id="102" name="Oval 37"/>
              <p:cNvSpPr>
                <a:spLocks noChangeArrowheads="1"/>
              </p:cNvSpPr>
              <p:nvPr/>
            </p:nvSpPr>
            <p:spPr bwMode="auto">
              <a:xfrm>
                <a:off x="4265959" y="3900488"/>
                <a:ext cx="381000" cy="381000"/>
              </a:xfrm>
              <a:prstGeom prst="ellipse">
                <a:avLst/>
              </a:prstGeom>
              <a:solidFill>
                <a:srgbClr val="FFCC00"/>
              </a:solidFill>
              <a:ln w="38100">
                <a:solidFill>
                  <a:srgbClr val="808080"/>
                </a:solidFill>
                <a:round/>
                <a:headEnd/>
                <a:tailEnd/>
              </a:ln>
            </p:spPr>
            <p:txBody>
              <a:bodyPr wrap="none" anchor="ctr"/>
              <a:lstStyle/>
              <a:p>
                <a:pPr algn="l"/>
                <a:endParaRPr lang="it-IT"/>
              </a:p>
            </p:txBody>
          </p:sp>
        </p:grpSp>
      </p:grpSp>
    </p:spTree>
    <p:extLst>
      <p:ext uri="{BB962C8B-B14F-4D97-AF65-F5344CB8AC3E}">
        <p14:creationId xmlns:p14="http://schemas.microsoft.com/office/powerpoint/2010/main" val="901838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z="3600" smtClean="0"/>
              <a:t>Central place theory: </a:t>
            </a:r>
            <a:br>
              <a:rPr lang="en-GB" sz="3600" smtClean="0"/>
            </a:br>
            <a:r>
              <a:rPr lang="en-GB" sz="3600" smtClean="0"/>
              <a:t>Christaller vs. Loesch</a:t>
            </a:r>
          </a:p>
        </p:txBody>
      </p:sp>
      <p:sp>
        <p:nvSpPr>
          <p:cNvPr id="38915"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000" smtClean="0"/>
              <a:t>Both recognized a triangular pattern of settlement and hexagonal market areas.</a:t>
            </a:r>
          </a:p>
          <a:p>
            <a:pPr>
              <a:lnSpc>
                <a:spcPct val="80000"/>
              </a:lnSpc>
            </a:pPr>
            <a:r>
              <a:rPr lang="en-GB" sz="2000" smtClean="0"/>
              <a:t>Both used the major concepts of central place theory -range, threshold, hierarchy.</a:t>
            </a:r>
          </a:p>
          <a:p>
            <a:pPr>
              <a:lnSpc>
                <a:spcPct val="80000"/>
              </a:lnSpc>
            </a:pPr>
            <a:r>
              <a:rPr lang="en-GB" sz="2000" smtClean="0"/>
              <a:t>Christaller starts from the ‘top’.</a:t>
            </a:r>
          </a:p>
          <a:p>
            <a:pPr>
              <a:lnSpc>
                <a:spcPct val="80000"/>
              </a:lnSpc>
            </a:pPr>
            <a:r>
              <a:rPr lang="en-GB" sz="2000" smtClean="0"/>
              <a:t>Lösch starts from the ‘bottom’ of the hierarchy.</a:t>
            </a:r>
          </a:p>
          <a:p>
            <a:pPr>
              <a:lnSpc>
                <a:spcPct val="80000"/>
              </a:lnSpc>
            </a:pPr>
            <a:r>
              <a:rPr lang="en-GB" sz="2000" smtClean="0"/>
              <a:t>Christaller concerned with retailing/services alone.</a:t>
            </a:r>
          </a:p>
          <a:p>
            <a:pPr>
              <a:lnSpc>
                <a:spcPct val="80000"/>
              </a:lnSpc>
            </a:pPr>
            <a:r>
              <a:rPr lang="en-GB" sz="2000" smtClean="0"/>
              <a:t>Lösch adds local manufacturing.</a:t>
            </a:r>
          </a:p>
          <a:p>
            <a:pPr>
              <a:lnSpc>
                <a:spcPct val="80000"/>
              </a:lnSpc>
            </a:pPr>
            <a:r>
              <a:rPr lang="en-GB" sz="2000" smtClean="0"/>
              <a:t>Settlements offer a good, but smaller settlements may make that good.</a:t>
            </a:r>
          </a:p>
          <a:p>
            <a:pPr>
              <a:lnSpc>
                <a:spcPct val="80000"/>
              </a:lnSpc>
            </a:pPr>
            <a:r>
              <a:rPr lang="en-GB" sz="2000" smtClean="0"/>
              <a:t>Christaller interested in planning.</a:t>
            </a:r>
          </a:p>
          <a:p>
            <a:pPr>
              <a:lnSpc>
                <a:spcPct val="80000"/>
              </a:lnSpc>
            </a:pPr>
            <a:r>
              <a:rPr lang="en-GB" sz="2000" smtClean="0"/>
              <a:t>Lösch interested in theory.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z="3600" smtClean="0"/>
              <a:t>Central-place theory – What’s next</a:t>
            </a:r>
            <a:br>
              <a:rPr lang="en-GB" sz="3600" smtClean="0"/>
            </a:br>
            <a:r>
              <a:rPr lang="en-GB" sz="3600" smtClean="0"/>
              <a:t>Isard</a:t>
            </a:r>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800" dirty="0" err="1" smtClean="0"/>
              <a:t>Isard’s</a:t>
            </a:r>
            <a:r>
              <a:rPr lang="en-GB" sz="2800" dirty="0" smtClean="0"/>
              <a:t> Modifications</a:t>
            </a:r>
          </a:p>
          <a:p>
            <a:pPr>
              <a:lnSpc>
                <a:spcPct val="80000"/>
              </a:lnSpc>
            </a:pPr>
            <a:r>
              <a:rPr lang="en-GB" sz="2800" dirty="0" smtClean="0"/>
              <a:t>Regular hexagons are unlikely to occur in reality.</a:t>
            </a:r>
          </a:p>
          <a:p>
            <a:pPr>
              <a:lnSpc>
                <a:spcPct val="80000"/>
              </a:lnSpc>
            </a:pPr>
            <a:r>
              <a:rPr lang="en-GB" sz="2800" dirty="0" smtClean="0"/>
              <a:t>Larger places increase the surrounding population density.</a:t>
            </a:r>
          </a:p>
          <a:p>
            <a:pPr>
              <a:lnSpc>
                <a:spcPct val="80000"/>
              </a:lnSpc>
            </a:pPr>
            <a:r>
              <a:rPr lang="en-GB" sz="2800" dirty="0" smtClean="0"/>
              <a:t>Urban economies of scale are important.</a:t>
            </a:r>
          </a:p>
          <a:p>
            <a:pPr>
              <a:lnSpc>
                <a:spcPct val="80000"/>
              </a:lnSpc>
            </a:pPr>
            <a:r>
              <a:rPr lang="en-GB" sz="2800" dirty="0" smtClean="0"/>
              <a:t>Two key modifiers.</a:t>
            </a:r>
          </a:p>
          <a:p>
            <a:pPr>
              <a:lnSpc>
                <a:spcPct val="80000"/>
              </a:lnSpc>
            </a:pPr>
            <a:r>
              <a:rPr lang="en-GB" sz="2800" dirty="0" smtClean="0"/>
              <a:t>Variation in population density.</a:t>
            </a:r>
          </a:p>
          <a:p>
            <a:pPr>
              <a:lnSpc>
                <a:spcPct val="80000"/>
              </a:lnSpc>
            </a:pPr>
            <a:r>
              <a:rPr lang="en-GB" sz="2800" dirty="0" smtClean="0"/>
              <a:t>Major transportation arteries.</a:t>
            </a:r>
          </a:p>
          <a:p>
            <a:pPr>
              <a:lnSpc>
                <a:spcPct val="80000"/>
              </a:lnSpc>
            </a:pPr>
            <a:r>
              <a:rPr lang="en-GB" sz="2800" dirty="0" smtClean="0"/>
              <a:t>Both will distort the pattern.</a:t>
            </a:r>
          </a:p>
          <a:p>
            <a:pPr>
              <a:lnSpc>
                <a:spcPct val="80000"/>
              </a:lnSpc>
            </a:pPr>
            <a:endParaRPr lang="en-GB" sz="2800" dirty="0" smtClean="0"/>
          </a:p>
        </p:txBody>
      </p:sp>
      <p:sp>
        <p:nvSpPr>
          <p:cNvPr id="2" name="Rettangolo 1"/>
          <p:cNvSpPr/>
          <p:nvPr/>
        </p:nvSpPr>
        <p:spPr>
          <a:xfrm>
            <a:off x="0" y="6218148"/>
            <a:ext cx="9144000" cy="523220"/>
          </a:xfrm>
          <a:prstGeom prst="rect">
            <a:avLst/>
          </a:prstGeom>
        </p:spPr>
        <p:txBody>
          <a:bodyPr wrap="square">
            <a:spAutoFit/>
          </a:bodyPr>
          <a:lstStyle/>
          <a:p>
            <a:r>
              <a:rPr lang="it-IT" dirty="0">
                <a:hlinkClick r:id="rId2"/>
              </a:rPr>
              <a:t>https://</a:t>
            </a:r>
            <a:r>
              <a:rPr lang="it-IT" dirty="0" smtClean="0">
                <a:hlinkClick r:id="rId2"/>
              </a:rPr>
              <a:t>www.e-education.psu.edu/geog597i_02/node/686</a:t>
            </a:r>
            <a:r>
              <a:rPr lang="it-IT" dirty="0" smtClean="0"/>
              <a:t> </a:t>
            </a:r>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title"/>
          </p:nvPr>
        </p:nvSpPr>
        <p:spPr/>
        <p:txBody>
          <a:bodyPr/>
          <a:lstStyle/>
          <a:p>
            <a:r>
              <a:rPr lang="en-GB" sz="3600" smtClean="0"/>
              <a:t>Central-place theory </a:t>
            </a:r>
            <a:br>
              <a:rPr lang="en-GB" sz="3600" smtClean="0"/>
            </a:br>
            <a:r>
              <a:rPr lang="en-GB" sz="3600" smtClean="0"/>
              <a:t>Isard’s modifications - Density effect</a:t>
            </a:r>
          </a:p>
        </p:txBody>
      </p:sp>
      <p:pic>
        <p:nvPicPr>
          <p:cNvPr id="40963"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928688" y="2233613"/>
            <a:ext cx="3629025" cy="3457575"/>
          </a:xfrm>
          <a:noFill/>
        </p:spPr>
      </p:pic>
      <p:sp>
        <p:nvSpPr>
          <p:cNvPr id="40964" name="Rectangle 7" descr="Rectangle: Click to edit Master text styles&#10;Second level&#10;Third level&#10;Fourth level&#10;Fifth level"/>
          <p:cNvSpPr>
            <a:spLocks noGrp="1" noChangeArrowheads="1"/>
          </p:cNvSpPr>
          <p:nvPr>
            <p:ph type="body" sz="half" idx="2"/>
          </p:nvPr>
        </p:nvSpPr>
        <p:spPr/>
        <p:txBody>
          <a:bodyPr/>
          <a:lstStyle/>
          <a:p>
            <a:r>
              <a:rPr lang="en-GB" smtClean="0">
                <a:solidFill>
                  <a:schemeClr val="tx2"/>
                </a:solidFill>
              </a:rPr>
              <a:t>Network system as modified by agglomeration </a:t>
            </a:r>
            <a:br>
              <a:rPr lang="en-GB" smtClean="0">
                <a:solidFill>
                  <a:schemeClr val="tx2"/>
                </a:solidFill>
              </a:rPr>
            </a:br>
            <a:r>
              <a:rPr lang="en-GB" smtClean="0">
                <a:solidFill>
                  <a:schemeClr val="tx2"/>
                </a:solidFill>
              </a:rPr>
              <a:t>(Isard, 1962)</a:t>
            </a:r>
          </a:p>
          <a:p>
            <a:r>
              <a:rPr lang="en-GB" smtClean="0">
                <a:solidFill>
                  <a:schemeClr val="tx2"/>
                </a:solidFill>
              </a:rPr>
              <a:t>Uneven density of population generates a distortion of Loesch’s Hexagons</a:t>
            </a:r>
          </a:p>
          <a:p>
            <a:endParaRPr lang="en-GB" smtClean="0"/>
          </a:p>
        </p:txBody>
      </p:sp>
      <p:sp>
        <p:nvSpPr>
          <p:cNvPr id="40965" name="Text Box 8"/>
          <p:cNvSpPr txBox="1">
            <a:spLocks noChangeArrowheads="1"/>
          </p:cNvSpPr>
          <p:nvPr/>
        </p:nvSpPr>
        <p:spPr bwMode="auto">
          <a:xfrm>
            <a:off x="971550" y="5734050"/>
            <a:ext cx="3279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a:buChar char="è"/>
              <a:defRPr sz="2800">
                <a:solidFill>
                  <a:schemeClr val="tx1"/>
                </a:solidFill>
                <a:latin typeface="Times New Roman" pitchFamily="18" charset="0"/>
              </a:defRPr>
            </a:lvl9pPr>
          </a:lstStyle>
          <a:p>
            <a:pPr algn="l">
              <a:buFont typeface="Monotype Sorts"/>
              <a:buNone/>
            </a:pPr>
            <a:r>
              <a:rPr lang="en-GB" sz="1600"/>
              <a:t>Effect of uneven population densities </a:t>
            </a:r>
            <a:br>
              <a:rPr lang="en-GB" sz="1600"/>
            </a:br>
            <a:r>
              <a:rPr lang="en-GB" sz="1600"/>
              <a:t>on the size of hexagonal market areas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it-IT" altLang="it-IT" sz="3600" dirty="0" err="1" smtClean="0"/>
              <a:t>Spatial</a:t>
            </a:r>
            <a:r>
              <a:rPr lang="it-IT" altLang="it-IT" sz="3600" dirty="0" smtClean="0"/>
              <a:t> </a:t>
            </a:r>
            <a:r>
              <a:rPr lang="it-IT" altLang="it-IT" sz="3600" dirty="0" err="1" smtClean="0"/>
              <a:t>organization</a:t>
            </a:r>
            <a:r>
              <a:rPr lang="it-IT" altLang="it-IT" sz="3600" dirty="0" smtClean="0"/>
              <a:t> of market and </a:t>
            </a:r>
            <a:r>
              <a:rPr lang="it-IT" altLang="it-IT" sz="3600" dirty="0" err="1" smtClean="0"/>
              <a:t>density</a:t>
            </a:r>
            <a:r>
              <a:rPr lang="it-IT" altLang="it-IT" sz="3600" dirty="0" smtClean="0"/>
              <a:t> </a:t>
            </a:r>
            <a:r>
              <a:rPr lang="it-IT" altLang="it-IT" sz="3600" dirty="0" err="1" smtClean="0"/>
              <a:t>effect</a:t>
            </a:r>
            <a:endParaRPr lang="it-IT" altLang="it-IT" sz="3600" dirty="0"/>
          </a:p>
        </p:txBody>
      </p:sp>
      <p:sp>
        <p:nvSpPr>
          <p:cNvPr id="181251"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altLang="it-IT" sz="2800" dirty="0" err="1" smtClean="0"/>
              <a:t>Loesch</a:t>
            </a:r>
            <a:r>
              <a:rPr lang="it-IT" altLang="it-IT" sz="2800" dirty="0" smtClean="0"/>
              <a:t> model </a:t>
            </a:r>
            <a:r>
              <a:rPr lang="it-IT" altLang="it-IT" sz="2800" dirty="0" err="1" smtClean="0"/>
              <a:t>is</a:t>
            </a:r>
            <a:r>
              <a:rPr lang="it-IT" altLang="it-IT" sz="2800" dirty="0" smtClean="0"/>
              <a:t> </a:t>
            </a:r>
            <a:r>
              <a:rPr lang="it-IT" altLang="it-IT" sz="2800" dirty="0" err="1" smtClean="0"/>
              <a:t>good</a:t>
            </a:r>
            <a:r>
              <a:rPr lang="it-IT" altLang="it-IT" sz="2800" dirty="0" smtClean="0"/>
              <a:t> for </a:t>
            </a:r>
            <a:r>
              <a:rPr lang="it-IT" altLang="it-IT" sz="2800" dirty="0" err="1" smtClean="0"/>
              <a:t>examining</a:t>
            </a:r>
            <a:r>
              <a:rPr lang="it-IT" altLang="it-IT" sz="2800" dirty="0" smtClean="0"/>
              <a:t> the </a:t>
            </a:r>
            <a:r>
              <a:rPr lang="it-IT" altLang="it-IT" sz="2800" dirty="0" err="1" smtClean="0"/>
              <a:t>spatial</a:t>
            </a:r>
            <a:r>
              <a:rPr lang="it-IT" altLang="it-IT" sz="2800" dirty="0" smtClean="0"/>
              <a:t> </a:t>
            </a:r>
            <a:r>
              <a:rPr lang="it-IT" altLang="it-IT" sz="2800" dirty="0" err="1" smtClean="0"/>
              <a:t>structure</a:t>
            </a:r>
            <a:r>
              <a:rPr lang="it-IT" altLang="it-IT" sz="2800" dirty="0" smtClean="0"/>
              <a:t> of </a:t>
            </a:r>
            <a:r>
              <a:rPr lang="it-IT" altLang="it-IT" sz="2800" dirty="0" err="1" smtClean="0"/>
              <a:t>markets</a:t>
            </a:r>
            <a:r>
              <a:rPr lang="it-IT" altLang="it-IT" sz="2800" dirty="0" smtClean="0"/>
              <a:t> </a:t>
            </a:r>
            <a:r>
              <a:rPr lang="it-IT" altLang="it-IT" sz="2800" dirty="0" err="1" smtClean="0"/>
              <a:t>around</a:t>
            </a:r>
            <a:r>
              <a:rPr lang="it-IT" altLang="it-IT" sz="2800" dirty="0" smtClean="0"/>
              <a:t> a </a:t>
            </a:r>
            <a:r>
              <a:rPr lang="it-IT" altLang="it-IT" sz="2800" dirty="0" err="1" smtClean="0"/>
              <a:t>metropolis</a:t>
            </a:r>
            <a:endParaRPr lang="it-IT" altLang="it-IT" sz="2800" dirty="0"/>
          </a:p>
          <a:p>
            <a:pPr>
              <a:lnSpc>
                <a:spcPct val="80000"/>
              </a:lnSpc>
            </a:pPr>
            <a:r>
              <a:rPr lang="it-IT" altLang="it-IT" sz="2800" dirty="0" err="1" smtClean="0"/>
              <a:t>Isard</a:t>
            </a:r>
            <a:r>
              <a:rPr lang="it-IT" altLang="it-IT" sz="2800" dirty="0" smtClean="0"/>
              <a:t> </a:t>
            </a:r>
            <a:r>
              <a:rPr lang="it-IT" altLang="it-IT" sz="2800" dirty="0" err="1" smtClean="0"/>
              <a:t>introduces</a:t>
            </a:r>
            <a:r>
              <a:rPr lang="it-IT" altLang="it-IT" sz="2800" dirty="0" smtClean="0"/>
              <a:t> the </a:t>
            </a:r>
            <a:r>
              <a:rPr lang="it-IT" altLang="it-IT" sz="2800" dirty="0" err="1" smtClean="0"/>
              <a:t>varying</a:t>
            </a:r>
            <a:r>
              <a:rPr lang="it-IT" altLang="it-IT" sz="2800" dirty="0" smtClean="0"/>
              <a:t> </a:t>
            </a:r>
            <a:r>
              <a:rPr lang="it-IT" altLang="it-IT" sz="2800" dirty="0" err="1" smtClean="0"/>
              <a:t>population</a:t>
            </a:r>
            <a:r>
              <a:rPr lang="it-IT" altLang="it-IT" sz="2800" dirty="0" smtClean="0"/>
              <a:t> </a:t>
            </a:r>
            <a:r>
              <a:rPr lang="it-IT" altLang="it-IT" sz="2800" dirty="0" err="1" smtClean="0"/>
              <a:t>density</a:t>
            </a:r>
            <a:endParaRPr lang="it-IT" altLang="it-IT" sz="2800" dirty="0"/>
          </a:p>
          <a:p>
            <a:pPr algn="ctr">
              <a:lnSpc>
                <a:spcPct val="80000"/>
              </a:lnSpc>
              <a:buFont typeface="Wingdings" pitchFamily="2" charset="2"/>
              <a:buNone/>
            </a:pPr>
            <a:r>
              <a:rPr lang="it-IT" altLang="it-IT" sz="2800" dirty="0"/>
              <a:t>=&gt;</a:t>
            </a:r>
          </a:p>
          <a:p>
            <a:pPr>
              <a:lnSpc>
                <a:spcPct val="80000"/>
              </a:lnSpc>
            </a:pPr>
            <a:r>
              <a:rPr lang="it-IT" altLang="it-IT" sz="2800" dirty="0" smtClean="0"/>
              <a:t>Esplicative </a:t>
            </a:r>
            <a:r>
              <a:rPr lang="it-IT" altLang="it-IT" sz="2800" dirty="0" err="1" smtClean="0"/>
              <a:t>variable</a:t>
            </a:r>
            <a:r>
              <a:rPr lang="it-IT" altLang="it-IT" sz="2800" dirty="0" smtClean="0"/>
              <a:t> of </a:t>
            </a:r>
            <a:r>
              <a:rPr lang="it-IT" altLang="it-IT" sz="2800" dirty="0" err="1" smtClean="0"/>
              <a:t>different</a:t>
            </a:r>
            <a:r>
              <a:rPr lang="it-IT" altLang="it-IT" sz="2800" dirty="0" smtClean="0"/>
              <a:t> </a:t>
            </a:r>
            <a:r>
              <a:rPr lang="it-IT" altLang="it-IT" sz="2800" dirty="0" err="1" smtClean="0"/>
              <a:t>width</a:t>
            </a:r>
            <a:r>
              <a:rPr lang="it-IT" altLang="it-IT" sz="2800" dirty="0" smtClean="0"/>
              <a:t> and </a:t>
            </a:r>
            <a:r>
              <a:rPr lang="it-IT" altLang="it-IT" sz="2800" dirty="0" err="1" smtClean="0"/>
              <a:t>and</a:t>
            </a:r>
            <a:r>
              <a:rPr lang="it-IT" altLang="it-IT" sz="2800" dirty="0" smtClean="0"/>
              <a:t> ‘</a:t>
            </a:r>
            <a:r>
              <a:rPr lang="it-IT" altLang="it-IT" sz="2800" dirty="0" err="1" smtClean="0"/>
              <a:t>thickness</a:t>
            </a:r>
            <a:r>
              <a:rPr lang="it-IT" altLang="it-IT" sz="2800" dirty="0" smtClean="0"/>
              <a:t>’ of market </a:t>
            </a:r>
            <a:r>
              <a:rPr lang="it-IT" altLang="it-IT" sz="2800" dirty="0" err="1" smtClean="0"/>
              <a:t>areas</a:t>
            </a:r>
            <a:endParaRPr lang="it-IT" altLang="it-IT" sz="2800" dirty="0"/>
          </a:p>
          <a:p>
            <a:pPr>
              <a:lnSpc>
                <a:spcPct val="80000"/>
              </a:lnSpc>
            </a:pPr>
            <a:r>
              <a:rPr lang="it-IT" altLang="it-IT" sz="2800" dirty="0" smtClean="0"/>
              <a:t>‘</a:t>
            </a:r>
            <a:r>
              <a:rPr lang="it-IT" altLang="it-IT" sz="2800" dirty="0" err="1" smtClean="0"/>
              <a:t>Spiderweb</a:t>
            </a:r>
            <a:r>
              <a:rPr lang="it-IT" altLang="it-IT" sz="2800" dirty="0" smtClean="0"/>
              <a:t>’ network of </a:t>
            </a:r>
            <a:r>
              <a:rPr lang="it-IT" altLang="it-IT" sz="2800" dirty="0" err="1" smtClean="0"/>
              <a:t>points</a:t>
            </a:r>
            <a:r>
              <a:rPr lang="it-IT" altLang="it-IT" sz="2800" dirty="0" smtClean="0"/>
              <a:t> and </a:t>
            </a:r>
            <a:r>
              <a:rPr lang="it-IT" altLang="it-IT" sz="2800" dirty="0" err="1" smtClean="0"/>
              <a:t>areas</a:t>
            </a:r>
            <a:r>
              <a:rPr lang="it-IT" altLang="it-IT" sz="2800" dirty="0" smtClean="0"/>
              <a:t> more </a:t>
            </a:r>
            <a:r>
              <a:rPr lang="it-IT" altLang="it-IT" sz="2800" dirty="0" err="1" smtClean="0"/>
              <a:t>interlinked</a:t>
            </a:r>
            <a:r>
              <a:rPr lang="it-IT" altLang="it-IT" sz="2800" dirty="0" smtClean="0"/>
              <a:t> in </a:t>
            </a:r>
            <a:r>
              <a:rPr lang="it-IT" altLang="it-IT" sz="2800" dirty="0" err="1" smtClean="0"/>
              <a:t>demographically</a:t>
            </a:r>
            <a:r>
              <a:rPr lang="it-IT" altLang="it-IT" sz="2800" dirty="0" smtClean="0"/>
              <a:t> </a:t>
            </a:r>
            <a:r>
              <a:rPr lang="it-IT" altLang="it-IT" sz="2800" dirty="0" err="1" smtClean="0"/>
              <a:t>denser</a:t>
            </a:r>
            <a:r>
              <a:rPr lang="it-IT" altLang="it-IT" sz="2800" dirty="0" smtClean="0"/>
              <a:t> centres</a:t>
            </a:r>
            <a:endParaRPr lang="it-IT" altLang="it-IT" sz="2800" dirty="0"/>
          </a:p>
        </p:txBody>
      </p:sp>
    </p:spTree>
    <p:extLst>
      <p:ext uri="{BB962C8B-B14F-4D97-AF65-F5344CB8AC3E}">
        <p14:creationId xmlns:p14="http://schemas.microsoft.com/office/powerpoint/2010/main" val="3278070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algn="r"/>
            <a:r>
              <a:rPr lang="it-IT" altLang="it-IT" sz="4000" dirty="0" smtClean="0"/>
              <a:t>The </a:t>
            </a:r>
            <a:r>
              <a:rPr lang="it-IT" altLang="it-IT" sz="4000" dirty="0" err="1" smtClean="0"/>
              <a:t>density</a:t>
            </a:r>
            <a:r>
              <a:rPr lang="it-IT" altLang="it-IT" sz="4000" dirty="0" smtClean="0"/>
              <a:t> </a:t>
            </a:r>
            <a:r>
              <a:rPr lang="it-IT" altLang="it-IT" sz="4000" dirty="0" err="1" smtClean="0"/>
              <a:t>effect</a:t>
            </a:r>
            <a:r>
              <a:rPr lang="it-IT" altLang="it-IT" sz="4000" dirty="0"/>
              <a:t/>
            </a:r>
            <a:br>
              <a:rPr lang="it-IT" altLang="it-IT" sz="4000" dirty="0"/>
            </a:br>
            <a:endParaRPr lang="it-IT" altLang="it-IT" sz="4000" dirty="0"/>
          </a:p>
        </p:txBody>
      </p:sp>
      <p:grpSp>
        <p:nvGrpSpPr>
          <p:cNvPr id="184351" name="Group 31"/>
          <p:cNvGrpSpPr>
            <a:grpSpLocks/>
          </p:cNvGrpSpPr>
          <p:nvPr/>
        </p:nvGrpSpPr>
        <p:grpSpPr bwMode="auto">
          <a:xfrm>
            <a:off x="179388" y="-171450"/>
            <a:ext cx="5472112" cy="4535488"/>
            <a:chOff x="113" y="754"/>
            <a:chExt cx="4174" cy="3311"/>
          </a:xfrm>
        </p:grpSpPr>
        <p:sp>
          <p:nvSpPr>
            <p:cNvPr id="184327" name="AutoShape 7"/>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5" name="AutoShape 5"/>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26" name="AutoShape 6"/>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6" name="AutoShape 1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4" name="Line 14"/>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35" name="Line 15"/>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3" name="Line 23"/>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4" name="Line 24"/>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5" name="Line 25"/>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6" name="Line 26"/>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7" name="Line 27"/>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8" name="Line 28"/>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49" name="AutoShape 29"/>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0" name="Line 30"/>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184382" name="Group 62"/>
          <p:cNvGrpSpPr>
            <a:grpSpLocks/>
          </p:cNvGrpSpPr>
          <p:nvPr/>
        </p:nvGrpSpPr>
        <p:grpSpPr bwMode="auto">
          <a:xfrm>
            <a:off x="1381125" y="2536825"/>
            <a:ext cx="5472113" cy="4535488"/>
            <a:chOff x="113" y="754"/>
            <a:chExt cx="4174" cy="3311"/>
          </a:xfrm>
        </p:grpSpPr>
        <p:sp>
          <p:nvSpPr>
            <p:cNvPr id="184383" name="AutoShape 63"/>
            <p:cNvSpPr>
              <a:spLocks noChangeArrowheads="1"/>
            </p:cNvSpPr>
            <p:nvPr/>
          </p:nvSpPr>
          <p:spPr bwMode="auto">
            <a:xfrm>
              <a:off x="521" y="1071"/>
              <a:ext cx="2631" cy="2494"/>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4" name="AutoShape 64"/>
            <p:cNvSpPr>
              <a:spLocks noChangeArrowheads="1"/>
            </p:cNvSpPr>
            <p:nvPr/>
          </p:nvSpPr>
          <p:spPr bwMode="auto">
            <a:xfrm>
              <a:off x="839" y="1434"/>
              <a:ext cx="2041" cy="1905"/>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5" name="AutoShape 65"/>
            <p:cNvSpPr>
              <a:spLocks noChangeArrowheads="1"/>
            </p:cNvSpPr>
            <p:nvPr/>
          </p:nvSpPr>
          <p:spPr bwMode="auto">
            <a:xfrm>
              <a:off x="1301" y="1797"/>
              <a:ext cx="1134" cy="117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6" name="AutoShape 66"/>
            <p:cNvSpPr>
              <a:spLocks noChangeArrowheads="1"/>
            </p:cNvSpPr>
            <p:nvPr/>
          </p:nvSpPr>
          <p:spPr bwMode="auto">
            <a:xfrm>
              <a:off x="1701" y="2205"/>
              <a:ext cx="363" cy="409"/>
            </a:xfrm>
            <a:prstGeom prst="octagon">
              <a:avLst>
                <a:gd name="adj" fmla="val 29287"/>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7" name="Line 67"/>
            <p:cNvSpPr>
              <a:spLocks noChangeShapeType="1"/>
            </p:cNvSpPr>
            <p:nvPr/>
          </p:nvSpPr>
          <p:spPr bwMode="auto">
            <a:xfrm>
              <a:off x="1202" y="935"/>
              <a:ext cx="680" cy="149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8" name="Line 68"/>
            <p:cNvSpPr>
              <a:spLocks noChangeShapeType="1"/>
            </p:cNvSpPr>
            <p:nvPr/>
          </p:nvSpPr>
          <p:spPr bwMode="auto">
            <a:xfrm flipV="1">
              <a:off x="1882" y="754"/>
              <a:ext cx="680" cy="1678"/>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89" name="Line 69"/>
            <p:cNvSpPr>
              <a:spLocks noChangeShapeType="1"/>
            </p:cNvSpPr>
            <p:nvPr/>
          </p:nvSpPr>
          <p:spPr bwMode="auto">
            <a:xfrm flipH="1">
              <a:off x="1882" y="1752"/>
              <a:ext cx="1542" cy="6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0" name="Line 70"/>
            <p:cNvSpPr>
              <a:spLocks noChangeShapeType="1"/>
            </p:cNvSpPr>
            <p:nvPr/>
          </p:nvSpPr>
          <p:spPr bwMode="auto">
            <a:xfrm flipH="1" flipV="1">
              <a:off x="1882" y="2432"/>
              <a:ext cx="1633"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1" name="Line 71"/>
            <p:cNvSpPr>
              <a:spLocks noChangeShapeType="1"/>
            </p:cNvSpPr>
            <p:nvPr/>
          </p:nvSpPr>
          <p:spPr bwMode="auto">
            <a:xfrm flipV="1">
              <a:off x="1020" y="2432"/>
              <a:ext cx="862" cy="1542"/>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2" name="Line 72"/>
            <p:cNvSpPr>
              <a:spLocks noChangeShapeType="1"/>
            </p:cNvSpPr>
            <p:nvPr/>
          </p:nvSpPr>
          <p:spPr bwMode="auto">
            <a:xfrm flipH="1" flipV="1">
              <a:off x="1882" y="2432"/>
              <a:ext cx="817" cy="1633"/>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3" name="Line 73"/>
            <p:cNvSpPr>
              <a:spLocks noChangeShapeType="1"/>
            </p:cNvSpPr>
            <p:nvPr/>
          </p:nvSpPr>
          <p:spPr bwMode="auto">
            <a:xfrm flipV="1">
              <a:off x="295" y="2432"/>
              <a:ext cx="1587" cy="49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4" name="Line 74"/>
            <p:cNvSpPr>
              <a:spLocks noChangeShapeType="1"/>
            </p:cNvSpPr>
            <p:nvPr/>
          </p:nvSpPr>
          <p:spPr bwMode="auto">
            <a:xfrm>
              <a:off x="249" y="1661"/>
              <a:ext cx="1633" cy="7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5" name="AutoShape 75"/>
            <p:cNvSpPr>
              <a:spLocks noChangeArrowheads="1"/>
            </p:cNvSpPr>
            <p:nvPr/>
          </p:nvSpPr>
          <p:spPr bwMode="auto">
            <a:xfrm>
              <a:off x="1519" y="2024"/>
              <a:ext cx="726" cy="771"/>
            </a:xfrm>
            <a:prstGeom prst="hexagon">
              <a:avLst>
                <a:gd name="adj" fmla="val 25000"/>
                <a:gd name="vf" fmla="val 115470"/>
              </a:avLst>
            </a:prstGeom>
            <a:solidFill>
              <a:schemeClr val="accent1">
                <a:alpha val="71001"/>
              </a:scheme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6" name="Line 76"/>
            <p:cNvSpPr>
              <a:spLocks noChangeShapeType="1"/>
            </p:cNvSpPr>
            <p:nvPr/>
          </p:nvSpPr>
          <p:spPr bwMode="auto">
            <a:xfrm>
              <a:off x="113" y="2432"/>
              <a:ext cx="4174"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84397" name="Text Box 77"/>
          <p:cNvSpPr txBox="1">
            <a:spLocks noChangeArrowheads="1"/>
          </p:cNvSpPr>
          <p:nvPr/>
        </p:nvSpPr>
        <p:spPr bwMode="auto">
          <a:xfrm>
            <a:off x="5795963" y="2852738"/>
            <a:ext cx="3168650" cy="1323439"/>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Font typeface="Monotype Sorts" pitchFamily="2" charset="2"/>
              <a:buNone/>
            </a:pPr>
            <a:r>
              <a:rPr lang="it-IT" altLang="it-IT" sz="2000" dirty="0" smtClean="0">
                <a:solidFill>
                  <a:schemeClr val="tx2"/>
                </a:solidFill>
                <a:latin typeface="Tahoma" pitchFamily="34" charset="0"/>
              </a:rPr>
              <a:t>System of networks </a:t>
            </a:r>
            <a:r>
              <a:rPr lang="it-IT" altLang="it-IT" sz="2000" dirty="0" err="1" smtClean="0">
                <a:solidFill>
                  <a:schemeClr val="tx2"/>
                </a:solidFill>
                <a:latin typeface="Tahoma" pitchFamily="34" charset="0"/>
              </a:rPr>
              <a:t>modified</a:t>
            </a:r>
            <a:r>
              <a:rPr lang="it-IT" altLang="it-IT" sz="2000" dirty="0" smtClean="0">
                <a:solidFill>
                  <a:schemeClr val="tx2"/>
                </a:solidFill>
                <a:latin typeface="Tahoma" pitchFamily="34" charset="0"/>
              </a:rPr>
              <a:t> by </a:t>
            </a:r>
            <a:r>
              <a:rPr lang="it-IT" altLang="it-IT" sz="2000" dirty="0" err="1" smtClean="0">
                <a:solidFill>
                  <a:schemeClr val="tx2"/>
                </a:solidFill>
                <a:latin typeface="Tahoma" pitchFamily="34" charset="0"/>
              </a:rPr>
              <a:t>agglomeration</a:t>
            </a:r>
            <a:r>
              <a:rPr lang="it-IT" altLang="it-IT" sz="2000" dirty="0" smtClean="0">
                <a:solidFill>
                  <a:schemeClr val="tx2"/>
                </a:solidFill>
                <a:latin typeface="Tahoma" pitchFamily="34" charset="0"/>
              </a:rPr>
              <a:t> </a:t>
            </a:r>
            <a:r>
              <a:rPr lang="it-IT" altLang="it-IT" sz="2000" dirty="0" err="1" smtClean="0">
                <a:solidFill>
                  <a:schemeClr val="tx2"/>
                </a:solidFill>
                <a:latin typeface="Tahoma" pitchFamily="34" charset="0"/>
              </a:rPr>
              <a:t>processes</a:t>
            </a:r>
            <a:r>
              <a:rPr lang="it-IT" altLang="it-IT" sz="2000" dirty="0" smtClean="0">
                <a:solidFill>
                  <a:schemeClr val="tx2"/>
                </a:solidFill>
                <a:latin typeface="Tahoma" pitchFamily="34" charset="0"/>
              </a:rPr>
              <a:t> </a:t>
            </a:r>
            <a:r>
              <a:rPr lang="it-IT" altLang="it-IT" sz="2000" dirty="0">
                <a:solidFill>
                  <a:schemeClr val="tx2"/>
                </a:solidFill>
                <a:latin typeface="Tahoma" pitchFamily="34" charset="0"/>
              </a:rPr>
              <a:t>(</a:t>
            </a:r>
            <a:r>
              <a:rPr lang="it-IT" altLang="it-IT" sz="2000" dirty="0" err="1">
                <a:solidFill>
                  <a:schemeClr val="tx2"/>
                </a:solidFill>
                <a:latin typeface="Tahoma" pitchFamily="34" charset="0"/>
              </a:rPr>
              <a:t>Isard</a:t>
            </a:r>
            <a:r>
              <a:rPr lang="it-IT" altLang="it-IT" sz="2000" dirty="0">
                <a:solidFill>
                  <a:schemeClr val="tx2"/>
                </a:solidFill>
                <a:latin typeface="Tahoma" pitchFamily="34" charset="0"/>
              </a:rPr>
              <a:t>, 1962)</a:t>
            </a:r>
          </a:p>
        </p:txBody>
      </p:sp>
    </p:spTree>
    <p:extLst>
      <p:ext uri="{BB962C8B-B14F-4D97-AF65-F5344CB8AC3E}">
        <p14:creationId xmlns:p14="http://schemas.microsoft.com/office/powerpoint/2010/main" val="4101894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it-IT" altLang="it-IT" sz="3600" dirty="0"/>
              <a:t>Model of </a:t>
            </a:r>
            <a:r>
              <a:rPr lang="it-IT" altLang="it-IT" sz="3600" dirty="0" err="1"/>
              <a:t>duopolistic</a:t>
            </a:r>
            <a:r>
              <a:rPr lang="it-IT" altLang="it-IT" sz="3600" dirty="0"/>
              <a:t> </a:t>
            </a:r>
            <a:r>
              <a:rPr lang="it-IT" altLang="it-IT" sz="3600" dirty="0" err="1"/>
              <a:t>competition</a:t>
            </a:r>
            <a:r>
              <a:rPr lang="it-IT" altLang="it-IT" sz="3600" dirty="0"/>
              <a:t/>
            </a:r>
            <a:br>
              <a:rPr lang="it-IT" altLang="it-IT" sz="3600" dirty="0"/>
            </a:br>
            <a:r>
              <a:rPr lang="it-IT" altLang="it-IT" sz="3600" dirty="0"/>
              <a:t>(</a:t>
            </a:r>
            <a:r>
              <a:rPr lang="it-IT" altLang="it-IT" sz="3600" dirty="0" err="1"/>
              <a:t>Hotelling</a:t>
            </a:r>
            <a:r>
              <a:rPr lang="it-IT" altLang="it-IT" sz="3600" dirty="0"/>
              <a:t>, 1929; Alonso, 1973)</a:t>
            </a:r>
          </a:p>
        </p:txBody>
      </p:sp>
      <p:sp>
        <p:nvSpPr>
          <p:cNvPr id="191491" name="Rectangle 3" descr="Rectangle: Click to edit Master text styles&#10;Second level&#10;Third level&#10;Fourth level&#10;Fifth level"/>
          <p:cNvSpPr>
            <a:spLocks noGrp="1" noChangeArrowheads="1"/>
          </p:cNvSpPr>
          <p:nvPr>
            <p:ph type="body" idx="1"/>
          </p:nvPr>
        </p:nvSpPr>
        <p:spPr/>
        <p:txBody>
          <a:bodyPr/>
          <a:lstStyle/>
          <a:p>
            <a:r>
              <a:rPr lang="it-IT" altLang="it-IT" dirty="0" err="1" smtClean="0"/>
              <a:t>Ice</a:t>
            </a:r>
            <a:r>
              <a:rPr lang="it-IT" altLang="it-IT" dirty="0" smtClean="0"/>
              <a:t> </a:t>
            </a:r>
            <a:r>
              <a:rPr lang="it-IT" altLang="it-IT" dirty="0" err="1" smtClean="0"/>
              <a:t>cream</a:t>
            </a:r>
            <a:r>
              <a:rPr lang="it-IT" altLang="it-IT" dirty="0" smtClean="0"/>
              <a:t> </a:t>
            </a:r>
            <a:r>
              <a:rPr lang="it-IT" altLang="it-IT" dirty="0" err="1" smtClean="0"/>
              <a:t>vendor</a:t>
            </a:r>
            <a:r>
              <a:rPr lang="it-IT" altLang="it-IT" dirty="0" smtClean="0"/>
              <a:t> model (</a:t>
            </a:r>
            <a:r>
              <a:rPr lang="it-IT" altLang="it-IT" dirty="0" err="1"/>
              <a:t>Hotelling</a:t>
            </a:r>
            <a:r>
              <a:rPr lang="it-IT" altLang="it-IT" dirty="0"/>
              <a:t>, </a:t>
            </a:r>
            <a:r>
              <a:rPr lang="it-IT" altLang="it-IT" dirty="0" smtClean="0"/>
              <a:t>1929; </a:t>
            </a:r>
            <a:r>
              <a:rPr lang="it-IT" altLang="it-IT" dirty="0"/>
              <a:t>Alonso, 1973)</a:t>
            </a:r>
          </a:p>
          <a:p>
            <a:r>
              <a:rPr lang="it-IT" altLang="it-IT" dirty="0" err="1" smtClean="0"/>
              <a:t>One</a:t>
            </a:r>
            <a:r>
              <a:rPr lang="it-IT" altLang="it-IT" dirty="0" smtClean="0"/>
              <a:t> </a:t>
            </a:r>
            <a:r>
              <a:rPr lang="it-IT" altLang="it-IT" dirty="0" err="1" smtClean="0"/>
              <a:t>vendor</a:t>
            </a:r>
            <a:r>
              <a:rPr lang="it-IT" altLang="it-IT" dirty="0" smtClean="0"/>
              <a:t> – location in the </a:t>
            </a:r>
            <a:r>
              <a:rPr lang="it-IT" altLang="it-IT" dirty="0" err="1" smtClean="0"/>
              <a:t>beach’s</a:t>
            </a:r>
            <a:r>
              <a:rPr lang="it-IT" altLang="it-IT" dirty="0" smtClean="0"/>
              <a:t> centre (or </a:t>
            </a:r>
            <a:r>
              <a:rPr lang="it-IT" altLang="it-IT" dirty="0" err="1" smtClean="0"/>
              <a:t>median</a:t>
            </a:r>
            <a:r>
              <a:rPr lang="it-IT" altLang="it-IT" dirty="0" smtClean="0"/>
              <a:t> location)</a:t>
            </a:r>
            <a:endParaRPr lang="it-IT" altLang="it-IT" dirty="0"/>
          </a:p>
          <a:p>
            <a:r>
              <a:rPr lang="it-IT" altLang="it-IT" dirty="0" smtClean="0"/>
              <a:t>More </a:t>
            </a:r>
            <a:r>
              <a:rPr lang="it-IT" altLang="it-IT" dirty="0" err="1" smtClean="0"/>
              <a:t>vendors</a:t>
            </a:r>
            <a:r>
              <a:rPr lang="it-IT" altLang="it-IT" dirty="0" smtClean="0"/>
              <a:t> </a:t>
            </a:r>
            <a:r>
              <a:rPr lang="it-IT" altLang="it-IT" dirty="0" err="1" smtClean="0"/>
              <a:t>allowed</a:t>
            </a:r>
            <a:r>
              <a:rPr lang="it-IT" altLang="it-IT" dirty="0" smtClean="0"/>
              <a:t> – a ‘game’ to </a:t>
            </a:r>
            <a:r>
              <a:rPr lang="it-IT" altLang="it-IT" dirty="0" err="1" smtClean="0"/>
              <a:t>adjust</a:t>
            </a:r>
            <a:r>
              <a:rPr lang="it-IT" altLang="it-IT" dirty="0" smtClean="0"/>
              <a:t> </a:t>
            </a:r>
            <a:r>
              <a:rPr lang="it-IT" altLang="it-IT" dirty="0" err="1" smtClean="0"/>
              <a:t>locations</a:t>
            </a:r>
            <a:r>
              <a:rPr lang="it-IT" altLang="it-IT" dirty="0" smtClean="0"/>
              <a:t>! </a:t>
            </a:r>
          </a:p>
          <a:p>
            <a:r>
              <a:rPr lang="it-IT" altLang="it-IT" dirty="0" smtClean="0"/>
              <a:t>Retail planning / new </a:t>
            </a:r>
            <a:r>
              <a:rPr lang="it-IT" altLang="it-IT" dirty="0" err="1" smtClean="0"/>
              <a:t>players</a:t>
            </a:r>
            <a:endParaRPr lang="it-IT" altLang="it-IT" dirty="0"/>
          </a:p>
          <a:p>
            <a:r>
              <a:rPr lang="it-IT" altLang="it-IT" dirty="0" err="1" smtClean="0"/>
              <a:t>Structural</a:t>
            </a:r>
            <a:r>
              <a:rPr lang="it-IT" altLang="it-IT" dirty="0" smtClean="0"/>
              <a:t> </a:t>
            </a:r>
            <a:r>
              <a:rPr lang="it-IT" altLang="it-IT" dirty="0" err="1" smtClean="0"/>
              <a:t>changes</a:t>
            </a:r>
            <a:endParaRPr lang="it-IT" altLang="it-IT" dirty="0"/>
          </a:p>
        </p:txBody>
      </p:sp>
    </p:spTree>
    <p:extLst>
      <p:ext uri="{BB962C8B-B14F-4D97-AF65-F5344CB8AC3E}">
        <p14:creationId xmlns:p14="http://schemas.microsoft.com/office/powerpoint/2010/main" val="1137157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it-IT" altLang="it-IT" sz="3200" dirty="0" smtClean="0"/>
              <a:t>Model of </a:t>
            </a:r>
            <a:r>
              <a:rPr lang="it-IT" altLang="it-IT" sz="3200" dirty="0" err="1" smtClean="0"/>
              <a:t>duopolistic</a:t>
            </a:r>
            <a:r>
              <a:rPr lang="it-IT" altLang="it-IT" sz="3200" dirty="0" smtClean="0"/>
              <a:t> </a:t>
            </a:r>
            <a:r>
              <a:rPr lang="it-IT" altLang="it-IT" sz="3200" dirty="0" err="1" smtClean="0"/>
              <a:t>competition</a:t>
            </a:r>
            <a:r>
              <a:rPr lang="it-IT" altLang="it-IT" sz="3200" dirty="0"/>
              <a:t/>
            </a:r>
            <a:br>
              <a:rPr lang="it-IT" altLang="it-IT" sz="3200" dirty="0"/>
            </a:br>
            <a:r>
              <a:rPr lang="it-IT" altLang="it-IT" sz="3200" dirty="0"/>
              <a:t>(</a:t>
            </a:r>
            <a:r>
              <a:rPr lang="it-IT" altLang="it-IT" sz="3200" dirty="0" err="1"/>
              <a:t>Hotelling</a:t>
            </a:r>
            <a:r>
              <a:rPr lang="it-IT" altLang="it-IT" sz="3200" dirty="0"/>
              <a:t>, 1929; Alonso, 1973)</a:t>
            </a:r>
          </a:p>
        </p:txBody>
      </p:sp>
      <p:grpSp>
        <p:nvGrpSpPr>
          <p:cNvPr id="3" name="Gruppo 2"/>
          <p:cNvGrpSpPr/>
          <p:nvPr/>
        </p:nvGrpSpPr>
        <p:grpSpPr>
          <a:xfrm>
            <a:off x="906429" y="1585233"/>
            <a:ext cx="6978684" cy="4449063"/>
            <a:chOff x="906429" y="1585233"/>
            <a:chExt cx="6978684" cy="4449063"/>
          </a:xfrm>
        </p:grpSpPr>
        <p:grpSp>
          <p:nvGrpSpPr>
            <p:cNvPr id="186371" name="Group 3"/>
            <p:cNvGrpSpPr>
              <a:grpSpLocks/>
            </p:cNvGrpSpPr>
            <p:nvPr/>
          </p:nvGrpSpPr>
          <p:grpSpPr bwMode="auto">
            <a:xfrm>
              <a:off x="1187450" y="1628775"/>
              <a:ext cx="6697663" cy="3724275"/>
              <a:chOff x="748" y="1026"/>
              <a:chExt cx="4219" cy="2346"/>
            </a:xfrm>
          </p:grpSpPr>
          <p:pic>
            <p:nvPicPr>
              <p:cNvPr id="186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 y="1026"/>
                <a:ext cx="4219" cy="1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6373" name="Object 5"/>
              <p:cNvGraphicFramePr>
                <a:graphicFrameLocks noChangeAspect="1"/>
              </p:cNvGraphicFramePr>
              <p:nvPr/>
            </p:nvGraphicFramePr>
            <p:xfrm>
              <a:off x="1610" y="2976"/>
              <a:ext cx="3356" cy="396"/>
            </p:xfrm>
            <a:graphic>
              <a:graphicData uri="http://schemas.openxmlformats.org/presentationml/2006/ole">
                <mc:AlternateContent xmlns:mc="http://schemas.openxmlformats.org/markup-compatibility/2006">
                  <mc:Choice xmlns:v="urn:schemas-microsoft-com:vml" Requires="v">
                    <p:oleObj spid="_x0000_s1053" name="Bitmap Image" r:id="rId5" imgW="4828571" imgH="571731" progId="Paint.Picture">
                      <p:embed/>
                    </p:oleObj>
                  </mc:Choice>
                  <mc:Fallback>
                    <p:oleObj name="Bitmap Image" r:id="rId5" imgW="4828571" imgH="57173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0" y="2976"/>
                            <a:ext cx="3356"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CasellaDiTesto 1"/>
            <p:cNvSpPr txBox="1"/>
            <p:nvPr/>
          </p:nvSpPr>
          <p:spPr>
            <a:xfrm>
              <a:off x="1206873" y="1585233"/>
              <a:ext cx="952505" cy="461665"/>
            </a:xfrm>
            <a:prstGeom prst="rect">
              <a:avLst/>
            </a:prstGeom>
            <a:solidFill>
              <a:schemeClr val="bg1"/>
            </a:solidFill>
          </p:spPr>
          <p:txBody>
            <a:bodyPr wrap="none" rtlCol="0">
              <a:spAutoFit/>
            </a:bodyPr>
            <a:lstStyle/>
            <a:p>
              <a:pPr>
                <a:buNone/>
              </a:pPr>
              <a:r>
                <a:rPr lang="it-IT" sz="2400" dirty="0" smtClean="0">
                  <a:solidFill>
                    <a:srgbClr val="000000"/>
                  </a:solidFill>
                </a:rPr>
                <a:t>Beach</a:t>
              </a:r>
              <a:endParaRPr lang="it-IT" dirty="0">
                <a:solidFill>
                  <a:srgbClr val="000000"/>
                </a:solidFill>
              </a:endParaRPr>
            </a:p>
          </p:txBody>
        </p:sp>
        <p:sp>
          <p:nvSpPr>
            <p:cNvPr id="8" name="CasellaDiTesto 7"/>
            <p:cNvSpPr txBox="1"/>
            <p:nvPr/>
          </p:nvSpPr>
          <p:spPr>
            <a:xfrm>
              <a:off x="1108580" y="2031231"/>
              <a:ext cx="1221809" cy="461665"/>
            </a:xfrm>
            <a:prstGeom prst="rect">
              <a:avLst/>
            </a:prstGeom>
            <a:solidFill>
              <a:schemeClr val="bg1"/>
            </a:solidFill>
          </p:spPr>
          <p:txBody>
            <a:bodyPr wrap="none" rtlCol="0">
              <a:spAutoFit/>
            </a:bodyPr>
            <a:lstStyle/>
            <a:p>
              <a:pPr>
                <a:buNone/>
              </a:pPr>
              <a:r>
                <a:rPr lang="it-IT" sz="2400" dirty="0" smtClean="0">
                  <a:solidFill>
                    <a:srgbClr val="000000"/>
                  </a:solidFill>
                </a:rPr>
                <a:t>1° Stage</a:t>
              </a:r>
              <a:endParaRPr lang="it-IT" dirty="0">
                <a:solidFill>
                  <a:srgbClr val="000000"/>
                </a:solidFill>
              </a:endParaRPr>
            </a:p>
          </p:txBody>
        </p:sp>
        <p:sp>
          <p:nvSpPr>
            <p:cNvPr id="9" name="CasellaDiTesto 8"/>
            <p:cNvSpPr txBox="1"/>
            <p:nvPr/>
          </p:nvSpPr>
          <p:spPr>
            <a:xfrm>
              <a:off x="1115616" y="2535287"/>
              <a:ext cx="1221809" cy="461665"/>
            </a:xfrm>
            <a:prstGeom prst="rect">
              <a:avLst/>
            </a:prstGeom>
            <a:solidFill>
              <a:schemeClr val="bg1"/>
            </a:solidFill>
          </p:spPr>
          <p:txBody>
            <a:bodyPr wrap="none" rtlCol="0">
              <a:spAutoFit/>
            </a:bodyPr>
            <a:lstStyle/>
            <a:p>
              <a:pPr>
                <a:buNone/>
              </a:pPr>
              <a:r>
                <a:rPr lang="it-IT" sz="2400" dirty="0" smtClean="0">
                  <a:solidFill>
                    <a:srgbClr val="000000"/>
                  </a:solidFill>
                </a:rPr>
                <a:t>2° Stage</a:t>
              </a:r>
              <a:endParaRPr lang="it-IT" dirty="0">
                <a:solidFill>
                  <a:srgbClr val="000000"/>
                </a:solidFill>
              </a:endParaRPr>
            </a:p>
          </p:txBody>
        </p:sp>
        <p:sp>
          <p:nvSpPr>
            <p:cNvPr id="10" name="CasellaDiTesto 9"/>
            <p:cNvSpPr txBox="1"/>
            <p:nvPr/>
          </p:nvSpPr>
          <p:spPr>
            <a:xfrm>
              <a:off x="1115617" y="3039343"/>
              <a:ext cx="1221808" cy="461665"/>
            </a:xfrm>
            <a:prstGeom prst="rect">
              <a:avLst/>
            </a:prstGeom>
            <a:solidFill>
              <a:schemeClr val="bg1"/>
            </a:solidFill>
          </p:spPr>
          <p:txBody>
            <a:bodyPr wrap="none" rtlCol="0">
              <a:spAutoFit/>
            </a:bodyPr>
            <a:lstStyle/>
            <a:p>
              <a:pPr>
                <a:buNone/>
              </a:pPr>
              <a:r>
                <a:rPr lang="it-IT" sz="2400" dirty="0" smtClean="0">
                  <a:solidFill>
                    <a:srgbClr val="000000"/>
                  </a:solidFill>
                </a:rPr>
                <a:t>3° Stage</a:t>
              </a:r>
              <a:endParaRPr lang="it-IT" dirty="0">
                <a:solidFill>
                  <a:srgbClr val="000000"/>
                </a:solidFill>
              </a:endParaRPr>
            </a:p>
          </p:txBody>
        </p:sp>
        <p:sp>
          <p:nvSpPr>
            <p:cNvPr id="11" name="CasellaDiTesto 10"/>
            <p:cNvSpPr txBox="1"/>
            <p:nvPr/>
          </p:nvSpPr>
          <p:spPr>
            <a:xfrm>
              <a:off x="938485" y="3501008"/>
              <a:ext cx="1576072" cy="461665"/>
            </a:xfrm>
            <a:prstGeom prst="rect">
              <a:avLst/>
            </a:prstGeom>
            <a:solidFill>
              <a:schemeClr val="bg1"/>
            </a:solidFill>
          </p:spPr>
          <p:txBody>
            <a:bodyPr wrap="none" rtlCol="0">
              <a:spAutoFit/>
            </a:bodyPr>
            <a:lstStyle/>
            <a:p>
              <a:pPr>
                <a:buNone/>
              </a:pPr>
              <a:r>
                <a:rPr lang="it-IT" sz="2400" dirty="0" err="1" smtClean="0">
                  <a:solidFill>
                    <a:srgbClr val="000000"/>
                  </a:solidFill>
                </a:rPr>
                <a:t>Final</a:t>
              </a:r>
              <a:r>
                <a:rPr lang="it-IT" sz="2400" dirty="0" smtClean="0">
                  <a:solidFill>
                    <a:srgbClr val="000000"/>
                  </a:solidFill>
                </a:rPr>
                <a:t> Stage</a:t>
              </a:r>
              <a:endParaRPr lang="it-IT" dirty="0">
                <a:solidFill>
                  <a:srgbClr val="000000"/>
                </a:solidFill>
              </a:endParaRPr>
            </a:p>
          </p:txBody>
        </p:sp>
        <p:sp>
          <p:nvSpPr>
            <p:cNvPr id="12" name="CasellaDiTesto 11"/>
            <p:cNvSpPr txBox="1"/>
            <p:nvPr/>
          </p:nvSpPr>
          <p:spPr>
            <a:xfrm>
              <a:off x="1112666" y="3933056"/>
              <a:ext cx="1293944" cy="830997"/>
            </a:xfrm>
            <a:prstGeom prst="rect">
              <a:avLst/>
            </a:prstGeom>
            <a:solidFill>
              <a:schemeClr val="bg1"/>
            </a:solidFill>
          </p:spPr>
          <p:txBody>
            <a:bodyPr wrap="none" rtlCol="0">
              <a:spAutoFit/>
            </a:bodyPr>
            <a:lstStyle/>
            <a:p>
              <a:pPr>
                <a:buNone/>
              </a:pPr>
              <a:r>
                <a:rPr lang="it-IT" sz="2400" dirty="0" err="1" smtClean="0">
                  <a:solidFill>
                    <a:srgbClr val="000000"/>
                  </a:solidFill>
                </a:rPr>
                <a:t>Planned</a:t>
              </a:r>
              <a:r>
                <a:rPr lang="it-IT" sz="2400" dirty="0" smtClean="0">
                  <a:solidFill>
                    <a:srgbClr val="000000"/>
                  </a:solidFill>
                </a:rPr>
                <a:t> </a:t>
              </a:r>
              <a:br>
                <a:rPr lang="it-IT" sz="2400" dirty="0" smtClean="0">
                  <a:solidFill>
                    <a:srgbClr val="000000"/>
                  </a:solidFill>
                </a:rPr>
              </a:br>
              <a:r>
                <a:rPr lang="it-IT" sz="2400" dirty="0" err="1" smtClean="0">
                  <a:solidFill>
                    <a:srgbClr val="000000"/>
                  </a:solidFill>
                </a:rPr>
                <a:t>locations</a:t>
              </a:r>
              <a:endParaRPr lang="it-IT" dirty="0">
                <a:solidFill>
                  <a:srgbClr val="000000"/>
                </a:solidFill>
              </a:endParaRPr>
            </a:p>
          </p:txBody>
        </p:sp>
        <p:sp>
          <p:nvSpPr>
            <p:cNvPr id="13" name="CasellaDiTesto 12"/>
            <p:cNvSpPr txBox="1"/>
            <p:nvPr/>
          </p:nvSpPr>
          <p:spPr>
            <a:xfrm>
              <a:off x="906429" y="4686235"/>
              <a:ext cx="1712327" cy="1348061"/>
            </a:xfrm>
            <a:prstGeom prst="rect">
              <a:avLst/>
            </a:prstGeom>
            <a:solidFill>
              <a:schemeClr val="bg1"/>
            </a:solidFill>
          </p:spPr>
          <p:txBody>
            <a:bodyPr wrap="none" rtlCol="0">
              <a:spAutoFit/>
            </a:bodyPr>
            <a:lstStyle/>
            <a:p>
              <a:pPr>
                <a:buNone/>
              </a:pPr>
              <a:r>
                <a:rPr lang="it-IT" sz="2400" dirty="0" smtClean="0">
                  <a:solidFill>
                    <a:srgbClr val="000000"/>
                  </a:solidFill>
                </a:rPr>
                <a:t>New </a:t>
              </a:r>
            </a:p>
            <a:p>
              <a:pPr>
                <a:buNone/>
              </a:pPr>
              <a:r>
                <a:rPr lang="it-IT" sz="2400" dirty="0" smtClean="0">
                  <a:solidFill>
                    <a:srgbClr val="000000"/>
                  </a:solidFill>
                </a:rPr>
                <a:t>competitors </a:t>
              </a:r>
            </a:p>
            <a:p>
              <a:pPr>
                <a:buNone/>
              </a:pPr>
              <a:r>
                <a:rPr lang="it-IT" sz="2400" dirty="0" err="1" smtClean="0">
                  <a:solidFill>
                    <a:srgbClr val="000000"/>
                  </a:solidFill>
                </a:rPr>
                <a:t>allowed</a:t>
              </a:r>
              <a:endParaRPr lang="it-IT" dirty="0">
                <a:solidFill>
                  <a:srgbClr val="000000"/>
                </a:solidFill>
              </a:endParaRPr>
            </a:p>
          </p:txBody>
        </p:sp>
      </p:grpSp>
    </p:spTree>
    <p:extLst>
      <p:ext uri="{BB962C8B-B14F-4D97-AF65-F5344CB8AC3E}">
        <p14:creationId xmlns:p14="http://schemas.microsoft.com/office/powerpoint/2010/main" val="2024831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it-IT"/>
              <a:t>Hotelling Principle of Market Competition</a:t>
            </a:r>
          </a:p>
        </p:txBody>
      </p:sp>
      <p:sp>
        <p:nvSpPr>
          <p:cNvPr id="187395" name="Freeform 3"/>
          <p:cNvSpPr>
            <a:spLocks/>
          </p:cNvSpPr>
          <p:nvPr/>
        </p:nvSpPr>
        <p:spPr bwMode="auto">
          <a:xfrm>
            <a:off x="2317750" y="2154238"/>
            <a:ext cx="5553075" cy="2625725"/>
          </a:xfrm>
          <a:custGeom>
            <a:avLst/>
            <a:gdLst>
              <a:gd name="T0" fmla="*/ 0 w 6996"/>
              <a:gd name="T1" fmla="*/ 0 h 3308"/>
              <a:gd name="T2" fmla="*/ 0 w 6996"/>
              <a:gd name="T3" fmla="*/ 3308 h 3308"/>
              <a:gd name="T4" fmla="*/ 6996 w 6996"/>
              <a:gd name="T5" fmla="*/ 3308 h 3308"/>
            </a:gdLst>
            <a:ahLst/>
            <a:cxnLst>
              <a:cxn ang="0">
                <a:pos x="T0" y="T1"/>
              </a:cxn>
              <a:cxn ang="0">
                <a:pos x="T2" y="T3"/>
              </a:cxn>
              <a:cxn ang="0">
                <a:pos x="T4" y="T5"/>
              </a:cxn>
            </a:cxnLst>
            <a:rect l="0" t="0" r="r" b="b"/>
            <a:pathLst>
              <a:path w="6996" h="3308">
                <a:moveTo>
                  <a:pt x="0" y="0"/>
                </a:moveTo>
                <a:lnTo>
                  <a:pt x="0" y="3308"/>
                </a:lnTo>
                <a:lnTo>
                  <a:pt x="6996" y="3308"/>
                </a:lnTo>
              </a:path>
            </a:pathLst>
          </a:custGeom>
          <a:noFill/>
          <a:ln w="20701">
            <a:solidFill>
              <a:schemeClr val="tx1"/>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396" name="Rectangle 4"/>
          <p:cNvSpPr>
            <a:spLocks noChangeArrowheads="1"/>
          </p:cNvSpPr>
          <p:nvPr/>
        </p:nvSpPr>
        <p:spPr bwMode="auto">
          <a:xfrm>
            <a:off x="1828800" y="2362200"/>
            <a:ext cx="384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Prix</a:t>
            </a:r>
            <a:endParaRPr lang="en-US" altLang="it-IT" sz="2400">
              <a:latin typeface="Arial" charset="0"/>
            </a:endParaRPr>
          </a:p>
        </p:txBody>
      </p:sp>
      <p:sp>
        <p:nvSpPr>
          <p:cNvPr id="187397" name="Rectangle 5"/>
          <p:cNvSpPr>
            <a:spLocks noChangeArrowheads="1"/>
          </p:cNvSpPr>
          <p:nvPr/>
        </p:nvSpPr>
        <p:spPr bwMode="auto">
          <a:xfrm>
            <a:off x="3651250"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A</a:t>
            </a:r>
            <a:endParaRPr lang="en-US" altLang="it-IT" sz="2400">
              <a:latin typeface="Arial" charset="0"/>
            </a:endParaRPr>
          </a:p>
        </p:txBody>
      </p:sp>
      <p:sp>
        <p:nvSpPr>
          <p:cNvPr id="187398" name="Rectangle 6"/>
          <p:cNvSpPr>
            <a:spLocks noChangeArrowheads="1"/>
          </p:cNvSpPr>
          <p:nvPr/>
        </p:nvSpPr>
        <p:spPr bwMode="auto">
          <a:xfrm>
            <a:off x="6232525" y="4784725"/>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600" b="1">
                <a:latin typeface="Arial" charset="0"/>
              </a:rPr>
              <a:t>B</a:t>
            </a:r>
            <a:endParaRPr lang="en-US" altLang="it-IT" sz="2400">
              <a:latin typeface="Arial" charset="0"/>
            </a:endParaRPr>
          </a:p>
        </p:txBody>
      </p:sp>
      <p:sp>
        <p:nvSpPr>
          <p:cNvPr id="187399" name="Line 7"/>
          <p:cNvSpPr>
            <a:spLocks noChangeShapeType="1"/>
          </p:cNvSpPr>
          <p:nvPr/>
        </p:nvSpPr>
        <p:spPr bwMode="auto">
          <a:xfrm flipV="1">
            <a:off x="3703638" y="2965450"/>
            <a:ext cx="1587" cy="1727200"/>
          </a:xfrm>
          <a:prstGeom prst="line">
            <a:avLst/>
          </a:prstGeom>
          <a:noFill/>
          <a:ln w="30226">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0" name="Line 8"/>
          <p:cNvSpPr>
            <a:spLocks noChangeShapeType="1"/>
          </p:cNvSpPr>
          <p:nvPr/>
        </p:nvSpPr>
        <p:spPr bwMode="auto">
          <a:xfrm flipV="1">
            <a:off x="6286500" y="2970213"/>
            <a:ext cx="1588" cy="1727200"/>
          </a:xfrm>
          <a:prstGeom prst="line">
            <a:avLst/>
          </a:prstGeom>
          <a:noFill/>
          <a:ln w="30163">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7401" name="Freeform 9"/>
          <p:cNvSpPr>
            <a:spLocks/>
          </p:cNvSpPr>
          <p:nvPr/>
        </p:nvSpPr>
        <p:spPr bwMode="auto">
          <a:xfrm>
            <a:off x="2365375" y="2520950"/>
            <a:ext cx="3100388" cy="444500"/>
          </a:xfrm>
          <a:custGeom>
            <a:avLst/>
            <a:gdLst>
              <a:gd name="T0" fmla="*/ 0 w 3904"/>
              <a:gd name="T1" fmla="*/ 0 h 559"/>
              <a:gd name="T2" fmla="*/ 1685 w 3904"/>
              <a:gd name="T3" fmla="*/ 559 h 559"/>
              <a:gd name="T4" fmla="*/ 3904 w 3904"/>
              <a:gd name="T5" fmla="*/ 12 h 559"/>
            </a:gdLst>
            <a:ahLst/>
            <a:cxnLst>
              <a:cxn ang="0">
                <a:pos x="T0" y="T1"/>
              </a:cxn>
              <a:cxn ang="0">
                <a:pos x="T2" y="T3"/>
              </a:cxn>
              <a:cxn ang="0">
                <a:pos x="T4" y="T5"/>
              </a:cxn>
            </a:cxnLst>
            <a:rect l="0" t="0" r="r" b="b"/>
            <a:pathLst>
              <a:path w="3904" h="559">
                <a:moveTo>
                  <a:pt x="0" y="0"/>
                </a:moveTo>
                <a:lnTo>
                  <a:pt x="1685" y="559"/>
                </a:lnTo>
                <a:lnTo>
                  <a:pt x="3904" y="12"/>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2" name="Freeform 10"/>
          <p:cNvSpPr>
            <a:spLocks/>
          </p:cNvSpPr>
          <p:nvPr/>
        </p:nvSpPr>
        <p:spPr bwMode="auto">
          <a:xfrm>
            <a:off x="4762500" y="2538413"/>
            <a:ext cx="3011488" cy="434975"/>
          </a:xfrm>
          <a:custGeom>
            <a:avLst/>
            <a:gdLst>
              <a:gd name="T0" fmla="*/ 0 w 3794"/>
              <a:gd name="T1" fmla="*/ 0 h 547"/>
              <a:gd name="T2" fmla="*/ 1915 w 3794"/>
              <a:gd name="T3" fmla="*/ 547 h 547"/>
              <a:gd name="T4" fmla="*/ 3794 w 3794"/>
              <a:gd name="T5" fmla="*/ 0 h 547"/>
            </a:gdLst>
            <a:ahLst/>
            <a:cxnLst>
              <a:cxn ang="0">
                <a:pos x="T0" y="T1"/>
              </a:cxn>
              <a:cxn ang="0">
                <a:pos x="T2" y="T3"/>
              </a:cxn>
              <a:cxn ang="0">
                <a:pos x="T4" y="T5"/>
              </a:cxn>
            </a:cxnLst>
            <a:rect l="0" t="0" r="r" b="b"/>
            <a:pathLst>
              <a:path w="3794" h="547">
                <a:moveTo>
                  <a:pt x="0" y="0"/>
                </a:moveTo>
                <a:lnTo>
                  <a:pt x="1915" y="547"/>
                </a:lnTo>
                <a:lnTo>
                  <a:pt x="3794" y="0"/>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3" name="Rectangle 11"/>
          <p:cNvSpPr>
            <a:spLocks noChangeArrowheads="1"/>
          </p:cNvSpPr>
          <p:nvPr/>
        </p:nvSpPr>
        <p:spPr bwMode="auto">
          <a:xfrm>
            <a:off x="3616325"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4" name="Rectangle 12"/>
          <p:cNvSpPr>
            <a:spLocks noChangeArrowheads="1"/>
          </p:cNvSpPr>
          <p:nvPr/>
        </p:nvSpPr>
        <p:spPr bwMode="auto">
          <a:xfrm>
            <a:off x="6178550" y="2636838"/>
            <a:ext cx="185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P1</a:t>
            </a:r>
            <a:endParaRPr lang="en-US" altLang="it-IT" sz="2400">
              <a:latin typeface="Arial" charset="0"/>
            </a:endParaRPr>
          </a:p>
        </p:txBody>
      </p:sp>
      <p:sp>
        <p:nvSpPr>
          <p:cNvPr id="187405" name="Freeform 13"/>
          <p:cNvSpPr>
            <a:spLocks/>
          </p:cNvSpPr>
          <p:nvPr/>
        </p:nvSpPr>
        <p:spPr bwMode="auto">
          <a:xfrm flipV="1">
            <a:off x="5802313" y="2686050"/>
            <a:ext cx="9525" cy="1588"/>
          </a:xfrm>
          <a:custGeom>
            <a:avLst/>
            <a:gdLst>
              <a:gd name="T0" fmla="*/ 0 w 11"/>
              <a:gd name="T1" fmla="*/ 0 h 3"/>
              <a:gd name="T2" fmla="*/ 0 w 11"/>
              <a:gd name="T3" fmla="*/ 0 h 3"/>
              <a:gd name="T4" fmla="*/ 11 w 11"/>
              <a:gd name="T5" fmla="*/ 3 h 3"/>
            </a:gdLst>
            <a:ahLst/>
            <a:cxnLst>
              <a:cxn ang="0">
                <a:pos x="T0" y="T1"/>
              </a:cxn>
              <a:cxn ang="0">
                <a:pos x="T2" y="T3"/>
              </a:cxn>
              <a:cxn ang="0">
                <a:pos x="T4" y="T5"/>
              </a:cxn>
            </a:cxnLst>
            <a:rect l="0" t="0" r="r" b="b"/>
            <a:pathLst>
              <a:path w="11" h="3">
                <a:moveTo>
                  <a:pt x="0" y="0"/>
                </a:moveTo>
                <a:lnTo>
                  <a:pt x="0" y="0"/>
                </a:lnTo>
                <a:lnTo>
                  <a:pt x="11" y="3"/>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7406" name="Rectangle 14"/>
          <p:cNvSpPr>
            <a:spLocks noChangeArrowheads="1"/>
          </p:cNvSpPr>
          <p:nvPr/>
        </p:nvSpPr>
        <p:spPr bwMode="auto">
          <a:xfrm>
            <a:off x="3810000" y="3352800"/>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P2</a:t>
            </a:r>
            <a:endParaRPr lang="en-US" altLang="it-IT" sz="2400">
              <a:latin typeface="Arial" charset="0"/>
            </a:endParaRPr>
          </a:p>
        </p:txBody>
      </p:sp>
      <p:sp>
        <p:nvSpPr>
          <p:cNvPr id="187407" name="Rectangle 15"/>
          <p:cNvSpPr>
            <a:spLocks noChangeArrowheads="1"/>
          </p:cNvSpPr>
          <p:nvPr/>
        </p:nvSpPr>
        <p:spPr bwMode="auto">
          <a:xfrm>
            <a:off x="5026025"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F1</a:t>
            </a:r>
            <a:endParaRPr lang="en-US" altLang="it-IT" sz="2400">
              <a:latin typeface="Arial" charset="0"/>
            </a:endParaRPr>
          </a:p>
        </p:txBody>
      </p:sp>
      <p:sp>
        <p:nvSpPr>
          <p:cNvPr id="187408" name="Rectangle 16"/>
          <p:cNvSpPr>
            <a:spLocks noChangeArrowheads="1"/>
          </p:cNvSpPr>
          <p:nvPr/>
        </p:nvSpPr>
        <p:spPr bwMode="auto">
          <a:xfrm>
            <a:off x="5513388" y="4876800"/>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spcBef>
                <a:spcPct val="0"/>
              </a:spcBef>
              <a:buClrTx/>
              <a:buFontTx/>
              <a:buNone/>
            </a:pPr>
            <a:r>
              <a:rPr lang="en-US" altLang="it-IT" sz="1200">
                <a:latin typeface="Arial" charset="0"/>
              </a:rPr>
              <a:t>F2</a:t>
            </a:r>
            <a:endParaRPr lang="en-US" altLang="it-IT" sz="2400">
              <a:latin typeface="Arial" charset="0"/>
            </a:endParaRPr>
          </a:p>
        </p:txBody>
      </p:sp>
      <p:sp>
        <p:nvSpPr>
          <p:cNvPr id="187409" name="Freeform 17"/>
          <p:cNvSpPr>
            <a:spLocks/>
          </p:cNvSpPr>
          <p:nvPr/>
        </p:nvSpPr>
        <p:spPr bwMode="auto">
          <a:xfrm>
            <a:off x="2362200" y="2667000"/>
            <a:ext cx="3657600" cy="609600"/>
          </a:xfrm>
          <a:custGeom>
            <a:avLst/>
            <a:gdLst>
              <a:gd name="T0" fmla="*/ 0 w 2304"/>
              <a:gd name="T1" fmla="*/ 96 h 384"/>
              <a:gd name="T2" fmla="*/ 864 w 2304"/>
              <a:gd name="T3" fmla="*/ 384 h 384"/>
              <a:gd name="T4" fmla="*/ 2304 w 2304"/>
              <a:gd name="T5" fmla="*/ 0 h 384"/>
            </a:gdLst>
            <a:ahLst/>
            <a:cxnLst>
              <a:cxn ang="0">
                <a:pos x="T0" y="T1"/>
              </a:cxn>
              <a:cxn ang="0">
                <a:pos x="T2" y="T3"/>
              </a:cxn>
              <a:cxn ang="0">
                <a:pos x="T4" y="T5"/>
              </a:cxn>
            </a:cxnLst>
            <a:rect l="0" t="0" r="r" b="b"/>
            <a:pathLst>
              <a:path w="2304" h="384">
                <a:moveTo>
                  <a:pt x="0" y="96"/>
                </a:moveTo>
                <a:lnTo>
                  <a:pt x="864" y="384"/>
                </a:lnTo>
                <a:lnTo>
                  <a:pt x="2304" y="0"/>
                </a:lnTo>
              </a:path>
            </a:pathLst>
          </a:custGeom>
          <a:noFill/>
          <a:ln w="25400" cap="flat" cmpd="sng">
            <a:solidFill>
              <a:schemeClr val="tx1"/>
            </a:solidFill>
            <a:prstDash val="lg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0" name="Line 18"/>
          <p:cNvSpPr>
            <a:spLocks noChangeShapeType="1"/>
          </p:cNvSpPr>
          <p:nvPr/>
        </p:nvSpPr>
        <p:spPr bwMode="auto">
          <a:xfrm>
            <a:off x="5029200" y="2667000"/>
            <a:ext cx="0" cy="20574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1" name="Line 19"/>
          <p:cNvSpPr>
            <a:spLocks noChangeShapeType="1"/>
          </p:cNvSpPr>
          <p:nvPr/>
        </p:nvSpPr>
        <p:spPr bwMode="auto">
          <a:xfrm>
            <a:off x="5638800" y="2819400"/>
            <a:ext cx="0" cy="1905000"/>
          </a:xfrm>
          <a:prstGeom prst="line">
            <a:avLst/>
          </a:prstGeom>
          <a:noFill/>
          <a:ln w="3175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12" name="Line 20"/>
          <p:cNvSpPr>
            <a:spLocks noChangeShapeType="1"/>
          </p:cNvSpPr>
          <p:nvPr/>
        </p:nvSpPr>
        <p:spPr bwMode="auto">
          <a:xfrm>
            <a:off x="3810000" y="2971800"/>
            <a:ext cx="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19801345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2000" smtClean="0"/>
              <a:t>Simplifying assumptions: the initial constraints of the model</a:t>
            </a:r>
            <a:br>
              <a:rPr lang="en-GB" sz="2000" smtClean="0"/>
            </a:br>
            <a:r>
              <a:rPr lang="en-GB" sz="2000" smtClean="0"/>
              <a:t/>
            </a:r>
            <a:br>
              <a:rPr lang="en-GB" sz="2000" smtClean="0"/>
            </a:br>
            <a:endParaRPr lang="en-GB" sz="2000" smtClean="0"/>
          </a:p>
        </p:txBody>
      </p:sp>
      <p:sp>
        <p:nvSpPr>
          <p:cNvPr id="7171" name="Rectangle 3" descr="Rectangle: Click to edit Master text styles&#10;Second level&#10;Third level&#10;Fourth level&#10;Fifth level"/>
          <p:cNvSpPr>
            <a:spLocks noGrp="1" noChangeArrowheads="1"/>
          </p:cNvSpPr>
          <p:nvPr>
            <p:ph type="body" idx="1"/>
          </p:nvPr>
        </p:nvSpPr>
        <p:spPr>
          <a:xfrm>
            <a:off x="323850" y="981075"/>
            <a:ext cx="8640763" cy="5688013"/>
          </a:xfrm>
        </p:spPr>
        <p:txBody>
          <a:bodyPr/>
          <a:lstStyle/>
          <a:p>
            <a:pPr marL="609600" indent="-609600">
              <a:lnSpc>
                <a:spcPct val="80000"/>
              </a:lnSpc>
            </a:pPr>
            <a:r>
              <a:rPr lang="en-GB" sz="1200" smtClean="0"/>
              <a:t>The complexities of the real world are simplified in the model by the use of two sets of assumptions:</a:t>
            </a:r>
          </a:p>
          <a:p>
            <a:pPr marL="990600" lvl="1" indent="-533400">
              <a:lnSpc>
                <a:spcPct val="80000"/>
              </a:lnSpc>
            </a:pPr>
            <a:r>
              <a:rPr lang="en-GB" sz="1000" smtClean="0"/>
              <a:t>The first is concerned with the </a:t>
            </a:r>
            <a:r>
              <a:rPr lang="en-GB" sz="1000" b="1" smtClean="0"/>
              <a:t>nature of the land surface </a:t>
            </a:r>
            <a:r>
              <a:rPr lang="en-GB" sz="1000" smtClean="0"/>
              <a:t>in the model region</a:t>
            </a:r>
          </a:p>
          <a:p>
            <a:pPr marL="990600" lvl="1" indent="-533400">
              <a:lnSpc>
                <a:spcPct val="80000"/>
              </a:lnSpc>
            </a:pPr>
            <a:r>
              <a:rPr lang="en-GB" sz="1000" smtClean="0"/>
              <a:t>The second is concerned with the </a:t>
            </a:r>
            <a:r>
              <a:rPr lang="en-GB" sz="1000" b="1" smtClean="0"/>
              <a:t>people who inhabit </a:t>
            </a:r>
            <a:r>
              <a:rPr lang="en-GB" sz="1000" smtClean="0"/>
              <a:t>it</a:t>
            </a:r>
          </a:p>
          <a:p>
            <a:pPr marL="609600" indent="-609600">
              <a:lnSpc>
                <a:spcPct val="80000"/>
              </a:lnSpc>
            </a:pPr>
            <a:r>
              <a:rPr lang="en-GB" sz="2400" smtClean="0"/>
              <a:t>Initial constraints:</a:t>
            </a:r>
          </a:p>
          <a:p>
            <a:pPr marL="990600" lvl="1" indent="-533400">
              <a:lnSpc>
                <a:spcPct val="80000"/>
              </a:lnSpc>
              <a:buFont typeface="Wingdings" pitchFamily="2" charset="2"/>
              <a:buAutoNum type="arabicPeriod"/>
            </a:pPr>
            <a:r>
              <a:rPr lang="en-GB" sz="2000" smtClean="0"/>
              <a:t>The land surface is an unbounded plain which is homogeneous in all respects:</a:t>
            </a:r>
          </a:p>
          <a:p>
            <a:pPr marL="1371600" lvl="2" indent="-457200">
              <a:lnSpc>
                <a:spcPct val="80000"/>
              </a:lnSpc>
              <a:buFont typeface="Wingdings" pitchFamily="2" charset="2"/>
              <a:buAutoNum type="alphaLcPeriod"/>
            </a:pPr>
            <a:r>
              <a:rPr lang="en-GB" sz="1800" smtClean="0"/>
              <a:t>The surface is perfectly flat with no barriers to movement. Movement is therefore possible in all directions.</a:t>
            </a:r>
          </a:p>
          <a:p>
            <a:pPr marL="1371600" lvl="2" indent="-457200">
              <a:lnSpc>
                <a:spcPct val="80000"/>
              </a:lnSpc>
              <a:buFont typeface="Wingdings" pitchFamily="2" charset="2"/>
              <a:buAutoNum type="alphaLcPeriod"/>
            </a:pPr>
            <a:r>
              <a:rPr lang="en-GB" sz="1800" smtClean="0"/>
              <a:t>Transport costs are proportional to distance and there is a single uniform transport system.</a:t>
            </a:r>
          </a:p>
          <a:p>
            <a:pPr marL="1371600" lvl="2" indent="-457200">
              <a:lnSpc>
                <a:spcPct val="80000"/>
              </a:lnSpc>
              <a:buFont typeface="Wingdings" pitchFamily="2" charset="2"/>
              <a:buAutoNum type="alphaLcPeriod"/>
            </a:pPr>
            <a:r>
              <a:rPr lang="en-GB" sz="1800" smtClean="0"/>
              <a:t>Physical resources are evenly distributed, that is, soils are of equal fertility throughout, raw materials are ubiquitous.</a:t>
            </a:r>
          </a:p>
          <a:p>
            <a:pPr marL="990600" lvl="1" indent="-533400">
              <a:lnSpc>
                <a:spcPct val="80000"/>
              </a:lnSpc>
              <a:buFont typeface="Wingdings" pitchFamily="2" charset="2"/>
              <a:buAutoNum type="arabicPeriod"/>
            </a:pPr>
            <a:r>
              <a:rPr lang="en-GB" sz="2000" smtClean="0"/>
              <a:t>The population living on the plain has the following characteristics:</a:t>
            </a:r>
          </a:p>
          <a:p>
            <a:pPr marL="1371600" lvl="2" indent="-457200">
              <a:lnSpc>
                <a:spcPct val="80000"/>
              </a:lnSpc>
              <a:buFont typeface="Wingdings" pitchFamily="2" charset="2"/>
              <a:buAutoNum type="alphaLcPeriod"/>
            </a:pPr>
            <a:r>
              <a:rPr lang="en-GB" sz="1800" smtClean="0"/>
              <a:t>An even spatial distribution.</a:t>
            </a:r>
          </a:p>
          <a:p>
            <a:pPr marL="1371600" lvl="2" indent="-457200">
              <a:lnSpc>
                <a:spcPct val="80000"/>
              </a:lnSpc>
              <a:buFont typeface="Wingdings" pitchFamily="2" charset="2"/>
              <a:buAutoNum type="alphaLcPeriod"/>
            </a:pPr>
            <a:r>
              <a:rPr lang="en-GB" sz="1800" smtClean="0"/>
              <a:t>Identical incomes, demand schedules, and propensities to consume</a:t>
            </a:r>
          </a:p>
          <a:p>
            <a:pPr marL="1371600" lvl="2" indent="-457200">
              <a:lnSpc>
                <a:spcPct val="80000"/>
              </a:lnSpc>
              <a:buFont typeface="Wingdings" pitchFamily="2" charset="2"/>
              <a:buAutoNum type="alphaLcPeriod"/>
            </a:pPr>
            <a:r>
              <a:rPr lang="en-GB" sz="1800" smtClean="0"/>
              <a:t>Both producers and consumers have perfect knowledge and act perfectly rationally with respect to this knowledge. They are able, therefore, to behave in an </a:t>
            </a:r>
            <a:r>
              <a:rPr lang="en-GB" sz="1800" i="1" smtClean="0"/>
              <a:t>optimum</a:t>
            </a:r>
            <a:r>
              <a:rPr lang="en-GB" sz="1800" smtClean="0"/>
              <a:t> fashion. </a:t>
            </a:r>
          </a:p>
          <a:p>
            <a:pPr marL="1752600" lvl="3" indent="-381000">
              <a:lnSpc>
                <a:spcPct val="80000"/>
              </a:lnSpc>
              <a:buFont typeface="Wingdings" pitchFamily="2" charset="2"/>
              <a:buAutoNum type="alphaLcPeriod"/>
            </a:pPr>
            <a:r>
              <a:rPr lang="en-GB" sz="1600" smtClean="0"/>
              <a:t>As producers they are assumed to seek a single goal – the maximization of profits</a:t>
            </a:r>
          </a:p>
          <a:p>
            <a:pPr marL="1752600" lvl="3" indent="-381000">
              <a:lnSpc>
                <a:spcPct val="80000"/>
              </a:lnSpc>
              <a:buFont typeface="Wingdings" pitchFamily="2" charset="2"/>
              <a:buAutoNum type="alphaLcPeriod"/>
            </a:pPr>
            <a:r>
              <a:rPr lang="en-GB" sz="1600" smtClean="0"/>
              <a:t>As consumers they seek to minimize their outlays in meeting their consumption needs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sz="quarter"/>
          </p:nvPr>
        </p:nvSpPr>
        <p:spPr/>
        <p:txBody>
          <a:bodyPr/>
          <a:lstStyle/>
          <a:p>
            <a:r>
              <a:rPr lang="it-IT" altLang="it-IT" sz="2800" dirty="0" err="1" smtClean="0"/>
              <a:t>Spatial</a:t>
            </a:r>
            <a:r>
              <a:rPr lang="it-IT" altLang="it-IT" sz="2800" dirty="0" smtClean="0"/>
              <a:t> </a:t>
            </a:r>
            <a:r>
              <a:rPr lang="it-IT" altLang="it-IT" sz="2800" dirty="0" err="1" smtClean="0"/>
              <a:t>competition</a:t>
            </a:r>
            <a:r>
              <a:rPr lang="it-IT" altLang="it-IT" sz="2800" dirty="0" smtClean="0"/>
              <a:t> and </a:t>
            </a:r>
            <a:r>
              <a:rPr lang="it-IT" altLang="it-IT" sz="2800" dirty="0" err="1" smtClean="0"/>
              <a:t>structural</a:t>
            </a:r>
            <a:r>
              <a:rPr lang="it-IT" altLang="it-IT" sz="2800" dirty="0" smtClean="0"/>
              <a:t> </a:t>
            </a:r>
            <a:r>
              <a:rPr lang="it-IT" altLang="it-IT" sz="2800" dirty="0" err="1" smtClean="0"/>
              <a:t>differences</a:t>
            </a:r>
            <a:endParaRPr lang="it-IT" altLang="it-IT" sz="2800" dirty="0"/>
          </a:p>
        </p:txBody>
      </p:sp>
      <p:pic>
        <p:nvPicPr>
          <p:cNvPr id="18841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38200" y="2011363"/>
            <a:ext cx="3810000" cy="1766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1968500"/>
            <a:ext cx="3810000" cy="185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1"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38200" y="4124325"/>
            <a:ext cx="3810000" cy="180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pic>
        <p:nvPicPr>
          <p:cNvPr id="188422" name="Picture 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800600" y="4121150"/>
            <a:ext cx="3810000" cy="1814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Lst>
        </p:spPr>
      </p:pic>
      <p:sp>
        <p:nvSpPr>
          <p:cNvPr id="188423" name="Text Box 7"/>
          <p:cNvSpPr txBox="1">
            <a:spLocks noChangeArrowheads="1"/>
          </p:cNvSpPr>
          <p:nvPr/>
        </p:nvSpPr>
        <p:spPr bwMode="auto">
          <a:xfrm>
            <a:off x="1258888"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smtClean="0"/>
              <a:t>Effect</a:t>
            </a:r>
            <a:r>
              <a:rPr lang="it-IT" altLang="it-IT" sz="1600" dirty="0" smtClean="0"/>
              <a:t> of a </a:t>
            </a:r>
            <a:r>
              <a:rPr lang="it-IT" altLang="it-IT" sz="1600" dirty="0" err="1" smtClean="0"/>
              <a:t>price</a:t>
            </a:r>
            <a:r>
              <a:rPr lang="it-IT" altLang="it-IT" sz="1600" dirty="0" smtClean="0"/>
              <a:t> </a:t>
            </a:r>
            <a:r>
              <a:rPr lang="it-IT" altLang="it-IT" sz="1600" dirty="0" err="1" smtClean="0"/>
              <a:t>reduction</a:t>
            </a:r>
            <a:endParaRPr lang="it-IT" altLang="it-IT" sz="1600" dirty="0"/>
          </a:p>
        </p:txBody>
      </p:sp>
      <p:sp>
        <p:nvSpPr>
          <p:cNvPr id="188424" name="Text Box 8"/>
          <p:cNvSpPr txBox="1">
            <a:spLocks noChangeArrowheads="1"/>
          </p:cNvSpPr>
          <p:nvPr/>
        </p:nvSpPr>
        <p:spPr bwMode="auto">
          <a:xfrm>
            <a:off x="4930775" y="5949950"/>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err="1" smtClean="0"/>
              <a:t>Effect</a:t>
            </a:r>
            <a:r>
              <a:rPr lang="it-IT" altLang="it-IT" sz="1600" dirty="0" smtClean="0"/>
              <a:t> of a </a:t>
            </a:r>
            <a:r>
              <a:rPr lang="it-IT" altLang="it-IT" sz="1600" dirty="0" err="1" smtClean="0"/>
              <a:t>transport</a:t>
            </a:r>
            <a:r>
              <a:rPr lang="it-IT" altLang="it-IT" sz="1600" dirty="0" smtClean="0"/>
              <a:t> </a:t>
            </a:r>
            <a:r>
              <a:rPr lang="it-IT" altLang="it-IT" sz="1600" dirty="0" err="1" smtClean="0"/>
              <a:t>cost</a:t>
            </a:r>
            <a:r>
              <a:rPr lang="it-IT" altLang="it-IT" sz="1600" dirty="0" smtClean="0"/>
              <a:t> </a:t>
            </a:r>
            <a:r>
              <a:rPr lang="it-IT" altLang="it-IT" sz="1600" dirty="0" err="1" smtClean="0"/>
              <a:t>reduction</a:t>
            </a:r>
            <a:endParaRPr lang="it-IT" altLang="it-IT" sz="1600" dirty="0"/>
          </a:p>
        </p:txBody>
      </p:sp>
      <p:sp>
        <p:nvSpPr>
          <p:cNvPr id="188425" name="Text Box 9"/>
          <p:cNvSpPr txBox="1">
            <a:spLocks noChangeArrowheads="1"/>
          </p:cNvSpPr>
          <p:nvPr/>
        </p:nvSpPr>
        <p:spPr bwMode="auto">
          <a:xfrm>
            <a:off x="1187450" y="3716338"/>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i="1" dirty="0" smtClean="0"/>
              <a:t>A competitor </a:t>
            </a:r>
            <a:r>
              <a:rPr lang="it-IT" altLang="it-IT" sz="1600" i="1" dirty="0" err="1" smtClean="0"/>
              <a:t>moves</a:t>
            </a:r>
            <a:endParaRPr lang="it-IT" altLang="it-IT" sz="1600" dirty="0"/>
          </a:p>
        </p:txBody>
      </p:sp>
      <p:sp>
        <p:nvSpPr>
          <p:cNvPr id="188426" name="Text Box 10"/>
          <p:cNvSpPr txBox="1">
            <a:spLocks noChangeArrowheads="1"/>
          </p:cNvSpPr>
          <p:nvPr/>
        </p:nvSpPr>
        <p:spPr bwMode="auto">
          <a:xfrm>
            <a:off x="4932363" y="3716338"/>
            <a:ext cx="3241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Monotype Sorts" pitchFamily="2" charset="2"/>
              <a:buNone/>
            </a:pPr>
            <a:r>
              <a:rPr lang="it-IT" altLang="it-IT" sz="1600" dirty="0" smtClean="0"/>
              <a:t>Market </a:t>
            </a:r>
            <a:r>
              <a:rPr lang="it-IT" altLang="it-IT" sz="1600" dirty="0" err="1" smtClean="0"/>
              <a:t>is</a:t>
            </a:r>
            <a:r>
              <a:rPr lang="it-IT" altLang="it-IT" sz="1600" dirty="0" smtClean="0"/>
              <a:t> </a:t>
            </a:r>
            <a:r>
              <a:rPr lang="it-IT" altLang="it-IT" sz="1600" dirty="0" err="1" smtClean="0"/>
              <a:t>divided</a:t>
            </a:r>
            <a:r>
              <a:rPr lang="it-IT" altLang="it-IT" sz="1600" dirty="0" smtClean="0"/>
              <a:t> </a:t>
            </a:r>
            <a:r>
              <a:rPr lang="it-IT" altLang="it-IT" sz="1600" dirty="0" err="1" smtClean="0"/>
              <a:t>between</a:t>
            </a:r>
            <a:r>
              <a:rPr lang="it-IT" altLang="it-IT" sz="1600" dirty="0" smtClean="0"/>
              <a:t> </a:t>
            </a:r>
            <a:r>
              <a:rPr lang="it-IT" altLang="it-IT" sz="1600" dirty="0" err="1" smtClean="0"/>
              <a:t>two</a:t>
            </a:r>
            <a:r>
              <a:rPr lang="it-IT" altLang="it-IT" sz="1600" dirty="0" smtClean="0"/>
              <a:t> competitors</a:t>
            </a:r>
            <a:endParaRPr lang="it-IT" altLang="it-IT" sz="1600" dirty="0"/>
          </a:p>
        </p:txBody>
      </p:sp>
    </p:spTree>
    <p:extLst>
      <p:ext uri="{BB962C8B-B14F-4D97-AF65-F5344CB8AC3E}">
        <p14:creationId xmlns:p14="http://schemas.microsoft.com/office/powerpoint/2010/main" val="2033447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Location of central places</a:t>
            </a:r>
          </a:p>
        </p:txBody>
      </p:sp>
      <p:sp>
        <p:nvSpPr>
          <p:cNvPr id="8195" name="Rectangle 3" descr="Rectangle: Click to edit Master text styles&#10;Second level&#10;Third level&#10;Fourth level&#10;Fifth level"/>
          <p:cNvSpPr>
            <a:spLocks noGrp="1" noChangeArrowheads="1"/>
          </p:cNvSpPr>
          <p:nvPr>
            <p:ph type="body" idx="1"/>
          </p:nvPr>
        </p:nvSpPr>
        <p:spPr>
          <a:xfrm>
            <a:off x="666750" y="1905000"/>
            <a:ext cx="7772400" cy="4836368"/>
          </a:xfrm>
        </p:spPr>
        <p:txBody>
          <a:bodyPr>
            <a:normAutofit fontScale="70000" lnSpcReduction="20000"/>
          </a:bodyPr>
          <a:lstStyle/>
          <a:p>
            <a:pPr>
              <a:lnSpc>
                <a:spcPct val="80000"/>
              </a:lnSpc>
            </a:pPr>
            <a:r>
              <a:rPr lang="en-GB" sz="2000" b="1" dirty="0" smtClean="0"/>
              <a:t>Walter </a:t>
            </a:r>
            <a:r>
              <a:rPr lang="en-GB" sz="2000" b="1" dirty="0" err="1" smtClean="0"/>
              <a:t>Christaller</a:t>
            </a:r>
            <a:endParaRPr lang="en-GB" sz="2000" b="1" dirty="0" smtClean="0"/>
          </a:p>
          <a:p>
            <a:r>
              <a:rPr lang="en-US" sz="2000" dirty="0"/>
              <a:t>The German geographer Walter </a:t>
            </a:r>
            <a:r>
              <a:rPr lang="en-US" sz="2000" dirty="0" err="1"/>
              <a:t>Christaller</a:t>
            </a:r>
            <a:r>
              <a:rPr lang="en-US" sz="2000" dirty="0"/>
              <a:t> introduced central-place theory in his book entitled Central Places in Southern Germany (1933). The primary purpose of a settlement or market town, according to central-place theory, is the provision of goods and services for the surrounding market area. Such towns are centrally located and may be called central places. Settlements that provide more goods and services than do other places are called higher-order central places. Lower-order central places have small market areas and provide goods and services that are purchased more frequently than higher-order goods and services. Higher-order places are more widely distributed and fewer in number than lower-order places.</a:t>
            </a:r>
          </a:p>
          <a:p>
            <a:r>
              <a:rPr lang="en-US" sz="2000" dirty="0" err="1"/>
              <a:t>Christaller’s</a:t>
            </a:r>
            <a:r>
              <a:rPr lang="en-US" sz="2000" dirty="0"/>
              <a:t> theory assumes that central places are distributed over a uniform plane of constant population density and purchasing power. Movement across the plane is uniformly easy in any direction, transportation costs vary linearly, and consumers act rationally to minimize transportation costs by visiting the nearest location offering the desired good or service.</a:t>
            </a:r>
          </a:p>
          <a:p>
            <a:r>
              <a:rPr lang="en-US" sz="2000" dirty="0"/>
              <a:t>The determining factor in the location of any central place is the </a:t>
            </a:r>
            <a:r>
              <a:rPr lang="en-US" sz="2000" u="sng" dirty="0">
                <a:hlinkClick r:id="rId3"/>
              </a:rPr>
              <a:t>threshold</a:t>
            </a:r>
            <a:r>
              <a:rPr lang="en-US" sz="2000" dirty="0"/>
              <a:t>, which </a:t>
            </a:r>
            <a:r>
              <a:rPr lang="en-US" sz="2000" u="sng" dirty="0">
                <a:hlinkClick r:id="rId4"/>
              </a:rPr>
              <a:t>comprises</a:t>
            </a:r>
            <a:r>
              <a:rPr lang="en-US" sz="2000" dirty="0"/>
              <a:t> the smallest market area necessary for the goods and services to be economically viable. Once a threshold has been established, the central place will seek to expand its market area until the range—</a:t>
            </a:r>
            <a:r>
              <a:rPr lang="en-US" sz="2000" i="1" dirty="0"/>
              <a:t>i.e.,</a:t>
            </a:r>
            <a:r>
              <a:rPr lang="en-US" sz="2000" dirty="0"/>
              <a:t> the maximum distance consumers will travel to purchase goods and services—is reached.</a:t>
            </a:r>
          </a:p>
          <a:p>
            <a:r>
              <a:rPr lang="en-US" sz="2000" dirty="0"/>
              <a:t>Since the threshold and range define the market area of a central place, market areas for a group of central places offering the same order of goods and services will each extend an equal distance in all directions in circular fashion.</a:t>
            </a:r>
          </a:p>
          <a:p>
            <a:pPr>
              <a:lnSpc>
                <a:spcPct val="80000"/>
              </a:lnSpc>
            </a:pPr>
            <a:endParaRPr lang="en-US" sz="2000" dirty="0"/>
          </a:p>
          <a:p>
            <a:pPr>
              <a:lnSpc>
                <a:spcPct val="80000"/>
              </a:lnSpc>
            </a:pPr>
            <a:r>
              <a:rPr lang="en-GB" sz="2000" dirty="0"/>
              <a:t>https://www.britannica.com/topic/central-place-theory#ref155353</a:t>
            </a:r>
            <a:endParaRPr lang="en-GB"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Location of central places</a:t>
            </a:r>
          </a:p>
        </p:txBody>
      </p:sp>
      <p:sp>
        <p:nvSpPr>
          <p:cNvPr id="8195" name="Rectangle 3" descr="Rectangle: Click to edit Master text styles&#10;Second level&#10;Third level&#10;Fourth level&#10;Fifth level"/>
          <p:cNvSpPr>
            <a:spLocks noGrp="1" noChangeArrowheads="1"/>
          </p:cNvSpPr>
          <p:nvPr>
            <p:ph type="body" idx="1"/>
          </p:nvPr>
        </p:nvSpPr>
        <p:spPr>
          <a:xfrm>
            <a:off x="666750" y="1905000"/>
            <a:ext cx="7772400" cy="4332288"/>
          </a:xfrm>
        </p:spPr>
        <p:txBody>
          <a:bodyPr/>
          <a:lstStyle/>
          <a:p>
            <a:pPr>
              <a:lnSpc>
                <a:spcPct val="80000"/>
              </a:lnSpc>
            </a:pPr>
            <a:r>
              <a:rPr lang="en-GB" sz="2000" dirty="0" smtClean="0"/>
              <a:t>Central place = a place whose prime function is the provision of a wide range of goods and services to a dispersed population around it.</a:t>
            </a:r>
          </a:p>
          <a:p>
            <a:pPr>
              <a:lnSpc>
                <a:spcPct val="80000"/>
              </a:lnSpc>
            </a:pPr>
            <a:r>
              <a:rPr lang="en-GB" sz="2000" dirty="0" smtClean="0"/>
              <a:t>How such centre would be located?</a:t>
            </a:r>
          </a:p>
          <a:p>
            <a:pPr lvl="1">
              <a:lnSpc>
                <a:spcPct val="80000"/>
              </a:lnSpc>
            </a:pPr>
            <a:r>
              <a:rPr lang="en-GB" sz="1800" dirty="0" smtClean="0"/>
              <a:t>1 individual member of the evenly distributed population who decides to produce a good over and above his own needs.</a:t>
            </a:r>
          </a:p>
          <a:p>
            <a:pPr lvl="1">
              <a:lnSpc>
                <a:spcPct val="80000"/>
              </a:lnSpc>
            </a:pPr>
            <a:r>
              <a:rPr lang="en-GB" sz="1800" dirty="0" smtClean="0"/>
              <a:t>Whether there would be sufficient returns from the sale of the good to neighbours to cover the producer’s additional costs and to provide him with a reasonable profit.</a:t>
            </a:r>
          </a:p>
          <a:p>
            <a:pPr lvl="1">
              <a:lnSpc>
                <a:spcPct val="80000"/>
              </a:lnSpc>
            </a:pPr>
            <a:r>
              <a:rPr lang="en-GB" sz="1800" dirty="0" smtClean="0"/>
              <a:t>The minimum level of demand required to ensure this would be the </a:t>
            </a:r>
            <a:r>
              <a:rPr lang="en-GB" sz="1800" b="1" i="1" dirty="0" smtClean="0"/>
              <a:t>threshold value </a:t>
            </a:r>
            <a:r>
              <a:rPr lang="en-GB" sz="1800" dirty="0" smtClean="0"/>
              <a:t>for the good in question</a:t>
            </a:r>
          </a:p>
          <a:p>
            <a:pPr lvl="1">
              <a:lnSpc>
                <a:spcPct val="80000"/>
              </a:lnSpc>
            </a:pPr>
            <a:r>
              <a:rPr lang="en-GB" sz="1800" dirty="0" smtClean="0"/>
              <a:t>Unless such a threshold condition were met it would not be produced for sale</a:t>
            </a:r>
          </a:p>
          <a:p>
            <a:pPr algn="ctr">
              <a:lnSpc>
                <a:spcPct val="80000"/>
              </a:lnSpc>
              <a:buFont typeface="Wingdings" pitchFamily="2" charset="2"/>
              <a:buNone/>
            </a:pPr>
            <a:r>
              <a:rPr lang="en-GB" sz="2000" b="1" dirty="0" smtClean="0"/>
              <a:t>=&gt;</a:t>
            </a:r>
          </a:p>
        </p:txBody>
      </p:sp>
    </p:spTree>
    <p:extLst>
      <p:ext uri="{BB962C8B-B14F-4D97-AF65-F5344CB8AC3E}">
        <p14:creationId xmlns:p14="http://schemas.microsoft.com/office/powerpoint/2010/main" val="3149488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t>Location of central places</a:t>
            </a:r>
            <a:endParaRPr lang="it-IT" smtClean="0"/>
          </a:p>
        </p:txBody>
      </p:sp>
      <p:sp>
        <p:nvSpPr>
          <p:cNvPr id="9219" name="Rectangle 3" descr="Rectangle: Click to edit Master text styles&#10;Second level&#10;Third level&#10;Fourth level&#10;Fifth level"/>
          <p:cNvSpPr>
            <a:spLocks noGrp="1" noChangeArrowheads="1"/>
          </p:cNvSpPr>
          <p:nvPr>
            <p:ph type="body" idx="1"/>
          </p:nvPr>
        </p:nvSpPr>
        <p:spPr/>
        <p:txBody>
          <a:bodyPr/>
          <a:lstStyle/>
          <a:p>
            <a:pPr algn="ctr">
              <a:lnSpc>
                <a:spcPct val="80000"/>
              </a:lnSpc>
              <a:buFont typeface="Wingdings" pitchFamily="2" charset="2"/>
              <a:buNone/>
            </a:pPr>
            <a:r>
              <a:rPr lang="en-GB" sz="2000" b="1" smtClean="0"/>
              <a:t>=&gt;</a:t>
            </a:r>
          </a:p>
          <a:p>
            <a:pPr>
              <a:lnSpc>
                <a:spcPct val="80000"/>
              </a:lnSpc>
            </a:pPr>
            <a:r>
              <a:rPr lang="en-GB" sz="2000" smtClean="0"/>
              <a:t>The quantity of the good that a customer will be prepared to buy depends, other thing being equal, on the actual price he is called upon to pay for it</a:t>
            </a:r>
          </a:p>
          <a:p>
            <a:pPr>
              <a:lnSpc>
                <a:spcPct val="80000"/>
              </a:lnSpc>
            </a:pPr>
            <a:r>
              <a:rPr lang="en-GB" sz="2000" smtClean="0"/>
              <a:t>In a simplified economical space, since everything else has been constrained, the price to customer varies only with the distance from the point of production.</a:t>
            </a:r>
          </a:p>
          <a:p>
            <a:pPr>
              <a:lnSpc>
                <a:spcPct val="80000"/>
              </a:lnSpc>
            </a:pPr>
            <a:r>
              <a:rPr lang="en-GB" sz="2000" smtClean="0"/>
              <a:t>The further he/she is from this point, the less he will consume.</a:t>
            </a:r>
          </a:p>
          <a:p>
            <a:pPr>
              <a:lnSpc>
                <a:spcPct val="80000"/>
              </a:lnSpc>
            </a:pPr>
            <a:r>
              <a:rPr lang="en-GB" sz="2000" smtClean="0"/>
              <a:t>In general terms, the greater the distance from the production point the higher the price of the good and the smaller the quantity of the good demanded by prospective customers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GB" smtClean="0"/>
              <a:t>Central place theory</a:t>
            </a:r>
            <a:endParaRPr lang="it-IT" smtClean="0"/>
          </a:p>
        </p:txBody>
      </p:sp>
      <p:sp>
        <p:nvSpPr>
          <p:cNvPr id="10243"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sz="2400" dirty="0" smtClean="0"/>
              <a:t>Results:</a:t>
            </a:r>
          </a:p>
          <a:p>
            <a:pPr lvl="1" eaLnBrk="1" hangingPunct="1">
              <a:lnSpc>
                <a:spcPct val="90000"/>
              </a:lnSpc>
            </a:pPr>
            <a:r>
              <a:rPr lang="en-GB" sz="2000" dirty="0" smtClean="0"/>
              <a:t>Regular network of centres with a fixed ratio between those belonging to a given hierarchical order</a:t>
            </a:r>
          </a:p>
          <a:p>
            <a:pPr lvl="1" eaLnBrk="1" hangingPunct="1">
              <a:lnSpc>
                <a:spcPct val="90000"/>
              </a:lnSpc>
            </a:pPr>
            <a:r>
              <a:rPr lang="en-GB" sz="2000" dirty="0" smtClean="0"/>
              <a:t>All the others located at a computable theoretical distance from each other</a:t>
            </a:r>
          </a:p>
          <a:p>
            <a:pPr lvl="1" eaLnBrk="1" hangingPunct="1">
              <a:lnSpc>
                <a:spcPct val="90000"/>
              </a:lnSpc>
            </a:pPr>
            <a:r>
              <a:rPr lang="en-GB" sz="2000" dirty="0" smtClean="0"/>
              <a:t>Circular area around each centre (hexagon in case of a spatially exhaustive market)</a:t>
            </a:r>
          </a:p>
          <a:p>
            <a:pPr lvl="1" eaLnBrk="1" hangingPunct="1">
              <a:lnSpc>
                <a:spcPct val="90000"/>
              </a:lnSpc>
            </a:pPr>
            <a:r>
              <a:rPr lang="en-GB" sz="2000" dirty="0" smtClean="0"/>
              <a:t>Each supply place is related to:</a:t>
            </a:r>
          </a:p>
          <a:p>
            <a:pPr lvl="2" eaLnBrk="1" hangingPunct="1">
              <a:lnSpc>
                <a:spcPct val="90000"/>
              </a:lnSpc>
            </a:pPr>
            <a:r>
              <a:rPr lang="en-GB" sz="1800" dirty="0" smtClean="0"/>
              <a:t>A demand cone</a:t>
            </a:r>
          </a:p>
          <a:p>
            <a:pPr lvl="2" eaLnBrk="1" hangingPunct="1">
              <a:lnSpc>
                <a:spcPct val="90000"/>
              </a:lnSpc>
            </a:pPr>
            <a:r>
              <a:rPr lang="en-GB" sz="1800" dirty="0" smtClean="0"/>
              <a:t>The limit of the cone is the </a:t>
            </a:r>
            <a:r>
              <a:rPr lang="en-GB" sz="1800" b="1" i="1" dirty="0" smtClean="0"/>
              <a:t>range </a:t>
            </a:r>
            <a:r>
              <a:rPr lang="en-GB" sz="1800" dirty="0" smtClean="0"/>
              <a:t>= maximum distance a consumer is willing to travel to reach the final good/service</a:t>
            </a:r>
          </a:p>
          <a:p>
            <a:pPr lvl="2" eaLnBrk="1" hangingPunct="1">
              <a:lnSpc>
                <a:spcPct val="90000"/>
              </a:lnSpc>
            </a:pPr>
            <a:r>
              <a:rPr lang="en-GB" sz="1800" dirty="0" smtClean="0"/>
              <a:t>A </a:t>
            </a:r>
            <a:r>
              <a:rPr lang="en-GB" sz="1800" b="1" i="1" dirty="0" smtClean="0"/>
              <a:t>threshold </a:t>
            </a:r>
            <a:r>
              <a:rPr lang="en-GB" sz="1800" dirty="0" smtClean="0"/>
              <a:t>= minimum volume of  demand necessary to keep production and distribution economically viable</a:t>
            </a:r>
            <a:endParaRPr lang="en-GB" sz="1800" i="1" dirty="0" smtClean="0"/>
          </a:p>
          <a:p>
            <a:pPr lvl="1" eaLnBrk="1" hangingPunct="1">
              <a:lnSpc>
                <a:spcPct val="90000"/>
              </a:lnSpc>
            </a:pPr>
            <a:endParaRPr lang="en-GB" sz="2000" dirty="0" smtClean="0"/>
          </a:p>
          <a:p>
            <a:pPr lvl="1" eaLnBrk="1" hangingPunct="1">
              <a:lnSpc>
                <a:spcPct val="90000"/>
              </a:lnSpc>
            </a:pPr>
            <a:endParaRPr lang="en-GB"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11925</TotalTime>
  <Words>3773</Words>
  <Application>Microsoft Office PowerPoint</Application>
  <PresentationFormat>Presentazione su schermo (4:3)</PresentationFormat>
  <Paragraphs>538</Paragraphs>
  <Slides>50</Slides>
  <Notes>10</Notes>
  <HiddenSlides>1</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50</vt:i4>
      </vt:variant>
    </vt:vector>
  </HeadingPairs>
  <TitlesOfParts>
    <vt:vector size="58" baseType="lpstr">
      <vt:lpstr>Arial</vt:lpstr>
      <vt:lpstr>AvantGarde Bk BT</vt:lpstr>
      <vt:lpstr>Monotype Sorts</vt:lpstr>
      <vt:lpstr>Tahoma</vt:lpstr>
      <vt:lpstr>Times New Roman</vt:lpstr>
      <vt:lpstr>Wingdings</vt:lpstr>
      <vt:lpstr>AV2_1</vt:lpstr>
      <vt:lpstr>Bitmap Image</vt:lpstr>
      <vt:lpstr>Economic Geography   3 – Central Place Theory </vt:lpstr>
      <vt:lpstr>Learning Objectives</vt:lpstr>
      <vt:lpstr>Topics</vt:lpstr>
      <vt:lpstr>Location in a simplified economic landscape</vt:lpstr>
      <vt:lpstr>Simplifying assumptions: the initial constraints of the model  </vt:lpstr>
      <vt:lpstr>Location of central places</vt:lpstr>
      <vt:lpstr>Location of central places</vt:lpstr>
      <vt:lpstr>Location of central places</vt:lpstr>
      <vt:lpstr>Central place theory</vt:lpstr>
      <vt:lpstr>The spatial organization of market Spatial range of demand </vt:lpstr>
      <vt:lpstr>The spatial organization of market Spatial range of demand </vt:lpstr>
      <vt:lpstr>The spatial organization of market Spatial range of demand</vt:lpstr>
      <vt:lpstr>The spatial organization of market </vt:lpstr>
      <vt:lpstr>The spatial organization of market  </vt:lpstr>
      <vt:lpstr>Market Threshold and Range </vt:lpstr>
      <vt:lpstr>The spatial organization of market </vt:lpstr>
      <vt:lpstr>The spatial organization of market </vt:lpstr>
      <vt:lpstr>The spatial organization of market </vt:lpstr>
      <vt:lpstr>The spatial organization of market </vt:lpstr>
      <vt:lpstr>Central-place theory </vt:lpstr>
      <vt:lpstr>Central-place theory (k=3)</vt:lpstr>
      <vt:lpstr>Central-place theory (k=3) </vt:lpstr>
      <vt:lpstr>Central-place theory (k=3)</vt:lpstr>
      <vt:lpstr>Central-place theory (k=4)</vt:lpstr>
      <vt:lpstr>Central-place theory (k=7)</vt:lpstr>
      <vt:lpstr>Central place theory</vt:lpstr>
      <vt:lpstr>Central-place theory </vt:lpstr>
      <vt:lpstr>The central place system – some (partial!) conclusions</vt:lpstr>
      <vt:lpstr>Central place theory for fun </vt:lpstr>
      <vt:lpstr>Central-place theory – What’s next Loesch</vt:lpstr>
      <vt:lpstr>Central-place theory – What’s next Loesch</vt:lpstr>
      <vt:lpstr>Central-place theory – Loesch The city effect</vt:lpstr>
      <vt:lpstr>Central-place theory (k=3)</vt:lpstr>
      <vt:lpstr>Central-place theory (k=4)</vt:lpstr>
      <vt:lpstr>Central-place theory (k=7)</vt:lpstr>
      <vt:lpstr>Central-place theory (pricinples overlap)</vt:lpstr>
      <vt:lpstr>Central-place theory: Three orders coexisting </vt:lpstr>
      <vt:lpstr>Central-place theory – Loesch</vt:lpstr>
      <vt:lpstr>Central-place theory: how many k?</vt:lpstr>
      <vt:lpstr>Central-place theory: the spatial distribution of market centres around a metropolitan area</vt:lpstr>
      <vt:lpstr>Central-place theory: the spatial distribution of market centres around a metropolitan area (che ‘city effect’) </vt:lpstr>
      <vt:lpstr>Central place theory:  Christaller vs. Loesch</vt:lpstr>
      <vt:lpstr>Central-place theory – What’s next Isard</vt:lpstr>
      <vt:lpstr>Central-place theory  Isard’s modifications - Density effect</vt:lpstr>
      <vt:lpstr>Spatial organization of market and density effect</vt:lpstr>
      <vt:lpstr>The density effect </vt:lpstr>
      <vt:lpstr>Model of duopolistic competition (Hotelling, 1929; Alonso, 1973)</vt:lpstr>
      <vt:lpstr>Model of duopolistic competition (Hotelling, 1929; Alonso, 1973)</vt:lpstr>
      <vt:lpstr>Hotelling Principle of Market Competition</vt:lpstr>
      <vt:lpstr>Spatial competition and structural differences</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385</cp:revision>
  <cp:lastPrinted>2001-12-11T18:28:57Z</cp:lastPrinted>
  <dcterms:created xsi:type="dcterms:W3CDTF">2000-04-10T11:43:56Z</dcterms:created>
  <dcterms:modified xsi:type="dcterms:W3CDTF">2019-10-09T07:20:40Z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