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handoutMasterIdLst>
    <p:handoutMasterId r:id="rId23"/>
  </p:handoutMasterIdLst>
  <p:sldIdLst>
    <p:sldId id="256" r:id="rId2"/>
    <p:sldId id="316" r:id="rId3"/>
    <p:sldId id="384" r:id="rId4"/>
    <p:sldId id="385" r:id="rId5"/>
    <p:sldId id="364" r:id="rId6"/>
    <p:sldId id="520" r:id="rId7"/>
    <p:sldId id="539" r:id="rId8"/>
    <p:sldId id="325" r:id="rId9"/>
    <p:sldId id="326" r:id="rId10"/>
    <p:sldId id="365" r:id="rId11"/>
    <p:sldId id="526" r:id="rId12"/>
    <p:sldId id="400" r:id="rId13"/>
    <p:sldId id="522" r:id="rId14"/>
    <p:sldId id="523" r:id="rId15"/>
    <p:sldId id="524" r:id="rId16"/>
    <p:sldId id="525" r:id="rId17"/>
    <p:sldId id="394" r:id="rId18"/>
    <p:sldId id="318" r:id="rId19"/>
    <p:sldId id="366" r:id="rId20"/>
    <p:sldId id="540" r:id="rId21"/>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33" autoAdjust="0"/>
    <p:restoredTop sz="91474" autoAdjust="0"/>
  </p:normalViewPr>
  <p:slideViewPr>
    <p:cSldViewPr>
      <p:cViewPr varScale="1">
        <p:scale>
          <a:sx n="95" d="100"/>
          <a:sy n="95" d="100"/>
        </p:scale>
        <p:origin x="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56"/>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smtClean="0"/>
              <a:t>Slides</a:t>
            </a:r>
            <a:r>
              <a:rPr lang="it-IT" dirty="0" smtClean="0"/>
              <a:t> with (*) in </a:t>
            </a:r>
            <a:r>
              <a:rPr lang="it-IT" dirty="0" err="1" smtClean="0"/>
              <a:t>footnotes</a:t>
            </a:r>
            <a:r>
              <a:rPr lang="it-IT" dirty="0" smtClean="0"/>
              <a:t> </a:t>
            </a:r>
            <a:r>
              <a:rPr lang="it-IT" dirty="0" err="1" smtClean="0"/>
              <a:t>have</a:t>
            </a:r>
            <a:r>
              <a:rPr lang="it-IT" dirty="0" smtClean="0"/>
              <a:t> </a:t>
            </a:r>
            <a:r>
              <a:rPr lang="it-IT" dirty="0" err="1" smtClean="0"/>
              <a:t>been</a:t>
            </a:r>
            <a:r>
              <a:rPr lang="it-IT" dirty="0" smtClean="0"/>
              <a:t> </a:t>
            </a:r>
            <a:r>
              <a:rPr lang="it-IT" dirty="0" err="1" smtClean="0"/>
              <a:t>modified</a:t>
            </a:r>
            <a:r>
              <a:rPr lang="it-IT" dirty="0" smtClean="0"/>
              <a:t> by Jean-Paul </a:t>
            </a:r>
            <a:r>
              <a:rPr lang="it-IT" dirty="0" err="1" smtClean="0"/>
              <a:t>Rodrigue</a:t>
            </a:r>
            <a:r>
              <a:rPr lang="it-IT" dirty="0" smtClean="0"/>
              <a:t> </a:t>
            </a:r>
            <a:r>
              <a:rPr lang="it-IT" dirty="0" err="1" smtClean="0"/>
              <a:t>materials</a:t>
            </a:r>
            <a:r>
              <a:rPr lang="it-IT" dirty="0" smtClean="0"/>
              <a:t>. (</a:t>
            </a:r>
            <a:r>
              <a:rPr lang="it-IT" dirty="0" err="1" smtClean="0"/>
              <a:t>see</a:t>
            </a:r>
            <a:r>
              <a:rPr lang="it-IT" dirty="0" smtClean="0"/>
              <a:t> copyright). I </a:t>
            </a:r>
            <a:r>
              <a:rPr lang="it-IT" dirty="0" err="1" smtClean="0"/>
              <a:t>have</a:t>
            </a:r>
            <a:r>
              <a:rPr lang="it-IT" dirty="0" smtClean="0"/>
              <a:t> </a:t>
            </a:r>
            <a:r>
              <a:rPr lang="it-IT" dirty="0" err="1" smtClean="0"/>
              <a:t>modified</a:t>
            </a:r>
            <a:r>
              <a:rPr lang="it-IT" dirty="0" smtClean="0"/>
              <a:t> and </a:t>
            </a:r>
            <a:r>
              <a:rPr lang="it-IT" dirty="0" err="1" smtClean="0"/>
              <a:t>elaborated</a:t>
            </a:r>
            <a:r>
              <a:rPr lang="it-IT" dirty="0" smtClean="0"/>
              <a:t> </a:t>
            </a:r>
            <a:r>
              <a:rPr lang="it-IT" dirty="0" err="1" smtClean="0"/>
              <a:t>materials</a:t>
            </a:r>
            <a:r>
              <a:rPr lang="it-IT" dirty="0" smtClean="0"/>
              <a:t> in </a:t>
            </a:r>
            <a:r>
              <a:rPr lang="it-IT" dirty="0" err="1" smtClean="0"/>
              <a:t>order</a:t>
            </a:r>
            <a:r>
              <a:rPr lang="it-IT" dirty="0" smtClean="0"/>
              <a:t> to be </a:t>
            </a:r>
            <a:r>
              <a:rPr lang="it-IT" dirty="0" err="1" smtClean="0"/>
              <a:t>suitable</a:t>
            </a:r>
            <a:r>
              <a:rPr lang="it-IT" dirty="0" smtClean="0"/>
              <a:t> for the </a:t>
            </a:r>
            <a:r>
              <a:rPr lang="it-IT" dirty="0" err="1" smtClean="0"/>
              <a:t>current</a:t>
            </a:r>
            <a:r>
              <a:rPr lang="it-IT" dirty="0" smtClean="0"/>
              <a:t> </a:t>
            </a:r>
            <a:r>
              <a:rPr lang="it-IT" dirty="0" err="1" smtClean="0"/>
              <a:t>course</a:t>
            </a:r>
            <a:r>
              <a:rPr lang="it-IT" dirty="0" smtClean="0"/>
              <a:t>. </a:t>
            </a:r>
          </a:p>
          <a:p>
            <a:pPr eaLnBrk="1" hangingPunct="1">
              <a:spcBef>
                <a:spcPct val="0"/>
              </a:spcBef>
            </a:pPr>
            <a:r>
              <a:rPr lang="en-US" dirty="0" smtClean="0">
                <a:solidFill>
                  <a:srgbClr val="1C1C1C"/>
                </a:solidFill>
              </a:rPr>
              <a:t>Copyright © 1998-2010, Dr. Jean-Paul </a:t>
            </a:r>
            <a:r>
              <a:rPr lang="en-US" dirty="0" err="1" smtClean="0">
                <a:solidFill>
                  <a:srgbClr val="1C1C1C"/>
                </a:solidFill>
              </a:rPr>
              <a:t>Rodrigue</a:t>
            </a:r>
            <a:r>
              <a:rPr lang="en-US" dirty="0" smtClean="0">
                <a:solidFill>
                  <a:srgbClr val="1C1C1C"/>
                </a:solidFill>
              </a:rPr>
              <a:t>, Dept. of Global Studies &amp; Geography, Hofstra University. For personal or classroom use ONLY. </a:t>
            </a:r>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C9031B0-365A-433B-8C57-11BF49477E42}" type="slidenum">
              <a:rPr lang="en-US" smtClean="0"/>
              <a:pPr/>
              <a:t>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260944BF-7BAC-4AE4-953B-7A066BD5962F}" type="slidenum">
              <a:rPr lang="en-US" smtClean="0"/>
              <a:pPr/>
              <a:t>7</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13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496DAF-C6D9-4195-BFBC-2BBBC33729A1}" type="slidenum">
              <a:rPr lang="en-US" smtClean="0"/>
              <a:pPr/>
              <a:t>10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B100046-D135-4533-B0E5-4631DA2310B9}" type="slidenum">
              <a:rPr lang="en-US" smtClean="0"/>
              <a:pPr>
                <a:defRPr/>
              </a:pPr>
              <a:t>11</a:t>
            </a:fld>
            <a:endParaRPr lang="en-US"/>
          </a:p>
        </p:txBody>
      </p:sp>
    </p:spTree>
    <p:extLst>
      <p:ext uri="{BB962C8B-B14F-4D97-AF65-F5344CB8AC3E}">
        <p14:creationId xmlns:p14="http://schemas.microsoft.com/office/powerpoint/2010/main" val="40446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E15214E4-2342-4947-ACDA-15723AEDE79E}" type="slidenum">
              <a:rPr lang="en-US" smtClean="0"/>
              <a:pPr>
                <a:defRPr/>
              </a:pPr>
              <a:t>19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Note: modes are not to scale.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people.hofstra.edu/geotrans/eng/ch1en/conc1en/deriveddeman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4 – </a:t>
            </a:r>
            <a:r>
              <a:rPr lang="it-IT" sz="2400" dirty="0" err="1" smtClean="0">
                <a:latin typeface="Arial" charset="0"/>
              </a:rPr>
              <a:t>Transport</a:t>
            </a:r>
            <a:r>
              <a:rPr lang="it-IT" sz="2400" dirty="0" smtClean="0">
                <a:latin typeface="Arial" charset="0"/>
              </a:rPr>
              <a:t> and location</a:t>
            </a:r>
            <a:endParaRPr lang="it-IT" sz="2000" b="1" i="1" dirty="0" smtClean="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smtClean="0"/>
          </a:p>
          <a:p>
            <a:pPr eaLnBrk="1" hangingPunct="1"/>
            <a:endParaRPr lang="it-IT" sz="1800" kern="0" dirty="0" smtClean="0"/>
          </a:p>
          <a:p>
            <a:pPr eaLnBrk="1" hangingPunct="1"/>
            <a:r>
              <a:rPr lang="it-IT" sz="1800" kern="0" dirty="0" smtClean="0"/>
              <a:t>121EC</a:t>
            </a:r>
          </a:p>
          <a:p>
            <a:pPr eaLnBrk="1" hangingPunct="1"/>
            <a:endParaRPr lang="it-IT" sz="1800" kern="0" dirty="0" smtClean="0"/>
          </a:p>
          <a:p>
            <a:pPr eaLnBrk="1" hangingPunct="1">
              <a:spcBef>
                <a:spcPct val="15000"/>
              </a:spcBef>
            </a:pPr>
            <a:r>
              <a:rPr lang="it-IT" sz="1600" kern="0" dirty="0" smtClean="0"/>
              <a:t>A.Y. 2019/2020</a:t>
            </a:r>
          </a:p>
          <a:p>
            <a:pPr eaLnBrk="1" hangingPunct="1">
              <a:spcBef>
                <a:spcPct val="15000"/>
              </a:spcBef>
            </a:pPr>
            <a:r>
              <a:rPr lang="it-IT" sz="1600" kern="0" dirty="0" smtClean="0"/>
              <a:t>Dr. Giuseppe Borruso</a:t>
            </a:r>
          </a:p>
          <a:p>
            <a:pPr eaLnBrk="1" hangingPunct="1">
              <a:spcBef>
                <a:spcPct val="15000"/>
              </a:spcBef>
            </a:pPr>
            <a:r>
              <a:rPr lang="it-IT" sz="1600" kern="0" dirty="0" err="1" smtClean="0"/>
              <a:t>Department</a:t>
            </a:r>
            <a:r>
              <a:rPr lang="it-IT" sz="1600" kern="0" dirty="0" smtClean="0"/>
              <a:t> of </a:t>
            </a:r>
            <a:r>
              <a:rPr lang="it-IT" sz="1600" kern="0" dirty="0" err="1" smtClean="0"/>
              <a:t>Economics</a:t>
            </a:r>
            <a:r>
              <a:rPr lang="it-IT" sz="1600" kern="0" dirty="0" smtClean="0"/>
              <a:t>, Business, </a:t>
            </a:r>
            <a:r>
              <a:rPr lang="it-IT" sz="1600" kern="0" dirty="0" err="1" smtClean="0"/>
              <a:t>Mathematics</a:t>
            </a:r>
            <a:r>
              <a:rPr lang="it-IT" sz="1600" kern="0" dirty="0" smtClean="0"/>
              <a:t> and </a:t>
            </a:r>
            <a:r>
              <a:rPr lang="it-IT" sz="1600" kern="0" dirty="0" err="1" smtClean="0"/>
              <a:t>Statistics</a:t>
            </a:r>
            <a:endParaRPr lang="it-IT" sz="1600" kern="0" dirty="0" smtClean="0"/>
          </a:p>
          <a:p>
            <a:pPr eaLnBrk="1" hangingPunct="1">
              <a:spcBef>
                <a:spcPct val="15000"/>
              </a:spcBef>
            </a:pPr>
            <a:r>
              <a:rPr lang="it-IT" sz="1600" kern="0" dirty="0" err="1" smtClean="0"/>
              <a:t>University</a:t>
            </a:r>
            <a:r>
              <a:rPr lang="it-IT" sz="1600" kern="0" dirty="0" smtClean="0"/>
              <a:t> of Trieste</a:t>
            </a:r>
          </a:p>
          <a:p>
            <a:pPr eaLnBrk="1" hangingPunct="1">
              <a:spcBef>
                <a:spcPct val="15000"/>
              </a:spcBef>
            </a:pPr>
            <a:r>
              <a:rPr lang="it-IT" sz="1600" kern="0" dirty="0" smtClean="0"/>
              <a:t>E-mail. </a:t>
            </a:r>
            <a:r>
              <a:rPr lang="it-IT" sz="1600" kern="0" dirty="0" smtClean="0">
                <a:hlinkClick r:id="rId4"/>
              </a:rPr>
              <a:t>giuseppe.borruso@econ.units.it</a:t>
            </a:r>
            <a:endParaRPr lang="it-IT" sz="1600" kern="0" dirty="0" smtClean="0"/>
          </a:p>
          <a:p>
            <a:pPr eaLnBrk="1" hangingPunct="1">
              <a:spcBef>
                <a:spcPct val="15000"/>
              </a:spcBef>
            </a:pPr>
            <a:r>
              <a:rPr lang="it-IT" sz="1600" kern="0" dirty="0" err="1" smtClean="0"/>
              <a:t>Ph</a:t>
            </a:r>
            <a:r>
              <a:rPr lang="it-IT" sz="1600" kern="0" dirty="0" smtClean="0"/>
              <a:t>. +39 040 558 </a:t>
            </a:r>
            <a:r>
              <a:rPr lang="it-IT" sz="1600" b="1" kern="0" dirty="0" smtClean="0"/>
              <a:t>7008</a:t>
            </a:r>
          </a:p>
          <a:p>
            <a:pPr eaLnBrk="1" hangingPunct="1">
              <a:spcBef>
                <a:spcPct val="15000"/>
              </a:spcBef>
            </a:pPr>
            <a:r>
              <a:rPr lang="it-IT" sz="1600" kern="0" dirty="0" err="1" smtClean="0"/>
              <a:t>Skype</a:t>
            </a:r>
            <a:r>
              <a:rPr lang="it-IT" sz="1600" kern="0" dirty="0" smtClean="0"/>
              <a:t>:  </a:t>
            </a:r>
            <a:r>
              <a:rPr lang="it-IT" sz="1600" kern="0" dirty="0" err="1" smtClean="0"/>
              <a:t>giuseppe.borruso</a:t>
            </a:r>
            <a:r>
              <a:rPr lang="it-IT" sz="1600" kern="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Passengers Mobility Transition</a:t>
            </a:r>
          </a:p>
        </p:txBody>
      </p:sp>
      <p:sp>
        <p:nvSpPr>
          <p:cNvPr id="41988" name="Line 16"/>
          <p:cNvSpPr>
            <a:spLocks noChangeShapeType="1"/>
          </p:cNvSpPr>
          <p:nvPr/>
        </p:nvSpPr>
        <p:spPr bwMode="auto">
          <a:xfrm flipV="1">
            <a:off x="3114675" y="2092325"/>
            <a:ext cx="0" cy="3457575"/>
          </a:xfrm>
          <a:prstGeom prst="line">
            <a:avLst/>
          </a:prstGeom>
          <a:noFill/>
          <a:ln w="38100">
            <a:solidFill>
              <a:srgbClr val="808080"/>
            </a:solidFill>
            <a:prstDash val="dash"/>
            <a:round/>
            <a:headEnd/>
            <a:tailEnd/>
          </a:ln>
        </p:spPr>
        <p:txBody>
          <a:bodyPr/>
          <a:lstStyle/>
          <a:p>
            <a:endParaRPr lang="en-US"/>
          </a:p>
        </p:txBody>
      </p:sp>
      <p:sp>
        <p:nvSpPr>
          <p:cNvPr id="41989" name="AutoShape 15"/>
          <p:cNvSpPr>
            <a:spLocks noChangeArrowheads="1"/>
          </p:cNvSpPr>
          <p:nvPr/>
        </p:nvSpPr>
        <p:spPr bwMode="auto">
          <a:xfrm>
            <a:off x="1628775" y="5659438"/>
            <a:ext cx="6281738" cy="609600"/>
          </a:xfrm>
          <a:prstGeom prst="rightArrow">
            <a:avLst>
              <a:gd name="adj1" fmla="val 50000"/>
              <a:gd name="adj2" fmla="val 172937"/>
            </a:avLst>
          </a:prstGeom>
          <a:solidFill>
            <a:srgbClr val="EAEAEA"/>
          </a:solidFill>
          <a:ln w="19050">
            <a:solidFill>
              <a:srgbClr val="808080"/>
            </a:solidFill>
            <a:miter lim="800000"/>
            <a:headEnd/>
            <a:tailEnd/>
          </a:ln>
        </p:spPr>
        <p:txBody>
          <a:bodyPr wrap="none" anchor="ctr"/>
          <a:lstStyle/>
          <a:p>
            <a:endParaRPr lang="en-US"/>
          </a:p>
        </p:txBody>
      </p:sp>
      <p:sp>
        <p:nvSpPr>
          <p:cNvPr id="41990" name="Freeform 5"/>
          <p:cNvSpPr>
            <a:spLocks/>
          </p:cNvSpPr>
          <p:nvPr/>
        </p:nvSpPr>
        <p:spPr bwMode="auto">
          <a:xfrm>
            <a:off x="1357313" y="1698625"/>
            <a:ext cx="6899275" cy="3870325"/>
          </a:xfrm>
          <a:custGeom>
            <a:avLst/>
            <a:gdLst>
              <a:gd name="T0" fmla="*/ 0 w 4346"/>
              <a:gd name="T1" fmla="*/ 0 h 2304"/>
              <a:gd name="T2" fmla="*/ 0 w 4346"/>
              <a:gd name="T3" fmla="*/ 2147483647 h 2304"/>
              <a:gd name="T4" fmla="*/ 2147483647 w 4346"/>
              <a:gd name="T5" fmla="*/ 2147483647 h 2304"/>
              <a:gd name="T6" fmla="*/ 0 60000 65536"/>
              <a:gd name="T7" fmla="*/ 0 60000 65536"/>
              <a:gd name="T8" fmla="*/ 0 60000 65536"/>
              <a:gd name="T9" fmla="*/ 0 w 4346"/>
              <a:gd name="T10" fmla="*/ 0 h 2304"/>
              <a:gd name="T11" fmla="*/ 4346 w 4346"/>
              <a:gd name="T12" fmla="*/ 2304 h 2304"/>
            </a:gdLst>
            <a:ahLst/>
            <a:cxnLst>
              <a:cxn ang="T6">
                <a:pos x="T0" y="T1"/>
              </a:cxn>
              <a:cxn ang="T7">
                <a:pos x="T2" y="T3"/>
              </a:cxn>
              <a:cxn ang="T8">
                <a:pos x="T4" y="T5"/>
              </a:cxn>
            </a:cxnLst>
            <a:rect l="T9" t="T10" r="T11" b="T12"/>
            <a:pathLst>
              <a:path w="4346" h="2304">
                <a:moveTo>
                  <a:pt x="0" y="0"/>
                </a:moveTo>
                <a:lnTo>
                  <a:pt x="0" y="2304"/>
                </a:lnTo>
                <a:lnTo>
                  <a:pt x="4346" y="2304"/>
                </a:lnTo>
              </a:path>
            </a:pathLst>
          </a:custGeom>
          <a:noFill/>
          <a:ln w="38100">
            <a:solidFill>
              <a:schemeClr val="tx1"/>
            </a:solidFill>
            <a:round/>
            <a:headEnd type="triangle" w="med" len="med"/>
            <a:tailEnd type="triangle" w="med" len="med"/>
          </a:ln>
        </p:spPr>
        <p:txBody>
          <a:bodyPr/>
          <a:lstStyle/>
          <a:p>
            <a:endParaRPr lang="en-US"/>
          </a:p>
        </p:txBody>
      </p:sp>
      <p:sp>
        <p:nvSpPr>
          <p:cNvPr id="41991" name="Freeform 6"/>
          <p:cNvSpPr>
            <a:spLocks/>
          </p:cNvSpPr>
          <p:nvPr/>
        </p:nvSpPr>
        <p:spPr bwMode="auto">
          <a:xfrm>
            <a:off x="1439863" y="2368550"/>
            <a:ext cx="6510337" cy="2090738"/>
          </a:xfrm>
          <a:custGeom>
            <a:avLst/>
            <a:gdLst>
              <a:gd name="T0" fmla="*/ 0 w 4101"/>
              <a:gd name="T1" fmla="*/ 0 h 1317"/>
              <a:gd name="T2" fmla="*/ 2147483647 w 4101"/>
              <a:gd name="T3" fmla="*/ 2147483647 h 1317"/>
              <a:gd name="T4" fmla="*/ 2147483647 w 4101"/>
              <a:gd name="T5" fmla="*/ 2147483647 h 1317"/>
              <a:gd name="T6" fmla="*/ 2147483647 w 4101"/>
              <a:gd name="T7" fmla="*/ 2147483647 h 1317"/>
              <a:gd name="T8" fmla="*/ 2147483647 w 4101"/>
              <a:gd name="T9" fmla="*/ 2147483647 h 1317"/>
              <a:gd name="T10" fmla="*/ 0 60000 65536"/>
              <a:gd name="T11" fmla="*/ 0 60000 65536"/>
              <a:gd name="T12" fmla="*/ 0 60000 65536"/>
              <a:gd name="T13" fmla="*/ 0 60000 65536"/>
              <a:gd name="T14" fmla="*/ 0 60000 65536"/>
              <a:gd name="T15" fmla="*/ 0 w 4101"/>
              <a:gd name="T16" fmla="*/ 0 h 1317"/>
              <a:gd name="T17" fmla="*/ 4101 w 4101"/>
              <a:gd name="T18" fmla="*/ 1317 h 1317"/>
            </a:gdLst>
            <a:ahLst/>
            <a:cxnLst>
              <a:cxn ang="T10">
                <a:pos x="T0" y="T1"/>
              </a:cxn>
              <a:cxn ang="T11">
                <a:pos x="T2" y="T3"/>
              </a:cxn>
              <a:cxn ang="T12">
                <a:pos x="T4" y="T5"/>
              </a:cxn>
              <a:cxn ang="T13">
                <a:pos x="T6" y="T7"/>
              </a:cxn>
              <a:cxn ang="T14">
                <a:pos x="T8" y="T9"/>
              </a:cxn>
            </a:cxnLst>
            <a:rect l="T15" t="T16" r="T17" b="T18"/>
            <a:pathLst>
              <a:path w="4101" h="1317">
                <a:moveTo>
                  <a:pt x="0" y="0"/>
                </a:moveTo>
                <a:cubicBezTo>
                  <a:pt x="314" y="18"/>
                  <a:pt x="615" y="4"/>
                  <a:pt x="895" y="201"/>
                </a:cubicBezTo>
                <a:cubicBezTo>
                  <a:pt x="1175" y="398"/>
                  <a:pt x="1380" y="1047"/>
                  <a:pt x="1682" y="1182"/>
                </a:cubicBezTo>
                <a:cubicBezTo>
                  <a:pt x="1984" y="1317"/>
                  <a:pt x="2304" y="1124"/>
                  <a:pt x="2707" y="1012"/>
                </a:cubicBezTo>
                <a:cubicBezTo>
                  <a:pt x="3110" y="900"/>
                  <a:pt x="3811" y="614"/>
                  <a:pt x="4101" y="509"/>
                </a:cubicBezTo>
              </a:path>
            </a:pathLst>
          </a:custGeom>
          <a:noFill/>
          <a:ln w="50800">
            <a:solidFill>
              <a:srgbClr val="99CCFF"/>
            </a:solidFill>
            <a:round/>
            <a:headEnd/>
            <a:tailEnd/>
          </a:ln>
        </p:spPr>
        <p:txBody>
          <a:bodyPr/>
          <a:lstStyle/>
          <a:p>
            <a:endParaRPr lang="en-US"/>
          </a:p>
        </p:txBody>
      </p:sp>
      <p:sp>
        <p:nvSpPr>
          <p:cNvPr id="41992" name="Freeform 7"/>
          <p:cNvSpPr>
            <a:spLocks/>
          </p:cNvSpPr>
          <p:nvPr/>
        </p:nvSpPr>
        <p:spPr bwMode="auto">
          <a:xfrm>
            <a:off x="1454150" y="2563813"/>
            <a:ext cx="6526213" cy="2716212"/>
          </a:xfrm>
          <a:custGeom>
            <a:avLst/>
            <a:gdLst>
              <a:gd name="T0" fmla="*/ 0 w 4111"/>
              <a:gd name="T1" fmla="*/ 2147483647 h 1711"/>
              <a:gd name="T2" fmla="*/ 2147483647 w 4111"/>
              <a:gd name="T3" fmla="*/ 2147483647 h 1711"/>
              <a:gd name="T4" fmla="*/ 2147483647 w 4111"/>
              <a:gd name="T5" fmla="*/ 2147483647 h 1711"/>
              <a:gd name="T6" fmla="*/ 2147483647 w 4111"/>
              <a:gd name="T7" fmla="*/ 2147483647 h 1711"/>
              <a:gd name="T8" fmla="*/ 2147483647 w 4111"/>
              <a:gd name="T9" fmla="*/ 2147483647 h 1711"/>
              <a:gd name="T10" fmla="*/ 0 60000 65536"/>
              <a:gd name="T11" fmla="*/ 0 60000 65536"/>
              <a:gd name="T12" fmla="*/ 0 60000 65536"/>
              <a:gd name="T13" fmla="*/ 0 60000 65536"/>
              <a:gd name="T14" fmla="*/ 0 60000 65536"/>
              <a:gd name="T15" fmla="*/ 0 w 4111"/>
              <a:gd name="T16" fmla="*/ 0 h 1711"/>
              <a:gd name="T17" fmla="*/ 4111 w 4111"/>
              <a:gd name="T18" fmla="*/ 1711 h 1711"/>
            </a:gdLst>
            <a:ahLst/>
            <a:cxnLst>
              <a:cxn ang="T10">
                <a:pos x="T0" y="T1"/>
              </a:cxn>
              <a:cxn ang="T11">
                <a:pos x="T2" y="T3"/>
              </a:cxn>
              <a:cxn ang="T12">
                <a:pos x="T4" y="T5"/>
              </a:cxn>
              <a:cxn ang="T13">
                <a:pos x="T6" y="T7"/>
              </a:cxn>
              <a:cxn ang="T14">
                <a:pos x="T8" y="T9"/>
              </a:cxn>
            </a:cxnLst>
            <a:rect l="T15" t="T16" r="T17" b="T18"/>
            <a:pathLst>
              <a:path w="4111" h="1711">
                <a:moveTo>
                  <a:pt x="0" y="1693"/>
                </a:moveTo>
                <a:cubicBezTo>
                  <a:pt x="318" y="1702"/>
                  <a:pt x="637" y="1711"/>
                  <a:pt x="934" y="1448"/>
                </a:cubicBezTo>
                <a:cubicBezTo>
                  <a:pt x="1231" y="1185"/>
                  <a:pt x="1387" y="226"/>
                  <a:pt x="1781" y="113"/>
                </a:cubicBezTo>
                <a:cubicBezTo>
                  <a:pt x="2175" y="0"/>
                  <a:pt x="2911" y="599"/>
                  <a:pt x="3299" y="768"/>
                </a:cubicBezTo>
                <a:cubicBezTo>
                  <a:pt x="3687" y="937"/>
                  <a:pt x="3899" y="1031"/>
                  <a:pt x="4111" y="1125"/>
                </a:cubicBezTo>
              </a:path>
            </a:pathLst>
          </a:custGeom>
          <a:noFill/>
          <a:ln w="50800">
            <a:solidFill>
              <a:srgbClr val="0000FF"/>
            </a:solidFill>
            <a:round/>
            <a:headEnd/>
            <a:tailEnd/>
          </a:ln>
        </p:spPr>
        <p:txBody>
          <a:bodyPr/>
          <a:lstStyle/>
          <a:p>
            <a:endParaRPr lang="en-US"/>
          </a:p>
        </p:txBody>
      </p:sp>
      <p:sp>
        <p:nvSpPr>
          <p:cNvPr id="41993" name="Text Box 8"/>
          <p:cNvSpPr txBox="1">
            <a:spLocks noChangeArrowheads="1"/>
          </p:cNvSpPr>
          <p:nvPr/>
        </p:nvSpPr>
        <p:spPr bwMode="auto">
          <a:xfrm>
            <a:off x="3138488" y="5781675"/>
            <a:ext cx="2760662" cy="366713"/>
          </a:xfrm>
          <a:prstGeom prst="rect">
            <a:avLst/>
          </a:prstGeom>
          <a:noFill/>
          <a:ln w="9525">
            <a:noFill/>
            <a:miter lim="800000"/>
            <a:headEnd/>
            <a:tailEnd/>
          </a:ln>
        </p:spPr>
        <p:txBody>
          <a:bodyPr wrap="none">
            <a:spAutoFit/>
          </a:bodyPr>
          <a:lstStyle/>
          <a:p>
            <a:r>
              <a:rPr lang="en-US" sz="1800" b="1">
                <a:latin typeface="AvantGarde Bk BT" pitchFamily="34" charset="0"/>
              </a:rPr>
              <a:t>Economic Development</a:t>
            </a:r>
          </a:p>
        </p:txBody>
      </p:sp>
      <p:sp>
        <p:nvSpPr>
          <p:cNvPr id="41994" name="Text Box 9"/>
          <p:cNvSpPr txBox="1">
            <a:spLocks noChangeArrowheads="1"/>
          </p:cNvSpPr>
          <p:nvPr/>
        </p:nvSpPr>
        <p:spPr bwMode="auto">
          <a:xfrm>
            <a:off x="1628585" y="2341563"/>
            <a:ext cx="925894" cy="307777"/>
          </a:xfrm>
          <a:prstGeom prst="rect">
            <a:avLst/>
          </a:prstGeom>
          <a:solidFill>
            <a:srgbClr val="FFFFFF"/>
          </a:solidFill>
          <a:ln w="25400">
            <a:solidFill>
              <a:srgbClr val="99CCFF"/>
            </a:solidFill>
            <a:miter lim="800000"/>
            <a:headEnd/>
            <a:tailEnd/>
          </a:ln>
        </p:spPr>
        <p:txBody>
          <a:bodyPr wrap="none" lIns="45720" rIns="45720">
            <a:spAutoFit/>
          </a:bodyPr>
          <a:lstStyle/>
          <a:p>
            <a:pPr algn="ctr"/>
            <a:r>
              <a:rPr lang="en-US" sz="1400" b="1">
                <a:latin typeface="AvantGarde Bk BT" pitchFamily="34" charset="0"/>
              </a:rPr>
              <a:t>Individual</a:t>
            </a:r>
          </a:p>
        </p:txBody>
      </p:sp>
      <p:sp>
        <p:nvSpPr>
          <p:cNvPr id="41995" name="Text Box 10"/>
          <p:cNvSpPr txBox="1">
            <a:spLocks noChangeArrowheads="1"/>
          </p:cNvSpPr>
          <p:nvPr/>
        </p:nvSpPr>
        <p:spPr bwMode="auto">
          <a:xfrm>
            <a:off x="2704855" y="4360863"/>
            <a:ext cx="937115" cy="307777"/>
          </a:xfrm>
          <a:prstGeom prst="rect">
            <a:avLst/>
          </a:prstGeom>
          <a:solidFill>
            <a:srgbClr val="FFFFFF"/>
          </a:solidFill>
          <a:ln w="25400">
            <a:solidFill>
              <a:srgbClr val="0000FF"/>
            </a:solidFill>
            <a:miter lim="800000"/>
            <a:headEnd/>
            <a:tailEnd/>
          </a:ln>
        </p:spPr>
        <p:txBody>
          <a:bodyPr wrap="none" lIns="45720" rIns="45720">
            <a:spAutoFit/>
          </a:bodyPr>
          <a:lstStyle/>
          <a:p>
            <a:pPr algn="ctr"/>
            <a:r>
              <a:rPr lang="en-US" sz="1400" b="1">
                <a:latin typeface="AvantGarde Bk BT" pitchFamily="34" charset="0"/>
              </a:rPr>
              <a:t>Collective</a:t>
            </a:r>
          </a:p>
        </p:txBody>
      </p:sp>
      <p:sp>
        <p:nvSpPr>
          <p:cNvPr id="41996" name="Freeform 11"/>
          <p:cNvSpPr>
            <a:spLocks/>
          </p:cNvSpPr>
          <p:nvPr/>
        </p:nvSpPr>
        <p:spPr bwMode="auto">
          <a:xfrm>
            <a:off x="1454150" y="2951163"/>
            <a:ext cx="6540500" cy="2554287"/>
          </a:xfrm>
          <a:custGeom>
            <a:avLst/>
            <a:gdLst>
              <a:gd name="T0" fmla="*/ 0 w 4120"/>
              <a:gd name="T1" fmla="*/ 2147483647 h 1609"/>
              <a:gd name="T2" fmla="*/ 2147483647 w 4120"/>
              <a:gd name="T3" fmla="*/ 2147483647 h 1609"/>
              <a:gd name="T4" fmla="*/ 2147483647 w 4120"/>
              <a:gd name="T5" fmla="*/ 2147483647 h 1609"/>
              <a:gd name="T6" fmla="*/ 2147483647 w 4120"/>
              <a:gd name="T7" fmla="*/ 0 h 1609"/>
              <a:gd name="T8" fmla="*/ 0 60000 65536"/>
              <a:gd name="T9" fmla="*/ 0 60000 65536"/>
              <a:gd name="T10" fmla="*/ 0 60000 65536"/>
              <a:gd name="T11" fmla="*/ 0 60000 65536"/>
              <a:gd name="T12" fmla="*/ 0 w 4120"/>
              <a:gd name="T13" fmla="*/ 0 h 1609"/>
              <a:gd name="T14" fmla="*/ 4120 w 4120"/>
              <a:gd name="T15" fmla="*/ 1609 h 1609"/>
            </a:gdLst>
            <a:ahLst/>
            <a:cxnLst>
              <a:cxn ang="T8">
                <a:pos x="T0" y="T1"/>
              </a:cxn>
              <a:cxn ang="T9">
                <a:pos x="T2" y="T3"/>
              </a:cxn>
              <a:cxn ang="T10">
                <a:pos x="T4" y="T5"/>
              </a:cxn>
              <a:cxn ang="T11">
                <a:pos x="T6" y="T7"/>
              </a:cxn>
            </a:cxnLst>
            <a:rect l="T12" t="T13" r="T14" b="T15"/>
            <a:pathLst>
              <a:path w="4120" h="1609">
                <a:moveTo>
                  <a:pt x="0" y="1605"/>
                </a:moveTo>
                <a:cubicBezTo>
                  <a:pt x="228" y="1569"/>
                  <a:pt x="951" y="1609"/>
                  <a:pt x="1370" y="1391"/>
                </a:cubicBezTo>
                <a:cubicBezTo>
                  <a:pt x="1789" y="1173"/>
                  <a:pt x="2057" y="527"/>
                  <a:pt x="2515" y="295"/>
                </a:cubicBezTo>
                <a:cubicBezTo>
                  <a:pt x="2973" y="63"/>
                  <a:pt x="3786" y="61"/>
                  <a:pt x="4120" y="0"/>
                </a:cubicBezTo>
              </a:path>
            </a:pathLst>
          </a:custGeom>
          <a:noFill/>
          <a:ln w="50800">
            <a:solidFill>
              <a:srgbClr val="C0C0C0"/>
            </a:solidFill>
            <a:round/>
            <a:headEnd/>
            <a:tailEnd/>
          </a:ln>
        </p:spPr>
        <p:txBody>
          <a:bodyPr/>
          <a:lstStyle/>
          <a:p>
            <a:endParaRPr lang="en-US"/>
          </a:p>
        </p:txBody>
      </p:sp>
      <p:sp>
        <p:nvSpPr>
          <p:cNvPr id="41997" name="Text Box 12"/>
          <p:cNvSpPr txBox="1">
            <a:spLocks noChangeArrowheads="1"/>
          </p:cNvSpPr>
          <p:nvPr/>
        </p:nvSpPr>
        <p:spPr bwMode="auto">
          <a:xfrm>
            <a:off x="6229105" y="2889250"/>
            <a:ext cx="937116" cy="307777"/>
          </a:xfrm>
          <a:prstGeom prst="rect">
            <a:avLst/>
          </a:prstGeom>
          <a:solidFill>
            <a:srgbClr val="FFFFFF"/>
          </a:solidFill>
          <a:ln w="25400">
            <a:solidFill>
              <a:srgbClr val="C0C0C0"/>
            </a:solidFill>
            <a:miter lim="800000"/>
            <a:headEnd/>
            <a:tailEnd/>
          </a:ln>
        </p:spPr>
        <p:txBody>
          <a:bodyPr wrap="none" lIns="45720" rIns="45720">
            <a:spAutoFit/>
          </a:bodyPr>
          <a:lstStyle/>
          <a:p>
            <a:pPr algn="ctr"/>
            <a:r>
              <a:rPr lang="en-US" sz="1400" b="1">
                <a:latin typeface="AvantGarde Bk BT" pitchFamily="34" charset="0"/>
              </a:rPr>
              <a:t>Motorized</a:t>
            </a:r>
          </a:p>
        </p:txBody>
      </p:sp>
      <p:sp>
        <p:nvSpPr>
          <p:cNvPr id="41998" name="Freeform 13"/>
          <p:cNvSpPr>
            <a:spLocks/>
          </p:cNvSpPr>
          <p:nvPr/>
        </p:nvSpPr>
        <p:spPr bwMode="auto">
          <a:xfrm>
            <a:off x="1427163" y="2022475"/>
            <a:ext cx="6529387" cy="2936875"/>
          </a:xfrm>
          <a:custGeom>
            <a:avLst/>
            <a:gdLst>
              <a:gd name="T0" fmla="*/ 0 w 4163"/>
              <a:gd name="T1" fmla="*/ 0 h 1850"/>
              <a:gd name="T2" fmla="*/ 2147483647 w 4163"/>
              <a:gd name="T3" fmla="*/ 2147483647 h 1850"/>
              <a:gd name="T4" fmla="*/ 2147483647 w 4163"/>
              <a:gd name="T5" fmla="*/ 2147483647 h 1850"/>
              <a:gd name="T6" fmla="*/ 2147483647 w 4163"/>
              <a:gd name="T7" fmla="*/ 2147483647 h 1850"/>
              <a:gd name="T8" fmla="*/ 0 60000 65536"/>
              <a:gd name="T9" fmla="*/ 0 60000 65536"/>
              <a:gd name="T10" fmla="*/ 0 60000 65536"/>
              <a:gd name="T11" fmla="*/ 0 60000 65536"/>
              <a:gd name="T12" fmla="*/ 0 w 4163"/>
              <a:gd name="T13" fmla="*/ 0 h 1850"/>
              <a:gd name="T14" fmla="*/ 4163 w 4163"/>
              <a:gd name="T15" fmla="*/ 1850 h 1850"/>
            </a:gdLst>
            <a:ahLst/>
            <a:cxnLst>
              <a:cxn ang="T8">
                <a:pos x="T0" y="T1"/>
              </a:cxn>
              <a:cxn ang="T9">
                <a:pos x="T2" y="T3"/>
              </a:cxn>
              <a:cxn ang="T10">
                <a:pos x="T4" y="T5"/>
              </a:cxn>
              <a:cxn ang="T11">
                <a:pos x="T6" y="T7"/>
              </a:cxn>
            </a:cxnLst>
            <a:rect l="T12" t="T13" r="T14" b="T15"/>
            <a:pathLst>
              <a:path w="4163" h="1850">
                <a:moveTo>
                  <a:pt x="0" y="0"/>
                </a:moveTo>
                <a:cubicBezTo>
                  <a:pt x="154" y="36"/>
                  <a:pt x="580" y="4"/>
                  <a:pt x="925" y="218"/>
                </a:cubicBezTo>
                <a:cubicBezTo>
                  <a:pt x="1270" y="432"/>
                  <a:pt x="1528" y="1011"/>
                  <a:pt x="2068" y="1283"/>
                </a:cubicBezTo>
                <a:cubicBezTo>
                  <a:pt x="2608" y="1555"/>
                  <a:pt x="3383" y="1704"/>
                  <a:pt x="4163" y="1850"/>
                </a:cubicBezTo>
              </a:path>
            </a:pathLst>
          </a:custGeom>
          <a:noFill/>
          <a:ln w="50800">
            <a:solidFill>
              <a:srgbClr val="808080"/>
            </a:solidFill>
            <a:round/>
            <a:headEnd/>
            <a:tailEnd/>
          </a:ln>
        </p:spPr>
        <p:txBody>
          <a:bodyPr/>
          <a:lstStyle/>
          <a:p>
            <a:endParaRPr lang="en-US"/>
          </a:p>
        </p:txBody>
      </p:sp>
      <p:sp>
        <p:nvSpPr>
          <p:cNvPr id="41999" name="Text Box 14"/>
          <p:cNvSpPr txBox="1">
            <a:spLocks noChangeArrowheads="1"/>
          </p:cNvSpPr>
          <p:nvPr/>
        </p:nvSpPr>
        <p:spPr bwMode="auto">
          <a:xfrm>
            <a:off x="6199301" y="4567238"/>
            <a:ext cx="1355499" cy="307777"/>
          </a:xfrm>
          <a:prstGeom prst="rect">
            <a:avLst/>
          </a:prstGeom>
          <a:solidFill>
            <a:srgbClr val="FFFFFF"/>
          </a:solidFill>
          <a:ln w="25400">
            <a:solidFill>
              <a:srgbClr val="808080"/>
            </a:solidFill>
            <a:miter lim="800000"/>
            <a:headEnd/>
            <a:tailEnd/>
          </a:ln>
        </p:spPr>
        <p:txBody>
          <a:bodyPr wrap="none" lIns="45720" rIns="45720">
            <a:spAutoFit/>
          </a:bodyPr>
          <a:lstStyle/>
          <a:p>
            <a:pPr algn="ctr"/>
            <a:r>
              <a:rPr lang="en-US" sz="1400" b="1">
                <a:latin typeface="AvantGarde Bk BT" pitchFamily="34" charset="0"/>
              </a:rPr>
              <a:t>Non-motorized</a:t>
            </a:r>
          </a:p>
        </p:txBody>
      </p:sp>
      <p:sp>
        <p:nvSpPr>
          <p:cNvPr id="42000" name="Line 17"/>
          <p:cNvSpPr>
            <a:spLocks noChangeShapeType="1"/>
          </p:cNvSpPr>
          <p:nvPr/>
        </p:nvSpPr>
        <p:spPr bwMode="auto">
          <a:xfrm flipV="1">
            <a:off x="5545138" y="2098675"/>
            <a:ext cx="0" cy="3457575"/>
          </a:xfrm>
          <a:prstGeom prst="line">
            <a:avLst/>
          </a:prstGeom>
          <a:noFill/>
          <a:ln w="38100">
            <a:solidFill>
              <a:srgbClr val="808080"/>
            </a:solidFill>
            <a:prstDash val="dash"/>
            <a:round/>
            <a:headEnd/>
            <a:tailEnd/>
          </a:ln>
        </p:spPr>
        <p:txBody>
          <a:bodyPr/>
          <a:lstStyle/>
          <a:p>
            <a:endParaRPr lang="en-US"/>
          </a:p>
        </p:txBody>
      </p:sp>
      <p:sp>
        <p:nvSpPr>
          <p:cNvPr id="42001" name="Text Box 18"/>
          <p:cNvSpPr txBox="1">
            <a:spLocks noChangeArrowheads="1"/>
          </p:cNvSpPr>
          <p:nvPr/>
        </p:nvSpPr>
        <p:spPr bwMode="auto">
          <a:xfrm>
            <a:off x="1724025" y="1441450"/>
            <a:ext cx="1049338" cy="488950"/>
          </a:xfrm>
          <a:prstGeom prst="rect">
            <a:avLst/>
          </a:prstGeom>
          <a:noFill/>
          <a:ln w="25400">
            <a:noFill/>
            <a:miter lim="800000"/>
            <a:headEnd/>
            <a:tailEnd/>
          </a:ln>
        </p:spPr>
        <p:txBody>
          <a:bodyPr wrap="none" lIns="0" tIns="0" rIns="0" bIns="0">
            <a:spAutoFit/>
          </a:bodyPr>
          <a:lstStyle/>
          <a:p>
            <a:pPr algn="ctr"/>
            <a:r>
              <a:rPr lang="en-US" sz="1600" b="1">
                <a:latin typeface="Arial Rounded MT Bold" pitchFamily="34" charset="0"/>
              </a:rPr>
              <a:t>Industrial </a:t>
            </a:r>
            <a:br>
              <a:rPr lang="en-US" sz="1600" b="1">
                <a:latin typeface="Arial Rounded MT Bold" pitchFamily="34" charset="0"/>
              </a:rPr>
            </a:br>
            <a:r>
              <a:rPr lang="en-US" sz="1600" b="1">
                <a:latin typeface="Arial Rounded MT Bold" pitchFamily="34" charset="0"/>
              </a:rPr>
              <a:t>Revolution</a:t>
            </a:r>
          </a:p>
        </p:txBody>
      </p:sp>
      <p:sp>
        <p:nvSpPr>
          <p:cNvPr id="42002" name="Text Box 19"/>
          <p:cNvSpPr txBox="1">
            <a:spLocks noChangeArrowheads="1"/>
          </p:cNvSpPr>
          <p:nvPr/>
        </p:nvSpPr>
        <p:spPr bwMode="auto">
          <a:xfrm>
            <a:off x="3530600" y="1573213"/>
            <a:ext cx="1647825"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Mass Production</a:t>
            </a:r>
          </a:p>
        </p:txBody>
      </p:sp>
      <p:sp>
        <p:nvSpPr>
          <p:cNvPr id="42003" name="Text Box 20"/>
          <p:cNvSpPr txBox="1">
            <a:spLocks noChangeArrowheads="1"/>
          </p:cNvSpPr>
          <p:nvPr/>
        </p:nvSpPr>
        <p:spPr bwMode="auto">
          <a:xfrm>
            <a:off x="6026150" y="1590675"/>
            <a:ext cx="1295400"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Globalization</a:t>
            </a:r>
          </a:p>
        </p:txBody>
      </p:sp>
      <p:sp>
        <p:nvSpPr>
          <p:cNvPr id="21"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16916082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sz="2800" dirty="0" smtClean="0"/>
              <a:t>Scales of Spatial Organization for Transport</a:t>
            </a:r>
            <a:r>
              <a:rPr lang="en-US" sz="2400" dirty="0" smtClean="0"/>
              <a:t/>
            </a:r>
            <a:br>
              <a:rPr lang="en-US" sz="2400" dirty="0" smtClean="0"/>
            </a:br>
            <a:endParaRPr lang="en-US" sz="2400" dirty="0" smtClean="0"/>
          </a:p>
        </p:txBody>
      </p:sp>
      <p:graphicFrame>
        <p:nvGraphicFramePr>
          <p:cNvPr id="9" name="Group 179"/>
          <p:cNvGraphicFramePr>
            <a:graphicFrameLocks noGrp="1"/>
          </p:cNvGraphicFramePr>
          <p:nvPr>
            <p:ph idx="1"/>
          </p:nvPr>
        </p:nvGraphicFramePr>
        <p:xfrm>
          <a:off x="133350" y="1117600"/>
          <a:ext cx="8869365" cy="4994386"/>
        </p:xfrm>
        <a:graphic>
          <a:graphicData uri="http://schemas.openxmlformats.org/drawingml/2006/table">
            <a:tbl>
              <a:tblPr firstRow="1" firstCol="1" bandRow="1">
                <a:tableStyleId>{3B4B98B0-60AC-42C2-AFA5-B58CD77FA1E5}</a:tableStyleId>
              </a:tblPr>
              <a:tblGrid>
                <a:gridCol w="984911">
                  <a:extLst>
                    <a:ext uri="{9D8B030D-6E8A-4147-A177-3AD203B41FA5}">
                      <a16:colId xmlns:a16="http://schemas.microsoft.com/office/drawing/2014/main" val="20000"/>
                    </a:ext>
                  </a:extLst>
                </a:gridCol>
                <a:gridCol w="2940760">
                  <a:extLst>
                    <a:ext uri="{9D8B030D-6E8A-4147-A177-3AD203B41FA5}">
                      <a16:colId xmlns:a16="http://schemas.microsoft.com/office/drawing/2014/main" val="20001"/>
                    </a:ext>
                  </a:extLst>
                </a:gridCol>
                <a:gridCol w="1711144">
                  <a:extLst>
                    <a:ext uri="{9D8B030D-6E8A-4147-A177-3AD203B41FA5}">
                      <a16:colId xmlns:a16="http://schemas.microsoft.com/office/drawing/2014/main" val="20002"/>
                    </a:ext>
                  </a:extLst>
                </a:gridCol>
                <a:gridCol w="1478488">
                  <a:extLst>
                    <a:ext uri="{9D8B030D-6E8A-4147-A177-3AD203B41FA5}">
                      <a16:colId xmlns:a16="http://schemas.microsoft.com/office/drawing/2014/main" val="20003"/>
                    </a:ext>
                  </a:extLst>
                </a:gridCol>
                <a:gridCol w="1754062">
                  <a:extLst>
                    <a:ext uri="{9D8B030D-6E8A-4147-A177-3AD203B41FA5}">
                      <a16:colId xmlns:a16="http://schemas.microsoft.com/office/drawing/2014/main" val="20004"/>
                    </a:ext>
                  </a:extLst>
                </a:gridCol>
              </a:tblGrid>
              <a:tr h="4006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Scale</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Nodes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Links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Relations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0"/>
                  </a:ext>
                </a:extLst>
              </a:tr>
              <a:tr h="16390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Global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Gateways and hubs (airports and ports)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Air and maritime lanes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Investment, trade and production</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1"/>
                  </a:ext>
                </a:extLst>
              </a:tr>
              <a:tr h="150967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Regional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Cities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Corridors (rail lines, highways, canals)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Urban system and hinterland</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2"/>
                  </a:ext>
                </a:extLst>
              </a:tr>
              <a:tr h="14450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Local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Employment and commercial activities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Roads and transit systems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Commuting and distribution</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3"/>
                  </a:ext>
                </a:extLst>
              </a:tr>
            </a:tbl>
          </a:graphicData>
        </a:graphic>
      </p:graphicFrame>
      <p:pic>
        <p:nvPicPr>
          <p:cNvPr id="37916" name="Picture 10" descr="bkgrd"/>
          <p:cNvPicPr>
            <a:picLocks noChangeAspect="1" noChangeArrowheads="1"/>
          </p:cNvPicPr>
          <p:nvPr/>
        </p:nvPicPr>
        <p:blipFill>
          <a:blip r:embed="rId3" cstate="print">
            <a:lum contrast="-12000"/>
          </a:blip>
          <a:srcRect/>
          <a:stretch>
            <a:fillRect/>
          </a:stretch>
        </p:blipFill>
        <p:spPr bwMode="auto">
          <a:xfrm>
            <a:off x="1757363" y="1587500"/>
            <a:ext cx="1477962" cy="1484313"/>
          </a:xfrm>
          <a:prstGeom prst="rect">
            <a:avLst/>
          </a:prstGeom>
          <a:noFill/>
          <a:ln w="9525">
            <a:noFill/>
            <a:miter lim="800000"/>
            <a:headEnd/>
            <a:tailEnd/>
          </a:ln>
        </p:spPr>
      </p:pic>
      <p:grpSp>
        <p:nvGrpSpPr>
          <p:cNvPr id="37917" name="Group 11"/>
          <p:cNvGrpSpPr>
            <a:grpSpLocks/>
          </p:cNvGrpSpPr>
          <p:nvPr/>
        </p:nvGrpSpPr>
        <p:grpSpPr bwMode="auto">
          <a:xfrm>
            <a:off x="801688" y="3336925"/>
            <a:ext cx="3200400" cy="1098550"/>
            <a:chOff x="1638300" y="2355850"/>
            <a:chExt cx="5986463" cy="860425"/>
          </a:xfrm>
        </p:grpSpPr>
        <p:sp>
          <p:nvSpPr>
            <p:cNvPr id="37932" name="Freeform 96"/>
            <p:cNvSpPr>
              <a:spLocks/>
            </p:cNvSpPr>
            <p:nvPr/>
          </p:nvSpPr>
          <p:spPr bwMode="auto">
            <a:xfrm>
              <a:off x="1638300" y="2355850"/>
              <a:ext cx="5986463" cy="860425"/>
            </a:xfrm>
            <a:custGeom>
              <a:avLst/>
              <a:gdLst>
                <a:gd name="T0" fmla="*/ 2147483647 w 2559"/>
                <a:gd name="T1" fmla="*/ 0 h 773"/>
                <a:gd name="T2" fmla="*/ 0 w 2559"/>
                <a:gd name="T3" fmla="*/ 2147483647 h 773"/>
                <a:gd name="T4" fmla="*/ 2147483647 w 2559"/>
                <a:gd name="T5" fmla="*/ 2147483647 h 773"/>
                <a:gd name="T6" fmla="*/ 2147483647 w 2559"/>
                <a:gd name="T7" fmla="*/ 2147483647 h 773"/>
                <a:gd name="T8" fmla="*/ 2147483647 w 2559"/>
                <a:gd name="T9" fmla="*/ 0 h 773"/>
                <a:gd name="T10" fmla="*/ 2147483647 w 2559"/>
                <a:gd name="T11" fmla="*/ 0 h 773"/>
                <a:gd name="T12" fmla="*/ 0 60000 65536"/>
                <a:gd name="T13" fmla="*/ 0 60000 65536"/>
                <a:gd name="T14" fmla="*/ 0 60000 65536"/>
                <a:gd name="T15" fmla="*/ 0 60000 65536"/>
                <a:gd name="T16" fmla="*/ 0 60000 65536"/>
                <a:gd name="T17" fmla="*/ 0 60000 65536"/>
                <a:gd name="T18" fmla="*/ 0 w 2559"/>
                <a:gd name="T19" fmla="*/ 0 h 773"/>
                <a:gd name="T20" fmla="*/ 2559 w 255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9" h="773">
                  <a:moveTo>
                    <a:pt x="711" y="0"/>
                  </a:moveTo>
                  <a:lnTo>
                    <a:pt x="0" y="772"/>
                  </a:lnTo>
                  <a:lnTo>
                    <a:pt x="2558" y="772"/>
                  </a:lnTo>
                  <a:lnTo>
                    <a:pt x="1872" y="1"/>
                  </a:lnTo>
                  <a:lnTo>
                    <a:pt x="711" y="0"/>
                  </a:lnTo>
                </a:path>
              </a:pathLst>
            </a:custGeom>
            <a:solidFill>
              <a:srgbClr val="F8F8F8"/>
            </a:solidFill>
            <a:ln w="22225">
              <a:solidFill>
                <a:srgbClr val="B2B2B2"/>
              </a:solidFill>
              <a:round/>
              <a:headEnd/>
              <a:tailEnd/>
            </a:ln>
          </p:spPr>
          <p:txBody>
            <a:bodyPr/>
            <a:lstStyle/>
            <a:p>
              <a:endParaRPr lang="en-US"/>
            </a:p>
          </p:txBody>
        </p:sp>
        <p:sp>
          <p:nvSpPr>
            <p:cNvPr id="37933" name="Freeform 163"/>
            <p:cNvSpPr>
              <a:spLocks/>
            </p:cNvSpPr>
            <p:nvPr/>
          </p:nvSpPr>
          <p:spPr bwMode="auto">
            <a:xfrm>
              <a:off x="5559425" y="2643188"/>
              <a:ext cx="1162050" cy="441325"/>
            </a:xfrm>
            <a:custGeom>
              <a:avLst/>
              <a:gdLst>
                <a:gd name="T0" fmla="*/ 2147483647 w 732"/>
                <a:gd name="T1" fmla="*/ 2147483647 h 278"/>
                <a:gd name="T2" fmla="*/ 2147483647 w 732"/>
                <a:gd name="T3" fmla="*/ 2147483647 h 278"/>
                <a:gd name="T4" fmla="*/ 0 w 732"/>
                <a:gd name="T5" fmla="*/ 0 h 278"/>
                <a:gd name="T6" fmla="*/ 0 60000 65536"/>
                <a:gd name="T7" fmla="*/ 0 60000 65536"/>
                <a:gd name="T8" fmla="*/ 0 60000 65536"/>
                <a:gd name="T9" fmla="*/ 0 w 732"/>
                <a:gd name="T10" fmla="*/ 0 h 278"/>
                <a:gd name="T11" fmla="*/ 732 w 732"/>
                <a:gd name="T12" fmla="*/ 278 h 278"/>
              </a:gdLst>
              <a:ahLst/>
              <a:cxnLst>
                <a:cxn ang="T6">
                  <a:pos x="T0" y="T1"/>
                </a:cxn>
                <a:cxn ang="T7">
                  <a:pos x="T2" y="T3"/>
                </a:cxn>
                <a:cxn ang="T8">
                  <a:pos x="T4" y="T5"/>
                </a:cxn>
              </a:cxnLst>
              <a:rect l="T9" t="T10" r="T11" b="T12"/>
              <a:pathLst>
                <a:path w="732" h="278">
                  <a:moveTo>
                    <a:pt x="732" y="278"/>
                  </a:moveTo>
                  <a:cubicBezTo>
                    <a:pt x="635" y="263"/>
                    <a:pt x="265" y="236"/>
                    <a:pt x="143" y="190"/>
                  </a:cubicBezTo>
                  <a:cubicBezTo>
                    <a:pt x="21" y="144"/>
                    <a:pt x="30" y="40"/>
                    <a:pt x="0" y="0"/>
                  </a:cubicBezTo>
                </a:path>
              </a:pathLst>
            </a:custGeom>
            <a:noFill/>
            <a:ln w="88900">
              <a:solidFill>
                <a:srgbClr val="808080"/>
              </a:solidFill>
              <a:round/>
              <a:headEnd/>
              <a:tailEnd/>
            </a:ln>
          </p:spPr>
          <p:txBody>
            <a:bodyPr/>
            <a:lstStyle/>
            <a:p>
              <a:endParaRPr lang="en-US"/>
            </a:p>
          </p:txBody>
        </p:sp>
        <p:sp>
          <p:nvSpPr>
            <p:cNvPr id="37934" name="Freeform 144"/>
            <p:cNvSpPr>
              <a:spLocks/>
            </p:cNvSpPr>
            <p:nvPr/>
          </p:nvSpPr>
          <p:spPr bwMode="auto">
            <a:xfrm>
              <a:off x="3268663" y="2605088"/>
              <a:ext cx="2259012" cy="371475"/>
            </a:xfrm>
            <a:custGeom>
              <a:avLst/>
              <a:gdLst>
                <a:gd name="T0" fmla="*/ 2147483647 w 1423"/>
                <a:gd name="T1" fmla="*/ 2147483647 h 234"/>
                <a:gd name="T2" fmla="*/ 2147483647 w 1423"/>
                <a:gd name="T3" fmla="*/ 2147483647 h 234"/>
                <a:gd name="T4" fmla="*/ 0 w 1423"/>
                <a:gd name="T5" fmla="*/ 2147483647 h 234"/>
                <a:gd name="T6" fmla="*/ 0 60000 65536"/>
                <a:gd name="T7" fmla="*/ 0 60000 65536"/>
                <a:gd name="T8" fmla="*/ 0 60000 65536"/>
                <a:gd name="T9" fmla="*/ 0 w 1423"/>
                <a:gd name="T10" fmla="*/ 0 h 234"/>
                <a:gd name="T11" fmla="*/ 1423 w 1423"/>
                <a:gd name="T12" fmla="*/ 234 h 234"/>
              </a:gdLst>
              <a:ahLst/>
              <a:cxnLst>
                <a:cxn ang="T6">
                  <a:pos x="T0" y="T1"/>
                </a:cxn>
                <a:cxn ang="T7">
                  <a:pos x="T2" y="T3"/>
                </a:cxn>
                <a:cxn ang="T8">
                  <a:pos x="T4" y="T5"/>
                </a:cxn>
              </a:cxnLst>
              <a:rect l="T9" t="T10" r="T11" b="T12"/>
              <a:pathLst>
                <a:path w="1423" h="234">
                  <a:moveTo>
                    <a:pt x="1423" y="4"/>
                  </a:moveTo>
                  <a:cubicBezTo>
                    <a:pt x="1282" y="10"/>
                    <a:pt x="813" y="0"/>
                    <a:pt x="576" y="38"/>
                  </a:cubicBezTo>
                  <a:cubicBezTo>
                    <a:pt x="339" y="76"/>
                    <a:pt x="120" y="193"/>
                    <a:pt x="0" y="234"/>
                  </a:cubicBezTo>
                </a:path>
              </a:pathLst>
            </a:custGeom>
            <a:noFill/>
            <a:ln w="88900">
              <a:solidFill>
                <a:srgbClr val="808080"/>
              </a:solidFill>
              <a:round/>
              <a:headEnd/>
              <a:tailEnd/>
            </a:ln>
          </p:spPr>
          <p:txBody>
            <a:bodyPr/>
            <a:lstStyle/>
            <a:p>
              <a:endParaRPr lang="en-US"/>
            </a:p>
          </p:txBody>
        </p:sp>
        <p:sp>
          <p:nvSpPr>
            <p:cNvPr id="37935" name="Oval 143"/>
            <p:cNvSpPr>
              <a:spLocks noChangeArrowheads="1"/>
            </p:cNvSpPr>
            <p:nvPr/>
          </p:nvSpPr>
          <p:spPr bwMode="auto">
            <a:xfrm>
              <a:off x="2987675" y="2927350"/>
              <a:ext cx="460375" cy="147638"/>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36" name="Oval 145"/>
            <p:cNvSpPr>
              <a:spLocks noChangeArrowheads="1"/>
            </p:cNvSpPr>
            <p:nvPr/>
          </p:nvSpPr>
          <p:spPr bwMode="auto">
            <a:xfrm>
              <a:off x="4924425" y="26638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7" name="Oval 146"/>
            <p:cNvSpPr>
              <a:spLocks noChangeArrowheads="1"/>
            </p:cNvSpPr>
            <p:nvPr/>
          </p:nvSpPr>
          <p:spPr bwMode="auto">
            <a:xfrm>
              <a:off x="5510213" y="28162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8" name="Oval 147"/>
            <p:cNvSpPr>
              <a:spLocks noChangeArrowheads="1"/>
            </p:cNvSpPr>
            <p:nvPr/>
          </p:nvSpPr>
          <p:spPr bwMode="auto">
            <a:xfrm>
              <a:off x="3998913" y="2613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9" name="Oval 148"/>
            <p:cNvSpPr>
              <a:spLocks noChangeArrowheads="1"/>
            </p:cNvSpPr>
            <p:nvPr/>
          </p:nvSpPr>
          <p:spPr bwMode="auto">
            <a:xfrm>
              <a:off x="3078163" y="279717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0" name="Oval 149"/>
            <p:cNvSpPr>
              <a:spLocks noChangeArrowheads="1"/>
            </p:cNvSpPr>
            <p:nvPr/>
          </p:nvSpPr>
          <p:spPr bwMode="auto">
            <a:xfrm>
              <a:off x="4459288" y="2486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1" name="Oval 150"/>
            <p:cNvSpPr>
              <a:spLocks noChangeArrowheads="1"/>
            </p:cNvSpPr>
            <p:nvPr/>
          </p:nvSpPr>
          <p:spPr bwMode="auto">
            <a:xfrm>
              <a:off x="5894388" y="26924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2" name="Oval 151"/>
            <p:cNvSpPr>
              <a:spLocks noChangeArrowheads="1"/>
            </p:cNvSpPr>
            <p:nvPr/>
          </p:nvSpPr>
          <p:spPr bwMode="auto">
            <a:xfrm>
              <a:off x="5919788" y="2951163"/>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3" name="Oval 152"/>
            <p:cNvSpPr>
              <a:spLocks noChangeArrowheads="1"/>
            </p:cNvSpPr>
            <p:nvPr/>
          </p:nvSpPr>
          <p:spPr bwMode="auto">
            <a:xfrm>
              <a:off x="3598863" y="287655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4" name="Oval 153"/>
            <p:cNvSpPr>
              <a:spLocks noChangeArrowheads="1"/>
            </p:cNvSpPr>
            <p:nvPr/>
          </p:nvSpPr>
          <p:spPr bwMode="auto">
            <a:xfrm>
              <a:off x="4246563" y="2651125"/>
              <a:ext cx="268287" cy="123825"/>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5" name="Oval 142"/>
            <p:cNvSpPr>
              <a:spLocks noChangeArrowheads="1"/>
            </p:cNvSpPr>
            <p:nvPr/>
          </p:nvSpPr>
          <p:spPr bwMode="auto">
            <a:xfrm>
              <a:off x="5186363" y="2484438"/>
              <a:ext cx="763587" cy="246062"/>
            </a:xfrm>
            <a:prstGeom prst="ellipse">
              <a:avLst/>
            </a:prstGeom>
            <a:solidFill>
              <a:srgbClr val="FFCC00"/>
            </a:solidFill>
            <a:ln w="44450">
              <a:solidFill>
                <a:schemeClr val="tx1"/>
              </a:solidFill>
              <a:round/>
              <a:headEnd/>
              <a:tailEnd/>
            </a:ln>
          </p:spPr>
          <p:txBody>
            <a:bodyPr wrap="none" anchor="ctr"/>
            <a:lstStyle/>
            <a:p>
              <a:endParaRPr lang="en-US"/>
            </a:p>
          </p:txBody>
        </p:sp>
        <p:sp>
          <p:nvSpPr>
            <p:cNvPr id="37946" name="Oval 164"/>
            <p:cNvSpPr>
              <a:spLocks noChangeArrowheads="1"/>
            </p:cNvSpPr>
            <p:nvPr/>
          </p:nvSpPr>
          <p:spPr bwMode="auto">
            <a:xfrm>
              <a:off x="6475413" y="3027363"/>
              <a:ext cx="460375" cy="147637"/>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47" name="Oval 165"/>
            <p:cNvSpPr>
              <a:spLocks noChangeArrowheads="1"/>
            </p:cNvSpPr>
            <p:nvPr/>
          </p:nvSpPr>
          <p:spPr bwMode="auto">
            <a:xfrm>
              <a:off x="6675438" y="29210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8" name="Oval 166"/>
            <p:cNvSpPr>
              <a:spLocks noChangeArrowheads="1"/>
            </p:cNvSpPr>
            <p:nvPr/>
          </p:nvSpPr>
          <p:spPr bwMode="auto">
            <a:xfrm>
              <a:off x="6215063" y="2935288"/>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grpSp>
      <p:grpSp>
        <p:nvGrpSpPr>
          <p:cNvPr id="37918" name="Group 29"/>
          <p:cNvGrpSpPr>
            <a:grpSpLocks/>
          </p:cNvGrpSpPr>
          <p:nvPr/>
        </p:nvGrpSpPr>
        <p:grpSpPr bwMode="auto">
          <a:xfrm>
            <a:off x="793750" y="4916488"/>
            <a:ext cx="3200400" cy="1096962"/>
            <a:chOff x="1595438" y="3414713"/>
            <a:chExt cx="5984875" cy="860425"/>
          </a:xfrm>
        </p:grpSpPr>
        <p:sp>
          <p:nvSpPr>
            <p:cNvPr id="37923" name="Freeform 95"/>
            <p:cNvSpPr>
              <a:spLocks/>
            </p:cNvSpPr>
            <p:nvPr/>
          </p:nvSpPr>
          <p:spPr bwMode="auto">
            <a:xfrm>
              <a:off x="1595438" y="3414713"/>
              <a:ext cx="5984875" cy="860425"/>
            </a:xfrm>
            <a:custGeom>
              <a:avLst/>
              <a:gdLst>
                <a:gd name="T0" fmla="*/ 2147483647 w 2558"/>
                <a:gd name="T1" fmla="*/ 0 h 773"/>
                <a:gd name="T2" fmla="*/ 0 w 2558"/>
                <a:gd name="T3" fmla="*/ 2147483647 h 773"/>
                <a:gd name="T4" fmla="*/ 2147483647 w 2558"/>
                <a:gd name="T5" fmla="*/ 2147483647 h 773"/>
                <a:gd name="T6" fmla="*/ 2147483647 w 2558"/>
                <a:gd name="T7" fmla="*/ 2147483647 h 773"/>
                <a:gd name="T8" fmla="*/ 2147483647 w 2558"/>
                <a:gd name="T9" fmla="*/ 0 h 773"/>
                <a:gd name="T10" fmla="*/ 2147483647 w 2558"/>
                <a:gd name="T11" fmla="*/ 0 h 773"/>
                <a:gd name="T12" fmla="*/ 0 60000 65536"/>
                <a:gd name="T13" fmla="*/ 0 60000 65536"/>
                <a:gd name="T14" fmla="*/ 0 60000 65536"/>
                <a:gd name="T15" fmla="*/ 0 60000 65536"/>
                <a:gd name="T16" fmla="*/ 0 60000 65536"/>
                <a:gd name="T17" fmla="*/ 0 60000 65536"/>
                <a:gd name="T18" fmla="*/ 0 w 2558"/>
                <a:gd name="T19" fmla="*/ 0 h 773"/>
                <a:gd name="T20" fmla="*/ 2558 w 2558"/>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8" h="773">
                  <a:moveTo>
                    <a:pt x="709" y="0"/>
                  </a:moveTo>
                  <a:lnTo>
                    <a:pt x="0" y="772"/>
                  </a:lnTo>
                  <a:lnTo>
                    <a:pt x="2557" y="772"/>
                  </a:lnTo>
                  <a:lnTo>
                    <a:pt x="1871" y="1"/>
                  </a:lnTo>
                  <a:lnTo>
                    <a:pt x="709" y="0"/>
                  </a:lnTo>
                </a:path>
              </a:pathLst>
            </a:custGeom>
            <a:solidFill>
              <a:srgbClr val="F8F8F8"/>
            </a:solidFill>
            <a:ln w="22225">
              <a:solidFill>
                <a:srgbClr val="B2B2B2"/>
              </a:solidFill>
              <a:round/>
              <a:headEnd/>
              <a:tailEnd/>
            </a:ln>
          </p:spPr>
          <p:txBody>
            <a:bodyPr/>
            <a:lstStyle/>
            <a:p>
              <a:endParaRPr lang="en-US"/>
            </a:p>
          </p:txBody>
        </p:sp>
        <p:sp>
          <p:nvSpPr>
            <p:cNvPr id="37924" name="Freeform 155"/>
            <p:cNvSpPr>
              <a:spLocks/>
            </p:cNvSpPr>
            <p:nvPr/>
          </p:nvSpPr>
          <p:spPr bwMode="auto">
            <a:xfrm>
              <a:off x="3097213" y="3514725"/>
              <a:ext cx="3506787" cy="644525"/>
            </a:xfrm>
            <a:custGeom>
              <a:avLst/>
              <a:gdLst>
                <a:gd name="T0" fmla="*/ 2147483647 w 2209"/>
                <a:gd name="T1" fmla="*/ 2147483647 h 406"/>
                <a:gd name="T2" fmla="*/ 0 w 2209"/>
                <a:gd name="T3" fmla="*/ 2147483647 h 406"/>
                <a:gd name="T4" fmla="*/ 0 w 2209"/>
                <a:gd name="T5" fmla="*/ 2147483647 h 406"/>
                <a:gd name="T6" fmla="*/ 2147483647 w 2209"/>
                <a:gd name="T7" fmla="*/ 2147483647 h 406"/>
                <a:gd name="T8" fmla="*/ 2147483647 w 2209"/>
                <a:gd name="T9" fmla="*/ 2147483647 h 406"/>
                <a:gd name="T10" fmla="*/ 2147483647 w 2209"/>
                <a:gd name="T11" fmla="*/ 2147483647 h 406"/>
                <a:gd name="T12" fmla="*/ 2147483647 w 2209"/>
                <a:gd name="T13" fmla="*/ 2147483647 h 406"/>
                <a:gd name="T14" fmla="*/ 2147483647 w 2209"/>
                <a:gd name="T15" fmla="*/ 2147483647 h 406"/>
                <a:gd name="T16" fmla="*/ 2147483647 w 2209"/>
                <a:gd name="T17" fmla="*/ 0 h 406"/>
                <a:gd name="T18" fmla="*/ 2147483647 w 2209"/>
                <a:gd name="T19" fmla="*/ 2147483647 h 406"/>
                <a:gd name="T20" fmla="*/ 2147483647 w 2209"/>
                <a:gd name="T21" fmla="*/ 2147483647 h 406"/>
                <a:gd name="T22" fmla="*/ 2147483647 w 2209"/>
                <a:gd name="T23" fmla="*/ 2147483647 h 406"/>
                <a:gd name="T24" fmla="*/ 2147483647 w 2209"/>
                <a:gd name="T25" fmla="*/ 2147483647 h 406"/>
                <a:gd name="T26" fmla="*/ 2147483647 w 2209"/>
                <a:gd name="T27" fmla="*/ 2147483647 h 406"/>
                <a:gd name="T28" fmla="*/ 2147483647 w 2209"/>
                <a:gd name="T29" fmla="*/ 2147483647 h 406"/>
                <a:gd name="T30" fmla="*/ 2147483647 w 2209"/>
                <a:gd name="T31" fmla="*/ 2147483647 h 406"/>
                <a:gd name="T32" fmla="*/ 2147483647 w 2209"/>
                <a:gd name="T33" fmla="*/ 2147483647 h 406"/>
                <a:gd name="T34" fmla="*/ 2147483647 w 2209"/>
                <a:gd name="T35" fmla="*/ 2147483647 h 406"/>
                <a:gd name="T36" fmla="*/ 2147483647 w 2209"/>
                <a:gd name="T37" fmla="*/ 2147483647 h 406"/>
                <a:gd name="T38" fmla="*/ 2147483647 w 2209"/>
                <a:gd name="T39" fmla="*/ 2147483647 h 406"/>
                <a:gd name="T40" fmla="*/ 2147483647 w 2209"/>
                <a:gd name="T41" fmla="*/ 2147483647 h 406"/>
                <a:gd name="T42" fmla="*/ 2147483647 w 2209"/>
                <a:gd name="T43" fmla="*/ 2147483647 h 406"/>
                <a:gd name="T44" fmla="*/ 2147483647 w 2209"/>
                <a:gd name="T45" fmla="*/ 2147483647 h 406"/>
                <a:gd name="T46" fmla="*/ 2147483647 w 2209"/>
                <a:gd name="T47" fmla="*/ 2147483647 h 406"/>
                <a:gd name="T48" fmla="*/ 2147483647 w 2209"/>
                <a:gd name="T49" fmla="*/ 2147483647 h 406"/>
                <a:gd name="T50" fmla="*/ 2147483647 w 2209"/>
                <a:gd name="T51" fmla="*/ 2147483647 h 406"/>
                <a:gd name="T52" fmla="*/ 2147483647 w 2209"/>
                <a:gd name="T53" fmla="*/ 2147483647 h 406"/>
                <a:gd name="T54" fmla="*/ 2147483647 w 2209"/>
                <a:gd name="T55" fmla="*/ 2147483647 h 406"/>
                <a:gd name="T56" fmla="*/ 2147483647 w 2209"/>
                <a:gd name="T57" fmla="*/ 2147483647 h 406"/>
                <a:gd name="T58" fmla="*/ 2147483647 w 2209"/>
                <a:gd name="T59" fmla="*/ 2147483647 h 406"/>
                <a:gd name="T60" fmla="*/ 2147483647 w 2209"/>
                <a:gd name="T61" fmla="*/ 2147483647 h 406"/>
                <a:gd name="T62" fmla="*/ 2147483647 w 2209"/>
                <a:gd name="T63" fmla="*/ 2147483647 h 406"/>
                <a:gd name="T64" fmla="*/ 2147483647 w 2209"/>
                <a:gd name="T65" fmla="*/ 2147483647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9"/>
                <a:gd name="T100" fmla="*/ 0 h 406"/>
                <a:gd name="T101" fmla="*/ 2209 w 2209"/>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9" h="406">
                  <a:moveTo>
                    <a:pt x="60" y="379"/>
                  </a:moveTo>
                  <a:lnTo>
                    <a:pt x="0" y="318"/>
                  </a:lnTo>
                  <a:lnTo>
                    <a:pt x="0" y="251"/>
                  </a:lnTo>
                  <a:lnTo>
                    <a:pt x="47" y="176"/>
                  </a:lnTo>
                  <a:lnTo>
                    <a:pt x="94" y="102"/>
                  </a:lnTo>
                  <a:lnTo>
                    <a:pt x="277" y="68"/>
                  </a:lnTo>
                  <a:lnTo>
                    <a:pt x="379" y="41"/>
                  </a:lnTo>
                  <a:lnTo>
                    <a:pt x="867" y="41"/>
                  </a:lnTo>
                  <a:lnTo>
                    <a:pt x="1138" y="0"/>
                  </a:lnTo>
                  <a:lnTo>
                    <a:pt x="1497" y="95"/>
                  </a:lnTo>
                  <a:lnTo>
                    <a:pt x="1700" y="54"/>
                  </a:lnTo>
                  <a:lnTo>
                    <a:pt x="1768" y="135"/>
                  </a:lnTo>
                  <a:lnTo>
                    <a:pt x="1660" y="156"/>
                  </a:lnTo>
                  <a:lnTo>
                    <a:pt x="1680" y="190"/>
                  </a:lnTo>
                  <a:lnTo>
                    <a:pt x="1863" y="237"/>
                  </a:lnTo>
                  <a:lnTo>
                    <a:pt x="2005" y="217"/>
                  </a:lnTo>
                  <a:lnTo>
                    <a:pt x="2168" y="285"/>
                  </a:lnTo>
                  <a:lnTo>
                    <a:pt x="2209" y="406"/>
                  </a:lnTo>
                  <a:lnTo>
                    <a:pt x="1985" y="393"/>
                  </a:lnTo>
                  <a:lnTo>
                    <a:pt x="1829" y="352"/>
                  </a:lnTo>
                  <a:lnTo>
                    <a:pt x="1565" y="352"/>
                  </a:lnTo>
                  <a:lnTo>
                    <a:pt x="1294" y="386"/>
                  </a:lnTo>
                  <a:lnTo>
                    <a:pt x="955" y="359"/>
                  </a:lnTo>
                  <a:lnTo>
                    <a:pt x="779" y="373"/>
                  </a:lnTo>
                  <a:lnTo>
                    <a:pt x="745" y="291"/>
                  </a:lnTo>
                  <a:lnTo>
                    <a:pt x="677" y="291"/>
                  </a:lnTo>
                  <a:lnTo>
                    <a:pt x="623" y="345"/>
                  </a:lnTo>
                  <a:lnTo>
                    <a:pt x="508" y="400"/>
                  </a:lnTo>
                  <a:lnTo>
                    <a:pt x="413" y="339"/>
                  </a:lnTo>
                  <a:lnTo>
                    <a:pt x="271" y="332"/>
                  </a:lnTo>
                  <a:lnTo>
                    <a:pt x="210" y="352"/>
                  </a:lnTo>
                  <a:lnTo>
                    <a:pt x="142" y="393"/>
                  </a:lnTo>
                  <a:lnTo>
                    <a:pt x="60" y="379"/>
                  </a:lnTo>
                  <a:close/>
                </a:path>
              </a:pathLst>
            </a:custGeom>
            <a:solidFill>
              <a:srgbClr val="FFCC00"/>
            </a:solidFill>
            <a:ln w="25400">
              <a:solidFill>
                <a:srgbClr val="800000"/>
              </a:solidFill>
              <a:round/>
              <a:headEnd/>
              <a:tailEnd/>
            </a:ln>
          </p:spPr>
          <p:txBody>
            <a:bodyPr/>
            <a:lstStyle/>
            <a:p>
              <a:endParaRPr lang="en-US"/>
            </a:p>
          </p:txBody>
        </p:sp>
        <p:sp>
          <p:nvSpPr>
            <p:cNvPr id="37925" name="Oval 161"/>
            <p:cNvSpPr>
              <a:spLocks noChangeArrowheads="1"/>
            </p:cNvSpPr>
            <p:nvPr/>
          </p:nvSpPr>
          <p:spPr bwMode="auto">
            <a:xfrm>
              <a:off x="3279775" y="384968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6" name="Oval 162"/>
            <p:cNvSpPr>
              <a:spLocks noChangeArrowheads="1"/>
            </p:cNvSpPr>
            <p:nvPr/>
          </p:nvSpPr>
          <p:spPr bwMode="auto">
            <a:xfrm>
              <a:off x="5195888" y="369093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7" name="Oval 160"/>
            <p:cNvSpPr>
              <a:spLocks noChangeArrowheads="1"/>
            </p:cNvSpPr>
            <p:nvPr/>
          </p:nvSpPr>
          <p:spPr bwMode="auto">
            <a:xfrm>
              <a:off x="4397375" y="3697288"/>
              <a:ext cx="571500" cy="225425"/>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8" name="Freeform 156"/>
            <p:cNvSpPr>
              <a:spLocks/>
            </p:cNvSpPr>
            <p:nvPr/>
          </p:nvSpPr>
          <p:spPr bwMode="auto">
            <a:xfrm>
              <a:off x="2268538" y="3643313"/>
              <a:ext cx="3894137" cy="506412"/>
            </a:xfrm>
            <a:custGeom>
              <a:avLst/>
              <a:gdLst>
                <a:gd name="T0" fmla="*/ 0 w 2453"/>
                <a:gd name="T1" fmla="*/ 2147483647 h 319"/>
                <a:gd name="T2" fmla="*/ 2147483647 w 2453"/>
                <a:gd name="T3" fmla="*/ 2147483647 h 319"/>
                <a:gd name="T4" fmla="*/ 2147483647 w 2453"/>
                <a:gd name="T5" fmla="*/ 2147483647 h 319"/>
                <a:gd name="T6" fmla="*/ 2147483647 w 2453"/>
                <a:gd name="T7" fmla="*/ 2147483647 h 319"/>
                <a:gd name="T8" fmla="*/ 2147483647 w 2453"/>
                <a:gd name="T9" fmla="*/ 2147483647 h 319"/>
                <a:gd name="T10" fmla="*/ 2147483647 w 2453"/>
                <a:gd name="T11" fmla="*/ 2147483647 h 319"/>
                <a:gd name="T12" fmla="*/ 2147483647 w 2453"/>
                <a:gd name="T13" fmla="*/ 2147483647 h 319"/>
                <a:gd name="T14" fmla="*/ 2147483647 w 2453"/>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2453"/>
                <a:gd name="T25" fmla="*/ 0 h 319"/>
                <a:gd name="T26" fmla="*/ 2453 w 2453"/>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3" h="319">
                  <a:moveTo>
                    <a:pt x="0" y="319"/>
                  </a:moveTo>
                  <a:cubicBezTo>
                    <a:pt x="69" y="300"/>
                    <a:pt x="138" y="281"/>
                    <a:pt x="237" y="264"/>
                  </a:cubicBezTo>
                  <a:cubicBezTo>
                    <a:pt x="336" y="247"/>
                    <a:pt x="457" y="241"/>
                    <a:pt x="596" y="217"/>
                  </a:cubicBezTo>
                  <a:cubicBezTo>
                    <a:pt x="735" y="193"/>
                    <a:pt x="944" y="141"/>
                    <a:pt x="1070" y="122"/>
                  </a:cubicBezTo>
                  <a:cubicBezTo>
                    <a:pt x="1196" y="103"/>
                    <a:pt x="1250" y="112"/>
                    <a:pt x="1355" y="102"/>
                  </a:cubicBezTo>
                  <a:cubicBezTo>
                    <a:pt x="1460" y="92"/>
                    <a:pt x="1598" y="67"/>
                    <a:pt x="1701" y="61"/>
                  </a:cubicBezTo>
                  <a:cubicBezTo>
                    <a:pt x="1804" y="55"/>
                    <a:pt x="1847" y="78"/>
                    <a:pt x="1972" y="68"/>
                  </a:cubicBezTo>
                  <a:cubicBezTo>
                    <a:pt x="2097" y="58"/>
                    <a:pt x="2275" y="29"/>
                    <a:pt x="2453" y="0"/>
                  </a:cubicBezTo>
                </a:path>
              </a:pathLst>
            </a:custGeom>
            <a:noFill/>
            <a:ln w="38100">
              <a:solidFill>
                <a:srgbClr val="333333"/>
              </a:solidFill>
              <a:round/>
              <a:headEnd/>
              <a:tailEnd/>
            </a:ln>
          </p:spPr>
          <p:txBody>
            <a:bodyPr/>
            <a:lstStyle/>
            <a:p>
              <a:endParaRPr lang="en-US"/>
            </a:p>
          </p:txBody>
        </p:sp>
        <p:sp>
          <p:nvSpPr>
            <p:cNvPr id="37929" name="Freeform 157"/>
            <p:cNvSpPr>
              <a:spLocks/>
            </p:cNvSpPr>
            <p:nvPr/>
          </p:nvSpPr>
          <p:spPr bwMode="auto">
            <a:xfrm>
              <a:off x="5334000" y="3751263"/>
              <a:ext cx="1624013" cy="452437"/>
            </a:xfrm>
            <a:custGeom>
              <a:avLst/>
              <a:gdLst>
                <a:gd name="T0" fmla="*/ 2147483647 w 1023"/>
                <a:gd name="T1" fmla="*/ 2147483647 h 285"/>
                <a:gd name="T2" fmla="*/ 2147483647 w 1023"/>
                <a:gd name="T3" fmla="*/ 2147483647 h 285"/>
                <a:gd name="T4" fmla="*/ 2147483647 w 1023"/>
                <a:gd name="T5" fmla="*/ 2147483647 h 285"/>
                <a:gd name="T6" fmla="*/ 2147483647 w 1023"/>
                <a:gd name="T7" fmla="*/ 2147483647 h 285"/>
                <a:gd name="T8" fmla="*/ 0 w 1023"/>
                <a:gd name="T9" fmla="*/ 0 h 285"/>
                <a:gd name="T10" fmla="*/ 0 60000 65536"/>
                <a:gd name="T11" fmla="*/ 0 60000 65536"/>
                <a:gd name="T12" fmla="*/ 0 60000 65536"/>
                <a:gd name="T13" fmla="*/ 0 60000 65536"/>
                <a:gd name="T14" fmla="*/ 0 60000 65536"/>
                <a:gd name="T15" fmla="*/ 0 w 1023"/>
                <a:gd name="T16" fmla="*/ 0 h 285"/>
                <a:gd name="T17" fmla="*/ 1023 w 1023"/>
                <a:gd name="T18" fmla="*/ 285 h 285"/>
              </a:gdLst>
              <a:ahLst/>
              <a:cxnLst>
                <a:cxn ang="T10">
                  <a:pos x="T0" y="T1"/>
                </a:cxn>
                <a:cxn ang="T11">
                  <a:pos x="T2" y="T3"/>
                </a:cxn>
                <a:cxn ang="T12">
                  <a:pos x="T4" y="T5"/>
                </a:cxn>
                <a:cxn ang="T13">
                  <a:pos x="T6" y="T7"/>
                </a:cxn>
                <a:cxn ang="T14">
                  <a:pos x="T8" y="T9"/>
                </a:cxn>
              </a:cxnLst>
              <a:rect l="T15" t="T16" r="T17" b="T18"/>
              <a:pathLst>
                <a:path w="1023" h="285">
                  <a:moveTo>
                    <a:pt x="1023" y="285"/>
                  </a:moveTo>
                  <a:cubicBezTo>
                    <a:pt x="949" y="262"/>
                    <a:pt x="876" y="240"/>
                    <a:pt x="786" y="217"/>
                  </a:cubicBezTo>
                  <a:cubicBezTo>
                    <a:pt x="696" y="194"/>
                    <a:pt x="571" y="160"/>
                    <a:pt x="481" y="149"/>
                  </a:cubicBezTo>
                  <a:cubicBezTo>
                    <a:pt x="391" y="138"/>
                    <a:pt x="324" y="174"/>
                    <a:pt x="244" y="149"/>
                  </a:cubicBezTo>
                  <a:cubicBezTo>
                    <a:pt x="164" y="124"/>
                    <a:pt x="82" y="62"/>
                    <a:pt x="0" y="0"/>
                  </a:cubicBezTo>
                </a:path>
              </a:pathLst>
            </a:custGeom>
            <a:noFill/>
            <a:ln w="38100">
              <a:solidFill>
                <a:srgbClr val="333333"/>
              </a:solidFill>
              <a:round/>
              <a:headEnd/>
              <a:tailEnd/>
            </a:ln>
          </p:spPr>
          <p:txBody>
            <a:bodyPr/>
            <a:lstStyle/>
            <a:p>
              <a:endParaRPr lang="en-US"/>
            </a:p>
          </p:txBody>
        </p:sp>
        <p:sp>
          <p:nvSpPr>
            <p:cNvPr id="37930" name="Freeform 158"/>
            <p:cNvSpPr>
              <a:spLocks/>
            </p:cNvSpPr>
            <p:nvPr/>
          </p:nvSpPr>
          <p:spPr bwMode="auto">
            <a:xfrm>
              <a:off x="3494088" y="3654425"/>
              <a:ext cx="2001837" cy="322263"/>
            </a:xfrm>
            <a:custGeom>
              <a:avLst/>
              <a:gdLst>
                <a:gd name="T0" fmla="*/ 0 w 1261"/>
                <a:gd name="T1" fmla="*/ 2147483647 h 203"/>
                <a:gd name="T2" fmla="*/ 2147483647 w 1261"/>
                <a:gd name="T3" fmla="*/ 0 h 203"/>
                <a:gd name="T4" fmla="*/ 2147483647 w 1261"/>
                <a:gd name="T5" fmla="*/ 2147483647 h 203"/>
                <a:gd name="T6" fmla="*/ 2147483647 w 1261"/>
                <a:gd name="T7" fmla="*/ 2147483647 h 203"/>
                <a:gd name="T8" fmla="*/ 2147483647 w 1261"/>
                <a:gd name="T9" fmla="*/ 2147483647 h 203"/>
                <a:gd name="T10" fmla="*/ 0 60000 65536"/>
                <a:gd name="T11" fmla="*/ 0 60000 65536"/>
                <a:gd name="T12" fmla="*/ 0 60000 65536"/>
                <a:gd name="T13" fmla="*/ 0 60000 65536"/>
                <a:gd name="T14" fmla="*/ 0 60000 65536"/>
                <a:gd name="T15" fmla="*/ 0 w 1261"/>
                <a:gd name="T16" fmla="*/ 0 h 203"/>
                <a:gd name="T17" fmla="*/ 1261 w 1261"/>
                <a:gd name="T18" fmla="*/ 203 h 203"/>
              </a:gdLst>
              <a:ahLst/>
              <a:cxnLst>
                <a:cxn ang="T10">
                  <a:pos x="T0" y="T1"/>
                </a:cxn>
                <a:cxn ang="T11">
                  <a:pos x="T2" y="T3"/>
                </a:cxn>
                <a:cxn ang="T12">
                  <a:pos x="T4" y="T5"/>
                </a:cxn>
                <a:cxn ang="T13">
                  <a:pos x="T6" y="T7"/>
                </a:cxn>
                <a:cxn ang="T14">
                  <a:pos x="T8" y="T9"/>
                </a:cxn>
              </a:cxnLst>
              <a:rect l="T15" t="T16" r="T17" b="T18"/>
              <a:pathLst>
                <a:path w="1261" h="203">
                  <a:moveTo>
                    <a:pt x="0" y="47"/>
                  </a:moveTo>
                  <a:lnTo>
                    <a:pt x="353" y="0"/>
                  </a:lnTo>
                  <a:lnTo>
                    <a:pt x="644" y="27"/>
                  </a:lnTo>
                  <a:lnTo>
                    <a:pt x="800" y="183"/>
                  </a:lnTo>
                  <a:lnTo>
                    <a:pt x="1261" y="203"/>
                  </a:lnTo>
                </a:path>
              </a:pathLst>
            </a:custGeom>
            <a:noFill/>
            <a:ln w="25400">
              <a:solidFill>
                <a:srgbClr val="333333"/>
              </a:solidFill>
              <a:prstDash val="sysDot"/>
              <a:round/>
              <a:headEnd/>
              <a:tailEnd/>
            </a:ln>
          </p:spPr>
          <p:txBody>
            <a:bodyPr/>
            <a:lstStyle/>
            <a:p>
              <a:endParaRPr lang="en-US"/>
            </a:p>
          </p:txBody>
        </p:sp>
        <p:sp>
          <p:nvSpPr>
            <p:cNvPr id="37931" name="Freeform 159"/>
            <p:cNvSpPr>
              <a:spLocks/>
            </p:cNvSpPr>
            <p:nvPr/>
          </p:nvSpPr>
          <p:spPr bwMode="auto">
            <a:xfrm>
              <a:off x="4667250" y="3611563"/>
              <a:ext cx="376238" cy="247650"/>
            </a:xfrm>
            <a:custGeom>
              <a:avLst/>
              <a:gdLst>
                <a:gd name="T0" fmla="*/ 0 w 237"/>
                <a:gd name="T1" fmla="*/ 2147483647 h 156"/>
                <a:gd name="T2" fmla="*/ 2147483647 w 237"/>
                <a:gd name="T3" fmla="*/ 2147483647 h 156"/>
                <a:gd name="T4" fmla="*/ 2147483647 w 237"/>
                <a:gd name="T5" fmla="*/ 0 h 156"/>
                <a:gd name="T6" fmla="*/ 0 60000 65536"/>
                <a:gd name="T7" fmla="*/ 0 60000 65536"/>
                <a:gd name="T8" fmla="*/ 0 60000 65536"/>
                <a:gd name="T9" fmla="*/ 0 w 237"/>
                <a:gd name="T10" fmla="*/ 0 h 156"/>
                <a:gd name="T11" fmla="*/ 237 w 237"/>
                <a:gd name="T12" fmla="*/ 156 h 156"/>
              </a:gdLst>
              <a:ahLst/>
              <a:cxnLst>
                <a:cxn ang="T6">
                  <a:pos x="T0" y="T1"/>
                </a:cxn>
                <a:cxn ang="T7">
                  <a:pos x="T2" y="T3"/>
                </a:cxn>
                <a:cxn ang="T8">
                  <a:pos x="T4" y="T5"/>
                </a:cxn>
              </a:cxnLst>
              <a:rect l="T9" t="T10" r="T11" b="T12"/>
              <a:pathLst>
                <a:path w="237" h="156">
                  <a:moveTo>
                    <a:pt x="0" y="156"/>
                  </a:moveTo>
                  <a:lnTo>
                    <a:pt x="135" y="129"/>
                  </a:lnTo>
                  <a:lnTo>
                    <a:pt x="237" y="0"/>
                  </a:lnTo>
                </a:path>
              </a:pathLst>
            </a:custGeom>
            <a:noFill/>
            <a:ln w="25400">
              <a:solidFill>
                <a:srgbClr val="333333"/>
              </a:solidFill>
              <a:prstDash val="sysDot"/>
              <a:round/>
              <a:headEnd/>
              <a:tailEnd/>
            </a:ln>
          </p:spPr>
          <p:txBody>
            <a:bodyPr/>
            <a:lstStyle/>
            <a:p>
              <a:endParaRPr lang="en-US"/>
            </a:p>
          </p:txBody>
        </p:sp>
      </p:grpSp>
      <p:sp>
        <p:nvSpPr>
          <p:cNvPr id="37919" name="Line 172"/>
          <p:cNvSpPr>
            <a:spLocks noChangeShapeType="1"/>
          </p:cNvSpPr>
          <p:nvPr/>
        </p:nvSpPr>
        <p:spPr bwMode="auto">
          <a:xfrm flipH="1">
            <a:off x="2495550" y="2492375"/>
            <a:ext cx="528638" cy="839788"/>
          </a:xfrm>
          <a:prstGeom prst="line">
            <a:avLst/>
          </a:prstGeom>
          <a:noFill/>
          <a:ln w="25400">
            <a:solidFill>
              <a:srgbClr val="FF0000"/>
            </a:solidFill>
            <a:prstDash val="sysDash"/>
            <a:round/>
            <a:headEnd/>
            <a:tailEnd/>
          </a:ln>
        </p:spPr>
        <p:txBody>
          <a:bodyPr/>
          <a:lstStyle/>
          <a:p>
            <a:endParaRPr lang="en-US"/>
          </a:p>
        </p:txBody>
      </p:sp>
      <p:sp>
        <p:nvSpPr>
          <p:cNvPr id="37920" name="Line 174"/>
          <p:cNvSpPr>
            <a:spLocks noChangeShapeType="1"/>
          </p:cNvSpPr>
          <p:nvPr/>
        </p:nvSpPr>
        <p:spPr bwMode="auto">
          <a:xfrm flipH="1">
            <a:off x="2455863" y="3933825"/>
            <a:ext cx="342900" cy="971550"/>
          </a:xfrm>
          <a:prstGeom prst="line">
            <a:avLst/>
          </a:prstGeom>
          <a:noFill/>
          <a:ln w="25400">
            <a:solidFill>
              <a:srgbClr val="FF0000"/>
            </a:solidFill>
            <a:prstDash val="sysDash"/>
            <a:round/>
            <a:headEnd/>
            <a:tailEnd/>
          </a:ln>
        </p:spPr>
        <p:txBody>
          <a:bodyPr/>
          <a:lstStyle/>
          <a:p>
            <a:endParaRPr lang="en-US"/>
          </a:p>
        </p:txBody>
      </p:sp>
      <p:sp>
        <p:nvSpPr>
          <p:cNvPr id="37921" name="Freeform 41"/>
          <p:cNvSpPr>
            <a:spLocks noChangeArrowheads="1"/>
          </p:cNvSpPr>
          <p:nvPr/>
        </p:nvSpPr>
        <p:spPr bwMode="auto">
          <a:xfrm>
            <a:off x="2898775" y="2301875"/>
            <a:ext cx="206375" cy="206375"/>
          </a:xfrm>
          <a:custGeom>
            <a:avLst/>
            <a:gdLst>
              <a:gd name="T0" fmla="*/ 30825 w 205992"/>
              <a:gd name="T1" fmla="*/ 210646 h 205991"/>
              <a:gd name="T2" fmla="*/ 0 w 205992"/>
              <a:gd name="T3" fmla="*/ 35965 h 205991"/>
              <a:gd name="T4" fmla="*/ 184948 w 205992"/>
              <a:gd name="T5" fmla="*/ 0 h 205991"/>
              <a:gd name="T6" fmla="*/ 210635 w 205992"/>
              <a:gd name="T7" fmla="*/ 190096 h 205991"/>
              <a:gd name="T8" fmla="*/ 30825 w 205992"/>
              <a:gd name="T9" fmla="*/ 210646 h 205991"/>
              <a:gd name="T10" fmla="*/ 0 60000 65536"/>
              <a:gd name="T11" fmla="*/ 0 60000 65536"/>
              <a:gd name="T12" fmla="*/ 0 60000 65536"/>
              <a:gd name="T13" fmla="*/ 0 60000 65536"/>
              <a:gd name="T14" fmla="*/ 0 60000 65536"/>
              <a:gd name="T15" fmla="*/ 0 w 205992"/>
              <a:gd name="T16" fmla="*/ 0 h 205991"/>
              <a:gd name="T17" fmla="*/ 205992 w 205992"/>
              <a:gd name="T18" fmla="*/ 205991 h 205991"/>
            </a:gdLst>
            <a:ahLst/>
            <a:cxnLst>
              <a:cxn ang="T10">
                <a:pos x="T0" y="T1"/>
              </a:cxn>
              <a:cxn ang="T11">
                <a:pos x="T2" y="T3"/>
              </a:cxn>
              <a:cxn ang="T12">
                <a:pos x="T4" y="T5"/>
              </a:cxn>
              <a:cxn ang="T13">
                <a:pos x="T6" y="T7"/>
              </a:cxn>
              <a:cxn ang="T14">
                <a:pos x="T8" y="T9"/>
              </a:cxn>
            </a:cxnLst>
            <a:rect l="T15" t="T16" r="T17" b="T18"/>
            <a:pathLst>
              <a:path w="205992" h="205991">
                <a:moveTo>
                  <a:pt x="30146" y="205991"/>
                </a:moveTo>
                <a:lnTo>
                  <a:pt x="0" y="35169"/>
                </a:lnTo>
                <a:lnTo>
                  <a:pt x="180871" y="0"/>
                </a:lnTo>
                <a:lnTo>
                  <a:pt x="205992" y="185895"/>
                </a:lnTo>
                <a:lnTo>
                  <a:pt x="30146" y="205991"/>
                </a:lnTo>
                <a:close/>
              </a:path>
            </a:pathLst>
          </a:custGeom>
          <a:noFill/>
          <a:ln w="12700" algn="ctr">
            <a:solidFill>
              <a:srgbClr val="FF0000"/>
            </a:solidFill>
            <a:round/>
            <a:headEnd/>
            <a:tailEnd/>
          </a:ln>
        </p:spPr>
        <p:txBody>
          <a:bodyPr/>
          <a:lstStyle/>
          <a:p>
            <a:endParaRPr lang="en-US"/>
          </a:p>
        </p:txBody>
      </p:sp>
      <p:sp>
        <p:nvSpPr>
          <p:cNvPr id="37922" name="Freeform 42"/>
          <p:cNvSpPr>
            <a:spLocks noChangeArrowheads="1"/>
          </p:cNvSpPr>
          <p:nvPr/>
        </p:nvSpPr>
        <p:spPr bwMode="auto">
          <a:xfrm>
            <a:off x="2522538" y="3451225"/>
            <a:ext cx="747712" cy="452438"/>
          </a:xfrm>
          <a:custGeom>
            <a:avLst/>
            <a:gdLst>
              <a:gd name="T0" fmla="*/ 128777 w 748602"/>
              <a:gd name="T1" fmla="*/ 5060 h 452176"/>
              <a:gd name="T2" fmla="*/ 0 w 748602"/>
              <a:gd name="T3" fmla="*/ 455330 h 452176"/>
              <a:gd name="T4" fmla="*/ 737990 w 748602"/>
              <a:gd name="T5" fmla="*/ 455330 h 452176"/>
              <a:gd name="T6" fmla="*/ 594357 w 748602"/>
              <a:gd name="T7" fmla="*/ 0 h 452176"/>
              <a:gd name="T8" fmla="*/ 128777 w 748602"/>
              <a:gd name="T9" fmla="*/ 5060 h 452176"/>
              <a:gd name="T10" fmla="*/ 0 60000 65536"/>
              <a:gd name="T11" fmla="*/ 0 60000 65536"/>
              <a:gd name="T12" fmla="*/ 0 60000 65536"/>
              <a:gd name="T13" fmla="*/ 0 60000 65536"/>
              <a:gd name="T14" fmla="*/ 0 60000 65536"/>
              <a:gd name="T15" fmla="*/ 0 w 748602"/>
              <a:gd name="T16" fmla="*/ 0 h 452176"/>
              <a:gd name="T17" fmla="*/ 748602 w 748602"/>
              <a:gd name="T18" fmla="*/ 452176 h 452176"/>
            </a:gdLst>
            <a:ahLst/>
            <a:cxnLst>
              <a:cxn ang="T10">
                <a:pos x="T0" y="T1"/>
              </a:cxn>
              <a:cxn ang="T11">
                <a:pos x="T2" y="T3"/>
              </a:cxn>
              <a:cxn ang="T12">
                <a:pos x="T4" y="T5"/>
              </a:cxn>
              <a:cxn ang="T13">
                <a:pos x="T6" y="T7"/>
              </a:cxn>
              <a:cxn ang="T14">
                <a:pos x="T8" y="T9"/>
              </a:cxn>
            </a:cxnLst>
            <a:rect l="T15" t="T16" r="T17" b="T18"/>
            <a:pathLst>
              <a:path w="748602" h="452176">
                <a:moveTo>
                  <a:pt x="130628" y="5024"/>
                </a:moveTo>
                <a:lnTo>
                  <a:pt x="0" y="452176"/>
                </a:lnTo>
                <a:lnTo>
                  <a:pt x="748602" y="452176"/>
                </a:lnTo>
                <a:lnTo>
                  <a:pt x="602901" y="0"/>
                </a:lnTo>
                <a:lnTo>
                  <a:pt x="130628" y="5024"/>
                </a:lnTo>
                <a:close/>
              </a:path>
            </a:pathLst>
          </a:custGeom>
          <a:noFill/>
          <a:ln w="19050" algn="ctr">
            <a:solidFill>
              <a:srgbClr val="FF0000"/>
            </a:solidFill>
            <a:round/>
            <a:headEnd/>
            <a:tailEnd/>
          </a:ln>
        </p:spPr>
        <p:txBody>
          <a:bodyPr/>
          <a:lstStyle/>
          <a:p>
            <a:endParaRPr lang="en-US"/>
          </a:p>
        </p:txBody>
      </p:sp>
      <p:sp>
        <p:nvSpPr>
          <p:cNvPr id="38"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5677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79202" name="Picture 2" descr="https://energeopolitics.files.wordpress.com/2012/09/international-maritime-ro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951" y="17160"/>
            <a:ext cx="6191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7" t="42292" r="14860" b="7292"/>
          <a:stretch/>
        </p:blipFill>
        <p:spPr bwMode="auto">
          <a:xfrm>
            <a:off x="251400" y="3125296"/>
            <a:ext cx="8641080" cy="36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7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0" y="899924"/>
            <a:ext cx="9144000" cy="5140990"/>
          </a:xfrm>
          <a:prstGeom prst="rect">
            <a:avLst/>
          </a:prstGeom>
        </p:spPr>
      </p:pic>
      <p:sp>
        <p:nvSpPr>
          <p:cNvPr id="8" name="Rettangolo 7"/>
          <p:cNvSpPr/>
          <p:nvPr/>
        </p:nvSpPr>
        <p:spPr>
          <a:xfrm>
            <a:off x="199768" y="6235928"/>
            <a:ext cx="8928992" cy="400110"/>
          </a:xfrm>
          <a:prstGeom prst="rect">
            <a:avLst/>
          </a:prstGeom>
        </p:spPr>
        <p:txBody>
          <a:bodyPr wrap="square">
            <a:spAutoFit/>
          </a:bodyPr>
          <a:lstStyle/>
          <a:p>
            <a:pPr algn="ctr"/>
            <a:r>
              <a:rPr lang="it-IT" sz="2000" dirty="0"/>
              <a:t>https://www.marinetraffic.com/en/ais/home/centerx:9.0/centery:45.4/zoom:4</a:t>
            </a:r>
          </a:p>
        </p:txBody>
      </p:sp>
    </p:spTree>
    <p:extLst>
      <p:ext uri="{BB962C8B-B14F-4D97-AF65-F5344CB8AC3E}">
        <p14:creationId xmlns:p14="http://schemas.microsoft.com/office/powerpoint/2010/main" val="758431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28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0" y="6289575"/>
            <a:ext cx="9144000" cy="307777"/>
          </a:xfrm>
          <a:prstGeom prst="rect">
            <a:avLst/>
          </a:prstGeom>
        </p:spPr>
        <p:txBody>
          <a:bodyPr wrap="square">
            <a:spAutoFit/>
          </a:bodyPr>
          <a:lstStyle/>
          <a:p>
            <a:r>
              <a:rPr lang="it-IT" sz="1400" dirty="0"/>
              <a:t>http://www.marinetraffic.com/ais/details/ships/shipid:730596/mmsi:565570000/imo:9342499/vessel:MAERSK_ALTAIR</a:t>
            </a:r>
          </a:p>
        </p:txBody>
      </p:sp>
    </p:spTree>
    <p:extLst>
      <p:ext uri="{BB962C8B-B14F-4D97-AF65-F5344CB8AC3E}">
        <p14:creationId xmlns:p14="http://schemas.microsoft.com/office/powerpoint/2010/main" val="1127888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Large </a:t>
            </a:r>
            <a:r>
              <a:rPr lang="it-IT" sz="3200" dirty="0" err="1" smtClean="0"/>
              <a:t>containerships</a:t>
            </a:r>
            <a:r>
              <a:rPr lang="it-IT" sz="3200" dirty="0" smtClean="0"/>
              <a:t> in the </a:t>
            </a:r>
            <a:r>
              <a:rPr lang="it-IT" sz="3200" dirty="0" err="1" smtClean="0"/>
              <a:t>Adriatic</a:t>
            </a:r>
            <a:r>
              <a:rPr lang="it-IT" sz="3200" dirty="0" smtClean="0"/>
              <a:t> Sea</a:t>
            </a:r>
            <a:br>
              <a:rPr lang="it-IT" sz="3200" dirty="0" smtClean="0"/>
            </a:br>
            <a:endParaRPr lang="it-IT" sz="3200" dirty="0"/>
          </a:p>
        </p:txBody>
      </p:sp>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9632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07704" y="6290156"/>
            <a:ext cx="5310336" cy="523220"/>
          </a:xfrm>
          <a:prstGeom prst="rect">
            <a:avLst/>
          </a:prstGeom>
        </p:spPr>
        <p:txBody>
          <a:bodyPr wrap="square">
            <a:spAutoFit/>
          </a:bodyPr>
          <a:lstStyle/>
          <a:p>
            <a:r>
              <a:rPr lang="it-IT" dirty="0"/>
              <a:t>http://www.marinetraffic.com/en/</a:t>
            </a:r>
          </a:p>
        </p:txBody>
      </p:sp>
    </p:spTree>
    <p:extLst>
      <p:ext uri="{BB962C8B-B14F-4D97-AF65-F5344CB8AC3E}">
        <p14:creationId xmlns:p14="http://schemas.microsoft.com/office/powerpoint/2010/main" val="148093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0" y="880298"/>
            <a:ext cx="9144000" cy="5140990"/>
          </a:xfrm>
          <a:prstGeom prst="rect">
            <a:avLst/>
          </a:prstGeom>
        </p:spPr>
      </p:pic>
      <p:sp>
        <p:nvSpPr>
          <p:cNvPr id="6" name="Rettangolo 5"/>
          <p:cNvSpPr/>
          <p:nvPr/>
        </p:nvSpPr>
        <p:spPr>
          <a:xfrm>
            <a:off x="899592" y="6073566"/>
            <a:ext cx="7632848" cy="523220"/>
          </a:xfrm>
          <a:prstGeom prst="rect">
            <a:avLst/>
          </a:prstGeom>
        </p:spPr>
        <p:txBody>
          <a:bodyPr wrap="square">
            <a:spAutoFit/>
          </a:bodyPr>
          <a:lstStyle/>
          <a:p>
            <a:r>
              <a:rPr lang="it-IT" dirty="0"/>
              <a:t>https://www.flightradar24.com/14.39,10.29/2</a:t>
            </a:r>
          </a:p>
        </p:txBody>
      </p:sp>
    </p:spTree>
    <p:extLst>
      <p:ext uri="{BB962C8B-B14F-4D97-AF65-F5344CB8AC3E}">
        <p14:creationId xmlns:p14="http://schemas.microsoft.com/office/powerpoint/2010/main" val="570904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idx="4294967295"/>
          </p:nvPr>
        </p:nvSpPr>
        <p:spPr/>
        <p:txBody>
          <a:bodyPr/>
          <a:lstStyle/>
          <a:p>
            <a:r>
              <a:rPr lang="it-IT" altLang="it-IT" sz="2800" dirty="0" smtClean="0"/>
              <a:t>Relative </a:t>
            </a:r>
            <a:r>
              <a:rPr lang="it-IT" altLang="it-IT" sz="2800" dirty="0" err="1" smtClean="0"/>
              <a:t>advantages</a:t>
            </a:r>
            <a:r>
              <a:rPr lang="it-IT" altLang="it-IT" sz="2800" dirty="0" smtClean="0"/>
              <a:t> of </a:t>
            </a:r>
            <a:r>
              <a:rPr lang="it-IT" altLang="it-IT" sz="2800" dirty="0" err="1" smtClean="0"/>
              <a:t>different</a:t>
            </a:r>
            <a:r>
              <a:rPr lang="it-IT" altLang="it-IT" sz="2800" dirty="0" smtClean="0"/>
              <a:t> </a:t>
            </a:r>
            <a:r>
              <a:rPr lang="it-IT" altLang="it-IT" sz="2800" dirty="0" err="1" smtClean="0"/>
              <a:t>transport</a:t>
            </a:r>
            <a:r>
              <a:rPr lang="it-IT" altLang="it-IT" sz="2800" dirty="0" smtClean="0"/>
              <a:t> </a:t>
            </a:r>
            <a:r>
              <a:rPr lang="it-IT" altLang="it-IT" sz="2800" dirty="0" err="1" smtClean="0"/>
              <a:t>modes</a:t>
            </a:r>
            <a:endParaRPr lang="it-IT" altLang="it-IT" sz="2800" dirty="0" smtClean="0"/>
          </a:p>
        </p:txBody>
      </p:sp>
      <p:graphicFrame>
        <p:nvGraphicFramePr>
          <p:cNvPr id="131075" name="Group 3"/>
          <p:cNvGraphicFramePr>
            <a:graphicFrameLocks noGrp="1"/>
          </p:cNvGraphicFramePr>
          <p:nvPr>
            <p:ph idx="4294967295"/>
            <p:extLst>
              <p:ext uri="{D42A27DB-BD31-4B8C-83A1-F6EECF244321}">
                <p14:modId xmlns:p14="http://schemas.microsoft.com/office/powerpoint/2010/main" val="3270447591"/>
              </p:ext>
            </p:extLst>
          </p:nvPr>
        </p:nvGraphicFramePr>
        <p:xfrm>
          <a:off x="285750" y="1093788"/>
          <a:ext cx="8643938" cy="5241925"/>
        </p:xfrm>
        <a:graphic>
          <a:graphicData uri="http://schemas.openxmlformats.org/drawingml/2006/table">
            <a:tbl>
              <a:tblPr/>
              <a:tblGrid>
                <a:gridCol w="1357313">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4143375">
                  <a:extLst>
                    <a:ext uri="{9D8B030D-6E8A-4147-A177-3AD203B41FA5}">
                      <a16:colId xmlns:a16="http://schemas.microsoft.com/office/drawing/2014/main" val="20002"/>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FF"/>
                          </a:solidFill>
                          <a:effectLst/>
                          <a:latin typeface="Tahoma" pitchFamily="34" charset="0"/>
                        </a:rPr>
                        <a:t>Transport</a:t>
                      </a:r>
                      <a:endParaRPr kumimoji="0" lang="it-IT" sz="1400" b="1" i="0" u="none" strike="noStrike" cap="none" normalizeH="0" baseline="0" dirty="0" smtClean="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FF"/>
                          </a:solidFill>
                          <a:effectLst/>
                          <a:latin typeface="Tahoma" pitchFamily="34" charset="0"/>
                        </a:rPr>
                        <a:t>Main</a:t>
                      </a:r>
                      <a:r>
                        <a:rPr kumimoji="0" lang="it-IT" sz="1400" b="1" i="0" u="none" strike="noStrike" cap="none" normalizeH="0" baseline="0" dirty="0" smtClean="0">
                          <a:ln>
                            <a:noFill/>
                          </a:ln>
                          <a:solidFill>
                            <a:srgbClr val="FFFFFF"/>
                          </a:solidFill>
                          <a:effectLst/>
                          <a:latin typeface="Tahoma" pitchFamily="34" charset="0"/>
                        </a:rPr>
                        <a:t> </a:t>
                      </a:r>
                      <a:r>
                        <a:rPr kumimoji="0" lang="it-IT" sz="1400" b="1" i="0" u="none" strike="noStrike" cap="none" normalizeH="0" baseline="0" dirty="0" err="1" smtClean="0">
                          <a:ln>
                            <a:noFill/>
                          </a:ln>
                          <a:solidFill>
                            <a:srgbClr val="FFFFFF"/>
                          </a:solidFill>
                          <a:effectLst/>
                          <a:latin typeface="Tahoma" pitchFamily="34" charset="0"/>
                        </a:rPr>
                        <a:t>technical</a:t>
                      </a:r>
                      <a:r>
                        <a:rPr kumimoji="0" lang="it-IT" sz="1400" b="1" i="0" u="none" strike="noStrike" cap="none" normalizeH="0" baseline="0" dirty="0" smtClean="0">
                          <a:ln>
                            <a:noFill/>
                          </a:ln>
                          <a:solidFill>
                            <a:srgbClr val="FFFFFF"/>
                          </a:solidFill>
                          <a:effectLst/>
                          <a:latin typeface="Tahoma" pitchFamily="34" charset="0"/>
                        </a:rPr>
                        <a:t> </a:t>
                      </a:r>
                      <a:r>
                        <a:rPr kumimoji="0" lang="it-IT" sz="1400" b="1" i="0" u="none" strike="noStrike" cap="none" normalizeH="0" baseline="0" dirty="0" err="1" smtClean="0">
                          <a:ln>
                            <a:noFill/>
                          </a:ln>
                          <a:solidFill>
                            <a:srgbClr val="FFFFFF"/>
                          </a:solidFill>
                          <a:effectLst/>
                          <a:latin typeface="Tahoma" pitchFamily="34" charset="0"/>
                        </a:rPr>
                        <a:t>advantage</a:t>
                      </a:r>
                      <a:endParaRPr kumimoji="0" lang="it-IT" sz="1400" b="1" i="0" u="none" strike="noStrike" cap="none" normalizeH="0" baseline="0" dirty="0" smtClean="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ahoma" pitchFamily="34" charset="0"/>
                        </a:rPr>
                        <a:t>Use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Rail</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Minimal</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resistance</a:t>
                      </a:r>
                      <a:r>
                        <a:rPr kumimoji="0" lang="it-IT" sz="1400" b="0" i="0" u="none" strike="noStrike" cap="none" normalizeH="0" baseline="0" dirty="0" smtClean="0">
                          <a:ln>
                            <a:noFill/>
                          </a:ln>
                          <a:solidFill>
                            <a:srgbClr val="40458C"/>
                          </a:solidFill>
                          <a:effectLst/>
                          <a:latin typeface="Tahoma" pitchFamily="34" charset="0"/>
                        </a:rPr>
                        <a:t> to </a:t>
                      </a:r>
                      <a:r>
                        <a:rPr kumimoji="0" lang="it-IT" sz="1400" b="0" i="0" u="none" strike="noStrike" cap="none" normalizeH="0" baseline="0" dirty="0" err="1" smtClean="0">
                          <a:ln>
                            <a:noFill/>
                          </a:ln>
                          <a:solidFill>
                            <a:srgbClr val="40458C"/>
                          </a:solidFill>
                          <a:effectLst/>
                          <a:latin typeface="Tahoma" pitchFamily="34" charset="0"/>
                        </a:rPr>
                        <a:t>movement</a:t>
                      </a:r>
                      <a:r>
                        <a:rPr kumimoji="0" lang="it-IT" sz="1400" b="0" i="0" u="none" strike="noStrike" cap="none" normalizeH="0" baseline="0" dirty="0" smtClean="0">
                          <a:ln>
                            <a:noFill/>
                          </a:ln>
                          <a:solidFill>
                            <a:srgbClr val="40458C"/>
                          </a:solidFill>
                          <a:effectLst/>
                          <a:latin typeface="Tahoma" pitchFamily="34" charset="0"/>
                        </a:rPr>
                        <a:t>, general </a:t>
                      </a:r>
                      <a:r>
                        <a:rPr kumimoji="0" lang="it-IT" sz="1400" b="0" i="0" u="none" strike="noStrike" cap="none" normalizeH="0" baseline="0" dirty="0" err="1" smtClean="0">
                          <a:ln>
                            <a:noFill/>
                          </a:ln>
                          <a:solidFill>
                            <a:srgbClr val="40458C"/>
                          </a:solidFill>
                          <a:effectLst/>
                          <a:latin typeface="Tahoma" pitchFamily="34" charset="0"/>
                        </a:rPr>
                        <a:t>flexiibility</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safety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Interurban</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and containers. </a:t>
                      </a:r>
                      <a:r>
                        <a:rPr kumimoji="0" lang="it-IT" sz="1400" b="0" i="0" u="none" strike="noStrike" cap="none" normalizeH="0" baseline="0" dirty="0" err="1" smtClean="0">
                          <a:ln>
                            <a:noFill/>
                          </a:ln>
                          <a:solidFill>
                            <a:srgbClr val="40458C"/>
                          </a:solidFill>
                          <a:effectLst/>
                          <a:latin typeface="Tahoma" pitchFamily="34" charset="0"/>
                        </a:rPr>
                        <a:t>Not</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good</a:t>
                      </a:r>
                      <a:r>
                        <a:rPr kumimoji="0" lang="it-IT" sz="1400" b="0" i="0" u="none" strike="noStrike" cap="none" normalizeH="0" baseline="0" dirty="0" smtClean="0">
                          <a:ln>
                            <a:noFill/>
                          </a:ln>
                          <a:solidFill>
                            <a:srgbClr val="40458C"/>
                          </a:solidFill>
                          <a:effectLst/>
                          <a:latin typeface="Tahoma" pitchFamily="34" charset="0"/>
                        </a:rPr>
                        <a:t> for short </a:t>
                      </a:r>
                      <a:r>
                        <a:rPr kumimoji="0" lang="it-IT" sz="1400" b="0" i="0" u="none" strike="noStrike" cap="none" normalizeH="0" baseline="0" dirty="0" err="1" smtClean="0">
                          <a:ln>
                            <a:noFill/>
                          </a:ln>
                          <a:solidFill>
                            <a:srgbClr val="40458C"/>
                          </a:solidFill>
                          <a:effectLst/>
                          <a:latin typeface="Tahoma" pitchFamily="34" charset="0"/>
                        </a:rPr>
                        <a:t>range</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1"/>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Motorway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Flexibililty</a:t>
                      </a:r>
                      <a:r>
                        <a:rPr kumimoji="0" lang="it-IT" sz="1400" b="0" i="0" u="none" strike="noStrike" cap="none" normalizeH="0" baseline="0" dirty="0" smtClean="0">
                          <a:ln>
                            <a:noFill/>
                          </a:ln>
                          <a:solidFill>
                            <a:srgbClr val="40458C"/>
                          </a:solidFill>
                          <a:effectLst/>
                          <a:latin typeface="Tahoma" pitchFamily="34" charset="0"/>
                        </a:rPr>
                        <a:t> (in </a:t>
                      </a:r>
                      <a:r>
                        <a:rPr kumimoji="0" lang="it-IT" sz="1400" b="0" i="0" u="none" strike="noStrike" cap="none" normalizeH="0" baseline="0" dirty="0" err="1" smtClean="0">
                          <a:ln>
                            <a:noFill/>
                          </a:ln>
                          <a:solidFill>
                            <a:srgbClr val="40458C"/>
                          </a:solidFill>
                          <a:effectLst/>
                          <a:latin typeface="Tahoma" pitchFamily="34" charset="0"/>
                        </a:rPr>
                        <a:t>terms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routes</a:t>
                      </a:r>
                      <a:r>
                        <a:rPr kumimoji="0" lang="it-IT" sz="1400" b="0" i="0" u="none" strike="noStrike" cap="none" normalizeH="0" baseline="0" dirty="0" smtClean="0">
                          <a:ln>
                            <a:noFill/>
                          </a:ln>
                          <a:solidFill>
                            <a:srgbClr val="40458C"/>
                          </a:solidFill>
                          <a:effectLst/>
                          <a:latin typeface="Tahoma" pitchFamily="34" charset="0"/>
                        </a:rPr>
                        <a:t>); high </a:t>
                      </a:r>
                      <a:r>
                        <a:rPr kumimoji="0" lang="it-IT" sz="1400" b="0" i="0" u="none" strike="noStrike" cap="none" normalizeH="0" baseline="0" dirty="0" err="1" smtClean="0">
                          <a:ln>
                            <a:noFill/>
                          </a:ln>
                          <a:solidFill>
                            <a:srgbClr val="40458C"/>
                          </a:solidFill>
                          <a:effectLst/>
                          <a:latin typeface="Tahoma" pitchFamily="34" charset="0"/>
                        </a:rPr>
                        <a:t>speed</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easiness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movement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Individual</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Average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size</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moved</a:t>
                      </a:r>
                      <a:r>
                        <a:rPr kumimoji="0" lang="it-IT" sz="1400" b="0" i="0" u="none" strike="noStrike" cap="none" normalizeH="0" baseline="0" dirty="0" smtClean="0">
                          <a:ln>
                            <a:noFill/>
                          </a:ln>
                          <a:solidFill>
                            <a:srgbClr val="40458C"/>
                          </a:solidFill>
                          <a:effectLst/>
                          <a:latin typeface="Tahoma" pitchFamily="34" charset="0"/>
                        </a:rPr>
                        <a:t>; door-to-door; </a:t>
                      </a:r>
                      <a:r>
                        <a:rPr kumimoji="0" lang="it-IT" sz="1400" b="0" i="0" u="none" strike="noStrike" cap="none" normalizeH="0" baseline="0" dirty="0" err="1" smtClean="0">
                          <a:ln>
                            <a:noFill/>
                          </a:ln>
                          <a:solidFill>
                            <a:srgbClr val="40458C"/>
                          </a:solidFill>
                          <a:effectLst/>
                          <a:latin typeface="Tahoma" pitchFamily="34" charset="0"/>
                        </a:rPr>
                        <a:t>interurban</a:t>
                      </a:r>
                      <a:r>
                        <a:rPr kumimoji="0" lang="it-IT" sz="1400" b="0" i="0" u="none" strike="noStrike" cap="none" normalizeH="0" baseline="0" dirty="0" smtClean="0">
                          <a:ln>
                            <a:noFill/>
                          </a:ln>
                          <a:solidFill>
                            <a:srgbClr val="40458C"/>
                          </a:solidFill>
                          <a:effectLst/>
                          <a:latin typeface="Tahoma" pitchFamily="34" charset="0"/>
                        </a:rPr>
                        <a:t> and short </a:t>
                      </a:r>
                      <a:r>
                        <a:rPr kumimoji="0" lang="it-IT" sz="1400" b="0" i="0" u="none" strike="noStrike" cap="none" normalizeH="0" baseline="0" dirty="0" err="1" smtClean="0">
                          <a:ln>
                            <a:noFill/>
                          </a:ln>
                          <a:solidFill>
                            <a:srgbClr val="40458C"/>
                          </a:solidFill>
                          <a:effectLst/>
                          <a:latin typeface="Tahoma" pitchFamily="34" charset="0"/>
                        </a:rPr>
                        <a:t>range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2"/>
                  </a:ext>
                </a:extLst>
              </a:tr>
              <a:tr h="1371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Inland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waterway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productivity</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power</a:t>
                      </a:r>
                      <a:r>
                        <a:rPr kumimoji="0" lang="it-IT" sz="1400" b="0" i="0" u="none" strike="noStrike" cap="none" normalizeH="0" baseline="0" dirty="0" smtClean="0">
                          <a:ln>
                            <a:noFill/>
                          </a:ln>
                          <a:solidFill>
                            <a:srgbClr val="40458C"/>
                          </a:solidFill>
                          <a:effectLst/>
                          <a:latin typeface="Tahoma" pitchFamily="34" charset="0"/>
                        </a:rPr>
                        <a:t> per </a:t>
                      </a:r>
                      <a:r>
                        <a:rPr kumimoji="0" lang="it-IT" sz="1400" b="0" i="0" u="none" strike="noStrike" cap="none" normalizeH="0" baseline="0" dirty="0" err="1" smtClean="0">
                          <a:ln>
                            <a:noFill/>
                          </a:ln>
                          <a:solidFill>
                            <a:srgbClr val="40458C"/>
                          </a:solidFill>
                          <a:effectLst/>
                          <a:latin typeface="Tahoma" pitchFamily="34" charset="0"/>
                        </a:rPr>
                        <a:t>tonn</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 </a:t>
                      </a:r>
                      <a:r>
                        <a:rPr kumimoji="0" lang="it-IT" sz="1400" b="0" i="0" u="none" strike="noStrike" cap="none" normalizeH="0" baseline="0" dirty="0" err="1" smtClean="0">
                          <a:ln>
                            <a:noFill/>
                          </a:ln>
                          <a:solidFill>
                            <a:srgbClr val="40458C"/>
                          </a:solidFill>
                          <a:effectLst/>
                          <a:latin typeface="Tahoma" pitchFamily="34" charset="0"/>
                        </a:rPr>
                        <a:t>speed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movement</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bulky</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dimension</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added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value</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3"/>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Air </a:t>
                      </a:r>
                      <a:r>
                        <a:rPr kumimoji="0" lang="it-IT" sz="1400" b="0" i="0" u="none" strike="noStrike" cap="none" normalizeH="0" baseline="0" dirty="0" err="1" smtClean="0">
                          <a:ln>
                            <a:noFill/>
                          </a:ln>
                          <a:solidFill>
                            <a:srgbClr val="40458C"/>
                          </a:solidFill>
                          <a:effectLst/>
                          <a:latin typeface="Tahoma" pitchFamily="34" charset="0"/>
                        </a:rPr>
                        <a:t>transport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speed</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added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value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if</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compared</a:t>
                      </a:r>
                      <a:r>
                        <a:rPr kumimoji="0" lang="it-IT" sz="1400" b="0" i="0" u="none" strike="noStrike" cap="none" normalizeH="0" baseline="0" dirty="0" smtClean="0">
                          <a:ln>
                            <a:noFill/>
                          </a:ln>
                          <a:solidFill>
                            <a:srgbClr val="40458C"/>
                          </a:solidFill>
                          <a:effectLst/>
                          <a:latin typeface="Tahoma" pitchFamily="34" charset="0"/>
                        </a:rPr>
                        <a:t> to mass and volume (2% of global </a:t>
                      </a:r>
                      <a:r>
                        <a:rPr kumimoji="0" lang="it-IT" sz="1400" b="0" i="0" u="none" strike="noStrike" cap="none" normalizeH="0" baseline="0" dirty="0" err="1" smtClean="0">
                          <a:ln>
                            <a:noFill/>
                          </a:ln>
                          <a:solidFill>
                            <a:srgbClr val="40458C"/>
                          </a:solidFill>
                          <a:effectLst/>
                          <a:latin typeface="Tahoma" pitchFamily="34" charset="0"/>
                        </a:rPr>
                        <a:t>merchandise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weight</a:t>
                      </a:r>
                      <a:r>
                        <a:rPr kumimoji="0" lang="it-IT" sz="1400" b="0" i="0" u="none" strike="noStrike" cap="none" normalizeH="0" baseline="0" dirty="0" smtClean="0">
                          <a:ln>
                            <a:noFill/>
                          </a:ln>
                          <a:solidFill>
                            <a:srgbClr val="40458C"/>
                          </a:solidFill>
                          <a:effectLst/>
                          <a:latin typeface="Tahoma" pitchFamily="34" charset="0"/>
                        </a:rPr>
                        <a:t>; 40% of </a:t>
                      </a:r>
                      <a:r>
                        <a:rPr kumimoji="0" lang="it-IT" sz="1400" b="0" i="0" u="none" strike="noStrike" cap="none" normalizeH="0" baseline="0" dirty="0" err="1" smtClean="0">
                          <a:ln>
                            <a:noFill/>
                          </a:ln>
                          <a:solidFill>
                            <a:srgbClr val="40458C"/>
                          </a:solidFill>
                          <a:effectLst/>
                          <a:latin typeface="Tahoma" pitchFamily="34" charset="0"/>
                        </a:rPr>
                        <a:t>value</a:t>
                      </a:r>
                      <a:r>
                        <a:rPr kumimoji="0" lang="it-IT" sz="1400" b="0" i="0" u="none" strike="noStrike" cap="none" normalizeH="0" baseline="0" dirty="0" smtClean="0">
                          <a:ln>
                            <a:noFill/>
                          </a:ln>
                          <a:solidFill>
                            <a:srgbClr val="40458C"/>
                          </a:solidFill>
                          <a:effectLst/>
                          <a:latin typeface="Tahoma" pitchFamily="34" charset="0"/>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4"/>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Pipelines</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Continuous</a:t>
                      </a:r>
                      <a:r>
                        <a:rPr kumimoji="0" lang="it-IT" sz="1400" b="0" i="0" u="none" strike="noStrike" cap="none" normalizeH="0" baseline="0" dirty="0" smtClean="0">
                          <a:ln>
                            <a:noFill/>
                          </a:ln>
                          <a:solidFill>
                            <a:srgbClr val="40458C"/>
                          </a:solidFill>
                          <a:effectLst/>
                          <a:latin typeface="Tahoma" pitchFamily="34" charset="0"/>
                        </a:rPr>
                        <a:t> flow. Top reliability and </a:t>
                      </a:r>
                      <a:r>
                        <a:rPr kumimoji="0" lang="it-IT" sz="1400" b="0" i="0" u="none" strike="noStrike" cap="none" normalizeH="0" baseline="0" dirty="0" err="1" smtClean="0">
                          <a:ln>
                            <a:noFill/>
                          </a:ln>
                          <a:solidFill>
                            <a:srgbClr val="40458C"/>
                          </a:solidFill>
                          <a:effectLst/>
                          <a:latin typeface="Tahoma" pitchFamily="34" charset="0"/>
                        </a:rPr>
                        <a:t>safety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Liquids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pipelines</a:t>
                      </a:r>
                      <a:r>
                        <a:rPr kumimoji="0" lang="it-IT" sz="1400" b="0" i="0" u="none" strike="noStrike" cap="none" normalizeH="0" baseline="0" dirty="0" smtClean="0">
                          <a:ln>
                            <a:noFill/>
                          </a:ln>
                          <a:solidFill>
                            <a:srgbClr val="40458C"/>
                          </a:solidFill>
                          <a:effectLst/>
                          <a:latin typeface="Tahoma" pitchFamily="34" charset="0"/>
                        </a:rPr>
                        <a:t>) and gas </a:t>
                      </a:r>
                      <a:r>
                        <a:rPr kumimoji="0" lang="it-IT" sz="1400" b="0" i="0" u="none" strike="noStrike" cap="none" normalizeH="0" baseline="0" dirty="0" err="1" smtClean="0">
                          <a:ln>
                            <a:noFill/>
                          </a:ln>
                          <a:solidFill>
                            <a:srgbClr val="40458C"/>
                          </a:solidFill>
                          <a:effectLst/>
                          <a:latin typeface="Tahoma" pitchFamily="34" charset="0"/>
                        </a:rPr>
                        <a:t>where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volumes</a:t>
                      </a:r>
                      <a:r>
                        <a:rPr kumimoji="0" lang="it-IT" sz="1400" b="0" i="0" u="none" strike="noStrike" cap="none" normalizeH="0" baseline="0" dirty="0" smtClean="0">
                          <a:ln>
                            <a:noFill/>
                          </a:ln>
                          <a:solidFill>
                            <a:srgbClr val="40458C"/>
                          </a:solidFill>
                          <a:effectLst/>
                          <a:latin typeface="Tahoma" pitchFamily="34" charset="0"/>
                        </a:rPr>
                        <a:t> are high and delivery </a:t>
                      </a:r>
                      <a:r>
                        <a:rPr kumimoji="0" lang="it-IT" sz="1400" b="0" i="0" u="none" strike="noStrike" cap="none" normalizeH="0" baseline="0" dirty="0" err="1" smtClean="0">
                          <a:ln>
                            <a:noFill/>
                          </a:ln>
                          <a:solidFill>
                            <a:srgbClr val="40458C"/>
                          </a:solidFill>
                          <a:effectLst/>
                          <a:latin typeface="Tahoma" pitchFamily="34" charset="0"/>
                        </a:rPr>
                        <a:t>is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needed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as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continuous</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5"/>
                  </a:ext>
                </a:extLst>
              </a:tr>
            </a:tbl>
          </a:graphicData>
        </a:graphic>
      </p:graphicFrame>
      <p:sp>
        <p:nvSpPr>
          <p:cNvPr id="35873" name="CasellaDiTesto 4"/>
          <p:cNvSpPr txBox="1">
            <a:spLocks noChangeArrowheads="1"/>
          </p:cNvSpPr>
          <p:nvPr/>
        </p:nvSpPr>
        <p:spPr bwMode="auto">
          <a:xfrm>
            <a:off x="793750" y="6500813"/>
            <a:ext cx="7573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lgn="ctr">
              <a:buClr>
                <a:schemeClr val="bg2"/>
              </a:buClr>
              <a:buSzTx/>
              <a:buFont typeface="Monotype Sorts" pitchFamily="2" charset="2"/>
              <a:buNone/>
            </a:pPr>
            <a:r>
              <a:rPr lang="it-IT" altLang="it-IT" sz="1200">
                <a:latin typeface="Times New Roman" pitchFamily="18" charset="0"/>
              </a:rPr>
              <a:t>Haggett, 2001, p. 244 (da HAY W.H., </a:t>
            </a:r>
            <a:r>
              <a:rPr lang="it-IT" altLang="it-IT" sz="1200" i="1">
                <a:latin typeface="Times New Roman" pitchFamily="18" charset="0"/>
              </a:rPr>
              <a:t>An introduction to Transportation Engineering</a:t>
            </a:r>
            <a:r>
              <a:rPr lang="it-IT" altLang="it-IT" sz="1200">
                <a:latin typeface="Times New Roman" pitchFamily="18" charset="0"/>
              </a:rPr>
              <a:t>, New York, Wiley, 1961. p. 283</a:t>
            </a:r>
          </a:p>
        </p:txBody>
      </p:sp>
    </p:spTree>
    <p:extLst>
      <p:ext uri="{BB962C8B-B14F-4D97-AF65-F5344CB8AC3E}">
        <p14:creationId xmlns:p14="http://schemas.microsoft.com/office/powerpoint/2010/main" val="140745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5"/>
          <p:cNvSpPr>
            <a:spLocks noGrp="1" noChangeArrowheads="1"/>
          </p:cNvSpPr>
          <p:nvPr>
            <p:ph type="title"/>
          </p:nvPr>
        </p:nvSpPr>
        <p:spPr/>
        <p:txBody>
          <a:bodyPr/>
          <a:lstStyle/>
          <a:p>
            <a:r>
              <a:rPr lang="it-IT" altLang="it-IT" sz="3200" dirty="0" err="1" smtClean="0"/>
              <a:t>Transport</a:t>
            </a:r>
            <a:r>
              <a:rPr lang="it-IT" altLang="it-IT" sz="3200" dirty="0" smtClean="0"/>
              <a:t> </a:t>
            </a:r>
            <a:r>
              <a:rPr lang="it-IT" altLang="it-IT" sz="3200" dirty="0" err="1" smtClean="0"/>
              <a:t>modes</a:t>
            </a:r>
            <a:r>
              <a:rPr lang="it-IT" altLang="it-IT" sz="3200" dirty="0" smtClean="0"/>
              <a:t> and network </a:t>
            </a:r>
            <a:r>
              <a:rPr lang="it-IT" altLang="it-IT" sz="3200" dirty="0" err="1" smtClean="0"/>
              <a:t>structures</a:t>
            </a:r>
            <a:r>
              <a:rPr lang="it-IT" altLang="it-IT" sz="3600" dirty="0" smtClean="0"/>
              <a:t/>
            </a:r>
            <a:br>
              <a:rPr lang="it-IT" altLang="it-IT" sz="3600" dirty="0" smtClean="0"/>
            </a:br>
            <a:endParaRPr lang="it-IT" altLang="it-IT" sz="3600" dirty="0" smtClean="0"/>
          </a:p>
        </p:txBody>
      </p:sp>
      <p:graphicFrame>
        <p:nvGraphicFramePr>
          <p:cNvPr id="144530" name="Group 146"/>
          <p:cNvGraphicFramePr>
            <a:graphicFrameLocks noGrp="1"/>
          </p:cNvGraphicFramePr>
          <p:nvPr>
            <p:ph idx="1"/>
            <p:extLst>
              <p:ext uri="{D42A27DB-BD31-4B8C-83A1-F6EECF244321}">
                <p14:modId xmlns:p14="http://schemas.microsoft.com/office/powerpoint/2010/main" val="2450551304"/>
              </p:ext>
            </p:extLst>
          </p:nvPr>
        </p:nvGraphicFramePr>
        <p:xfrm>
          <a:off x="250825" y="1268413"/>
          <a:ext cx="8893175" cy="5341937"/>
        </p:xfrm>
        <a:graphic>
          <a:graphicData uri="http://schemas.openxmlformats.org/drawingml/2006/table">
            <a:tbl>
              <a:tblPr/>
              <a:tblGrid>
                <a:gridCol w="1776413">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81175">
                  <a:extLst>
                    <a:ext uri="{9D8B030D-6E8A-4147-A177-3AD203B41FA5}">
                      <a16:colId xmlns:a16="http://schemas.microsoft.com/office/drawing/2014/main" val="20003"/>
                    </a:ext>
                  </a:extLst>
                </a:gridCol>
                <a:gridCol w="1776412">
                  <a:extLst>
                    <a:ext uri="{9D8B030D-6E8A-4147-A177-3AD203B41FA5}">
                      <a16:colId xmlns:a16="http://schemas.microsoft.com/office/drawing/2014/main" val="20004"/>
                    </a:ext>
                  </a:extLst>
                </a:gridCol>
              </a:tblGrid>
              <a:tr h="525525">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b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communication</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Object of </a:t>
                      </a: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Nodes</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Flows</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Road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cities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auto-</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port</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airports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Road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motorway</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segments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Vehicles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Rail</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Railway</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Trains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Airports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routes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Airplanes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Ports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roues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Ships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837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Commodities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energy</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Interchange</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(production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transfomartion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m3;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tonn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commodities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Telecommunications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Data (information;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messagges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Transmission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points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Telephone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cables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trans-</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oceanic</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cables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Data / information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9316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9"/>
          <p:cNvSpPr>
            <a:spLocks noGrp="1" noChangeArrowheads="1"/>
          </p:cNvSpPr>
          <p:nvPr>
            <p:ph type="title"/>
          </p:nvPr>
        </p:nvSpPr>
        <p:spPr/>
        <p:txBody>
          <a:bodyPr/>
          <a:lstStyle/>
          <a:p>
            <a:pPr eaLnBrk="1" hangingPunct="1"/>
            <a:r>
              <a:rPr lang="en-US" sz="2400" dirty="0" smtClean="0"/>
              <a:t>Performance Comparison for Selected Freight Modes</a:t>
            </a:r>
            <a:br>
              <a:rPr lang="en-US" sz="2400" dirty="0" smtClean="0"/>
            </a:br>
            <a:r>
              <a:rPr lang="en-US" sz="2400" dirty="0"/>
              <a:t/>
            </a:r>
            <a:br>
              <a:rPr lang="en-US" sz="2400" dirty="0"/>
            </a:br>
            <a:endParaRPr lang="en-US" sz="2400" dirty="0" smtClean="0"/>
          </a:p>
        </p:txBody>
      </p:sp>
      <p:sp>
        <p:nvSpPr>
          <p:cNvPr id="61444" name="Rectangle 61"/>
          <p:cNvSpPr>
            <a:spLocks noChangeArrowheads="1"/>
          </p:cNvSpPr>
          <p:nvPr/>
        </p:nvSpPr>
        <p:spPr bwMode="auto">
          <a:xfrm>
            <a:off x="137953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5" name="Rectangle 62"/>
          <p:cNvSpPr>
            <a:spLocks noChangeArrowheads="1"/>
          </p:cNvSpPr>
          <p:nvPr/>
        </p:nvSpPr>
        <p:spPr bwMode="auto">
          <a:xfrm>
            <a:off x="1379538" y="55468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6" name="Rectangle 63"/>
          <p:cNvSpPr>
            <a:spLocks noChangeArrowheads="1"/>
          </p:cNvSpPr>
          <p:nvPr/>
        </p:nvSpPr>
        <p:spPr bwMode="auto">
          <a:xfrm>
            <a:off x="1379538" y="186064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7" name="Rectangle 64"/>
          <p:cNvSpPr>
            <a:spLocks noChangeArrowheads="1"/>
          </p:cNvSpPr>
          <p:nvPr/>
        </p:nvSpPr>
        <p:spPr bwMode="auto">
          <a:xfrm>
            <a:off x="137953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8" name="Rectangle 65"/>
          <p:cNvSpPr>
            <a:spLocks noChangeArrowheads="1"/>
          </p:cNvSpPr>
          <p:nvPr/>
        </p:nvSpPr>
        <p:spPr bwMode="auto">
          <a:xfrm>
            <a:off x="137953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9" name="Text Box 66"/>
          <p:cNvSpPr txBox="1">
            <a:spLocks noChangeArrowheads="1"/>
          </p:cNvSpPr>
          <p:nvPr/>
        </p:nvSpPr>
        <p:spPr bwMode="auto">
          <a:xfrm>
            <a:off x="2317750" y="1457424"/>
            <a:ext cx="4714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Barge</a:t>
            </a:r>
          </a:p>
        </p:txBody>
      </p:sp>
      <p:sp>
        <p:nvSpPr>
          <p:cNvPr id="61450" name="Text Box 68"/>
          <p:cNvSpPr txBox="1">
            <a:spLocks noChangeArrowheads="1"/>
          </p:cNvSpPr>
          <p:nvPr/>
        </p:nvSpPr>
        <p:spPr bwMode="auto">
          <a:xfrm>
            <a:off x="2105025" y="2194024"/>
            <a:ext cx="8778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Hopper car</a:t>
            </a:r>
          </a:p>
        </p:txBody>
      </p:sp>
      <p:sp>
        <p:nvSpPr>
          <p:cNvPr id="61451" name="Text Box 69"/>
          <p:cNvSpPr txBox="1">
            <a:spLocks noChangeArrowheads="1"/>
          </p:cNvSpPr>
          <p:nvPr/>
        </p:nvSpPr>
        <p:spPr bwMode="auto">
          <a:xfrm>
            <a:off x="1800225" y="2933799"/>
            <a:ext cx="132873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100 car train unit</a:t>
            </a:r>
          </a:p>
        </p:txBody>
      </p:sp>
      <p:sp>
        <p:nvSpPr>
          <p:cNvPr id="61452" name="Text Box 70"/>
          <p:cNvSpPr txBox="1">
            <a:spLocks noChangeArrowheads="1"/>
          </p:cNvSpPr>
          <p:nvPr/>
        </p:nvSpPr>
        <p:spPr bwMode="auto">
          <a:xfrm>
            <a:off x="1833563" y="3700562"/>
            <a:ext cx="1366837"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Semi-trailer truck</a:t>
            </a:r>
          </a:p>
        </p:txBody>
      </p:sp>
      <p:sp>
        <p:nvSpPr>
          <p:cNvPr id="61453" name="Rectangle 71"/>
          <p:cNvSpPr>
            <a:spLocks noChangeArrowheads="1"/>
          </p:cNvSpPr>
          <p:nvPr/>
        </p:nvSpPr>
        <p:spPr bwMode="auto">
          <a:xfrm>
            <a:off x="4081463" y="1136749"/>
            <a:ext cx="1328737"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1500 Tons</a:t>
            </a:r>
          </a:p>
          <a:p>
            <a:pPr eaLnBrk="0" hangingPunct="0">
              <a:lnSpc>
                <a:spcPct val="90000"/>
              </a:lnSpc>
            </a:pPr>
            <a:r>
              <a:rPr lang="en-US" sz="1400" b="1">
                <a:latin typeface="Arial Narrow" pitchFamily="34" charset="0"/>
              </a:rPr>
              <a:t>52,500 Bushels</a:t>
            </a:r>
          </a:p>
          <a:p>
            <a:pPr eaLnBrk="0" hangingPunct="0">
              <a:lnSpc>
                <a:spcPct val="90000"/>
              </a:lnSpc>
            </a:pPr>
            <a:r>
              <a:rPr lang="en-US" sz="1400" b="1">
                <a:latin typeface="Arial Narrow" pitchFamily="34" charset="0"/>
              </a:rPr>
              <a:t>453,600 Gallons </a:t>
            </a:r>
          </a:p>
        </p:txBody>
      </p:sp>
      <p:sp>
        <p:nvSpPr>
          <p:cNvPr id="61454" name="Rectangle 72"/>
          <p:cNvSpPr>
            <a:spLocks noChangeArrowheads="1"/>
          </p:cNvSpPr>
          <p:nvPr/>
        </p:nvSpPr>
        <p:spPr bwMode="auto">
          <a:xfrm>
            <a:off x="368458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55" name="Rectangle 74"/>
          <p:cNvSpPr>
            <a:spLocks noChangeArrowheads="1"/>
          </p:cNvSpPr>
          <p:nvPr/>
        </p:nvSpPr>
        <p:spPr bwMode="auto">
          <a:xfrm>
            <a:off x="4098925" y="1855887"/>
            <a:ext cx="1247775" cy="668337"/>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 Tons</a:t>
            </a:r>
            <a:br>
              <a:rPr lang="en-US" sz="1400" b="1">
                <a:latin typeface="Arial Narrow" pitchFamily="34" charset="0"/>
              </a:rPr>
            </a:br>
            <a:r>
              <a:rPr lang="en-US" sz="1400" b="1">
                <a:latin typeface="Arial Narrow" pitchFamily="34" charset="0"/>
              </a:rPr>
              <a:t>3,500 Bushels</a:t>
            </a:r>
            <a:br>
              <a:rPr lang="en-US" sz="1400" b="1">
                <a:latin typeface="Arial Narrow" pitchFamily="34" charset="0"/>
              </a:rPr>
            </a:br>
            <a:r>
              <a:rPr lang="en-US" sz="1400" b="1">
                <a:latin typeface="Arial Narrow" pitchFamily="34" charset="0"/>
              </a:rPr>
              <a:t>30,240 Gallons </a:t>
            </a:r>
          </a:p>
        </p:txBody>
      </p:sp>
      <p:sp>
        <p:nvSpPr>
          <p:cNvPr id="61456" name="Rectangle 75"/>
          <p:cNvSpPr>
            <a:spLocks noChangeArrowheads="1"/>
          </p:cNvSpPr>
          <p:nvPr/>
        </p:nvSpPr>
        <p:spPr bwMode="auto">
          <a:xfrm>
            <a:off x="4051300" y="2603599"/>
            <a:ext cx="1450975"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10,000 Tons</a:t>
            </a:r>
            <a:br>
              <a:rPr lang="en-US" sz="1400" b="1">
                <a:latin typeface="Arial Narrow" pitchFamily="34" charset="0"/>
              </a:rPr>
            </a:br>
            <a:r>
              <a:rPr lang="en-US" sz="1400" b="1">
                <a:latin typeface="Arial Narrow" pitchFamily="34" charset="0"/>
              </a:rPr>
              <a:t>350,000 Bushels</a:t>
            </a:r>
            <a:br>
              <a:rPr lang="en-US" sz="1400" b="1">
                <a:latin typeface="Arial Narrow" pitchFamily="34" charset="0"/>
              </a:rPr>
            </a:br>
            <a:r>
              <a:rPr lang="en-US" sz="1400" b="1">
                <a:latin typeface="Arial Narrow" pitchFamily="34" charset="0"/>
              </a:rPr>
              <a:t>3,024,000 Gallons </a:t>
            </a:r>
          </a:p>
        </p:txBody>
      </p:sp>
      <p:sp>
        <p:nvSpPr>
          <p:cNvPr id="61457" name="Rectangle 76"/>
          <p:cNvSpPr>
            <a:spLocks noChangeArrowheads="1"/>
          </p:cNvSpPr>
          <p:nvPr/>
        </p:nvSpPr>
        <p:spPr bwMode="auto">
          <a:xfrm>
            <a:off x="4049713" y="3390999"/>
            <a:ext cx="1601787" cy="576263"/>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26 Tons; 910 Bushels</a:t>
            </a:r>
            <a:br>
              <a:rPr lang="en-US" sz="1400" b="1">
                <a:latin typeface="Arial Narrow" pitchFamily="34" charset="0"/>
              </a:rPr>
            </a:br>
            <a:r>
              <a:rPr lang="en-US" sz="1400" b="1">
                <a:latin typeface="Arial Narrow" pitchFamily="34" charset="0"/>
              </a:rPr>
              <a:t>7,865 Gallons</a:t>
            </a:r>
          </a:p>
          <a:p>
            <a:pPr eaLnBrk="0" hangingPunct="0">
              <a:lnSpc>
                <a:spcPct val="90000"/>
              </a:lnSpc>
            </a:pPr>
            <a:r>
              <a:rPr lang="en-US" sz="1400" b="1">
                <a:latin typeface="Arial Narrow" pitchFamily="34" charset="0"/>
              </a:rPr>
              <a:t>9,000 for a tanker truck</a:t>
            </a:r>
          </a:p>
        </p:txBody>
      </p:sp>
      <p:sp>
        <p:nvSpPr>
          <p:cNvPr id="61458" name="Rectangle 77"/>
          <p:cNvSpPr>
            <a:spLocks noChangeArrowheads="1"/>
          </p:cNvSpPr>
          <p:nvPr/>
        </p:nvSpPr>
        <p:spPr bwMode="auto">
          <a:xfrm>
            <a:off x="3684588" y="5546824"/>
            <a:ext cx="22383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124 tons</a:t>
            </a:r>
          </a:p>
        </p:txBody>
      </p:sp>
      <p:sp>
        <p:nvSpPr>
          <p:cNvPr id="61459" name="Rectangle 78"/>
          <p:cNvSpPr>
            <a:spLocks noChangeArrowheads="1"/>
          </p:cNvSpPr>
          <p:nvPr/>
        </p:nvSpPr>
        <p:spPr bwMode="auto">
          <a:xfrm>
            <a:off x="3684588" y="185747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0" name="Rectangle 79"/>
          <p:cNvSpPr>
            <a:spLocks noChangeArrowheads="1"/>
          </p:cNvSpPr>
          <p:nvPr/>
        </p:nvSpPr>
        <p:spPr bwMode="auto">
          <a:xfrm>
            <a:off x="368458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1" name="Rectangle 80"/>
          <p:cNvSpPr>
            <a:spLocks noChangeArrowheads="1"/>
          </p:cNvSpPr>
          <p:nvPr/>
        </p:nvSpPr>
        <p:spPr bwMode="auto">
          <a:xfrm>
            <a:off x="368458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52246" name="Text Box 81"/>
          <p:cNvSpPr txBox="1">
            <a:spLocks noChangeArrowheads="1"/>
          </p:cNvSpPr>
          <p:nvPr/>
        </p:nvSpPr>
        <p:spPr bwMode="auto">
          <a:xfrm>
            <a:off x="4283075" y="836712"/>
            <a:ext cx="846138"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Capacity</a:t>
            </a:r>
          </a:p>
        </p:txBody>
      </p:sp>
      <p:sp>
        <p:nvSpPr>
          <p:cNvPr id="61463" name="Rectangle 82"/>
          <p:cNvSpPr>
            <a:spLocks noChangeArrowheads="1"/>
          </p:cNvSpPr>
          <p:nvPr/>
        </p:nvSpPr>
        <p:spPr bwMode="auto">
          <a:xfrm>
            <a:off x="5991225" y="1119287"/>
            <a:ext cx="19716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4" name="Rectangle 83"/>
          <p:cNvSpPr>
            <a:spLocks noChangeArrowheads="1"/>
          </p:cNvSpPr>
          <p:nvPr/>
        </p:nvSpPr>
        <p:spPr bwMode="auto">
          <a:xfrm>
            <a:off x="5991225" y="5546824"/>
            <a:ext cx="19716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5</a:t>
            </a:r>
          </a:p>
        </p:txBody>
      </p:sp>
      <p:sp>
        <p:nvSpPr>
          <p:cNvPr id="61465" name="Rectangle 84"/>
          <p:cNvSpPr>
            <a:spLocks noChangeArrowheads="1"/>
          </p:cNvSpPr>
          <p:nvPr/>
        </p:nvSpPr>
        <p:spPr bwMode="auto">
          <a:xfrm>
            <a:off x="5991225" y="185906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6" name="Rectangle 85"/>
          <p:cNvSpPr>
            <a:spLocks noChangeArrowheads="1"/>
          </p:cNvSpPr>
          <p:nvPr/>
        </p:nvSpPr>
        <p:spPr bwMode="auto">
          <a:xfrm>
            <a:off x="5991225" y="2592487"/>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7" name="Rectangle 86"/>
          <p:cNvSpPr>
            <a:spLocks noChangeArrowheads="1"/>
          </p:cNvSpPr>
          <p:nvPr/>
        </p:nvSpPr>
        <p:spPr bwMode="auto">
          <a:xfrm>
            <a:off x="5991225" y="333861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8" name="Rectangle 88"/>
          <p:cNvSpPr>
            <a:spLocks noChangeArrowheads="1"/>
          </p:cNvSpPr>
          <p:nvPr/>
        </p:nvSpPr>
        <p:spPr bwMode="auto">
          <a:xfrm>
            <a:off x="6037263" y="1268512"/>
            <a:ext cx="1885950" cy="384175"/>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n-US" sz="1400" b="1">
                <a:latin typeface="Arial Narrow" pitchFamily="34" charset="0"/>
              </a:rPr>
              <a:t>57.7</a:t>
            </a:r>
          </a:p>
          <a:p>
            <a:pPr algn="ctr" eaLnBrk="0" hangingPunct="0">
              <a:lnSpc>
                <a:spcPct val="90000"/>
              </a:lnSpc>
            </a:pPr>
            <a:r>
              <a:rPr lang="en-US" sz="1400" b="1">
                <a:latin typeface="Arial Narrow" pitchFamily="34" charset="0"/>
              </a:rPr>
              <a:t>(865.4 for 15 barges in tow)</a:t>
            </a:r>
          </a:p>
        </p:txBody>
      </p:sp>
      <p:sp>
        <p:nvSpPr>
          <p:cNvPr id="52253" name="Text Box 89"/>
          <p:cNvSpPr txBox="1">
            <a:spLocks noChangeArrowheads="1"/>
          </p:cNvSpPr>
          <p:nvPr/>
        </p:nvSpPr>
        <p:spPr bwMode="auto">
          <a:xfrm>
            <a:off x="6076950" y="836712"/>
            <a:ext cx="1793875"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Truck Equivalency</a:t>
            </a:r>
          </a:p>
        </p:txBody>
      </p:sp>
      <p:sp>
        <p:nvSpPr>
          <p:cNvPr id="52254" name="Text Box 90"/>
          <p:cNvSpPr txBox="1">
            <a:spLocks noChangeArrowheads="1"/>
          </p:cNvSpPr>
          <p:nvPr/>
        </p:nvSpPr>
        <p:spPr bwMode="auto">
          <a:xfrm>
            <a:off x="2108200" y="836712"/>
            <a:ext cx="711200" cy="244475"/>
          </a:xfrm>
          <a:prstGeom prst="rect">
            <a:avLst/>
          </a:prstGeom>
          <a:noFill/>
          <a:ln w="9525">
            <a:noFill/>
            <a:miter lim="800000"/>
            <a:headEnd/>
            <a:tailEnd/>
          </a:ln>
        </p:spPr>
        <p:txBody>
          <a:bodyPr wrap="none" lIns="0" tIns="0" rIns="0" bIns="0">
            <a:spAutoFit/>
          </a:bodyPr>
          <a:lstStyle/>
          <a:p>
            <a:pPr eaLnBrk="0" hangingPunct="0">
              <a:defRPr/>
            </a:pPr>
            <a:r>
              <a:rPr lang="en-US" sz="1600" b="1" dirty="0">
                <a:effectLst>
                  <a:outerShdw blurRad="38100" dist="38100" dir="2700000" algn="tl">
                    <a:srgbClr val="000000">
                      <a:alpha val="43137"/>
                    </a:srgbClr>
                  </a:outerShdw>
                </a:effectLst>
                <a:latin typeface="AvantGarde Bk BT" pitchFamily="34" charset="0"/>
                <a:cs typeface="+mn-cs"/>
              </a:rPr>
              <a:t>Vehicle</a:t>
            </a:r>
          </a:p>
        </p:txBody>
      </p:sp>
      <p:sp>
        <p:nvSpPr>
          <p:cNvPr id="61471" name="Rectangle 91"/>
          <p:cNvSpPr>
            <a:spLocks noChangeArrowheads="1"/>
          </p:cNvSpPr>
          <p:nvPr/>
        </p:nvSpPr>
        <p:spPr bwMode="auto">
          <a:xfrm>
            <a:off x="6772275" y="2065437"/>
            <a:ext cx="387350"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a:t>
            </a:r>
          </a:p>
        </p:txBody>
      </p:sp>
      <p:sp>
        <p:nvSpPr>
          <p:cNvPr id="61472" name="Rectangle 92"/>
          <p:cNvSpPr>
            <a:spLocks noChangeArrowheads="1"/>
          </p:cNvSpPr>
          <p:nvPr/>
        </p:nvSpPr>
        <p:spPr bwMode="auto">
          <a:xfrm>
            <a:off x="6702425" y="2805212"/>
            <a:ext cx="549275"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384.6</a:t>
            </a:r>
          </a:p>
        </p:txBody>
      </p:sp>
      <p:sp>
        <p:nvSpPr>
          <p:cNvPr id="61473" name="Rectangle 93"/>
          <p:cNvSpPr>
            <a:spLocks noChangeArrowheads="1"/>
          </p:cNvSpPr>
          <p:nvPr/>
        </p:nvSpPr>
        <p:spPr bwMode="auto">
          <a:xfrm>
            <a:off x="6807200" y="3559274"/>
            <a:ext cx="265113"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a:t>
            </a:r>
          </a:p>
        </p:txBody>
      </p:sp>
      <p:sp>
        <p:nvSpPr>
          <p:cNvPr id="61474" name="Freeform 95"/>
          <p:cNvSpPr>
            <a:spLocks/>
          </p:cNvSpPr>
          <p:nvPr/>
        </p:nvSpPr>
        <p:spPr bwMode="auto">
          <a:xfrm>
            <a:off x="1924050" y="1301849"/>
            <a:ext cx="1181100" cy="117475"/>
          </a:xfrm>
          <a:custGeom>
            <a:avLst/>
            <a:gdLst>
              <a:gd name="T0" fmla="*/ 2147483647 w 744"/>
              <a:gd name="T1" fmla="*/ 2147483647 h 76"/>
              <a:gd name="T2" fmla="*/ 0 w 744"/>
              <a:gd name="T3" fmla="*/ 2147483647 h 76"/>
              <a:gd name="T4" fmla="*/ 0 w 744"/>
              <a:gd name="T5" fmla="*/ 2147483647 h 76"/>
              <a:gd name="T6" fmla="*/ 2147483647 w 744"/>
              <a:gd name="T7" fmla="*/ 2147483647 h 76"/>
              <a:gd name="T8" fmla="*/ 2147483647 w 744"/>
              <a:gd name="T9" fmla="*/ 0 h 76"/>
              <a:gd name="T10" fmla="*/ 2147483647 w 744"/>
              <a:gd name="T11" fmla="*/ 2147483647 h 76"/>
              <a:gd name="T12" fmla="*/ 2147483647 w 744"/>
              <a:gd name="T13" fmla="*/ 2147483647 h 76"/>
              <a:gd name="T14" fmla="*/ 2147483647 w 744"/>
              <a:gd name="T15" fmla="*/ 2147483647 h 76"/>
              <a:gd name="T16" fmla="*/ 2147483647 w 744"/>
              <a:gd name="T17" fmla="*/ 2147483647 h 76"/>
              <a:gd name="T18" fmla="*/ 2147483647 w 744"/>
              <a:gd name="T19" fmla="*/ 2147483647 h 76"/>
              <a:gd name="T20" fmla="*/ 2147483647 w 744"/>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76"/>
              <a:gd name="T35" fmla="*/ 744 w 744"/>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76">
                <a:moveTo>
                  <a:pt x="42" y="76"/>
                </a:moveTo>
                <a:lnTo>
                  <a:pt x="0" y="40"/>
                </a:lnTo>
                <a:lnTo>
                  <a:pt x="0" y="26"/>
                </a:lnTo>
                <a:lnTo>
                  <a:pt x="90" y="26"/>
                </a:lnTo>
                <a:lnTo>
                  <a:pt x="94" y="0"/>
                </a:lnTo>
                <a:lnTo>
                  <a:pt x="712" y="2"/>
                </a:lnTo>
                <a:lnTo>
                  <a:pt x="726" y="22"/>
                </a:lnTo>
                <a:lnTo>
                  <a:pt x="744" y="22"/>
                </a:lnTo>
                <a:lnTo>
                  <a:pt x="742" y="42"/>
                </a:lnTo>
                <a:lnTo>
                  <a:pt x="728" y="72"/>
                </a:lnTo>
                <a:lnTo>
                  <a:pt x="42" y="76"/>
                </a:lnTo>
                <a:close/>
              </a:path>
            </a:pathLst>
          </a:custGeom>
          <a:solidFill>
            <a:srgbClr val="000080"/>
          </a:solidFill>
          <a:ln w="9525">
            <a:noFill/>
            <a:round/>
            <a:headEnd/>
            <a:tailEnd/>
          </a:ln>
        </p:spPr>
        <p:txBody>
          <a:bodyPr/>
          <a:lstStyle/>
          <a:p>
            <a:endParaRPr lang="en-US"/>
          </a:p>
        </p:txBody>
      </p:sp>
      <p:grpSp>
        <p:nvGrpSpPr>
          <p:cNvPr id="61475" name="Group 101"/>
          <p:cNvGrpSpPr>
            <a:grpSpLocks/>
          </p:cNvGrpSpPr>
          <p:nvPr/>
        </p:nvGrpSpPr>
        <p:grpSpPr bwMode="auto">
          <a:xfrm>
            <a:off x="2263775" y="2008287"/>
            <a:ext cx="571500" cy="171450"/>
            <a:chOff x="1138" y="2306"/>
            <a:chExt cx="360" cy="112"/>
          </a:xfrm>
        </p:grpSpPr>
        <p:sp>
          <p:nvSpPr>
            <p:cNvPr id="61505" name="Freeform 9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6" name="Freeform 9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7" name="Freeform 10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sp>
        <p:nvSpPr>
          <p:cNvPr id="61476" name="Freeform 102"/>
          <p:cNvSpPr>
            <a:spLocks/>
          </p:cNvSpPr>
          <p:nvPr/>
        </p:nvSpPr>
        <p:spPr bwMode="auto">
          <a:xfrm>
            <a:off x="1508125" y="2746474"/>
            <a:ext cx="717550" cy="184150"/>
          </a:xfrm>
          <a:custGeom>
            <a:avLst/>
            <a:gdLst>
              <a:gd name="T0" fmla="*/ 2147483647 w 452"/>
              <a:gd name="T1" fmla="*/ 2147483647 h 120"/>
              <a:gd name="T2" fmla="*/ 0 w 452"/>
              <a:gd name="T3" fmla="*/ 2147483647 h 120"/>
              <a:gd name="T4" fmla="*/ 0 w 452"/>
              <a:gd name="T5" fmla="*/ 2147483647 h 120"/>
              <a:gd name="T6" fmla="*/ 2147483647 w 452"/>
              <a:gd name="T7" fmla="*/ 2147483647 h 120"/>
              <a:gd name="T8" fmla="*/ 2147483647 w 452"/>
              <a:gd name="T9" fmla="*/ 2147483647 h 120"/>
              <a:gd name="T10" fmla="*/ 2147483647 w 452"/>
              <a:gd name="T11" fmla="*/ 2147483647 h 120"/>
              <a:gd name="T12" fmla="*/ 2147483647 w 452"/>
              <a:gd name="T13" fmla="*/ 2147483647 h 120"/>
              <a:gd name="T14" fmla="*/ 2147483647 w 452"/>
              <a:gd name="T15" fmla="*/ 0 h 120"/>
              <a:gd name="T16" fmla="*/ 2147483647 w 452"/>
              <a:gd name="T17" fmla="*/ 2147483647 h 120"/>
              <a:gd name="T18" fmla="*/ 2147483647 w 452"/>
              <a:gd name="T19" fmla="*/ 2147483647 h 120"/>
              <a:gd name="T20" fmla="*/ 2147483647 w 452"/>
              <a:gd name="T21" fmla="*/ 2147483647 h 120"/>
              <a:gd name="T22" fmla="*/ 2147483647 w 452"/>
              <a:gd name="T23" fmla="*/ 2147483647 h 120"/>
              <a:gd name="T24" fmla="*/ 2147483647 w 452"/>
              <a:gd name="T25" fmla="*/ 2147483647 h 120"/>
              <a:gd name="T26" fmla="*/ 2147483647 w 452"/>
              <a:gd name="T27" fmla="*/ 2147483647 h 120"/>
              <a:gd name="T28" fmla="*/ 2147483647 w 452"/>
              <a:gd name="T29" fmla="*/ 2147483647 h 120"/>
              <a:gd name="T30" fmla="*/ 2147483647 w 452"/>
              <a:gd name="T31" fmla="*/ 2147483647 h 120"/>
              <a:gd name="T32" fmla="*/ 2147483647 w 452"/>
              <a:gd name="T33" fmla="*/ 2147483647 h 120"/>
              <a:gd name="T34" fmla="*/ 2147483647 w 452"/>
              <a:gd name="T35" fmla="*/ 2147483647 h 120"/>
              <a:gd name="T36" fmla="*/ 2147483647 w 452"/>
              <a:gd name="T37" fmla="*/ 2147483647 h 120"/>
              <a:gd name="T38" fmla="*/ 2147483647 w 452"/>
              <a:gd name="T39" fmla="*/ 214748364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2"/>
              <a:gd name="T61" fmla="*/ 0 h 120"/>
              <a:gd name="T62" fmla="*/ 452 w 45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2" h="120">
                <a:moveTo>
                  <a:pt x="26" y="108"/>
                </a:moveTo>
                <a:lnTo>
                  <a:pt x="0" y="106"/>
                </a:lnTo>
                <a:lnTo>
                  <a:pt x="0" y="74"/>
                </a:lnTo>
                <a:lnTo>
                  <a:pt x="40" y="74"/>
                </a:lnTo>
                <a:lnTo>
                  <a:pt x="38" y="36"/>
                </a:lnTo>
                <a:lnTo>
                  <a:pt x="72" y="32"/>
                </a:lnTo>
                <a:lnTo>
                  <a:pt x="74" y="2"/>
                </a:lnTo>
                <a:lnTo>
                  <a:pt x="386" y="0"/>
                </a:lnTo>
                <a:lnTo>
                  <a:pt x="404" y="14"/>
                </a:lnTo>
                <a:lnTo>
                  <a:pt x="406" y="68"/>
                </a:lnTo>
                <a:lnTo>
                  <a:pt x="450" y="68"/>
                </a:lnTo>
                <a:lnTo>
                  <a:pt x="452" y="106"/>
                </a:lnTo>
                <a:lnTo>
                  <a:pt x="432" y="106"/>
                </a:lnTo>
                <a:lnTo>
                  <a:pt x="416" y="120"/>
                </a:lnTo>
                <a:lnTo>
                  <a:pt x="332" y="120"/>
                </a:lnTo>
                <a:lnTo>
                  <a:pt x="310" y="104"/>
                </a:lnTo>
                <a:lnTo>
                  <a:pt x="152" y="104"/>
                </a:lnTo>
                <a:lnTo>
                  <a:pt x="134" y="118"/>
                </a:lnTo>
                <a:lnTo>
                  <a:pt x="40" y="118"/>
                </a:lnTo>
                <a:lnTo>
                  <a:pt x="26" y="108"/>
                </a:lnTo>
                <a:close/>
              </a:path>
            </a:pathLst>
          </a:custGeom>
          <a:solidFill>
            <a:srgbClr val="FF6600"/>
          </a:solidFill>
          <a:ln w="9525">
            <a:noFill/>
            <a:round/>
            <a:headEnd/>
            <a:tailEnd/>
          </a:ln>
        </p:spPr>
        <p:txBody>
          <a:bodyPr/>
          <a:lstStyle/>
          <a:p>
            <a:endParaRPr lang="en-US"/>
          </a:p>
        </p:txBody>
      </p:sp>
      <p:grpSp>
        <p:nvGrpSpPr>
          <p:cNvPr id="61477" name="Group 103"/>
          <p:cNvGrpSpPr>
            <a:grpSpLocks/>
          </p:cNvGrpSpPr>
          <p:nvPr/>
        </p:nvGrpSpPr>
        <p:grpSpPr bwMode="auto">
          <a:xfrm>
            <a:off x="2241550" y="2759174"/>
            <a:ext cx="571500" cy="171450"/>
            <a:chOff x="1138" y="2306"/>
            <a:chExt cx="360" cy="112"/>
          </a:xfrm>
        </p:grpSpPr>
        <p:sp>
          <p:nvSpPr>
            <p:cNvPr id="61502" name="Freeform 104"/>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3" name="Freeform 105"/>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4" name="Freeform 106"/>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8" name="Group 107"/>
          <p:cNvGrpSpPr>
            <a:grpSpLocks/>
          </p:cNvGrpSpPr>
          <p:nvPr/>
        </p:nvGrpSpPr>
        <p:grpSpPr bwMode="auto">
          <a:xfrm>
            <a:off x="2832100" y="2759174"/>
            <a:ext cx="571500" cy="171450"/>
            <a:chOff x="1138" y="2306"/>
            <a:chExt cx="360" cy="112"/>
          </a:xfrm>
        </p:grpSpPr>
        <p:sp>
          <p:nvSpPr>
            <p:cNvPr id="61499" name="Freeform 10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0" name="Freeform 10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1" name="Freeform 11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9" name="Group 113"/>
          <p:cNvGrpSpPr>
            <a:grpSpLocks/>
          </p:cNvGrpSpPr>
          <p:nvPr/>
        </p:nvGrpSpPr>
        <p:grpSpPr bwMode="auto">
          <a:xfrm>
            <a:off x="2162175" y="3540224"/>
            <a:ext cx="669925" cy="122238"/>
            <a:chOff x="1074" y="3306"/>
            <a:chExt cx="422" cy="80"/>
          </a:xfrm>
        </p:grpSpPr>
        <p:sp>
          <p:nvSpPr>
            <p:cNvPr id="61497" name="Freeform 111"/>
            <p:cNvSpPr>
              <a:spLocks/>
            </p:cNvSpPr>
            <p:nvPr/>
          </p:nvSpPr>
          <p:spPr bwMode="auto">
            <a:xfrm>
              <a:off x="1074" y="3306"/>
              <a:ext cx="422" cy="80"/>
            </a:xfrm>
            <a:custGeom>
              <a:avLst/>
              <a:gdLst>
                <a:gd name="T0" fmla="*/ 0 w 422"/>
                <a:gd name="T1" fmla="*/ 64 h 80"/>
                <a:gd name="T2" fmla="*/ 0 w 422"/>
                <a:gd name="T3" fmla="*/ 34 h 80"/>
                <a:gd name="T4" fmla="*/ 38 w 422"/>
                <a:gd name="T5" fmla="*/ 32 h 80"/>
                <a:gd name="T6" fmla="*/ 52 w 422"/>
                <a:gd name="T7" fmla="*/ 8 h 80"/>
                <a:gd name="T8" fmla="*/ 96 w 422"/>
                <a:gd name="T9" fmla="*/ 8 h 80"/>
                <a:gd name="T10" fmla="*/ 96 w 422"/>
                <a:gd name="T11" fmla="*/ 50 h 80"/>
                <a:gd name="T12" fmla="*/ 114 w 422"/>
                <a:gd name="T13" fmla="*/ 50 h 80"/>
                <a:gd name="T14" fmla="*/ 114 w 422"/>
                <a:gd name="T15" fmla="*/ 0 h 80"/>
                <a:gd name="T16" fmla="*/ 422 w 422"/>
                <a:gd name="T17" fmla="*/ 0 h 80"/>
                <a:gd name="T18" fmla="*/ 422 w 422"/>
                <a:gd name="T19" fmla="*/ 50 h 80"/>
                <a:gd name="T20" fmla="*/ 404 w 422"/>
                <a:gd name="T21" fmla="*/ 76 h 80"/>
                <a:gd name="T22" fmla="*/ 386 w 422"/>
                <a:gd name="T23" fmla="*/ 76 h 80"/>
                <a:gd name="T24" fmla="*/ 382 w 422"/>
                <a:gd name="T25" fmla="*/ 56 h 80"/>
                <a:gd name="T26" fmla="*/ 378 w 422"/>
                <a:gd name="T27" fmla="*/ 76 h 80"/>
                <a:gd name="T28" fmla="*/ 360 w 422"/>
                <a:gd name="T29" fmla="*/ 76 h 80"/>
                <a:gd name="T30" fmla="*/ 344 w 422"/>
                <a:gd name="T31" fmla="*/ 52 h 80"/>
                <a:gd name="T32" fmla="*/ 166 w 422"/>
                <a:gd name="T33" fmla="*/ 52 h 80"/>
                <a:gd name="T34" fmla="*/ 166 w 422"/>
                <a:gd name="T35" fmla="*/ 80 h 80"/>
                <a:gd name="T36" fmla="*/ 120 w 422"/>
                <a:gd name="T37" fmla="*/ 80 h 80"/>
                <a:gd name="T38" fmla="*/ 116 w 422"/>
                <a:gd name="T39" fmla="*/ 66 h 80"/>
                <a:gd name="T40" fmla="*/ 90 w 422"/>
                <a:gd name="T41" fmla="*/ 66 h 80"/>
                <a:gd name="T42" fmla="*/ 40 w 422"/>
                <a:gd name="T43" fmla="*/ 66 h 80"/>
                <a:gd name="T44" fmla="*/ 26 w 422"/>
                <a:gd name="T45" fmla="*/ 80 h 80"/>
                <a:gd name="T46" fmla="*/ 14 w 422"/>
                <a:gd name="T47" fmla="*/ 80 h 80"/>
                <a:gd name="T48" fmla="*/ 0 w 422"/>
                <a:gd name="T49" fmla="*/ 64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80"/>
                <a:gd name="T77" fmla="*/ 422 w 422"/>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80">
                  <a:moveTo>
                    <a:pt x="0" y="64"/>
                  </a:moveTo>
                  <a:lnTo>
                    <a:pt x="0" y="34"/>
                  </a:lnTo>
                  <a:lnTo>
                    <a:pt x="38" y="32"/>
                  </a:lnTo>
                  <a:lnTo>
                    <a:pt x="52" y="8"/>
                  </a:lnTo>
                  <a:lnTo>
                    <a:pt x="96" y="8"/>
                  </a:lnTo>
                  <a:lnTo>
                    <a:pt x="96" y="50"/>
                  </a:lnTo>
                  <a:lnTo>
                    <a:pt x="114" y="50"/>
                  </a:lnTo>
                  <a:lnTo>
                    <a:pt x="114" y="0"/>
                  </a:lnTo>
                  <a:lnTo>
                    <a:pt x="422" y="0"/>
                  </a:lnTo>
                  <a:lnTo>
                    <a:pt x="422" y="50"/>
                  </a:lnTo>
                  <a:lnTo>
                    <a:pt x="404" y="76"/>
                  </a:lnTo>
                  <a:lnTo>
                    <a:pt x="386" y="76"/>
                  </a:lnTo>
                  <a:lnTo>
                    <a:pt x="382" y="56"/>
                  </a:lnTo>
                  <a:lnTo>
                    <a:pt x="378" y="76"/>
                  </a:lnTo>
                  <a:lnTo>
                    <a:pt x="360" y="76"/>
                  </a:lnTo>
                  <a:lnTo>
                    <a:pt x="344" y="52"/>
                  </a:lnTo>
                  <a:lnTo>
                    <a:pt x="166" y="52"/>
                  </a:lnTo>
                  <a:lnTo>
                    <a:pt x="166" y="80"/>
                  </a:lnTo>
                  <a:lnTo>
                    <a:pt x="120" y="80"/>
                  </a:lnTo>
                  <a:lnTo>
                    <a:pt x="116" y="66"/>
                  </a:lnTo>
                  <a:lnTo>
                    <a:pt x="90" y="66"/>
                  </a:lnTo>
                  <a:lnTo>
                    <a:pt x="40" y="66"/>
                  </a:lnTo>
                  <a:lnTo>
                    <a:pt x="26" y="80"/>
                  </a:lnTo>
                  <a:lnTo>
                    <a:pt x="14" y="80"/>
                  </a:lnTo>
                  <a:lnTo>
                    <a:pt x="0" y="64"/>
                  </a:lnTo>
                  <a:close/>
                </a:path>
              </a:pathLst>
            </a:custGeom>
            <a:solidFill>
              <a:srgbClr val="800000"/>
            </a:solidFill>
            <a:ln w="9525">
              <a:noFill/>
              <a:round/>
              <a:headEnd/>
              <a:tailEnd/>
            </a:ln>
          </p:spPr>
          <p:txBody>
            <a:bodyPr/>
            <a:lstStyle/>
            <a:p>
              <a:endParaRPr lang="en-US"/>
            </a:p>
          </p:txBody>
        </p:sp>
        <p:sp>
          <p:nvSpPr>
            <p:cNvPr id="61498" name="Freeform 112"/>
            <p:cNvSpPr>
              <a:spLocks/>
            </p:cNvSpPr>
            <p:nvPr/>
          </p:nvSpPr>
          <p:spPr bwMode="auto">
            <a:xfrm>
              <a:off x="1121" y="3321"/>
              <a:ext cx="34" cy="15"/>
            </a:xfrm>
            <a:custGeom>
              <a:avLst/>
              <a:gdLst>
                <a:gd name="T0" fmla="*/ 12 w 34"/>
                <a:gd name="T1" fmla="*/ 0 h 15"/>
                <a:gd name="T2" fmla="*/ 0 w 34"/>
                <a:gd name="T3" fmla="*/ 15 h 15"/>
                <a:gd name="T4" fmla="*/ 34 w 34"/>
                <a:gd name="T5" fmla="*/ 15 h 15"/>
                <a:gd name="T6" fmla="*/ 34 w 34"/>
                <a:gd name="T7" fmla="*/ 2 h 15"/>
                <a:gd name="T8" fmla="*/ 12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12" y="0"/>
                  </a:moveTo>
                  <a:lnTo>
                    <a:pt x="0" y="15"/>
                  </a:lnTo>
                  <a:lnTo>
                    <a:pt x="34" y="15"/>
                  </a:lnTo>
                  <a:lnTo>
                    <a:pt x="34" y="2"/>
                  </a:lnTo>
                  <a:lnTo>
                    <a:pt x="12" y="0"/>
                  </a:lnTo>
                  <a:close/>
                </a:path>
              </a:pathLst>
            </a:custGeom>
            <a:solidFill>
              <a:srgbClr val="FFFFFF"/>
            </a:solidFill>
            <a:ln w="9525">
              <a:noFill/>
              <a:round/>
              <a:headEnd/>
              <a:tailEnd/>
            </a:ln>
          </p:spPr>
          <p:txBody>
            <a:bodyPr/>
            <a:lstStyle/>
            <a:p>
              <a:endParaRPr lang="en-US"/>
            </a:p>
          </p:txBody>
        </p:sp>
      </p:grpSp>
      <p:sp>
        <p:nvSpPr>
          <p:cNvPr id="61480" name="Rectangle 114"/>
          <p:cNvSpPr>
            <a:spLocks noChangeArrowheads="1"/>
          </p:cNvSpPr>
          <p:nvPr/>
        </p:nvSpPr>
        <p:spPr bwMode="auto">
          <a:xfrm>
            <a:off x="1381125" y="40752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1" name="Text Box 115"/>
          <p:cNvSpPr txBox="1">
            <a:spLocks noChangeArrowheads="1"/>
          </p:cNvSpPr>
          <p:nvPr/>
        </p:nvSpPr>
        <p:spPr bwMode="auto">
          <a:xfrm>
            <a:off x="1655763" y="4470499"/>
            <a:ext cx="1654175" cy="215900"/>
          </a:xfrm>
          <a:prstGeom prst="rect">
            <a:avLst/>
          </a:prstGeom>
          <a:noFill/>
          <a:ln w="9525">
            <a:noFill/>
            <a:miter lim="800000"/>
            <a:headEnd/>
            <a:tailEnd/>
          </a:ln>
        </p:spPr>
        <p:txBody>
          <a:bodyPr wrap="none" lIns="0" tIns="0" rIns="0" bIns="0">
            <a:spAutoFit/>
          </a:bodyPr>
          <a:lstStyle/>
          <a:p>
            <a:pPr eaLnBrk="0" hangingPunct="0"/>
            <a:r>
              <a:rPr lang="en-US" sz="1400" b="1">
                <a:latin typeface="Arial Narrow" pitchFamily="34" charset="0"/>
              </a:rPr>
              <a:t>Panamax containership</a:t>
            </a:r>
          </a:p>
        </p:txBody>
      </p:sp>
      <p:sp>
        <p:nvSpPr>
          <p:cNvPr id="61482" name="Rectangle 116"/>
          <p:cNvSpPr>
            <a:spLocks noChangeArrowheads="1"/>
          </p:cNvSpPr>
          <p:nvPr/>
        </p:nvSpPr>
        <p:spPr bwMode="auto">
          <a:xfrm>
            <a:off x="4327525" y="4318099"/>
            <a:ext cx="696913" cy="192088"/>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5,000 TEU</a:t>
            </a:r>
          </a:p>
        </p:txBody>
      </p:sp>
      <p:sp>
        <p:nvSpPr>
          <p:cNvPr id="61483" name="Rectangle 117"/>
          <p:cNvSpPr>
            <a:spLocks noChangeArrowheads="1"/>
          </p:cNvSpPr>
          <p:nvPr/>
        </p:nvSpPr>
        <p:spPr bwMode="auto">
          <a:xfrm>
            <a:off x="3686175" y="407679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4" name="Rectangle 118"/>
          <p:cNvSpPr>
            <a:spLocks noChangeArrowheads="1"/>
          </p:cNvSpPr>
          <p:nvPr/>
        </p:nvSpPr>
        <p:spPr bwMode="auto">
          <a:xfrm>
            <a:off x="5992813" y="4073624"/>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5" name="Rectangle 119"/>
          <p:cNvSpPr>
            <a:spLocks noChangeArrowheads="1"/>
          </p:cNvSpPr>
          <p:nvPr/>
        </p:nvSpPr>
        <p:spPr bwMode="auto">
          <a:xfrm>
            <a:off x="6675438" y="4267299"/>
            <a:ext cx="549275"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2,116</a:t>
            </a:r>
          </a:p>
        </p:txBody>
      </p:sp>
      <p:sp>
        <p:nvSpPr>
          <p:cNvPr id="61486" name="Freeform 123"/>
          <p:cNvSpPr>
            <a:spLocks/>
          </p:cNvSpPr>
          <p:nvPr/>
        </p:nvSpPr>
        <p:spPr bwMode="auto">
          <a:xfrm>
            <a:off x="1455738" y="4116487"/>
            <a:ext cx="2084387" cy="342900"/>
          </a:xfrm>
          <a:custGeom>
            <a:avLst/>
            <a:gdLst>
              <a:gd name="T0" fmla="*/ 0 w 2346"/>
              <a:gd name="T1" fmla="*/ 2147483647 h 399"/>
              <a:gd name="T2" fmla="*/ 2147483647 w 2346"/>
              <a:gd name="T3" fmla="*/ 2147483647 h 399"/>
              <a:gd name="T4" fmla="*/ 2147483647 w 2346"/>
              <a:gd name="T5" fmla="*/ 0 h 399"/>
              <a:gd name="T6" fmla="*/ 2147483647 w 2346"/>
              <a:gd name="T7" fmla="*/ 0 h 399"/>
              <a:gd name="T8" fmla="*/ 2147483647 w 2346"/>
              <a:gd name="T9" fmla="*/ 2147483647 h 399"/>
              <a:gd name="T10" fmla="*/ 2147483647 w 2346"/>
              <a:gd name="T11" fmla="*/ 2147483647 h 399"/>
              <a:gd name="T12" fmla="*/ 2147483647 w 2346"/>
              <a:gd name="T13" fmla="*/ 2147483647 h 399"/>
              <a:gd name="T14" fmla="*/ 2147483647 w 2346"/>
              <a:gd name="T15" fmla="*/ 2147483647 h 399"/>
              <a:gd name="T16" fmla="*/ 2147483647 w 2346"/>
              <a:gd name="T17" fmla="*/ 2147483647 h 399"/>
              <a:gd name="T18" fmla="*/ 2147483647 w 2346"/>
              <a:gd name="T19" fmla="*/ 2147483647 h 399"/>
              <a:gd name="T20" fmla="*/ 2147483647 w 2346"/>
              <a:gd name="T21" fmla="*/ 2147483647 h 399"/>
              <a:gd name="T22" fmla="*/ 2147483647 w 2346"/>
              <a:gd name="T23" fmla="*/ 2147483647 h 399"/>
              <a:gd name="T24" fmla="*/ 2147483647 w 2346"/>
              <a:gd name="T25" fmla="*/ 2147483647 h 399"/>
              <a:gd name="T26" fmla="*/ 2147483647 w 2346"/>
              <a:gd name="T27" fmla="*/ 2147483647 h 399"/>
              <a:gd name="T28" fmla="*/ 2147483647 w 2346"/>
              <a:gd name="T29" fmla="*/ 2147483647 h 399"/>
              <a:gd name="T30" fmla="*/ 2147483647 w 2346"/>
              <a:gd name="T31" fmla="*/ 2147483647 h 399"/>
              <a:gd name="T32" fmla="*/ 2147483647 w 2346"/>
              <a:gd name="T33" fmla="*/ 2147483647 h 399"/>
              <a:gd name="T34" fmla="*/ 2147483647 w 2346"/>
              <a:gd name="T35" fmla="*/ 2147483647 h 399"/>
              <a:gd name="T36" fmla="*/ 2147483647 w 2346"/>
              <a:gd name="T37" fmla="*/ 2147483647 h 399"/>
              <a:gd name="T38" fmla="*/ 2147483647 w 2346"/>
              <a:gd name="T39" fmla="*/ 2147483647 h 399"/>
              <a:gd name="T40" fmla="*/ 0 w 2346"/>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6"/>
              <a:gd name="T64" fmla="*/ 0 h 399"/>
              <a:gd name="T65" fmla="*/ 2346 w 2346"/>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6" h="399">
                <a:moveTo>
                  <a:pt x="0" y="237"/>
                </a:moveTo>
                <a:lnTo>
                  <a:pt x="423" y="240"/>
                </a:lnTo>
                <a:lnTo>
                  <a:pt x="426" y="0"/>
                </a:lnTo>
                <a:lnTo>
                  <a:pt x="447" y="0"/>
                </a:lnTo>
                <a:lnTo>
                  <a:pt x="471" y="51"/>
                </a:lnTo>
                <a:lnTo>
                  <a:pt x="480" y="18"/>
                </a:lnTo>
                <a:lnTo>
                  <a:pt x="555" y="18"/>
                </a:lnTo>
                <a:lnTo>
                  <a:pt x="558" y="246"/>
                </a:lnTo>
                <a:lnTo>
                  <a:pt x="2130" y="246"/>
                </a:lnTo>
                <a:lnTo>
                  <a:pt x="2157" y="225"/>
                </a:lnTo>
                <a:lnTo>
                  <a:pt x="2274" y="225"/>
                </a:lnTo>
                <a:lnTo>
                  <a:pt x="2346" y="198"/>
                </a:lnTo>
                <a:lnTo>
                  <a:pt x="2304" y="327"/>
                </a:lnTo>
                <a:lnTo>
                  <a:pt x="2325" y="351"/>
                </a:lnTo>
                <a:lnTo>
                  <a:pt x="2325" y="369"/>
                </a:lnTo>
                <a:lnTo>
                  <a:pt x="2313" y="387"/>
                </a:lnTo>
                <a:lnTo>
                  <a:pt x="2292" y="399"/>
                </a:lnTo>
                <a:lnTo>
                  <a:pt x="78" y="396"/>
                </a:lnTo>
                <a:lnTo>
                  <a:pt x="63" y="315"/>
                </a:lnTo>
                <a:lnTo>
                  <a:pt x="9" y="291"/>
                </a:lnTo>
                <a:lnTo>
                  <a:pt x="0" y="237"/>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87" name="Freeform 124"/>
          <p:cNvSpPr>
            <a:spLocks/>
          </p:cNvSpPr>
          <p:nvPr/>
        </p:nvSpPr>
        <p:spPr bwMode="auto">
          <a:xfrm>
            <a:off x="1484313" y="4264124"/>
            <a:ext cx="347662" cy="61913"/>
          </a:xfrm>
          <a:custGeom>
            <a:avLst/>
            <a:gdLst>
              <a:gd name="T0" fmla="*/ 0 w 390"/>
              <a:gd name="T1" fmla="*/ 0 h 72"/>
              <a:gd name="T2" fmla="*/ 2147483647 w 390"/>
              <a:gd name="T3" fmla="*/ 0 h 72"/>
              <a:gd name="T4" fmla="*/ 2147483647 w 390"/>
              <a:gd name="T5" fmla="*/ 2147483647 h 72"/>
              <a:gd name="T6" fmla="*/ 2147483647 w 390"/>
              <a:gd name="T7" fmla="*/ 2147483647 h 72"/>
              <a:gd name="T8" fmla="*/ 0 w 390"/>
              <a:gd name="T9" fmla="*/ 0 h 72"/>
              <a:gd name="T10" fmla="*/ 0 60000 65536"/>
              <a:gd name="T11" fmla="*/ 0 60000 65536"/>
              <a:gd name="T12" fmla="*/ 0 60000 65536"/>
              <a:gd name="T13" fmla="*/ 0 60000 65536"/>
              <a:gd name="T14" fmla="*/ 0 60000 65536"/>
              <a:gd name="T15" fmla="*/ 0 w 390"/>
              <a:gd name="T16" fmla="*/ 0 h 72"/>
              <a:gd name="T17" fmla="*/ 390 w 390"/>
              <a:gd name="T18" fmla="*/ 72 h 72"/>
            </a:gdLst>
            <a:ahLst/>
            <a:cxnLst>
              <a:cxn ang="T10">
                <a:pos x="T0" y="T1"/>
              </a:cxn>
              <a:cxn ang="T11">
                <a:pos x="T2" y="T3"/>
              </a:cxn>
              <a:cxn ang="T12">
                <a:pos x="T4" y="T5"/>
              </a:cxn>
              <a:cxn ang="T13">
                <a:pos x="T6" y="T7"/>
              </a:cxn>
              <a:cxn ang="T14">
                <a:pos x="T8" y="T9"/>
              </a:cxn>
            </a:cxnLst>
            <a:rect l="T15" t="T16" r="T17" b="T18"/>
            <a:pathLst>
              <a:path w="390" h="72">
                <a:moveTo>
                  <a:pt x="0" y="0"/>
                </a:moveTo>
                <a:lnTo>
                  <a:pt x="390" y="0"/>
                </a:lnTo>
                <a:lnTo>
                  <a:pt x="390" y="72"/>
                </a:lnTo>
                <a:lnTo>
                  <a:pt x="3" y="66"/>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8" name="Freeform 125"/>
          <p:cNvSpPr>
            <a:spLocks/>
          </p:cNvSpPr>
          <p:nvPr/>
        </p:nvSpPr>
        <p:spPr bwMode="auto">
          <a:xfrm>
            <a:off x="1949450" y="4237137"/>
            <a:ext cx="1254125" cy="90487"/>
          </a:xfrm>
          <a:custGeom>
            <a:avLst/>
            <a:gdLst>
              <a:gd name="T0" fmla="*/ 0 w 1413"/>
              <a:gd name="T1" fmla="*/ 0 h 105"/>
              <a:gd name="T2" fmla="*/ 2147483647 w 1413"/>
              <a:gd name="T3" fmla="*/ 0 h 105"/>
              <a:gd name="T4" fmla="*/ 2147483647 w 1413"/>
              <a:gd name="T5" fmla="*/ 2147483647 h 105"/>
              <a:gd name="T6" fmla="*/ 2147483647 w 1413"/>
              <a:gd name="T7" fmla="*/ 2147483647 h 105"/>
              <a:gd name="T8" fmla="*/ 2147483647 w 1413"/>
              <a:gd name="T9" fmla="*/ 2147483647 h 105"/>
              <a:gd name="T10" fmla="*/ 0 w 1413"/>
              <a:gd name="T11" fmla="*/ 2147483647 h 105"/>
              <a:gd name="T12" fmla="*/ 0 w 1413"/>
              <a:gd name="T13" fmla="*/ 0 h 105"/>
              <a:gd name="T14" fmla="*/ 0 60000 65536"/>
              <a:gd name="T15" fmla="*/ 0 60000 65536"/>
              <a:gd name="T16" fmla="*/ 0 60000 65536"/>
              <a:gd name="T17" fmla="*/ 0 60000 65536"/>
              <a:gd name="T18" fmla="*/ 0 60000 65536"/>
              <a:gd name="T19" fmla="*/ 0 60000 65536"/>
              <a:gd name="T20" fmla="*/ 0 60000 65536"/>
              <a:gd name="T21" fmla="*/ 0 w 1413"/>
              <a:gd name="T22" fmla="*/ 0 h 105"/>
              <a:gd name="T23" fmla="*/ 1413 w 141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3" h="105">
                <a:moveTo>
                  <a:pt x="0" y="0"/>
                </a:moveTo>
                <a:lnTo>
                  <a:pt x="909" y="0"/>
                </a:lnTo>
                <a:lnTo>
                  <a:pt x="909" y="36"/>
                </a:lnTo>
                <a:lnTo>
                  <a:pt x="1413" y="36"/>
                </a:lnTo>
                <a:lnTo>
                  <a:pt x="1413" y="105"/>
                </a:lnTo>
                <a:lnTo>
                  <a:pt x="0" y="102"/>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9" name="Freeform 127"/>
          <p:cNvSpPr>
            <a:spLocks/>
          </p:cNvSpPr>
          <p:nvPr/>
        </p:nvSpPr>
        <p:spPr bwMode="auto">
          <a:xfrm>
            <a:off x="1425575" y="4845149"/>
            <a:ext cx="2149475" cy="374650"/>
          </a:xfrm>
          <a:custGeom>
            <a:avLst/>
            <a:gdLst>
              <a:gd name="T0" fmla="*/ 2147483647 w 4332"/>
              <a:gd name="T1" fmla="*/ 2147483647 h 784"/>
              <a:gd name="T2" fmla="*/ 2147483647 w 4332"/>
              <a:gd name="T3" fmla="*/ 2147483647 h 784"/>
              <a:gd name="T4" fmla="*/ 2147483647 w 4332"/>
              <a:gd name="T5" fmla="*/ 2147483647 h 784"/>
              <a:gd name="T6" fmla="*/ 2147483647 w 4332"/>
              <a:gd name="T7" fmla="*/ 2147483647 h 784"/>
              <a:gd name="T8" fmla="*/ 2147483647 w 4332"/>
              <a:gd name="T9" fmla="*/ 2147483647 h 784"/>
              <a:gd name="T10" fmla="*/ 2147483647 w 4332"/>
              <a:gd name="T11" fmla="*/ 2147483647 h 784"/>
              <a:gd name="T12" fmla="*/ 2147483647 w 4332"/>
              <a:gd name="T13" fmla="*/ 2147483647 h 784"/>
              <a:gd name="T14" fmla="*/ 2147483647 w 4332"/>
              <a:gd name="T15" fmla="*/ 2147483647 h 784"/>
              <a:gd name="T16" fmla="*/ 2147483647 w 4332"/>
              <a:gd name="T17" fmla="*/ 2147483647 h 784"/>
              <a:gd name="T18" fmla="*/ 2147483647 w 4332"/>
              <a:gd name="T19" fmla="*/ 2147483647 h 784"/>
              <a:gd name="T20" fmla="*/ 2147483647 w 4332"/>
              <a:gd name="T21" fmla="*/ 2147483647 h 784"/>
              <a:gd name="T22" fmla="*/ 2147483647 w 4332"/>
              <a:gd name="T23" fmla="*/ 2147483647 h 784"/>
              <a:gd name="T24" fmla="*/ 2147483647 w 4332"/>
              <a:gd name="T25" fmla="*/ 2147483647 h 784"/>
              <a:gd name="T26" fmla="*/ 2147483647 w 4332"/>
              <a:gd name="T27" fmla="*/ 2147483647 h 784"/>
              <a:gd name="T28" fmla="*/ 0 w 4332"/>
              <a:gd name="T29" fmla="*/ 2147483647 h 784"/>
              <a:gd name="T30" fmla="*/ 2147483647 w 4332"/>
              <a:gd name="T31" fmla="*/ 2147483647 h 784"/>
              <a:gd name="T32" fmla="*/ 2147483647 w 4332"/>
              <a:gd name="T33" fmla="*/ 2147483647 h 784"/>
              <a:gd name="T34" fmla="*/ 2147483647 w 4332"/>
              <a:gd name="T35" fmla="*/ 2147483647 h 784"/>
              <a:gd name="T36" fmla="*/ 2147483647 w 4332"/>
              <a:gd name="T37" fmla="*/ 2147483647 h 784"/>
              <a:gd name="T38" fmla="*/ 2147483647 w 4332"/>
              <a:gd name="T39" fmla="*/ 2147483647 h 784"/>
              <a:gd name="T40" fmla="*/ 2147483647 w 4332"/>
              <a:gd name="T41" fmla="*/ 2147483647 h 784"/>
              <a:gd name="T42" fmla="*/ 2147483647 w 4332"/>
              <a:gd name="T43" fmla="*/ 2147483647 h 784"/>
              <a:gd name="T44" fmla="*/ 2147483647 w 4332"/>
              <a:gd name="T45" fmla="*/ 2147483647 h 784"/>
              <a:gd name="T46" fmla="*/ 2147483647 w 4332"/>
              <a:gd name="T47" fmla="*/ 2147483647 h 784"/>
              <a:gd name="T48" fmla="*/ 2147483647 w 4332"/>
              <a:gd name="T49" fmla="*/ 2147483647 h 784"/>
              <a:gd name="T50" fmla="*/ 2147483647 w 4332"/>
              <a:gd name="T51" fmla="*/ 2147483647 h 784"/>
              <a:gd name="T52" fmla="*/ 2147483647 w 4332"/>
              <a:gd name="T53" fmla="*/ 2147483647 h 784"/>
              <a:gd name="T54" fmla="*/ 2147483647 w 4332"/>
              <a:gd name="T55" fmla="*/ 2147483647 h 784"/>
              <a:gd name="T56" fmla="*/ 2147483647 w 4332"/>
              <a:gd name="T57" fmla="*/ 2147483647 h 784"/>
              <a:gd name="T58" fmla="*/ 2147483647 w 4332"/>
              <a:gd name="T59" fmla="*/ 2147483647 h 784"/>
              <a:gd name="T60" fmla="*/ 2147483647 w 4332"/>
              <a:gd name="T61" fmla="*/ 2147483647 h 784"/>
              <a:gd name="T62" fmla="*/ 2147483647 w 4332"/>
              <a:gd name="T63" fmla="*/ 2147483647 h 784"/>
              <a:gd name="T64" fmla="*/ 2147483647 w 4332"/>
              <a:gd name="T65" fmla="*/ 0 h 784"/>
              <a:gd name="T66" fmla="*/ 2147483647 w 4332"/>
              <a:gd name="T67" fmla="*/ 2147483647 h 784"/>
              <a:gd name="T68" fmla="*/ 2147483647 w 4332"/>
              <a:gd name="T69" fmla="*/ 2147483647 h 784"/>
              <a:gd name="T70" fmla="*/ 2147483647 w 4332"/>
              <a:gd name="T71" fmla="*/ 2147483647 h 784"/>
              <a:gd name="T72" fmla="*/ 2147483647 w 4332"/>
              <a:gd name="T73" fmla="*/ 2147483647 h 784"/>
              <a:gd name="T74" fmla="*/ 2147483647 w 4332"/>
              <a:gd name="T75" fmla="*/ 2147483647 h 784"/>
              <a:gd name="T76" fmla="*/ 2147483647 w 4332"/>
              <a:gd name="T77" fmla="*/ 2147483647 h 784"/>
              <a:gd name="T78" fmla="*/ 2147483647 w 4332"/>
              <a:gd name="T79" fmla="*/ 2147483647 h 784"/>
              <a:gd name="T80" fmla="*/ 2147483647 w 4332"/>
              <a:gd name="T81" fmla="*/ 2147483647 h 784"/>
              <a:gd name="T82" fmla="*/ 2147483647 w 4332"/>
              <a:gd name="T83" fmla="*/ 2147483647 h 784"/>
              <a:gd name="T84" fmla="*/ 2147483647 w 4332"/>
              <a:gd name="T85" fmla="*/ 2147483647 h 784"/>
              <a:gd name="T86" fmla="*/ 2147483647 w 4332"/>
              <a:gd name="T87" fmla="*/ 2147483647 h 784"/>
              <a:gd name="T88" fmla="*/ 2147483647 w 4332"/>
              <a:gd name="T89" fmla="*/ 2147483647 h 784"/>
              <a:gd name="T90" fmla="*/ 2147483647 w 4332"/>
              <a:gd name="T91" fmla="*/ 2147483647 h 784"/>
              <a:gd name="T92" fmla="*/ 2147483647 w 4332"/>
              <a:gd name="T93" fmla="*/ 2147483647 h 784"/>
              <a:gd name="T94" fmla="*/ 2147483647 w 4332"/>
              <a:gd name="T95" fmla="*/ 2147483647 h 784"/>
              <a:gd name="T96" fmla="*/ 2147483647 w 4332"/>
              <a:gd name="T97" fmla="*/ 2147483647 h 784"/>
              <a:gd name="T98" fmla="*/ 2147483647 w 4332"/>
              <a:gd name="T99" fmla="*/ 2147483647 h 784"/>
              <a:gd name="T100" fmla="*/ 2147483647 w 4332"/>
              <a:gd name="T101" fmla="*/ 2147483647 h 784"/>
              <a:gd name="T102" fmla="*/ 2147483647 w 4332"/>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2"/>
              <a:gd name="T157" fmla="*/ 0 h 784"/>
              <a:gd name="T158" fmla="*/ 4332 w 4332"/>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2" h="784">
                <a:moveTo>
                  <a:pt x="4332" y="310"/>
                </a:moveTo>
                <a:lnTo>
                  <a:pt x="4238" y="411"/>
                </a:lnTo>
                <a:lnTo>
                  <a:pt x="4231" y="449"/>
                </a:lnTo>
                <a:lnTo>
                  <a:pt x="4225" y="601"/>
                </a:lnTo>
                <a:lnTo>
                  <a:pt x="4263" y="664"/>
                </a:lnTo>
                <a:lnTo>
                  <a:pt x="4301" y="714"/>
                </a:lnTo>
                <a:lnTo>
                  <a:pt x="4288" y="759"/>
                </a:lnTo>
                <a:lnTo>
                  <a:pt x="4238" y="778"/>
                </a:lnTo>
                <a:lnTo>
                  <a:pt x="221" y="784"/>
                </a:lnTo>
                <a:lnTo>
                  <a:pt x="202" y="721"/>
                </a:lnTo>
                <a:lnTo>
                  <a:pt x="164" y="771"/>
                </a:lnTo>
                <a:lnTo>
                  <a:pt x="50" y="771"/>
                </a:lnTo>
                <a:lnTo>
                  <a:pt x="44" y="563"/>
                </a:lnTo>
                <a:lnTo>
                  <a:pt x="12" y="487"/>
                </a:lnTo>
                <a:lnTo>
                  <a:pt x="0" y="399"/>
                </a:lnTo>
                <a:lnTo>
                  <a:pt x="12" y="354"/>
                </a:lnTo>
                <a:lnTo>
                  <a:pt x="271" y="367"/>
                </a:lnTo>
                <a:lnTo>
                  <a:pt x="271" y="329"/>
                </a:lnTo>
                <a:lnTo>
                  <a:pt x="347" y="323"/>
                </a:lnTo>
                <a:lnTo>
                  <a:pt x="348" y="262"/>
                </a:lnTo>
                <a:lnTo>
                  <a:pt x="410" y="260"/>
                </a:lnTo>
                <a:lnTo>
                  <a:pt x="417" y="39"/>
                </a:lnTo>
                <a:lnTo>
                  <a:pt x="435" y="1"/>
                </a:lnTo>
                <a:lnTo>
                  <a:pt x="461" y="39"/>
                </a:lnTo>
                <a:lnTo>
                  <a:pt x="467" y="253"/>
                </a:lnTo>
                <a:lnTo>
                  <a:pt x="562" y="253"/>
                </a:lnTo>
                <a:lnTo>
                  <a:pt x="562" y="215"/>
                </a:lnTo>
                <a:lnTo>
                  <a:pt x="600" y="209"/>
                </a:lnTo>
                <a:lnTo>
                  <a:pt x="598" y="190"/>
                </a:lnTo>
                <a:lnTo>
                  <a:pt x="622" y="186"/>
                </a:lnTo>
                <a:lnTo>
                  <a:pt x="631" y="152"/>
                </a:lnTo>
                <a:lnTo>
                  <a:pt x="650" y="89"/>
                </a:lnTo>
                <a:lnTo>
                  <a:pt x="672" y="0"/>
                </a:lnTo>
                <a:lnTo>
                  <a:pt x="682" y="152"/>
                </a:lnTo>
                <a:lnTo>
                  <a:pt x="726" y="152"/>
                </a:lnTo>
                <a:lnTo>
                  <a:pt x="745" y="121"/>
                </a:lnTo>
                <a:lnTo>
                  <a:pt x="748" y="328"/>
                </a:lnTo>
                <a:lnTo>
                  <a:pt x="762" y="334"/>
                </a:lnTo>
                <a:lnTo>
                  <a:pt x="764" y="367"/>
                </a:lnTo>
                <a:lnTo>
                  <a:pt x="2008" y="373"/>
                </a:lnTo>
                <a:lnTo>
                  <a:pt x="2008" y="335"/>
                </a:lnTo>
                <a:lnTo>
                  <a:pt x="2103" y="342"/>
                </a:lnTo>
                <a:lnTo>
                  <a:pt x="2122" y="373"/>
                </a:lnTo>
                <a:lnTo>
                  <a:pt x="2160" y="373"/>
                </a:lnTo>
                <a:lnTo>
                  <a:pt x="2166" y="329"/>
                </a:lnTo>
                <a:lnTo>
                  <a:pt x="2229" y="329"/>
                </a:lnTo>
                <a:lnTo>
                  <a:pt x="2229" y="373"/>
                </a:lnTo>
                <a:lnTo>
                  <a:pt x="3871" y="373"/>
                </a:lnTo>
                <a:lnTo>
                  <a:pt x="3922" y="335"/>
                </a:lnTo>
                <a:lnTo>
                  <a:pt x="4105" y="329"/>
                </a:lnTo>
                <a:lnTo>
                  <a:pt x="4162" y="304"/>
                </a:lnTo>
                <a:lnTo>
                  <a:pt x="4332" y="310"/>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90" name="Rectangle 128"/>
          <p:cNvSpPr>
            <a:spLocks noChangeArrowheads="1"/>
          </p:cNvSpPr>
          <p:nvPr/>
        </p:nvSpPr>
        <p:spPr bwMode="auto">
          <a:xfrm>
            <a:off x="1381125" y="48102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91" name="Rectangle 129"/>
          <p:cNvSpPr>
            <a:spLocks noChangeArrowheads="1"/>
          </p:cNvSpPr>
          <p:nvPr/>
        </p:nvSpPr>
        <p:spPr bwMode="auto">
          <a:xfrm>
            <a:off x="3686175" y="4811812"/>
            <a:ext cx="2238375" cy="673100"/>
          </a:xfrm>
          <a:prstGeom prst="rect">
            <a:avLst/>
          </a:prstGeom>
          <a:noFill/>
          <a:ln w="25400">
            <a:solidFill>
              <a:srgbClr val="969696"/>
            </a:solidFill>
            <a:miter lim="800000"/>
            <a:headEnd/>
            <a:tailEnd/>
          </a:ln>
        </p:spPr>
        <p:txBody>
          <a:bodyPr wrap="none" anchor="ctr"/>
          <a:lstStyle/>
          <a:p>
            <a:pPr algn="ctr" eaLnBrk="0" hangingPunct="0"/>
            <a:endParaRPr lang="en-US"/>
          </a:p>
        </p:txBody>
      </p:sp>
      <p:sp>
        <p:nvSpPr>
          <p:cNvPr id="61492" name="Rectangle 130"/>
          <p:cNvSpPr>
            <a:spLocks noChangeArrowheads="1"/>
          </p:cNvSpPr>
          <p:nvPr/>
        </p:nvSpPr>
        <p:spPr bwMode="auto">
          <a:xfrm>
            <a:off x="5992813" y="4810224"/>
            <a:ext cx="1971675" cy="671513"/>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9,330</a:t>
            </a:r>
          </a:p>
        </p:txBody>
      </p:sp>
      <p:sp>
        <p:nvSpPr>
          <p:cNvPr id="61493" name="Text Box 131"/>
          <p:cNvSpPr txBox="1">
            <a:spLocks noChangeArrowheads="1"/>
          </p:cNvSpPr>
          <p:nvPr/>
        </p:nvSpPr>
        <p:spPr bwMode="auto">
          <a:xfrm>
            <a:off x="2263775" y="5203924"/>
            <a:ext cx="454025"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VLCC</a:t>
            </a:r>
          </a:p>
        </p:txBody>
      </p:sp>
      <p:sp>
        <p:nvSpPr>
          <p:cNvPr id="61494" name="Rectangle 132"/>
          <p:cNvSpPr>
            <a:spLocks noChangeArrowheads="1"/>
          </p:cNvSpPr>
          <p:nvPr/>
        </p:nvSpPr>
        <p:spPr bwMode="auto">
          <a:xfrm>
            <a:off x="4027488" y="4941987"/>
            <a:ext cx="1530350" cy="387350"/>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300,000 tons</a:t>
            </a:r>
          </a:p>
          <a:p>
            <a:pPr eaLnBrk="0" hangingPunct="0">
              <a:lnSpc>
                <a:spcPct val="90000"/>
              </a:lnSpc>
            </a:pPr>
            <a:r>
              <a:rPr lang="en-US" sz="1400" b="1">
                <a:latin typeface="Arial Narrow" pitchFamily="34" charset="0"/>
              </a:rPr>
              <a:t>2 million barrels of oil</a:t>
            </a:r>
          </a:p>
        </p:txBody>
      </p:sp>
      <p:sp>
        <p:nvSpPr>
          <p:cNvPr id="61495" name="Freeform 137"/>
          <p:cNvSpPr>
            <a:spLocks/>
          </p:cNvSpPr>
          <p:nvPr/>
        </p:nvSpPr>
        <p:spPr bwMode="auto">
          <a:xfrm>
            <a:off x="1670050" y="5583337"/>
            <a:ext cx="1603375" cy="415925"/>
          </a:xfrm>
          <a:custGeom>
            <a:avLst/>
            <a:gdLst>
              <a:gd name="T0" fmla="*/ 2147483647 w 1010"/>
              <a:gd name="T1" fmla="*/ 2147483647 h 262"/>
              <a:gd name="T2" fmla="*/ 2147483647 w 1010"/>
              <a:gd name="T3" fmla="*/ 2147483647 h 262"/>
              <a:gd name="T4" fmla="*/ 2147483647 w 1010"/>
              <a:gd name="T5" fmla="*/ 2147483647 h 262"/>
              <a:gd name="T6" fmla="*/ 2147483647 w 1010"/>
              <a:gd name="T7" fmla="*/ 2147483647 h 262"/>
              <a:gd name="T8" fmla="*/ 2147483647 w 1010"/>
              <a:gd name="T9" fmla="*/ 2147483647 h 262"/>
              <a:gd name="T10" fmla="*/ 2147483647 w 1010"/>
              <a:gd name="T11" fmla="*/ 2147483647 h 262"/>
              <a:gd name="T12" fmla="*/ 2147483647 w 1010"/>
              <a:gd name="T13" fmla="*/ 2147483647 h 262"/>
              <a:gd name="T14" fmla="*/ 2147483647 w 1010"/>
              <a:gd name="T15" fmla="*/ 2147483647 h 262"/>
              <a:gd name="T16" fmla="*/ 2147483647 w 1010"/>
              <a:gd name="T17" fmla="*/ 2147483647 h 262"/>
              <a:gd name="T18" fmla="*/ 2147483647 w 1010"/>
              <a:gd name="T19" fmla="*/ 2147483647 h 262"/>
              <a:gd name="T20" fmla="*/ 2147483647 w 1010"/>
              <a:gd name="T21" fmla="*/ 2147483647 h 262"/>
              <a:gd name="T22" fmla="*/ 2147483647 w 1010"/>
              <a:gd name="T23" fmla="*/ 2147483647 h 262"/>
              <a:gd name="T24" fmla="*/ 2147483647 w 1010"/>
              <a:gd name="T25" fmla="*/ 2147483647 h 262"/>
              <a:gd name="T26" fmla="*/ 2147483647 w 1010"/>
              <a:gd name="T27" fmla="*/ 2147483647 h 262"/>
              <a:gd name="T28" fmla="*/ 2147483647 w 1010"/>
              <a:gd name="T29" fmla="*/ 2147483647 h 262"/>
              <a:gd name="T30" fmla="*/ 2147483647 w 1010"/>
              <a:gd name="T31" fmla="*/ 2147483647 h 262"/>
              <a:gd name="T32" fmla="*/ 2147483647 w 1010"/>
              <a:gd name="T33" fmla="*/ 2147483647 h 262"/>
              <a:gd name="T34" fmla="*/ 2147483647 w 1010"/>
              <a:gd name="T35" fmla="*/ 2147483647 h 262"/>
              <a:gd name="T36" fmla="*/ 2147483647 w 1010"/>
              <a:gd name="T37" fmla="*/ 2147483647 h 262"/>
              <a:gd name="T38" fmla="*/ 2147483647 w 1010"/>
              <a:gd name="T39" fmla="*/ 2147483647 h 262"/>
              <a:gd name="T40" fmla="*/ 2147483647 w 1010"/>
              <a:gd name="T41" fmla="*/ 2147483647 h 262"/>
              <a:gd name="T42" fmla="*/ 2147483647 w 1010"/>
              <a:gd name="T43" fmla="*/ 2147483647 h 262"/>
              <a:gd name="T44" fmla="*/ 2147483647 w 1010"/>
              <a:gd name="T45" fmla="*/ 2147483647 h 262"/>
              <a:gd name="T46" fmla="*/ 2147483647 w 1010"/>
              <a:gd name="T47" fmla="*/ 2147483647 h 262"/>
              <a:gd name="T48" fmla="*/ 2147483647 w 1010"/>
              <a:gd name="T49" fmla="*/ 2147483647 h 262"/>
              <a:gd name="T50" fmla="*/ 2147483647 w 1010"/>
              <a:gd name="T51" fmla="*/ 2147483647 h 262"/>
              <a:gd name="T52" fmla="*/ 2147483647 w 1010"/>
              <a:gd name="T53" fmla="*/ 2147483647 h 262"/>
              <a:gd name="T54" fmla="*/ 2147483647 w 1010"/>
              <a:gd name="T55" fmla="*/ 2147483647 h 262"/>
              <a:gd name="T56" fmla="*/ 2147483647 w 1010"/>
              <a:gd name="T57" fmla="*/ 2147483647 h 262"/>
              <a:gd name="T58" fmla="*/ 2147483647 w 1010"/>
              <a:gd name="T59" fmla="*/ 2147483647 h 262"/>
              <a:gd name="T60" fmla="*/ 2147483647 w 1010"/>
              <a:gd name="T61" fmla="*/ 2147483647 h 262"/>
              <a:gd name="T62" fmla="*/ 0 w 1010"/>
              <a:gd name="T63" fmla="*/ 0 h 262"/>
              <a:gd name="T64" fmla="*/ 2147483647 w 1010"/>
              <a:gd name="T65" fmla="*/ 0 h 262"/>
              <a:gd name="T66" fmla="*/ 2147483647 w 1010"/>
              <a:gd name="T67" fmla="*/ 2147483647 h 262"/>
              <a:gd name="T68" fmla="*/ 2147483647 w 1010"/>
              <a:gd name="T69" fmla="*/ 2147483647 h 262"/>
              <a:gd name="T70" fmla="*/ 2147483647 w 1010"/>
              <a:gd name="T71" fmla="*/ 2147483647 h 262"/>
              <a:gd name="T72" fmla="*/ 2147483647 w 1010"/>
              <a:gd name="T73" fmla="*/ 2147483647 h 262"/>
              <a:gd name="T74" fmla="*/ 2147483647 w 1010"/>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262"/>
              <a:gd name="T116" fmla="*/ 1010 w 1010"/>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262">
                <a:moveTo>
                  <a:pt x="582" y="150"/>
                </a:moveTo>
                <a:lnTo>
                  <a:pt x="620" y="146"/>
                </a:lnTo>
                <a:lnTo>
                  <a:pt x="656" y="138"/>
                </a:lnTo>
                <a:lnTo>
                  <a:pt x="724" y="132"/>
                </a:lnTo>
                <a:lnTo>
                  <a:pt x="856" y="132"/>
                </a:lnTo>
                <a:lnTo>
                  <a:pt x="906" y="136"/>
                </a:lnTo>
                <a:lnTo>
                  <a:pt x="944" y="154"/>
                </a:lnTo>
                <a:lnTo>
                  <a:pt x="958" y="166"/>
                </a:lnTo>
                <a:lnTo>
                  <a:pt x="992" y="180"/>
                </a:lnTo>
                <a:lnTo>
                  <a:pt x="1006" y="186"/>
                </a:lnTo>
                <a:lnTo>
                  <a:pt x="1010" y="200"/>
                </a:lnTo>
                <a:lnTo>
                  <a:pt x="998" y="214"/>
                </a:lnTo>
                <a:lnTo>
                  <a:pt x="966" y="226"/>
                </a:lnTo>
                <a:lnTo>
                  <a:pt x="926" y="238"/>
                </a:lnTo>
                <a:lnTo>
                  <a:pt x="870" y="244"/>
                </a:lnTo>
                <a:lnTo>
                  <a:pt x="760" y="248"/>
                </a:lnTo>
                <a:lnTo>
                  <a:pt x="694" y="246"/>
                </a:lnTo>
                <a:lnTo>
                  <a:pt x="660" y="248"/>
                </a:lnTo>
                <a:lnTo>
                  <a:pt x="656" y="262"/>
                </a:lnTo>
                <a:lnTo>
                  <a:pt x="598" y="262"/>
                </a:lnTo>
                <a:lnTo>
                  <a:pt x="590" y="248"/>
                </a:lnTo>
                <a:lnTo>
                  <a:pt x="438" y="242"/>
                </a:lnTo>
                <a:lnTo>
                  <a:pt x="380" y="242"/>
                </a:lnTo>
                <a:lnTo>
                  <a:pt x="300" y="236"/>
                </a:lnTo>
                <a:lnTo>
                  <a:pt x="228" y="216"/>
                </a:lnTo>
                <a:lnTo>
                  <a:pt x="134" y="196"/>
                </a:lnTo>
                <a:lnTo>
                  <a:pt x="70" y="184"/>
                </a:lnTo>
                <a:lnTo>
                  <a:pt x="42" y="172"/>
                </a:lnTo>
                <a:lnTo>
                  <a:pt x="28" y="158"/>
                </a:lnTo>
                <a:lnTo>
                  <a:pt x="26" y="146"/>
                </a:lnTo>
                <a:lnTo>
                  <a:pt x="64" y="146"/>
                </a:lnTo>
                <a:lnTo>
                  <a:pt x="0" y="0"/>
                </a:lnTo>
                <a:lnTo>
                  <a:pt x="62" y="0"/>
                </a:lnTo>
                <a:lnTo>
                  <a:pt x="228" y="152"/>
                </a:lnTo>
                <a:lnTo>
                  <a:pt x="292" y="148"/>
                </a:lnTo>
                <a:lnTo>
                  <a:pt x="386" y="148"/>
                </a:lnTo>
                <a:lnTo>
                  <a:pt x="502" y="148"/>
                </a:lnTo>
                <a:lnTo>
                  <a:pt x="582" y="150"/>
                </a:lnTo>
                <a:close/>
              </a:path>
            </a:pathLst>
          </a:custGeom>
          <a:solidFill>
            <a:srgbClr val="808080"/>
          </a:solidFill>
          <a:ln w="9525">
            <a:noFill/>
            <a:round/>
            <a:headEnd/>
            <a:tailEnd/>
          </a:ln>
        </p:spPr>
        <p:txBody>
          <a:bodyPr/>
          <a:lstStyle/>
          <a:p>
            <a:endParaRPr lang="en-US"/>
          </a:p>
        </p:txBody>
      </p:sp>
      <p:sp>
        <p:nvSpPr>
          <p:cNvPr id="61496" name="Text Box 138"/>
          <p:cNvSpPr txBox="1">
            <a:spLocks noChangeArrowheads="1"/>
          </p:cNvSpPr>
          <p:nvPr/>
        </p:nvSpPr>
        <p:spPr bwMode="auto">
          <a:xfrm>
            <a:off x="2219325" y="5957987"/>
            <a:ext cx="709613"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747-400F</a:t>
            </a:r>
          </a:p>
        </p:txBody>
      </p:sp>
      <p:sp>
        <p:nvSpPr>
          <p:cNvPr id="69"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16145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importance </a:t>
            </a:r>
            <a:r>
              <a:rPr lang="en-US" dirty="0"/>
              <a:t>of Transport in </a:t>
            </a:r>
            <a:r>
              <a:rPr lang="en-US" dirty="0" smtClean="0"/>
              <a:t>Location;</a:t>
            </a:r>
          </a:p>
          <a:p>
            <a:pPr lvl="1" eaLnBrk="1" hangingPunct="1"/>
            <a:r>
              <a:rPr lang="en-US" dirty="0" smtClean="0"/>
              <a:t>Present the factors characterizing a transport system;</a:t>
            </a:r>
          </a:p>
          <a:p>
            <a:pPr lvl="1" eaLnBrk="1" hangingPunct="1"/>
            <a:r>
              <a:rPr lang="en-US" dirty="0" smtClean="0"/>
              <a:t>Examine the growth factors in transport demand;</a:t>
            </a:r>
          </a:p>
          <a:p>
            <a:pPr lvl="1" eaLnBrk="1" hangingPunct="1"/>
            <a:r>
              <a:rPr lang="en-US" dirty="0" smtClean="0"/>
              <a:t>Scale of spatial organization of transport</a:t>
            </a:r>
          </a:p>
          <a:p>
            <a:pPr lvl="1" eaLnBrk="1" hangingPunct="1"/>
            <a:r>
              <a:rPr lang="en-US" dirty="0" smtClean="0"/>
              <a:t>The spatial structure of transport costs</a:t>
            </a:r>
          </a:p>
          <a:p>
            <a:pPr lvl="1" eaLnBrk="1" hangingPunct="1"/>
            <a:r>
              <a:rPr lang="en-US" dirty="0" smtClean="0"/>
              <a:t>Route selection issues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Scales of Analysis of Maritime </a:t>
            </a:r>
            <a:r>
              <a:rPr lang="en-US" sz="2400" dirty="0" smtClean="0"/>
              <a:t>Transportation</a:t>
            </a:r>
            <a:br>
              <a:rPr lang="en-US" sz="2400" dirty="0" smtClean="0"/>
            </a:br>
            <a:r>
              <a:rPr lang="en-US" sz="2400" dirty="0"/>
              <a:t/>
            </a:r>
            <a:br>
              <a:rPr lang="en-US" sz="2400" dirty="0"/>
            </a:br>
            <a:endParaRPr lang="en-US" sz="2400" dirty="0"/>
          </a:p>
        </p:txBody>
      </p:sp>
      <p:sp>
        <p:nvSpPr>
          <p:cNvPr id="4" name="Isosceles Triangle 3"/>
          <p:cNvSpPr/>
          <p:nvPr/>
        </p:nvSpPr>
        <p:spPr>
          <a:xfrm rot="10800000">
            <a:off x="1240714" y="2012315"/>
            <a:ext cx="2651760" cy="438912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29433" y="6098965"/>
            <a:ext cx="274320" cy="27432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4"/>
          <p:cNvSpPr>
            <a:spLocks noChangeArrowheads="1"/>
          </p:cNvSpPr>
          <p:nvPr/>
        </p:nvSpPr>
        <p:spPr bwMode="auto">
          <a:xfrm>
            <a:off x="2246553" y="5373389"/>
            <a:ext cx="640080" cy="6400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7" name="Rectangle 6"/>
          <p:cNvSpPr/>
          <p:nvPr/>
        </p:nvSpPr>
        <p:spPr>
          <a:xfrm>
            <a:off x="4455096" y="6078449"/>
            <a:ext cx="797013" cy="338554"/>
          </a:xfrm>
          <a:prstGeom prst="rect">
            <a:avLst/>
          </a:prstGeom>
        </p:spPr>
        <p:txBody>
          <a:bodyPr wrap="none">
            <a:spAutoFit/>
          </a:bodyPr>
          <a:lstStyle/>
          <a:p>
            <a:r>
              <a:rPr lang="en-US" sz="1600" b="1" i="0" dirty="0">
                <a:latin typeface="Agency FB" panose="020B0503020202020204" pitchFamily="34" charset="0"/>
              </a:rPr>
              <a:t>Terminal</a:t>
            </a:r>
            <a:endParaRPr lang="en-US" sz="1600" b="1" i="0" dirty="0"/>
          </a:p>
        </p:txBody>
      </p:sp>
      <p:sp>
        <p:nvSpPr>
          <p:cNvPr id="8" name="Rectangle 7"/>
          <p:cNvSpPr/>
          <p:nvPr/>
        </p:nvSpPr>
        <p:spPr>
          <a:xfrm>
            <a:off x="4448733" y="5497875"/>
            <a:ext cx="494046" cy="338554"/>
          </a:xfrm>
          <a:prstGeom prst="rect">
            <a:avLst/>
          </a:prstGeom>
        </p:spPr>
        <p:txBody>
          <a:bodyPr wrap="none">
            <a:spAutoFit/>
          </a:bodyPr>
          <a:lstStyle/>
          <a:p>
            <a:r>
              <a:rPr lang="en-US" sz="1600" b="1" i="0" dirty="0">
                <a:latin typeface="Agency FB" panose="020B0503020202020204" pitchFamily="34" charset="0"/>
              </a:rPr>
              <a:t>Port</a:t>
            </a:r>
            <a:endParaRPr lang="en-US" sz="1600" b="1" i="0" dirty="0"/>
          </a:p>
        </p:txBody>
      </p:sp>
      <p:sp>
        <p:nvSpPr>
          <p:cNvPr id="9" name="Rectangle 8"/>
          <p:cNvSpPr/>
          <p:nvPr/>
        </p:nvSpPr>
        <p:spPr>
          <a:xfrm>
            <a:off x="4448733" y="4817045"/>
            <a:ext cx="2590774" cy="338554"/>
          </a:xfrm>
          <a:prstGeom prst="rect">
            <a:avLst/>
          </a:prstGeom>
        </p:spPr>
        <p:txBody>
          <a:bodyPr wrap="none">
            <a:spAutoFit/>
          </a:bodyPr>
          <a:lstStyle/>
          <a:p>
            <a:r>
              <a:rPr lang="en-US" sz="1600" b="1" i="0" dirty="0">
                <a:latin typeface="Agency FB" panose="020B0503020202020204" pitchFamily="34" charset="0"/>
              </a:rPr>
              <a:t>Port Cluster / Region / Hinterland</a:t>
            </a:r>
            <a:endParaRPr lang="en-US" sz="1600" b="1" i="0" dirty="0"/>
          </a:p>
        </p:txBody>
      </p:sp>
      <p:sp>
        <p:nvSpPr>
          <p:cNvPr id="10" name="Rectangle 9"/>
          <p:cNvSpPr/>
          <p:nvPr/>
        </p:nvSpPr>
        <p:spPr>
          <a:xfrm>
            <a:off x="4448733" y="4020402"/>
            <a:ext cx="2194832" cy="338554"/>
          </a:xfrm>
          <a:prstGeom prst="rect">
            <a:avLst/>
          </a:prstGeom>
        </p:spPr>
        <p:txBody>
          <a:bodyPr wrap="none">
            <a:spAutoFit/>
          </a:bodyPr>
          <a:lstStyle/>
          <a:p>
            <a:r>
              <a:rPr lang="en-US" sz="1600" b="1" i="0" dirty="0">
                <a:latin typeface="Agency FB" panose="020B0503020202020204" pitchFamily="34" charset="0"/>
              </a:rPr>
              <a:t>Short Sea / Feeder Services</a:t>
            </a:r>
            <a:endParaRPr lang="en-US" sz="1600" b="1" i="0" dirty="0"/>
          </a:p>
        </p:txBody>
      </p:sp>
      <p:sp>
        <p:nvSpPr>
          <p:cNvPr id="11" name="Rectangle 10"/>
          <p:cNvSpPr/>
          <p:nvPr/>
        </p:nvSpPr>
        <p:spPr>
          <a:xfrm>
            <a:off x="4448733" y="3314006"/>
            <a:ext cx="1269899" cy="338554"/>
          </a:xfrm>
          <a:prstGeom prst="rect">
            <a:avLst/>
          </a:prstGeom>
        </p:spPr>
        <p:txBody>
          <a:bodyPr wrap="none">
            <a:spAutoFit/>
          </a:bodyPr>
          <a:lstStyle/>
          <a:p>
            <a:r>
              <a:rPr lang="en-US" sz="1600" b="1" i="0" dirty="0">
                <a:latin typeface="Agency FB" panose="020B0503020202020204" pitchFamily="34" charset="0"/>
              </a:rPr>
              <a:t>Maritime Range</a:t>
            </a:r>
            <a:endParaRPr lang="en-US" sz="1600" b="1" i="0" dirty="0"/>
          </a:p>
        </p:txBody>
      </p:sp>
      <p:sp>
        <p:nvSpPr>
          <p:cNvPr id="12" name="Rectangle 11"/>
          <p:cNvSpPr/>
          <p:nvPr/>
        </p:nvSpPr>
        <p:spPr>
          <a:xfrm>
            <a:off x="4448733" y="2675330"/>
            <a:ext cx="1527982" cy="338554"/>
          </a:xfrm>
          <a:prstGeom prst="rect">
            <a:avLst/>
          </a:prstGeom>
        </p:spPr>
        <p:txBody>
          <a:bodyPr wrap="none">
            <a:spAutoFit/>
          </a:bodyPr>
          <a:lstStyle/>
          <a:p>
            <a:r>
              <a:rPr lang="en-US" sz="1600" b="1" i="0" dirty="0">
                <a:latin typeface="Agency FB" panose="020B0503020202020204" pitchFamily="34" charset="0"/>
              </a:rPr>
              <a:t>Deep Sea Services</a:t>
            </a:r>
            <a:endParaRPr lang="en-US" sz="1600" b="1" i="0" dirty="0"/>
          </a:p>
        </p:txBody>
      </p:sp>
      <p:sp>
        <p:nvSpPr>
          <p:cNvPr id="13" name="Rectangle 12"/>
          <p:cNvSpPr/>
          <p:nvPr/>
        </p:nvSpPr>
        <p:spPr>
          <a:xfrm>
            <a:off x="4448733" y="1489966"/>
            <a:ext cx="2576346" cy="338554"/>
          </a:xfrm>
          <a:prstGeom prst="rect">
            <a:avLst/>
          </a:prstGeom>
        </p:spPr>
        <p:txBody>
          <a:bodyPr wrap="none">
            <a:spAutoFit/>
          </a:bodyPr>
          <a:lstStyle/>
          <a:p>
            <a:r>
              <a:rPr lang="en-US" sz="1600" b="1" i="0" dirty="0">
                <a:latin typeface="Agency FB" panose="020B0503020202020204" pitchFamily="34" charset="0"/>
              </a:rPr>
              <a:t>Global Maritime Transport System</a:t>
            </a:r>
            <a:endParaRPr lang="en-US" sz="1600" b="1" i="0" dirty="0"/>
          </a:p>
        </p:txBody>
      </p:sp>
      <p:pic>
        <p:nvPicPr>
          <p:cNvPr id="14" name="Picture 1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9308" b="9308"/>
          <a:stretch/>
        </p:blipFill>
        <p:spPr>
          <a:xfrm>
            <a:off x="1113288" y="920683"/>
            <a:ext cx="2926080" cy="1467915"/>
          </a:xfrm>
          <a:prstGeom prst="rect">
            <a:avLst/>
          </a:prstGeom>
        </p:spPr>
      </p:pic>
      <p:cxnSp>
        <p:nvCxnSpPr>
          <p:cNvPr id="21" name="Straight Connector 20"/>
          <p:cNvCxnSpPr>
            <a:stCxn id="18" idx="2"/>
            <a:endCxn id="19" idx="5"/>
          </p:cNvCxnSpPr>
          <p:nvPr/>
        </p:nvCxnSpPr>
        <p:spPr>
          <a:xfrm flipH="1" flipV="1">
            <a:off x="2507482" y="4028347"/>
            <a:ext cx="343166" cy="891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2"/>
            <a:endCxn id="20" idx="6"/>
          </p:cNvCxnSpPr>
          <p:nvPr/>
        </p:nvCxnSpPr>
        <p:spPr>
          <a:xfrm flipH="1">
            <a:off x="2261793" y="4117447"/>
            <a:ext cx="588855" cy="6807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743014" y="3287272"/>
            <a:ext cx="1645920" cy="36576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1" descr="Wide upward diagonal"/>
          <p:cNvSpPr>
            <a:spLocks noChangeArrowheads="1"/>
          </p:cNvSpPr>
          <p:nvPr/>
        </p:nvSpPr>
        <p:spPr bwMode="auto">
          <a:xfrm>
            <a:off x="1753763" y="3460948"/>
            <a:ext cx="1620191" cy="167984"/>
          </a:xfrm>
          <a:prstGeom prst="rect">
            <a:avLst/>
          </a:prstGeom>
          <a:solidFill>
            <a:schemeClr val="bg2">
              <a:lumMod val="90000"/>
            </a:schemeClr>
          </a:solidFill>
          <a:ln w="9525">
            <a:noFill/>
            <a:miter lim="800000"/>
            <a:headEnd/>
            <a:tailEnd/>
          </a:ln>
        </p:spPr>
        <p:txBody>
          <a:bodyPr wrap="none" anchor="ctr"/>
          <a:lstStyle/>
          <a:p>
            <a:pPr>
              <a:defRPr/>
            </a:pPr>
            <a:endParaRPr lang="en-US" i="0">
              <a:latin typeface="Agency FB" panose="020B0503020202020204" pitchFamily="34" charset="0"/>
            </a:endParaRPr>
          </a:p>
        </p:txBody>
      </p:sp>
      <p:sp>
        <p:nvSpPr>
          <p:cNvPr id="25" name="Oval 74"/>
          <p:cNvSpPr>
            <a:spLocks noChangeArrowheads="1"/>
          </p:cNvSpPr>
          <p:nvPr/>
        </p:nvSpPr>
        <p:spPr bwMode="auto">
          <a:xfrm>
            <a:off x="1832213"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26" name="Oval 74"/>
          <p:cNvSpPr>
            <a:spLocks noChangeArrowheads="1"/>
          </p:cNvSpPr>
          <p:nvPr/>
        </p:nvSpPr>
        <p:spPr bwMode="auto">
          <a:xfrm>
            <a:off x="2097579"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27" name="Oval 74"/>
          <p:cNvSpPr>
            <a:spLocks noChangeArrowheads="1"/>
          </p:cNvSpPr>
          <p:nvPr/>
        </p:nvSpPr>
        <p:spPr bwMode="auto">
          <a:xfrm>
            <a:off x="2309155"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28" name="Oval 74"/>
          <p:cNvSpPr>
            <a:spLocks noChangeArrowheads="1"/>
          </p:cNvSpPr>
          <p:nvPr/>
        </p:nvSpPr>
        <p:spPr bwMode="auto">
          <a:xfrm>
            <a:off x="2702269"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29" name="Oval 74"/>
          <p:cNvSpPr>
            <a:spLocks noChangeArrowheads="1"/>
          </p:cNvSpPr>
          <p:nvPr/>
        </p:nvSpPr>
        <p:spPr bwMode="auto">
          <a:xfrm>
            <a:off x="3028146"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0" name="Oval 74"/>
          <p:cNvSpPr>
            <a:spLocks noChangeArrowheads="1"/>
          </p:cNvSpPr>
          <p:nvPr/>
        </p:nvSpPr>
        <p:spPr bwMode="auto">
          <a:xfrm>
            <a:off x="3159041" y="3420770"/>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1" name="Freeform 30"/>
          <p:cNvSpPr/>
          <p:nvPr/>
        </p:nvSpPr>
        <p:spPr>
          <a:xfrm>
            <a:off x="1803682" y="2680553"/>
            <a:ext cx="1639165" cy="379784"/>
          </a:xfrm>
          <a:custGeom>
            <a:avLst/>
            <a:gdLst>
              <a:gd name="connsiteX0" fmla="*/ 152415 w 1639165"/>
              <a:gd name="connsiteY0" fmla="*/ 15047 h 379784"/>
              <a:gd name="connsiteX1" fmla="*/ 643233 w 1639165"/>
              <a:gd name="connsiteY1" fmla="*/ 142794 h 379784"/>
              <a:gd name="connsiteX2" fmla="*/ 824768 w 1639165"/>
              <a:gd name="connsiteY2" fmla="*/ 162964 h 379784"/>
              <a:gd name="connsiteX3" fmla="*/ 1537462 w 1639165"/>
              <a:gd name="connsiteY3" fmla="*/ 1600 h 379784"/>
              <a:gd name="connsiteX4" fmla="*/ 1544186 w 1639165"/>
              <a:gd name="connsiteY4" fmla="*/ 277264 h 379784"/>
              <a:gd name="connsiteX5" fmla="*/ 690297 w 1639165"/>
              <a:gd name="connsiteY5" fmla="*/ 378117 h 379784"/>
              <a:gd name="connsiteX6" fmla="*/ 31391 w 1639165"/>
              <a:gd name="connsiteY6" fmla="*/ 317605 h 379784"/>
              <a:gd name="connsiteX7" fmla="*/ 152415 w 1639165"/>
              <a:gd name="connsiteY7" fmla="*/ 15047 h 3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165" h="379784">
                <a:moveTo>
                  <a:pt x="152415" y="15047"/>
                </a:moveTo>
                <a:cubicBezTo>
                  <a:pt x="254389" y="-14088"/>
                  <a:pt x="531174" y="118141"/>
                  <a:pt x="643233" y="142794"/>
                </a:cubicBezTo>
                <a:cubicBezTo>
                  <a:pt x="755292" y="167447"/>
                  <a:pt x="675730" y="186496"/>
                  <a:pt x="824768" y="162964"/>
                </a:cubicBezTo>
                <a:cubicBezTo>
                  <a:pt x="973806" y="139432"/>
                  <a:pt x="1417559" y="-17450"/>
                  <a:pt x="1537462" y="1600"/>
                </a:cubicBezTo>
                <a:cubicBezTo>
                  <a:pt x="1657365" y="20650"/>
                  <a:pt x="1685380" y="214511"/>
                  <a:pt x="1544186" y="277264"/>
                </a:cubicBezTo>
                <a:cubicBezTo>
                  <a:pt x="1402992" y="340017"/>
                  <a:pt x="942429" y="371394"/>
                  <a:pt x="690297" y="378117"/>
                </a:cubicBezTo>
                <a:cubicBezTo>
                  <a:pt x="438165" y="384840"/>
                  <a:pt x="116556" y="372514"/>
                  <a:pt x="31391" y="317605"/>
                </a:cubicBezTo>
                <a:cubicBezTo>
                  <a:pt x="-53774" y="262696"/>
                  <a:pt x="50441" y="44182"/>
                  <a:pt x="152415" y="15047"/>
                </a:cubicBezTo>
                <a:close/>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74"/>
          <p:cNvSpPr>
            <a:spLocks noChangeArrowheads="1"/>
          </p:cNvSpPr>
          <p:nvPr/>
        </p:nvSpPr>
        <p:spPr bwMode="auto">
          <a:xfrm>
            <a:off x="1858833" y="2631161"/>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3" name="Oval 74"/>
          <p:cNvSpPr>
            <a:spLocks noChangeArrowheads="1"/>
          </p:cNvSpPr>
          <p:nvPr/>
        </p:nvSpPr>
        <p:spPr bwMode="auto">
          <a:xfrm>
            <a:off x="1713877" y="2883540"/>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4" name="Oval 74"/>
          <p:cNvSpPr>
            <a:spLocks noChangeArrowheads="1"/>
          </p:cNvSpPr>
          <p:nvPr/>
        </p:nvSpPr>
        <p:spPr bwMode="auto">
          <a:xfrm>
            <a:off x="2549432" y="2761217"/>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5" name="Oval 74"/>
          <p:cNvSpPr>
            <a:spLocks noChangeArrowheads="1"/>
          </p:cNvSpPr>
          <p:nvPr/>
        </p:nvSpPr>
        <p:spPr bwMode="auto">
          <a:xfrm>
            <a:off x="3255618" y="2604647"/>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36" name="Oval 74"/>
          <p:cNvSpPr>
            <a:spLocks noChangeArrowheads="1"/>
          </p:cNvSpPr>
          <p:nvPr/>
        </p:nvSpPr>
        <p:spPr bwMode="auto">
          <a:xfrm>
            <a:off x="3293547" y="2866118"/>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cxnSp>
        <p:nvCxnSpPr>
          <p:cNvPr id="38" name="Straight Connector 37"/>
          <p:cNvCxnSpPr>
            <a:stCxn id="15" idx="6"/>
          </p:cNvCxnSpPr>
          <p:nvPr/>
        </p:nvCxnSpPr>
        <p:spPr>
          <a:xfrm flipV="1">
            <a:off x="2623264" y="4797205"/>
            <a:ext cx="263369" cy="18288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40872" y="4977525"/>
            <a:ext cx="24576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 idx="6"/>
          </p:cNvCxnSpPr>
          <p:nvPr/>
        </p:nvCxnSpPr>
        <p:spPr>
          <a:xfrm>
            <a:off x="2623264" y="4980085"/>
            <a:ext cx="226985" cy="10254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6"/>
          </p:cNvCxnSpPr>
          <p:nvPr/>
        </p:nvCxnSpPr>
        <p:spPr>
          <a:xfrm>
            <a:off x="2478617" y="5187882"/>
            <a:ext cx="326305" cy="49367"/>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7" idx="6"/>
          </p:cNvCxnSpPr>
          <p:nvPr/>
        </p:nvCxnSpPr>
        <p:spPr>
          <a:xfrm flipV="1">
            <a:off x="2490393" y="4605661"/>
            <a:ext cx="179614" cy="105722"/>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7" idx="6"/>
          </p:cNvCxnSpPr>
          <p:nvPr/>
        </p:nvCxnSpPr>
        <p:spPr>
          <a:xfrm>
            <a:off x="2490393" y="4711383"/>
            <a:ext cx="241919" cy="3143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74"/>
          <p:cNvSpPr>
            <a:spLocks noChangeArrowheads="1"/>
          </p:cNvSpPr>
          <p:nvPr/>
        </p:nvSpPr>
        <p:spPr bwMode="auto">
          <a:xfrm>
            <a:off x="2257504" y="4797205"/>
            <a:ext cx="365760" cy="365760"/>
          </a:xfrm>
          <a:prstGeom prst="ellipse">
            <a:avLst/>
          </a:prstGeom>
          <a:solidFill>
            <a:schemeClr val="accent3">
              <a:lumMod val="7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16" name="Oval 74"/>
          <p:cNvSpPr>
            <a:spLocks noChangeArrowheads="1"/>
          </p:cNvSpPr>
          <p:nvPr/>
        </p:nvSpPr>
        <p:spPr bwMode="auto">
          <a:xfrm>
            <a:off x="2295737" y="5096442"/>
            <a:ext cx="182880" cy="182880"/>
          </a:xfrm>
          <a:prstGeom prst="ellipse">
            <a:avLst/>
          </a:prstGeom>
          <a:solidFill>
            <a:schemeClr val="accent4">
              <a:lumMod val="7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17" name="Oval 74"/>
          <p:cNvSpPr>
            <a:spLocks noChangeArrowheads="1"/>
          </p:cNvSpPr>
          <p:nvPr/>
        </p:nvSpPr>
        <p:spPr bwMode="auto">
          <a:xfrm>
            <a:off x="2216073" y="4574223"/>
            <a:ext cx="274320" cy="274320"/>
          </a:xfrm>
          <a:prstGeom prst="ellipse">
            <a:avLst/>
          </a:prstGeom>
          <a:solidFill>
            <a:schemeClr val="accent2">
              <a:lumMod val="7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55" name="Rectangle 54"/>
          <p:cNvSpPr/>
          <p:nvPr/>
        </p:nvSpPr>
        <p:spPr>
          <a:xfrm>
            <a:off x="2475153" y="5496463"/>
            <a:ext cx="182880" cy="18288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475153" y="5740314"/>
            <a:ext cx="182880" cy="18288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18" idx="2"/>
            <a:endCxn id="58" idx="7"/>
          </p:cNvCxnSpPr>
          <p:nvPr/>
        </p:nvCxnSpPr>
        <p:spPr>
          <a:xfrm flipH="1">
            <a:off x="2630157" y="4117447"/>
            <a:ext cx="220491" cy="132631"/>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74"/>
          <p:cNvSpPr>
            <a:spLocks noChangeArrowheads="1"/>
          </p:cNvSpPr>
          <p:nvPr/>
        </p:nvSpPr>
        <p:spPr bwMode="auto">
          <a:xfrm>
            <a:off x="2429433" y="3950298"/>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20" name="Oval 74"/>
          <p:cNvSpPr>
            <a:spLocks noChangeArrowheads="1"/>
          </p:cNvSpPr>
          <p:nvPr/>
        </p:nvSpPr>
        <p:spPr bwMode="auto">
          <a:xfrm>
            <a:off x="2170353" y="4139797"/>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58" name="Oval 74"/>
          <p:cNvSpPr>
            <a:spLocks noChangeArrowheads="1"/>
          </p:cNvSpPr>
          <p:nvPr/>
        </p:nvSpPr>
        <p:spPr bwMode="auto">
          <a:xfrm>
            <a:off x="2552108" y="4236687"/>
            <a:ext cx="91440" cy="9144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18" name="Oval 74"/>
          <p:cNvSpPr>
            <a:spLocks noChangeArrowheads="1"/>
          </p:cNvSpPr>
          <p:nvPr/>
        </p:nvSpPr>
        <p:spPr bwMode="auto">
          <a:xfrm>
            <a:off x="2850648" y="4026007"/>
            <a:ext cx="182880" cy="182880"/>
          </a:xfrm>
          <a:prstGeom prst="ellipse">
            <a:avLst/>
          </a:prstGeom>
          <a:solidFill>
            <a:schemeClr val="bg1">
              <a:lumMod val="95000"/>
            </a:schemeClr>
          </a:solidFill>
          <a:ln w="25400">
            <a:solidFill>
              <a:schemeClr val="accent2">
                <a:lumMod val="50000"/>
              </a:schemeClr>
            </a:solidFill>
            <a:round/>
            <a:headEnd/>
            <a:tailEnd/>
          </a:ln>
        </p:spPr>
        <p:txBody>
          <a:bodyPr wrap="none" anchor="ctr"/>
          <a:lstStyle/>
          <a:p>
            <a:pPr eaLnBrk="0" hangingPunct="0"/>
            <a:endParaRPr lang="en-US" i="0"/>
          </a:p>
        </p:txBody>
      </p:sp>
      <p:sp>
        <p:nvSpPr>
          <p:cNvPr id="64" name="Rectangle 63"/>
          <p:cNvSpPr/>
          <p:nvPr/>
        </p:nvSpPr>
        <p:spPr>
          <a:xfrm rot="5400000">
            <a:off x="3260013" y="2279131"/>
            <a:ext cx="2011680" cy="3657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Global</a:t>
            </a:r>
          </a:p>
        </p:txBody>
      </p:sp>
      <p:sp>
        <p:nvSpPr>
          <p:cNvPr id="65" name="Rectangle 64"/>
          <p:cNvSpPr/>
          <p:nvPr/>
        </p:nvSpPr>
        <p:spPr>
          <a:xfrm rot="5400000">
            <a:off x="3534333" y="4051413"/>
            <a:ext cx="1463040" cy="3657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Regional</a:t>
            </a:r>
          </a:p>
        </p:txBody>
      </p:sp>
      <p:sp>
        <p:nvSpPr>
          <p:cNvPr id="66" name="Rectangle 65"/>
          <p:cNvSpPr/>
          <p:nvPr/>
        </p:nvSpPr>
        <p:spPr>
          <a:xfrm rot="5400000">
            <a:off x="3586416" y="5504829"/>
            <a:ext cx="1371600" cy="36576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Local</a:t>
            </a:r>
            <a:endParaRPr lang="en-US" sz="2000" b="1" dirty="0"/>
          </a:p>
        </p:txBody>
      </p:sp>
      <p:sp>
        <p:nvSpPr>
          <p:cNvPr id="50" name="Footer Placeholder 2"/>
          <p:cNvSpPr>
            <a:spLocks noGrp="1"/>
          </p:cNvSpPr>
          <p:nvPr>
            <p:ph type="ftr" sz="quarter" idx="11"/>
          </p:nvPr>
        </p:nvSpPr>
        <p:spPr>
          <a:xfrm>
            <a:off x="0" y="6428184"/>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69064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half" idx="2"/>
          </p:nvPr>
        </p:nvSpPr>
        <p:spPr>
          <a:xfrm>
            <a:off x="179512" y="5936506"/>
            <a:ext cx="8856984" cy="804862"/>
          </a:xfrm>
        </p:spPr>
        <p:txBody>
          <a:bodyPr/>
          <a:lstStyle/>
          <a:p>
            <a:r>
              <a:rPr lang="en-US" dirty="0"/>
              <a:t>The transport system can be conceptualized as the set of relationships between </a:t>
            </a:r>
            <a:r>
              <a:rPr lang="en-US" b="1" dirty="0"/>
              <a:t>nodes</a:t>
            </a:r>
            <a:r>
              <a:rPr lang="en-US" dirty="0"/>
              <a:t>, </a:t>
            </a:r>
            <a:r>
              <a:rPr lang="en-US" b="1" dirty="0"/>
              <a:t>networks</a:t>
            </a:r>
            <a:r>
              <a:rPr lang="en-US" dirty="0"/>
              <a:t> and the </a:t>
            </a:r>
            <a:r>
              <a:rPr lang="en-US" b="1" dirty="0"/>
              <a:t>demand</a:t>
            </a:r>
            <a:r>
              <a:rPr lang="en-US" dirty="0"/>
              <a:t>. These relationships involve </a:t>
            </a:r>
            <a:r>
              <a:rPr lang="en-US" b="1" dirty="0"/>
              <a:t>locations</a:t>
            </a:r>
            <a:r>
              <a:rPr lang="en-US" dirty="0"/>
              <a:t> spatially expressing this demand, </a:t>
            </a:r>
            <a:r>
              <a:rPr lang="en-US" b="1" dirty="0"/>
              <a:t>flows</a:t>
            </a:r>
            <a:r>
              <a:rPr lang="en-US" dirty="0"/>
              <a:t> between them and </a:t>
            </a:r>
            <a:r>
              <a:rPr lang="en-US" b="1" dirty="0"/>
              <a:t>infrastructures</a:t>
            </a:r>
            <a:r>
              <a:rPr lang="en-US" dirty="0"/>
              <a:t> designed to handle these flows. All the components of a transport system are designed to facilitate the movements of passengers, freight and information, either as separate or joint components.</a:t>
            </a:r>
            <a:endParaRPr lang="it-IT" dirty="0"/>
          </a:p>
        </p:txBody>
      </p:sp>
      <p:sp>
        <p:nvSpPr>
          <p:cNvPr id="13" name="Rectangle 2"/>
          <p:cNvSpPr>
            <a:spLocks noGrp="1" noChangeArrowheads="1"/>
          </p:cNvSpPr>
          <p:nvPr>
            <p:ph type="title" idx="4294967295"/>
          </p:nvPr>
        </p:nvSpPr>
        <p:spPr>
          <a:xfrm>
            <a:off x="611188" y="333375"/>
            <a:ext cx="7772400" cy="1143000"/>
          </a:xfrm>
        </p:spPr>
        <p:txBody>
          <a:bodyPr/>
          <a:lstStyle/>
          <a:p>
            <a:pPr eaLnBrk="1" hangingPunct="1"/>
            <a:r>
              <a:rPr lang="en-GB" sz="3600" dirty="0"/>
              <a:t>The Transport </a:t>
            </a:r>
            <a:r>
              <a:rPr lang="en-GB" sz="3600" dirty="0" smtClean="0"/>
              <a:t>System</a:t>
            </a:r>
            <a:br>
              <a:rPr lang="en-GB" sz="3600" dirty="0" smtClean="0"/>
            </a:br>
            <a:endParaRPr lang="en-GB" sz="3600" dirty="0" smtClean="0"/>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00" y="907587"/>
            <a:ext cx="5625200" cy="5042826"/>
          </a:xfrm>
          <a:prstGeom prst="rect">
            <a:avLst/>
          </a:prstGeom>
        </p:spPr>
      </p:pic>
    </p:spTree>
    <p:extLst>
      <p:ext uri="{BB962C8B-B14F-4D97-AF65-F5344CB8AC3E}">
        <p14:creationId xmlns:p14="http://schemas.microsoft.com/office/powerpoint/2010/main" val="197803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The Transport </a:t>
            </a:r>
            <a:r>
              <a:rPr lang="en-GB" dirty="0" smtClean="0"/>
              <a:t>System</a:t>
            </a:r>
            <a:br>
              <a:rPr lang="en-GB" dirty="0" smtClean="0"/>
            </a:br>
            <a:endParaRPr lang="it-IT" dirty="0"/>
          </a:p>
        </p:txBody>
      </p:sp>
      <p:sp>
        <p:nvSpPr>
          <p:cNvPr id="6" name="Segnaposto contenuto 5"/>
          <p:cNvSpPr>
            <a:spLocks noGrp="1"/>
          </p:cNvSpPr>
          <p:nvPr>
            <p:ph idx="1"/>
          </p:nvPr>
        </p:nvSpPr>
        <p:spPr>
          <a:xfrm>
            <a:off x="827584" y="1556792"/>
            <a:ext cx="7772400" cy="4692352"/>
          </a:xfrm>
        </p:spPr>
        <p:txBody>
          <a:bodyPr>
            <a:noAutofit/>
          </a:bodyPr>
          <a:lstStyle/>
          <a:p>
            <a:r>
              <a:rPr lang="en-US" sz="1600" b="1" dirty="0" smtClean="0"/>
              <a:t>Demand</a:t>
            </a:r>
            <a:r>
              <a:rPr lang="en-US" sz="1600" dirty="0"/>
              <a:t>. A </a:t>
            </a:r>
            <a:r>
              <a:rPr lang="en-US" sz="1600" u="sng" dirty="0">
                <a:hlinkClick r:id="rId2"/>
              </a:rPr>
              <a:t>derived function</a:t>
            </a:r>
            <a:r>
              <a:rPr lang="en-US" sz="1600" dirty="0"/>
              <a:t> for the movement of people, freight and information for a variety of socioeconomic activities</a:t>
            </a:r>
            <a:r>
              <a:rPr lang="en-US" sz="1600" dirty="0" smtClean="0"/>
              <a:t>.</a:t>
            </a:r>
          </a:p>
          <a:p>
            <a:r>
              <a:rPr lang="en-US" sz="1600" b="1" dirty="0" smtClean="0"/>
              <a:t>Nodes</a:t>
            </a:r>
            <a:r>
              <a:rPr lang="en-US" sz="1600" dirty="0"/>
              <a:t>. Where movements are originating, ending and transiting (intermediacy); points of entry or exit in a transport system. They vary according to the geographical scale being considered ranging from local nodes (such as a subway station) to global nodes (such as port or airport terminals</a:t>
            </a:r>
            <a:r>
              <a:rPr lang="en-US" sz="1600" dirty="0" smtClean="0"/>
              <a:t>).</a:t>
            </a:r>
          </a:p>
          <a:p>
            <a:r>
              <a:rPr lang="en-US" sz="1600" b="1" dirty="0" smtClean="0"/>
              <a:t>Networks</a:t>
            </a:r>
            <a:r>
              <a:rPr lang="en-US" sz="1600" dirty="0"/>
              <a:t>. Composed of a set of linkages expressing the connectivity between places and the capacity to handle passenger or cargo volumes</a:t>
            </a:r>
            <a:r>
              <a:rPr lang="en-US" sz="1600" dirty="0" smtClean="0"/>
              <a:t>.</a:t>
            </a:r>
          </a:p>
          <a:p>
            <a:r>
              <a:rPr lang="en-US" sz="1600" b="1" dirty="0" smtClean="0"/>
              <a:t>Locations</a:t>
            </a:r>
            <a:r>
              <a:rPr lang="en-US" sz="1600" dirty="0"/>
              <a:t>. Nodes where demand is expressed as an origin, destination or point of transit. The level of spatial accumulation of socioeconomic activities (production and consumption) jointly defines demand and where this demand is taking place</a:t>
            </a:r>
            <a:r>
              <a:rPr lang="en-US" sz="1600" dirty="0" smtClean="0"/>
              <a:t>.</a:t>
            </a:r>
          </a:p>
          <a:p>
            <a:r>
              <a:rPr lang="en-US" sz="1600" b="1" dirty="0" smtClean="0"/>
              <a:t>Flows</a:t>
            </a:r>
            <a:r>
              <a:rPr lang="en-US" sz="1600" dirty="0"/>
              <a:t>. The amount of traffic over a network composed of nodes and linkages. This is jointly a function of the demand and the capacity of the linkages to support them</a:t>
            </a:r>
            <a:r>
              <a:rPr lang="en-US" sz="1600" dirty="0" smtClean="0"/>
              <a:t>.</a:t>
            </a:r>
          </a:p>
          <a:p>
            <a:r>
              <a:rPr lang="en-US" sz="1600" b="1" dirty="0" smtClean="0"/>
              <a:t>Infrastructures</a:t>
            </a:r>
            <a:r>
              <a:rPr lang="en-US" sz="1600" dirty="0"/>
              <a:t>. The conveyances such as roads and terminals expressing the physical reality of a network and designed to handle a demand with specific volume and frequency characteristics. Facilities enabling access to a network are jointly characterized by their centrality and the linkages that radiate from them.</a:t>
            </a:r>
            <a:endParaRPr lang="it-IT" sz="1600" dirty="0"/>
          </a:p>
        </p:txBody>
      </p:sp>
    </p:spTree>
    <p:extLst>
      <p:ext uri="{BB962C8B-B14F-4D97-AF65-F5344CB8AC3E}">
        <p14:creationId xmlns:p14="http://schemas.microsoft.com/office/powerpoint/2010/main" val="17864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smtClean="0"/>
              <a:t>Growth Factors in Transport Demand</a:t>
            </a:r>
          </a:p>
        </p:txBody>
      </p:sp>
      <p:sp>
        <p:nvSpPr>
          <p:cNvPr id="82948" name="AutoShape 13"/>
          <p:cNvSpPr>
            <a:spLocks noChangeArrowheads="1"/>
          </p:cNvSpPr>
          <p:nvPr/>
        </p:nvSpPr>
        <p:spPr bwMode="auto">
          <a:xfrm rot="5400000">
            <a:off x="5203031" y="3248819"/>
            <a:ext cx="827088" cy="3321050"/>
          </a:xfrm>
          <a:prstGeom prst="upArrow">
            <a:avLst>
              <a:gd name="adj1" fmla="val 34361"/>
              <a:gd name="adj2" fmla="val 91349"/>
            </a:avLst>
          </a:prstGeom>
          <a:solidFill>
            <a:srgbClr val="FFFF99"/>
          </a:solidFill>
          <a:ln w="38100">
            <a:solidFill>
              <a:srgbClr val="C0C0C0"/>
            </a:solidFill>
            <a:miter lim="800000"/>
            <a:headEnd/>
            <a:tailEnd/>
          </a:ln>
        </p:spPr>
        <p:txBody>
          <a:bodyPr wrap="none" anchor="ctr"/>
          <a:lstStyle/>
          <a:p>
            <a:endParaRPr lang="en-US"/>
          </a:p>
        </p:txBody>
      </p:sp>
      <p:sp>
        <p:nvSpPr>
          <p:cNvPr id="82949" name="AutoShape 12"/>
          <p:cNvSpPr>
            <a:spLocks noChangeArrowheads="1"/>
          </p:cNvSpPr>
          <p:nvPr/>
        </p:nvSpPr>
        <p:spPr bwMode="auto">
          <a:xfrm>
            <a:off x="2832100" y="1954213"/>
            <a:ext cx="827088" cy="2386012"/>
          </a:xfrm>
          <a:prstGeom prst="upArrow">
            <a:avLst>
              <a:gd name="adj1" fmla="val 33593"/>
              <a:gd name="adj2" fmla="val 80428"/>
            </a:avLst>
          </a:prstGeom>
          <a:solidFill>
            <a:srgbClr val="99CCFF"/>
          </a:solidFill>
          <a:ln w="38100">
            <a:solidFill>
              <a:srgbClr val="C0C0C0"/>
            </a:solidFill>
            <a:miter lim="800000"/>
            <a:headEnd/>
            <a:tailEnd/>
          </a:ln>
        </p:spPr>
        <p:txBody>
          <a:bodyPr wrap="none" anchor="ctr"/>
          <a:lstStyle/>
          <a:p>
            <a:endParaRPr lang="en-US"/>
          </a:p>
        </p:txBody>
      </p:sp>
      <p:sp>
        <p:nvSpPr>
          <p:cNvPr id="82950" name="Freeform 5"/>
          <p:cNvSpPr>
            <a:spLocks/>
          </p:cNvSpPr>
          <p:nvPr/>
        </p:nvSpPr>
        <p:spPr bwMode="auto">
          <a:xfrm>
            <a:off x="1774825" y="1774825"/>
            <a:ext cx="6084888" cy="3917950"/>
          </a:xfrm>
          <a:custGeom>
            <a:avLst/>
            <a:gdLst>
              <a:gd name="T0" fmla="*/ 0 w 3833"/>
              <a:gd name="T1" fmla="*/ 0 h 2468"/>
              <a:gd name="T2" fmla="*/ 0 w 3833"/>
              <a:gd name="T3" fmla="*/ 2147483647 h 2468"/>
              <a:gd name="T4" fmla="*/ 2147483647 w 3833"/>
              <a:gd name="T5" fmla="*/ 2147483647 h 2468"/>
              <a:gd name="T6" fmla="*/ 0 60000 65536"/>
              <a:gd name="T7" fmla="*/ 0 60000 65536"/>
              <a:gd name="T8" fmla="*/ 0 60000 65536"/>
              <a:gd name="T9" fmla="*/ 0 w 3833"/>
              <a:gd name="T10" fmla="*/ 0 h 2468"/>
              <a:gd name="T11" fmla="*/ 3833 w 3833"/>
              <a:gd name="T12" fmla="*/ 2468 h 2468"/>
            </a:gdLst>
            <a:ahLst/>
            <a:cxnLst>
              <a:cxn ang="T6">
                <a:pos x="T0" y="T1"/>
              </a:cxn>
              <a:cxn ang="T7">
                <a:pos x="T2" y="T3"/>
              </a:cxn>
              <a:cxn ang="T8">
                <a:pos x="T4" y="T5"/>
              </a:cxn>
            </a:cxnLst>
            <a:rect l="T9" t="T10" r="T11" b="T12"/>
            <a:pathLst>
              <a:path w="3833" h="2468">
                <a:moveTo>
                  <a:pt x="0" y="0"/>
                </a:moveTo>
                <a:lnTo>
                  <a:pt x="0" y="2468"/>
                </a:lnTo>
                <a:lnTo>
                  <a:pt x="3833" y="2468"/>
                </a:lnTo>
              </a:path>
            </a:pathLst>
          </a:custGeom>
          <a:noFill/>
          <a:ln w="38100">
            <a:solidFill>
              <a:srgbClr val="808080"/>
            </a:solidFill>
            <a:round/>
            <a:headEnd type="triangle" w="med" len="med"/>
            <a:tailEnd type="triangle" w="med" len="med"/>
          </a:ln>
        </p:spPr>
        <p:txBody>
          <a:bodyPr/>
          <a:lstStyle/>
          <a:p>
            <a:endParaRPr lang="en-US"/>
          </a:p>
        </p:txBody>
      </p:sp>
      <p:sp>
        <p:nvSpPr>
          <p:cNvPr id="82951" name="Text Box 6"/>
          <p:cNvSpPr txBox="1">
            <a:spLocks noChangeArrowheads="1"/>
          </p:cNvSpPr>
          <p:nvPr/>
        </p:nvSpPr>
        <p:spPr bwMode="auto">
          <a:xfrm rot="-5400000">
            <a:off x="80963" y="3560763"/>
            <a:ext cx="3024187"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Quantity of Passengers or Freight</a:t>
            </a:r>
          </a:p>
        </p:txBody>
      </p:sp>
      <p:sp>
        <p:nvSpPr>
          <p:cNvPr id="82952" name="Text Box 7"/>
          <p:cNvSpPr txBox="1">
            <a:spLocks noChangeArrowheads="1"/>
          </p:cNvSpPr>
          <p:nvPr/>
        </p:nvSpPr>
        <p:spPr bwMode="auto">
          <a:xfrm>
            <a:off x="4070350" y="5735638"/>
            <a:ext cx="1576388"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Average Distance</a:t>
            </a:r>
          </a:p>
        </p:txBody>
      </p:sp>
      <p:sp>
        <p:nvSpPr>
          <p:cNvPr id="82953" name="Line 8"/>
          <p:cNvSpPr>
            <a:spLocks noChangeShapeType="1"/>
          </p:cNvSpPr>
          <p:nvPr/>
        </p:nvSpPr>
        <p:spPr bwMode="auto">
          <a:xfrm flipV="1">
            <a:off x="1893888" y="1893888"/>
            <a:ext cx="5813425" cy="3679825"/>
          </a:xfrm>
          <a:prstGeom prst="line">
            <a:avLst/>
          </a:prstGeom>
          <a:noFill/>
          <a:ln w="50800">
            <a:solidFill>
              <a:srgbClr val="969696"/>
            </a:solidFill>
            <a:round/>
            <a:headEnd/>
            <a:tailEnd type="triangle" w="med" len="med"/>
          </a:ln>
        </p:spPr>
        <p:txBody>
          <a:bodyPr/>
          <a:lstStyle/>
          <a:p>
            <a:endParaRPr lang="en-US"/>
          </a:p>
        </p:txBody>
      </p:sp>
      <p:sp>
        <p:nvSpPr>
          <p:cNvPr id="82954" name="Oval 9"/>
          <p:cNvSpPr>
            <a:spLocks noChangeArrowheads="1"/>
          </p:cNvSpPr>
          <p:nvPr/>
        </p:nvSpPr>
        <p:spPr bwMode="auto">
          <a:xfrm>
            <a:off x="2092325" y="2722563"/>
            <a:ext cx="2297113" cy="1230312"/>
          </a:xfrm>
          <a:prstGeom prst="ellipse">
            <a:avLst/>
          </a:prstGeom>
          <a:solidFill>
            <a:srgbClr val="99CCFF"/>
          </a:solidFill>
          <a:ln w="25400">
            <a:solidFill>
              <a:srgbClr val="000080"/>
            </a:solidFill>
            <a:round/>
            <a:headEnd/>
            <a:tailEnd/>
          </a:ln>
        </p:spPr>
        <p:txBody>
          <a:bodyPr anchor="ctr"/>
          <a:lstStyle/>
          <a:p>
            <a:pPr algn="ctr"/>
            <a:r>
              <a:rPr lang="en-US" sz="1600" b="1">
                <a:latin typeface="Arial Narrow" pitchFamily="34" charset="0"/>
              </a:rPr>
              <a:t>Growth in production and consumption</a:t>
            </a:r>
          </a:p>
          <a:p>
            <a:pPr algn="ctr"/>
            <a:r>
              <a:rPr lang="en-US" sz="1600" b="1">
                <a:latin typeface="Arial Narrow" pitchFamily="34" charset="0"/>
              </a:rPr>
              <a:t>Income growth</a:t>
            </a:r>
          </a:p>
        </p:txBody>
      </p:sp>
      <p:sp>
        <p:nvSpPr>
          <p:cNvPr id="82955" name="Oval 10"/>
          <p:cNvSpPr>
            <a:spLocks noChangeArrowheads="1"/>
          </p:cNvSpPr>
          <p:nvPr/>
        </p:nvSpPr>
        <p:spPr bwMode="auto">
          <a:xfrm>
            <a:off x="4124325" y="4300538"/>
            <a:ext cx="2297113" cy="1230312"/>
          </a:xfrm>
          <a:prstGeom prst="ellipse">
            <a:avLst/>
          </a:prstGeom>
          <a:solidFill>
            <a:srgbClr val="FFFF99"/>
          </a:solidFill>
          <a:ln w="25400">
            <a:solidFill>
              <a:srgbClr val="FF9900"/>
            </a:solidFill>
            <a:round/>
            <a:headEnd/>
            <a:tailEnd/>
          </a:ln>
        </p:spPr>
        <p:txBody>
          <a:bodyPr wrap="none" anchor="ctr"/>
          <a:lstStyle/>
          <a:p>
            <a:pPr algn="ctr"/>
            <a:r>
              <a:rPr lang="en-US" sz="1600" b="1">
                <a:latin typeface="Arial Narrow" pitchFamily="34" charset="0"/>
              </a:rPr>
              <a:t>Industrial relocation</a:t>
            </a:r>
          </a:p>
          <a:p>
            <a:pPr algn="ctr"/>
            <a:r>
              <a:rPr lang="en-US" sz="1600" b="1">
                <a:latin typeface="Arial Narrow" pitchFamily="34" charset="0"/>
              </a:rPr>
              <a:t>Economic specialization</a:t>
            </a:r>
          </a:p>
          <a:p>
            <a:pPr algn="ctr"/>
            <a:r>
              <a:rPr lang="en-US" sz="1600" b="1">
                <a:latin typeface="Arial Narrow" pitchFamily="34" charset="0"/>
              </a:rPr>
              <a:t>Suburbanization</a:t>
            </a:r>
          </a:p>
        </p:txBody>
      </p:sp>
      <p:sp>
        <p:nvSpPr>
          <p:cNvPr id="82956" name="Text Box 14"/>
          <p:cNvSpPr txBox="1">
            <a:spLocks noChangeArrowheads="1"/>
          </p:cNvSpPr>
          <p:nvPr/>
        </p:nvSpPr>
        <p:spPr bwMode="auto">
          <a:xfrm rot="-1988820">
            <a:off x="4884738" y="2574925"/>
            <a:ext cx="2155825" cy="366713"/>
          </a:xfrm>
          <a:prstGeom prst="rect">
            <a:avLst/>
          </a:prstGeom>
          <a:noFill/>
          <a:ln w="38100">
            <a:noFill/>
            <a:miter lim="800000"/>
            <a:headEnd/>
            <a:tailEnd/>
          </a:ln>
        </p:spPr>
        <p:txBody>
          <a:bodyPr wrap="none">
            <a:spAutoFit/>
          </a:bodyPr>
          <a:lstStyle/>
          <a:p>
            <a:r>
              <a:rPr lang="en-US" sz="1800" b="1">
                <a:latin typeface="Arial Narrow" pitchFamily="34" charset="0"/>
              </a:rPr>
              <a:t>Passenger or ton-kms</a:t>
            </a:r>
          </a:p>
        </p:txBody>
      </p:sp>
      <p:sp>
        <p:nvSpPr>
          <p:cNvPr id="77837" name="Text Box 15"/>
          <p:cNvSpPr txBox="1">
            <a:spLocks noChangeArrowheads="1"/>
          </p:cNvSpPr>
          <p:nvPr/>
        </p:nvSpPr>
        <p:spPr bwMode="auto">
          <a:xfrm>
            <a:off x="6616700" y="4802188"/>
            <a:ext cx="258763" cy="244475"/>
          </a:xfrm>
          <a:prstGeom prst="rect">
            <a:avLst/>
          </a:prstGeom>
          <a:noFill/>
          <a:ln w="38100">
            <a:noFill/>
            <a:miter lim="800000"/>
            <a:headEnd/>
            <a:tailEnd/>
          </a:ln>
        </p:spPr>
        <p:txBody>
          <a:bodyPr wrap="none" lIns="0" tIns="0" rIns="0" bIns="0">
            <a:spAutoFit/>
          </a:bodyPr>
          <a:lstStyle/>
          <a:p>
            <a:pPr>
              <a:defRPr/>
            </a:pPr>
            <a:r>
              <a:rPr lang="en-US" sz="1600" b="1">
                <a:effectLst>
                  <a:outerShdw blurRad="38100" dist="38100" dir="2700000" algn="tl">
                    <a:srgbClr val="000000">
                      <a:alpha val="43137"/>
                    </a:srgbClr>
                  </a:outerShdw>
                </a:effectLst>
                <a:latin typeface="Arial Narrow" pitchFamily="34" charset="0"/>
              </a:rPr>
              <a:t>KM</a:t>
            </a:r>
          </a:p>
        </p:txBody>
      </p:sp>
      <p:sp>
        <p:nvSpPr>
          <p:cNvPr id="77838" name="Text Box 16"/>
          <p:cNvSpPr txBox="1">
            <a:spLocks noChangeArrowheads="1"/>
          </p:cNvSpPr>
          <p:nvPr/>
        </p:nvSpPr>
        <p:spPr bwMode="auto">
          <a:xfrm>
            <a:off x="2789238" y="2068513"/>
            <a:ext cx="941387" cy="492125"/>
          </a:xfrm>
          <a:prstGeom prst="rect">
            <a:avLst/>
          </a:prstGeom>
          <a:noFill/>
          <a:ln w="38100">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latin typeface="Arial Narrow" pitchFamily="34" charset="0"/>
              </a:rPr>
              <a:t>Passengers</a:t>
            </a:r>
          </a:p>
          <a:p>
            <a:pPr algn="ctr">
              <a:defRPr/>
            </a:pPr>
            <a:r>
              <a:rPr lang="en-US" sz="1600" b="1" dirty="0">
                <a:effectLst>
                  <a:outerShdw blurRad="38100" dist="38100" dir="2700000" algn="tl">
                    <a:srgbClr val="000000">
                      <a:alpha val="43137"/>
                    </a:srgbClr>
                  </a:outerShdw>
                </a:effectLst>
                <a:latin typeface="Arial Narrow" pitchFamily="34" charset="0"/>
              </a:rPr>
              <a:t>Freight</a:t>
            </a:r>
          </a:p>
        </p:txBody>
      </p:sp>
      <p:sp>
        <p:nvSpPr>
          <p:cNvPr id="15" name="Footer Placeholder 3"/>
          <p:cNvSpPr>
            <a:spLocks noGrp="1"/>
          </p:cNvSpPr>
          <p:nvPr>
            <p:ph type="ftr" sz="quarter" idx="10"/>
          </p:nvPr>
        </p:nvSpPr>
        <p:spPr>
          <a:xfrm>
            <a:off x="101600" y="6604000"/>
            <a:ext cx="8940800" cy="246063"/>
          </a:xfrm>
        </p:spPr>
        <p:txBody>
          <a:bodyPr/>
          <a:lstStyle/>
          <a:p>
            <a:pPr>
              <a:defRPr/>
            </a:pPr>
            <a:r>
              <a:rPr lang="en-US" dirty="0" smtClean="0"/>
              <a:t>Copyright © 1998-2010, Dr. Jean-Paul </a:t>
            </a:r>
            <a:r>
              <a:rPr lang="en-US" dirty="0" err="1" smtClean="0"/>
              <a:t>Rodrigue</a:t>
            </a:r>
            <a:r>
              <a:rPr lang="en-US"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Tree>
    <p:extLst>
      <p:ext uri="{BB962C8B-B14F-4D97-AF65-F5344CB8AC3E}">
        <p14:creationId xmlns:p14="http://schemas.microsoft.com/office/powerpoint/2010/main" val="137447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p:cNvPicPr>
            <a:picLocks noChangeAspect="1"/>
          </p:cNvPicPr>
          <p:nvPr/>
        </p:nvPicPr>
        <p:blipFill>
          <a:blip r:embed="rId2"/>
          <a:stretch>
            <a:fillRect/>
          </a:stretch>
        </p:blipFill>
        <p:spPr>
          <a:xfrm>
            <a:off x="5911348" y="852392"/>
            <a:ext cx="3024336" cy="2014208"/>
          </a:xfrm>
          <a:prstGeom prst="rect">
            <a:avLst/>
          </a:prstGeom>
        </p:spPr>
      </p:pic>
      <p:sp>
        <p:nvSpPr>
          <p:cNvPr id="4" name="CasellaDiTesto 3"/>
          <p:cNvSpPr txBox="1"/>
          <p:nvPr/>
        </p:nvSpPr>
        <p:spPr>
          <a:xfrm>
            <a:off x="6127372" y="329172"/>
            <a:ext cx="2592288" cy="369332"/>
          </a:xfrm>
          <a:prstGeom prst="rect">
            <a:avLst/>
          </a:prstGeom>
          <a:noFill/>
        </p:spPr>
        <p:txBody>
          <a:bodyPr wrap="square" rtlCol="0">
            <a:spAutoFit/>
          </a:bodyPr>
          <a:lstStyle/>
          <a:p>
            <a:pPr algn="ctr"/>
            <a:r>
              <a:rPr lang="it-IT" sz="1800" dirty="0" err="1" smtClean="0"/>
              <a:t>Suburbanization</a:t>
            </a:r>
            <a:endParaRPr lang="it-IT" sz="1800" dirty="0"/>
          </a:p>
        </p:txBody>
      </p:sp>
      <p:pic>
        <p:nvPicPr>
          <p:cNvPr id="179202" name="Picture 2" descr="Risultati immagini per amazon 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25144"/>
            <a:ext cx="299553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123846" y="4201924"/>
            <a:ext cx="2592288" cy="338554"/>
          </a:xfrm>
          <a:prstGeom prst="rect">
            <a:avLst/>
          </a:prstGeom>
          <a:noFill/>
        </p:spPr>
        <p:txBody>
          <a:bodyPr wrap="square" rtlCol="0">
            <a:spAutoFit/>
          </a:bodyPr>
          <a:lstStyle/>
          <a:p>
            <a:pPr algn="ctr"/>
            <a:r>
              <a:rPr lang="it-IT" sz="1600" dirty="0" smtClean="0"/>
              <a:t>Last </a:t>
            </a:r>
            <a:r>
              <a:rPr lang="it-IT" sz="1600" dirty="0" err="1" smtClean="0"/>
              <a:t>mile</a:t>
            </a:r>
            <a:r>
              <a:rPr lang="it-IT" sz="1600" dirty="0" smtClean="0"/>
              <a:t> &amp; On Line market</a:t>
            </a:r>
            <a:endParaRPr lang="it-IT" sz="1600" dirty="0"/>
          </a:p>
        </p:txBody>
      </p:sp>
      <p:pic>
        <p:nvPicPr>
          <p:cNvPr id="179204" name="Picture 4" descr="Risultati immagini per textile manufacturing 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83" y="1412776"/>
            <a:ext cx="3163727" cy="189823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962702" y="3451833"/>
            <a:ext cx="2592288" cy="369332"/>
          </a:xfrm>
          <a:prstGeom prst="rect">
            <a:avLst/>
          </a:prstGeom>
          <a:noFill/>
        </p:spPr>
        <p:txBody>
          <a:bodyPr wrap="square" rtlCol="0">
            <a:spAutoFit/>
          </a:bodyPr>
          <a:lstStyle/>
          <a:p>
            <a:pPr algn="ctr"/>
            <a:r>
              <a:rPr lang="it-IT" sz="1800" dirty="0" smtClean="0"/>
              <a:t>Industrial </a:t>
            </a:r>
            <a:r>
              <a:rPr lang="it-IT" sz="1800" dirty="0" err="1" smtClean="0"/>
              <a:t>relocation</a:t>
            </a:r>
            <a:endParaRPr lang="it-IT" sz="1800" dirty="0"/>
          </a:p>
        </p:txBody>
      </p:sp>
      <p:pic>
        <p:nvPicPr>
          <p:cNvPr id="5" name="Immagine 4"/>
          <p:cNvPicPr>
            <a:picLocks noChangeAspect="1"/>
          </p:cNvPicPr>
          <p:nvPr/>
        </p:nvPicPr>
        <p:blipFill>
          <a:blip r:embed="rId5"/>
          <a:stretch>
            <a:fillRect/>
          </a:stretch>
        </p:blipFill>
        <p:spPr>
          <a:xfrm>
            <a:off x="676983" y="3983087"/>
            <a:ext cx="3096344" cy="2064229"/>
          </a:xfrm>
          <a:prstGeom prst="rect">
            <a:avLst/>
          </a:prstGeom>
        </p:spPr>
      </p:pic>
      <p:pic>
        <p:nvPicPr>
          <p:cNvPr id="7" name="Immagine 6"/>
          <p:cNvPicPr>
            <a:picLocks noChangeAspect="1"/>
          </p:cNvPicPr>
          <p:nvPr/>
        </p:nvPicPr>
        <p:blipFill>
          <a:blip r:embed="rId6"/>
          <a:stretch>
            <a:fillRect/>
          </a:stretch>
        </p:blipFill>
        <p:spPr>
          <a:xfrm>
            <a:off x="3908093" y="3079345"/>
            <a:ext cx="2774496" cy="1125091"/>
          </a:xfrm>
          <a:prstGeom prst="rect">
            <a:avLst/>
          </a:prstGeom>
        </p:spPr>
      </p:pic>
    </p:spTree>
    <p:extLst>
      <p:ext uri="{BB962C8B-B14F-4D97-AF65-F5344CB8AC3E}">
        <p14:creationId xmlns:p14="http://schemas.microsoft.com/office/powerpoint/2010/main" val="194456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pPr eaLnBrk="1" hangingPunct="1"/>
            <a:r>
              <a:rPr lang="en-US" smtClean="0"/>
              <a:t>The “Last Mile” in Freight Distribution</a:t>
            </a:r>
          </a:p>
        </p:txBody>
      </p:sp>
      <p:sp>
        <p:nvSpPr>
          <p:cNvPr id="154628" name="Line 2"/>
          <p:cNvSpPr>
            <a:spLocks noChangeShapeType="1"/>
          </p:cNvSpPr>
          <p:nvPr/>
        </p:nvSpPr>
        <p:spPr bwMode="auto">
          <a:xfrm flipV="1">
            <a:off x="3251200" y="3665538"/>
            <a:ext cx="0" cy="885825"/>
          </a:xfrm>
          <a:prstGeom prst="line">
            <a:avLst/>
          </a:prstGeom>
          <a:noFill/>
          <a:ln w="25400">
            <a:solidFill>
              <a:srgbClr val="C0C0C0"/>
            </a:solidFill>
            <a:round/>
            <a:headEnd/>
            <a:tailEnd/>
          </a:ln>
        </p:spPr>
        <p:txBody>
          <a:bodyPr/>
          <a:lstStyle/>
          <a:p>
            <a:endParaRPr lang="en-US"/>
          </a:p>
        </p:txBody>
      </p:sp>
      <p:sp>
        <p:nvSpPr>
          <p:cNvPr id="154629" name="Line 3"/>
          <p:cNvSpPr>
            <a:spLocks noChangeShapeType="1"/>
          </p:cNvSpPr>
          <p:nvPr/>
        </p:nvSpPr>
        <p:spPr bwMode="auto">
          <a:xfrm flipV="1">
            <a:off x="5224463" y="3665538"/>
            <a:ext cx="0" cy="949325"/>
          </a:xfrm>
          <a:prstGeom prst="line">
            <a:avLst/>
          </a:prstGeom>
          <a:noFill/>
          <a:ln w="25400">
            <a:solidFill>
              <a:srgbClr val="C0C0C0"/>
            </a:solidFill>
            <a:round/>
            <a:headEnd/>
            <a:tailEnd/>
          </a:ln>
        </p:spPr>
        <p:txBody>
          <a:bodyPr/>
          <a:lstStyle/>
          <a:p>
            <a:endParaRPr lang="en-US"/>
          </a:p>
        </p:txBody>
      </p:sp>
      <p:sp>
        <p:nvSpPr>
          <p:cNvPr id="154630" name="Line 4"/>
          <p:cNvSpPr>
            <a:spLocks noChangeShapeType="1"/>
          </p:cNvSpPr>
          <p:nvPr/>
        </p:nvSpPr>
        <p:spPr bwMode="auto">
          <a:xfrm flipV="1">
            <a:off x="6346825" y="3665538"/>
            <a:ext cx="0" cy="931862"/>
          </a:xfrm>
          <a:prstGeom prst="line">
            <a:avLst/>
          </a:prstGeom>
          <a:noFill/>
          <a:ln w="25400">
            <a:solidFill>
              <a:srgbClr val="C0C0C0"/>
            </a:solidFill>
            <a:round/>
            <a:headEnd/>
            <a:tailEnd/>
          </a:ln>
        </p:spPr>
        <p:txBody>
          <a:bodyPr/>
          <a:lstStyle/>
          <a:p>
            <a:endParaRPr lang="en-US"/>
          </a:p>
        </p:txBody>
      </p:sp>
      <p:sp>
        <p:nvSpPr>
          <p:cNvPr id="154631" name="Line 6"/>
          <p:cNvSpPr>
            <a:spLocks noChangeShapeType="1"/>
          </p:cNvSpPr>
          <p:nvPr/>
        </p:nvSpPr>
        <p:spPr bwMode="auto">
          <a:xfrm>
            <a:off x="1370013" y="4576763"/>
            <a:ext cx="1530350" cy="0"/>
          </a:xfrm>
          <a:prstGeom prst="line">
            <a:avLst/>
          </a:prstGeom>
          <a:noFill/>
          <a:ln w="127000">
            <a:solidFill>
              <a:srgbClr val="000080"/>
            </a:solidFill>
            <a:round/>
            <a:headEnd/>
            <a:tailEnd/>
          </a:ln>
        </p:spPr>
        <p:txBody>
          <a:bodyPr/>
          <a:lstStyle/>
          <a:p>
            <a:endParaRPr lang="en-US"/>
          </a:p>
        </p:txBody>
      </p:sp>
      <p:sp>
        <p:nvSpPr>
          <p:cNvPr id="154632" name="Line 7"/>
          <p:cNvSpPr>
            <a:spLocks noChangeShapeType="1"/>
          </p:cNvSpPr>
          <p:nvPr/>
        </p:nvSpPr>
        <p:spPr bwMode="auto">
          <a:xfrm>
            <a:off x="3597275" y="4583113"/>
            <a:ext cx="1457325" cy="0"/>
          </a:xfrm>
          <a:prstGeom prst="line">
            <a:avLst/>
          </a:prstGeom>
          <a:noFill/>
          <a:ln w="76200">
            <a:solidFill>
              <a:srgbClr val="800000"/>
            </a:solidFill>
            <a:round/>
            <a:headEnd/>
            <a:tailEnd/>
          </a:ln>
        </p:spPr>
        <p:txBody>
          <a:bodyPr/>
          <a:lstStyle/>
          <a:p>
            <a:endParaRPr lang="en-US"/>
          </a:p>
        </p:txBody>
      </p:sp>
      <p:sp>
        <p:nvSpPr>
          <p:cNvPr id="154633" name="Line 8"/>
          <p:cNvSpPr>
            <a:spLocks noChangeShapeType="1"/>
          </p:cNvSpPr>
          <p:nvPr/>
        </p:nvSpPr>
        <p:spPr bwMode="auto">
          <a:xfrm>
            <a:off x="3556000" y="4791075"/>
            <a:ext cx="606425" cy="323850"/>
          </a:xfrm>
          <a:prstGeom prst="line">
            <a:avLst/>
          </a:prstGeom>
          <a:noFill/>
          <a:ln w="76200">
            <a:solidFill>
              <a:srgbClr val="800000"/>
            </a:solidFill>
            <a:round/>
            <a:headEnd/>
            <a:tailEnd/>
          </a:ln>
        </p:spPr>
        <p:txBody>
          <a:bodyPr/>
          <a:lstStyle/>
          <a:p>
            <a:endParaRPr lang="en-US"/>
          </a:p>
        </p:txBody>
      </p:sp>
      <p:sp>
        <p:nvSpPr>
          <p:cNvPr id="154634" name="Line 9"/>
          <p:cNvSpPr>
            <a:spLocks noChangeShapeType="1"/>
          </p:cNvSpPr>
          <p:nvPr/>
        </p:nvSpPr>
        <p:spPr bwMode="auto">
          <a:xfrm flipV="1">
            <a:off x="3544888" y="4125913"/>
            <a:ext cx="587375" cy="254000"/>
          </a:xfrm>
          <a:prstGeom prst="line">
            <a:avLst/>
          </a:prstGeom>
          <a:noFill/>
          <a:ln w="76200">
            <a:solidFill>
              <a:srgbClr val="800000"/>
            </a:solidFill>
            <a:round/>
            <a:headEnd/>
            <a:tailEnd/>
          </a:ln>
        </p:spPr>
        <p:txBody>
          <a:bodyPr/>
          <a:lstStyle/>
          <a:p>
            <a:endParaRPr lang="en-US"/>
          </a:p>
        </p:txBody>
      </p:sp>
      <p:sp>
        <p:nvSpPr>
          <p:cNvPr id="154635" name="Line 10"/>
          <p:cNvSpPr>
            <a:spLocks noChangeShapeType="1"/>
          </p:cNvSpPr>
          <p:nvPr/>
        </p:nvSpPr>
        <p:spPr bwMode="auto">
          <a:xfrm>
            <a:off x="5424488" y="4581525"/>
            <a:ext cx="814387" cy="0"/>
          </a:xfrm>
          <a:prstGeom prst="line">
            <a:avLst/>
          </a:prstGeom>
          <a:noFill/>
          <a:ln w="38100">
            <a:solidFill>
              <a:srgbClr val="808000"/>
            </a:solidFill>
            <a:round/>
            <a:headEnd/>
            <a:tailEnd/>
          </a:ln>
        </p:spPr>
        <p:txBody>
          <a:bodyPr/>
          <a:lstStyle/>
          <a:p>
            <a:endParaRPr lang="en-US"/>
          </a:p>
        </p:txBody>
      </p:sp>
      <p:sp>
        <p:nvSpPr>
          <p:cNvPr id="154636" name="Oval 11"/>
          <p:cNvSpPr>
            <a:spLocks noChangeArrowheads="1"/>
          </p:cNvSpPr>
          <p:nvPr/>
        </p:nvSpPr>
        <p:spPr bwMode="auto">
          <a:xfrm>
            <a:off x="2879725" y="4206875"/>
            <a:ext cx="750888" cy="750888"/>
          </a:xfrm>
          <a:prstGeom prst="ellipse">
            <a:avLst/>
          </a:prstGeom>
          <a:solidFill>
            <a:srgbClr val="FFCC00"/>
          </a:solidFill>
          <a:ln w="50800">
            <a:solidFill>
              <a:srgbClr val="808080"/>
            </a:solidFill>
            <a:round/>
            <a:headEnd/>
            <a:tailEnd/>
          </a:ln>
        </p:spPr>
        <p:txBody>
          <a:bodyPr wrap="none" anchor="ctr"/>
          <a:lstStyle/>
          <a:p>
            <a:endParaRPr lang="en-US"/>
          </a:p>
        </p:txBody>
      </p:sp>
      <p:sp>
        <p:nvSpPr>
          <p:cNvPr id="154637" name="Line 12"/>
          <p:cNvSpPr>
            <a:spLocks noChangeShapeType="1"/>
          </p:cNvSpPr>
          <p:nvPr/>
        </p:nvSpPr>
        <p:spPr bwMode="auto">
          <a:xfrm>
            <a:off x="5341938" y="4689475"/>
            <a:ext cx="460375" cy="169863"/>
          </a:xfrm>
          <a:prstGeom prst="line">
            <a:avLst/>
          </a:prstGeom>
          <a:noFill/>
          <a:ln w="38100">
            <a:solidFill>
              <a:srgbClr val="808000"/>
            </a:solidFill>
            <a:round/>
            <a:headEnd/>
            <a:tailEnd/>
          </a:ln>
        </p:spPr>
        <p:txBody>
          <a:bodyPr/>
          <a:lstStyle/>
          <a:p>
            <a:endParaRPr lang="en-US"/>
          </a:p>
        </p:txBody>
      </p:sp>
      <p:sp>
        <p:nvSpPr>
          <p:cNvPr id="154638" name="Line 13"/>
          <p:cNvSpPr>
            <a:spLocks noChangeShapeType="1"/>
          </p:cNvSpPr>
          <p:nvPr/>
        </p:nvSpPr>
        <p:spPr bwMode="auto">
          <a:xfrm flipV="1">
            <a:off x="5313363" y="4225925"/>
            <a:ext cx="234950" cy="209550"/>
          </a:xfrm>
          <a:prstGeom prst="line">
            <a:avLst/>
          </a:prstGeom>
          <a:noFill/>
          <a:ln w="38100">
            <a:solidFill>
              <a:srgbClr val="808000"/>
            </a:solidFill>
            <a:round/>
            <a:headEnd/>
            <a:tailEnd/>
          </a:ln>
        </p:spPr>
        <p:txBody>
          <a:bodyPr/>
          <a:lstStyle/>
          <a:p>
            <a:endParaRPr lang="en-US"/>
          </a:p>
        </p:txBody>
      </p:sp>
      <p:sp>
        <p:nvSpPr>
          <p:cNvPr id="154639" name="Line 14"/>
          <p:cNvSpPr>
            <a:spLocks noChangeShapeType="1"/>
          </p:cNvSpPr>
          <p:nvPr/>
        </p:nvSpPr>
        <p:spPr bwMode="auto">
          <a:xfrm flipH="1">
            <a:off x="5022850" y="4705350"/>
            <a:ext cx="119063" cy="215900"/>
          </a:xfrm>
          <a:prstGeom prst="line">
            <a:avLst/>
          </a:prstGeom>
          <a:noFill/>
          <a:ln w="38100">
            <a:solidFill>
              <a:srgbClr val="808000"/>
            </a:solidFill>
            <a:round/>
            <a:headEnd/>
            <a:tailEnd/>
          </a:ln>
        </p:spPr>
        <p:txBody>
          <a:bodyPr/>
          <a:lstStyle/>
          <a:p>
            <a:endParaRPr lang="en-US"/>
          </a:p>
        </p:txBody>
      </p:sp>
      <p:sp>
        <p:nvSpPr>
          <p:cNvPr id="62" name="Text Box 15"/>
          <p:cNvSpPr txBox="1">
            <a:spLocks noChangeArrowheads="1"/>
          </p:cNvSpPr>
          <p:nvPr/>
        </p:nvSpPr>
        <p:spPr bwMode="auto">
          <a:xfrm>
            <a:off x="2916238" y="5062538"/>
            <a:ext cx="669925" cy="246062"/>
          </a:xfrm>
          <a:prstGeom prst="rect">
            <a:avLst/>
          </a:prstGeom>
          <a:noFill/>
          <a:ln w="9525">
            <a:noFill/>
            <a:miter lim="800000"/>
            <a:headEnd/>
            <a:tailEnd/>
          </a:ln>
        </p:spPr>
        <p:txBody>
          <a:bodyPr wrap="none" lIns="0" tIns="0" rIns="0" bIns="0">
            <a:spAutoFit/>
          </a:bodyPr>
          <a:lstStyle/>
          <a:p>
            <a:pPr>
              <a:defRPr/>
            </a:pPr>
            <a:r>
              <a:rPr lang="en-US" sz="1600" dirty="0">
                <a:effectLst>
                  <a:outerShdw blurRad="38100" dist="38100" dir="2700000" algn="tl">
                    <a:srgbClr val="000000">
                      <a:alpha val="43137"/>
                    </a:srgbClr>
                  </a:outerShdw>
                </a:effectLst>
                <a:latin typeface="Abadi MT Condensed Extra Bold" pitchFamily="34" charset="0"/>
              </a:rPr>
              <a:t>Gateway</a:t>
            </a:r>
          </a:p>
        </p:txBody>
      </p:sp>
      <p:sp>
        <p:nvSpPr>
          <p:cNvPr id="63" name="Text Box 16"/>
          <p:cNvSpPr txBox="1">
            <a:spLocks noChangeArrowheads="1"/>
          </p:cNvSpPr>
          <p:nvPr/>
        </p:nvSpPr>
        <p:spPr bwMode="auto">
          <a:xfrm>
            <a:off x="4876800" y="4987925"/>
            <a:ext cx="695325" cy="404813"/>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Inland </a:t>
            </a:r>
            <a:br>
              <a:rPr lang="en-US" sz="1600" dirty="0">
                <a:effectLst>
                  <a:outerShdw blurRad="38100" dist="38100" dir="2700000" algn="tl">
                    <a:srgbClr val="000000">
                      <a:alpha val="43137"/>
                    </a:srgbClr>
                  </a:outerShdw>
                </a:effectLst>
                <a:latin typeface="Abadi MT Condensed Extra Bold" pitchFamily="34" charset="0"/>
              </a:rPr>
            </a:br>
            <a:r>
              <a:rPr lang="en-US" sz="1600" dirty="0">
                <a:effectLst>
                  <a:outerShdw blurRad="38100" dist="38100" dir="2700000" algn="tl">
                    <a:srgbClr val="000000">
                      <a:alpha val="43137"/>
                    </a:srgbClr>
                  </a:outerShdw>
                </a:effectLst>
                <a:latin typeface="Abadi MT Condensed Extra Bold" pitchFamily="34" charset="0"/>
              </a:rPr>
              <a:t>Terminal</a:t>
            </a:r>
          </a:p>
        </p:txBody>
      </p:sp>
      <p:sp>
        <p:nvSpPr>
          <p:cNvPr id="154642" name="Line 17"/>
          <p:cNvSpPr>
            <a:spLocks noChangeShapeType="1"/>
          </p:cNvSpPr>
          <p:nvPr/>
        </p:nvSpPr>
        <p:spPr bwMode="auto">
          <a:xfrm>
            <a:off x="4984750" y="4251325"/>
            <a:ext cx="100013" cy="160338"/>
          </a:xfrm>
          <a:prstGeom prst="line">
            <a:avLst/>
          </a:prstGeom>
          <a:noFill/>
          <a:ln w="38100">
            <a:solidFill>
              <a:srgbClr val="808000"/>
            </a:solidFill>
            <a:round/>
            <a:headEnd/>
            <a:tailEnd/>
          </a:ln>
        </p:spPr>
        <p:txBody>
          <a:bodyPr/>
          <a:lstStyle/>
          <a:p>
            <a:endParaRPr lang="en-US"/>
          </a:p>
        </p:txBody>
      </p:sp>
      <p:sp>
        <p:nvSpPr>
          <p:cNvPr id="65" name="Text Box 18"/>
          <p:cNvSpPr txBox="1">
            <a:spLocks noChangeArrowheads="1"/>
          </p:cNvSpPr>
          <p:nvPr/>
        </p:nvSpPr>
        <p:spPr bwMode="auto">
          <a:xfrm>
            <a:off x="5878513" y="4987925"/>
            <a:ext cx="936625" cy="390525"/>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Distribution</a:t>
            </a:r>
          </a:p>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Center</a:t>
            </a:r>
          </a:p>
        </p:txBody>
      </p:sp>
      <p:sp>
        <p:nvSpPr>
          <p:cNvPr id="154644" name="Text Box 19"/>
          <p:cNvSpPr txBox="1">
            <a:spLocks noChangeArrowheads="1"/>
          </p:cNvSpPr>
          <p:nvPr/>
        </p:nvSpPr>
        <p:spPr bwMode="auto">
          <a:xfrm>
            <a:off x="6902450" y="3297238"/>
            <a:ext cx="647700"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Capacity</a:t>
            </a:r>
          </a:p>
        </p:txBody>
      </p:sp>
      <p:sp>
        <p:nvSpPr>
          <p:cNvPr id="154645" name="Text Box 20"/>
          <p:cNvSpPr txBox="1">
            <a:spLocks noChangeArrowheads="1"/>
          </p:cNvSpPr>
          <p:nvPr/>
        </p:nvSpPr>
        <p:spPr bwMode="auto">
          <a:xfrm>
            <a:off x="6902450" y="2882900"/>
            <a:ext cx="801688"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Frequency</a:t>
            </a:r>
          </a:p>
        </p:txBody>
      </p:sp>
      <p:sp>
        <p:nvSpPr>
          <p:cNvPr id="154646" name="Text Box 21"/>
          <p:cNvSpPr txBox="1">
            <a:spLocks noChangeArrowheads="1"/>
          </p:cNvSpPr>
          <p:nvPr/>
        </p:nvSpPr>
        <p:spPr bwMode="auto">
          <a:xfrm>
            <a:off x="4062413" y="4321175"/>
            <a:ext cx="606425" cy="246063"/>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Corridor</a:t>
            </a:r>
          </a:p>
        </p:txBody>
      </p:sp>
      <p:sp>
        <p:nvSpPr>
          <p:cNvPr id="154647" name="Line 22"/>
          <p:cNvSpPr>
            <a:spLocks noChangeShapeType="1"/>
          </p:cNvSpPr>
          <p:nvPr/>
        </p:nvSpPr>
        <p:spPr bwMode="auto">
          <a:xfrm flipH="1">
            <a:off x="6146800" y="4641850"/>
            <a:ext cx="138113" cy="134938"/>
          </a:xfrm>
          <a:prstGeom prst="line">
            <a:avLst/>
          </a:prstGeom>
          <a:noFill/>
          <a:ln w="25400">
            <a:solidFill>
              <a:srgbClr val="808080"/>
            </a:solidFill>
            <a:round/>
            <a:headEnd/>
            <a:tailEnd/>
          </a:ln>
        </p:spPr>
        <p:txBody>
          <a:bodyPr/>
          <a:lstStyle/>
          <a:p>
            <a:endParaRPr lang="en-US"/>
          </a:p>
        </p:txBody>
      </p:sp>
      <p:sp>
        <p:nvSpPr>
          <p:cNvPr id="154648" name="Line 23"/>
          <p:cNvSpPr>
            <a:spLocks noChangeShapeType="1"/>
          </p:cNvSpPr>
          <p:nvPr/>
        </p:nvSpPr>
        <p:spPr bwMode="auto">
          <a:xfrm>
            <a:off x="6407150" y="4648200"/>
            <a:ext cx="144463" cy="171450"/>
          </a:xfrm>
          <a:prstGeom prst="line">
            <a:avLst/>
          </a:prstGeom>
          <a:noFill/>
          <a:ln w="25400">
            <a:solidFill>
              <a:srgbClr val="808080"/>
            </a:solidFill>
            <a:round/>
            <a:headEnd/>
            <a:tailEnd/>
          </a:ln>
        </p:spPr>
        <p:txBody>
          <a:bodyPr/>
          <a:lstStyle/>
          <a:p>
            <a:endParaRPr lang="en-US"/>
          </a:p>
        </p:txBody>
      </p:sp>
      <p:sp>
        <p:nvSpPr>
          <p:cNvPr id="154649" name="Line 24"/>
          <p:cNvSpPr>
            <a:spLocks noChangeShapeType="1"/>
          </p:cNvSpPr>
          <p:nvPr/>
        </p:nvSpPr>
        <p:spPr bwMode="auto">
          <a:xfrm flipV="1">
            <a:off x="6342063" y="4244975"/>
            <a:ext cx="71437" cy="238125"/>
          </a:xfrm>
          <a:prstGeom prst="line">
            <a:avLst/>
          </a:prstGeom>
          <a:noFill/>
          <a:ln w="25400">
            <a:solidFill>
              <a:srgbClr val="808080"/>
            </a:solidFill>
            <a:round/>
            <a:headEnd/>
            <a:tailEnd/>
          </a:ln>
        </p:spPr>
        <p:txBody>
          <a:bodyPr/>
          <a:lstStyle/>
          <a:p>
            <a:endParaRPr lang="en-US"/>
          </a:p>
        </p:txBody>
      </p:sp>
      <p:sp>
        <p:nvSpPr>
          <p:cNvPr id="154650" name="Line 25"/>
          <p:cNvSpPr>
            <a:spLocks noChangeShapeType="1"/>
          </p:cNvSpPr>
          <p:nvPr/>
        </p:nvSpPr>
        <p:spPr bwMode="auto">
          <a:xfrm flipH="1" flipV="1">
            <a:off x="6207125" y="4360863"/>
            <a:ext cx="98425" cy="146050"/>
          </a:xfrm>
          <a:prstGeom prst="line">
            <a:avLst/>
          </a:prstGeom>
          <a:noFill/>
          <a:ln w="25400">
            <a:solidFill>
              <a:srgbClr val="808080"/>
            </a:solidFill>
            <a:round/>
            <a:headEnd/>
            <a:tailEnd/>
          </a:ln>
        </p:spPr>
        <p:txBody>
          <a:bodyPr/>
          <a:lstStyle/>
          <a:p>
            <a:endParaRPr lang="en-US"/>
          </a:p>
        </p:txBody>
      </p:sp>
      <p:sp>
        <p:nvSpPr>
          <p:cNvPr id="154651" name="Line 26"/>
          <p:cNvSpPr>
            <a:spLocks noChangeShapeType="1"/>
          </p:cNvSpPr>
          <p:nvPr/>
        </p:nvSpPr>
        <p:spPr bwMode="auto">
          <a:xfrm>
            <a:off x="6397625" y="4583113"/>
            <a:ext cx="315913" cy="0"/>
          </a:xfrm>
          <a:prstGeom prst="line">
            <a:avLst/>
          </a:prstGeom>
          <a:noFill/>
          <a:ln w="25400">
            <a:solidFill>
              <a:srgbClr val="808080"/>
            </a:solidFill>
            <a:round/>
            <a:headEnd/>
            <a:tailEnd/>
          </a:ln>
        </p:spPr>
        <p:txBody>
          <a:bodyPr/>
          <a:lstStyle/>
          <a:p>
            <a:endParaRPr lang="en-US"/>
          </a:p>
        </p:txBody>
      </p:sp>
      <p:sp>
        <p:nvSpPr>
          <p:cNvPr id="154652" name="Oval 27"/>
          <p:cNvSpPr>
            <a:spLocks noChangeArrowheads="1"/>
          </p:cNvSpPr>
          <p:nvPr/>
        </p:nvSpPr>
        <p:spPr bwMode="auto">
          <a:xfrm>
            <a:off x="4968875" y="4343400"/>
            <a:ext cx="477838" cy="477838"/>
          </a:xfrm>
          <a:prstGeom prst="ellipse">
            <a:avLst/>
          </a:prstGeom>
          <a:solidFill>
            <a:srgbClr val="FFCC99"/>
          </a:solidFill>
          <a:ln w="38100">
            <a:solidFill>
              <a:srgbClr val="808080"/>
            </a:solidFill>
            <a:round/>
            <a:headEnd/>
            <a:tailEnd/>
          </a:ln>
        </p:spPr>
        <p:txBody>
          <a:bodyPr wrap="none" anchor="ctr"/>
          <a:lstStyle/>
          <a:p>
            <a:endParaRPr lang="en-US"/>
          </a:p>
        </p:txBody>
      </p:sp>
      <p:sp>
        <p:nvSpPr>
          <p:cNvPr id="154653" name="Line 28"/>
          <p:cNvSpPr>
            <a:spLocks noChangeShapeType="1"/>
          </p:cNvSpPr>
          <p:nvPr/>
        </p:nvSpPr>
        <p:spPr bwMode="auto">
          <a:xfrm flipV="1">
            <a:off x="6421438" y="4397375"/>
            <a:ext cx="144462" cy="157163"/>
          </a:xfrm>
          <a:prstGeom prst="line">
            <a:avLst/>
          </a:prstGeom>
          <a:noFill/>
          <a:ln w="25400">
            <a:solidFill>
              <a:srgbClr val="808080"/>
            </a:solidFill>
            <a:round/>
            <a:headEnd/>
            <a:tailEnd/>
          </a:ln>
        </p:spPr>
        <p:txBody>
          <a:bodyPr/>
          <a:lstStyle/>
          <a:p>
            <a:endParaRPr lang="en-US"/>
          </a:p>
        </p:txBody>
      </p:sp>
      <p:sp>
        <p:nvSpPr>
          <p:cNvPr id="154654" name="Oval 29"/>
          <p:cNvSpPr>
            <a:spLocks noChangeArrowheads="1"/>
          </p:cNvSpPr>
          <p:nvPr/>
        </p:nvSpPr>
        <p:spPr bwMode="auto">
          <a:xfrm>
            <a:off x="6678613" y="4487863"/>
            <a:ext cx="187325" cy="187325"/>
          </a:xfrm>
          <a:prstGeom prst="ellipse">
            <a:avLst/>
          </a:prstGeom>
          <a:solidFill>
            <a:srgbClr val="EAEAEA"/>
          </a:solidFill>
          <a:ln w="25400">
            <a:solidFill>
              <a:srgbClr val="808080"/>
            </a:solidFill>
            <a:round/>
            <a:headEnd/>
            <a:tailEnd/>
          </a:ln>
        </p:spPr>
        <p:txBody>
          <a:bodyPr wrap="none" anchor="ctr"/>
          <a:lstStyle/>
          <a:p>
            <a:endParaRPr lang="en-US"/>
          </a:p>
        </p:txBody>
      </p:sp>
      <p:sp>
        <p:nvSpPr>
          <p:cNvPr id="77" name="Text Box 30"/>
          <p:cNvSpPr txBox="1">
            <a:spLocks noChangeArrowheads="1"/>
          </p:cNvSpPr>
          <p:nvPr/>
        </p:nvSpPr>
        <p:spPr bwMode="auto">
          <a:xfrm>
            <a:off x="6926263" y="4497388"/>
            <a:ext cx="727075" cy="196850"/>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rial Narrow" pitchFamily="34" charset="0"/>
              </a:rPr>
              <a:t>Customer</a:t>
            </a:r>
          </a:p>
        </p:txBody>
      </p:sp>
      <p:sp>
        <p:nvSpPr>
          <p:cNvPr id="154656" name="Rectangle 31"/>
          <p:cNvSpPr>
            <a:spLocks noChangeArrowheads="1"/>
          </p:cNvSpPr>
          <p:nvPr/>
        </p:nvSpPr>
        <p:spPr bwMode="auto">
          <a:xfrm>
            <a:off x="6237288" y="4473575"/>
            <a:ext cx="217487" cy="217488"/>
          </a:xfrm>
          <a:prstGeom prst="rect">
            <a:avLst/>
          </a:prstGeom>
          <a:solidFill>
            <a:srgbClr val="99CCFF"/>
          </a:solidFill>
          <a:ln w="25400">
            <a:solidFill>
              <a:srgbClr val="000080"/>
            </a:solidFill>
            <a:miter lim="800000"/>
            <a:headEnd/>
            <a:tailEnd/>
          </a:ln>
        </p:spPr>
        <p:txBody>
          <a:bodyPr wrap="none" anchor="ctr"/>
          <a:lstStyle/>
          <a:p>
            <a:endParaRPr lang="en-US"/>
          </a:p>
        </p:txBody>
      </p:sp>
      <p:sp>
        <p:nvSpPr>
          <p:cNvPr id="154657" name="Line 32"/>
          <p:cNvSpPr>
            <a:spLocks noChangeShapeType="1"/>
          </p:cNvSpPr>
          <p:nvPr/>
        </p:nvSpPr>
        <p:spPr bwMode="auto">
          <a:xfrm flipH="1" flipV="1">
            <a:off x="6546850" y="4627563"/>
            <a:ext cx="371475" cy="263525"/>
          </a:xfrm>
          <a:prstGeom prst="line">
            <a:avLst/>
          </a:prstGeom>
          <a:noFill/>
          <a:ln w="19050">
            <a:solidFill>
              <a:schemeClr val="tx1"/>
            </a:solidFill>
            <a:round/>
            <a:headEnd/>
            <a:tailEnd type="triangle" w="med" len="med"/>
          </a:ln>
        </p:spPr>
        <p:txBody>
          <a:bodyPr/>
          <a:lstStyle/>
          <a:p>
            <a:endParaRPr lang="en-US"/>
          </a:p>
        </p:txBody>
      </p:sp>
      <p:sp>
        <p:nvSpPr>
          <p:cNvPr id="154658" name="Text Box 33"/>
          <p:cNvSpPr txBox="1">
            <a:spLocks noChangeArrowheads="1"/>
          </p:cNvSpPr>
          <p:nvPr/>
        </p:nvSpPr>
        <p:spPr bwMode="auto">
          <a:xfrm>
            <a:off x="6904038" y="4835525"/>
            <a:ext cx="9191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badi MT Condensed Extra Bold"/>
              </a:rPr>
              <a:t>“Last Mile”</a:t>
            </a:r>
          </a:p>
        </p:txBody>
      </p:sp>
      <p:sp>
        <p:nvSpPr>
          <p:cNvPr id="154659" name="Text Box 34"/>
          <p:cNvSpPr txBox="1">
            <a:spLocks noChangeArrowheads="1"/>
          </p:cNvSpPr>
          <p:nvPr/>
        </p:nvSpPr>
        <p:spPr bwMode="auto">
          <a:xfrm>
            <a:off x="5462588" y="4319588"/>
            <a:ext cx="6905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Segment</a:t>
            </a:r>
          </a:p>
        </p:txBody>
      </p:sp>
      <p:sp>
        <p:nvSpPr>
          <p:cNvPr id="82" name="Text Box 35"/>
          <p:cNvSpPr txBox="1">
            <a:spLocks noChangeArrowheads="1"/>
          </p:cNvSpPr>
          <p:nvPr/>
        </p:nvSpPr>
        <p:spPr bwMode="auto">
          <a:xfrm>
            <a:off x="2100263" y="3697288"/>
            <a:ext cx="711200" cy="246062"/>
          </a:xfrm>
          <a:prstGeom prst="rect">
            <a:avLst/>
          </a:prstGeom>
          <a:noFill/>
          <a:ln w="9525">
            <a:noFill/>
            <a:miter lim="800000"/>
            <a:headEnd/>
            <a:tailEnd/>
          </a:ln>
          <a:effectLst/>
        </p:spPr>
        <p:txBody>
          <a:bodyPr wrap="none" lIns="0" tIns="0" rIns="0" bIns="0">
            <a:spAutoFit/>
          </a:bodyPr>
          <a:lstStyle/>
          <a:p>
            <a:pPr>
              <a:defRPr/>
            </a:pPr>
            <a:r>
              <a:rPr lang="en-US" sz="1600" b="1" dirty="0">
                <a:solidFill>
                  <a:srgbClr val="808080"/>
                </a:solidFill>
                <a:effectLst>
                  <a:outerShdw blurRad="38100" dist="38100" dir="2700000" algn="tl">
                    <a:srgbClr val="C0C0C0"/>
                  </a:outerShdw>
                </a:effectLst>
                <a:latin typeface="Arial Narrow" pitchFamily="34" charset="0"/>
              </a:rPr>
              <a:t>GLOBAL</a:t>
            </a:r>
          </a:p>
        </p:txBody>
      </p:sp>
      <p:sp>
        <p:nvSpPr>
          <p:cNvPr id="83" name="Text Box 36"/>
          <p:cNvSpPr txBox="1">
            <a:spLocks noChangeArrowheads="1"/>
          </p:cNvSpPr>
          <p:nvPr/>
        </p:nvSpPr>
        <p:spPr bwMode="auto">
          <a:xfrm>
            <a:off x="3817938" y="3695700"/>
            <a:ext cx="109537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HINTERLAND</a:t>
            </a:r>
          </a:p>
        </p:txBody>
      </p:sp>
      <p:sp>
        <p:nvSpPr>
          <p:cNvPr id="84" name="Text Box 37"/>
          <p:cNvSpPr txBox="1">
            <a:spLocks noChangeArrowheads="1"/>
          </p:cNvSpPr>
          <p:nvPr/>
        </p:nvSpPr>
        <p:spPr bwMode="auto">
          <a:xfrm>
            <a:off x="5368925" y="3692525"/>
            <a:ext cx="889000"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REGIONAL</a:t>
            </a:r>
          </a:p>
        </p:txBody>
      </p:sp>
      <p:sp>
        <p:nvSpPr>
          <p:cNvPr id="85" name="Text Box 38"/>
          <p:cNvSpPr txBox="1">
            <a:spLocks noChangeArrowheads="1"/>
          </p:cNvSpPr>
          <p:nvPr/>
        </p:nvSpPr>
        <p:spPr bwMode="auto">
          <a:xfrm>
            <a:off x="6432550" y="3692525"/>
            <a:ext cx="58102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LOCAL</a:t>
            </a:r>
          </a:p>
        </p:txBody>
      </p:sp>
      <p:sp>
        <p:nvSpPr>
          <p:cNvPr id="154664" name="Text Box 39"/>
          <p:cNvSpPr txBox="1">
            <a:spLocks noChangeArrowheads="1"/>
          </p:cNvSpPr>
          <p:nvPr/>
        </p:nvSpPr>
        <p:spPr bwMode="auto">
          <a:xfrm>
            <a:off x="1417638" y="4259263"/>
            <a:ext cx="1314450" cy="246062"/>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Shipping Network</a:t>
            </a:r>
          </a:p>
        </p:txBody>
      </p:sp>
      <p:sp>
        <p:nvSpPr>
          <p:cNvPr id="154665" name="Line 40"/>
          <p:cNvSpPr>
            <a:spLocks noChangeShapeType="1"/>
          </p:cNvSpPr>
          <p:nvPr/>
        </p:nvSpPr>
        <p:spPr bwMode="auto">
          <a:xfrm>
            <a:off x="2055813" y="3659188"/>
            <a:ext cx="4881562" cy="0"/>
          </a:xfrm>
          <a:prstGeom prst="line">
            <a:avLst/>
          </a:prstGeom>
          <a:noFill/>
          <a:ln w="31750">
            <a:solidFill>
              <a:srgbClr val="C0C0C0"/>
            </a:solidFill>
            <a:round/>
            <a:headEnd/>
            <a:tailEnd/>
          </a:ln>
        </p:spPr>
        <p:txBody>
          <a:bodyPr/>
          <a:lstStyle/>
          <a:p>
            <a:endParaRPr lang="en-US"/>
          </a:p>
        </p:txBody>
      </p:sp>
      <p:sp>
        <p:nvSpPr>
          <p:cNvPr id="154666" name="Rectangle 41"/>
          <p:cNvSpPr>
            <a:spLocks noChangeArrowheads="1"/>
          </p:cNvSpPr>
          <p:nvPr/>
        </p:nvSpPr>
        <p:spPr bwMode="auto">
          <a:xfrm>
            <a:off x="2092325" y="3241675"/>
            <a:ext cx="1158875" cy="371475"/>
          </a:xfrm>
          <a:prstGeom prst="rect">
            <a:avLst/>
          </a:prstGeom>
          <a:solidFill>
            <a:srgbClr val="C0C0C0"/>
          </a:solidFill>
          <a:ln w="9525">
            <a:noFill/>
            <a:miter lim="800000"/>
            <a:headEnd/>
            <a:tailEnd/>
          </a:ln>
        </p:spPr>
        <p:txBody>
          <a:bodyPr wrap="none" anchor="ctr"/>
          <a:lstStyle/>
          <a:p>
            <a:endParaRPr lang="en-US"/>
          </a:p>
        </p:txBody>
      </p:sp>
      <p:sp>
        <p:nvSpPr>
          <p:cNvPr id="154667" name="Rectangle 42"/>
          <p:cNvSpPr>
            <a:spLocks noChangeArrowheads="1"/>
          </p:cNvSpPr>
          <p:nvPr/>
        </p:nvSpPr>
        <p:spPr bwMode="auto">
          <a:xfrm>
            <a:off x="3240088" y="3319463"/>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68" name="Rectangle 43"/>
          <p:cNvSpPr>
            <a:spLocks noChangeArrowheads="1"/>
          </p:cNvSpPr>
          <p:nvPr/>
        </p:nvSpPr>
        <p:spPr bwMode="auto">
          <a:xfrm>
            <a:off x="5221288" y="3392488"/>
            <a:ext cx="1123950" cy="71437"/>
          </a:xfrm>
          <a:prstGeom prst="rect">
            <a:avLst/>
          </a:prstGeom>
          <a:solidFill>
            <a:srgbClr val="C0C0C0"/>
          </a:solidFill>
          <a:ln w="9525">
            <a:noFill/>
            <a:miter lim="800000"/>
            <a:headEnd/>
            <a:tailEnd/>
          </a:ln>
        </p:spPr>
        <p:txBody>
          <a:bodyPr wrap="none" anchor="ctr"/>
          <a:lstStyle/>
          <a:p>
            <a:endParaRPr lang="en-US"/>
          </a:p>
        </p:txBody>
      </p:sp>
      <p:sp>
        <p:nvSpPr>
          <p:cNvPr id="154669" name="Rectangle 44"/>
          <p:cNvSpPr>
            <a:spLocks noChangeArrowheads="1"/>
          </p:cNvSpPr>
          <p:nvPr/>
        </p:nvSpPr>
        <p:spPr bwMode="auto">
          <a:xfrm>
            <a:off x="6342063" y="3406775"/>
            <a:ext cx="500062" cy="42863"/>
          </a:xfrm>
          <a:prstGeom prst="rect">
            <a:avLst/>
          </a:prstGeom>
          <a:solidFill>
            <a:srgbClr val="C0C0C0"/>
          </a:solidFill>
          <a:ln w="9525">
            <a:noFill/>
            <a:miter lim="800000"/>
            <a:headEnd/>
            <a:tailEnd/>
          </a:ln>
        </p:spPr>
        <p:txBody>
          <a:bodyPr wrap="none" anchor="ctr"/>
          <a:lstStyle/>
          <a:p>
            <a:endParaRPr lang="en-US"/>
          </a:p>
        </p:txBody>
      </p:sp>
      <p:sp>
        <p:nvSpPr>
          <p:cNvPr id="154670" name="Rectangle 45"/>
          <p:cNvSpPr>
            <a:spLocks noChangeArrowheads="1"/>
          </p:cNvSpPr>
          <p:nvPr/>
        </p:nvSpPr>
        <p:spPr bwMode="auto">
          <a:xfrm>
            <a:off x="2092325" y="2965450"/>
            <a:ext cx="1158875" cy="117475"/>
          </a:xfrm>
          <a:prstGeom prst="rect">
            <a:avLst/>
          </a:prstGeom>
          <a:solidFill>
            <a:srgbClr val="C0C0C0"/>
          </a:solidFill>
          <a:ln w="9525">
            <a:noFill/>
            <a:miter lim="800000"/>
            <a:headEnd/>
            <a:tailEnd/>
          </a:ln>
        </p:spPr>
        <p:txBody>
          <a:bodyPr wrap="none" anchor="ctr"/>
          <a:lstStyle/>
          <a:p>
            <a:endParaRPr lang="en-US"/>
          </a:p>
        </p:txBody>
      </p:sp>
      <p:sp>
        <p:nvSpPr>
          <p:cNvPr id="154671" name="Rectangle 46"/>
          <p:cNvSpPr>
            <a:spLocks noChangeArrowheads="1"/>
          </p:cNvSpPr>
          <p:nvPr/>
        </p:nvSpPr>
        <p:spPr bwMode="auto">
          <a:xfrm>
            <a:off x="3240088" y="2916238"/>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72" name="Rectangle 47"/>
          <p:cNvSpPr>
            <a:spLocks noChangeArrowheads="1"/>
          </p:cNvSpPr>
          <p:nvPr/>
        </p:nvSpPr>
        <p:spPr bwMode="auto">
          <a:xfrm>
            <a:off x="5221288" y="2867025"/>
            <a:ext cx="1123950" cy="315913"/>
          </a:xfrm>
          <a:prstGeom prst="rect">
            <a:avLst/>
          </a:prstGeom>
          <a:solidFill>
            <a:srgbClr val="C0C0C0"/>
          </a:solidFill>
          <a:ln w="9525">
            <a:noFill/>
            <a:miter lim="800000"/>
            <a:headEnd/>
            <a:tailEnd/>
          </a:ln>
        </p:spPr>
        <p:txBody>
          <a:bodyPr wrap="none" anchor="ctr"/>
          <a:lstStyle/>
          <a:p>
            <a:endParaRPr lang="en-US"/>
          </a:p>
        </p:txBody>
      </p:sp>
      <p:sp>
        <p:nvSpPr>
          <p:cNvPr id="154673" name="Rectangle 48"/>
          <p:cNvSpPr>
            <a:spLocks noChangeArrowheads="1"/>
          </p:cNvSpPr>
          <p:nvPr/>
        </p:nvSpPr>
        <p:spPr bwMode="auto">
          <a:xfrm>
            <a:off x="6342063" y="2835275"/>
            <a:ext cx="500062" cy="377825"/>
          </a:xfrm>
          <a:prstGeom prst="rect">
            <a:avLst/>
          </a:prstGeom>
          <a:solidFill>
            <a:srgbClr val="C0C0C0"/>
          </a:solidFill>
          <a:ln w="9525">
            <a:noFill/>
            <a:miter lim="800000"/>
            <a:headEnd/>
            <a:tailEnd/>
          </a:ln>
        </p:spPr>
        <p:txBody>
          <a:bodyPr wrap="none" anchor="ctr"/>
          <a:lstStyle/>
          <a:p>
            <a:endParaRPr lang="en-US"/>
          </a:p>
        </p:txBody>
      </p:sp>
      <p:sp>
        <p:nvSpPr>
          <p:cNvPr id="96" name="TextBox 95"/>
          <p:cNvSpPr txBox="1"/>
          <p:nvPr/>
        </p:nvSpPr>
        <p:spPr>
          <a:xfrm>
            <a:off x="2008188" y="2306638"/>
            <a:ext cx="1330325" cy="307975"/>
          </a:xfrm>
          <a:prstGeom prst="rect">
            <a:avLst/>
          </a:prstGeom>
          <a:noFill/>
        </p:spPr>
        <p:txBody>
          <a:bodyPr wrap="none" lIns="0" tIns="0" rIns="0" bIns="0">
            <a:spAutoFit/>
          </a:bodyPr>
          <a:lstStyle/>
          <a:p>
            <a:pPr>
              <a:defRPr/>
            </a:pPr>
            <a:r>
              <a:rPr lang="en-US" sz="2000" b="1" dirty="0" err="1">
                <a:solidFill>
                  <a:srgbClr val="292929"/>
                </a:solidFill>
                <a:effectLst>
                  <a:outerShdw blurRad="38100" dist="38100" dir="2700000" algn="tl">
                    <a:srgbClr val="000000">
                      <a:alpha val="43137"/>
                    </a:srgbClr>
                  </a:outerShdw>
                </a:effectLst>
                <a:latin typeface="Arial Narrow" pitchFamily="34" charset="0"/>
              </a:rPr>
              <a:t>Massification</a:t>
            </a:r>
            <a:endParaRPr lang="en-US" sz="2000" b="1" dirty="0">
              <a:solidFill>
                <a:srgbClr val="292929"/>
              </a:solidFill>
              <a:effectLst>
                <a:outerShdw blurRad="38100" dist="38100" dir="2700000" algn="tl">
                  <a:srgbClr val="000000">
                    <a:alpha val="43137"/>
                  </a:srgbClr>
                </a:outerShdw>
              </a:effectLst>
              <a:latin typeface="Arial Narrow" pitchFamily="34" charset="0"/>
            </a:endParaRPr>
          </a:p>
        </p:txBody>
      </p:sp>
      <p:sp>
        <p:nvSpPr>
          <p:cNvPr id="97" name="TextBox 96"/>
          <p:cNvSpPr txBox="1"/>
          <p:nvPr/>
        </p:nvSpPr>
        <p:spPr>
          <a:xfrm>
            <a:off x="5561013" y="2306638"/>
            <a:ext cx="1203325" cy="307975"/>
          </a:xfrm>
          <a:prstGeom prst="rect">
            <a:avLst/>
          </a:prstGeom>
          <a:noFill/>
        </p:spPr>
        <p:txBody>
          <a:bodyPr wrap="none" lIns="0" tIns="0" rIns="0" bIns="0">
            <a:spAutoFit/>
          </a:bodyPr>
          <a:lstStyle/>
          <a:p>
            <a:pPr>
              <a:defRPr/>
            </a:pPr>
            <a:r>
              <a:rPr lang="en-US" sz="2000" b="1" dirty="0">
                <a:solidFill>
                  <a:srgbClr val="292929"/>
                </a:solidFill>
                <a:effectLst>
                  <a:outerShdw blurRad="38100" dist="38100" dir="2700000" algn="tl">
                    <a:srgbClr val="000000">
                      <a:alpha val="43137"/>
                    </a:srgbClr>
                  </a:outerShdw>
                </a:effectLst>
                <a:latin typeface="Arial Narrow" pitchFamily="34" charset="0"/>
              </a:rPr>
              <a:t>Atomization</a:t>
            </a:r>
          </a:p>
        </p:txBody>
      </p:sp>
      <p:sp>
        <p:nvSpPr>
          <p:cNvPr id="154676" name="Left-Right Arrow 96"/>
          <p:cNvSpPr>
            <a:spLocks noChangeArrowheads="1"/>
          </p:cNvSpPr>
          <p:nvPr/>
        </p:nvSpPr>
        <p:spPr bwMode="auto">
          <a:xfrm>
            <a:off x="3389313" y="2297113"/>
            <a:ext cx="2085975" cy="334962"/>
          </a:xfrm>
          <a:prstGeom prst="leftRightArrow">
            <a:avLst>
              <a:gd name="adj1" fmla="val 50000"/>
              <a:gd name="adj2" fmla="val 49964"/>
            </a:avLst>
          </a:prstGeom>
          <a:solidFill>
            <a:srgbClr val="FFFFCC"/>
          </a:solidFill>
          <a:ln w="38100" algn="ctr">
            <a:solidFill>
              <a:srgbClr val="777777"/>
            </a:solidFill>
            <a:round/>
            <a:headEnd/>
            <a:tailEnd/>
          </a:ln>
        </p:spPr>
        <p:txBody>
          <a:bodyPr/>
          <a:lstStyle/>
          <a:p>
            <a:endParaRPr lang="en-US"/>
          </a:p>
        </p:txBody>
      </p:sp>
      <p:sp>
        <p:nvSpPr>
          <p:cNvPr id="53"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102690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it-IT" altLang="it-IT" sz="2800" dirty="0" err="1" smtClean="0"/>
              <a:t>Growth</a:t>
            </a:r>
            <a:r>
              <a:rPr lang="it-IT" altLang="it-IT" sz="2800" dirty="0" smtClean="0"/>
              <a:t> of (</a:t>
            </a:r>
            <a:r>
              <a:rPr lang="it-IT" altLang="it-IT" sz="2800" dirty="0" err="1" smtClean="0"/>
              <a:t>passengers</a:t>
            </a:r>
            <a:r>
              <a:rPr lang="it-IT" altLang="it-IT" sz="2800" dirty="0" smtClean="0"/>
              <a:t> and </a:t>
            </a:r>
            <a:r>
              <a:rPr lang="it-IT" altLang="it-IT" sz="2800" dirty="0" err="1" smtClean="0"/>
              <a:t>goods</a:t>
            </a:r>
            <a:r>
              <a:rPr lang="it-IT" altLang="it-IT" sz="2800" dirty="0" smtClean="0"/>
              <a:t>) </a:t>
            </a:r>
            <a:r>
              <a:rPr lang="it-IT" altLang="it-IT" sz="2800" dirty="0" err="1" smtClean="0"/>
              <a:t>transport</a:t>
            </a:r>
            <a:r>
              <a:rPr lang="it-IT" altLang="it-IT" sz="2800" dirty="0" smtClean="0"/>
              <a:t> and GDP (EU 27) </a:t>
            </a:r>
          </a:p>
        </p:txBody>
      </p:sp>
      <p:graphicFrame>
        <p:nvGraphicFramePr>
          <p:cNvPr id="41987" name="Object 4"/>
          <p:cNvGraphicFramePr>
            <a:graphicFrameLocks noGrp="1" noChangeAspect="1"/>
          </p:cNvGraphicFramePr>
          <p:nvPr>
            <p:ph idx="1"/>
          </p:nvPr>
        </p:nvGraphicFramePr>
        <p:xfrm>
          <a:off x="2195513" y="1484313"/>
          <a:ext cx="4699000" cy="4114800"/>
        </p:xfrm>
        <a:graphic>
          <a:graphicData uri="http://schemas.openxmlformats.org/presentationml/2006/ole">
            <mc:AlternateContent xmlns:mc="http://schemas.openxmlformats.org/markup-compatibility/2006">
              <mc:Choice xmlns:v="urn:schemas-microsoft-com:vml" Requires="v">
                <p:oleObj spid="_x0000_s169015" name="Grafico" r:id="rId3" imgW="5667433" imgH="4962617" progId="Excel.Chart.8">
                  <p:embed/>
                </p:oleObj>
              </mc:Choice>
              <mc:Fallback>
                <p:oleObj name="Grafico" r:id="rId3" imgW="5667433" imgH="49626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484313"/>
                        <a:ext cx="469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7"/>
          <p:cNvSpPr>
            <a:spLocks noChangeArrowheads="1"/>
          </p:cNvSpPr>
          <p:nvPr/>
        </p:nvSpPr>
        <p:spPr bwMode="auto">
          <a:xfrm>
            <a:off x="479425" y="5748506"/>
            <a:ext cx="8185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r>
              <a:rPr lang="it-IT" altLang="it-IT" sz="1200" dirty="0"/>
              <a:t>(1) </a:t>
            </a:r>
            <a:r>
              <a:rPr lang="it-IT" altLang="it-IT" sz="1200" dirty="0" err="1" smtClean="0"/>
              <a:t>cars</a:t>
            </a:r>
            <a:r>
              <a:rPr lang="it-IT" altLang="it-IT" sz="1200" dirty="0" smtClean="0"/>
              <a:t>, </a:t>
            </a:r>
            <a:r>
              <a:rPr lang="it-IT" altLang="it-IT" sz="1200" dirty="0" err="1" smtClean="0"/>
              <a:t>motor</a:t>
            </a:r>
            <a:r>
              <a:rPr lang="it-IT" altLang="it-IT" sz="1200" dirty="0" smtClean="0"/>
              <a:t> </a:t>
            </a:r>
            <a:r>
              <a:rPr lang="it-IT" altLang="it-IT" sz="1200" dirty="0" err="1" smtClean="0"/>
              <a:t>vehicles</a:t>
            </a:r>
            <a:r>
              <a:rPr lang="it-IT" altLang="it-IT" sz="1200" dirty="0" smtClean="0"/>
              <a:t>, </a:t>
            </a:r>
            <a:r>
              <a:rPr lang="it-IT" altLang="it-IT" sz="1200" dirty="0" err="1" smtClean="0"/>
              <a:t>two-wheelers</a:t>
            </a:r>
            <a:r>
              <a:rPr lang="it-IT" altLang="it-IT" sz="1200" dirty="0" smtClean="0"/>
              <a:t>, </a:t>
            </a:r>
            <a:r>
              <a:rPr lang="it-IT" altLang="it-IT" sz="1200" dirty="0" err="1" smtClean="0"/>
              <a:t>autbus</a:t>
            </a:r>
            <a:r>
              <a:rPr lang="it-IT" altLang="it-IT" sz="1200" dirty="0" smtClean="0"/>
              <a:t> and </a:t>
            </a:r>
            <a:r>
              <a:rPr lang="it-IT" altLang="it-IT" sz="1200" dirty="0" err="1" smtClean="0"/>
              <a:t>pullmans</a:t>
            </a:r>
            <a:r>
              <a:rPr lang="it-IT" altLang="it-IT" sz="1200" dirty="0" smtClean="0"/>
              <a:t>, </a:t>
            </a:r>
            <a:r>
              <a:rPr lang="it-IT" altLang="it-IT" sz="1200" dirty="0" err="1" smtClean="0"/>
              <a:t>trams</a:t>
            </a:r>
            <a:r>
              <a:rPr lang="it-IT" altLang="it-IT" sz="1200" dirty="0" smtClean="0"/>
              <a:t>, underground </a:t>
            </a:r>
            <a:r>
              <a:rPr lang="it-IT" altLang="it-IT" sz="1200" dirty="0" err="1" smtClean="0"/>
              <a:t>rail</a:t>
            </a:r>
            <a:r>
              <a:rPr lang="it-IT" altLang="it-IT" sz="1200" dirty="0" smtClean="0"/>
              <a:t> </a:t>
            </a:r>
            <a:r>
              <a:rPr lang="it-IT" altLang="it-IT" sz="1200" dirty="0" err="1" smtClean="0"/>
              <a:t>lines</a:t>
            </a:r>
            <a:r>
              <a:rPr lang="it-IT" altLang="it-IT" sz="1200" dirty="0" smtClean="0"/>
              <a:t>, </a:t>
            </a:r>
            <a:r>
              <a:rPr lang="it-IT" altLang="it-IT" sz="1200" dirty="0" err="1" smtClean="0"/>
              <a:t>railways</a:t>
            </a:r>
            <a:r>
              <a:rPr lang="it-IT" altLang="it-IT" sz="1200" dirty="0" smtClean="0"/>
              <a:t>, air </a:t>
            </a:r>
            <a:r>
              <a:rPr lang="it-IT" altLang="it-IT" sz="1200" dirty="0" err="1" smtClean="0"/>
              <a:t>transport</a:t>
            </a:r>
            <a:r>
              <a:rPr lang="it-IT" altLang="it-IT" sz="1200" dirty="0" smtClean="0"/>
              <a:t>, </a:t>
            </a:r>
            <a:r>
              <a:rPr lang="it-IT" altLang="it-IT" sz="1200" dirty="0" err="1" smtClean="0"/>
              <a:t>inland</a:t>
            </a:r>
            <a:r>
              <a:rPr lang="it-IT" altLang="it-IT" sz="1200" dirty="0" smtClean="0"/>
              <a:t> </a:t>
            </a:r>
            <a:r>
              <a:rPr lang="it-IT" altLang="it-IT" sz="1200" dirty="0" err="1" smtClean="0"/>
              <a:t>waterways</a:t>
            </a:r>
            <a:r>
              <a:rPr lang="it-IT" altLang="it-IT" sz="1200" dirty="0" smtClean="0"/>
              <a:t>, intra-EU </a:t>
            </a:r>
            <a:r>
              <a:rPr lang="it-IT" altLang="it-IT" sz="1200" dirty="0" err="1" smtClean="0"/>
              <a:t>maritime</a:t>
            </a:r>
            <a:r>
              <a:rPr lang="it-IT" altLang="it-IT" sz="1200" dirty="0" smtClean="0"/>
              <a:t> </a:t>
            </a:r>
            <a:r>
              <a:rPr lang="it-IT" altLang="it-IT" sz="1200" dirty="0" err="1" smtClean="0"/>
              <a:t>transportE</a:t>
            </a:r>
            <a:endParaRPr lang="it-IT" altLang="it-IT" sz="1200" dirty="0"/>
          </a:p>
          <a:p>
            <a:pPr algn="l"/>
            <a:r>
              <a:rPr lang="it-IT" altLang="it-IT" sz="1200" dirty="0"/>
              <a:t>(2) </a:t>
            </a:r>
            <a:r>
              <a:rPr lang="it-IT" altLang="it-IT" sz="1200" dirty="0" smtClean="0"/>
              <a:t>Road </a:t>
            </a:r>
            <a:r>
              <a:rPr lang="it-IT" altLang="it-IT" sz="1200" dirty="0" err="1" smtClean="0"/>
              <a:t>railways</a:t>
            </a:r>
            <a:r>
              <a:rPr lang="it-IT" altLang="it-IT" sz="1200" dirty="0" smtClean="0"/>
              <a:t> </a:t>
            </a:r>
            <a:r>
              <a:rPr lang="it-IT" altLang="it-IT" sz="1200" dirty="0" err="1" smtClean="0"/>
              <a:t>inland</a:t>
            </a:r>
            <a:r>
              <a:rPr lang="it-IT" altLang="it-IT" sz="1200" dirty="0" smtClean="0"/>
              <a:t> </a:t>
            </a:r>
            <a:r>
              <a:rPr lang="it-IT" altLang="it-IT" sz="1200" dirty="0" err="1" smtClean="0"/>
              <a:t>waterways</a:t>
            </a:r>
            <a:r>
              <a:rPr lang="it-IT" altLang="it-IT" sz="1200" dirty="0" smtClean="0"/>
              <a:t>, </a:t>
            </a:r>
            <a:r>
              <a:rPr lang="it-IT" altLang="it-IT" sz="1200" dirty="0" err="1" smtClean="0"/>
              <a:t>pipelines</a:t>
            </a:r>
            <a:r>
              <a:rPr lang="it-IT" altLang="it-IT" sz="1200" dirty="0" smtClean="0"/>
              <a:t>, air and </a:t>
            </a:r>
            <a:r>
              <a:rPr lang="it-IT" altLang="it-IT" sz="1200" dirty="0" err="1" smtClean="0"/>
              <a:t>mairitime</a:t>
            </a:r>
            <a:r>
              <a:rPr lang="it-IT" altLang="it-IT" sz="1200" dirty="0" smtClean="0"/>
              <a:t> </a:t>
            </a:r>
            <a:r>
              <a:rPr lang="it-IT" altLang="it-IT" sz="1200" dirty="0" err="1" smtClean="0"/>
              <a:t>transport</a:t>
            </a:r>
            <a:r>
              <a:rPr lang="it-IT" altLang="it-IT" sz="1200" dirty="0" smtClean="0"/>
              <a:t> (intra EU)</a:t>
            </a:r>
            <a:endParaRPr lang="it-IT" altLang="it-IT" sz="1200" dirty="0"/>
          </a:p>
          <a:p>
            <a:pPr algn="l"/>
            <a:r>
              <a:rPr lang="it-IT" altLang="it-IT" sz="1200" dirty="0"/>
              <a:t>GDP </a:t>
            </a:r>
            <a:r>
              <a:rPr lang="it-IT" altLang="it-IT" sz="1200" dirty="0" err="1" smtClean="0"/>
              <a:t>at</a:t>
            </a:r>
            <a:r>
              <a:rPr lang="it-IT" altLang="it-IT" sz="1200" dirty="0" smtClean="0"/>
              <a:t> </a:t>
            </a:r>
            <a:r>
              <a:rPr lang="it-IT" altLang="it-IT" sz="1200" dirty="0" err="1" smtClean="0"/>
              <a:t>constant</a:t>
            </a:r>
            <a:r>
              <a:rPr lang="it-IT" altLang="it-IT" sz="1200" dirty="0" smtClean="0"/>
              <a:t> </a:t>
            </a:r>
            <a:r>
              <a:rPr lang="it-IT" altLang="it-IT" sz="1200" dirty="0" err="1" smtClean="0"/>
              <a:t>prices</a:t>
            </a:r>
            <a:r>
              <a:rPr lang="it-IT" altLang="it-IT" sz="1200" dirty="0" smtClean="0"/>
              <a:t> and </a:t>
            </a:r>
            <a:r>
              <a:rPr lang="it-IT" altLang="it-IT" sz="1200" dirty="0" err="1" smtClean="0"/>
              <a:t>exchange</a:t>
            </a:r>
            <a:r>
              <a:rPr lang="it-IT" altLang="it-IT" sz="1200" dirty="0" smtClean="0"/>
              <a:t> </a:t>
            </a:r>
            <a:r>
              <a:rPr lang="it-IT" altLang="it-IT" sz="1200" dirty="0" err="1" smtClean="0"/>
              <a:t>rates</a:t>
            </a:r>
            <a:r>
              <a:rPr lang="it-IT" altLang="it-IT" sz="1200" dirty="0" smtClean="0"/>
              <a:t> 2000</a:t>
            </a:r>
            <a:r>
              <a:rPr lang="it-IT" altLang="it-IT" sz="1200" dirty="0"/>
              <a:t>; </a:t>
            </a:r>
          </a:p>
          <a:p>
            <a:pPr algn="l"/>
            <a:r>
              <a:rPr lang="fr-FR" altLang="it-IT" sz="1200" dirty="0"/>
              <a:t>(Fonte: </a:t>
            </a:r>
            <a:r>
              <a:rPr lang="fr-FR" altLang="it-IT" sz="1200" dirty="0" err="1"/>
              <a:t>European</a:t>
            </a:r>
            <a:r>
              <a:rPr lang="fr-FR" altLang="it-IT" sz="1200" dirty="0"/>
              <a:t> Commission, </a:t>
            </a:r>
            <a:r>
              <a:rPr lang="fr-FR" altLang="it-IT" sz="1200" i="1" dirty="0"/>
              <a:t>Transport in Figures, 2010</a:t>
            </a:r>
            <a:r>
              <a:rPr lang="fr-FR" altLang="it-IT" sz="1200" dirty="0"/>
              <a:t>)</a:t>
            </a:r>
          </a:p>
        </p:txBody>
      </p:sp>
    </p:spTree>
    <p:extLst>
      <p:ext uri="{BB962C8B-B14F-4D97-AF65-F5344CB8AC3E}">
        <p14:creationId xmlns:p14="http://schemas.microsoft.com/office/powerpoint/2010/main" val="236210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3"/>
          <p:cNvSpPr>
            <a:spLocks noGrp="1"/>
          </p:cNvSpPr>
          <p:nvPr>
            <p:ph type="title" idx="4294967295"/>
          </p:nvPr>
        </p:nvSpPr>
        <p:spPr/>
        <p:txBody>
          <a:bodyPr/>
          <a:lstStyle/>
          <a:p>
            <a:r>
              <a:rPr lang="it-IT" altLang="it-IT" sz="2400" dirty="0" err="1" smtClean="0"/>
              <a:t>Transport</a:t>
            </a:r>
            <a:r>
              <a:rPr lang="it-IT" altLang="it-IT" sz="2400" dirty="0" smtClean="0"/>
              <a:t> </a:t>
            </a:r>
            <a:r>
              <a:rPr lang="it-IT" altLang="it-IT" sz="2400" dirty="0" err="1" smtClean="0"/>
              <a:t>modal</a:t>
            </a:r>
            <a:r>
              <a:rPr lang="it-IT" altLang="it-IT" sz="2400" dirty="0" smtClean="0"/>
              <a:t> split (EU 27) 1995 – 2007</a:t>
            </a:r>
            <a:br>
              <a:rPr lang="it-IT" altLang="it-IT" sz="2400" dirty="0" smtClean="0"/>
            </a:br>
            <a:endParaRPr lang="it-IT" altLang="it-IT" sz="2400" dirty="0" smtClean="0"/>
          </a:p>
        </p:txBody>
      </p:sp>
      <p:sp>
        <p:nvSpPr>
          <p:cNvPr id="43011" name="Segnaposto contenuto 9" descr="Rectangle: Click to edit Master text styles&#10;Second level&#10;Third level&#10;Fourth level&#10;Fifth level"/>
          <p:cNvSpPr>
            <a:spLocks noGrp="1"/>
          </p:cNvSpPr>
          <p:nvPr>
            <p:ph sz="half" idx="4294967295"/>
          </p:nvPr>
        </p:nvSpPr>
        <p:spPr>
          <a:xfrm>
            <a:off x="357188" y="1428750"/>
            <a:ext cx="3810000" cy="4114800"/>
          </a:xfrm>
        </p:spPr>
        <p:txBody>
          <a:bodyPr/>
          <a:lstStyle/>
          <a:p>
            <a:pPr algn="ctr">
              <a:buFont typeface="Wingdings" pitchFamily="2" charset="2"/>
              <a:buNone/>
            </a:pPr>
            <a:r>
              <a:rPr lang="it-IT" altLang="it-IT" sz="2000" dirty="0" err="1" smtClean="0"/>
              <a:t>Passengers</a:t>
            </a:r>
            <a:r>
              <a:rPr lang="it-IT" altLang="it-IT" sz="2000" dirty="0" smtClean="0"/>
              <a:t> </a:t>
            </a:r>
            <a:r>
              <a:rPr lang="it-IT" altLang="it-IT" sz="2000" dirty="0" err="1" smtClean="0"/>
              <a:t>transport</a:t>
            </a:r>
            <a:endParaRPr lang="it-IT" altLang="it-IT" sz="2000" dirty="0" smtClean="0"/>
          </a:p>
        </p:txBody>
      </p:sp>
      <p:sp>
        <p:nvSpPr>
          <p:cNvPr id="43012" name="Segnaposto contenuto 10" descr="Rectangle: Click to edit Master text styles&#10;Second level&#10;Third level&#10;Fourth level&#10;Fifth level"/>
          <p:cNvSpPr>
            <a:spLocks noGrp="1"/>
          </p:cNvSpPr>
          <p:nvPr>
            <p:ph sz="half" idx="4294967295"/>
          </p:nvPr>
        </p:nvSpPr>
        <p:spPr>
          <a:xfrm>
            <a:off x="5000625" y="1428750"/>
            <a:ext cx="3810000" cy="4114800"/>
          </a:xfrm>
        </p:spPr>
        <p:txBody>
          <a:bodyPr/>
          <a:lstStyle/>
          <a:p>
            <a:pPr algn="ctr">
              <a:buFont typeface="Wingdings" pitchFamily="2" charset="2"/>
              <a:buNone/>
            </a:pPr>
            <a:r>
              <a:rPr lang="it-IT" altLang="it-IT" sz="2000" dirty="0" err="1" smtClean="0"/>
              <a:t>Goods</a:t>
            </a:r>
            <a:r>
              <a:rPr lang="it-IT" altLang="it-IT" sz="2000" dirty="0" smtClean="0"/>
              <a:t> </a:t>
            </a:r>
            <a:r>
              <a:rPr lang="it-IT" altLang="it-IT" sz="2000" dirty="0" err="1" smtClean="0"/>
              <a:t>transport</a:t>
            </a:r>
            <a:endParaRPr lang="it-IT" altLang="it-IT" sz="2000" dirty="0" smtClean="0"/>
          </a:p>
        </p:txBody>
      </p:sp>
      <p:graphicFrame>
        <p:nvGraphicFramePr>
          <p:cNvPr id="137548" name="Group 332"/>
          <p:cNvGraphicFramePr>
            <a:graphicFrameLocks noGrp="1"/>
          </p:cNvGraphicFramePr>
          <p:nvPr/>
        </p:nvGraphicFramePr>
        <p:xfrm>
          <a:off x="411163" y="6080125"/>
          <a:ext cx="8253412" cy="692150"/>
        </p:xfrm>
        <a:graphic>
          <a:graphicData uri="http://schemas.openxmlformats.org/drawingml/2006/table">
            <a:tbl>
              <a:tblPr/>
              <a:tblGrid>
                <a:gridCol w="8253412">
                  <a:extLst>
                    <a:ext uri="{9D8B030D-6E8A-4147-A177-3AD203B41FA5}">
                      <a16:colId xmlns:a16="http://schemas.microsoft.com/office/drawing/2014/main" val="20000"/>
                    </a:ext>
                  </a:extLst>
                </a:gridCol>
              </a:tblGrid>
              <a:tr h="43644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Arial" pitchFamily="34" charset="0"/>
                        </a:rPr>
                        <a:t>EUROPEAN UNION, Directorate-General for Energy and Transport - in co-operation with Eurostat,  ENERGY AND TRANSPORT IN FIGURES 2010</a:t>
                      </a: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570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it-IT" sz="1400" b="1" i="0" u="none" strike="noStrike" cap="none" normalizeH="0" baseline="0" smtClean="0">
                        <a:ln>
                          <a:noFill/>
                        </a:ln>
                        <a:solidFill>
                          <a:schemeClr val="tx1"/>
                        </a:solidFill>
                        <a:effectLst/>
                        <a:latin typeface="Arial" pitchFamily="34" charset="0"/>
                      </a:endParaRP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3016" name="Gra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916113"/>
            <a:ext cx="41402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16113"/>
            <a:ext cx="43561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4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15970</TotalTime>
  <Words>1286</Words>
  <Application>Microsoft Office PowerPoint</Application>
  <PresentationFormat>Presentazione su schermo (4:3)</PresentationFormat>
  <Paragraphs>217</Paragraphs>
  <Slides>20</Slides>
  <Notes>8</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32" baseType="lpstr">
      <vt:lpstr>Abadi MT Condensed Extra Bold</vt:lpstr>
      <vt:lpstr>Agency FB</vt:lpstr>
      <vt:lpstr>Arial</vt:lpstr>
      <vt:lpstr>Arial Narrow</vt:lpstr>
      <vt:lpstr>Arial Rounded MT Bold</vt:lpstr>
      <vt:lpstr>AvantGarde Bk BT</vt:lpstr>
      <vt:lpstr>Monotype Sorts</vt:lpstr>
      <vt:lpstr>Tahoma</vt:lpstr>
      <vt:lpstr>Times New Roman</vt:lpstr>
      <vt:lpstr>Wingdings</vt:lpstr>
      <vt:lpstr>AV2_1</vt:lpstr>
      <vt:lpstr>Grafico</vt:lpstr>
      <vt:lpstr>Economic Geography   4 – Transport and location</vt:lpstr>
      <vt:lpstr>Learning Objectives</vt:lpstr>
      <vt:lpstr>The Transport System </vt:lpstr>
      <vt:lpstr>The Transport System </vt:lpstr>
      <vt:lpstr>Growth Factors in Transport Demand</vt:lpstr>
      <vt:lpstr>Presentazione standard di PowerPoint</vt:lpstr>
      <vt:lpstr>The “Last Mile” in Freight Distribution</vt:lpstr>
      <vt:lpstr>Growth of (passengers and goods) transport and GDP (EU 27) </vt:lpstr>
      <vt:lpstr>Transport modal split (EU 27) 1995 – 2007 </vt:lpstr>
      <vt:lpstr>Passengers Mobility Transition</vt:lpstr>
      <vt:lpstr>Scales of Spatial Organization for Transport </vt:lpstr>
      <vt:lpstr>Presentazione standard di PowerPoint</vt:lpstr>
      <vt:lpstr>Presentazione standard di PowerPoint</vt:lpstr>
      <vt:lpstr>Presentazione standard di PowerPoint</vt:lpstr>
      <vt:lpstr>Large containerships in the Adriatic Sea </vt:lpstr>
      <vt:lpstr>Presentazione standard di PowerPoint</vt:lpstr>
      <vt:lpstr>Relative advantages of different transport modes</vt:lpstr>
      <vt:lpstr>Transport modes and network structures </vt:lpstr>
      <vt:lpstr>Performance Comparison for Selected Freight Modes  </vt:lpstr>
      <vt:lpstr>The Scales of Analysis of Maritime Transportation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488</cp:revision>
  <cp:lastPrinted>2001-12-11T18:28:57Z</cp:lastPrinted>
  <dcterms:created xsi:type="dcterms:W3CDTF">2000-04-10T11:43:56Z</dcterms:created>
  <dcterms:modified xsi:type="dcterms:W3CDTF">2019-10-29T08:21:01Z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