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67" r:id="rId3"/>
    <p:sldId id="268" r:id="rId4"/>
    <p:sldId id="258" r:id="rId5"/>
    <p:sldId id="275" r:id="rId6"/>
    <p:sldId id="259" r:id="rId7"/>
    <p:sldId id="260" r:id="rId8"/>
    <p:sldId id="266" r:id="rId9"/>
    <p:sldId id="265" r:id="rId10"/>
    <p:sldId id="261" r:id="rId11"/>
    <p:sldId id="264" r:id="rId12"/>
    <p:sldId id="262" r:id="rId13"/>
    <p:sldId id="263" r:id="rId14"/>
    <p:sldId id="274" r:id="rId15"/>
    <p:sldId id="269" r:id="rId16"/>
    <p:sldId id="271" r:id="rId17"/>
    <p:sldId id="272" r:id="rId18"/>
    <p:sldId id="270" r:id="rId19"/>
    <p:sldId id="273"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1" d="100"/>
          <a:sy n="61" d="100"/>
        </p:scale>
        <p:origin x="72" y="1026"/>
      </p:cViewPr>
      <p:guideLst>
        <p:guide orient="horz" pos="2115"/>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3E59F-4251-4999-8945-D66038B2178F}" type="datetimeFigureOut">
              <a:rPr lang="it-IT" smtClean="0"/>
              <a:t>23/10/2019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CA0AF-8BF5-49AE-9466-E00C13FAA943}" type="slidenum">
              <a:rPr lang="it-IT" smtClean="0"/>
              <a:t>‹N›</a:t>
            </a:fld>
            <a:endParaRPr lang="it-IT"/>
          </a:p>
        </p:txBody>
      </p:sp>
    </p:spTree>
    <p:extLst>
      <p:ext uri="{BB962C8B-B14F-4D97-AF65-F5344CB8AC3E}">
        <p14:creationId xmlns:p14="http://schemas.microsoft.com/office/powerpoint/2010/main" val="3447636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hdr" sz="quarter"/>
          </p:nvPr>
        </p:nvSpPr>
        <p:spPr>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Times New Roman" pitchFamily="18" charset="0"/>
                <a:ea typeface="+mn-ea"/>
                <a:cs typeface="+mn-cs"/>
              </a:rPr>
              <a:t>Geografia delle Reti EC 503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Times New Roman" pitchFamily="18" charset="0"/>
                <a:ea typeface="+mn-ea"/>
                <a:cs typeface="+mn-cs"/>
              </a:rPr>
              <a:t>I Modulo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Times New Roman" pitchFamily="18" charset="0"/>
                <a:ea typeface="+mn-ea"/>
                <a:cs typeface="+mn-cs"/>
              </a:rPr>
              <a:t>Giuseppe Borruso</a:t>
            </a:r>
          </a:p>
        </p:txBody>
      </p:sp>
      <p:sp>
        <p:nvSpPr>
          <p:cNvPr id="163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95D6982-71A3-476A-99F6-A8D1115337E8}" type="slidenum">
              <a:rPr kumimoji="0" lang="it-IT"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it-IT"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it-IT" dirty="0" err="1" smtClean="0"/>
              <a:t>Slides</a:t>
            </a:r>
            <a:r>
              <a:rPr lang="it-IT" dirty="0" smtClean="0"/>
              <a:t> with (*) in </a:t>
            </a:r>
            <a:r>
              <a:rPr lang="it-IT" dirty="0" err="1" smtClean="0"/>
              <a:t>footnotes</a:t>
            </a:r>
            <a:r>
              <a:rPr lang="it-IT" dirty="0" smtClean="0"/>
              <a:t> </a:t>
            </a:r>
            <a:r>
              <a:rPr lang="it-IT" dirty="0" err="1" smtClean="0"/>
              <a:t>have</a:t>
            </a:r>
            <a:r>
              <a:rPr lang="it-IT" dirty="0" smtClean="0"/>
              <a:t> </a:t>
            </a:r>
            <a:r>
              <a:rPr lang="it-IT" dirty="0" err="1" smtClean="0"/>
              <a:t>been</a:t>
            </a:r>
            <a:r>
              <a:rPr lang="it-IT" dirty="0" smtClean="0"/>
              <a:t> </a:t>
            </a:r>
            <a:r>
              <a:rPr lang="it-IT" dirty="0" err="1" smtClean="0"/>
              <a:t>modified</a:t>
            </a:r>
            <a:r>
              <a:rPr lang="it-IT" dirty="0" smtClean="0"/>
              <a:t> by Jean-Paul </a:t>
            </a:r>
            <a:r>
              <a:rPr lang="it-IT" dirty="0" err="1" smtClean="0"/>
              <a:t>Rodrigue</a:t>
            </a:r>
            <a:r>
              <a:rPr lang="it-IT" dirty="0" smtClean="0"/>
              <a:t> </a:t>
            </a:r>
            <a:r>
              <a:rPr lang="it-IT" dirty="0" err="1" smtClean="0"/>
              <a:t>materials</a:t>
            </a:r>
            <a:r>
              <a:rPr lang="it-IT" dirty="0" smtClean="0"/>
              <a:t>. (</a:t>
            </a:r>
            <a:r>
              <a:rPr lang="it-IT" dirty="0" err="1" smtClean="0"/>
              <a:t>see</a:t>
            </a:r>
            <a:r>
              <a:rPr lang="it-IT" dirty="0" smtClean="0"/>
              <a:t> copyright). I </a:t>
            </a:r>
            <a:r>
              <a:rPr lang="it-IT" dirty="0" err="1" smtClean="0"/>
              <a:t>have</a:t>
            </a:r>
            <a:r>
              <a:rPr lang="it-IT" dirty="0" smtClean="0"/>
              <a:t> </a:t>
            </a:r>
            <a:r>
              <a:rPr lang="it-IT" dirty="0" err="1" smtClean="0"/>
              <a:t>modified</a:t>
            </a:r>
            <a:r>
              <a:rPr lang="it-IT" dirty="0" smtClean="0"/>
              <a:t> and </a:t>
            </a:r>
            <a:r>
              <a:rPr lang="it-IT" dirty="0" err="1" smtClean="0"/>
              <a:t>elaborated</a:t>
            </a:r>
            <a:r>
              <a:rPr lang="it-IT" dirty="0" smtClean="0"/>
              <a:t> </a:t>
            </a:r>
            <a:r>
              <a:rPr lang="it-IT" dirty="0" err="1" smtClean="0"/>
              <a:t>materials</a:t>
            </a:r>
            <a:r>
              <a:rPr lang="it-IT" dirty="0" smtClean="0"/>
              <a:t> in </a:t>
            </a:r>
            <a:r>
              <a:rPr lang="it-IT" dirty="0" err="1" smtClean="0"/>
              <a:t>order</a:t>
            </a:r>
            <a:r>
              <a:rPr lang="it-IT" dirty="0" smtClean="0"/>
              <a:t> to be </a:t>
            </a:r>
            <a:r>
              <a:rPr lang="it-IT" dirty="0" err="1" smtClean="0"/>
              <a:t>suitable</a:t>
            </a:r>
            <a:r>
              <a:rPr lang="it-IT" dirty="0" smtClean="0"/>
              <a:t> for the </a:t>
            </a:r>
            <a:r>
              <a:rPr lang="it-IT" dirty="0" err="1" smtClean="0"/>
              <a:t>current</a:t>
            </a:r>
            <a:r>
              <a:rPr lang="it-IT" dirty="0" smtClean="0"/>
              <a:t> </a:t>
            </a:r>
            <a:r>
              <a:rPr lang="it-IT" dirty="0" err="1" smtClean="0"/>
              <a:t>course</a:t>
            </a:r>
            <a:r>
              <a:rPr lang="it-IT" dirty="0" smtClean="0"/>
              <a:t>. </a:t>
            </a:r>
          </a:p>
          <a:p>
            <a:pPr eaLnBrk="1" hangingPunct="1">
              <a:spcBef>
                <a:spcPct val="0"/>
              </a:spcBef>
            </a:pPr>
            <a:r>
              <a:rPr lang="en-US" dirty="0" smtClean="0">
                <a:solidFill>
                  <a:srgbClr val="1C1C1C"/>
                </a:solidFill>
              </a:rPr>
              <a:t>Copyright © 1998-2010, Dr. Jean-Paul </a:t>
            </a:r>
            <a:r>
              <a:rPr lang="en-US" dirty="0" err="1" smtClean="0">
                <a:solidFill>
                  <a:srgbClr val="1C1C1C"/>
                </a:solidFill>
              </a:rPr>
              <a:t>Rodrigue</a:t>
            </a:r>
            <a:r>
              <a:rPr lang="en-US" dirty="0" smtClean="0">
                <a:solidFill>
                  <a:srgbClr val="1C1C1C"/>
                </a:solidFill>
              </a:rPr>
              <a:t>, Dept. of Global Studies &amp; Geography, Hofstra University. For personal or classroom use ONLY. </a:t>
            </a:r>
            <a:endParaRPr lang="it-IT" dirty="0" smtClean="0"/>
          </a:p>
        </p:txBody>
      </p:sp>
    </p:spTree>
    <p:extLst>
      <p:ext uri="{BB962C8B-B14F-4D97-AF65-F5344CB8AC3E}">
        <p14:creationId xmlns:p14="http://schemas.microsoft.com/office/powerpoint/2010/main" val="262599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C153E7E-DB2A-4FB8-9CF3-3D31BEA488AB}" type="datetimeFigureOut">
              <a:rPr lang="it-IT" smtClean="0"/>
              <a:t>23/10/2019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197719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153E7E-DB2A-4FB8-9CF3-3D31BEA488AB}" type="datetimeFigureOut">
              <a:rPr lang="it-IT" smtClean="0"/>
              <a:t>23/10/2019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15171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153E7E-DB2A-4FB8-9CF3-3D31BEA488AB}" type="datetimeFigureOut">
              <a:rPr lang="it-IT" smtClean="0"/>
              <a:t>23/10/2019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282220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grpSp>
      <p:sp>
        <p:nvSpPr>
          <p:cNvPr id="28739" name="Rectangle 67"/>
          <p:cNvSpPr>
            <a:spLocks noGrp="1" noChangeArrowheads="1"/>
          </p:cNvSpPr>
          <p:nvPr>
            <p:ph type="ctrTitle"/>
          </p:nvPr>
        </p:nvSpPr>
        <p:spPr>
          <a:xfrm>
            <a:off x="1320800" y="1752600"/>
            <a:ext cx="103632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1320800" y="3309938"/>
            <a:ext cx="85344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1133A372-69CF-42C2-9817-5370B6CE60B9}" type="slidenum">
              <a:rPr lang="it-IT"/>
              <a:pPr>
                <a:defRPr/>
              </a:pPr>
              <a:t>‹N›</a:t>
            </a:fld>
            <a:endParaRPr lang="it-IT"/>
          </a:p>
        </p:txBody>
      </p:sp>
    </p:spTree>
    <p:extLst>
      <p:ext uri="{BB962C8B-B14F-4D97-AF65-F5344CB8AC3E}">
        <p14:creationId xmlns:p14="http://schemas.microsoft.com/office/powerpoint/2010/main" val="243453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7F9D559-DAD7-4171-B0F9-8FC5D507FBE6}" type="slidenum">
              <a:rPr lang="it-IT"/>
              <a:pPr>
                <a:defRPr/>
              </a:pPr>
              <a:t>‹N›</a:t>
            </a:fld>
            <a:endParaRPr lang="it-IT"/>
          </a:p>
        </p:txBody>
      </p:sp>
    </p:spTree>
    <p:extLst>
      <p:ext uri="{BB962C8B-B14F-4D97-AF65-F5344CB8AC3E}">
        <p14:creationId xmlns:p14="http://schemas.microsoft.com/office/powerpoint/2010/main" val="36121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C733D8E-2118-4038-8157-16FCC8B87AAB}" type="slidenum">
              <a:rPr lang="it-IT"/>
              <a:pPr>
                <a:defRPr/>
              </a:pPr>
              <a:t>‹N›</a:t>
            </a:fld>
            <a:endParaRPr lang="it-IT"/>
          </a:p>
        </p:txBody>
      </p:sp>
    </p:spTree>
    <p:extLst>
      <p:ext uri="{BB962C8B-B14F-4D97-AF65-F5344CB8AC3E}">
        <p14:creationId xmlns:p14="http://schemas.microsoft.com/office/powerpoint/2010/main" val="151483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117600" y="19050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400800" y="19050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5B128CA9-13F1-41FB-9285-50BF0D273706}" type="slidenum">
              <a:rPr lang="it-IT"/>
              <a:pPr>
                <a:defRPr/>
              </a:pPr>
              <a:t>‹N›</a:t>
            </a:fld>
            <a:endParaRPr lang="it-IT"/>
          </a:p>
        </p:txBody>
      </p:sp>
    </p:spTree>
    <p:extLst>
      <p:ext uri="{BB962C8B-B14F-4D97-AF65-F5344CB8AC3E}">
        <p14:creationId xmlns:p14="http://schemas.microsoft.com/office/powerpoint/2010/main" val="398231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65"/>
          <p:cNvSpPr>
            <a:spLocks noGrp="1" noChangeArrowheads="1"/>
          </p:cNvSpPr>
          <p:nvPr>
            <p:ph type="dt" sz="half" idx="10"/>
          </p:nvPr>
        </p:nvSpPr>
        <p:spPr>
          <a:ln/>
        </p:spPr>
        <p:txBody>
          <a:bodyPr/>
          <a:lstStyle>
            <a:lvl1pPr>
              <a:defRPr/>
            </a:lvl1pPr>
          </a:lstStyle>
          <a:p>
            <a:pPr>
              <a:defRPr/>
            </a:pPr>
            <a:endParaRPr lang="it-IT"/>
          </a:p>
        </p:txBody>
      </p:sp>
      <p:sp>
        <p:nvSpPr>
          <p:cNvPr id="8" name="Rectangle 66"/>
          <p:cNvSpPr>
            <a:spLocks noGrp="1" noChangeArrowheads="1"/>
          </p:cNvSpPr>
          <p:nvPr>
            <p:ph type="ftr" sz="quarter" idx="11"/>
          </p:nvPr>
        </p:nvSpPr>
        <p:spPr>
          <a:ln/>
        </p:spPr>
        <p:txBody>
          <a:bodyPr/>
          <a:lstStyle>
            <a:lvl1pPr>
              <a:defRPr/>
            </a:lvl1pPr>
          </a:lstStyle>
          <a:p>
            <a:pPr>
              <a:defRPr/>
            </a:pPr>
            <a:endParaRPr lang="it-IT"/>
          </a:p>
        </p:txBody>
      </p:sp>
      <p:sp>
        <p:nvSpPr>
          <p:cNvPr id="9" name="Rectangle 67"/>
          <p:cNvSpPr>
            <a:spLocks noGrp="1" noChangeArrowheads="1"/>
          </p:cNvSpPr>
          <p:nvPr>
            <p:ph type="sldNum" sz="quarter" idx="12"/>
          </p:nvPr>
        </p:nvSpPr>
        <p:spPr>
          <a:ln/>
        </p:spPr>
        <p:txBody>
          <a:bodyPr/>
          <a:lstStyle>
            <a:lvl1pPr>
              <a:defRPr/>
            </a:lvl1pPr>
          </a:lstStyle>
          <a:p>
            <a:pPr>
              <a:defRPr/>
            </a:pPr>
            <a:fld id="{DCC20FC8-F016-4BAA-95E4-8C83511D7943}" type="slidenum">
              <a:rPr lang="it-IT"/>
              <a:pPr>
                <a:defRPr/>
              </a:pPr>
              <a:t>‹N›</a:t>
            </a:fld>
            <a:endParaRPr lang="it-IT"/>
          </a:p>
        </p:txBody>
      </p:sp>
    </p:spTree>
    <p:extLst>
      <p:ext uri="{BB962C8B-B14F-4D97-AF65-F5344CB8AC3E}">
        <p14:creationId xmlns:p14="http://schemas.microsoft.com/office/powerpoint/2010/main" val="287870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65"/>
          <p:cNvSpPr>
            <a:spLocks noGrp="1" noChangeArrowheads="1"/>
          </p:cNvSpPr>
          <p:nvPr>
            <p:ph type="dt" sz="half" idx="10"/>
          </p:nvPr>
        </p:nvSpPr>
        <p:spPr>
          <a:ln/>
        </p:spPr>
        <p:txBody>
          <a:bodyPr/>
          <a:lstStyle>
            <a:lvl1pPr>
              <a:defRPr/>
            </a:lvl1pPr>
          </a:lstStyle>
          <a:p>
            <a:pPr>
              <a:defRPr/>
            </a:pPr>
            <a:endParaRPr lang="it-IT"/>
          </a:p>
        </p:txBody>
      </p:sp>
      <p:sp>
        <p:nvSpPr>
          <p:cNvPr id="4" name="Rectangle 66"/>
          <p:cNvSpPr>
            <a:spLocks noGrp="1" noChangeArrowheads="1"/>
          </p:cNvSpPr>
          <p:nvPr>
            <p:ph type="ftr" sz="quarter" idx="11"/>
          </p:nvPr>
        </p:nvSpPr>
        <p:spPr>
          <a:ln/>
        </p:spPr>
        <p:txBody>
          <a:bodyPr/>
          <a:lstStyle>
            <a:lvl1pPr>
              <a:defRPr/>
            </a:lvl1pPr>
          </a:lstStyle>
          <a:p>
            <a:pPr>
              <a:defRPr/>
            </a:pPr>
            <a:endParaRPr lang="it-IT"/>
          </a:p>
        </p:txBody>
      </p:sp>
      <p:sp>
        <p:nvSpPr>
          <p:cNvPr id="5" name="Rectangle 67"/>
          <p:cNvSpPr>
            <a:spLocks noGrp="1" noChangeArrowheads="1"/>
          </p:cNvSpPr>
          <p:nvPr>
            <p:ph type="sldNum" sz="quarter" idx="12"/>
          </p:nvPr>
        </p:nvSpPr>
        <p:spPr>
          <a:ln/>
        </p:spPr>
        <p:txBody>
          <a:bodyPr/>
          <a:lstStyle>
            <a:lvl1pPr>
              <a:defRPr/>
            </a:lvl1pPr>
          </a:lstStyle>
          <a:p>
            <a:pPr>
              <a:defRPr/>
            </a:pPr>
            <a:fld id="{BA75ECEA-2974-44EA-B977-2350BEB8618A}" type="slidenum">
              <a:rPr lang="it-IT"/>
              <a:pPr>
                <a:defRPr/>
              </a:pPr>
              <a:t>‹N›</a:t>
            </a:fld>
            <a:endParaRPr lang="it-IT"/>
          </a:p>
        </p:txBody>
      </p:sp>
    </p:spTree>
    <p:extLst>
      <p:ext uri="{BB962C8B-B14F-4D97-AF65-F5344CB8AC3E}">
        <p14:creationId xmlns:p14="http://schemas.microsoft.com/office/powerpoint/2010/main" val="1384030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it-IT"/>
          </a:p>
        </p:txBody>
      </p:sp>
      <p:sp>
        <p:nvSpPr>
          <p:cNvPr id="3" name="Rectangle 66"/>
          <p:cNvSpPr>
            <a:spLocks noGrp="1" noChangeArrowheads="1"/>
          </p:cNvSpPr>
          <p:nvPr>
            <p:ph type="ftr" sz="quarter" idx="11"/>
          </p:nvPr>
        </p:nvSpPr>
        <p:spPr>
          <a:ln/>
        </p:spPr>
        <p:txBody>
          <a:bodyPr/>
          <a:lstStyle>
            <a:lvl1pPr>
              <a:defRPr/>
            </a:lvl1pPr>
          </a:lstStyle>
          <a:p>
            <a:pPr>
              <a:defRPr/>
            </a:pPr>
            <a:endParaRPr lang="it-IT"/>
          </a:p>
        </p:txBody>
      </p:sp>
      <p:sp>
        <p:nvSpPr>
          <p:cNvPr id="4" name="Rectangle 67"/>
          <p:cNvSpPr>
            <a:spLocks noGrp="1" noChangeArrowheads="1"/>
          </p:cNvSpPr>
          <p:nvPr>
            <p:ph type="sldNum" sz="quarter" idx="12"/>
          </p:nvPr>
        </p:nvSpPr>
        <p:spPr>
          <a:ln/>
        </p:spPr>
        <p:txBody>
          <a:bodyPr/>
          <a:lstStyle>
            <a:lvl1pPr>
              <a:defRPr/>
            </a:lvl1pPr>
          </a:lstStyle>
          <a:p>
            <a:pPr>
              <a:defRPr/>
            </a:pPr>
            <a:fld id="{89A08177-08AF-429C-BDF8-BFA91397AEB0}" type="slidenum">
              <a:rPr lang="it-IT"/>
              <a:pPr>
                <a:defRPr/>
              </a:pPr>
              <a:t>‹N›</a:t>
            </a:fld>
            <a:endParaRPr lang="it-IT"/>
          </a:p>
        </p:txBody>
      </p:sp>
    </p:spTree>
    <p:extLst>
      <p:ext uri="{BB962C8B-B14F-4D97-AF65-F5344CB8AC3E}">
        <p14:creationId xmlns:p14="http://schemas.microsoft.com/office/powerpoint/2010/main" val="2603728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2D931B85-458D-4475-A6A7-931AA67B1C76}" type="slidenum">
              <a:rPr lang="it-IT"/>
              <a:pPr>
                <a:defRPr/>
              </a:pPr>
              <a:t>‹N›</a:t>
            </a:fld>
            <a:endParaRPr lang="it-IT"/>
          </a:p>
        </p:txBody>
      </p:sp>
    </p:spTree>
    <p:extLst>
      <p:ext uri="{BB962C8B-B14F-4D97-AF65-F5344CB8AC3E}">
        <p14:creationId xmlns:p14="http://schemas.microsoft.com/office/powerpoint/2010/main" val="111132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C153E7E-DB2A-4FB8-9CF3-3D31BEA488AB}" type="datetimeFigureOut">
              <a:rPr lang="it-IT" smtClean="0"/>
              <a:t>23/10/2019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402696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682653AD-9032-4FDF-BB92-55706163B270}" type="slidenum">
              <a:rPr lang="it-IT"/>
              <a:pPr>
                <a:defRPr/>
              </a:pPr>
              <a:t>‹N›</a:t>
            </a:fld>
            <a:endParaRPr lang="it-IT"/>
          </a:p>
        </p:txBody>
      </p:sp>
    </p:spTree>
    <p:extLst>
      <p:ext uri="{BB962C8B-B14F-4D97-AF65-F5344CB8AC3E}">
        <p14:creationId xmlns:p14="http://schemas.microsoft.com/office/powerpoint/2010/main" val="2664109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C50BB31A-F0B3-438C-AC2E-8185AA2B0339}" type="slidenum">
              <a:rPr lang="it-IT"/>
              <a:pPr>
                <a:defRPr/>
              </a:pPr>
              <a:t>‹N›</a:t>
            </a:fld>
            <a:endParaRPr lang="it-IT"/>
          </a:p>
        </p:txBody>
      </p:sp>
    </p:spTree>
    <p:extLst>
      <p:ext uri="{BB962C8B-B14F-4D97-AF65-F5344CB8AC3E}">
        <p14:creationId xmlns:p14="http://schemas.microsoft.com/office/powerpoint/2010/main" val="789342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13800" y="304800"/>
            <a:ext cx="2667000" cy="5715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12800" y="304800"/>
            <a:ext cx="7797800" cy="5715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03000DF9-001C-4A80-9C42-FFBFF0C201B0}" type="slidenum">
              <a:rPr lang="it-IT"/>
              <a:pPr>
                <a:defRPr/>
              </a:pPr>
              <a:t>‹N›</a:t>
            </a:fld>
            <a:endParaRPr lang="it-IT"/>
          </a:p>
        </p:txBody>
      </p:sp>
    </p:spTree>
    <p:extLst>
      <p:ext uri="{BB962C8B-B14F-4D97-AF65-F5344CB8AC3E}">
        <p14:creationId xmlns:p14="http://schemas.microsoft.com/office/powerpoint/2010/main" val="210739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8C153E7E-DB2A-4FB8-9CF3-3D31BEA488AB}" type="datetimeFigureOut">
              <a:rPr lang="it-IT" smtClean="0"/>
              <a:t>23/10/2019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2038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C153E7E-DB2A-4FB8-9CF3-3D31BEA488AB}" type="datetimeFigureOut">
              <a:rPr lang="it-IT" smtClean="0"/>
              <a:t>23/10/2019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1211534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C153E7E-DB2A-4FB8-9CF3-3D31BEA488AB}" type="datetimeFigureOut">
              <a:rPr lang="it-IT" smtClean="0"/>
              <a:t>23/10/2019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262051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C153E7E-DB2A-4FB8-9CF3-3D31BEA488AB}" type="datetimeFigureOut">
              <a:rPr lang="it-IT" smtClean="0"/>
              <a:t>23/10/2019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87038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C153E7E-DB2A-4FB8-9CF3-3D31BEA488AB}" type="datetimeFigureOut">
              <a:rPr lang="it-IT" smtClean="0"/>
              <a:t>23/10/2019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46329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C153E7E-DB2A-4FB8-9CF3-3D31BEA488AB}" type="datetimeFigureOut">
              <a:rPr lang="it-IT" smtClean="0"/>
              <a:t>23/10/2019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183829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C153E7E-DB2A-4FB8-9CF3-3D31BEA488AB}" type="datetimeFigureOut">
              <a:rPr lang="it-IT" smtClean="0"/>
              <a:t>23/10/2019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74AC74-86D8-46ED-BC0D-5BF00C784F53}" type="slidenum">
              <a:rPr lang="it-IT" smtClean="0"/>
              <a:t>‹N›</a:t>
            </a:fld>
            <a:endParaRPr lang="it-IT"/>
          </a:p>
        </p:txBody>
      </p:sp>
    </p:spTree>
    <p:extLst>
      <p:ext uri="{BB962C8B-B14F-4D97-AF65-F5344CB8AC3E}">
        <p14:creationId xmlns:p14="http://schemas.microsoft.com/office/powerpoint/2010/main" val="217433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53E7E-DB2A-4FB8-9CF3-3D31BEA488AB}" type="datetimeFigureOut">
              <a:rPr lang="it-IT" smtClean="0"/>
              <a:t>23/10/2019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4AC74-86D8-46ED-BC0D-5BF00C784F53}" type="slidenum">
              <a:rPr lang="it-IT" smtClean="0"/>
              <a:t>‹N›</a:t>
            </a:fld>
            <a:endParaRPr lang="it-IT"/>
          </a:p>
        </p:txBody>
      </p:sp>
    </p:spTree>
    <p:extLst>
      <p:ext uri="{BB962C8B-B14F-4D97-AF65-F5344CB8AC3E}">
        <p14:creationId xmlns:p14="http://schemas.microsoft.com/office/powerpoint/2010/main" val="61718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grpSp>
          <p:nvGrpSpPr>
            <p:cNvPr id="1032" name="Group 3"/>
            <p:cNvGrpSpPr>
              <a:grpSpLocks/>
            </p:cNvGrpSpPr>
            <p:nvPr/>
          </p:nvGrpSpPr>
          <p:grpSpPr bwMode="auto">
            <a:xfrm>
              <a:off x="0" y="0"/>
              <a:ext cx="5760" cy="4320"/>
              <a:chOff x="0" y="0"/>
              <a:chExt cx="5760" cy="4320"/>
            </a:xfrm>
          </p:grpSpPr>
          <p:grpSp>
            <p:nvGrpSpPr>
              <p:cNvPr id="1039" name="Group 4"/>
              <p:cNvGrpSpPr>
                <a:grpSpLocks/>
              </p:cNvGrpSpPr>
              <p:nvPr/>
            </p:nvGrpSpPr>
            <p:grpSpPr bwMode="auto">
              <a:xfrm>
                <a:off x="0" y="192"/>
                <a:ext cx="5760" cy="4032"/>
                <a:chOff x="0" y="192"/>
                <a:chExt cx="5760" cy="4032"/>
              </a:xfrm>
            </p:grpSpPr>
            <p:sp>
              <p:nvSpPr>
                <p:cNvPr id="27653"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54"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55"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56"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57"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58"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59"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0"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1"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2"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3"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4"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5"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6"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7"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8"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69"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0"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1"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2"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3"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4"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grpSp>
            <p:nvGrpSpPr>
              <p:cNvPr id="1040" name="Group 27"/>
              <p:cNvGrpSpPr>
                <a:grpSpLocks/>
              </p:cNvGrpSpPr>
              <p:nvPr/>
            </p:nvGrpSpPr>
            <p:grpSpPr bwMode="auto">
              <a:xfrm>
                <a:off x="192" y="0"/>
                <a:ext cx="5376" cy="4320"/>
                <a:chOff x="192" y="0"/>
                <a:chExt cx="5376" cy="4320"/>
              </a:xfrm>
            </p:grpSpPr>
            <p:sp>
              <p:nvSpPr>
                <p:cNvPr id="27676"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7"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8"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79"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0"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1"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2"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3"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4"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5"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6"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7"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8"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89"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0"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1"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2"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3"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4"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5"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6"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7"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8"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699"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00"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01"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02"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03"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04"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grpSp>
        <p:sp>
          <p:nvSpPr>
            <p:cNvPr id="2770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06"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nvGrpSpPr>
            <p:cNvPr id="1035" name="Group 59"/>
            <p:cNvGrpSpPr>
              <a:grpSpLocks/>
            </p:cNvGrpSpPr>
            <p:nvPr/>
          </p:nvGrpSpPr>
          <p:grpSpPr bwMode="auto">
            <a:xfrm>
              <a:off x="261" y="892"/>
              <a:ext cx="1124" cy="1464"/>
              <a:chOff x="96" y="916"/>
              <a:chExt cx="2208" cy="2876"/>
            </a:xfrm>
          </p:grpSpPr>
          <p:sp>
            <p:nvSpPr>
              <p:cNvPr id="27708"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09"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sp>
            <p:nvSpPr>
              <p:cNvPr id="27710"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sz="1800"/>
              </a:p>
            </p:txBody>
          </p:sp>
        </p:grpSp>
      </p:grpSp>
      <p:sp>
        <p:nvSpPr>
          <p:cNvPr id="1027" name="Rectangle 63"/>
          <p:cNvSpPr>
            <a:spLocks noGrp="1" noChangeArrowheads="1"/>
          </p:cNvSpPr>
          <p:nvPr>
            <p:ph type="title"/>
          </p:nvPr>
        </p:nvSpPr>
        <p:spPr bwMode="auto">
          <a:xfrm>
            <a:off x="812800" y="304800"/>
            <a:ext cx="10363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1117600" y="19050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7713" name="Rectangle 65"/>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buClrTx/>
              <a:buFontTx/>
              <a:buNone/>
              <a:defRPr sz="1400">
                <a:latin typeface="+mn-lt"/>
              </a:defRPr>
            </a:lvl1pPr>
          </a:lstStyle>
          <a:p>
            <a:pPr>
              <a:defRPr/>
            </a:pPr>
            <a:endParaRPr lang="it-IT"/>
          </a:p>
        </p:txBody>
      </p:sp>
      <p:sp>
        <p:nvSpPr>
          <p:cNvPr id="27714" name="Rectangle 6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latin typeface="+mn-lt"/>
              </a:defRPr>
            </a:lvl1pPr>
          </a:lstStyle>
          <a:p>
            <a:pPr>
              <a:defRPr/>
            </a:pPr>
            <a:endParaRPr lang="it-IT"/>
          </a:p>
        </p:txBody>
      </p:sp>
      <p:sp>
        <p:nvSpPr>
          <p:cNvPr id="27715" name="Rectangle 6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latin typeface="+mn-lt"/>
              </a:defRPr>
            </a:lvl1pPr>
          </a:lstStyle>
          <a:p>
            <a:pPr>
              <a:defRPr/>
            </a:pPr>
            <a:fld id="{50BBB78C-A580-4F9F-BF3C-C433DBF2F9C2}" type="slidenum">
              <a:rPr lang="it-IT"/>
              <a:pPr>
                <a:defRPr/>
              </a:pPr>
              <a:t>‹N›</a:t>
            </a:fld>
            <a:endParaRPr lang="it-IT"/>
          </a:p>
        </p:txBody>
      </p:sp>
    </p:spTree>
    <p:extLst>
      <p:ext uri="{BB962C8B-B14F-4D97-AF65-F5344CB8AC3E}">
        <p14:creationId xmlns:p14="http://schemas.microsoft.com/office/powerpoint/2010/main" val="18184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giuseppe.borruso@econ.units.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porto.trieste.it/wp-content/uploads/2019/02/Sintesi_Statistiche_-ESPO_Gennaio-Dicembre_2018-NV-modalit%c3%a0-compatibilit%c3%a0.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2514600" y="2501900"/>
            <a:ext cx="7772400" cy="1143000"/>
          </a:xfrm>
        </p:spPr>
        <p:txBody>
          <a:bodyPr/>
          <a:lstStyle/>
          <a:p>
            <a:pPr eaLnBrk="1" hangingPunct="1"/>
            <a:r>
              <a:rPr lang="it-IT" sz="3600" b="1" dirty="0" err="1">
                <a:latin typeface="Arial" charset="0"/>
              </a:rPr>
              <a:t>Economic</a:t>
            </a:r>
            <a:r>
              <a:rPr lang="it-IT" sz="3600" b="1" dirty="0">
                <a:latin typeface="Arial" charset="0"/>
              </a:rPr>
              <a:t> </a:t>
            </a:r>
            <a:r>
              <a:rPr lang="it-IT" sz="3600" b="1" dirty="0" err="1">
                <a:latin typeface="Arial" charset="0"/>
              </a:rPr>
              <a:t>Geography</a:t>
            </a:r>
            <a:r>
              <a:rPr lang="it-IT" sz="3600" b="1" dirty="0">
                <a:latin typeface="Arial" charset="0"/>
              </a:rPr>
              <a:t> </a:t>
            </a:r>
            <a:br>
              <a:rPr lang="it-IT" sz="3600" b="1" dirty="0">
                <a:latin typeface="Arial" charset="0"/>
              </a:rPr>
            </a:br>
            <a:r>
              <a:rPr lang="it-IT" sz="3600" b="1" dirty="0">
                <a:latin typeface="Arial" charset="0"/>
              </a:rPr>
              <a:t/>
            </a:r>
            <a:br>
              <a:rPr lang="it-IT" sz="3600" b="1" dirty="0">
                <a:latin typeface="Arial" charset="0"/>
              </a:rPr>
            </a:br>
            <a:r>
              <a:rPr lang="it-IT" sz="2400" dirty="0">
                <a:latin typeface="Arial" charset="0"/>
              </a:rPr>
              <a:t>4 – </a:t>
            </a:r>
            <a:r>
              <a:rPr lang="it-IT" sz="2400" dirty="0" err="1">
                <a:latin typeface="Arial" charset="0"/>
              </a:rPr>
              <a:t>Transport</a:t>
            </a:r>
            <a:r>
              <a:rPr lang="it-IT" sz="2400" dirty="0">
                <a:latin typeface="Arial" charset="0"/>
              </a:rPr>
              <a:t> and </a:t>
            </a:r>
            <a:r>
              <a:rPr lang="it-IT" sz="2400" dirty="0" smtClean="0">
                <a:latin typeface="Arial" charset="0"/>
              </a:rPr>
              <a:t>location</a:t>
            </a:r>
            <a:br>
              <a:rPr lang="it-IT" sz="2400" dirty="0" smtClean="0">
                <a:latin typeface="Arial" charset="0"/>
              </a:rPr>
            </a:br>
            <a:r>
              <a:rPr lang="it-IT" sz="2400" dirty="0" smtClean="0">
                <a:latin typeface="Arial" charset="0"/>
              </a:rPr>
              <a:t>Port &amp; the City</a:t>
            </a:r>
            <a:endParaRPr lang="it-IT" sz="2000" b="1" i="1" dirty="0">
              <a:latin typeface="Arial" charset="0"/>
            </a:endParaRPr>
          </a:p>
        </p:txBody>
      </p:sp>
      <p:pic>
        <p:nvPicPr>
          <p:cNvPr id="5" name="Picture 4" descr="Università degli Studi di Tri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7384"/>
            <a:ext cx="3324225" cy="723900"/>
          </a:xfrm>
          <a:prstGeom prst="rect">
            <a:avLst/>
          </a:prstGeom>
          <a:noFill/>
          <a:extLst>
            <a:ext uri="{909E8E84-426E-40DD-AFC4-6F175D3DCCD1}">
              <a14:hiddenFill xmlns:a14="http://schemas.microsoft.com/office/drawing/2010/main">
                <a:solidFill>
                  <a:srgbClr val="FFFFFF"/>
                </a:solidFill>
              </a14:hiddenFill>
            </a:ext>
          </a:extLst>
        </p:spPr>
      </p:pic>
      <p:sp>
        <p:nvSpPr>
          <p:cNvPr id="2" name="Sottotitolo 1"/>
          <p:cNvSpPr>
            <a:spLocks noGrp="1"/>
          </p:cNvSpPr>
          <p:nvPr>
            <p:ph type="subTitle" idx="1"/>
          </p:nvPr>
        </p:nvSpPr>
        <p:spPr/>
        <p:txBody>
          <a:bodyPr/>
          <a:lstStyle/>
          <a:p>
            <a:endParaRPr lang="it-IT" dirty="0"/>
          </a:p>
        </p:txBody>
      </p:sp>
      <p:sp>
        <p:nvSpPr>
          <p:cNvPr id="6" name="Rectangle 3" descr="Rectangle: Click to edit Master text styles&#10;Second level&#10;Third level&#10;Fourth level&#10;Fifth level"/>
          <p:cNvSpPr txBox="1">
            <a:spLocks noChangeArrowheads="1"/>
          </p:cNvSpPr>
          <p:nvPr/>
        </p:nvSpPr>
        <p:spPr bwMode="auto">
          <a:xfrm>
            <a:off x="2667000" y="3462338"/>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110000"/>
              <a:buFont typeface="Wingdings" pitchFamily="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a:lstStyle>
          <a:p>
            <a:pPr eaLnBrk="1" hangingPunct="1">
              <a:buClr>
                <a:srgbClr val="6F89F7"/>
              </a:buClr>
            </a:pPr>
            <a:endParaRPr lang="it-IT" sz="1800" kern="0" dirty="0">
              <a:solidFill>
                <a:srgbClr val="40458C"/>
              </a:solidFill>
              <a:latin typeface="Tahoma"/>
            </a:endParaRPr>
          </a:p>
          <a:p>
            <a:pPr eaLnBrk="1" hangingPunct="1">
              <a:buClr>
                <a:srgbClr val="6F89F7"/>
              </a:buClr>
            </a:pPr>
            <a:endParaRPr lang="it-IT" sz="1800" kern="0" dirty="0">
              <a:solidFill>
                <a:srgbClr val="40458C"/>
              </a:solidFill>
              <a:latin typeface="Tahoma"/>
            </a:endParaRPr>
          </a:p>
          <a:p>
            <a:pPr eaLnBrk="1" hangingPunct="1">
              <a:buClr>
                <a:srgbClr val="6F89F7"/>
              </a:buClr>
            </a:pPr>
            <a:r>
              <a:rPr lang="it-IT" sz="1800" kern="0" dirty="0">
                <a:solidFill>
                  <a:srgbClr val="40458C"/>
                </a:solidFill>
                <a:latin typeface="Tahoma"/>
              </a:rPr>
              <a:t>121EC</a:t>
            </a:r>
          </a:p>
          <a:p>
            <a:pPr eaLnBrk="1" hangingPunct="1">
              <a:buClr>
                <a:srgbClr val="6F89F7"/>
              </a:buClr>
            </a:pPr>
            <a:endParaRPr lang="it-IT" sz="1800" kern="0" dirty="0">
              <a:solidFill>
                <a:srgbClr val="40458C"/>
              </a:solidFill>
              <a:latin typeface="Tahoma"/>
            </a:endParaRPr>
          </a:p>
          <a:p>
            <a:pPr eaLnBrk="1" hangingPunct="1">
              <a:spcBef>
                <a:spcPct val="15000"/>
              </a:spcBef>
              <a:buClr>
                <a:srgbClr val="6F89F7"/>
              </a:buClr>
            </a:pPr>
            <a:r>
              <a:rPr lang="it-IT" sz="1600" kern="0" dirty="0">
                <a:solidFill>
                  <a:srgbClr val="40458C"/>
                </a:solidFill>
                <a:latin typeface="Tahoma"/>
              </a:rPr>
              <a:t>A.Y. 2019/2020</a:t>
            </a:r>
          </a:p>
          <a:p>
            <a:pPr eaLnBrk="1" hangingPunct="1">
              <a:spcBef>
                <a:spcPct val="15000"/>
              </a:spcBef>
              <a:buClr>
                <a:srgbClr val="6F89F7"/>
              </a:buClr>
            </a:pPr>
            <a:r>
              <a:rPr lang="it-IT" sz="1600" kern="0" dirty="0">
                <a:solidFill>
                  <a:srgbClr val="40458C"/>
                </a:solidFill>
                <a:latin typeface="Tahoma"/>
              </a:rPr>
              <a:t>Dr. Giuseppe Borruso</a:t>
            </a:r>
          </a:p>
          <a:p>
            <a:pPr eaLnBrk="1" hangingPunct="1">
              <a:spcBef>
                <a:spcPct val="15000"/>
              </a:spcBef>
              <a:buClr>
                <a:srgbClr val="6F89F7"/>
              </a:buClr>
            </a:pPr>
            <a:r>
              <a:rPr lang="it-IT" sz="1600" kern="0" dirty="0" err="1">
                <a:solidFill>
                  <a:srgbClr val="40458C"/>
                </a:solidFill>
                <a:latin typeface="Tahoma"/>
              </a:rPr>
              <a:t>Department</a:t>
            </a:r>
            <a:r>
              <a:rPr lang="it-IT" sz="1600" kern="0" dirty="0">
                <a:solidFill>
                  <a:srgbClr val="40458C"/>
                </a:solidFill>
                <a:latin typeface="Tahoma"/>
              </a:rPr>
              <a:t> of </a:t>
            </a:r>
            <a:r>
              <a:rPr lang="it-IT" sz="1600" kern="0" dirty="0" err="1">
                <a:solidFill>
                  <a:srgbClr val="40458C"/>
                </a:solidFill>
                <a:latin typeface="Tahoma"/>
              </a:rPr>
              <a:t>Economics</a:t>
            </a:r>
            <a:r>
              <a:rPr lang="it-IT" sz="1600" kern="0" dirty="0">
                <a:solidFill>
                  <a:srgbClr val="40458C"/>
                </a:solidFill>
                <a:latin typeface="Tahoma"/>
              </a:rPr>
              <a:t>, Business, </a:t>
            </a:r>
            <a:r>
              <a:rPr lang="it-IT" sz="1600" kern="0" dirty="0" err="1">
                <a:solidFill>
                  <a:srgbClr val="40458C"/>
                </a:solidFill>
                <a:latin typeface="Tahoma"/>
              </a:rPr>
              <a:t>Mathematics</a:t>
            </a:r>
            <a:r>
              <a:rPr lang="it-IT" sz="1600" kern="0" dirty="0">
                <a:solidFill>
                  <a:srgbClr val="40458C"/>
                </a:solidFill>
                <a:latin typeface="Tahoma"/>
              </a:rPr>
              <a:t> and </a:t>
            </a:r>
            <a:r>
              <a:rPr lang="it-IT" sz="1600" kern="0" dirty="0" err="1">
                <a:solidFill>
                  <a:srgbClr val="40458C"/>
                </a:solidFill>
                <a:latin typeface="Tahoma"/>
              </a:rPr>
              <a:t>Statistics</a:t>
            </a:r>
            <a:endParaRPr lang="it-IT" sz="1600" kern="0" dirty="0">
              <a:solidFill>
                <a:srgbClr val="40458C"/>
              </a:solidFill>
              <a:latin typeface="Tahoma"/>
            </a:endParaRPr>
          </a:p>
          <a:p>
            <a:pPr eaLnBrk="1" hangingPunct="1">
              <a:spcBef>
                <a:spcPct val="15000"/>
              </a:spcBef>
              <a:buClr>
                <a:srgbClr val="6F89F7"/>
              </a:buClr>
            </a:pPr>
            <a:r>
              <a:rPr lang="it-IT" sz="1600" kern="0" dirty="0" err="1">
                <a:solidFill>
                  <a:srgbClr val="40458C"/>
                </a:solidFill>
                <a:latin typeface="Tahoma"/>
              </a:rPr>
              <a:t>University</a:t>
            </a:r>
            <a:r>
              <a:rPr lang="it-IT" sz="1600" kern="0" dirty="0">
                <a:solidFill>
                  <a:srgbClr val="40458C"/>
                </a:solidFill>
                <a:latin typeface="Tahoma"/>
              </a:rPr>
              <a:t> of Trieste</a:t>
            </a:r>
          </a:p>
          <a:p>
            <a:pPr eaLnBrk="1" hangingPunct="1">
              <a:spcBef>
                <a:spcPct val="15000"/>
              </a:spcBef>
              <a:buClr>
                <a:srgbClr val="6F89F7"/>
              </a:buClr>
            </a:pPr>
            <a:r>
              <a:rPr lang="it-IT" sz="1600" kern="0" dirty="0">
                <a:solidFill>
                  <a:srgbClr val="40458C"/>
                </a:solidFill>
                <a:latin typeface="Tahoma"/>
              </a:rPr>
              <a:t>E-mail. </a:t>
            </a:r>
            <a:r>
              <a:rPr lang="it-IT" sz="1600" kern="0" dirty="0">
                <a:solidFill>
                  <a:srgbClr val="40458C"/>
                </a:solidFill>
                <a:latin typeface="Tahoma"/>
                <a:hlinkClick r:id="rId4"/>
              </a:rPr>
              <a:t>giuseppe.borruso@econ.units.it</a:t>
            </a:r>
            <a:endParaRPr lang="it-IT" sz="1600" kern="0" dirty="0">
              <a:solidFill>
                <a:srgbClr val="40458C"/>
              </a:solidFill>
              <a:latin typeface="Tahoma"/>
            </a:endParaRPr>
          </a:p>
          <a:p>
            <a:pPr eaLnBrk="1" hangingPunct="1">
              <a:spcBef>
                <a:spcPct val="15000"/>
              </a:spcBef>
              <a:buClr>
                <a:srgbClr val="6F89F7"/>
              </a:buClr>
            </a:pPr>
            <a:r>
              <a:rPr lang="it-IT" sz="1600" kern="0" dirty="0" err="1">
                <a:solidFill>
                  <a:srgbClr val="40458C"/>
                </a:solidFill>
                <a:latin typeface="Tahoma"/>
              </a:rPr>
              <a:t>Ph</a:t>
            </a:r>
            <a:r>
              <a:rPr lang="it-IT" sz="1600" kern="0" dirty="0">
                <a:solidFill>
                  <a:srgbClr val="40458C"/>
                </a:solidFill>
                <a:latin typeface="Tahoma"/>
              </a:rPr>
              <a:t>. +39 040 558 </a:t>
            </a:r>
            <a:r>
              <a:rPr lang="it-IT" sz="1600" b="1" kern="0" dirty="0">
                <a:solidFill>
                  <a:srgbClr val="40458C"/>
                </a:solidFill>
                <a:latin typeface="Tahoma"/>
              </a:rPr>
              <a:t>7008</a:t>
            </a:r>
          </a:p>
          <a:p>
            <a:pPr eaLnBrk="1" hangingPunct="1">
              <a:spcBef>
                <a:spcPct val="15000"/>
              </a:spcBef>
              <a:buClr>
                <a:srgbClr val="6F89F7"/>
              </a:buClr>
            </a:pPr>
            <a:r>
              <a:rPr lang="it-IT" sz="1600" kern="0" dirty="0" err="1">
                <a:solidFill>
                  <a:srgbClr val="40458C"/>
                </a:solidFill>
                <a:latin typeface="Tahoma"/>
              </a:rPr>
              <a:t>Skype</a:t>
            </a:r>
            <a:r>
              <a:rPr lang="it-IT" sz="1600" kern="0" dirty="0">
                <a:solidFill>
                  <a:srgbClr val="40458C"/>
                </a:solidFill>
                <a:latin typeface="Tahoma"/>
              </a:rPr>
              <a:t>:  </a:t>
            </a:r>
            <a:r>
              <a:rPr lang="it-IT" sz="1600" kern="0" dirty="0" err="1">
                <a:solidFill>
                  <a:srgbClr val="40458C"/>
                </a:solidFill>
                <a:latin typeface="Tahoma"/>
              </a:rPr>
              <a:t>giuseppe.borruso</a:t>
            </a:r>
            <a:r>
              <a:rPr lang="it-IT" sz="1600" kern="0" dirty="0">
                <a:solidFill>
                  <a:srgbClr val="40458C"/>
                </a:solidFill>
                <a:latin typeface="Tahoma"/>
              </a:rPr>
              <a:t> </a:t>
            </a:r>
          </a:p>
        </p:txBody>
      </p:sp>
    </p:spTree>
    <p:extLst>
      <p:ext uri="{BB962C8B-B14F-4D97-AF65-F5344CB8AC3E}">
        <p14:creationId xmlns:p14="http://schemas.microsoft.com/office/powerpoint/2010/main" val="1441523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Molo VI (Pier 6th) </a:t>
            </a:r>
            <a:br>
              <a:rPr lang="it-IT" dirty="0" smtClean="0"/>
            </a:br>
            <a:r>
              <a:rPr lang="it-IT" sz="4000" dirty="0" smtClean="0"/>
              <a:t>Francesco Parisi (</a:t>
            </a:r>
            <a:r>
              <a:rPr lang="it-IT" sz="4000" dirty="0"/>
              <a:t>Europa </a:t>
            </a:r>
            <a:r>
              <a:rPr lang="it-IT" sz="4000" dirty="0" err="1"/>
              <a:t>Multipurpose</a:t>
            </a:r>
            <a:r>
              <a:rPr lang="it-IT" sz="4000" dirty="0"/>
              <a:t> </a:t>
            </a:r>
            <a:r>
              <a:rPr lang="it-IT" sz="4000" dirty="0" err="1" smtClean="0"/>
              <a:t>Terminals</a:t>
            </a:r>
            <a:r>
              <a:rPr lang="it-IT" sz="4000" dirty="0" smtClean="0"/>
              <a:t>) – </a:t>
            </a:r>
            <a:r>
              <a:rPr lang="it-IT" sz="4000" dirty="0" err="1" smtClean="0"/>
              <a:t>Ekol</a:t>
            </a:r>
            <a:r>
              <a:rPr lang="it-IT" sz="4000" dirty="0" smtClean="0"/>
              <a:t/>
            </a:r>
            <a:br>
              <a:rPr lang="it-IT" sz="4000" dirty="0" smtClean="0"/>
            </a:br>
            <a:r>
              <a:rPr lang="it-IT" sz="4000" dirty="0" smtClean="0"/>
              <a:t>Terminal Cereali (</a:t>
            </a:r>
            <a:r>
              <a:rPr lang="it-IT" sz="4000" dirty="0" err="1" smtClean="0"/>
              <a:t>Cereals</a:t>
            </a:r>
            <a:r>
              <a:rPr lang="it-IT" sz="4000" dirty="0" smtClean="0"/>
              <a:t> Terminal)</a:t>
            </a:r>
            <a:endParaRPr lang="it-IT" sz="4000" dirty="0"/>
          </a:p>
        </p:txBody>
      </p:sp>
      <p:pic>
        <p:nvPicPr>
          <p:cNvPr id="8" name="Segnaposto contenuto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400" y="2343944"/>
            <a:ext cx="5029200" cy="3314700"/>
          </a:xfrm>
        </p:spPr>
      </p:pic>
      <p:pic>
        <p:nvPicPr>
          <p:cNvPr id="10" name="Segnaposto contenuto 9"/>
          <p:cNvPicPr>
            <a:picLocks noGrp="1" noChangeAspect="1"/>
          </p:cNvPicPr>
          <p:nvPr>
            <p:ph sz="half" idx="2"/>
          </p:nvPr>
        </p:nvPicPr>
        <p:blipFill>
          <a:blip r:embed="rId3"/>
          <a:stretch>
            <a:fillRect/>
          </a:stretch>
        </p:blipFill>
        <p:spPr>
          <a:xfrm>
            <a:off x="6172200" y="2138604"/>
            <a:ext cx="5181600" cy="3725379"/>
          </a:xfrm>
          <a:prstGeom prst="rect">
            <a:avLst/>
          </a:prstGeom>
        </p:spPr>
      </p:pic>
      <p:sp>
        <p:nvSpPr>
          <p:cNvPr id="11" name="CasellaDiTesto 10"/>
          <p:cNvSpPr txBox="1"/>
          <p:nvPr/>
        </p:nvSpPr>
        <p:spPr>
          <a:xfrm>
            <a:off x="2017485" y="6310086"/>
            <a:ext cx="2475678" cy="369332"/>
          </a:xfrm>
          <a:prstGeom prst="rect">
            <a:avLst/>
          </a:prstGeom>
          <a:noFill/>
        </p:spPr>
        <p:txBody>
          <a:bodyPr wrap="none" rtlCol="0">
            <a:spAutoFit/>
          </a:bodyPr>
          <a:lstStyle/>
          <a:p>
            <a:r>
              <a:rPr lang="it-IT" dirty="0" smtClean="0"/>
              <a:t>From </a:t>
            </a:r>
            <a:r>
              <a:rPr lang="it-IT" dirty="0" err="1" smtClean="0"/>
              <a:t>old</a:t>
            </a:r>
            <a:r>
              <a:rPr lang="it-IT" dirty="0" smtClean="0"/>
              <a:t> </a:t>
            </a:r>
            <a:r>
              <a:rPr lang="it-IT" dirty="0" err="1" smtClean="0"/>
              <a:t>warehouses</a:t>
            </a:r>
            <a:r>
              <a:rPr lang="it-IT" dirty="0" smtClean="0"/>
              <a:t>…..</a:t>
            </a:r>
            <a:endParaRPr lang="it-IT" dirty="0"/>
          </a:p>
        </p:txBody>
      </p:sp>
      <p:sp>
        <p:nvSpPr>
          <p:cNvPr id="12" name="CasellaDiTesto 11"/>
          <p:cNvSpPr txBox="1"/>
          <p:nvPr/>
        </p:nvSpPr>
        <p:spPr>
          <a:xfrm>
            <a:off x="8188612" y="6310086"/>
            <a:ext cx="1949893" cy="369332"/>
          </a:xfrm>
          <a:prstGeom prst="rect">
            <a:avLst/>
          </a:prstGeom>
          <a:noFill/>
        </p:spPr>
        <p:txBody>
          <a:bodyPr wrap="none" rtlCol="0">
            <a:spAutoFit/>
          </a:bodyPr>
          <a:lstStyle/>
          <a:p>
            <a:r>
              <a:rPr lang="it-IT" dirty="0" smtClean="0"/>
              <a:t>…to </a:t>
            </a:r>
            <a:r>
              <a:rPr lang="it-IT" dirty="0" err="1" smtClean="0"/>
              <a:t>modern</a:t>
            </a:r>
            <a:r>
              <a:rPr lang="it-IT" dirty="0" smtClean="0"/>
              <a:t> </a:t>
            </a:r>
            <a:r>
              <a:rPr lang="it-IT" dirty="0" err="1" smtClean="0"/>
              <a:t>quays</a:t>
            </a:r>
            <a:endParaRPr lang="it-IT" dirty="0"/>
          </a:p>
        </p:txBody>
      </p:sp>
    </p:spTree>
    <p:extLst>
      <p:ext uri="{BB962C8B-B14F-4D97-AF65-F5344CB8AC3E}">
        <p14:creationId xmlns:p14="http://schemas.microsoft.com/office/powerpoint/2010/main" val="3975806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smtClean="0"/>
              <a:t>Container terminal «Molo VII» (7th Pier)</a:t>
            </a:r>
            <a:br>
              <a:rPr lang="it-IT" dirty="0" smtClean="0"/>
            </a:br>
            <a:endParaRPr lang="it-IT" dirty="0"/>
          </a:p>
        </p:txBody>
      </p:sp>
      <p:pic>
        <p:nvPicPr>
          <p:cNvPr id="8" name="Segnaposto contenuto 7"/>
          <p:cNvPicPr>
            <a:picLocks noGrp="1" noChangeAspect="1"/>
          </p:cNvPicPr>
          <p:nvPr>
            <p:ph idx="1"/>
          </p:nvPr>
        </p:nvPicPr>
        <p:blipFill rotWithShape="1">
          <a:blip r:embed="rId2"/>
          <a:srcRect l="4992" t="10080" b="7865"/>
          <a:stretch/>
        </p:blipFill>
        <p:spPr>
          <a:xfrm>
            <a:off x="0" y="952390"/>
            <a:ext cx="12192000" cy="5920126"/>
          </a:xfrm>
          <a:prstGeom prst="rect">
            <a:avLst/>
          </a:prstGeom>
        </p:spPr>
      </p:pic>
      <p:pic>
        <p:nvPicPr>
          <p:cNvPr id="9" name="Segnaposto contenuto 3"/>
          <p:cNvPicPr>
            <a:picLocks noChangeAspect="1"/>
          </p:cNvPicPr>
          <p:nvPr/>
        </p:nvPicPr>
        <p:blipFill rotWithShape="1">
          <a:blip r:embed="rId3"/>
          <a:srcRect l="65643" t="71132" r="10454" b="15703"/>
          <a:stretch/>
        </p:blipFill>
        <p:spPr>
          <a:xfrm>
            <a:off x="9895420" y="6146800"/>
            <a:ext cx="2296580" cy="711200"/>
          </a:xfrm>
          <a:prstGeom prst="rect">
            <a:avLst/>
          </a:prstGeom>
        </p:spPr>
      </p:pic>
      <p:sp>
        <p:nvSpPr>
          <p:cNvPr id="10" name="Sole 9"/>
          <p:cNvSpPr/>
          <p:nvPr/>
        </p:nvSpPr>
        <p:spPr>
          <a:xfrm>
            <a:off x="10126646" y="3825887"/>
            <a:ext cx="1255594" cy="111911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rot="2700000">
            <a:off x="11147709" y="3582472"/>
            <a:ext cx="275771" cy="461665"/>
          </a:xfrm>
          <a:prstGeom prst="rect">
            <a:avLst/>
          </a:prstGeom>
          <a:noFill/>
        </p:spPr>
        <p:txBody>
          <a:bodyPr wrap="square" rtlCol="0">
            <a:spAutoFit/>
          </a:bodyPr>
          <a:lstStyle/>
          <a:p>
            <a:r>
              <a:rPr lang="it-IT" sz="2400" b="1" dirty="0" smtClean="0">
                <a:solidFill>
                  <a:schemeClr val="bg1"/>
                </a:solidFill>
              </a:rPr>
              <a:t>N</a:t>
            </a:r>
            <a:endParaRPr lang="it-IT" sz="2400" b="1" dirty="0">
              <a:solidFill>
                <a:schemeClr val="bg1"/>
              </a:solidFill>
            </a:endParaRPr>
          </a:p>
        </p:txBody>
      </p:sp>
      <p:cxnSp>
        <p:nvCxnSpPr>
          <p:cNvPr id="12" name="Connettore diritto 11"/>
          <p:cNvCxnSpPr/>
          <p:nvPr/>
        </p:nvCxnSpPr>
        <p:spPr>
          <a:xfrm>
            <a:off x="9357389" y="6134217"/>
            <a:ext cx="2529811" cy="0"/>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0282999" y="5573928"/>
            <a:ext cx="776175" cy="369332"/>
          </a:xfrm>
          <a:prstGeom prst="rect">
            <a:avLst/>
          </a:prstGeom>
          <a:noFill/>
        </p:spPr>
        <p:txBody>
          <a:bodyPr wrap="none" rtlCol="0">
            <a:spAutoFit/>
          </a:bodyPr>
          <a:lstStyle/>
          <a:p>
            <a:r>
              <a:rPr lang="it-IT" b="1" dirty="0" smtClean="0">
                <a:solidFill>
                  <a:schemeClr val="bg1"/>
                </a:solidFill>
              </a:rPr>
              <a:t>250 m</a:t>
            </a:r>
            <a:endParaRPr lang="it-IT" b="1" dirty="0">
              <a:solidFill>
                <a:schemeClr val="bg1"/>
              </a:solidFill>
            </a:endParaRPr>
          </a:p>
        </p:txBody>
      </p:sp>
      <p:sp>
        <p:nvSpPr>
          <p:cNvPr id="15" name="Rettangolo 14"/>
          <p:cNvSpPr/>
          <p:nvPr/>
        </p:nvSpPr>
        <p:spPr>
          <a:xfrm>
            <a:off x="1320800" y="2699657"/>
            <a:ext cx="4775200" cy="188685"/>
          </a:xfrm>
          <a:prstGeom prst="rect">
            <a:avLst/>
          </a:prstGeom>
          <a:solidFill>
            <a:srgbClr val="C000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2148188" y="1690688"/>
            <a:ext cx="3947812" cy="369332"/>
          </a:xfrm>
          <a:prstGeom prst="rect">
            <a:avLst/>
          </a:prstGeom>
          <a:noFill/>
        </p:spPr>
        <p:txBody>
          <a:bodyPr wrap="none" rtlCol="0">
            <a:spAutoFit/>
          </a:bodyPr>
          <a:lstStyle/>
          <a:p>
            <a:r>
              <a:rPr lang="it-IT" dirty="0" err="1" smtClean="0">
                <a:solidFill>
                  <a:schemeClr val="bg1"/>
                </a:solidFill>
              </a:rPr>
              <a:t>Rail</a:t>
            </a:r>
            <a:r>
              <a:rPr lang="it-IT" dirty="0" smtClean="0">
                <a:solidFill>
                  <a:schemeClr val="bg1"/>
                </a:solidFill>
              </a:rPr>
              <a:t> </a:t>
            </a:r>
            <a:r>
              <a:rPr lang="it-IT" dirty="0" err="1" smtClean="0">
                <a:solidFill>
                  <a:schemeClr val="bg1"/>
                </a:solidFill>
              </a:rPr>
              <a:t>track</a:t>
            </a:r>
            <a:r>
              <a:rPr lang="it-IT" dirty="0" smtClean="0">
                <a:solidFill>
                  <a:schemeClr val="bg1"/>
                </a:solidFill>
              </a:rPr>
              <a:t> – Ro-La (</a:t>
            </a:r>
            <a:r>
              <a:rPr lang="it-IT" dirty="0" err="1" smtClean="0">
                <a:solidFill>
                  <a:schemeClr val="bg1"/>
                </a:solidFill>
              </a:rPr>
              <a:t>Rollande</a:t>
            </a:r>
            <a:r>
              <a:rPr lang="it-IT" dirty="0" smtClean="0">
                <a:solidFill>
                  <a:schemeClr val="bg1"/>
                </a:solidFill>
              </a:rPr>
              <a:t> </a:t>
            </a:r>
            <a:r>
              <a:rPr lang="it-IT" dirty="0" err="1" smtClean="0">
                <a:solidFill>
                  <a:schemeClr val="bg1"/>
                </a:solidFill>
              </a:rPr>
              <a:t>Landstrasse</a:t>
            </a:r>
            <a:r>
              <a:rPr lang="it-IT" dirty="0" smtClean="0">
                <a:solidFill>
                  <a:schemeClr val="bg1"/>
                </a:solidFill>
              </a:rPr>
              <a:t>)</a:t>
            </a:r>
            <a:endParaRPr lang="it-IT" dirty="0">
              <a:solidFill>
                <a:schemeClr val="bg1"/>
              </a:solidFill>
            </a:endParaRPr>
          </a:p>
        </p:txBody>
      </p:sp>
      <p:cxnSp>
        <p:nvCxnSpPr>
          <p:cNvPr id="17" name="Connettore diritto 16"/>
          <p:cNvCxnSpPr/>
          <p:nvPr/>
        </p:nvCxnSpPr>
        <p:spPr>
          <a:xfrm flipV="1">
            <a:off x="1320800" y="2481943"/>
            <a:ext cx="4775200" cy="1932"/>
          </a:xfrm>
          <a:prstGeom prst="line">
            <a:avLst/>
          </a:prstGeom>
          <a:ln w="381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3526599" y="2081495"/>
            <a:ext cx="776175" cy="369332"/>
          </a:xfrm>
          <a:prstGeom prst="rect">
            <a:avLst/>
          </a:prstGeom>
          <a:noFill/>
        </p:spPr>
        <p:txBody>
          <a:bodyPr wrap="none" rtlCol="0">
            <a:spAutoFit/>
          </a:bodyPr>
          <a:lstStyle/>
          <a:p>
            <a:r>
              <a:rPr lang="it-IT" b="1" dirty="0" smtClean="0">
                <a:solidFill>
                  <a:schemeClr val="bg1"/>
                </a:solidFill>
              </a:rPr>
              <a:t>500 m</a:t>
            </a:r>
            <a:endParaRPr lang="it-IT" b="1" dirty="0">
              <a:solidFill>
                <a:schemeClr val="bg1"/>
              </a:solidFill>
            </a:endParaRPr>
          </a:p>
        </p:txBody>
      </p:sp>
      <p:sp>
        <p:nvSpPr>
          <p:cNvPr id="20" name="Rettangolo 19"/>
          <p:cNvSpPr/>
          <p:nvPr/>
        </p:nvSpPr>
        <p:spPr>
          <a:xfrm>
            <a:off x="1538514" y="5573928"/>
            <a:ext cx="6444343" cy="1102643"/>
          </a:xfrm>
          <a:prstGeom prst="rect">
            <a:avLst/>
          </a:prstGeom>
          <a:solidFill>
            <a:schemeClr val="accent4">
              <a:lumMod val="20000"/>
              <a:lumOff val="8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3708400" y="6307239"/>
            <a:ext cx="821122" cy="369332"/>
          </a:xfrm>
          <a:prstGeom prst="rect">
            <a:avLst/>
          </a:prstGeom>
          <a:noFill/>
        </p:spPr>
        <p:txBody>
          <a:bodyPr wrap="none" rtlCol="0">
            <a:spAutoFit/>
          </a:bodyPr>
          <a:lstStyle/>
          <a:p>
            <a:r>
              <a:rPr lang="it-IT" dirty="0" err="1" smtClean="0">
                <a:solidFill>
                  <a:schemeClr val="bg1"/>
                </a:solidFill>
              </a:rPr>
              <a:t>Cranes</a:t>
            </a:r>
            <a:endParaRPr lang="it-IT" dirty="0">
              <a:solidFill>
                <a:schemeClr val="bg1"/>
              </a:solidFill>
            </a:endParaRPr>
          </a:p>
        </p:txBody>
      </p:sp>
      <p:sp>
        <p:nvSpPr>
          <p:cNvPr id="22" name="Rettangolo 21"/>
          <p:cNvSpPr/>
          <p:nvPr/>
        </p:nvSpPr>
        <p:spPr>
          <a:xfrm rot="852126">
            <a:off x="8113486" y="3686629"/>
            <a:ext cx="478971" cy="1887299"/>
          </a:xfrm>
          <a:prstGeom prst="rect">
            <a:avLst/>
          </a:prstGeom>
          <a:solidFill>
            <a:schemeClr val="accent6">
              <a:lumMod val="20000"/>
              <a:lumOff val="8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a:off x="8867942" y="4705468"/>
            <a:ext cx="1363771" cy="369332"/>
          </a:xfrm>
          <a:prstGeom prst="rect">
            <a:avLst/>
          </a:prstGeom>
          <a:noFill/>
        </p:spPr>
        <p:txBody>
          <a:bodyPr wrap="none" rtlCol="0">
            <a:spAutoFit/>
          </a:bodyPr>
          <a:lstStyle/>
          <a:p>
            <a:r>
              <a:rPr lang="it-IT" dirty="0" smtClean="0">
                <a:solidFill>
                  <a:schemeClr val="bg1"/>
                </a:solidFill>
              </a:rPr>
              <a:t>Semi-trailers</a:t>
            </a:r>
            <a:endParaRPr lang="it-IT" dirty="0">
              <a:solidFill>
                <a:schemeClr val="bg1"/>
              </a:solidFill>
            </a:endParaRPr>
          </a:p>
        </p:txBody>
      </p:sp>
      <p:sp>
        <p:nvSpPr>
          <p:cNvPr id="26" name="Rettangolo 25"/>
          <p:cNvSpPr/>
          <p:nvPr/>
        </p:nvSpPr>
        <p:spPr>
          <a:xfrm>
            <a:off x="1320800" y="3727786"/>
            <a:ext cx="1941958" cy="657659"/>
          </a:xfrm>
          <a:prstGeom prst="rect">
            <a:avLst/>
          </a:prstGeom>
          <a:solidFill>
            <a:schemeClr val="accent4">
              <a:lumMod val="60000"/>
              <a:lumOff val="4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30580" y="3635270"/>
            <a:ext cx="1243354" cy="646331"/>
          </a:xfrm>
          <a:prstGeom prst="rect">
            <a:avLst/>
          </a:prstGeom>
          <a:noFill/>
        </p:spPr>
        <p:txBody>
          <a:bodyPr wrap="none" rtlCol="0">
            <a:spAutoFit/>
          </a:bodyPr>
          <a:lstStyle/>
          <a:p>
            <a:r>
              <a:rPr lang="it-IT" dirty="0" smtClean="0">
                <a:solidFill>
                  <a:schemeClr val="bg1"/>
                </a:solidFill>
              </a:rPr>
              <a:t>Containers </a:t>
            </a:r>
          </a:p>
          <a:p>
            <a:r>
              <a:rPr lang="it-IT" dirty="0" smtClean="0">
                <a:solidFill>
                  <a:schemeClr val="bg1"/>
                </a:solidFill>
              </a:rPr>
              <a:t>(</a:t>
            </a:r>
            <a:r>
              <a:rPr lang="it-IT" dirty="0" err="1" smtClean="0">
                <a:solidFill>
                  <a:schemeClr val="bg1"/>
                </a:solidFill>
              </a:rPr>
              <a:t>piled</a:t>
            </a:r>
            <a:r>
              <a:rPr lang="it-IT" dirty="0" smtClean="0">
                <a:solidFill>
                  <a:schemeClr val="bg1"/>
                </a:solidFill>
              </a:rPr>
              <a:t>)</a:t>
            </a:r>
            <a:endParaRPr lang="it-IT" dirty="0">
              <a:solidFill>
                <a:schemeClr val="bg1"/>
              </a:solidFill>
            </a:endParaRPr>
          </a:p>
        </p:txBody>
      </p:sp>
    </p:spTree>
    <p:extLst>
      <p:ext uri="{BB962C8B-B14F-4D97-AF65-F5344CB8AC3E}">
        <p14:creationId xmlns:p14="http://schemas.microsoft.com/office/powerpoint/2010/main" val="3509026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3"/>
          <p:cNvPicPr>
            <a:picLocks noGrp="1" noChangeAspect="1"/>
          </p:cNvPicPr>
          <p:nvPr>
            <p:ph idx="1"/>
          </p:nvPr>
        </p:nvPicPr>
        <p:blipFill rotWithShape="1">
          <a:blip r:embed="rId2"/>
          <a:srcRect l="20369" t="13081" r="10429" b="9532"/>
          <a:stretch/>
        </p:blipFill>
        <p:spPr>
          <a:xfrm>
            <a:off x="838200" y="141650"/>
            <a:ext cx="10682513" cy="6716350"/>
          </a:xfrm>
          <a:prstGeom prst="rect">
            <a:avLst/>
          </a:prstGeom>
        </p:spPr>
      </p:pic>
      <p:sp>
        <p:nvSpPr>
          <p:cNvPr id="2" name="Titolo 1"/>
          <p:cNvSpPr>
            <a:spLocks noGrp="1"/>
          </p:cNvSpPr>
          <p:nvPr>
            <p:ph type="title"/>
          </p:nvPr>
        </p:nvSpPr>
        <p:spPr/>
        <p:txBody>
          <a:bodyPr>
            <a:normAutofit fontScale="90000"/>
          </a:bodyPr>
          <a:lstStyle/>
          <a:p>
            <a:r>
              <a:rPr lang="it-IT" dirty="0" err="1" smtClean="0">
                <a:solidFill>
                  <a:schemeClr val="bg1"/>
                </a:solidFill>
              </a:rPr>
              <a:t>Multipurpose</a:t>
            </a:r>
            <a:r>
              <a:rPr lang="it-IT" dirty="0" smtClean="0">
                <a:solidFill>
                  <a:schemeClr val="bg1"/>
                </a:solidFill>
              </a:rPr>
              <a:t> </a:t>
            </a:r>
            <a:r>
              <a:rPr lang="it-IT" dirty="0" err="1" smtClean="0">
                <a:solidFill>
                  <a:schemeClr val="bg1"/>
                </a:solidFill>
              </a:rPr>
              <a:t>platform</a:t>
            </a:r>
            <a:r>
              <a:rPr lang="it-IT" dirty="0" smtClean="0">
                <a:solidFill>
                  <a:schemeClr val="bg1"/>
                </a:solidFill>
              </a:rPr>
              <a:t>	Wood Terminal</a:t>
            </a:r>
            <a:br>
              <a:rPr lang="it-IT" dirty="0" smtClean="0">
                <a:solidFill>
                  <a:schemeClr val="bg1"/>
                </a:solidFill>
              </a:rPr>
            </a:br>
            <a:r>
              <a:rPr lang="it-IT" dirty="0" smtClean="0">
                <a:solidFill>
                  <a:schemeClr val="bg1"/>
                </a:solidFill>
              </a:rPr>
              <a:t>(</a:t>
            </a:r>
            <a:r>
              <a:rPr lang="it-IT" dirty="0" smtClean="0">
                <a:solidFill>
                  <a:schemeClr val="bg1"/>
                </a:solidFill>
              </a:rPr>
              <a:t>Ro-Ro /  </a:t>
            </a:r>
            <a:r>
              <a:rPr lang="it-IT" dirty="0" smtClean="0">
                <a:solidFill>
                  <a:schemeClr val="bg1"/>
                </a:solidFill>
              </a:rPr>
              <a:t>containers)</a:t>
            </a:r>
            <a:r>
              <a:rPr lang="it-IT" dirty="0">
                <a:solidFill>
                  <a:schemeClr val="bg1"/>
                </a:solidFill>
              </a:rPr>
              <a:t/>
            </a:r>
            <a:br>
              <a:rPr lang="it-IT" dirty="0">
                <a:solidFill>
                  <a:schemeClr val="bg1"/>
                </a:solidFill>
              </a:rPr>
            </a:br>
            <a:endParaRPr lang="it-IT" dirty="0">
              <a:solidFill>
                <a:schemeClr val="bg1"/>
              </a:solidFill>
            </a:endParaRPr>
          </a:p>
        </p:txBody>
      </p:sp>
      <p:sp>
        <p:nvSpPr>
          <p:cNvPr id="7" name="Sole 6"/>
          <p:cNvSpPr/>
          <p:nvPr/>
        </p:nvSpPr>
        <p:spPr>
          <a:xfrm>
            <a:off x="924589" y="2135956"/>
            <a:ext cx="1255594" cy="111911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rot="2700000">
            <a:off x="1945652" y="1892541"/>
            <a:ext cx="275771" cy="461665"/>
          </a:xfrm>
          <a:prstGeom prst="rect">
            <a:avLst/>
          </a:prstGeom>
          <a:noFill/>
        </p:spPr>
        <p:txBody>
          <a:bodyPr wrap="square" rtlCol="0">
            <a:spAutoFit/>
          </a:bodyPr>
          <a:lstStyle/>
          <a:p>
            <a:r>
              <a:rPr lang="it-IT" sz="2400" b="1" dirty="0" smtClean="0">
                <a:solidFill>
                  <a:schemeClr val="bg1"/>
                </a:solidFill>
              </a:rPr>
              <a:t>N</a:t>
            </a:r>
            <a:endParaRPr lang="it-IT" sz="2400" b="1" dirty="0">
              <a:solidFill>
                <a:schemeClr val="bg1"/>
              </a:solidFill>
            </a:endParaRPr>
          </a:p>
        </p:txBody>
      </p:sp>
      <p:cxnSp>
        <p:nvCxnSpPr>
          <p:cNvPr id="9" name="Connettore diritto 8"/>
          <p:cNvCxnSpPr/>
          <p:nvPr/>
        </p:nvCxnSpPr>
        <p:spPr>
          <a:xfrm>
            <a:off x="1127789" y="1794445"/>
            <a:ext cx="2602382" cy="5326"/>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2149725" y="1158532"/>
            <a:ext cx="776175" cy="369332"/>
          </a:xfrm>
          <a:prstGeom prst="rect">
            <a:avLst/>
          </a:prstGeom>
          <a:noFill/>
        </p:spPr>
        <p:txBody>
          <a:bodyPr wrap="none" rtlCol="0">
            <a:spAutoFit/>
          </a:bodyPr>
          <a:lstStyle/>
          <a:p>
            <a:r>
              <a:rPr lang="it-IT" b="1" dirty="0" smtClean="0">
                <a:solidFill>
                  <a:schemeClr val="bg1"/>
                </a:solidFill>
              </a:rPr>
              <a:t>250 m</a:t>
            </a:r>
            <a:endParaRPr lang="it-IT" b="1" dirty="0">
              <a:solidFill>
                <a:schemeClr val="bg1"/>
              </a:solidFill>
            </a:endParaRPr>
          </a:p>
        </p:txBody>
      </p:sp>
      <p:sp>
        <p:nvSpPr>
          <p:cNvPr id="12" name="Figura a mano libera 11"/>
          <p:cNvSpPr/>
          <p:nvPr/>
        </p:nvSpPr>
        <p:spPr>
          <a:xfrm>
            <a:off x="1465943" y="1117600"/>
            <a:ext cx="6052457" cy="5617029"/>
          </a:xfrm>
          <a:custGeom>
            <a:avLst/>
            <a:gdLst>
              <a:gd name="connsiteX0" fmla="*/ 5109028 w 6052457"/>
              <a:gd name="connsiteY0" fmla="*/ 14514 h 5617029"/>
              <a:gd name="connsiteX1" fmla="*/ 5109028 w 6052457"/>
              <a:gd name="connsiteY1" fmla="*/ 72571 h 5617029"/>
              <a:gd name="connsiteX2" fmla="*/ 4688114 w 6052457"/>
              <a:gd name="connsiteY2" fmla="*/ 0 h 5617029"/>
              <a:gd name="connsiteX3" fmla="*/ 101600 w 6052457"/>
              <a:gd name="connsiteY3" fmla="*/ 2249714 h 5617029"/>
              <a:gd name="connsiteX4" fmla="*/ 0 w 6052457"/>
              <a:gd name="connsiteY4" fmla="*/ 3512457 h 5617029"/>
              <a:gd name="connsiteX5" fmla="*/ 101600 w 6052457"/>
              <a:gd name="connsiteY5" fmla="*/ 5283200 h 5617029"/>
              <a:gd name="connsiteX6" fmla="*/ 2249714 w 6052457"/>
              <a:gd name="connsiteY6" fmla="*/ 4339771 h 5617029"/>
              <a:gd name="connsiteX7" fmla="*/ 2670628 w 6052457"/>
              <a:gd name="connsiteY7" fmla="*/ 4180114 h 5617029"/>
              <a:gd name="connsiteX8" fmla="*/ 3904343 w 6052457"/>
              <a:gd name="connsiteY8" fmla="*/ 5617029 h 5617029"/>
              <a:gd name="connsiteX9" fmla="*/ 5225143 w 6052457"/>
              <a:gd name="connsiteY9" fmla="*/ 4630057 h 5617029"/>
              <a:gd name="connsiteX10" fmla="*/ 6052457 w 6052457"/>
              <a:gd name="connsiteY10" fmla="*/ 3730171 h 5617029"/>
              <a:gd name="connsiteX11" fmla="*/ 4963886 w 6052457"/>
              <a:gd name="connsiteY11" fmla="*/ 2757714 h 5617029"/>
              <a:gd name="connsiteX12" fmla="*/ 4804228 w 6052457"/>
              <a:gd name="connsiteY12" fmla="*/ 2510971 h 5617029"/>
              <a:gd name="connsiteX13" fmla="*/ 4905828 w 6052457"/>
              <a:gd name="connsiteY13" fmla="*/ 551543 h 5617029"/>
              <a:gd name="connsiteX14" fmla="*/ 4978400 w 6052457"/>
              <a:gd name="connsiteY14" fmla="*/ 362857 h 5617029"/>
              <a:gd name="connsiteX15" fmla="*/ 5021943 w 6052457"/>
              <a:gd name="connsiteY15" fmla="*/ 145143 h 561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2457" h="5617029">
                <a:moveTo>
                  <a:pt x="5109028" y="14514"/>
                </a:moveTo>
                <a:lnTo>
                  <a:pt x="5109028" y="72571"/>
                </a:lnTo>
                <a:lnTo>
                  <a:pt x="4688114" y="0"/>
                </a:lnTo>
                <a:lnTo>
                  <a:pt x="101600" y="2249714"/>
                </a:lnTo>
                <a:lnTo>
                  <a:pt x="0" y="3512457"/>
                </a:lnTo>
                <a:lnTo>
                  <a:pt x="101600" y="5283200"/>
                </a:lnTo>
                <a:lnTo>
                  <a:pt x="2249714" y="4339771"/>
                </a:lnTo>
                <a:lnTo>
                  <a:pt x="2670628" y="4180114"/>
                </a:lnTo>
                <a:lnTo>
                  <a:pt x="3904343" y="5617029"/>
                </a:lnTo>
                <a:lnTo>
                  <a:pt x="5225143" y="4630057"/>
                </a:lnTo>
                <a:lnTo>
                  <a:pt x="6052457" y="3730171"/>
                </a:lnTo>
                <a:lnTo>
                  <a:pt x="4963886" y="2757714"/>
                </a:lnTo>
                <a:lnTo>
                  <a:pt x="4804228" y="2510971"/>
                </a:lnTo>
                <a:lnTo>
                  <a:pt x="4905828" y="551543"/>
                </a:lnTo>
                <a:lnTo>
                  <a:pt x="4978400" y="362857"/>
                </a:lnTo>
                <a:lnTo>
                  <a:pt x="5021943" y="145143"/>
                </a:lnTo>
              </a:path>
            </a:pathLst>
          </a:cu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igura a mano libera 12"/>
          <p:cNvSpPr/>
          <p:nvPr/>
        </p:nvSpPr>
        <p:spPr>
          <a:xfrm>
            <a:off x="6270171" y="1161143"/>
            <a:ext cx="4804229" cy="4644571"/>
          </a:xfrm>
          <a:custGeom>
            <a:avLst/>
            <a:gdLst>
              <a:gd name="connsiteX0" fmla="*/ 391886 w 4804229"/>
              <a:gd name="connsiteY0" fmla="*/ 43543 h 4644571"/>
              <a:gd name="connsiteX1" fmla="*/ 3541486 w 4804229"/>
              <a:gd name="connsiteY1" fmla="*/ 0 h 4644571"/>
              <a:gd name="connsiteX2" fmla="*/ 4470400 w 4804229"/>
              <a:gd name="connsiteY2" fmla="*/ 725714 h 4644571"/>
              <a:gd name="connsiteX3" fmla="*/ 4702629 w 4804229"/>
              <a:gd name="connsiteY3" fmla="*/ 1799771 h 4644571"/>
              <a:gd name="connsiteX4" fmla="*/ 4804229 w 4804229"/>
              <a:gd name="connsiteY4" fmla="*/ 2409371 h 4644571"/>
              <a:gd name="connsiteX5" fmla="*/ 3991429 w 4804229"/>
              <a:gd name="connsiteY5" fmla="*/ 3396343 h 4644571"/>
              <a:gd name="connsiteX6" fmla="*/ 2540000 w 4804229"/>
              <a:gd name="connsiteY6" fmla="*/ 4441371 h 4644571"/>
              <a:gd name="connsiteX7" fmla="*/ 682172 w 4804229"/>
              <a:gd name="connsiteY7" fmla="*/ 4644571 h 4644571"/>
              <a:gd name="connsiteX8" fmla="*/ 522515 w 4804229"/>
              <a:gd name="connsiteY8" fmla="*/ 4470400 h 4644571"/>
              <a:gd name="connsiteX9" fmla="*/ 1306286 w 4804229"/>
              <a:gd name="connsiteY9" fmla="*/ 3744686 h 4644571"/>
              <a:gd name="connsiteX10" fmla="*/ 174172 w 4804229"/>
              <a:gd name="connsiteY10" fmla="*/ 2714171 h 4644571"/>
              <a:gd name="connsiteX11" fmla="*/ 0 w 4804229"/>
              <a:gd name="connsiteY11" fmla="*/ 2467428 h 4644571"/>
              <a:gd name="connsiteX12" fmla="*/ 43543 w 4804229"/>
              <a:gd name="connsiteY12" fmla="*/ 1698171 h 4644571"/>
              <a:gd name="connsiteX13" fmla="*/ 188686 w 4804229"/>
              <a:gd name="connsiteY13" fmla="*/ 580571 h 4644571"/>
              <a:gd name="connsiteX14" fmla="*/ 275772 w 4804229"/>
              <a:gd name="connsiteY14" fmla="*/ 101600 h 464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4229" h="4644571">
                <a:moveTo>
                  <a:pt x="391886" y="43543"/>
                </a:moveTo>
                <a:lnTo>
                  <a:pt x="3541486" y="0"/>
                </a:lnTo>
                <a:lnTo>
                  <a:pt x="4470400" y="725714"/>
                </a:lnTo>
                <a:lnTo>
                  <a:pt x="4702629" y="1799771"/>
                </a:lnTo>
                <a:lnTo>
                  <a:pt x="4804229" y="2409371"/>
                </a:lnTo>
                <a:lnTo>
                  <a:pt x="3991429" y="3396343"/>
                </a:lnTo>
                <a:lnTo>
                  <a:pt x="2540000" y="4441371"/>
                </a:lnTo>
                <a:lnTo>
                  <a:pt x="682172" y="4644571"/>
                </a:lnTo>
                <a:lnTo>
                  <a:pt x="522515" y="4470400"/>
                </a:lnTo>
                <a:lnTo>
                  <a:pt x="1306286" y="3744686"/>
                </a:lnTo>
                <a:lnTo>
                  <a:pt x="174172" y="2714171"/>
                </a:lnTo>
                <a:lnTo>
                  <a:pt x="0" y="2467428"/>
                </a:lnTo>
                <a:lnTo>
                  <a:pt x="43543" y="1698171"/>
                </a:lnTo>
                <a:lnTo>
                  <a:pt x="188686" y="580571"/>
                </a:lnTo>
                <a:lnTo>
                  <a:pt x="275772" y="101600"/>
                </a:lnTo>
              </a:path>
            </a:pathLst>
          </a:custGeom>
          <a:solidFill>
            <a:schemeClr val="accent2">
              <a:lumMod val="75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63462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scalo legnami tries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0183" y="0"/>
            <a:ext cx="110633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dirty="0" err="1" smtClean="0">
                <a:solidFill>
                  <a:schemeClr val="bg1"/>
                </a:solidFill>
              </a:rPr>
              <a:t>Logistic</a:t>
            </a:r>
            <a:r>
              <a:rPr lang="it-IT" dirty="0" smtClean="0">
                <a:solidFill>
                  <a:schemeClr val="bg1"/>
                </a:solidFill>
              </a:rPr>
              <a:t> </a:t>
            </a:r>
            <a:r>
              <a:rPr lang="it-IT" dirty="0" err="1" smtClean="0">
                <a:solidFill>
                  <a:schemeClr val="bg1"/>
                </a:solidFill>
              </a:rPr>
              <a:t>platform</a:t>
            </a:r>
            <a:r>
              <a:rPr lang="it-IT" dirty="0" smtClean="0">
                <a:solidFill>
                  <a:schemeClr val="bg1"/>
                </a:solidFill>
              </a:rPr>
              <a:t> – </a:t>
            </a:r>
            <a:r>
              <a:rPr lang="it-IT" dirty="0" err="1" smtClean="0">
                <a:solidFill>
                  <a:schemeClr val="bg1"/>
                </a:solidFill>
              </a:rPr>
              <a:t>planned</a:t>
            </a:r>
            <a:r>
              <a:rPr lang="it-IT" dirty="0" smtClean="0">
                <a:solidFill>
                  <a:schemeClr val="bg1"/>
                </a:solidFill>
              </a:rPr>
              <a:t/>
            </a:r>
            <a:br>
              <a:rPr lang="it-IT" dirty="0" smtClean="0">
                <a:solidFill>
                  <a:schemeClr val="bg1"/>
                </a:solidFill>
              </a:rPr>
            </a:br>
            <a:endParaRPr lang="it-IT" dirty="0">
              <a:solidFill>
                <a:schemeClr val="bg1"/>
              </a:solidFill>
            </a:endParaRPr>
          </a:p>
        </p:txBody>
      </p:sp>
    </p:spTree>
    <p:extLst>
      <p:ext uri="{BB962C8B-B14F-4D97-AF65-F5344CB8AC3E}">
        <p14:creationId xmlns:p14="http://schemas.microsoft.com/office/powerpoint/2010/main" val="3172193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lstStyle/>
          <a:p>
            <a:r>
              <a:rPr lang="it-IT" dirty="0"/>
              <a:t>Wood Terminal</a:t>
            </a:r>
          </a:p>
        </p:txBody>
      </p:sp>
      <p:sp>
        <p:nvSpPr>
          <p:cNvPr id="10" name="Segnaposto contenuto 9"/>
          <p:cNvSpPr>
            <a:spLocks noGrp="1"/>
          </p:cNvSpPr>
          <p:nvPr>
            <p:ph sz="half" idx="1"/>
          </p:nvPr>
        </p:nvSpPr>
        <p:spPr/>
        <p:txBody>
          <a:bodyPr/>
          <a:lstStyle/>
          <a:p>
            <a:r>
              <a:rPr lang="it-IT" dirty="0" smtClean="0"/>
              <a:t>Wood and </a:t>
            </a:r>
            <a:r>
              <a:rPr lang="it-IT" dirty="0" err="1" smtClean="0"/>
              <a:t>not</a:t>
            </a:r>
            <a:r>
              <a:rPr lang="it-IT" dirty="0" smtClean="0"/>
              <a:t> </a:t>
            </a:r>
            <a:r>
              <a:rPr lang="it-IT" dirty="0" err="1" smtClean="0"/>
              <a:t>only</a:t>
            </a:r>
            <a:r>
              <a:rPr lang="it-IT" dirty="0" smtClean="0"/>
              <a:t> </a:t>
            </a:r>
            <a:r>
              <a:rPr lang="it-IT" dirty="0" err="1" smtClean="0"/>
              <a:t>wood</a:t>
            </a:r>
            <a:r>
              <a:rPr lang="it-IT" dirty="0" smtClean="0"/>
              <a:t>….</a:t>
            </a:r>
          </a:p>
          <a:p>
            <a:r>
              <a:rPr lang="it-IT" dirty="0" smtClean="0"/>
              <a:t>….non </a:t>
            </a:r>
            <a:r>
              <a:rPr lang="it-IT" dirty="0" err="1" smtClean="0"/>
              <a:t>ferrous</a:t>
            </a:r>
            <a:r>
              <a:rPr lang="it-IT" dirty="0" smtClean="0"/>
              <a:t> </a:t>
            </a:r>
            <a:r>
              <a:rPr lang="it-IT" dirty="0" err="1" smtClean="0"/>
              <a:t>metals</a:t>
            </a:r>
            <a:endParaRPr lang="it-IT" dirty="0"/>
          </a:p>
        </p:txBody>
      </p:sp>
      <p:pic>
        <p:nvPicPr>
          <p:cNvPr id="1028" name="Picture 4" descr="http://www.ship2shore.it/upload/images/07_2017/trieste-scalo-legnami-170703182416_big.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6614" y="3241478"/>
            <a:ext cx="5181600" cy="3222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scalo legnami tri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704" y="1737492"/>
            <a:ext cx="4732179" cy="354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61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6"/>
          <p:cNvPicPr>
            <a:picLocks noGrp="1" noChangeAspect="1"/>
          </p:cNvPicPr>
          <p:nvPr>
            <p:ph idx="1"/>
          </p:nvPr>
        </p:nvPicPr>
        <p:blipFill rotWithShape="1">
          <a:blip r:embed="rId2"/>
          <a:srcRect l="22245" t="9412" b="16871"/>
          <a:stretch/>
        </p:blipFill>
        <p:spPr>
          <a:xfrm>
            <a:off x="0" y="722927"/>
            <a:ext cx="12192000" cy="6498675"/>
          </a:xfrm>
          <a:prstGeom prst="rect">
            <a:avLst/>
          </a:prstGeom>
        </p:spPr>
      </p:pic>
      <p:sp>
        <p:nvSpPr>
          <p:cNvPr id="12" name="Titolo 4"/>
          <p:cNvSpPr>
            <a:spLocks noGrp="1"/>
          </p:cNvSpPr>
          <p:nvPr>
            <p:ph type="title"/>
          </p:nvPr>
        </p:nvSpPr>
        <p:spPr/>
        <p:txBody>
          <a:bodyPr>
            <a:normAutofit fontScale="90000"/>
          </a:bodyPr>
          <a:lstStyle/>
          <a:p>
            <a:r>
              <a:rPr lang="it-IT" dirty="0" smtClean="0"/>
              <a:t>SIOT Terminal - Transalpine Pipeline</a:t>
            </a:r>
            <a:br>
              <a:rPr lang="it-IT" dirty="0" smtClean="0"/>
            </a:br>
            <a:r>
              <a:rPr lang="it-IT" dirty="0" smtClean="0"/>
              <a:t/>
            </a:r>
            <a:br>
              <a:rPr lang="it-IT" dirty="0" smtClean="0"/>
            </a:br>
            <a:endParaRPr lang="it-IT" dirty="0"/>
          </a:p>
        </p:txBody>
      </p:sp>
      <p:cxnSp>
        <p:nvCxnSpPr>
          <p:cNvPr id="13" name="Connettore diritto 12"/>
          <p:cNvCxnSpPr/>
          <p:nvPr/>
        </p:nvCxnSpPr>
        <p:spPr>
          <a:xfrm flipV="1">
            <a:off x="4436463" y="6738848"/>
            <a:ext cx="2448000" cy="6824"/>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5464257" y="5893586"/>
            <a:ext cx="776175" cy="369332"/>
          </a:xfrm>
          <a:prstGeom prst="rect">
            <a:avLst/>
          </a:prstGeom>
          <a:noFill/>
        </p:spPr>
        <p:txBody>
          <a:bodyPr wrap="none" rtlCol="0">
            <a:spAutoFit/>
          </a:bodyPr>
          <a:lstStyle/>
          <a:p>
            <a:r>
              <a:rPr lang="it-IT" b="1" dirty="0" smtClean="0">
                <a:solidFill>
                  <a:schemeClr val="bg1"/>
                </a:solidFill>
              </a:rPr>
              <a:t>100 </a:t>
            </a:r>
            <a:r>
              <a:rPr lang="it-IT" b="1" dirty="0" smtClean="0">
                <a:solidFill>
                  <a:schemeClr val="bg1"/>
                </a:solidFill>
              </a:rPr>
              <a:t>m</a:t>
            </a:r>
            <a:endParaRPr lang="it-IT" b="1" dirty="0">
              <a:solidFill>
                <a:schemeClr val="bg1"/>
              </a:solidFill>
            </a:endParaRPr>
          </a:p>
        </p:txBody>
      </p:sp>
      <p:cxnSp>
        <p:nvCxnSpPr>
          <p:cNvPr id="16" name="Connettore 2 15"/>
          <p:cNvCxnSpPr/>
          <p:nvPr/>
        </p:nvCxnSpPr>
        <p:spPr>
          <a:xfrm flipV="1">
            <a:off x="1418897" y="3736428"/>
            <a:ext cx="1970689" cy="135583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1785636" y="3972264"/>
            <a:ext cx="776175" cy="369332"/>
          </a:xfrm>
          <a:prstGeom prst="rect">
            <a:avLst/>
          </a:prstGeom>
          <a:noFill/>
        </p:spPr>
        <p:txBody>
          <a:bodyPr wrap="none" rtlCol="0">
            <a:spAutoFit/>
          </a:bodyPr>
          <a:lstStyle/>
          <a:p>
            <a:r>
              <a:rPr lang="it-IT" b="1" dirty="0" smtClean="0">
                <a:solidFill>
                  <a:schemeClr val="bg1"/>
                </a:solidFill>
              </a:rPr>
              <a:t>300 </a:t>
            </a:r>
            <a:r>
              <a:rPr lang="it-IT" b="1" dirty="0" smtClean="0">
                <a:solidFill>
                  <a:schemeClr val="bg1"/>
                </a:solidFill>
              </a:rPr>
              <a:t>m</a:t>
            </a:r>
            <a:endParaRPr lang="it-IT" b="1" dirty="0">
              <a:solidFill>
                <a:schemeClr val="bg1"/>
              </a:solidFill>
            </a:endParaRPr>
          </a:p>
        </p:txBody>
      </p:sp>
    </p:spTree>
    <p:extLst>
      <p:ext uri="{BB962C8B-B14F-4D97-AF65-F5344CB8AC3E}">
        <p14:creationId xmlns:p14="http://schemas.microsoft.com/office/powerpoint/2010/main" val="2524321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Largest Ships by </a:t>
            </a:r>
            <a:r>
              <a:rPr lang="en-US" dirty="0" smtClean="0"/>
              <a:t>Category</a:t>
            </a:r>
            <a:br>
              <a:rPr lang="en-US" dirty="0" smtClean="0"/>
            </a:br>
            <a:endParaRPr lang="en-US" dirty="0"/>
          </a:p>
        </p:txBody>
      </p:sp>
      <p:sp>
        <p:nvSpPr>
          <p:cNvPr id="6" name="Freeform 127"/>
          <p:cNvSpPr>
            <a:spLocks/>
          </p:cNvSpPr>
          <p:nvPr/>
        </p:nvSpPr>
        <p:spPr bwMode="auto">
          <a:xfrm>
            <a:off x="3556247" y="2628117"/>
            <a:ext cx="4223308" cy="646331"/>
          </a:xfrm>
          <a:custGeom>
            <a:avLst/>
            <a:gdLst>
              <a:gd name="T0" fmla="*/ 2147483647 w 4332"/>
              <a:gd name="T1" fmla="*/ 2147483647 h 784"/>
              <a:gd name="T2" fmla="*/ 2147483647 w 4332"/>
              <a:gd name="T3" fmla="*/ 2147483647 h 784"/>
              <a:gd name="T4" fmla="*/ 2147483647 w 4332"/>
              <a:gd name="T5" fmla="*/ 2147483647 h 784"/>
              <a:gd name="T6" fmla="*/ 2147483647 w 4332"/>
              <a:gd name="T7" fmla="*/ 2147483647 h 784"/>
              <a:gd name="T8" fmla="*/ 2147483647 w 4332"/>
              <a:gd name="T9" fmla="*/ 2147483647 h 784"/>
              <a:gd name="T10" fmla="*/ 2147483647 w 4332"/>
              <a:gd name="T11" fmla="*/ 2147483647 h 784"/>
              <a:gd name="T12" fmla="*/ 2147483647 w 4332"/>
              <a:gd name="T13" fmla="*/ 2147483647 h 784"/>
              <a:gd name="T14" fmla="*/ 2147483647 w 4332"/>
              <a:gd name="T15" fmla="*/ 2147483647 h 784"/>
              <a:gd name="T16" fmla="*/ 2147483647 w 4332"/>
              <a:gd name="T17" fmla="*/ 2147483647 h 784"/>
              <a:gd name="T18" fmla="*/ 2147483647 w 4332"/>
              <a:gd name="T19" fmla="*/ 2147483647 h 784"/>
              <a:gd name="T20" fmla="*/ 2147483647 w 4332"/>
              <a:gd name="T21" fmla="*/ 2147483647 h 784"/>
              <a:gd name="T22" fmla="*/ 2147483647 w 4332"/>
              <a:gd name="T23" fmla="*/ 2147483647 h 784"/>
              <a:gd name="T24" fmla="*/ 2147483647 w 4332"/>
              <a:gd name="T25" fmla="*/ 2147483647 h 784"/>
              <a:gd name="T26" fmla="*/ 2147483647 w 4332"/>
              <a:gd name="T27" fmla="*/ 2147483647 h 784"/>
              <a:gd name="T28" fmla="*/ 0 w 4332"/>
              <a:gd name="T29" fmla="*/ 2147483647 h 784"/>
              <a:gd name="T30" fmla="*/ 2147483647 w 4332"/>
              <a:gd name="T31" fmla="*/ 2147483647 h 784"/>
              <a:gd name="T32" fmla="*/ 2147483647 w 4332"/>
              <a:gd name="T33" fmla="*/ 2147483647 h 784"/>
              <a:gd name="T34" fmla="*/ 2147483647 w 4332"/>
              <a:gd name="T35" fmla="*/ 2147483647 h 784"/>
              <a:gd name="T36" fmla="*/ 2147483647 w 4332"/>
              <a:gd name="T37" fmla="*/ 2147483647 h 784"/>
              <a:gd name="T38" fmla="*/ 2147483647 w 4332"/>
              <a:gd name="T39" fmla="*/ 2147483647 h 784"/>
              <a:gd name="T40" fmla="*/ 2147483647 w 4332"/>
              <a:gd name="T41" fmla="*/ 2147483647 h 784"/>
              <a:gd name="T42" fmla="*/ 2147483647 w 4332"/>
              <a:gd name="T43" fmla="*/ 2147483647 h 784"/>
              <a:gd name="T44" fmla="*/ 2147483647 w 4332"/>
              <a:gd name="T45" fmla="*/ 2147483647 h 784"/>
              <a:gd name="T46" fmla="*/ 2147483647 w 4332"/>
              <a:gd name="T47" fmla="*/ 2147483647 h 784"/>
              <a:gd name="T48" fmla="*/ 2147483647 w 4332"/>
              <a:gd name="T49" fmla="*/ 2147483647 h 784"/>
              <a:gd name="T50" fmla="*/ 2147483647 w 4332"/>
              <a:gd name="T51" fmla="*/ 2147483647 h 784"/>
              <a:gd name="T52" fmla="*/ 2147483647 w 4332"/>
              <a:gd name="T53" fmla="*/ 2147483647 h 784"/>
              <a:gd name="T54" fmla="*/ 2147483647 w 4332"/>
              <a:gd name="T55" fmla="*/ 2147483647 h 784"/>
              <a:gd name="T56" fmla="*/ 2147483647 w 4332"/>
              <a:gd name="T57" fmla="*/ 2147483647 h 784"/>
              <a:gd name="T58" fmla="*/ 2147483647 w 4332"/>
              <a:gd name="T59" fmla="*/ 2147483647 h 784"/>
              <a:gd name="T60" fmla="*/ 2147483647 w 4332"/>
              <a:gd name="T61" fmla="*/ 2147483647 h 784"/>
              <a:gd name="T62" fmla="*/ 2147483647 w 4332"/>
              <a:gd name="T63" fmla="*/ 2147483647 h 784"/>
              <a:gd name="T64" fmla="*/ 2147483647 w 4332"/>
              <a:gd name="T65" fmla="*/ 0 h 784"/>
              <a:gd name="T66" fmla="*/ 2147483647 w 4332"/>
              <a:gd name="T67" fmla="*/ 2147483647 h 784"/>
              <a:gd name="T68" fmla="*/ 2147483647 w 4332"/>
              <a:gd name="T69" fmla="*/ 2147483647 h 784"/>
              <a:gd name="T70" fmla="*/ 2147483647 w 4332"/>
              <a:gd name="T71" fmla="*/ 2147483647 h 784"/>
              <a:gd name="T72" fmla="*/ 2147483647 w 4332"/>
              <a:gd name="T73" fmla="*/ 2147483647 h 784"/>
              <a:gd name="T74" fmla="*/ 2147483647 w 4332"/>
              <a:gd name="T75" fmla="*/ 2147483647 h 784"/>
              <a:gd name="T76" fmla="*/ 2147483647 w 4332"/>
              <a:gd name="T77" fmla="*/ 2147483647 h 784"/>
              <a:gd name="T78" fmla="*/ 2147483647 w 4332"/>
              <a:gd name="T79" fmla="*/ 2147483647 h 784"/>
              <a:gd name="T80" fmla="*/ 2147483647 w 4332"/>
              <a:gd name="T81" fmla="*/ 2147483647 h 784"/>
              <a:gd name="T82" fmla="*/ 2147483647 w 4332"/>
              <a:gd name="T83" fmla="*/ 2147483647 h 784"/>
              <a:gd name="T84" fmla="*/ 2147483647 w 4332"/>
              <a:gd name="T85" fmla="*/ 2147483647 h 784"/>
              <a:gd name="T86" fmla="*/ 2147483647 w 4332"/>
              <a:gd name="T87" fmla="*/ 2147483647 h 784"/>
              <a:gd name="T88" fmla="*/ 2147483647 w 4332"/>
              <a:gd name="T89" fmla="*/ 2147483647 h 784"/>
              <a:gd name="T90" fmla="*/ 2147483647 w 4332"/>
              <a:gd name="T91" fmla="*/ 2147483647 h 784"/>
              <a:gd name="T92" fmla="*/ 2147483647 w 4332"/>
              <a:gd name="T93" fmla="*/ 2147483647 h 784"/>
              <a:gd name="T94" fmla="*/ 2147483647 w 4332"/>
              <a:gd name="T95" fmla="*/ 2147483647 h 784"/>
              <a:gd name="T96" fmla="*/ 2147483647 w 4332"/>
              <a:gd name="T97" fmla="*/ 2147483647 h 784"/>
              <a:gd name="T98" fmla="*/ 2147483647 w 4332"/>
              <a:gd name="T99" fmla="*/ 2147483647 h 784"/>
              <a:gd name="T100" fmla="*/ 2147483647 w 4332"/>
              <a:gd name="T101" fmla="*/ 2147483647 h 784"/>
              <a:gd name="T102" fmla="*/ 2147483647 w 4332"/>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2"/>
              <a:gd name="T157" fmla="*/ 0 h 784"/>
              <a:gd name="T158" fmla="*/ 4332 w 4332"/>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2" h="784">
                <a:moveTo>
                  <a:pt x="4332" y="310"/>
                </a:moveTo>
                <a:lnTo>
                  <a:pt x="4238" y="411"/>
                </a:lnTo>
                <a:lnTo>
                  <a:pt x="4231" y="449"/>
                </a:lnTo>
                <a:lnTo>
                  <a:pt x="4225" y="601"/>
                </a:lnTo>
                <a:lnTo>
                  <a:pt x="4263" y="664"/>
                </a:lnTo>
                <a:lnTo>
                  <a:pt x="4301" y="714"/>
                </a:lnTo>
                <a:lnTo>
                  <a:pt x="4288" y="759"/>
                </a:lnTo>
                <a:lnTo>
                  <a:pt x="4238" y="778"/>
                </a:lnTo>
                <a:lnTo>
                  <a:pt x="221" y="784"/>
                </a:lnTo>
                <a:lnTo>
                  <a:pt x="202" y="721"/>
                </a:lnTo>
                <a:lnTo>
                  <a:pt x="164" y="771"/>
                </a:lnTo>
                <a:lnTo>
                  <a:pt x="50" y="771"/>
                </a:lnTo>
                <a:lnTo>
                  <a:pt x="44" y="563"/>
                </a:lnTo>
                <a:lnTo>
                  <a:pt x="12" y="487"/>
                </a:lnTo>
                <a:lnTo>
                  <a:pt x="0" y="399"/>
                </a:lnTo>
                <a:lnTo>
                  <a:pt x="12" y="354"/>
                </a:lnTo>
                <a:lnTo>
                  <a:pt x="271" y="367"/>
                </a:lnTo>
                <a:lnTo>
                  <a:pt x="271" y="329"/>
                </a:lnTo>
                <a:lnTo>
                  <a:pt x="347" y="323"/>
                </a:lnTo>
                <a:lnTo>
                  <a:pt x="348" y="262"/>
                </a:lnTo>
                <a:lnTo>
                  <a:pt x="410" y="260"/>
                </a:lnTo>
                <a:lnTo>
                  <a:pt x="417" y="39"/>
                </a:lnTo>
                <a:lnTo>
                  <a:pt x="435" y="1"/>
                </a:lnTo>
                <a:lnTo>
                  <a:pt x="461" y="39"/>
                </a:lnTo>
                <a:lnTo>
                  <a:pt x="467" y="253"/>
                </a:lnTo>
                <a:lnTo>
                  <a:pt x="562" y="253"/>
                </a:lnTo>
                <a:lnTo>
                  <a:pt x="562" y="215"/>
                </a:lnTo>
                <a:lnTo>
                  <a:pt x="600" y="209"/>
                </a:lnTo>
                <a:lnTo>
                  <a:pt x="598" y="190"/>
                </a:lnTo>
                <a:lnTo>
                  <a:pt x="622" y="186"/>
                </a:lnTo>
                <a:lnTo>
                  <a:pt x="631" y="152"/>
                </a:lnTo>
                <a:lnTo>
                  <a:pt x="650" y="89"/>
                </a:lnTo>
                <a:lnTo>
                  <a:pt x="672" y="0"/>
                </a:lnTo>
                <a:lnTo>
                  <a:pt x="682" y="152"/>
                </a:lnTo>
                <a:lnTo>
                  <a:pt x="726" y="152"/>
                </a:lnTo>
                <a:lnTo>
                  <a:pt x="745" y="121"/>
                </a:lnTo>
                <a:lnTo>
                  <a:pt x="748" y="328"/>
                </a:lnTo>
                <a:lnTo>
                  <a:pt x="762" y="334"/>
                </a:lnTo>
                <a:lnTo>
                  <a:pt x="764" y="367"/>
                </a:lnTo>
                <a:lnTo>
                  <a:pt x="2008" y="373"/>
                </a:lnTo>
                <a:lnTo>
                  <a:pt x="2008" y="335"/>
                </a:lnTo>
                <a:lnTo>
                  <a:pt x="2103" y="342"/>
                </a:lnTo>
                <a:lnTo>
                  <a:pt x="2122" y="373"/>
                </a:lnTo>
                <a:lnTo>
                  <a:pt x="2160" y="373"/>
                </a:lnTo>
                <a:lnTo>
                  <a:pt x="2166" y="329"/>
                </a:lnTo>
                <a:lnTo>
                  <a:pt x="2229" y="329"/>
                </a:lnTo>
                <a:lnTo>
                  <a:pt x="2229" y="373"/>
                </a:lnTo>
                <a:lnTo>
                  <a:pt x="3871" y="373"/>
                </a:lnTo>
                <a:lnTo>
                  <a:pt x="3922" y="335"/>
                </a:lnTo>
                <a:lnTo>
                  <a:pt x="4105" y="329"/>
                </a:lnTo>
                <a:lnTo>
                  <a:pt x="4162" y="304"/>
                </a:lnTo>
                <a:lnTo>
                  <a:pt x="4332" y="310"/>
                </a:lnTo>
                <a:close/>
              </a:path>
            </a:pathLst>
          </a:custGeom>
          <a:solidFill>
            <a:schemeClr val="tx1"/>
          </a:solidFill>
          <a:ln w="12700">
            <a:noFill/>
            <a:round/>
            <a:headEnd type="none" w="sm" len="sm"/>
            <a:tailEnd type="none" w="sm" len="sm"/>
          </a:ln>
        </p:spPr>
        <p:txBody>
          <a:bodyPr wrap="none" anchor="ctr"/>
          <a:lstStyle/>
          <a:p>
            <a:endParaRPr lang="en-US">
              <a:latin typeface="Agency FB" panose="020B0503020202020204" pitchFamily="34" charset="0"/>
            </a:endParaRPr>
          </a:p>
        </p:txBody>
      </p:sp>
      <p:sp>
        <p:nvSpPr>
          <p:cNvPr id="12" name="TextBox 11"/>
          <p:cNvSpPr txBox="1"/>
          <p:nvPr/>
        </p:nvSpPr>
        <p:spPr>
          <a:xfrm>
            <a:off x="1881673" y="1616946"/>
            <a:ext cx="1277914" cy="369332"/>
          </a:xfrm>
          <a:prstGeom prst="rect">
            <a:avLst/>
          </a:prstGeom>
          <a:noFill/>
        </p:spPr>
        <p:txBody>
          <a:bodyPr wrap="none" rtlCol="0">
            <a:spAutoFit/>
          </a:bodyPr>
          <a:lstStyle/>
          <a:p>
            <a:r>
              <a:rPr lang="en-US" b="1" dirty="0">
                <a:latin typeface="Agency FB" panose="020B0503020202020204" pitchFamily="34" charset="0"/>
              </a:rPr>
              <a:t>Containership</a:t>
            </a:r>
          </a:p>
        </p:txBody>
      </p:sp>
      <p:sp>
        <p:nvSpPr>
          <p:cNvPr id="13" name="TextBox 12"/>
          <p:cNvSpPr txBox="1"/>
          <p:nvPr/>
        </p:nvSpPr>
        <p:spPr>
          <a:xfrm>
            <a:off x="4792235" y="991187"/>
            <a:ext cx="1471878" cy="369332"/>
          </a:xfrm>
          <a:prstGeom prst="rect">
            <a:avLst/>
          </a:prstGeom>
          <a:noFill/>
        </p:spPr>
        <p:txBody>
          <a:bodyPr wrap="none" rtlCol="0">
            <a:spAutoFit/>
          </a:bodyPr>
          <a:lstStyle/>
          <a:p>
            <a:r>
              <a:rPr lang="en-US" dirty="0">
                <a:latin typeface="Agency FB" panose="020B0503020202020204" pitchFamily="34" charset="0"/>
              </a:rPr>
              <a:t>MSC Oscar (2015)</a:t>
            </a:r>
          </a:p>
        </p:txBody>
      </p:sp>
      <p:sp>
        <p:nvSpPr>
          <p:cNvPr id="14" name="TextBox 13"/>
          <p:cNvSpPr txBox="1"/>
          <p:nvPr/>
        </p:nvSpPr>
        <p:spPr>
          <a:xfrm>
            <a:off x="8202850" y="1093293"/>
            <a:ext cx="1045479" cy="1200329"/>
          </a:xfrm>
          <a:prstGeom prst="rect">
            <a:avLst/>
          </a:prstGeom>
          <a:noFill/>
        </p:spPr>
        <p:txBody>
          <a:bodyPr wrap="none" rtlCol="0">
            <a:spAutoFit/>
          </a:bodyPr>
          <a:lstStyle/>
          <a:p>
            <a:r>
              <a:rPr lang="en-US" dirty="0">
                <a:latin typeface="Agency FB" panose="020B0503020202020204" pitchFamily="34" charset="0"/>
              </a:rPr>
              <a:t>LOA: 394 m</a:t>
            </a:r>
          </a:p>
          <a:p>
            <a:r>
              <a:rPr lang="en-US" dirty="0">
                <a:latin typeface="Agency FB" panose="020B0503020202020204" pitchFamily="34" charset="0"/>
              </a:rPr>
              <a:t>Beam: 59 m</a:t>
            </a:r>
          </a:p>
          <a:p>
            <a:r>
              <a:rPr lang="en-US" dirty="0">
                <a:latin typeface="Agency FB" panose="020B0503020202020204" pitchFamily="34" charset="0"/>
              </a:rPr>
              <a:t>Draft: 16 m</a:t>
            </a:r>
          </a:p>
          <a:p>
            <a:r>
              <a:rPr lang="en-US" dirty="0">
                <a:latin typeface="Agency FB" panose="020B0503020202020204" pitchFamily="34" charset="0"/>
              </a:rPr>
              <a:t>TEU: 19,224</a:t>
            </a:r>
          </a:p>
        </p:txBody>
      </p:sp>
      <p:sp>
        <p:nvSpPr>
          <p:cNvPr id="15" name="TextBox 14"/>
          <p:cNvSpPr txBox="1"/>
          <p:nvPr/>
        </p:nvSpPr>
        <p:spPr>
          <a:xfrm>
            <a:off x="1881674" y="2628117"/>
            <a:ext cx="1305165" cy="646331"/>
          </a:xfrm>
          <a:prstGeom prst="rect">
            <a:avLst/>
          </a:prstGeom>
          <a:noFill/>
        </p:spPr>
        <p:txBody>
          <a:bodyPr wrap="none" rtlCol="0">
            <a:spAutoFit/>
          </a:bodyPr>
          <a:lstStyle/>
          <a:p>
            <a:r>
              <a:rPr lang="en-US" b="1" dirty="0">
                <a:latin typeface="Agency FB" panose="020B0503020202020204" pitchFamily="34" charset="0"/>
              </a:rPr>
              <a:t>Ultra Large</a:t>
            </a:r>
          </a:p>
          <a:p>
            <a:r>
              <a:rPr lang="en-US" b="1" dirty="0">
                <a:latin typeface="Agency FB" panose="020B0503020202020204" pitchFamily="34" charset="0"/>
              </a:rPr>
              <a:t>Crude Carrier</a:t>
            </a:r>
          </a:p>
        </p:txBody>
      </p:sp>
      <p:sp>
        <p:nvSpPr>
          <p:cNvPr id="16" name="TextBox 15"/>
          <p:cNvSpPr txBox="1"/>
          <p:nvPr/>
        </p:nvSpPr>
        <p:spPr>
          <a:xfrm>
            <a:off x="8202850" y="2433375"/>
            <a:ext cx="1285929" cy="1200329"/>
          </a:xfrm>
          <a:prstGeom prst="rect">
            <a:avLst/>
          </a:prstGeom>
          <a:noFill/>
        </p:spPr>
        <p:txBody>
          <a:bodyPr wrap="none" rtlCol="0">
            <a:spAutoFit/>
          </a:bodyPr>
          <a:lstStyle/>
          <a:p>
            <a:r>
              <a:rPr lang="en-US" dirty="0">
                <a:latin typeface="Agency FB" panose="020B0503020202020204" pitchFamily="34" charset="0"/>
              </a:rPr>
              <a:t>LOA: 380 m</a:t>
            </a:r>
          </a:p>
          <a:p>
            <a:r>
              <a:rPr lang="en-US" dirty="0">
                <a:latin typeface="Agency FB" panose="020B0503020202020204" pitchFamily="34" charset="0"/>
              </a:rPr>
              <a:t>Beam: 68 m</a:t>
            </a:r>
          </a:p>
          <a:p>
            <a:r>
              <a:rPr lang="en-US" dirty="0">
                <a:latin typeface="Agency FB" panose="020B0503020202020204" pitchFamily="34" charset="0"/>
              </a:rPr>
              <a:t>Draft: 24.5 m</a:t>
            </a:r>
          </a:p>
          <a:p>
            <a:r>
              <a:rPr lang="en-US" dirty="0">
                <a:latin typeface="Agency FB" panose="020B0503020202020204" pitchFamily="34" charset="0"/>
              </a:rPr>
              <a:t>DWT: 442,000 t</a:t>
            </a:r>
          </a:p>
        </p:txBody>
      </p:sp>
      <p:sp>
        <p:nvSpPr>
          <p:cNvPr id="18" name="TextBox 17"/>
          <p:cNvSpPr txBox="1"/>
          <p:nvPr/>
        </p:nvSpPr>
        <p:spPr>
          <a:xfrm>
            <a:off x="4894873" y="2389651"/>
            <a:ext cx="1417376" cy="369332"/>
          </a:xfrm>
          <a:prstGeom prst="rect">
            <a:avLst/>
          </a:prstGeom>
          <a:noFill/>
        </p:spPr>
        <p:txBody>
          <a:bodyPr wrap="none" rtlCol="0">
            <a:spAutoFit/>
          </a:bodyPr>
          <a:lstStyle/>
          <a:p>
            <a:r>
              <a:rPr lang="en-US" dirty="0">
                <a:latin typeface="Agency FB" panose="020B0503020202020204" pitchFamily="34" charset="0"/>
              </a:rPr>
              <a:t>TI Europe (2003)</a:t>
            </a:r>
          </a:p>
        </p:txBody>
      </p:sp>
      <p:sp>
        <p:nvSpPr>
          <p:cNvPr id="20" name="Freeform 19"/>
          <p:cNvSpPr/>
          <p:nvPr/>
        </p:nvSpPr>
        <p:spPr>
          <a:xfrm>
            <a:off x="3548364" y="4022631"/>
            <a:ext cx="3848100" cy="637540"/>
          </a:xfrm>
          <a:custGeom>
            <a:avLst/>
            <a:gdLst>
              <a:gd name="connsiteX0" fmla="*/ 3848100 w 3848100"/>
              <a:gd name="connsiteY0" fmla="*/ 254000 h 637540"/>
              <a:gd name="connsiteX1" fmla="*/ 3843020 w 3848100"/>
              <a:gd name="connsiteY1" fmla="*/ 408940 h 637540"/>
              <a:gd name="connsiteX2" fmla="*/ 3832860 w 3848100"/>
              <a:gd name="connsiteY2" fmla="*/ 576580 h 637540"/>
              <a:gd name="connsiteX3" fmla="*/ 3815080 w 3848100"/>
              <a:gd name="connsiteY3" fmla="*/ 607060 h 637540"/>
              <a:gd name="connsiteX4" fmla="*/ 3779520 w 3848100"/>
              <a:gd name="connsiteY4" fmla="*/ 632460 h 637540"/>
              <a:gd name="connsiteX5" fmla="*/ 220980 w 3848100"/>
              <a:gd name="connsiteY5" fmla="*/ 637540 h 637540"/>
              <a:gd name="connsiteX6" fmla="*/ 144780 w 3848100"/>
              <a:gd name="connsiteY6" fmla="*/ 617220 h 637540"/>
              <a:gd name="connsiteX7" fmla="*/ 147320 w 3848100"/>
              <a:gd name="connsiteY7" fmla="*/ 589280 h 637540"/>
              <a:gd name="connsiteX8" fmla="*/ 200660 w 3848100"/>
              <a:gd name="connsiteY8" fmla="*/ 541020 h 637540"/>
              <a:gd name="connsiteX9" fmla="*/ 190500 w 3848100"/>
              <a:gd name="connsiteY9" fmla="*/ 502920 h 637540"/>
              <a:gd name="connsiteX10" fmla="*/ 147320 w 3848100"/>
              <a:gd name="connsiteY10" fmla="*/ 482600 h 637540"/>
              <a:gd name="connsiteX11" fmla="*/ 121920 w 3848100"/>
              <a:gd name="connsiteY11" fmla="*/ 482600 h 637540"/>
              <a:gd name="connsiteX12" fmla="*/ 93980 w 3848100"/>
              <a:gd name="connsiteY12" fmla="*/ 635000 h 637540"/>
              <a:gd name="connsiteX13" fmla="*/ 5080 w 3848100"/>
              <a:gd name="connsiteY13" fmla="*/ 635000 h 637540"/>
              <a:gd name="connsiteX14" fmla="*/ 0 w 3848100"/>
              <a:gd name="connsiteY14" fmla="*/ 325120 h 637540"/>
              <a:gd name="connsiteX15" fmla="*/ 246380 w 3848100"/>
              <a:gd name="connsiteY15" fmla="*/ 309880 h 637540"/>
              <a:gd name="connsiteX16" fmla="*/ 243840 w 3848100"/>
              <a:gd name="connsiteY16" fmla="*/ 175260 h 637540"/>
              <a:gd name="connsiteX17" fmla="*/ 274320 w 3848100"/>
              <a:gd name="connsiteY17" fmla="*/ 2540 h 637540"/>
              <a:gd name="connsiteX18" fmla="*/ 340360 w 3848100"/>
              <a:gd name="connsiteY18" fmla="*/ 0 h 637540"/>
              <a:gd name="connsiteX19" fmla="*/ 353060 w 3848100"/>
              <a:gd name="connsiteY19" fmla="*/ 276860 h 637540"/>
              <a:gd name="connsiteX20" fmla="*/ 457200 w 3848100"/>
              <a:gd name="connsiteY20" fmla="*/ 274320 h 637540"/>
              <a:gd name="connsiteX21" fmla="*/ 457200 w 3848100"/>
              <a:gd name="connsiteY21" fmla="*/ 180340 h 637540"/>
              <a:gd name="connsiteX22" fmla="*/ 492760 w 3848100"/>
              <a:gd name="connsiteY22" fmla="*/ 177800 h 637540"/>
              <a:gd name="connsiteX23" fmla="*/ 492760 w 3848100"/>
              <a:gd name="connsiteY23" fmla="*/ 139700 h 637540"/>
              <a:gd name="connsiteX24" fmla="*/ 515620 w 3848100"/>
              <a:gd name="connsiteY24" fmla="*/ 142240 h 637540"/>
              <a:gd name="connsiteX25" fmla="*/ 515620 w 3848100"/>
              <a:gd name="connsiteY25" fmla="*/ 73660 h 637540"/>
              <a:gd name="connsiteX26" fmla="*/ 647700 w 3848100"/>
              <a:gd name="connsiteY26" fmla="*/ 73660 h 637540"/>
              <a:gd name="connsiteX27" fmla="*/ 642620 w 3848100"/>
              <a:gd name="connsiteY27" fmla="*/ 304800 h 637540"/>
              <a:gd name="connsiteX28" fmla="*/ 690880 w 3848100"/>
              <a:gd name="connsiteY28" fmla="*/ 304800 h 637540"/>
              <a:gd name="connsiteX29" fmla="*/ 693420 w 3848100"/>
              <a:gd name="connsiteY29" fmla="*/ 271780 h 637540"/>
              <a:gd name="connsiteX30" fmla="*/ 1000760 w 3848100"/>
              <a:gd name="connsiteY30" fmla="*/ 274320 h 637540"/>
              <a:gd name="connsiteX31" fmla="*/ 1000760 w 3848100"/>
              <a:gd name="connsiteY31" fmla="*/ 309880 h 637540"/>
              <a:gd name="connsiteX32" fmla="*/ 1117600 w 3848100"/>
              <a:gd name="connsiteY32" fmla="*/ 309880 h 637540"/>
              <a:gd name="connsiteX33" fmla="*/ 1120140 w 3848100"/>
              <a:gd name="connsiteY33" fmla="*/ 281940 h 637540"/>
              <a:gd name="connsiteX34" fmla="*/ 1432560 w 3848100"/>
              <a:gd name="connsiteY34" fmla="*/ 281940 h 637540"/>
              <a:gd name="connsiteX35" fmla="*/ 1432560 w 3848100"/>
              <a:gd name="connsiteY35" fmla="*/ 309880 h 637540"/>
              <a:gd name="connsiteX36" fmla="*/ 1531620 w 3848100"/>
              <a:gd name="connsiteY36" fmla="*/ 304800 h 637540"/>
              <a:gd name="connsiteX37" fmla="*/ 1534160 w 3848100"/>
              <a:gd name="connsiteY37" fmla="*/ 276860 h 637540"/>
              <a:gd name="connsiteX38" fmla="*/ 1856740 w 3848100"/>
              <a:gd name="connsiteY38" fmla="*/ 276860 h 637540"/>
              <a:gd name="connsiteX39" fmla="*/ 1859280 w 3848100"/>
              <a:gd name="connsiteY39" fmla="*/ 312420 h 637540"/>
              <a:gd name="connsiteX40" fmla="*/ 1968500 w 3848100"/>
              <a:gd name="connsiteY40" fmla="*/ 312420 h 637540"/>
              <a:gd name="connsiteX41" fmla="*/ 1965960 w 3848100"/>
              <a:gd name="connsiteY41" fmla="*/ 279400 h 637540"/>
              <a:gd name="connsiteX42" fmla="*/ 2283460 w 3848100"/>
              <a:gd name="connsiteY42" fmla="*/ 279400 h 637540"/>
              <a:gd name="connsiteX43" fmla="*/ 2280920 w 3848100"/>
              <a:gd name="connsiteY43" fmla="*/ 309880 h 637540"/>
              <a:gd name="connsiteX44" fmla="*/ 2392680 w 3848100"/>
              <a:gd name="connsiteY44" fmla="*/ 304800 h 637540"/>
              <a:gd name="connsiteX45" fmla="*/ 2392680 w 3848100"/>
              <a:gd name="connsiteY45" fmla="*/ 279400 h 637540"/>
              <a:gd name="connsiteX46" fmla="*/ 2702560 w 3848100"/>
              <a:gd name="connsiteY46" fmla="*/ 284480 h 637540"/>
              <a:gd name="connsiteX47" fmla="*/ 2705100 w 3848100"/>
              <a:gd name="connsiteY47" fmla="*/ 307340 h 637540"/>
              <a:gd name="connsiteX48" fmla="*/ 2814320 w 3848100"/>
              <a:gd name="connsiteY48" fmla="*/ 312420 h 637540"/>
              <a:gd name="connsiteX49" fmla="*/ 2814320 w 3848100"/>
              <a:gd name="connsiteY49" fmla="*/ 281940 h 637540"/>
              <a:gd name="connsiteX50" fmla="*/ 3129280 w 3848100"/>
              <a:gd name="connsiteY50" fmla="*/ 287020 h 637540"/>
              <a:gd name="connsiteX51" fmla="*/ 3129280 w 3848100"/>
              <a:gd name="connsiteY51" fmla="*/ 309880 h 637540"/>
              <a:gd name="connsiteX52" fmla="*/ 3233420 w 3848100"/>
              <a:gd name="connsiteY52" fmla="*/ 304800 h 637540"/>
              <a:gd name="connsiteX53" fmla="*/ 3233420 w 3848100"/>
              <a:gd name="connsiteY53" fmla="*/ 281940 h 637540"/>
              <a:gd name="connsiteX54" fmla="*/ 3550920 w 3848100"/>
              <a:gd name="connsiteY54" fmla="*/ 279400 h 637540"/>
              <a:gd name="connsiteX55" fmla="*/ 3550920 w 3848100"/>
              <a:gd name="connsiteY55" fmla="*/ 299720 h 637540"/>
              <a:gd name="connsiteX56" fmla="*/ 3566160 w 3848100"/>
              <a:gd name="connsiteY56" fmla="*/ 299720 h 637540"/>
              <a:gd name="connsiteX57" fmla="*/ 3594100 w 3848100"/>
              <a:gd name="connsiteY57" fmla="*/ 264160 h 637540"/>
              <a:gd name="connsiteX58" fmla="*/ 3848100 w 3848100"/>
              <a:gd name="connsiteY58" fmla="*/ 254000 h 63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848100" h="637540">
                <a:moveTo>
                  <a:pt x="3848100" y="254000"/>
                </a:moveTo>
                <a:lnTo>
                  <a:pt x="3843020" y="408940"/>
                </a:lnTo>
                <a:lnTo>
                  <a:pt x="3832860" y="576580"/>
                </a:lnTo>
                <a:lnTo>
                  <a:pt x="3815080" y="607060"/>
                </a:lnTo>
                <a:lnTo>
                  <a:pt x="3779520" y="632460"/>
                </a:lnTo>
                <a:lnTo>
                  <a:pt x="220980" y="637540"/>
                </a:lnTo>
                <a:lnTo>
                  <a:pt x="144780" y="617220"/>
                </a:lnTo>
                <a:lnTo>
                  <a:pt x="147320" y="589280"/>
                </a:lnTo>
                <a:lnTo>
                  <a:pt x="200660" y="541020"/>
                </a:lnTo>
                <a:lnTo>
                  <a:pt x="190500" y="502920"/>
                </a:lnTo>
                <a:lnTo>
                  <a:pt x="147320" y="482600"/>
                </a:lnTo>
                <a:lnTo>
                  <a:pt x="121920" y="482600"/>
                </a:lnTo>
                <a:lnTo>
                  <a:pt x="93980" y="635000"/>
                </a:lnTo>
                <a:lnTo>
                  <a:pt x="5080" y="635000"/>
                </a:lnTo>
                <a:cubicBezTo>
                  <a:pt x="3387" y="531707"/>
                  <a:pt x="1693" y="428413"/>
                  <a:pt x="0" y="325120"/>
                </a:cubicBezTo>
                <a:lnTo>
                  <a:pt x="246380" y="309880"/>
                </a:lnTo>
                <a:cubicBezTo>
                  <a:pt x="245533" y="265007"/>
                  <a:pt x="244687" y="220133"/>
                  <a:pt x="243840" y="175260"/>
                </a:cubicBezTo>
                <a:lnTo>
                  <a:pt x="274320" y="2540"/>
                </a:lnTo>
                <a:lnTo>
                  <a:pt x="340360" y="0"/>
                </a:lnTo>
                <a:lnTo>
                  <a:pt x="353060" y="276860"/>
                </a:lnTo>
                <a:lnTo>
                  <a:pt x="457200" y="274320"/>
                </a:lnTo>
                <a:lnTo>
                  <a:pt x="457200" y="180340"/>
                </a:lnTo>
                <a:lnTo>
                  <a:pt x="492760" y="177800"/>
                </a:lnTo>
                <a:lnTo>
                  <a:pt x="492760" y="139700"/>
                </a:lnTo>
                <a:lnTo>
                  <a:pt x="515620" y="142240"/>
                </a:lnTo>
                <a:lnTo>
                  <a:pt x="515620" y="73660"/>
                </a:lnTo>
                <a:lnTo>
                  <a:pt x="647700" y="73660"/>
                </a:lnTo>
                <a:lnTo>
                  <a:pt x="642620" y="304800"/>
                </a:lnTo>
                <a:lnTo>
                  <a:pt x="690880" y="304800"/>
                </a:lnTo>
                <a:lnTo>
                  <a:pt x="693420" y="271780"/>
                </a:lnTo>
                <a:lnTo>
                  <a:pt x="1000760" y="274320"/>
                </a:lnTo>
                <a:lnTo>
                  <a:pt x="1000760" y="309880"/>
                </a:lnTo>
                <a:lnTo>
                  <a:pt x="1117600" y="309880"/>
                </a:lnTo>
                <a:lnTo>
                  <a:pt x="1120140" y="281940"/>
                </a:lnTo>
                <a:lnTo>
                  <a:pt x="1432560" y="281940"/>
                </a:lnTo>
                <a:lnTo>
                  <a:pt x="1432560" y="309880"/>
                </a:lnTo>
                <a:lnTo>
                  <a:pt x="1531620" y="304800"/>
                </a:lnTo>
                <a:lnTo>
                  <a:pt x="1534160" y="276860"/>
                </a:lnTo>
                <a:lnTo>
                  <a:pt x="1856740" y="276860"/>
                </a:lnTo>
                <a:lnTo>
                  <a:pt x="1859280" y="312420"/>
                </a:lnTo>
                <a:lnTo>
                  <a:pt x="1968500" y="312420"/>
                </a:lnTo>
                <a:lnTo>
                  <a:pt x="1965960" y="279400"/>
                </a:lnTo>
                <a:lnTo>
                  <a:pt x="2283460" y="279400"/>
                </a:lnTo>
                <a:lnTo>
                  <a:pt x="2280920" y="309880"/>
                </a:lnTo>
                <a:lnTo>
                  <a:pt x="2392680" y="304800"/>
                </a:lnTo>
                <a:lnTo>
                  <a:pt x="2392680" y="279400"/>
                </a:lnTo>
                <a:lnTo>
                  <a:pt x="2702560" y="284480"/>
                </a:lnTo>
                <a:lnTo>
                  <a:pt x="2705100" y="307340"/>
                </a:lnTo>
                <a:lnTo>
                  <a:pt x="2814320" y="312420"/>
                </a:lnTo>
                <a:lnTo>
                  <a:pt x="2814320" y="281940"/>
                </a:lnTo>
                <a:lnTo>
                  <a:pt x="3129280" y="287020"/>
                </a:lnTo>
                <a:lnTo>
                  <a:pt x="3129280" y="309880"/>
                </a:lnTo>
                <a:lnTo>
                  <a:pt x="3233420" y="304800"/>
                </a:lnTo>
                <a:lnTo>
                  <a:pt x="3233420" y="281940"/>
                </a:lnTo>
                <a:lnTo>
                  <a:pt x="3550920" y="279400"/>
                </a:lnTo>
                <a:lnTo>
                  <a:pt x="3550920" y="299720"/>
                </a:lnTo>
                <a:lnTo>
                  <a:pt x="3566160" y="299720"/>
                </a:lnTo>
                <a:lnTo>
                  <a:pt x="3594100" y="264160"/>
                </a:lnTo>
                <a:lnTo>
                  <a:pt x="3848100" y="25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648809" y="3870158"/>
            <a:ext cx="1620957" cy="369332"/>
          </a:xfrm>
          <a:prstGeom prst="rect">
            <a:avLst/>
          </a:prstGeom>
          <a:noFill/>
        </p:spPr>
        <p:txBody>
          <a:bodyPr wrap="none" rtlCol="0">
            <a:spAutoFit/>
          </a:bodyPr>
          <a:lstStyle/>
          <a:p>
            <a:r>
              <a:rPr lang="en-US" dirty="0">
                <a:latin typeface="Agency FB" panose="020B0503020202020204" pitchFamily="34" charset="0"/>
              </a:rPr>
              <a:t>MS Ore Brazil (2011)</a:t>
            </a:r>
          </a:p>
        </p:txBody>
      </p:sp>
      <p:sp>
        <p:nvSpPr>
          <p:cNvPr id="22" name="TextBox 21"/>
          <p:cNvSpPr txBox="1"/>
          <p:nvPr/>
        </p:nvSpPr>
        <p:spPr>
          <a:xfrm>
            <a:off x="1881673" y="4091606"/>
            <a:ext cx="1162498" cy="369332"/>
          </a:xfrm>
          <a:prstGeom prst="rect">
            <a:avLst/>
          </a:prstGeom>
          <a:noFill/>
        </p:spPr>
        <p:txBody>
          <a:bodyPr wrap="none" rtlCol="0">
            <a:spAutoFit/>
          </a:bodyPr>
          <a:lstStyle/>
          <a:p>
            <a:r>
              <a:rPr lang="en-US" b="1" dirty="0">
                <a:latin typeface="Agency FB" panose="020B0503020202020204" pitchFamily="34" charset="0"/>
              </a:rPr>
              <a:t>Bulk Carrier</a:t>
            </a:r>
          </a:p>
        </p:txBody>
      </p:sp>
      <p:sp>
        <p:nvSpPr>
          <p:cNvPr id="23" name="TextBox 22"/>
          <p:cNvSpPr txBox="1"/>
          <p:nvPr/>
        </p:nvSpPr>
        <p:spPr>
          <a:xfrm>
            <a:off x="8202850" y="3727091"/>
            <a:ext cx="1298753" cy="1200329"/>
          </a:xfrm>
          <a:prstGeom prst="rect">
            <a:avLst/>
          </a:prstGeom>
          <a:noFill/>
        </p:spPr>
        <p:txBody>
          <a:bodyPr wrap="none" rtlCol="0">
            <a:spAutoFit/>
          </a:bodyPr>
          <a:lstStyle/>
          <a:p>
            <a:r>
              <a:rPr lang="en-US" dirty="0">
                <a:latin typeface="Agency FB" panose="020B0503020202020204" pitchFamily="34" charset="0"/>
              </a:rPr>
              <a:t>LOA: 362 m</a:t>
            </a:r>
          </a:p>
          <a:p>
            <a:r>
              <a:rPr lang="en-US" dirty="0">
                <a:latin typeface="Agency FB" panose="020B0503020202020204" pitchFamily="34" charset="0"/>
              </a:rPr>
              <a:t>Beam: 65 m</a:t>
            </a:r>
          </a:p>
          <a:p>
            <a:r>
              <a:rPr lang="en-US" dirty="0">
                <a:latin typeface="Agency FB" panose="020B0503020202020204" pitchFamily="34" charset="0"/>
              </a:rPr>
              <a:t>Draft: 23 m</a:t>
            </a:r>
          </a:p>
          <a:p>
            <a:r>
              <a:rPr lang="en-US" dirty="0">
                <a:latin typeface="Agency FB" panose="020B0503020202020204" pitchFamily="34" charset="0"/>
              </a:rPr>
              <a:t>DWT: 402,000 t</a:t>
            </a:r>
          </a:p>
        </p:txBody>
      </p:sp>
      <p:sp>
        <p:nvSpPr>
          <p:cNvPr id="25" name="TextBox 24"/>
          <p:cNvSpPr txBox="1"/>
          <p:nvPr/>
        </p:nvSpPr>
        <p:spPr>
          <a:xfrm>
            <a:off x="1881673" y="5718238"/>
            <a:ext cx="1088760" cy="369332"/>
          </a:xfrm>
          <a:prstGeom prst="rect">
            <a:avLst/>
          </a:prstGeom>
          <a:noFill/>
        </p:spPr>
        <p:txBody>
          <a:bodyPr wrap="none" rtlCol="0">
            <a:spAutoFit/>
          </a:bodyPr>
          <a:lstStyle/>
          <a:p>
            <a:r>
              <a:rPr lang="en-US" b="1" dirty="0">
                <a:latin typeface="Agency FB" panose="020B0503020202020204" pitchFamily="34" charset="0"/>
              </a:rPr>
              <a:t>Cruise Ship</a:t>
            </a:r>
          </a:p>
        </p:txBody>
      </p:sp>
      <p:sp>
        <p:nvSpPr>
          <p:cNvPr id="26" name="TextBox 25"/>
          <p:cNvSpPr txBox="1"/>
          <p:nvPr/>
        </p:nvSpPr>
        <p:spPr>
          <a:xfrm>
            <a:off x="4459087" y="5055143"/>
            <a:ext cx="2000869" cy="369332"/>
          </a:xfrm>
          <a:prstGeom prst="rect">
            <a:avLst/>
          </a:prstGeom>
          <a:noFill/>
        </p:spPr>
        <p:txBody>
          <a:bodyPr wrap="none" rtlCol="0">
            <a:spAutoFit/>
          </a:bodyPr>
          <a:lstStyle/>
          <a:p>
            <a:r>
              <a:rPr lang="en-US" dirty="0">
                <a:latin typeface="Agency FB" panose="020B0503020202020204" pitchFamily="34" charset="0"/>
              </a:rPr>
              <a:t>Oasis of the Seas (2009)</a:t>
            </a:r>
          </a:p>
        </p:txBody>
      </p:sp>
      <p:sp>
        <p:nvSpPr>
          <p:cNvPr id="27" name="Freeform 26"/>
          <p:cNvSpPr/>
          <p:nvPr/>
        </p:nvSpPr>
        <p:spPr>
          <a:xfrm>
            <a:off x="3528061" y="5396578"/>
            <a:ext cx="3868404" cy="860482"/>
          </a:xfrm>
          <a:custGeom>
            <a:avLst/>
            <a:gdLst>
              <a:gd name="connsiteX0" fmla="*/ 3916680 w 3916680"/>
              <a:gd name="connsiteY0" fmla="*/ 551180 h 871220"/>
              <a:gd name="connsiteX1" fmla="*/ 3738880 w 3916680"/>
              <a:gd name="connsiteY1" fmla="*/ 751840 h 871220"/>
              <a:gd name="connsiteX2" fmla="*/ 3731260 w 3916680"/>
              <a:gd name="connsiteY2" fmla="*/ 779780 h 871220"/>
              <a:gd name="connsiteX3" fmla="*/ 3840480 w 3916680"/>
              <a:gd name="connsiteY3" fmla="*/ 779780 h 871220"/>
              <a:gd name="connsiteX4" fmla="*/ 3843020 w 3916680"/>
              <a:gd name="connsiteY4" fmla="*/ 800100 h 871220"/>
              <a:gd name="connsiteX5" fmla="*/ 3827780 w 3916680"/>
              <a:gd name="connsiteY5" fmla="*/ 825500 h 871220"/>
              <a:gd name="connsiteX6" fmla="*/ 3784600 w 3916680"/>
              <a:gd name="connsiteY6" fmla="*/ 843280 h 871220"/>
              <a:gd name="connsiteX7" fmla="*/ 3731260 w 3916680"/>
              <a:gd name="connsiteY7" fmla="*/ 868680 h 871220"/>
              <a:gd name="connsiteX8" fmla="*/ 3672840 w 3916680"/>
              <a:gd name="connsiteY8" fmla="*/ 871220 h 871220"/>
              <a:gd name="connsiteX9" fmla="*/ 233680 w 3916680"/>
              <a:gd name="connsiteY9" fmla="*/ 871220 h 871220"/>
              <a:gd name="connsiteX10" fmla="*/ 170180 w 3916680"/>
              <a:gd name="connsiteY10" fmla="*/ 855980 h 871220"/>
              <a:gd name="connsiteX11" fmla="*/ 73660 w 3916680"/>
              <a:gd name="connsiteY11" fmla="*/ 848360 h 871220"/>
              <a:gd name="connsiteX12" fmla="*/ 63500 w 3916680"/>
              <a:gd name="connsiteY12" fmla="*/ 828040 h 871220"/>
              <a:gd name="connsiteX13" fmla="*/ 109220 w 3916680"/>
              <a:gd name="connsiteY13" fmla="*/ 787400 h 871220"/>
              <a:gd name="connsiteX14" fmla="*/ 0 w 3916680"/>
              <a:gd name="connsiteY14" fmla="*/ 782320 h 871220"/>
              <a:gd name="connsiteX15" fmla="*/ 5080 w 3916680"/>
              <a:gd name="connsiteY15" fmla="*/ 746760 h 871220"/>
              <a:gd name="connsiteX16" fmla="*/ 33020 w 3916680"/>
              <a:gd name="connsiteY16" fmla="*/ 637540 h 871220"/>
              <a:gd name="connsiteX17" fmla="*/ 22860 w 3916680"/>
              <a:gd name="connsiteY17" fmla="*/ 581660 h 871220"/>
              <a:gd name="connsiteX18" fmla="*/ 99060 w 3916680"/>
              <a:gd name="connsiteY18" fmla="*/ 449580 h 871220"/>
              <a:gd name="connsiteX19" fmla="*/ 109220 w 3916680"/>
              <a:gd name="connsiteY19" fmla="*/ 452120 h 871220"/>
              <a:gd name="connsiteX20" fmla="*/ 96520 w 3916680"/>
              <a:gd name="connsiteY20" fmla="*/ 568960 h 871220"/>
              <a:gd name="connsiteX21" fmla="*/ 198120 w 3916680"/>
              <a:gd name="connsiteY21" fmla="*/ 563880 h 871220"/>
              <a:gd name="connsiteX22" fmla="*/ 322580 w 3916680"/>
              <a:gd name="connsiteY22" fmla="*/ 375920 h 871220"/>
              <a:gd name="connsiteX23" fmla="*/ 261620 w 3916680"/>
              <a:gd name="connsiteY23" fmla="*/ 360680 h 871220"/>
              <a:gd name="connsiteX24" fmla="*/ 223520 w 3916680"/>
              <a:gd name="connsiteY24" fmla="*/ 304800 h 871220"/>
              <a:gd name="connsiteX25" fmla="*/ 340360 w 3916680"/>
              <a:gd name="connsiteY25" fmla="*/ 307340 h 871220"/>
              <a:gd name="connsiteX26" fmla="*/ 327660 w 3916680"/>
              <a:gd name="connsiteY26" fmla="*/ 246380 h 871220"/>
              <a:gd name="connsiteX27" fmla="*/ 264160 w 3916680"/>
              <a:gd name="connsiteY27" fmla="*/ 111760 h 871220"/>
              <a:gd name="connsiteX28" fmla="*/ 320040 w 3916680"/>
              <a:gd name="connsiteY28" fmla="*/ 114300 h 871220"/>
              <a:gd name="connsiteX29" fmla="*/ 431800 w 3916680"/>
              <a:gd name="connsiteY29" fmla="*/ 292100 h 871220"/>
              <a:gd name="connsiteX30" fmla="*/ 492760 w 3916680"/>
              <a:gd name="connsiteY30" fmla="*/ 292100 h 871220"/>
              <a:gd name="connsiteX31" fmla="*/ 492760 w 3916680"/>
              <a:gd name="connsiteY31" fmla="*/ 320040 h 871220"/>
              <a:gd name="connsiteX32" fmla="*/ 825500 w 3916680"/>
              <a:gd name="connsiteY32" fmla="*/ 320040 h 871220"/>
              <a:gd name="connsiteX33" fmla="*/ 805180 w 3916680"/>
              <a:gd name="connsiteY33" fmla="*/ 218440 h 871220"/>
              <a:gd name="connsiteX34" fmla="*/ 866140 w 3916680"/>
              <a:gd name="connsiteY34" fmla="*/ 198120 h 871220"/>
              <a:gd name="connsiteX35" fmla="*/ 1036320 w 3916680"/>
              <a:gd name="connsiteY35" fmla="*/ 195580 h 871220"/>
              <a:gd name="connsiteX36" fmla="*/ 1049020 w 3916680"/>
              <a:gd name="connsiteY36" fmla="*/ 104140 h 871220"/>
              <a:gd name="connsiteX37" fmla="*/ 1038860 w 3916680"/>
              <a:gd name="connsiteY37" fmla="*/ 78740 h 871220"/>
              <a:gd name="connsiteX38" fmla="*/ 1084580 w 3916680"/>
              <a:gd name="connsiteY38" fmla="*/ 83820 h 871220"/>
              <a:gd name="connsiteX39" fmla="*/ 1043940 w 3916680"/>
              <a:gd name="connsiteY39" fmla="*/ 0 h 871220"/>
              <a:gd name="connsiteX40" fmla="*/ 1127760 w 3916680"/>
              <a:gd name="connsiteY40" fmla="*/ 5080 h 871220"/>
              <a:gd name="connsiteX41" fmla="*/ 1163320 w 3916680"/>
              <a:gd name="connsiteY41" fmla="*/ 81280 h 871220"/>
              <a:gd name="connsiteX42" fmla="*/ 1193800 w 3916680"/>
              <a:gd name="connsiteY42" fmla="*/ 81280 h 871220"/>
              <a:gd name="connsiteX43" fmla="*/ 1196340 w 3916680"/>
              <a:gd name="connsiteY43" fmla="*/ 96520 h 871220"/>
              <a:gd name="connsiteX44" fmla="*/ 1414780 w 3916680"/>
              <a:gd name="connsiteY44" fmla="*/ 203200 h 871220"/>
              <a:gd name="connsiteX45" fmla="*/ 1595120 w 3916680"/>
              <a:gd name="connsiteY45" fmla="*/ 210820 h 871220"/>
              <a:gd name="connsiteX46" fmla="*/ 1574800 w 3916680"/>
              <a:gd name="connsiteY46" fmla="*/ 281940 h 871220"/>
              <a:gd name="connsiteX47" fmla="*/ 1816100 w 3916680"/>
              <a:gd name="connsiteY47" fmla="*/ 287020 h 871220"/>
              <a:gd name="connsiteX48" fmla="*/ 1816100 w 3916680"/>
              <a:gd name="connsiteY48" fmla="*/ 256540 h 871220"/>
              <a:gd name="connsiteX49" fmla="*/ 1790700 w 3916680"/>
              <a:gd name="connsiteY49" fmla="*/ 238760 h 871220"/>
              <a:gd name="connsiteX50" fmla="*/ 1877060 w 3916680"/>
              <a:gd name="connsiteY50" fmla="*/ 238760 h 871220"/>
              <a:gd name="connsiteX51" fmla="*/ 1877060 w 3916680"/>
              <a:gd name="connsiteY51" fmla="*/ 238760 h 871220"/>
              <a:gd name="connsiteX52" fmla="*/ 1943100 w 3916680"/>
              <a:gd name="connsiteY52" fmla="*/ 226060 h 871220"/>
              <a:gd name="connsiteX53" fmla="*/ 1948180 w 3916680"/>
              <a:gd name="connsiteY53" fmla="*/ 248920 h 871220"/>
              <a:gd name="connsiteX54" fmla="*/ 1973580 w 3916680"/>
              <a:gd name="connsiteY54" fmla="*/ 248920 h 871220"/>
              <a:gd name="connsiteX55" fmla="*/ 1981200 w 3916680"/>
              <a:gd name="connsiteY55" fmla="*/ 287020 h 871220"/>
              <a:gd name="connsiteX56" fmla="*/ 2565400 w 3916680"/>
              <a:gd name="connsiteY56" fmla="*/ 279400 h 871220"/>
              <a:gd name="connsiteX57" fmla="*/ 2585720 w 3916680"/>
              <a:gd name="connsiteY57" fmla="*/ 269240 h 871220"/>
              <a:gd name="connsiteX58" fmla="*/ 2545080 w 3916680"/>
              <a:gd name="connsiteY58" fmla="*/ 180340 h 871220"/>
              <a:gd name="connsiteX59" fmla="*/ 2603500 w 3916680"/>
              <a:gd name="connsiteY59" fmla="*/ 180340 h 871220"/>
              <a:gd name="connsiteX60" fmla="*/ 2606040 w 3916680"/>
              <a:gd name="connsiteY60" fmla="*/ 223520 h 871220"/>
              <a:gd name="connsiteX61" fmla="*/ 2667000 w 3916680"/>
              <a:gd name="connsiteY61" fmla="*/ 220980 h 871220"/>
              <a:gd name="connsiteX62" fmla="*/ 2730500 w 3916680"/>
              <a:gd name="connsiteY62" fmla="*/ 180340 h 871220"/>
              <a:gd name="connsiteX63" fmla="*/ 2687320 w 3916680"/>
              <a:gd name="connsiteY63" fmla="*/ 142240 h 871220"/>
              <a:gd name="connsiteX64" fmla="*/ 2760980 w 3916680"/>
              <a:gd name="connsiteY64" fmla="*/ 149860 h 871220"/>
              <a:gd name="connsiteX65" fmla="*/ 2895600 w 3916680"/>
              <a:gd name="connsiteY65" fmla="*/ 223520 h 871220"/>
              <a:gd name="connsiteX66" fmla="*/ 3065780 w 3916680"/>
              <a:gd name="connsiteY66" fmla="*/ 264160 h 871220"/>
              <a:gd name="connsiteX67" fmla="*/ 3147060 w 3916680"/>
              <a:gd name="connsiteY67" fmla="*/ 284480 h 871220"/>
              <a:gd name="connsiteX68" fmla="*/ 3284220 w 3916680"/>
              <a:gd name="connsiteY68" fmla="*/ 299720 h 871220"/>
              <a:gd name="connsiteX69" fmla="*/ 3291840 w 3916680"/>
              <a:gd name="connsiteY69" fmla="*/ 347980 h 871220"/>
              <a:gd name="connsiteX70" fmla="*/ 3418840 w 3916680"/>
              <a:gd name="connsiteY70" fmla="*/ 350520 h 871220"/>
              <a:gd name="connsiteX71" fmla="*/ 3411220 w 3916680"/>
              <a:gd name="connsiteY71" fmla="*/ 396240 h 871220"/>
              <a:gd name="connsiteX72" fmla="*/ 3398520 w 3916680"/>
              <a:gd name="connsiteY72" fmla="*/ 408940 h 871220"/>
              <a:gd name="connsiteX73" fmla="*/ 3578860 w 3916680"/>
              <a:gd name="connsiteY73" fmla="*/ 553720 h 871220"/>
              <a:gd name="connsiteX74" fmla="*/ 3916680 w 3916680"/>
              <a:gd name="connsiteY74" fmla="*/ 551180 h 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16680" h="871220">
                <a:moveTo>
                  <a:pt x="3916680" y="551180"/>
                </a:moveTo>
                <a:lnTo>
                  <a:pt x="3738880" y="751840"/>
                </a:lnTo>
                <a:lnTo>
                  <a:pt x="3731260" y="779780"/>
                </a:lnTo>
                <a:lnTo>
                  <a:pt x="3840480" y="779780"/>
                </a:lnTo>
                <a:lnTo>
                  <a:pt x="3843020" y="800100"/>
                </a:lnTo>
                <a:lnTo>
                  <a:pt x="3827780" y="825500"/>
                </a:lnTo>
                <a:lnTo>
                  <a:pt x="3784600" y="843280"/>
                </a:lnTo>
                <a:lnTo>
                  <a:pt x="3731260" y="868680"/>
                </a:lnTo>
                <a:lnTo>
                  <a:pt x="3672840" y="871220"/>
                </a:lnTo>
                <a:lnTo>
                  <a:pt x="233680" y="871220"/>
                </a:lnTo>
                <a:lnTo>
                  <a:pt x="170180" y="855980"/>
                </a:lnTo>
                <a:lnTo>
                  <a:pt x="73660" y="848360"/>
                </a:lnTo>
                <a:lnTo>
                  <a:pt x="63500" y="828040"/>
                </a:lnTo>
                <a:lnTo>
                  <a:pt x="109220" y="787400"/>
                </a:lnTo>
                <a:lnTo>
                  <a:pt x="0" y="782320"/>
                </a:lnTo>
                <a:lnTo>
                  <a:pt x="5080" y="746760"/>
                </a:lnTo>
                <a:lnTo>
                  <a:pt x="33020" y="637540"/>
                </a:lnTo>
                <a:lnTo>
                  <a:pt x="22860" y="581660"/>
                </a:lnTo>
                <a:lnTo>
                  <a:pt x="99060" y="449580"/>
                </a:lnTo>
                <a:lnTo>
                  <a:pt x="109220" y="452120"/>
                </a:lnTo>
                <a:lnTo>
                  <a:pt x="96520" y="568960"/>
                </a:lnTo>
                <a:lnTo>
                  <a:pt x="198120" y="563880"/>
                </a:lnTo>
                <a:lnTo>
                  <a:pt x="322580" y="375920"/>
                </a:lnTo>
                <a:lnTo>
                  <a:pt x="261620" y="360680"/>
                </a:lnTo>
                <a:lnTo>
                  <a:pt x="223520" y="304800"/>
                </a:lnTo>
                <a:lnTo>
                  <a:pt x="340360" y="307340"/>
                </a:lnTo>
                <a:lnTo>
                  <a:pt x="327660" y="246380"/>
                </a:lnTo>
                <a:lnTo>
                  <a:pt x="264160" y="111760"/>
                </a:lnTo>
                <a:lnTo>
                  <a:pt x="320040" y="114300"/>
                </a:lnTo>
                <a:lnTo>
                  <a:pt x="431800" y="292100"/>
                </a:lnTo>
                <a:lnTo>
                  <a:pt x="492760" y="292100"/>
                </a:lnTo>
                <a:lnTo>
                  <a:pt x="492760" y="320040"/>
                </a:lnTo>
                <a:lnTo>
                  <a:pt x="825500" y="320040"/>
                </a:lnTo>
                <a:lnTo>
                  <a:pt x="805180" y="218440"/>
                </a:lnTo>
                <a:lnTo>
                  <a:pt x="866140" y="198120"/>
                </a:lnTo>
                <a:lnTo>
                  <a:pt x="1036320" y="195580"/>
                </a:lnTo>
                <a:lnTo>
                  <a:pt x="1049020" y="104140"/>
                </a:lnTo>
                <a:lnTo>
                  <a:pt x="1038860" y="78740"/>
                </a:lnTo>
                <a:lnTo>
                  <a:pt x="1084580" y="83820"/>
                </a:lnTo>
                <a:lnTo>
                  <a:pt x="1043940" y="0"/>
                </a:lnTo>
                <a:lnTo>
                  <a:pt x="1127760" y="5080"/>
                </a:lnTo>
                <a:lnTo>
                  <a:pt x="1163320" y="81280"/>
                </a:lnTo>
                <a:lnTo>
                  <a:pt x="1193800" y="81280"/>
                </a:lnTo>
                <a:lnTo>
                  <a:pt x="1196340" y="96520"/>
                </a:lnTo>
                <a:lnTo>
                  <a:pt x="1414780" y="203200"/>
                </a:lnTo>
                <a:lnTo>
                  <a:pt x="1595120" y="210820"/>
                </a:lnTo>
                <a:lnTo>
                  <a:pt x="1574800" y="281940"/>
                </a:lnTo>
                <a:lnTo>
                  <a:pt x="1816100" y="287020"/>
                </a:lnTo>
                <a:lnTo>
                  <a:pt x="1816100" y="256540"/>
                </a:lnTo>
                <a:lnTo>
                  <a:pt x="1790700" y="238760"/>
                </a:lnTo>
                <a:lnTo>
                  <a:pt x="1877060" y="238760"/>
                </a:lnTo>
                <a:lnTo>
                  <a:pt x="1877060" y="238760"/>
                </a:lnTo>
                <a:lnTo>
                  <a:pt x="1943100" y="226060"/>
                </a:lnTo>
                <a:lnTo>
                  <a:pt x="1948180" y="248920"/>
                </a:lnTo>
                <a:lnTo>
                  <a:pt x="1973580" y="248920"/>
                </a:lnTo>
                <a:lnTo>
                  <a:pt x="1981200" y="287020"/>
                </a:lnTo>
                <a:lnTo>
                  <a:pt x="2565400" y="279400"/>
                </a:lnTo>
                <a:lnTo>
                  <a:pt x="2585720" y="269240"/>
                </a:lnTo>
                <a:lnTo>
                  <a:pt x="2545080" y="180340"/>
                </a:lnTo>
                <a:lnTo>
                  <a:pt x="2603500" y="180340"/>
                </a:lnTo>
                <a:lnTo>
                  <a:pt x="2606040" y="223520"/>
                </a:lnTo>
                <a:lnTo>
                  <a:pt x="2667000" y="220980"/>
                </a:lnTo>
                <a:lnTo>
                  <a:pt x="2730500" y="180340"/>
                </a:lnTo>
                <a:lnTo>
                  <a:pt x="2687320" y="142240"/>
                </a:lnTo>
                <a:lnTo>
                  <a:pt x="2760980" y="149860"/>
                </a:lnTo>
                <a:lnTo>
                  <a:pt x="2895600" y="223520"/>
                </a:lnTo>
                <a:lnTo>
                  <a:pt x="3065780" y="264160"/>
                </a:lnTo>
                <a:lnTo>
                  <a:pt x="3147060" y="284480"/>
                </a:lnTo>
                <a:lnTo>
                  <a:pt x="3284220" y="299720"/>
                </a:lnTo>
                <a:lnTo>
                  <a:pt x="3291840" y="347980"/>
                </a:lnTo>
                <a:lnTo>
                  <a:pt x="3418840" y="350520"/>
                </a:lnTo>
                <a:lnTo>
                  <a:pt x="3411220" y="396240"/>
                </a:lnTo>
                <a:lnTo>
                  <a:pt x="3398520" y="408940"/>
                </a:lnTo>
                <a:lnTo>
                  <a:pt x="3578860" y="553720"/>
                </a:lnTo>
                <a:lnTo>
                  <a:pt x="3916680" y="5511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190025" y="5155979"/>
            <a:ext cx="1545616" cy="1200329"/>
          </a:xfrm>
          <a:prstGeom prst="rect">
            <a:avLst/>
          </a:prstGeom>
          <a:noFill/>
        </p:spPr>
        <p:txBody>
          <a:bodyPr wrap="none" rtlCol="0">
            <a:spAutoFit/>
          </a:bodyPr>
          <a:lstStyle/>
          <a:p>
            <a:r>
              <a:rPr lang="en-US" dirty="0">
                <a:latin typeface="Agency FB" panose="020B0503020202020204" pitchFamily="34" charset="0"/>
              </a:rPr>
              <a:t>LOA: 362 m</a:t>
            </a:r>
          </a:p>
          <a:p>
            <a:r>
              <a:rPr lang="en-US" dirty="0">
                <a:latin typeface="Agency FB" panose="020B0503020202020204" pitchFamily="34" charset="0"/>
              </a:rPr>
              <a:t>Beam: 60.5 m</a:t>
            </a:r>
          </a:p>
          <a:p>
            <a:r>
              <a:rPr lang="en-US" dirty="0">
                <a:latin typeface="Agency FB" panose="020B0503020202020204" pitchFamily="34" charset="0"/>
              </a:rPr>
              <a:t>Draft: 9.3 m</a:t>
            </a:r>
          </a:p>
          <a:p>
            <a:r>
              <a:rPr lang="en-US" dirty="0">
                <a:latin typeface="Agency FB" panose="020B0503020202020204" pitchFamily="34" charset="0"/>
              </a:rPr>
              <a:t>Passengers: 5,400</a:t>
            </a:r>
          </a:p>
        </p:txBody>
      </p:sp>
      <p:grpSp>
        <p:nvGrpSpPr>
          <p:cNvPr id="24" name="Group 23"/>
          <p:cNvGrpSpPr/>
          <p:nvPr/>
        </p:nvGrpSpPr>
        <p:grpSpPr>
          <a:xfrm>
            <a:off x="3548365" y="1410373"/>
            <a:ext cx="4348655" cy="706821"/>
            <a:chOff x="2645979" y="5764924"/>
            <a:chExt cx="4348655" cy="706821"/>
          </a:xfrm>
        </p:grpSpPr>
        <p:sp>
          <p:nvSpPr>
            <p:cNvPr id="29" name="Freeform 28"/>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ooter Placeholder 2"/>
          <p:cNvSpPr>
            <a:spLocks noGrp="1"/>
          </p:cNvSpPr>
          <p:nvPr>
            <p:ph type="ftr" sz="quarter" idx="11"/>
          </p:nvPr>
        </p:nvSpPr>
        <p:spPr>
          <a:xfrm>
            <a:off x="152400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6991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gnaposto contenuto 11"/>
          <p:cNvPicPr>
            <a:picLocks noGrp="1" noChangeAspect="1"/>
          </p:cNvPicPr>
          <p:nvPr>
            <p:ph idx="1"/>
          </p:nvPr>
        </p:nvPicPr>
        <p:blipFill rotWithShape="1">
          <a:blip r:embed="rId2"/>
          <a:srcRect l="11546" t="17827" r="13382" b="7174"/>
          <a:stretch/>
        </p:blipFill>
        <p:spPr>
          <a:xfrm>
            <a:off x="2146486" y="0"/>
            <a:ext cx="7910876" cy="6322548"/>
          </a:xfrm>
          <a:prstGeom prst="rect">
            <a:avLst/>
          </a:prstGeom>
        </p:spPr>
      </p:pic>
      <p:sp>
        <p:nvSpPr>
          <p:cNvPr id="5" name="Rettangolo 4"/>
          <p:cNvSpPr/>
          <p:nvPr/>
        </p:nvSpPr>
        <p:spPr>
          <a:xfrm>
            <a:off x="-76200" y="6452510"/>
            <a:ext cx="12268200" cy="307777"/>
          </a:xfrm>
          <a:prstGeom prst="rect">
            <a:avLst/>
          </a:prstGeom>
        </p:spPr>
        <p:txBody>
          <a:bodyPr wrap="square">
            <a:spAutoFit/>
          </a:bodyPr>
          <a:lstStyle/>
          <a:p>
            <a:pPr algn="ctr"/>
            <a:r>
              <a:rPr lang="it-IT" sz="1400" dirty="0">
                <a:hlinkClick r:id="rId3"/>
              </a:rPr>
              <a:t>https://www.porto.trieste.it/wp-content/uploads/2019/02/Sintesi_Statistiche_-ESPO_Gennaio-Dicembre_2018-NV-modalit%c3%a0-compatibilit%c3%a0.pdf</a:t>
            </a:r>
            <a:endParaRPr lang="it-IT" sz="1400" dirty="0"/>
          </a:p>
        </p:txBody>
      </p:sp>
    </p:spTree>
    <p:extLst>
      <p:ext uri="{BB962C8B-B14F-4D97-AF65-F5344CB8AC3E}">
        <p14:creationId xmlns:p14="http://schemas.microsoft.com/office/powerpoint/2010/main" val="4062013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rotWithShape="1">
          <a:blip r:embed="rId2"/>
          <a:srcRect l="5560" t="7409" r="10000" b="7085"/>
          <a:stretch/>
        </p:blipFill>
        <p:spPr>
          <a:xfrm>
            <a:off x="1949669" y="140119"/>
            <a:ext cx="8292662" cy="6717881"/>
          </a:xfrm>
          <a:prstGeom prst="rect">
            <a:avLst/>
          </a:prstGeom>
        </p:spPr>
      </p:pic>
      <p:sp>
        <p:nvSpPr>
          <p:cNvPr id="4" name="Titolo 3"/>
          <p:cNvSpPr>
            <a:spLocks noGrp="1"/>
          </p:cNvSpPr>
          <p:nvPr>
            <p:ph type="title"/>
          </p:nvPr>
        </p:nvSpPr>
        <p:spPr/>
        <p:txBody>
          <a:bodyPr>
            <a:normAutofit fontScale="90000"/>
          </a:bodyPr>
          <a:lstStyle/>
          <a:p>
            <a:r>
              <a:rPr lang="it-IT" dirty="0" err="1" smtClean="0"/>
              <a:t>Italian</a:t>
            </a:r>
            <a:r>
              <a:rPr lang="it-IT" dirty="0" smtClean="0"/>
              <a:t> </a:t>
            </a:r>
            <a:r>
              <a:rPr lang="it-IT" dirty="0" err="1" smtClean="0"/>
              <a:t>port</a:t>
            </a:r>
            <a:r>
              <a:rPr lang="it-IT" dirty="0" smtClean="0"/>
              <a:t> </a:t>
            </a:r>
            <a:r>
              <a:rPr lang="it-IT" dirty="0" err="1" smtClean="0"/>
              <a:t>statistics</a:t>
            </a:r>
            <a:r>
              <a:rPr lang="it-IT" dirty="0" smtClean="0"/>
              <a:t/>
            </a:r>
            <a:br>
              <a:rPr lang="it-IT" dirty="0" smtClean="0"/>
            </a:br>
            <a:r>
              <a:rPr lang="it-IT" dirty="0"/>
              <a:t/>
            </a:r>
            <a:br>
              <a:rPr lang="it-IT" dirty="0"/>
            </a:br>
            <a:r>
              <a:rPr lang="it-IT" dirty="0" smtClean="0"/>
              <a:t/>
            </a:r>
            <a:br>
              <a:rPr lang="it-IT" dirty="0" smtClean="0"/>
            </a:br>
            <a:endParaRPr lang="it-IT" dirty="0"/>
          </a:p>
        </p:txBody>
      </p:sp>
      <p:sp>
        <p:nvSpPr>
          <p:cNvPr id="7" name="Rettangolo 6"/>
          <p:cNvSpPr/>
          <p:nvPr/>
        </p:nvSpPr>
        <p:spPr>
          <a:xfrm>
            <a:off x="1644869" y="6488668"/>
            <a:ext cx="8902262" cy="369332"/>
          </a:xfrm>
          <a:prstGeom prst="rect">
            <a:avLst/>
          </a:prstGeom>
        </p:spPr>
        <p:txBody>
          <a:bodyPr wrap="square">
            <a:spAutoFit/>
          </a:bodyPr>
          <a:lstStyle/>
          <a:p>
            <a:r>
              <a:rPr lang="it-IT" dirty="0"/>
              <a:t>http://www.assoporti.it/media/4305/adsp_movimenti_portuali_2018_agg_18aprile2019.pdf</a:t>
            </a:r>
          </a:p>
        </p:txBody>
      </p:sp>
    </p:spTree>
    <p:extLst>
      <p:ext uri="{BB962C8B-B14F-4D97-AF65-F5344CB8AC3E}">
        <p14:creationId xmlns:p14="http://schemas.microsoft.com/office/powerpoint/2010/main" val="1919318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4"/>
          <p:cNvPicPr>
            <a:picLocks noGrp="1" noChangeAspect="1"/>
          </p:cNvPicPr>
          <p:nvPr>
            <p:ph idx="1"/>
          </p:nvPr>
        </p:nvPicPr>
        <p:blipFill rotWithShape="1">
          <a:blip r:embed="rId2"/>
          <a:srcRect l="20258" t="10109" b="7088"/>
          <a:stretch/>
        </p:blipFill>
        <p:spPr>
          <a:xfrm>
            <a:off x="589129" y="428097"/>
            <a:ext cx="11013742" cy="6429903"/>
          </a:xfrm>
          <a:prstGeom prst="rect">
            <a:avLst/>
          </a:prstGeom>
        </p:spPr>
      </p:pic>
      <p:sp>
        <p:nvSpPr>
          <p:cNvPr id="2" name="Titolo 1"/>
          <p:cNvSpPr>
            <a:spLocks noGrp="1"/>
          </p:cNvSpPr>
          <p:nvPr>
            <p:ph type="title"/>
          </p:nvPr>
        </p:nvSpPr>
        <p:spPr/>
        <p:txBody>
          <a:bodyPr/>
          <a:lstStyle/>
          <a:p>
            <a:r>
              <a:rPr lang="it-IT" b="1" dirty="0" smtClean="0">
                <a:solidFill>
                  <a:schemeClr val="bg1">
                    <a:lumMod val="95000"/>
                  </a:schemeClr>
                </a:solidFill>
              </a:rPr>
              <a:t>A </a:t>
            </a:r>
            <a:r>
              <a:rPr lang="it-IT" b="1" dirty="0" err="1" smtClean="0">
                <a:solidFill>
                  <a:schemeClr val="bg1">
                    <a:lumMod val="95000"/>
                  </a:schemeClr>
                </a:solidFill>
              </a:rPr>
              <a:t>port</a:t>
            </a:r>
            <a:r>
              <a:rPr lang="it-IT" b="1" dirty="0" smtClean="0">
                <a:solidFill>
                  <a:schemeClr val="bg1">
                    <a:lumMod val="95000"/>
                  </a:schemeClr>
                </a:solidFill>
              </a:rPr>
              <a:t> </a:t>
            </a:r>
            <a:r>
              <a:rPr lang="it-IT" b="1" dirty="0" err="1" smtClean="0">
                <a:solidFill>
                  <a:schemeClr val="bg1">
                    <a:lumMod val="95000"/>
                  </a:schemeClr>
                </a:solidFill>
              </a:rPr>
              <a:t>today</a:t>
            </a:r>
            <a:r>
              <a:rPr lang="it-IT" b="1" dirty="0" smtClean="0">
                <a:solidFill>
                  <a:schemeClr val="bg1">
                    <a:lumMod val="95000"/>
                  </a:schemeClr>
                </a:solidFill>
              </a:rPr>
              <a:t> – the Port of Trieste</a:t>
            </a:r>
            <a:br>
              <a:rPr lang="it-IT" b="1" dirty="0" smtClean="0">
                <a:solidFill>
                  <a:schemeClr val="bg1">
                    <a:lumMod val="95000"/>
                  </a:schemeClr>
                </a:solidFill>
              </a:rPr>
            </a:br>
            <a:endParaRPr lang="it-IT" b="1" dirty="0">
              <a:solidFill>
                <a:schemeClr val="bg1">
                  <a:lumMod val="95000"/>
                </a:schemeClr>
              </a:solidFill>
            </a:endParaRPr>
          </a:p>
        </p:txBody>
      </p:sp>
      <p:sp>
        <p:nvSpPr>
          <p:cNvPr id="8" name="Sole 7"/>
          <p:cNvSpPr/>
          <p:nvPr/>
        </p:nvSpPr>
        <p:spPr>
          <a:xfrm>
            <a:off x="765630" y="1898764"/>
            <a:ext cx="1255594" cy="111911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1226513" y="1538697"/>
            <a:ext cx="275771" cy="461665"/>
          </a:xfrm>
          <a:prstGeom prst="rect">
            <a:avLst/>
          </a:prstGeom>
          <a:noFill/>
        </p:spPr>
        <p:txBody>
          <a:bodyPr wrap="square" rtlCol="0">
            <a:spAutoFit/>
          </a:bodyPr>
          <a:lstStyle/>
          <a:p>
            <a:r>
              <a:rPr lang="it-IT" sz="2400" b="1" dirty="0" smtClean="0">
                <a:solidFill>
                  <a:schemeClr val="bg1"/>
                </a:solidFill>
              </a:rPr>
              <a:t>N</a:t>
            </a:r>
            <a:endParaRPr lang="it-IT" sz="2400" b="1" dirty="0">
              <a:solidFill>
                <a:schemeClr val="bg1"/>
              </a:solidFill>
            </a:endParaRPr>
          </a:p>
        </p:txBody>
      </p:sp>
      <p:cxnSp>
        <p:nvCxnSpPr>
          <p:cNvPr id="11" name="Connettore diritto 10"/>
          <p:cNvCxnSpPr/>
          <p:nvPr/>
        </p:nvCxnSpPr>
        <p:spPr>
          <a:xfrm flipV="1">
            <a:off x="1959429" y="6081486"/>
            <a:ext cx="1538514" cy="2"/>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2336800" y="5496004"/>
            <a:ext cx="942887" cy="369332"/>
          </a:xfrm>
          <a:prstGeom prst="rect">
            <a:avLst/>
          </a:prstGeom>
          <a:noFill/>
        </p:spPr>
        <p:txBody>
          <a:bodyPr wrap="none" rtlCol="0">
            <a:spAutoFit/>
          </a:bodyPr>
          <a:lstStyle/>
          <a:p>
            <a:r>
              <a:rPr lang="it-IT" b="1" dirty="0" smtClean="0">
                <a:solidFill>
                  <a:schemeClr val="bg1"/>
                </a:solidFill>
              </a:rPr>
              <a:t>1 000 m</a:t>
            </a:r>
            <a:endParaRPr lang="it-IT" b="1" dirty="0">
              <a:solidFill>
                <a:schemeClr val="bg1"/>
              </a:solidFill>
            </a:endParaRPr>
          </a:p>
        </p:txBody>
      </p:sp>
    </p:spTree>
    <p:extLst>
      <p:ext uri="{BB962C8B-B14F-4D97-AF65-F5344CB8AC3E}">
        <p14:creationId xmlns:p14="http://schemas.microsoft.com/office/powerpoint/2010/main" val="3456886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3"/>
          <p:cNvPicPr>
            <a:picLocks noGrp="1" noChangeAspect="1"/>
          </p:cNvPicPr>
          <p:nvPr>
            <p:ph idx="1"/>
          </p:nvPr>
        </p:nvPicPr>
        <p:blipFill rotWithShape="1">
          <a:blip r:embed="rId2"/>
          <a:srcRect l="20182" t="9079" r="1803" b="6864"/>
          <a:stretch/>
        </p:blipFill>
        <p:spPr>
          <a:xfrm>
            <a:off x="682171" y="298952"/>
            <a:ext cx="10827657" cy="6559048"/>
          </a:xfrm>
          <a:prstGeom prst="rect">
            <a:avLst/>
          </a:prstGeom>
        </p:spPr>
      </p:pic>
      <p:sp>
        <p:nvSpPr>
          <p:cNvPr id="2" name="Titolo 1"/>
          <p:cNvSpPr>
            <a:spLocks noGrp="1"/>
          </p:cNvSpPr>
          <p:nvPr>
            <p:ph type="title"/>
          </p:nvPr>
        </p:nvSpPr>
        <p:spPr/>
        <p:txBody>
          <a:bodyPr/>
          <a:lstStyle/>
          <a:p>
            <a:r>
              <a:rPr lang="it-IT" b="1" dirty="0" smtClean="0">
                <a:solidFill>
                  <a:schemeClr val="bg1">
                    <a:lumMod val="95000"/>
                  </a:schemeClr>
                </a:solidFill>
              </a:rPr>
              <a:t>A </a:t>
            </a:r>
            <a:r>
              <a:rPr lang="it-IT" b="1" dirty="0" err="1" smtClean="0">
                <a:solidFill>
                  <a:schemeClr val="bg1">
                    <a:lumMod val="95000"/>
                  </a:schemeClr>
                </a:solidFill>
              </a:rPr>
              <a:t>port</a:t>
            </a:r>
            <a:r>
              <a:rPr lang="it-IT" b="1" dirty="0" smtClean="0">
                <a:solidFill>
                  <a:schemeClr val="bg1">
                    <a:lumMod val="95000"/>
                  </a:schemeClr>
                </a:solidFill>
              </a:rPr>
              <a:t> </a:t>
            </a:r>
            <a:r>
              <a:rPr lang="it-IT" b="1" dirty="0" err="1" smtClean="0">
                <a:solidFill>
                  <a:schemeClr val="bg1">
                    <a:lumMod val="95000"/>
                  </a:schemeClr>
                </a:solidFill>
              </a:rPr>
              <a:t>today</a:t>
            </a:r>
            <a:r>
              <a:rPr lang="it-IT" b="1" dirty="0" smtClean="0">
                <a:solidFill>
                  <a:schemeClr val="bg1">
                    <a:lumMod val="95000"/>
                  </a:schemeClr>
                </a:solidFill>
              </a:rPr>
              <a:t> – the City and Port of Trieste</a:t>
            </a:r>
            <a:br>
              <a:rPr lang="it-IT" b="1" dirty="0" smtClean="0">
                <a:solidFill>
                  <a:schemeClr val="bg1">
                    <a:lumMod val="95000"/>
                  </a:schemeClr>
                </a:solidFill>
              </a:rPr>
            </a:br>
            <a:endParaRPr lang="it-IT" dirty="0"/>
          </a:p>
        </p:txBody>
      </p:sp>
      <p:cxnSp>
        <p:nvCxnSpPr>
          <p:cNvPr id="7" name="Connettore diritto 6"/>
          <p:cNvCxnSpPr/>
          <p:nvPr/>
        </p:nvCxnSpPr>
        <p:spPr>
          <a:xfrm>
            <a:off x="1364343" y="5341257"/>
            <a:ext cx="1596571" cy="0"/>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1698714" y="4643290"/>
            <a:ext cx="942887" cy="369332"/>
          </a:xfrm>
          <a:prstGeom prst="rect">
            <a:avLst/>
          </a:prstGeom>
          <a:noFill/>
        </p:spPr>
        <p:txBody>
          <a:bodyPr wrap="none" rtlCol="0">
            <a:spAutoFit/>
          </a:bodyPr>
          <a:lstStyle/>
          <a:p>
            <a:r>
              <a:rPr lang="it-IT" b="1" dirty="0" smtClean="0">
                <a:solidFill>
                  <a:schemeClr val="bg1"/>
                </a:solidFill>
              </a:rPr>
              <a:t>1 000 m</a:t>
            </a:r>
            <a:endParaRPr lang="it-IT" b="1" dirty="0">
              <a:solidFill>
                <a:schemeClr val="bg1"/>
              </a:solidFill>
            </a:endParaRPr>
          </a:p>
        </p:txBody>
      </p:sp>
      <p:pic>
        <p:nvPicPr>
          <p:cNvPr id="11" name="Segnaposto contenuto 3"/>
          <p:cNvPicPr>
            <a:picLocks noChangeAspect="1"/>
          </p:cNvPicPr>
          <p:nvPr/>
        </p:nvPicPr>
        <p:blipFill rotWithShape="1">
          <a:blip r:embed="rId3"/>
          <a:srcRect l="65643" t="71132" r="10454" b="15703"/>
          <a:stretch/>
        </p:blipFill>
        <p:spPr>
          <a:xfrm>
            <a:off x="9214475" y="6169351"/>
            <a:ext cx="2296580" cy="711200"/>
          </a:xfrm>
          <a:prstGeom prst="rect">
            <a:avLst/>
          </a:prstGeom>
        </p:spPr>
      </p:pic>
      <p:sp>
        <p:nvSpPr>
          <p:cNvPr id="12" name="Sole 11"/>
          <p:cNvSpPr/>
          <p:nvPr/>
        </p:nvSpPr>
        <p:spPr>
          <a:xfrm>
            <a:off x="9592873" y="5027136"/>
            <a:ext cx="1255594" cy="111911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rot="18900000">
            <a:off x="9484484" y="4847404"/>
            <a:ext cx="275771" cy="461665"/>
          </a:xfrm>
          <a:prstGeom prst="rect">
            <a:avLst/>
          </a:prstGeom>
          <a:noFill/>
        </p:spPr>
        <p:txBody>
          <a:bodyPr wrap="square" rtlCol="0">
            <a:spAutoFit/>
          </a:bodyPr>
          <a:lstStyle/>
          <a:p>
            <a:r>
              <a:rPr lang="it-IT" sz="2400" b="1" dirty="0" smtClean="0">
                <a:solidFill>
                  <a:schemeClr val="bg1"/>
                </a:solidFill>
              </a:rPr>
              <a:t>N</a:t>
            </a:r>
            <a:endParaRPr lang="it-IT" sz="2400" b="1" dirty="0">
              <a:solidFill>
                <a:schemeClr val="bg1"/>
              </a:solidFill>
            </a:endParaRPr>
          </a:p>
        </p:txBody>
      </p:sp>
    </p:spTree>
    <p:extLst>
      <p:ext uri="{BB962C8B-B14F-4D97-AF65-F5344CB8AC3E}">
        <p14:creationId xmlns:p14="http://schemas.microsoft.com/office/powerpoint/2010/main" val="1474800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67" t="25794" r="19149" b="25053"/>
          <a:stretch/>
        </p:blipFill>
        <p:spPr bwMode="auto">
          <a:xfrm>
            <a:off x="2423593" y="332656"/>
            <a:ext cx="7284203" cy="359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981" t="22193" r="20583" b="17425"/>
          <a:stretch/>
        </p:blipFill>
        <p:spPr bwMode="auto">
          <a:xfrm>
            <a:off x="3492344" y="3573016"/>
            <a:ext cx="519594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normAutofit fontScale="90000"/>
          </a:bodyPr>
          <a:lstStyle/>
          <a:p>
            <a:r>
              <a:rPr lang="it-IT" dirty="0" err="1" smtClean="0"/>
              <a:t>Evolutions</a:t>
            </a:r>
            <a:r>
              <a:rPr lang="it-IT" dirty="0" smtClean="0"/>
              <a:t/>
            </a:r>
            <a:br>
              <a:rPr lang="it-IT" dirty="0" smtClean="0"/>
            </a:br>
            <a:r>
              <a:rPr lang="it-IT" dirty="0" smtClean="0"/>
              <a:t> – city and </a:t>
            </a:r>
            <a:br>
              <a:rPr lang="it-IT" dirty="0" smtClean="0"/>
            </a:br>
            <a:r>
              <a:rPr lang="it-IT" dirty="0" err="1" smtClean="0"/>
              <a:t>port</a:t>
            </a:r>
            <a:r>
              <a:rPr lang="it-IT" dirty="0" smtClean="0"/>
              <a:t/>
            </a:r>
            <a:br>
              <a:rPr lang="it-IT" dirty="0" smtClean="0"/>
            </a:br>
            <a:endParaRPr lang="it-IT" dirty="0"/>
          </a:p>
        </p:txBody>
      </p:sp>
    </p:spTree>
    <p:extLst>
      <p:ext uri="{BB962C8B-B14F-4D97-AF65-F5344CB8AC3E}">
        <p14:creationId xmlns:p14="http://schemas.microsoft.com/office/powerpoint/2010/main" val="278214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3"/>
          <p:cNvPicPr>
            <a:picLocks noGrp="1" noChangeAspect="1"/>
          </p:cNvPicPr>
          <p:nvPr>
            <p:ph idx="1"/>
          </p:nvPr>
        </p:nvPicPr>
        <p:blipFill rotWithShape="1">
          <a:blip r:embed="rId2"/>
          <a:srcRect l="20182" t="9079" r="1803" b="6864"/>
          <a:stretch/>
        </p:blipFill>
        <p:spPr>
          <a:xfrm>
            <a:off x="682171" y="298952"/>
            <a:ext cx="10827657" cy="6559048"/>
          </a:xfrm>
          <a:prstGeom prst="rect">
            <a:avLst/>
          </a:prstGeom>
          <a:solidFill>
            <a:schemeClr val="accent1"/>
          </a:solidFill>
          <a:ln w="73025">
            <a:noFill/>
          </a:ln>
          <a:effectLst>
            <a:outerShdw blurRad="50800" dist="50800" dir="5400000" algn="ctr" rotWithShape="0">
              <a:schemeClr val="accent1"/>
            </a:outerShdw>
          </a:effectLst>
        </p:spPr>
      </p:pic>
      <p:sp>
        <p:nvSpPr>
          <p:cNvPr id="2" name="Titolo 1"/>
          <p:cNvSpPr>
            <a:spLocks noGrp="1"/>
          </p:cNvSpPr>
          <p:nvPr>
            <p:ph type="title"/>
          </p:nvPr>
        </p:nvSpPr>
        <p:spPr/>
        <p:txBody>
          <a:bodyPr/>
          <a:lstStyle/>
          <a:p>
            <a:r>
              <a:rPr lang="it-IT" b="1" dirty="0" smtClean="0">
                <a:solidFill>
                  <a:schemeClr val="bg1">
                    <a:lumMod val="95000"/>
                  </a:schemeClr>
                </a:solidFill>
              </a:rPr>
              <a:t>A </a:t>
            </a:r>
            <a:r>
              <a:rPr lang="it-IT" b="1" dirty="0" err="1" smtClean="0">
                <a:solidFill>
                  <a:schemeClr val="bg1">
                    <a:lumMod val="95000"/>
                  </a:schemeClr>
                </a:solidFill>
              </a:rPr>
              <a:t>port</a:t>
            </a:r>
            <a:r>
              <a:rPr lang="it-IT" b="1" dirty="0" smtClean="0">
                <a:solidFill>
                  <a:schemeClr val="bg1">
                    <a:lumMod val="95000"/>
                  </a:schemeClr>
                </a:solidFill>
              </a:rPr>
              <a:t> </a:t>
            </a:r>
            <a:r>
              <a:rPr lang="it-IT" b="1" dirty="0" err="1" smtClean="0">
                <a:solidFill>
                  <a:schemeClr val="bg1">
                    <a:lumMod val="95000"/>
                  </a:schemeClr>
                </a:solidFill>
              </a:rPr>
              <a:t>today</a:t>
            </a:r>
            <a:r>
              <a:rPr lang="it-IT" b="1" dirty="0" smtClean="0">
                <a:solidFill>
                  <a:schemeClr val="bg1">
                    <a:lumMod val="95000"/>
                  </a:schemeClr>
                </a:solidFill>
              </a:rPr>
              <a:t> – the City and Port of Trieste</a:t>
            </a:r>
            <a:br>
              <a:rPr lang="it-IT" b="1" dirty="0" smtClean="0">
                <a:solidFill>
                  <a:schemeClr val="bg1">
                    <a:lumMod val="95000"/>
                  </a:schemeClr>
                </a:solidFill>
              </a:rPr>
            </a:br>
            <a:endParaRPr lang="it-IT" dirty="0"/>
          </a:p>
        </p:txBody>
      </p:sp>
      <p:cxnSp>
        <p:nvCxnSpPr>
          <p:cNvPr id="8" name="Connettore diritto 7"/>
          <p:cNvCxnSpPr/>
          <p:nvPr/>
        </p:nvCxnSpPr>
        <p:spPr>
          <a:xfrm>
            <a:off x="1364343" y="5355771"/>
            <a:ext cx="1596571" cy="0"/>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684200" y="4657804"/>
            <a:ext cx="942887" cy="369332"/>
          </a:xfrm>
          <a:prstGeom prst="rect">
            <a:avLst/>
          </a:prstGeom>
          <a:noFill/>
        </p:spPr>
        <p:txBody>
          <a:bodyPr wrap="none" rtlCol="0">
            <a:spAutoFit/>
          </a:bodyPr>
          <a:lstStyle/>
          <a:p>
            <a:r>
              <a:rPr lang="it-IT" b="1" dirty="0" smtClean="0">
                <a:solidFill>
                  <a:schemeClr val="bg1"/>
                </a:solidFill>
              </a:rPr>
              <a:t>1 000 m</a:t>
            </a:r>
            <a:endParaRPr lang="it-IT" b="1" dirty="0">
              <a:solidFill>
                <a:schemeClr val="bg1"/>
              </a:solidFill>
            </a:endParaRPr>
          </a:p>
        </p:txBody>
      </p:sp>
      <p:sp>
        <p:nvSpPr>
          <p:cNvPr id="14" name="Figura a mano libera 13"/>
          <p:cNvSpPr/>
          <p:nvPr/>
        </p:nvSpPr>
        <p:spPr>
          <a:xfrm>
            <a:off x="1920240" y="2819400"/>
            <a:ext cx="2339340" cy="548640"/>
          </a:xfrm>
          <a:custGeom>
            <a:avLst/>
            <a:gdLst>
              <a:gd name="connsiteX0" fmla="*/ 0 w 2339340"/>
              <a:gd name="connsiteY0" fmla="*/ 312420 h 548640"/>
              <a:gd name="connsiteX1" fmla="*/ 7620 w 2339340"/>
              <a:gd name="connsiteY1" fmla="*/ 548640 h 548640"/>
              <a:gd name="connsiteX2" fmla="*/ 358140 w 2339340"/>
              <a:gd name="connsiteY2" fmla="*/ 533400 h 548640"/>
              <a:gd name="connsiteX3" fmla="*/ 327660 w 2339340"/>
              <a:gd name="connsiteY3" fmla="*/ 464820 h 548640"/>
              <a:gd name="connsiteX4" fmla="*/ 167640 w 2339340"/>
              <a:gd name="connsiteY4" fmla="*/ 480060 h 548640"/>
              <a:gd name="connsiteX5" fmla="*/ 167640 w 2339340"/>
              <a:gd name="connsiteY5" fmla="*/ 297180 h 548640"/>
              <a:gd name="connsiteX6" fmla="*/ 464820 w 2339340"/>
              <a:gd name="connsiteY6" fmla="*/ 304800 h 548640"/>
              <a:gd name="connsiteX7" fmla="*/ 464820 w 2339340"/>
              <a:gd name="connsiteY7" fmla="*/ 487680 h 548640"/>
              <a:gd name="connsiteX8" fmla="*/ 1196340 w 2339340"/>
              <a:gd name="connsiteY8" fmla="*/ 510540 h 548640"/>
              <a:gd name="connsiteX9" fmla="*/ 1173480 w 2339340"/>
              <a:gd name="connsiteY9" fmla="*/ 228600 h 548640"/>
              <a:gd name="connsiteX10" fmla="*/ 1623060 w 2339340"/>
              <a:gd name="connsiteY10" fmla="*/ 167640 h 548640"/>
              <a:gd name="connsiteX11" fmla="*/ 1600200 w 2339340"/>
              <a:gd name="connsiteY11" fmla="*/ 487680 h 548640"/>
              <a:gd name="connsiteX12" fmla="*/ 1760220 w 2339340"/>
              <a:gd name="connsiteY12" fmla="*/ 480060 h 548640"/>
              <a:gd name="connsiteX13" fmla="*/ 1744980 w 2339340"/>
              <a:gd name="connsiteY13" fmla="*/ 190500 h 548640"/>
              <a:gd name="connsiteX14" fmla="*/ 2156460 w 2339340"/>
              <a:gd name="connsiteY14" fmla="*/ 144780 h 548640"/>
              <a:gd name="connsiteX15" fmla="*/ 2087880 w 2339340"/>
              <a:gd name="connsiteY15" fmla="*/ 335280 h 548640"/>
              <a:gd name="connsiteX16" fmla="*/ 2278380 w 2339340"/>
              <a:gd name="connsiteY16" fmla="*/ 373380 h 548640"/>
              <a:gd name="connsiteX17" fmla="*/ 2339340 w 2339340"/>
              <a:gd name="connsiteY17" fmla="*/ 175260 h 548640"/>
              <a:gd name="connsiteX18" fmla="*/ 2324100 w 2339340"/>
              <a:gd name="connsiteY18" fmla="*/ 60960 h 548640"/>
              <a:gd name="connsiteX19" fmla="*/ 1744980 w 2339340"/>
              <a:gd name="connsiteY19" fmla="*/ 137160 h 548640"/>
              <a:gd name="connsiteX20" fmla="*/ 1257300 w 2339340"/>
              <a:gd name="connsiteY20" fmla="*/ 137160 h 548640"/>
              <a:gd name="connsiteX21" fmla="*/ 1257300 w 2339340"/>
              <a:gd name="connsiteY21" fmla="*/ 91440 h 548640"/>
              <a:gd name="connsiteX22" fmla="*/ 1257300 w 2339340"/>
              <a:gd name="connsiteY22" fmla="*/ 0 h 548640"/>
              <a:gd name="connsiteX23" fmla="*/ 739140 w 2339340"/>
              <a:gd name="connsiteY23" fmla="*/ 0 h 548640"/>
              <a:gd name="connsiteX24" fmla="*/ 594360 w 2339340"/>
              <a:gd name="connsiteY24" fmla="*/ 106680 h 548640"/>
              <a:gd name="connsiteX25" fmla="*/ 548640 w 2339340"/>
              <a:gd name="connsiteY25" fmla="*/ 243840 h 548640"/>
              <a:gd name="connsiteX26" fmla="*/ 281940 w 2339340"/>
              <a:gd name="connsiteY26" fmla="*/ 251460 h 548640"/>
              <a:gd name="connsiteX27" fmla="*/ 68580 w 2339340"/>
              <a:gd name="connsiteY27" fmla="*/ 251460 h 548640"/>
              <a:gd name="connsiteX0" fmla="*/ 0 w 2339340"/>
              <a:gd name="connsiteY0" fmla="*/ 312420 h 548640"/>
              <a:gd name="connsiteX1" fmla="*/ 7620 w 2339340"/>
              <a:gd name="connsiteY1" fmla="*/ 548640 h 548640"/>
              <a:gd name="connsiteX2" fmla="*/ 358140 w 2339340"/>
              <a:gd name="connsiteY2" fmla="*/ 533400 h 548640"/>
              <a:gd name="connsiteX3" fmla="*/ 327660 w 2339340"/>
              <a:gd name="connsiteY3" fmla="*/ 464820 h 548640"/>
              <a:gd name="connsiteX4" fmla="*/ 167640 w 2339340"/>
              <a:gd name="connsiteY4" fmla="*/ 480060 h 548640"/>
              <a:gd name="connsiteX5" fmla="*/ 167640 w 2339340"/>
              <a:gd name="connsiteY5" fmla="*/ 297180 h 548640"/>
              <a:gd name="connsiteX6" fmla="*/ 464820 w 2339340"/>
              <a:gd name="connsiteY6" fmla="*/ 304800 h 548640"/>
              <a:gd name="connsiteX7" fmla="*/ 464820 w 2339340"/>
              <a:gd name="connsiteY7" fmla="*/ 487680 h 548640"/>
              <a:gd name="connsiteX8" fmla="*/ 1196340 w 2339340"/>
              <a:gd name="connsiteY8" fmla="*/ 510540 h 548640"/>
              <a:gd name="connsiteX9" fmla="*/ 1173480 w 2339340"/>
              <a:gd name="connsiteY9" fmla="*/ 228600 h 548640"/>
              <a:gd name="connsiteX10" fmla="*/ 1623060 w 2339340"/>
              <a:gd name="connsiteY10" fmla="*/ 167640 h 548640"/>
              <a:gd name="connsiteX11" fmla="*/ 1600200 w 2339340"/>
              <a:gd name="connsiteY11" fmla="*/ 487680 h 548640"/>
              <a:gd name="connsiteX12" fmla="*/ 1760220 w 2339340"/>
              <a:gd name="connsiteY12" fmla="*/ 480060 h 548640"/>
              <a:gd name="connsiteX13" fmla="*/ 1744980 w 2339340"/>
              <a:gd name="connsiteY13" fmla="*/ 190500 h 548640"/>
              <a:gd name="connsiteX14" fmla="*/ 2156460 w 2339340"/>
              <a:gd name="connsiteY14" fmla="*/ 144780 h 548640"/>
              <a:gd name="connsiteX15" fmla="*/ 2087880 w 2339340"/>
              <a:gd name="connsiteY15" fmla="*/ 335280 h 548640"/>
              <a:gd name="connsiteX16" fmla="*/ 2278380 w 2339340"/>
              <a:gd name="connsiteY16" fmla="*/ 373380 h 548640"/>
              <a:gd name="connsiteX17" fmla="*/ 2339340 w 2339340"/>
              <a:gd name="connsiteY17" fmla="*/ 175260 h 548640"/>
              <a:gd name="connsiteX18" fmla="*/ 2324100 w 2339340"/>
              <a:gd name="connsiteY18" fmla="*/ 60960 h 548640"/>
              <a:gd name="connsiteX19" fmla="*/ 1744980 w 2339340"/>
              <a:gd name="connsiteY19" fmla="*/ 137160 h 548640"/>
              <a:gd name="connsiteX20" fmla="*/ 1257300 w 2339340"/>
              <a:gd name="connsiteY20" fmla="*/ 137160 h 548640"/>
              <a:gd name="connsiteX21" fmla="*/ 1257300 w 2339340"/>
              <a:gd name="connsiteY21" fmla="*/ 91440 h 548640"/>
              <a:gd name="connsiteX22" fmla="*/ 1257300 w 2339340"/>
              <a:gd name="connsiteY22" fmla="*/ 0 h 548640"/>
              <a:gd name="connsiteX23" fmla="*/ 739140 w 2339340"/>
              <a:gd name="connsiteY23" fmla="*/ 0 h 548640"/>
              <a:gd name="connsiteX24" fmla="*/ 518160 w 2339340"/>
              <a:gd name="connsiteY24" fmla="*/ 114300 h 548640"/>
              <a:gd name="connsiteX25" fmla="*/ 548640 w 2339340"/>
              <a:gd name="connsiteY25" fmla="*/ 243840 h 548640"/>
              <a:gd name="connsiteX26" fmla="*/ 281940 w 2339340"/>
              <a:gd name="connsiteY26" fmla="*/ 251460 h 548640"/>
              <a:gd name="connsiteX27" fmla="*/ 68580 w 2339340"/>
              <a:gd name="connsiteY27" fmla="*/ 251460 h 548640"/>
              <a:gd name="connsiteX0" fmla="*/ 0 w 2339340"/>
              <a:gd name="connsiteY0" fmla="*/ 312420 h 548640"/>
              <a:gd name="connsiteX1" fmla="*/ 7620 w 2339340"/>
              <a:gd name="connsiteY1" fmla="*/ 548640 h 548640"/>
              <a:gd name="connsiteX2" fmla="*/ 358140 w 2339340"/>
              <a:gd name="connsiteY2" fmla="*/ 533400 h 548640"/>
              <a:gd name="connsiteX3" fmla="*/ 327660 w 2339340"/>
              <a:gd name="connsiteY3" fmla="*/ 464820 h 548640"/>
              <a:gd name="connsiteX4" fmla="*/ 167640 w 2339340"/>
              <a:gd name="connsiteY4" fmla="*/ 480060 h 548640"/>
              <a:gd name="connsiteX5" fmla="*/ 167640 w 2339340"/>
              <a:gd name="connsiteY5" fmla="*/ 297180 h 548640"/>
              <a:gd name="connsiteX6" fmla="*/ 464820 w 2339340"/>
              <a:gd name="connsiteY6" fmla="*/ 304800 h 548640"/>
              <a:gd name="connsiteX7" fmla="*/ 464820 w 2339340"/>
              <a:gd name="connsiteY7" fmla="*/ 487680 h 548640"/>
              <a:gd name="connsiteX8" fmla="*/ 1196340 w 2339340"/>
              <a:gd name="connsiteY8" fmla="*/ 510540 h 548640"/>
              <a:gd name="connsiteX9" fmla="*/ 1173480 w 2339340"/>
              <a:gd name="connsiteY9" fmla="*/ 228600 h 548640"/>
              <a:gd name="connsiteX10" fmla="*/ 1623060 w 2339340"/>
              <a:gd name="connsiteY10" fmla="*/ 167640 h 548640"/>
              <a:gd name="connsiteX11" fmla="*/ 1600200 w 2339340"/>
              <a:gd name="connsiteY11" fmla="*/ 487680 h 548640"/>
              <a:gd name="connsiteX12" fmla="*/ 1760220 w 2339340"/>
              <a:gd name="connsiteY12" fmla="*/ 480060 h 548640"/>
              <a:gd name="connsiteX13" fmla="*/ 1744980 w 2339340"/>
              <a:gd name="connsiteY13" fmla="*/ 190500 h 548640"/>
              <a:gd name="connsiteX14" fmla="*/ 2156460 w 2339340"/>
              <a:gd name="connsiteY14" fmla="*/ 144780 h 548640"/>
              <a:gd name="connsiteX15" fmla="*/ 2087880 w 2339340"/>
              <a:gd name="connsiteY15" fmla="*/ 335280 h 548640"/>
              <a:gd name="connsiteX16" fmla="*/ 2278380 w 2339340"/>
              <a:gd name="connsiteY16" fmla="*/ 373380 h 548640"/>
              <a:gd name="connsiteX17" fmla="*/ 2339340 w 2339340"/>
              <a:gd name="connsiteY17" fmla="*/ 175260 h 548640"/>
              <a:gd name="connsiteX18" fmla="*/ 2324100 w 2339340"/>
              <a:gd name="connsiteY18" fmla="*/ 60960 h 548640"/>
              <a:gd name="connsiteX19" fmla="*/ 1744980 w 2339340"/>
              <a:gd name="connsiteY19" fmla="*/ 137160 h 548640"/>
              <a:gd name="connsiteX20" fmla="*/ 1257300 w 2339340"/>
              <a:gd name="connsiteY20" fmla="*/ 137160 h 548640"/>
              <a:gd name="connsiteX21" fmla="*/ 1257300 w 2339340"/>
              <a:gd name="connsiteY21" fmla="*/ 91440 h 548640"/>
              <a:gd name="connsiteX22" fmla="*/ 1257300 w 2339340"/>
              <a:gd name="connsiteY22" fmla="*/ 0 h 548640"/>
              <a:gd name="connsiteX23" fmla="*/ 685800 w 2339340"/>
              <a:gd name="connsiteY23" fmla="*/ 7620 h 548640"/>
              <a:gd name="connsiteX24" fmla="*/ 518160 w 2339340"/>
              <a:gd name="connsiteY24" fmla="*/ 114300 h 548640"/>
              <a:gd name="connsiteX25" fmla="*/ 548640 w 2339340"/>
              <a:gd name="connsiteY25" fmla="*/ 243840 h 548640"/>
              <a:gd name="connsiteX26" fmla="*/ 281940 w 2339340"/>
              <a:gd name="connsiteY26" fmla="*/ 251460 h 548640"/>
              <a:gd name="connsiteX27" fmla="*/ 68580 w 2339340"/>
              <a:gd name="connsiteY27" fmla="*/ 251460 h 548640"/>
              <a:gd name="connsiteX0" fmla="*/ 0 w 2339340"/>
              <a:gd name="connsiteY0" fmla="*/ 312420 h 548640"/>
              <a:gd name="connsiteX1" fmla="*/ 7620 w 2339340"/>
              <a:gd name="connsiteY1" fmla="*/ 548640 h 548640"/>
              <a:gd name="connsiteX2" fmla="*/ 358140 w 2339340"/>
              <a:gd name="connsiteY2" fmla="*/ 533400 h 548640"/>
              <a:gd name="connsiteX3" fmla="*/ 327660 w 2339340"/>
              <a:gd name="connsiteY3" fmla="*/ 464820 h 548640"/>
              <a:gd name="connsiteX4" fmla="*/ 167640 w 2339340"/>
              <a:gd name="connsiteY4" fmla="*/ 480060 h 548640"/>
              <a:gd name="connsiteX5" fmla="*/ 167640 w 2339340"/>
              <a:gd name="connsiteY5" fmla="*/ 297180 h 548640"/>
              <a:gd name="connsiteX6" fmla="*/ 464820 w 2339340"/>
              <a:gd name="connsiteY6" fmla="*/ 304800 h 548640"/>
              <a:gd name="connsiteX7" fmla="*/ 464820 w 2339340"/>
              <a:gd name="connsiteY7" fmla="*/ 487680 h 548640"/>
              <a:gd name="connsiteX8" fmla="*/ 1196340 w 2339340"/>
              <a:gd name="connsiteY8" fmla="*/ 510540 h 548640"/>
              <a:gd name="connsiteX9" fmla="*/ 1173480 w 2339340"/>
              <a:gd name="connsiteY9" fmla="*/ 228600 h 548640"/>
              <a:gd name="connsiteX10" fmla="*/ 1600200 w 2339340"/>
              <a:gd name="connsiteY10" fmla="*/ 190500 h 548640"/>
              <a:gd name="connsiteX11" fmla="*/ 1600200 w 2339340"/>
              <a:gd name="connsiteY11" fmla="*/ 487680 h 548640"/>
              <a:gd name="connsiteX12" fmla="*/ 1760220 w 2339340"/>
              <a:gd name="connsiteY12" fmla="*/ 480060 h 548640"/>
              <a:gd name="connsiteX13" fmla="*/ 1744980 w 2339340"/>
              <a:gd name="connsiteY13" fmla="*/ 190500 h 548640"/>
              <a:gd name="connsiteX14" fmla="*/ 2156460 w 2339340"/>
              <a:gd name="connsiteY14" fmla="*/ 144780 h 548640"/>
              <a:gd name="connsiteX15" fmla="*/ 2087880 w 2339340"/>
              <a:gd name="connsiteY15" fmla="*/ 335280 h 548640"/>
              <a:gd name="connsiteX16" fmla="*/ 2278380 w 2339340"/>
              <a:gd name="connsiteY16" fmla="*/ 373380 h 548640"/>
              <a:gd name="connsiteX17" fmla="*/ 2339340 w 2339340"/>
              <a:gd name="connsiteY17" fmla="*/ 175260 h 548640"/>
              <a:gd name="connsiteX18" fmla="*/ 2324100 w 2339340"/>
              <a:gd name="connsiteY18" fmla="*/ 60960 h 548640"/>
              <a:gd name="connsiteX19" fmla="*/ 1744980 w 2339340"/>
              <a:gd name="connsiteY19" fmla="*/ 137160 h 548640"/>
              <a:gd name="connsiteX20" fmla="*/ 1257300 w 2339340"/>
              <a:gd name="connsiteY20" fmla="*/ 137160 h 548640"/>
              <a:gd name="connsiteX21" fmla="*/ 1257300 w 2339340"/>
              <a:gd name="connsiteY21" fmla="*/ 91440 h 548640"/>
              <a:gd name="connsiteX22" fmla="*/ 1257300 w 2339340"/>
              <a:gd name="connsiteY22" fmla="*/ 0 h 548640"/>
              <a:gd name="connsiteX23" fmla="*/ 685800 w 2339340"/>
              <a:gd name="connsiteY23" fmla="*/ 7620 h 548640"/>
              <a:gd name="connsiteX24" fmla="*/ 518160 w 2339340"/>
              <a:gd name="connsiteY24" fmla="*/ 114300 h 548640"/>
              <a:gd name="connsiteX25" fmla="*/ 548640 w 2339340"/>
              <a:gd name="connsiteY25" fmla="*/ 243840 h 548640"/>
              <a:gd name="connsiteX26" fmla="*/ 281940 w 2339340"/>
              <a:gd name="connsiteY26" fmla="*/ 251460 h 548640"/>
              <a:gd name="connsiteX27" fmla="*/ 68580 w 2339340"/>
              <a:gd name="connsiteY27" fmla="*/ 251460 h 548640"/>
              <a:gd name="connsiteX0" fmla="*/ 0 w 2339340"/>
              <a:gd name="connsiteY0" fmla="*/ 312420 h 548640"/>
              <a:gd name="connsiteX1" fmla="*/ 7620 w 2339340"/>
              <a:gd name="connsiteY1" fmla="*/ 548640 h 548640"/>
              <a:gd name="connsiteX2" fmla="*/ 358140 w 2339340"/>
              <a:gd name="connsiteY2" fmla="*/ 533400 h 548640"/>
              <a:gd name="connsiteX3" fmla="*/ 327660 w 2339340"/>
              <a:gd name="connsiteY3" fmla="*/ 464820 h 548640"/>
              <a:gd name="connsiteX4" fmla="*/ 167640 w 2339340"/>
              <a:gd name="connsiteY4" fmla="*/ 480060 h 548640"/>
              <a:gd name="connsiteX5" fmla="*/ 167640 w 2339340"/>
              <a:gd name="connsiteY5" fmla="*/ 297180 h 548640"/>
              <a:gd name="connsiteX6" fmla="*/ 464820 w 2339340"/>
              <a:gd name="connsiteY6" fmla="*/ 304800 h 548640"/>
              <a:gd name="connsiteX7" fmla="*/ 464820 w 2339340"/>
              <a:gd name="connsiteY7" fmla="*/ 487680 h 548640"/>
              <a:gd name="connsiteX8" fmla="*/ 1196340 w 2339340"/>
              <a:gd name="connsiteY8" fmla="*/ 510540 h 548640"/>
              <a:gd name="connsiteX9" fmla="*/ 1173480 w 2339340"/>
              <a:gd name="connsiteY9" fmla="*/ 228600 h 548640"/>
              <a:gd name="connsiteX10" fmla="*/ 1600200 w 2339340"/>
              <a:gd name="connsiteY10" fmla="*/ 190500 h 548640"/>
              <a:gd name="connsiteX11" fmla="*/ 1600200 w 2339340"/>
              <a:gd name="connsiteY11" fmla="*/ 487680 h 548640"/>
              <a:gd name="connsiteX12" fmla="*/ 1760220 w 2339340"/>
              <a:gd name="connsiteY12" fmla="*/ 480060 h 548640"/>
              <a:gd name="connsiteX13" fmla="*/ 1744980 w 2339340"/>
              <a:gd name="connsiteY13" fmla="*/ 190500 h 548640"/>
              <a:gd name="connsiteX14" fmla="*/ 2156460 w 2339340"/>
              <a:gd name="connsiteY14" fmla="*/ 144780 h 548640"/>
              <a:gd name="connsiteX15" fmla="*/ 2087880 w 2339340"/>
              <a:gd name="connsiteY15" fmla="*/ 335280 h 548640"/>
              <a:gd name="connsiteX16" fmla="*/ 2278380 w 2339340"/>
              <a:gd name="connsiteY16" fmla="*/ 373380 h 548640"/>
              <a:gd name="connsiteX17" fmla="*/ 2339340 w 2339340"/>
              <a:gd name="connsiteY17" fmla="*/ 175260 h 548640"/>
              <a:gd name="connsiteX18" fmla="*/ 2324100 w 2339340"/>
              <a:gd name="connsiteY18" fmla="*/ 60960 h 548640"/>
              <a:gd name="connsiteX19" fmla="*/ 1744980 w 2339340"/>
              <a:gd name="connsiteY19" fmla="*/ 114300 h 548640"/>
              <a:gd name="connsiteX20" fmla="*/ 1257300 w 2339340"/>
              <a:gd name="connsiteY20" fmla="*/ 137160 h 548640"/>
              <a:gd name="connsiteX21" fmla="*/ 1257300 w 2339340"/>
              <a:gd name="connsiteY21" fmla="*/ 91440 h 548640"/>
              <a:gd name="connsiteX22" fmla="*/ 1257300 w 2339340"/>
              <a:gd name="connsiteY22" fmla="*/ 0 h 548640"/>
              <a:gd name="connsiteX23" fmla="*/ 685800 w 2339340"/>
              <a:gd name="connsiteY23" fmla="*/ 7620 h 548640"/>
              <a:gd name="connsiteX24" fmla="*/ 518160 w 2339340"/>
              <a:gd name="connsiteY24" fmla="*/ 114300 h 548640"/>
              <a:gd name="connsiteX25" fmla="*/ 548640 w 2339340"/>
              <a:gd name="connsiteY25" fmla="*/ 243840 h 548640"/>
              <a:gd name="connsiteX26" fmla="*/ 281940 w 2339340"/>
              <a:gd name="connsiteY26" fmla="*/ 251460 h 548640"/>
              <a:gd name="connsiteX27" fmla="*/ 68580 w 2339340"/>
              <a:gd name="connsiteY27" fmla="*/ 25146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39340" h="548640">
                <a:moveTo>
                  <a:pt x="0" y="312420"/>
                </a:moveTo>
                <a:lnTo>
                  <a:pt x="7620" y="548640"/>
                </a:lnTo>
                <a:lnTo>
                  <a:pt x="358140" y="533400"/>
                </a:lnTo>
                <a:lnTo>
                  <a:pt x="327660" y="464820"/>
                </a:lnTo>
                <a:lnTo>
                  <a:pt x="167640" y="480060"/>
                </a:lnTo>
                <a:lnTo>
                  <a:pt x="167640" y="297180"/>
                </a:lnTo>
                <a:lnTo>
                  <a:pt x="464820" y="304800"/>
                </a:lnTo>
                <a:lnTo>
                  <a:pt x="464820" y="487680"/>
                </a:lnTo>
                <a:lnTo>
                  <a:pt x="1196340" y="510540"/>
                </a:lnTo>
                <a:lnTo>
                  <a:pt x="1173480" y="228600"/>
                </a:lnTo>
                <a:lnTo>
                  <a:pt x="1600200" y="190500"/>
                </a:lnTo>
                <a:lnTo>
                  <a:pt x="1600200" y="487680"/>
                </a:lnTo>
                <a:lnTo>
                  <a:pt x="1760220" y="480060"/>
                </a:lnTo>
                <a:lnTo>
                  <a:pt x="1744980" y="190500"/>
                </a:lnTo>
                <a:lnTo>
                  <a:pt x="2156460" y="144780"/>
                </a:lnTo>
                <a:lnTo>
                  <a:pt x="2087880" y="335280"/>
                </a:lnTo>
                <a:lnTo>
                  <a:pt x="2278380" y="373380"/>
                </a:lnTo>
                <a:lnTo>
                  <a:pt x="2339340" y="175260"/>
                </a:lnTo>
                <a:lnTo>
                  <a:pt x="2324100" y="60960"/>
                </a:lnTo>
                <a:lnTo>
                  <a:pt x="1744980" y="114300"/>
                </a:lnTo>
                <a:lnTo>
                  <a:pt x="1257300" y="137160"/>
                </a:lnTo>
                <a:lnTo>
                  <a:pt x="1257300" y="91440"/>
                </a:lnTo>
                <a:lnTo>
                  <a:pt x="1257300" y="0"/>
                </a:lnTo>
                <a:lnTo>
                  <a:pt x="685800" y="7620"/>
                </a:lnTo>
                <a:lnTo>
                  <a:pt x="518160" y="114300"/>
                </a:lnTo>
                <a:lnTo>
                  <a:pt x="548640" y="243840"/>
                </a:lnTo>
                <a:lnTo>
                  <a:pt x="281940" y="251460"/>
                </a:lnTo>
                <a:lnTo>
                  <a:pt x="68580" y="251460"/>
                </a:lnTo>
              </a:path>
            </a:pathLst>
          </a:cu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igura a mano libera 14"/>
          <p:cNvSpPr/>
          <p:nvPr/>
        </p:nvSpPr>
        <p:spPr>
          <a:xfrm>
            <a:off x="4297680" y="2468880"/>
            <a:ext cx="922020" cy="2087880"/>
          </a:xfrm>
          <a:custGeom>
            <a:avLst/>
            <a:gdLst>
              <a:gd name="connsiteX0" fmla="*/ 68580 w 922020"/>
              <a:gd name="connsiteY0" fmla="*/ 381000 h 2087880"/>
              <a:gd name="connsiteX1" fmla="*/ 312420 w 922020"/>
              <a:gd name="connsiteY1" fmla="*/ 137160 h 2087880"/>
              <a:gd name="connsiteX2" fmla="*/ 518160 w 922020"/>
              <a:gd name="connsiteY2" fmla="*/ 0 h 2087880"/>
              <a:gd name="connsiteX3" fmla="*/ 655320 w 922020"/>
              <a:gd name="connsiteY3" fmla="*/ 121920 h 2087880"/>
              <a:gd name="connsiteX4" fmla="*/ 419100 w 922020"/>
              <a:gd name="connsiteY4" fmla="*/ 281940 h 2087880"/>
              <a:gd name="connsiteX5" fmla="*/ 251460 w 922020"/>
              <a:gd name="connsiteY5" fmla="*/ 457200 h 2087880"/>
              <a:gd name="connsiteX6" fmla="*/ 640080 w 922020"/>
              <a:gd name="connsiteY6" fmla="*/ 1249680 h 2087880"/>
              <a:gd name="connsiteX7" fmla="*/ 899160 w 922020"/>
              <a:gd name="connsiteY7" fmla="*/ 1882140 h 2087880"/>
              <a:gd name="connsiteX8" fmla="*/ 922020 w 922020"/>
              <a:gd name="connsiteY8" fmla="*/ 2042160 h 2087880"/>
              <a:gd name="connsiteX9" fmla="*/ 723900 w 922020"/>
              <a:gd name="connsiteY9" fmla="*/ 2087880 h 2087880"/>
              <a:gd name="connsiteX10" fmla="*/ 723900 w 922020"/>
              <a:gd name="connsiteY10" fmla="*/ 1844040 h 2087880"/>
              <a:gd name="connsiteX11" fmla="*/ 495300 w 922020"/>
              <a:gd name="connsiteY11" fmla="*/ 1272540 h 2087880"/>
              <a:gd name="connsiteX12" fmla="*/ 129540 w 922020"/>
              <a:gd name="connsiteY12" fmla="*/ 1371600 h 2087880"/>
              <a:gd name="connsiteX13" fmla="*/ 60960 w 922020"/>
              <a:gd name="connsiteY13" fmla="*/ 1158240 h 2087880"/>
              <a:gd name="connsiteX14" fmla="*/ 358140 w 922020"/>
              <a:gd name="connsiteY14" fmla="*/ 1074420 h 2087880"/>
              <a:gd name="connsiteX15" fmla="*/ 289560 w 922020"/>
              <a:gd name="connsiteY15" fmla="*/ 822960 h 2087880"/>
              <a:gd name="connsiteX16" fmla="*/ 0 w 922020"/>
              <a:gd name="connsiteY16" fmla="*/ 937260 h 2087880"/>
              <a:gd name="connsiteX17" fmla="*/ 243840 w 922020"/>
              <a:gd name="connsiteY17" fmla="*/ 731520 h 2087880"/>
              <a:gd name="connsiteX18" fmla="*/ 175260 w 922020"/>
              <a:gd name="connsiteY18" fmla="*/ 609600 h 2087880"/>
              <a:gd name="connsiteX19" fmla="*/ 144780 w 922020"/>
              <a:gd name="connsiteY19" fmla="*/ 57912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2020" h="2087880">
                <a:moveTo>
                  <a:pt x="68580" y="381000"/>
                </a:moveTo>
                <a:lnTo>
                  <a:pt x="312420" y="137160"/>
                </a:lnTo>
                <a:lnTo>
                  <a:pt x="518160" y="0"/>
                </a:lnTo>
                <a:lnTo>
                  <a:pt x="655320" y="121920"/>
                </a:lnTo>
                <a:lnTo>
                  <a:pt x="419100" y="281940"/>
                </a:lnTo>
                <a:lnTo>
                  <a:pt x="251460" y="457200"/>
                </a:lnTo>
                <a:lnTo>
                  <a:pt x="640080" y="1249680"/>
                </a:lnTo>
                <a:lnTo>
                  <a:pt x="899160" y="1882140"/>
                </a:lnTo>
                <a:lnTo>
                  <a:pt x="922020" y="2042160"/>
                </a:lnTo>
                <a:lnTo>
                  <a:pt x="723900" y="2087880"/>
                </a:lnTo>
                <a:lnTo>
                  <a:pt x="723900" y="1844040"/>
                </a:lnTo>
                <a:lnTo>
                  <a:pt x="495300" y="1272540"/>
                </a:lnTo>
                <a:lnTo>
                  <a:pt x="129540" y="1371600"/>
                </a:lnTo>
                <a:lnTo>
                  <a:pt x="60960" y="1158240"/>
                </a:lnTo>
                <a:lnTo>
                  <a:pt x="358140" y="1074420"/>
                </a:lnTo>
                <a:lnTo>
                  <a:pt x="289560" y="822960"/>
                </a:lnTo>
                <a:lnTo>
                  <a:pt x="0" y="937260"/>
                </a:lnTo>
                <a:lnTo>
                  <a:pt x="243840" y="731520"/>
                </a:lnTo>
                <a:lnTo>
                  <a:pt x="175260" y="609600"/>
                </a:lnTo>
                <a:lnTo>
                  <a:pt x="144780" y="579120"/>
                </a:lnTo>
              </a:path>
            </a:pathLst>
          </a:cu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6"/>
          <p:cNvSpPr/>
          <p:nvPr/>
        </p:nvSpPr>
        <p:spPr>
          <a:xfrm>
            <a:off x="4610100" y="2387600"/>
            <a:ext cx="6832600" cy="4178300"/>
          </a:xfrm>
          <a:custGeom>
            <a:avLst/>
            <a:gdLst>
              <a:gd name="connsiteX0" fmla="*/ 6832600 w 6832600"/>
              <a:gd name="connsiteY0" fmla="*/ 0 h 4178300"/>
              <a:gd name="connsiteX1" fmla="*/ 6642100 w 6832600"/>
              <a:gd name="connsiteY1" fmla="*/ 63500 h 4178300"/>
              <a:gd name="connsiteX2" fmla="*/ 6438900 w 6832600"/>
              <a:gd name="connsiteY2" fmla="*/ 558800 h 4178300"/>
              <a:gd name="connsiteX3" fmla="*/ 6070600 w 6832600"/>
              <a:gd name="connsiteY3" fmla="*/ 673100 h 4178300"/>
              <a:gd name="connsiteX4" fmla="*/ 5295900 w 6832600"/>
              <a:gd name="connsiteY4" fmla="*/ 1079500 h 4178300"/>
              <a:gd name="connsiteX5" fmla="*/ 4787900 w 6832600"/>
              <a:gd name="connsiteY5" fmla="*/ 1193800 h 4178300"/>
              <a:gd name="connsiteX6" fmla="*/ 4495800 w 6832600"/>
              <a:gd name="connsiteY6" fmla="*/ 1117600 h 4178300"/>
              <a:gd name="connsiteX7" fmla="*/ 4356100 w 6832600"/>
              <a:gd name="connsiteY7" fmla="*/ 825500 h 4178300"/>
              <a:gd name="connsiteX8" fmla="*/ 3784600 w 6832600"/>
              <a:gd name="connsiteY8" fmla="*/ 723900 h 4178300"/>
              <a:gd name="connsiteX9" fmla="*/ 3251200 w 6832600"/>
              <a:gd name="connsiteY9" fmla="*/ 596900 h 4178300"/>
              <a:gd name="connsiteX10" fmla="*/ 2895600 w 6832600"/>
              <a:gd name="connsiteY10" fmla="*/ 558800 h 4178300"/>
              <a:gd name="connsiteX11" fmla="*/ 2489200 w 6832600"/>
              <a:gd name="connsiteY11" fmla="*/ 863600 h 4178300"/>
              <a:gd name="connsiteX12" fmla="*/ 2298700 w 6832600"/>
              <a:gd name="connsiteY12" fmla="*/ 1333500 h 4178300"/>
              <a:gd name="connsiteX13" fmla="*/ 2146300 w 6832600"/>
              <a:gd name="connsiteY13" fmla="*/ 1727200 h 4178300"/>
              <a:gd name="connsiteX14" fmla="*/ 1854200 w 6832600"/>
              <a:gd name="connsiteY14" fmla="*/ 2095500 h 4178300"/>
              <a:gd name="connsiteX15" fmla="*/ 1562100 w 6832600"/>
              <a:gd name="connsiteY15" fmla="*/ 2387600 h 4178300"/>
              <a:gd name="connsiteX16" fmla="*/ 1168400 w 6832600"/>
              <a:gd name="connsiteY16" fmla="*/ 2819400 h 4178300"/>
              <a:gd name="connsiteX17" fmla="*/ 787400 w 6832600"/>
              <a:gd name="connsiteY17" fmla="*/ 3060700 h 4178300"/>
              <a:gd name="connsiteX18" fmla="*/ 444500 w 6832600"/>
              <a:gd name="connsiteY18" fmla="*/ 2933700 h 4178300"/>
              <a:gd name="connsiteX19" fmla="*/ 342900 w 6832600"/>
              <a:gd name="connsiteY19" fmla="*/ 2552700 h 4178300"/>
              <a:gd name="connsiteX20" fmla="*/ 25400 w 6832600"/>
              <a:gd name="connsiteY20" fmla="*/ 2755900 h 4178300"/>
              <a:gd name="connsiteX21" fmla="*/ 0 w 6832600"/>
              <a:gd name="connsiteY21" fmla="*/ 2921000 h 4178300"/>
              <a:gd name="connsiteX22" fmla="*/ 114300 w 6832600"/>
              <a:gd name="connsiteY22" fmla="*/ 2946400 h 4178300"/>
              <a:gd name="connsiteX23" fmla="*/ 152400 w 6832600"/>
              <a:gd name="connsiteY23" fmla="*/ 3251200 h 4178300"/>
              <a:gd name="connsiteX24" fmla="*/ 279400 w 6832600"/>
              <a:gd name="connsiteY24" fmla="*/ 3340100 h 4178300"/>
              <a:gd name="connsiteX25" fmla="*/ 660400 w 6832600"/>
              <a:gd name="connsiteY25" fmla="*/ 3556000 h 4178300"/>
              <a:gd name="connsiteX26" fmla="*/ 508000 w 6832600"/>
              <a:gd name="connsiteY26" fmla="*/ 4102100 h 4178300"/>
              <a:gd name="connsiteX27" fmla="*/ 927100 w 6832600"/>
              <a:gd name="connsiteY27" fmla="*/ 4178300 h 4178300"/>
              <a:gd name="connsiteX28" fmla="*/ 1066800 w 6832600"/>
              <a:gd name="connsiteY28" fmla="*/ 3594100 h 4178300"/>
              <a:gd name="connsiteX29" fmla="*/ 1587500 w 6832600"/>
              <a:gd name="connsiteY29" fmla="*/ 3009900 h 4178300"/>
              <a:gd name="connsiteX30" fmla="*/ 1447800 w 6832600"/>
              <a:gd name="connsiteY30" fmla="*/ 3619500 h 4178300"/>
              <a:gd name="connsiteX31" fmla="*/ 1752600 w 6832600"/>
              <a:gd name="connsiteY31" fmla="*/ 3708400 h 4178300"/>
              <a:gd name="connsiteX32" fmla="*/ 1943100 w 6832600"/>
              <a:gd name="connsiteY32" fmla="*/ 2705100 h 4178300"/>
              <a:gd name="connsiteX33" fmla="*/ 2387600 w 6832600"/>
              <a:gd name="connsiteY33" fmla="*/ 2260600 h 4178300"/>
              <a:gd name="connsiteX34" fmla="*/ 2552700 w 6832600"/>
              <a:gd name="connsiteY34" fmla="*/ 2362200 h 4178300"/>
              <a:gd name="connsiteX35" fmla="*/ 2679700 w 6832600"/>
              <a:gd name="connsiteY35" fmla="*/ 3378200 h 4178300"/>
              <a:gd name="connsiteX36" fmla="*/ 3340100 w 6832600"/>
              <a:gd name="connsiteY36" fmla="*/ 3352800 h 4178300"/>
              <a:gd name="connsiteX37" fmla="*/ 3251200 w 6832600"/>
              <a:gd name="connsiteY37" fmla="*/ 2108200 h 4178300"/>
              <a:gd name="connsiteX38" fmla="*/ 2527300 w 6832600"/>
              <a:gd name="connsiteY38" fmla="*/ 1841500 h 4178300"/>
              <a:gd name="connsiteX39" fmla="*/ 2540000 w 6832600"/>
              <a:gd name="connsiteY39" fmla="*/ 1765300 h 4178300"/>
              <a:gd name="connsiteX40" fmla="*/ 2705100 w 6832600"/>
              <a:gd name="connsiteY40" fmla="*/ 1803400 h 4178300"/>
              <a:gd name="connsiteX41" fmla="*/ 2514600 w 6832600"/>
              <a:gd name="connsiteY41" fmla="*/ 1651000 h 4178300"/>
              <a:gd name="connsiteX42" fmla="*/ 2794000 w 6832600"/>
              <a:gd name="connsiteY42" fmla="*/ 1651000 h 4178300"/>
              <a:gd name="connsiteX43" fmla="*/ 2590800 w 6832600"/>
              <a:gd name="connsiteY43" fmla="*/ 1435100 h 4178300"/>
              <a:gd name="connsiteX44" fmla="*/ 2679700 w 6832600"/>
              <a:gd name="connsiteY44" fmla="*/ 1155700 h 4178300"/>
              <a:gd name="connsiteX45" fmla="*/ 3022600 w 6832600"/>
              <a:gd name="connsiteY45" fmla="*/ 1397000 h 4178300"/>
              <a:gd name="connsiteX46" fmla="*/ 3175000 w 6832600"/>
              <a:gd name="connsiteY46" fmla="*/ 1282700 h 4178300"/>
              <a:gd name="connsiteX47" fmla="*/ 2984500 w 6832600"/>
              <a:gd name="connsiteY47" fmla="*/ 952500 h 4178300"/>
              <a:gd name="connsiteX48" fmla="*/ 3479800 w 6832600"/>
              <a:gd name="connsiteY48" fmla="*/ 889000 h 4178300"/>
              <a:gd name="connsiteX49" fmla="*/ 3606800 w 6832600"/>
              <a:gd name="connsiteY49" fmla="*/ 1308100 h 4178300"/>
              <a:gd name="connsiteX50" fmla="*/ 4140200 w 6832600"/>
              <a:gd name="connsiteY50" fmla="*/ 1841500 h 4178300"/>
              <a:gd name="connsiteX51" fmla="*/ 4953000 w 6832600"/>
              <a:gd name="connsiteY51" fmla="*/ 1498600 h 4178300"/>
              <a:gd name="connsiteX52" fmla="*/ 5232400 w 6832600"/>
              <a:gd name="connsiteY52" fmla="*/ 1727200 h 4178300"/>
              <a:gd name="connsiteX53" fmla="*/ 5880100 w 6832600"/>
              <a:gd name="connsiteY53" fmla="*/ 1574800 h 4178300"/>
              <a:gd name="connsiteX54" fmla="*/ 6451600 w 6832600"/>
              <a:gd name="connsiteY54" fmla="*/ 1270000 h 4178300"/>
              <a:gd name="connsiteX55" fmla="*/ 6654800 w 6832600"/>
              <a:gd name="connsiteY55" fmla="*/ 1397000 h 4178300"/>
              <a:gd name="connsiteX56" fmla="*/ 6210300 w 6832600"/>
              <a:gd name="connsiteY56" fmla="*/ 1828800 h 4178300"/>
              <a:gd name="connsiteX57" fmla="*/ 6413500 w 6832600"/>
              <a:gd name="connsiteY57" fmla="*/ 2565400 h 4178300"/>
              <a:gd name="connsiteX58" fmla="*/ 6604000 w 6832600"/>
              <a:gd name="connsiteY58" fmla="*/ 2463800 h 4178300"/>
              <a:gd name="connsiteX59" fmla="*/ 6426200 w 6832600"/>
              <a:gd name="connsiteY59" fmla="*/ 1930400 h 4178300"/>
              <a:gd name="connsiteX60" fmla="*/ 6629400 w 6832600"/>
              <a:gd name="connsiteY60" fmla="*/ 1790700 h 4178300"/>
              <a:gd name="connsiteX61" fmla="*/ 6794500 w 6832600"/>
              <a:gd name="connsiteY61" fmla="*/ 2286000 h 4178300"/>
              <a:gd name="connsiteX62" fmla="*/ 6731000 w 6832600"/>
              <a:gd name="connsiteY62" fmla="*/ 1663700 h 4178300"/>
              <a:gd name="connsiteX63" fmla="*/ 6794500 w 6832600"/>
              <a:gd name="connsiteY63" fmla="*/ 1473200 h 4178300"/>
              <a:gd name="connsiteX64" fmla="*/ 6807200 w 6832600"/>
              <a:gd name="connsiteY64" fmla="*/ 1003300 h 4178300"/>
              <a:gd name="connsiteX65" fmla="*/ 6807200 w 6832600"/>
              <a:gd name="connsiteY65" fmla="*/ 736600 h 417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832600" h="4178300">
                <a:moveTo>
                  <a:pt x="6832600" y="0"/>
                </a:moveTo>
                <a:lnTo>
                  <a:pt x="6642100" y="63500"/>
                </a:lnTo>
                <a:lnTo>
                  <a:pt x="6438900" y="558800"/>
                </a:lnTo>
                <a:lnTo>
                  <a:pt x="6070600" y="673100"/>
                </a:lnTo>
                <a:lnTo>
                  <a:pt x="5295900" y="1079500"/>
                </a:lnTo>
                <a:lnTo>
                  <a:pt x="4787900" y="1193800"/>
                </a:lnTo>
                <a:lnTo>
                  <a:pt x="4495800" y="1117600"/>
                </a:lnTo>
                <a:lnTo>
                  <a:pt x="4356100" y="825500"/>
                </a:lnTo>
                <a:lnTo>
                  <a:pt x="3784600" y="723900"/>
                </a:lnTo>
                <a:lnTo>
                  <a:pt x="3251200" y="596900"/>
                </a:lnTo>
                <a:lnTo>
                  <a:pt x="2895600" y="558800"/>
                </a:lnTo>
                <a:lnTo>
                  <a:pt x="2489200" y="863600"/>
                </a:lnTo>
                <a:lnTo>
                  <a:pt x="2298700" y="1333500"/>
                </a:lnTo>
                <a:lnTo>
                  <a:pt x="2146300" y="1727200"/>
                </a:lnTo>
                <a:lnTo>
                  <a:pt x="1854200" y="2095500"/>
                </a:lnTo>
                <a:lnTo>
                  <a:pt x="1562100" y="2387600"/>
                </a:lnTo>
                <a:lnTo>
                  <a:pt x="1168400" y="2819400"/>
                </a:lnTo>
                <a:lnTo>
                  <a:pt x="787400" y="3060700"/>
                </a:lnTo>
                <a:lnTo>
                  <a:pt x="444500" y="2933700"/>
                </a:lnTo>
                <a:lnTo>
                  <a:pt x="342900" y="2552700"/>
                </a:lnTo>
                <a:lnTo>
                  <a:pt x="25400" y="2755900"/>
                </a:lnTo>
                <a:lnTo>
                  <a:pt x="0" y="2921000"/>
                </a:lnTo>
                <a:lnTo>
                  <a:pt x="114300" y="2946400"/>
                </a:lnTo>
                <a:lnTo>
                  <a:pt x="152400" y="3251200"/>
                </a:lnTo>
                <a:lnTo>
                  <a:pt x="279400" y="3340100"/>
                </a:lnTo>
                <a:lnTo>
                  <a:pt x="660400" y="3556000"/>
                </a:lnTo>
                <a:lnTo>
                  <a:pt x="508000" y="4102100"/>
                </a:lnTo>
                <a:lnTo>
                  <a:pt x="927100" y="4178300"/>
                </a:lnTo>
                <a:lnTo>
                  <a:pt x="1066800" y="3594100"/>
                </a:lnTo>
                <a:lnTo>
                  <a:pt x="1587500" y="3009900"/>
                </a:lnTo>
                <a:lnTo>
                  <a:pt x="1447800" y="3619500"/>
                </a:lnTo>
                <a:lnTo>
                  <a:pt x="1752600" y="3708400"/>
                </a:lnTo>
                <a:lnTo>
                  <a:pt x="1943100" y="2705100"/>
                </a:lnTo>
                <a:lnTo>
                  <a:pt x="2387600" y="2260600"/>
                </a:lnTo>
                <a:lnTo>
                  <a:pt x="2552700" y="2362200"/>
                </a:lnTo>
                <a:lnTo>
                  <a:pt x="2679700" y="3378200"/>
                </a:lnTo>
                <a:lnTo>
                  <a:pt x="3340100" y="3352800"/>
                </a:lnTo>
                <a:lnTo>
                  <a:pt x="3251200" y="2108200"/>
                </a:lnTo>
                <a:lnTo>
                  <a:pt x="2527300" y="1841500"/>
                </a:lnTo>
                <a:lnTo>
                  <a:pt x="2540000" y="1765300"/>
                </a:lnTo>
                <a:lnTo>
                  <a:pt x="2705100" y="1803400"/>
                </a:lnTo>
                <a:lnTo>
                  <a:pt x="2514600" y="1651000"/>
                </a:lnTo>
                <a:lnTo>
                  <a:pt x="2794000" y="1651000"/>
                </a:lnTo>
                <a:lnTo>
                  <a:pt x="2590800" y="1435100"/>
                </a:lnTo>
                <a:lnTo>
                  <a:pt x="2679700" y="1155700"/>
                </a:lnTo>
                <a:lnTo>
                  <a:pt x="3022600" y="1397000"/>
                </a:lnTo>
                <a:lnTo>
                  <a:pt x="3175000" y="1282700"/>
                </a:lnTo>
                <a:lnTo>
                  <a:pt x="2984500" y="952500"/>
                </a:lnTo>
                <a:lnTo>
                  <a:pt x="3479800" y="889000"/>
                </a:lnTo>
                <a:lnTo>
                  <a:pt x="3606800" y="1308100"/>
                </a:lnTo>
                <a:lnTo>
                  <a:pt x="4140200" y="1841500"/>
                </a:lnTo>
                <a:lnTo>
                  <a:pt x="4953000" y="1498600"/>
                </a:lnTo>
                <a:lnTo>
                  <a:pt x="5232400" y="1727200"/>
                </a:lnTo>
                <a:lnTo>
                  <a:pt x="5880100" y="1574800"/>
                </a:lnTo>
                <a:lnTo>
                  <a:pt x="6451600" y="1270000"/>
                </a:lnTo>
                <a:lnTo>
                  <a:pt x="6654800" y="1397000"/>
                </a:lnTo>
                <a:lnTo>
                  <a:pt x="6210300" y="1828800"/>
                </a:lnTo>
                <a:lnTo>
                  <a:pt x="6413500" y="2565400"/>
                </a:lnTo>
                <a:lnTo>
                  <a:pt x="6604000" y="2463800"/>
                </a:lnTo>
                <a:lnTo>
                  <a:pt x="6426200" y="1930400"/>
                </a:lnTo>
                <a:lnTo>
                  <a:pt x="6629400" y="1790700"/>
                </a:lnTo>
                <a:lnTo>
                  <a:pt x="6794500" y="2286000"/>
                </a:lnTo>
                <a:lnTo>
                  <a:pt x="6731000" y="1663700"/>
                </a:lnTo>
                <a:lnTo>
                  <a:pt x="6794500" y="1473200"/>
                </a:lnTo>
                <a:lnTo>
                  <a:pt x="6807200" y="1003300"/>
                </a:lnTo>
                <a:lnTo>
                  <a:pt x="6807200" y="736600"/>
                </a:lnTo>
              </a:path>
            </a:pathLst>
          </a:custGeom>
          <a:solidFill>
            <a:schemeClr val="accent2">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Segnaposto contenuto 3"/>
          <p:cNvPicPr>
            <a:picLocks noChangeAspect="1"/>
          </p:cNvPicPr>
          <p:nvPr/>
        </p:nvPicPr>
        <p:blipFill rotWithShape="1">
          <a:blip r:embed="rId3"/>
          <a:srcRect l="65643" t="71132" r="10454" b="15703"/>
          <a:stretch/>
        </p:blipFill>
        <p:spPr>
          <a:xfrm>
            <a:off x="9214475" y="6169351"/>
            <a:ext cx="2296580" cy="711200"/>
          </a:xfrm>
          <a:prstGeom prst="rect">
            <a:avLst/>
          </a:prstGeom>
        </p:spPr>
      </p:pic>
      <p:sp>
        <p:nvSpPr>
          <p:cNvPr id="22" name="Sole 21"/>
          <p:cNvSpPr/>
          <p:nvPr/>
        </p:nvSpPr>
        <p:spPr>
          <a:xfrm>
            <a:off x="9592873" y="5027136"/>
            <a:ext cx="1255594" cy="111911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rot="18900000">
            <a:off x="9484484" y="4847404"/>
            <a:ext cx="275771" cy="461665"/>
          </a:xfrm>
          <a:prstGeom prst="rect">
            <a:avLst/>
          </a:prstGeom>
          <a:noFill/>
        </p:spPr>
        <p:txBody>
          <a:bodyPr wrap="square" rtlCol="0">
            <a:spAutoFit/>
          </a:bodyPr>
          <a:lstStyle/>
          <a:p>
            <a:r>
              <a:rPr lang="it-IT" sz="2400" b="1" dirty="0" smtClean="0">
                <a:solidFill>
                  <a:schemeClr val="bg1"/>
                </a:solidFill>
              </a:rPr>
              <a:t>N</a:t>
            </a:r>
            <a:endParaRPr lang="it-IT" sz="2400" b="1" dirty="0">
              <a:solidFill>
                <a:schemeClr val="bg1"/>
              </a:solidFill>
            </a:endParaRPr>
          </a:p>
        </p:txBody>
      </p:sp>
    </p:spTree>
    <p:extLst>
      <p:ext uri="{BB962C8B-B14F-4D97-AF65-F5344CB8AC3E}">
        <p14:creationId xmlns:p14="http://schemas.microsoft.com/office/powerpoint/2010/main" val="980283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3"/>
          <p:cNvPicPr>
            <a:picLocks noGrp="1" noChangeAspect="1"/>
          </p:cNvPicPr>
          <p:nvPr>
            <p:ph idx="1"/>
          </p:nvPr>
        </p:nvPicPr>
        <p:blipFill rotWithShape="1">
          <a:blip r:embed="rId2"/>
          <a:srcRect l="6843" t="11164" r="10454" b="8282"/>
          <a:stretch/>
        </p:blipFill>
        <p:spPr>
          <a:xfrm>
            <a:off x="503962" y="661860"/>
            <a:ext cx="11302063" cy="6189194"/>
          </a:xfrm>
          <a:prstGeom prst="rect">
            <a:avLst/>
          </a:prstGeom>
        </p:spPr>
      </p:pic>
      <p:pic>
        <p:nvPicPr>
          <p:cNvPr id="7" name="Segnaposto contenuto 3"/>
          <p:cNvPicPr>
            <a:picLocks noChangeAspect="1"/>
          </p:cNvPicPr>
          <p:nvPr/>
        </p:nvPicPr>
        <p:blipFill rotWithShape="1">
          <a:blip r:embed="rId2"/>
          <a:srcRect l="65643" t="71132" r="10454" b="15703"/>
          <a:stretch/>
        </p:blipFill>
        <p:spPr>
          <a:xfrm>
            <a:off x="9509445" y="6139854"/>
            <a:ext cx="2296580" cy="711200"/>
          </a:xfrm>
          <a:prstGeom prst="rect">
            <a:avLst/>
          </a:prstGeom>
        </p:spPr>
      </p:pic>
      <p:cxnSp>
        <p:nvCxnSpPr>
          <p:cNvPr id="8" name="Connettore diritto 7"/>
          <p:cNvCxnSpPr/>
          <p:nvPr/>
        </p:nvCxnSpPr>
        <p:spPr>
          <a:xfrm>
            <a:off x="1037434" y="6395246"/>
            <a:ext cx="4065508" cy="28378"/>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598744" y="5598484"/>
            <a:ext cx="942887" cy="369332"/>
          </a:xfrm>
          <a:prstGeom prst="rect">
            <a:avLst/>
          </a:prstGeom>
          <a:noFill/>
        </p:spPr>
        <p:txBody>
          <a:bodyPr wrap="none" rtlCol="0">
            <a:spAutoFit/>
          </a:bodyPr>
          <a:lstStyle/>
          <a:p>
            <a:r>
              <a:rPr lang="it-IT" b="1" dirty="0" smtClean="0">
                <a:solidFill>
                  <a:schemeClr val="bg1"/>
                </a:solidFill>
              </a:rPr>
              <a:t>1 000 m</a:t>
            </a:r>
            <a:endParaRPr lang="it-IT" b="1" dirty="0">
              <a:solidFill>
                <a:schemeClr val="bg1"/>
              </a:solidFill>
            </a:endParaRPr>
          </a:p>
        </p:txBody>
      </p:sp>
      <p:sp>
        <p:nvSpPr>
          <p:cNvPr id="13" name="Sole 12"/>
          <p:cNvSpPr/>
          <p:nvPr/>
        </p:nvSpPr>
        <p:spPr>
          <a:xfrm>
            <a:off x="765630" y="1898764"/>
            <a:ext cx="1255594" cy="111911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rot="5400000">
            <a:off x="552758" y="2179630"/>
            <a:ext cx="275771" cy="461665"/>
          </a:xfrm>
          <a:prstGeom prst="rect">
            <a:avLst/>
          </a:prstGeom>
          <a:noFill/>
        </p:spPr>
        <p:txBody>
          <a:bodyPr wrap="square" rtlCol="0">
            <a:spAutoFit/>
          </a:bodyPr>
          <a:lstStyle/>
          <a:p>
            <a:r>
              <a:rPr lang="it-IT" sz="2400" b="1" dirty="0" smtClean="0">
                <a:solidFill>
                  <a:schemeClr val="bg1"/>
                </a:solidFill>
              </a:rPr>
              <a:t>N</a:t>
            </a:r>
            <a:endParaRPr lang="it-IT" sz="2400" b="1" dirty="0">
              <a:solidFill>
                <a:schemeClr val="bg1"/>
              </a:solidFill>
            </a:endParaRPr>
          </a:p>
        </p:txBody>
      </p:sp>
      <p:sp>
        <p:nvSpPr>
          <p:cNvPr id="4" name="Figura a mano libera 3"/>
          <p:cNvSpPr/>
          <p:nvPr/>
        </p:nvSpPr>
        <p:spPr>
          <a:xfrm>
            <a:off x="3499104" y="1353312"/>
            <a:ext cx="4767072" cy="3438144"/>
          </a:xfrm>
          <a:custGeom>
            <a:avLst/>
            <a:gdLst>
              <a:gd name="connsiteX0" fmla="*/ 0 w 4730496"/>
              <a:gd name="connsiteY0" fmla="*/ 1987296 h 3291840"/>
              <a:gd name="connsiteX1" fmla="*/ 207264 w 4730496"/>
              <a:gd name="connsiteY1" fmla="*/ 2243328 h 3291840"/>
              <a:gd name="connsiteX2" fmla="*/ 621792 w 4730496"/>
              <a:gd name="connsiteY2" fmla="*/ 2682240 h 3291840"/>
              <a:gd name="connsiteX3" fmla="*/ 1353312 w 4730496"/>
              <a:gd name="connsiteY3" fmla="*/ 3157728 h 3291840"/>
              <a:gd name="connsiteX4" fmla="*/ 1719072 w 4730496"/>
              <a:gd name="connsiteY4" fmla="*/ 3291840 h 3291840"/>
              <a:gd name="connsiteX5" fmla="*/ 2426208 w 4730496"/>
              <a:gd name="connsiteY5" fmla="*/ 2804160 h 3291840"/>
              <a:gd name="connsiteX6" fmla="*/ 2852928 w 4730496"/>
              <a:gd name="connsiteY6" fmla="*/ 2340864 h 3291840"/>
              <a:gd name="connsiteX7" fmla="*/ 3364992 w 4730496"/>
              <a:gd name="connsiteY7" fmla="*/ 1926336 h 3291840"/>
              <a:gd name="connsiteX8" fmla="*/ 3925824 w 4730496"/>
              <a:gd name="connsiteY8" fmla="*/ 1194816 h 3291840"/>
              <a:gd name="connsiteX9" fmla="*/ 4206240 w 4730496"/>
              <a:gd name="connsiteY9" fmla="*/ 865632 h 3291840"/>
              <a:gd name="connsiteX10" fmla="*/ 4523232 w 4730496"/>
              <a:gd name="connsiteY10" fmla="*/ 353568 h 3291840"/>
              <a:gd name="connsiteX11" fmla="*/ 4730496 w 4730496"/>
              <a:gd name="connsiteY11" fmla="*/ 48768 h 3291840"/>
              <a:gd name="connsiteX12" fmla="*/ 4511040 w 4730496"/>
              <a:gd name="connsiteY12" fmla="*/ 0 h 3291840"/>
              <a:gd name="connsiteX13" fmla="*/ 4072128 w 4730496"/>
              <a:gd name="connsiteY13" fmla="*/ 73152 h 3291840"/>
              <a:gd name="connsiteX14" fmla="*/ 3803904 w 4730496"/>
              <a:gd name="connsiteY14" fmla="*/ 207264 h 3291840"/>
              <a:gd name="connsiteX15" fmla="*/ 3450336 w 4730496"/>
              <a:gd name="connsiteY15" fmla="*/ 719328 h 3291840"/>
              <a:gd name="connsiteX16" fmla="*/ 3255264 w 4730496"/>
              <a:gd name="connsiteY16" fmla="*/ 1121664 h 3291840"/>
              <a:gd name="connsiteX17" fmla="*/ 3048000 w 4730496"/>
              <a:gd name="connsiteY17" fmla="*/ 1450848 h 3291840"/>
              <a:gd name="connsiteX18" fmla="*/ 2767584 w 4730496"/>
              <a:gd name="connsiteY18" fmla="*/ 1853184 h 3291840"/>
              <a:gd name="connsiteX19" fmla="*/ 2462784 w 4730496"/>
              <a:gd name="connsiteY19" fmla="*/ 2316480 h 3291840"/>
              <a:gd name="connsiteX20" fmla="*/ 2121408 w 4730496"/>
              <a:gd name="connsiteY20" fmla="*/ 2694432 h 3291840"/>
              <a:gd name="connsiteX21" fmla="*/ 1804416 w 4730496"/>
              <a:gd name="connsiteY21" fmla="*/ 2804160 h 3291840"/>
              <a:gd name="connsiteX22" fmla="*/ 1328928 w 4730496"/>
              <a:gd name="connsiteY22" fmla="*/ 2682240 h 3291840"/>
              <a:gd name="connsiteX23" fmla="*/ 963168 w 4730496"/>
              <a:gd name="connsiteY23" fmla="*/ 2328672 h 3291840"/>
              <a:gd name="connsiteX24" fmla="*/ 719328 w 4730496"/>
              <a:gd name="connsiteY24" fmla="*/ 2145792 h 3291840"/>
              <a:gd name="connsiteX0" fmla="*/ 0 w 4730496"/>
              <a:gd name="connsiteY0" fmla="*/ 1987296 h 3291840"/>
              <a:gd name="connsiteX1" fmla="*/ 207264 w 4730496"/>
              <a:gd name="connsiteY1" fmla="*/ 2243328 h 3291840"/>
              <a:gd name="connsiteX2" fmla="*/ 621792 w 4730496"/>
              <a:gd name="connsiteY2" fmla="*/ 2682240 h 3291840"/>
              <a:gd name="connsiteX3" fmla="*/ 1353312 w 4730496"/>
              <a:gd name="connsiteY3" fmla="*/ 3157728 h 3291840"/>
              <a:gd name="connsiteX4" fmla="*/ 1719072 w 4730496"/>
              <a:gd name="connsiteY4" fmla="*/ 3291840 h 3291840"/>
              <a:gd name="connsiteX5" fmla="*/ 2584704 w 4730496"/>
              <a:gd name="connsiteY5" fmla="*/ 3072384 h 3291840"/>
              <a:gd name="connsiteX6" fmla="*/ 2852928 w 4730496"/>
              <a:gd name="connsiteY6" fmla="*/ 2340864 h 3291840"/>
              <a:gd name="connsiteX7" fmla="*/ 3364992 w 4730496"/>
              <a:gd name="connsiteY7" fmla="*/ 1926336 h 3291840"/>
              <a:gd name="connsiteX8" fmla="*/ 3925824 w 4730496"/>
              <a:gd name="connsiteY8" fmla="*/ 1194816 h 3291840"/>
              <a:gd name="connsiteX9" fmla="*/ 4206240 w 4730496"/>
              <a:gd name="connsiteY9" fmla="*/ 865632 h 3291840"/>
              <a:gd name="connsiteX10" fmla="*/ 4523232 w 4730496"/>
              <a:gd name="connsiteY10" fmla="*/ 353568 h 3291840"/>
              <a:gd name="connsiteX11" fmla="*/ 4730496 w 4730496"/>
              <a:gd name="connsiteY11" fmla="*/ 48768 h 3291840"/>
              <a:gd name="connsiteX12" fmla="*/ 4511040 w 4730496"/>
              <a:gd name="connsiteY12" fmla="*/ 0 h 3291840"/>
              <a:gd name="connsiteX13" fmla="*/ 4072128 w 4730496"/>
              <a:gd name="connsiteY13" fmla="*/ 73152 h 3291840"/>
              <a:gd name="connsiteX14" fmla="*/ 3803904 w 4730496"/>
              <a:gd name="connsiteY14" fmla="*/ 207264 h 3291840"/>
              <a:gd name="connsiteX15" fmla="*/ 3450336 w 4730496"/>
              <a:gd name="connsiteY15" fmla="*/ 719328 h 3291840"/>
              <a:gd name="connsiteX16" fmla="*/ 3255264 w 4730496"/>
              <a:gd name="connsiteY16" fmla="*/ 1121664 h 3291840"/>
              <a:gd name="connsiteX17" fmla="*/ 3048000 w 4730496"/>
              <a:gd name="connsiteY17" fmla="*/ 1450848 h 3291840"/>
              <a:gd name="connsiteX18" fmla="*/ 2767584 w 4730496"/>
              <a:gd name="connsiteY18" fmla="*/ 1853184 h 3291840"/>
              <a:gd name="connsiteX19" fmla="*/ 2462784 w 4730496"/>
              <a:gd name="connsiteY19" fmla="*/ 2316480 h 3291840"/>
              <a:gd name="connsiteX20" fmla="*/ 2121408 w 4730496"/>
              <a:gd name="connsiteY20" fmla="*/ 2694432 h 3291840"/>
              <a:gd name="connsiteX21" fmla="*/ 1804416 w 4730496"/>
              <a:gd name="connsiteY21" fmla="*/ 2804160 h 3291840"/>
              <a:gd name="connsiteX22" fmla="*/ 1328928 w 4730496"/>
              <a:gd name="connsiteY22" fmla="*/ 2682240 h 3291840"/>
              <a:gd name="connsiteX23" fmla="*/ 963168 w 4730496"/>
              <a:gd name="connsiteY23" fmla="*/ 2328672 h 3291840"/>
              <a:gd name="connsiteX24" fmla="*/ 719328 w 4730496"/>
              <a:gd name="connsiteY24" fmla="*/ 2145792 h 3291840"/>
              <a:gd name="connsiteX0" fmla="*/ 0 w 4730496"/>
              <a:gd name="connsiteY0" fmla="*/ 1987296 h 3291840"/>
              <a:gd name="connsiteX1" fmla="*/ 207264 w 4730496"/>
              <a:gd name="connsiteY1" fmla="*/ 2243328 h 3291840"/>
              <a:gd name="connsiteX2" fmla="*/ 621792 w 4730496"/>
              <a:gd name="connsiteY2" fmla="*/ 2682240 h 3291840"/>
              <a:gd name="connsiteX3" fmla="*/ 1353312 w 4730496"/>
              <a:gd name="connsiteY3" fmla="*/ 3157728 h 3291840"/>
              <a:gd name="connsiteX4" fmla="*/ 1719072 w 4730496"/>
              <a:gd name="connsiteY4" fmla="*/ 3291840 h 3291840"/>
              <a:gd name="connsiteX5" fmla="*/ 2584704 w 4730496"/>
              <a:gd name="connsiteY5" fmla="*/ 3072384 h 3291840"/>
              <a:gd name="connsiteX6" fmla="*/ 3011424 w 4730496"/>
              <a:gd name="connsiteY6" fmla="*/ 2474976 h 3291840"/>
              <a:gd name="connsiteX7" fmla="*/ 3364992 w 4730496"/>
              <a:gd name="connsiteY7" fmla="*/ 1926336 h 3291840"/>
              <a:gd name="connsiteX8" fmla="*/ 3925824 w 4730496"/>
              <a:gd name="connsiteY8" fmla="*/ 1194816 h 3291840"/>
              <a:gd name="connsiteX9" fmla="*/ 4206240 w 4730496"/>
              <a:gd name="connsiteY9" fmla="*/ 865632 h 3291840"/>
              <a:gd name="connsiteX10" fmla="*/ 4523232 w 4730496"/>
              <a:gd name="connsiteY10" fmla="*/ 353568 h 3291840"/>
              <a:gd name="connsiteX11" fmla="*/ 4730496 w 4730496"/>
              <a:gd name="connsiteY11" fmla="*/ 48768 h 3291840"/>
              <a:gd name="connsiteX12" fmla="*/ 4511040 w 4730496"/>
              <a:gd name="connsiteY12" fmla="*/ 0 h 3291840"/>
              <a:gd name="connsiteX13" fmla="*/ 4072128 w 4730496"/>
              <a:gd name="connsiteY13" fmla="*/ 73152 h 3291840"/>
              <a:gd name="connsiteX14" fmla="*/ 3803904 w 4730496"/>
              <a:gd name="connsiteY14" fmla="*/ 207264 h 3291840"/>
              <a:gd name="connsiteX15" fmla="*/ 3450336 w 4730496"/>
              <a:gd name="connsiteY15" fmla="*/ 719328 h 3291840"/>
              <a:gd name="connsiteX16" fmla="*/ 3255264 w 4730496"/>
              <a:gd name="connsiteY16" fmla="*/ 1121664 h 3291840"/>
              <a:gd name="connsiteX17" fmla="*/ 3048000 w 4730496"/>
              <a:gd name="connsiteY17" fmla="*/ 1450848 h 3291840"/>
              <a:gd name="connsiteX18" fmla="*/ 2767584 w 4730496"/>
              <a:gd name="connsiteY18" fmla="*/ 1853184 h 3291840"/>
              <a:gd name="connsiteX19" fmla="*/ 2462784 w 4730496"/>
              <a:gd name="connsiteY19" fmla="*/ 2316480 h 3291840"/>
              <a:gd name="connsiteX20" fmla="*/ 2121408 w 4730496"/>
              <a:gd name="connsiteY20" fmla="*/ 2694432 h 3291840"/>
              <a:gd name="connsiteX21" fmla="*/ 1804416 w 4730496"/>
              <a:gd name="connsiteY21" fmla="*/ 2804160 h 3291840"/>
              <a:gd name="connsiteX22" fmla="*/ 1328928 w 4730496"/>
              <a:gd name="connsiteY22" fmla="*/ 2682240 h 3291840"/>
              <a:gd name="connsiteX23" fmla="*/ 963168 w 4730496"/>
              <a:gd name="connsiteY23" fmla="*/ 2328672 h 3291840"/>
              <a:gd name="connsiteX24" fmla="*/ 719328 w 4730496"/>
              <a:gd name="connsiteY24" fmla="*/ 2145792 h 3291840"/>
              <a:gd name="connsiteX0" fmla="*/ 0 w 4730496"/>
              <a:gd name="connsiteY0" fmla="*/ 1987296 h 3438144"/>
              <a:gd name="connsiteX1" fmla="*/ 207264 w 4730496"/>
              <a:gd name="connsiteY1" fmla="*/ 2243328 h 3438144"/>
              <a:gd name="connsiteX2" fmla="*/ 621792 w 4730496"/>
              <a:gd name="connsiteY2" fmla="*/ 2682240 h 3438144"/>
              <a:gd name="connsiteX3" fmla="*/ 1353312 w 4730496"/>
              <a:gd name="connsiteY3" fmla="*/ 3157728 h 3438144"/>
              <a:gd name="connsiteX4" fmla="*/ 2328672 w 4730496"/>
              <a:gd name="connsiteY4" fmla="*/ 3438144 h 3438144"/>
              <a:gd name="connsiteX5" fmla="*/ 2584704 w 4730496"/>
              <a:gd name="connsiteY5" fmla="*/ 3072384 h 3438144"/>
              <a:gd name="connsiteX6" fmla="*/ 3011424 w 4730496"/>
              <a:gd name="connsiteY6" fmla="*/ 2474976 h 3438144"/>
              <a:gd name="connsiteX7" fmla="*/ 3364992 w 4730496"/>
              <a:gd name="connsiteY7" fmla="*/ 1926336 h 3438144"/>
              <a:gd name="connsiteX8" fmla="*/ 3925824 w 4730496"/>
              <a:gd name="connsiteY8" fmla="*/ 1194816 h 3438144"/>
              <a:gd name="connsiteX9" fmla="*/ 4206240 w 4730496"/>
              <a:gd name="connsiteY9" fmla="*/ 865632 h 3438144"/>
              <a:gd name="connsiteX10" fmla="*/ 4523232 w 4730496"/>
              <a:gd name="connsiteY10" fmla="*/ 353568 h 3438144"/>
              <a:gd name="connsiteX11" fmla="*/ 4730496 w 4730496"/>
              <a:gd name="connsiteY11" fmla="*/ 48768 h 3438144"/>
              <a:gd name="connsiteX12" fmla="*/ 4511040 w 4730496"/>
              <a:gd name="connsiteY12" fmla="*/ 0 h 3438144"/>
              <a:gd name="connsiteX13" fmla="*/ 4072128 w 4730496"/>
              <a:gd name="connsiteY13" fmla="*/ 73152 h 3438144"/>
              <a:gd name="connsiteX14" fmla="*/ 3803904 w 4730496"/>
              <a:gd name="connsiteY14" fmla="*/ 207264 h 3438144"/>
              <a:gd name="connsiteX15" fmla="*/ 3450336 w 4730496"/>
              <a:gd name="connsiteY15" fmla="*/ 719328 h 3438144"/>
              <a:gd name="connsiteX16" fmla="*/ 3255264 w 4730496"/>
              <a:gd name="connsiteY16" fmla="*/ 1121664 h 3438144"/>
              <a:gd name="connsiteX17" fmla="*/ 3048000 w 4730496"/>
              <a:gd name="connsiteY17" fmla="*/ 1450848 h 3438144"/>
              <a:gd name="connsiteX18" fmla="*/ 2767584 w 4730496"/>
              <a:gd name="connsiteY18" fmla="*/ 1853184 h 3438144"/>
              <a:gd name="connsiteX19" fmla="*/ 2462784 w 4730496"/>
              <a:gd name="connsiteY19" fmla="*/ 2316480 h 3438144"/>
              <a:gd name="connsiteX20" fmla="*/ 2121408 w 4730496"/>
              <a:gd name="connsiteY20" fmla="*/ 2694432 h 3438144"/>
              <a:gd name="connsiteX21" fmla="*/ 1804416 w 4730496"/>
              <a:gd name="connsiteY21" fmla="*/ 2804160 h 3438144"/>
              <a:gd name="connsiteX22" fmla="*/ 1328928 w 4730496"/>
              <a:gd name="connsiteY22" fmla="*/ 2682240 h 3438144"/>
              <a:gd name="connsiteX23" fmla="*/ 963168 w 4730496"/>
              <a:gd name="connsiteY23" fmla="*/ 2328672 h 3438144"/>
              <a:gd name="connsiteX24" fmla="*/ 719328 w 4730496"/>
              <a:gd name="connsiteY24" fmla="*/ 2145792 h 3438144"/>
              <a:gd name="connsiteX0" fmla="*/ 0 w 4730496"/>
              <a:gd name="connsiteY0" fmla="*/ 1987296 h 3438144"/>
              <a:gd name="connsiteX1" fmla="*/ 207264 w 4730496"/>
              <a:gd name="connsiteY1" fmla="*/ 2243328 h 3438144"/>
              <a:gd name="connsiteX2" fmla="*/ 621792 w 4730496"/>
              <a:gd name="connsiteY2" fmla="*/ 2682240 h 3438144"/>
              <a:gd name="connsiteX3" fmla="*/ 1353312 w 4730496"/>
              <a:gd name="connsiteY3" fmla="*/ 3157728 h 3438144"/>
              <a:gd name="connsiteX4" fmla="*/ 2328672 w 4730496"/>
              <a:gd name="connsiteY4" fmla="*/ 3438144 h 3438144"/>
              <a:gd name="connsiteX5" fmla="*/ 2584704 w 4730496"/>
              <a:gd name="connsiteY5" fmla="*/ 3072384 h 3438144"/>
              <a:gd name="connsiteX6" fmla="*/ 3011424 w 4730496"/>
              <a:gd name="connsiteY6" fmla="*/ 2474976 h 3438144"/>
              <a:gd name="connsiteX7" fmla="*/ 3364992 w 4730496"/>
              <a:gd name="connsiteY7" fmla="*/ 1926336 h 3438144"/>
              <a:gd name="connsiteX8" fmla="*/ 3925824 w 4730496"/>
              <a:gd name="connsiteY8" fmla="*/ 1194816 h 3438144"/>
              <a:gd name="connsiteX9" fmla="*/ 4206240 w 4730496"/>
              <a:gd name="connsiteY9" fmla="*/ 865632 h 3438144"/>
              <a:gd name="connsiteX10" fmla="*/ 4523232 w 4730496"/>
              <a:gd name="connsiteY10" fmla="*/ 353568 h 3438144"/>
              <a:gd name="connsiteX11" fmla="*/ 4730496 w 4730496"/>
              <a:gd name="connsiteY11" fmla="*/ 48768 h 3438144"/>
              <a:gd name="connsiteX12" fmla="*/ 4511040 w 4730496"/>
              <a:gd name="connsiteY12" fmla="*/ 0 h 3438144"/>
              <a:gd name="connsiteX13" fmla="*/ 4072128 w 4730496"/>
              <a:gd name="connsiteY13" fmla="*/ 73152 h 3438144"/>
              <a:gd name="connsiteX14" fmla="*/ 3803904 w 4730496"/>
              <a:gd name="connsiteY14" fmla="*/ 207264 h 3438144"/>
              <a:gd name="connsiteX15" fmla="*/ 3450336 w 4730496"/>
              <a:gd name="connsiteY15" fmla="*/ 719328 h 3438144"/>
              <a:gd name="connsiteX16" fmla="*/ 3255264 w 4730496"/>
              <a:gd name="connsiteY16" fmla="*/ 1121664 h 3438144"/>
              <a:gd name="connsiteX17" fmla="*/ 3048000 w 4730496"/>
              <a:gd name="connsiteY17" fmla="*/ 1450848 h 3438144"/>
              <a:gd name="connsiteX18" fmla="*/ 2767584 w 4730496"/>
              <a:gd name="connsiteY18" fmla="*/ 1853184 h 3438144"/>
              <a:gd name="connsiteX19" fmla="*/ 2462784 w 4730496"/>
              <a:gd name="connsiteY19" fmla="*/ 2316480 h 3438144"/>
              <a:gd name="connsiteX20" fmla="*/ 2121408 w 4730496"/>
              <a:gd name="connsiteY20" fmla="*/ 2694432 h 3438144"/>
              <a:gd name="connsiteX21" fmla="*/ 1804416 w 4730496"/>
              <a:gd name="connsiteY21" fmla="*/ 2804160 h 3438144"/>
              <a:gd name="connsiteX22" fmla="*/ 1328928 w 4730496"/>
              <a:gd name="connsiteY22" fmla="*/ 2682240 h 3438144"/>
              <a:gd name="connsiteX23" fmla="*/ 963168 w 4730496"/>
              <a:gd name="connsiteY23" fmla="*/ 2328672 h 3438144"/>
              <a:gd name="connsiteX24" fmla="*/ 719328 w 4730496"/>
              <a:gd name="connsiteY24" fmla="*/ 2145792 h 3438144"/>
              <a:gd name="connsiteX0" fmla="*/ 0 w 4730496"/>
              <a:gd name="connsiteY0" fmla="*/ 1987296 h 3438144"/>
              <a:gd name="connsiteX1" fmla="*/ 207264 w 4730496"/>
              <a:gd name="connsiteY1" fmla="*/ 2243328 h 3438144"/>
              <a:gd name="connsiteX2" fmla="*/ 621792 w 4730496"/>
              <a:gd name="connsiteY2" fmla="*/ 2682240 h 3438144"/>
              <a:gd name="connsiteX3" fmla="*/ 1353312 w 4730496"/>
              <a:gd name="connsiteY3" fmla="*/ 3157728 h 3438144"/>
              <a:gd name="connsiteX4" fmla="*/ 2328672 w 4730496"/>
              <a:gd name="connsiteY4" fmla="*/ 3438144 h 3438144"/>
              <a:gd name="connsiteX5" fmla="*/ 2584704 w 4730496"/>
              <a:gd name="connsiteY5" fmla="*/ 3072384 h 3438144"/>
              <a:gd name="connsiteX6" fmla="*/ 3011424 w 4730496"/>
              <a:gd name="connsiteY6" fmla="*/ 2474976 h 3438144"/>
              <a:gd name="connsiteX7" fmla="*/ 3364992 w 4730496"/>
              <a:gd name="connsiteY7" fmla="*/ 1926336 h 3438144"/>
              <a:gd name="connsiteX8" fmla="*/ 3925824 w 4730496"/>
              <a:gd name="connsiteY8" fmla="*/ 1194816 h 3438144"/>
              <a:gd name="connsiteX9" fmla="*/ 4206240 w 4730496"/>
              <a:gd name="connsiteY9" fmla="*/ 865632 h 3438144"/>
              <a:gd name="connsiteX10" fmla="*/ 4523232 w 4730496"/>
              <a:gd name="connsiteY10" fmla="*/ 353568 h 3438144"/>
              <a:gd name="connsiteX11" fmla="*/ 4730496 w 4730496"/>
              <a:gd name="connsiteY11" fmla="*/ 48768 h 3438144"/>
              <a:gd name="connsiteX12" fmla="*/ 4511040 w 4730496"/>
              <a:gd name="connsiteY12" fmla="*/ 0 h 3438144"/>
              <a:gd name="connsiteX13" fmla="*/ 4072128 w 4730496"/>
              <a:gd name="connsiteY13" fmla="*/ 73152 h 3438144"/>
              <a:gd name="connsiteX14" fmla="*/ 3803904 w 4730496"/>
              <a:gd name="connsiteY14" fmla="*/ 207264 h 3438144"/>
              <a:gd name="connsiteX15" fmla="*/ 3450336 w 4730496"/>
              <a:gd name="connsiteY15" fmla="*/ 719328 h 3438144"/>
              <a:gd name="connsiteX16" fmla="*/ 3255264 w 4730496"/>
              <a:gd name="connsiteY16" fmla="*/ 1121664 h 3438144"/>
              <a:gd name="connsiteX17" fmla="*/ 3048000 w 4730496"/>
              <a:gd name="connsiteY17" fmla="*/ 1450848 h 3438144"/>
              <a:gd name="connsiteX18" fmla="*/ 2767584 w 4730496"/>
              <a:gd name="connsiteY18" fmla="*/ 1853184 h 3438144"/>
              <a:gd name="connsiteX19" fmla="*/ 2462784 w 4730496"/>
              <a:gd name="connsiteY19" fmla="*/ 2316480 h 3438144"/>
              <a:gd name="connsiteX20" fmla="*/ 2121408 w 4730496"/>
              <a:gd name="connsiteY20" fmla="*/ 2694432 h 3438144"/>
              <a:gd name="connsiteX21" fmla="*/ 1804416 w 4730496"/>
              <a:gd name="connsiteY21" fmla="*/ 2804160 h 3438144"/>
              <a:gd name="connsiteX22" fmla="*/ 1328928 w 4730496"/>
              <a:gd name="connsiteY22" fmla="*/ 2682240 h 3438144"/>
              <a:gd name="connsiteX23" fmla="*/ 963168 w 4730496"/>
              <a:gd name="connsiteY23" fmla="*/ 2328672 h 3438144"/>
              <a:gd name="connsiteX24" fmla="*/ 280416 w 4730496"/>
              <a:gd name="connsiteY24" fmla="*/ 1816608 h 3438144"/>
              <a:gd name="connsiteX0" fmla="*/ 0 w 4730496"/>
              <a:gd name="connsiteY0" fmla="*/ 1987296 h 3438144"/>
              <a:gd name="connsiteX1" fmla="*/ 146304 w 4730496"/>
              <a:gd name="connsiteY1" fmla="*/ 2243328 h 3438144"/>
              <a:gd name="connsiteX2" fmla="*/ 621792 w 4730496"/>
              <a:gd name="connsiteY2" fmla="*/ 2682240 h 3438144"/>
              <a:gd name="connsiteX3" fmla="*/ 1353312 w 4730496"/>
              <a:gd name="connsiteY3" fmla="*/ 3157728 h 3438144"/>
              <a:gd name="connsiteX4" fmla="*/ 2328672 w 4730496"/>
              <a:gd name="connsiteY4" fmla="*/ 3438144 h 3438144"/>
              <a:gd name="connsiteX5" fmla="*/ 2584704 w 4730496"/>
              <a:gd name="connsiteY5" fmla="*/ 3072384 h 3438144"/>
              <a:gd name="connsiteX6" fmla="*/ 3011424 w 4730496"/>
              <a:gd name="connsiteY6" fmla="*/ 2474976 h 3438144"/>
              <a:gd name="connsiteX7" fmla="*/ 3364992 w 4730496"/>
              <a:gd name="connsiteY7" fmla="*/ 1926336 h 3438144"/>
              <a:gd name="connsiteX8" fmla="*/ 3925824 w 4730496"/>
              <a:gd name="connsiteY8" fmla="*/ 1194816 h 3438144"/>
              <a:gd name="connsiteX9" fmla="*/ 4206240 w 4730496"/>
              <a:gd name="connsiteY9" fmla="*/ 865632 h 3438144"/>
              <a:gd name="connsiteX10" fmla="*/ 4523232 w 4730496"/>
              <a:gd name="connsiteY10" fmla="*/ 353568 h 3438144"/>
              <a:gd name="connsiteX11" fmla="*/ 4730496 w 4730496"/>
              <a:gd name="connsiteY11" fmla="*/ 48768 h 3438144"/>
              <a:gd name="connsiteX12" fmla="*/ 4511040 w 4730496"/>
              <a:gd name="connsiteY12" fmla="*/ 0 h 3438144"/>
              <a:gd name="connsiteX13" fmla="*/ 4072128 w 4730496"/>
              <a:gd name="connsiteY13" fmla="*/ 73152 h 3438144"/>
              <a:gd name="connsiteX14" fmla="*/ 3803904 w 4730496"/>
              <a:gd name="connsiteY14" fmla="*/ 207264 h 3438144"/>
              <a:gd name="connsiteX15" fmla="*/ 3450336 w 4730496"/>
              <a:gd name="connsiteY15" fmla="*/ 719328 h 3438144"/>
              <a:gd name="connsiteX16" fmla="*/ 3255264 w 4730496"/>
              <a:gd name="connsiteY16" fmla="*/ 1121664 h 3438144"/>
              <a:gd name="connsiteX17" fmla="*/ 3048000 w 4730496"/>
              <a:gd name="connsiteY17" fmla="*/ 1450848 h 3438144"/>
              <a:gd name="connsiteX18" fmla="*/ 2767584 w 4730496"/>
              <a:gd name="connsiteY18" fmla="*/ 1853184 h 3438144"/>
              <a:gd name="connsiteX19" fmla="*/ 2462784 w 4730496"/>
              <a:gd name="connsiteY19" fmla="*/ 2316480 h 3438144"/>
              <a:gd name="connsiteX20" fmla="*/ 2121408 w 4730496"/>
              <a:gd name="connsiteY20" fmla="*/ 2694432 h 3438144"/>
              <a:gd name="connsiteX21" fmla="*/ 1804416 w 4730496"/>
              <a:gd name="connsiteY21" fmla="*/ 2804160 h 3438144"/>
              <a:gd name="connsiteX22" fmla="*/ 1328928 w 4730496"/>
              <a:gd name="connsiteY22" fmla="*/ 2682240 h 3438144"/>
              <a:gd name="connsiteX23" fmla="*/ 963168 w 4730496"/>
              <a:gd name="connsiteY23" fmla="*/ 2328672 h 3438144"/>
              <a:gd name="connsiteX24" fmla="*/ 280416 w 4730496"/>
              <a:gd name="connsiteY24" fmla="*/ 1816608 h 3438144"/>
              <a:gd name="connsiteX0" fmla="*/ 0 w 4767072"/>
              <a:gd name="connsiteY0" fmla="*/ 1987296 h 3438144"/>
              <a:gd name="connsiteX1" fmla="*/ 182880 w 4767072"/>
              <a:gd name="connsiteY1" fmla="*/ 2243328 h 3438144"/>
              <a:gd name="connsiteX2" fmla="*/ 658368 w 4767072"/>
              <a:gd name="connsiteY2" fmla="*/ 2682240 h 3438144"/>
              <a:gd name="connsiteX3" fmla="*/ 1389888 w 4767072"/>
              <a:gd name="connsiteY3" fmla="*/ 3157728 h 3438144"/>
              <a:gd name="connsiteX4" fmla="*/ 2365248 w 4767072"/>
              <a:gd name="connsiteY4" fmla="*/ 3438144 h 3438144"/>
              <a:gd name="connsiteX5" fmla="*/ 2621280 w 4767072"/>
              <a:gd name="connsiteY5" fmla="*/ 3072384 h 3438144"/>
              <a:gd name="connsiteX6" fmla="*/ 3048000 w 4767072"/>
              <a:gd name="connsiteY6" fmla="*/ 2474976 h 3438144"/>
              <a:gd name="connsiteX7" fmla="*/ 3401568 w 4767072"/>
              <a:gd name="connsiteY7" fmla="*/ 1926336 h 3438144"/>
              <a:gd name="connsiteX8" fmla="*/ 3962400 w 4767072"/>
              <a:gd name="connsiteY8" fmla="*/ 1194816 h 3438144"/>
              <a:gd name="connsiteX9" fmla="*/ 4242816 w 4767072"/>
              <a:gd name="connsiteY9" fmla="*/ 865632 h 3438144"/>
              <a:gd name="connsiteX10" fmla="*/ 4559808 w 4767072"/>
              <a:gd name="connsiteY10" fmla="*/ 353568 h 3438144"/>
              <a:gd name="connsiteX11" fmla="*/ 4767072 w 4767072"/>
              <a:gd name="connsiteY11" fmla="*/ 48768 h 3438144"/>
              <a:gd name="connsiteX12" fmla="*/ 4547616 w 4767072"/>
              <a:gd name="connsiteY12" fmla="*/ 0 h 3438144"/>
              <a:gd name="connsiteX13" fmla="*/ 4108704 w 4767072"/>
              <a:gd name="connsiteY13" fmla="*/ 73152 h 3438144"/>
              <a:gd name="connsiteX14" fmla="*/ 3840480 w 4767072"/>
              <a:gd name="connsiteY14" fmla="*/ 207264 h 3438144"/>
              <a:gd name="connsiteX15" fmla="*/ 3486912 w 4767072"/>
              <a:gd name="connsiteY15" fmla="*/ 719328 h 3438144"/>
              <a:gd name="connsiteX16" fmla="*/ 3291840 w 4767072"/>
              <a:gd name="connsiteY16" fmla="*/ 1121664 h 3438144"/>
              <a:gd name="connsiteX17" fmla="*/ 3084576 w 4767072"/>
              <a:gd name="connsiteY17" fmla="*/ 1450848 h 3438144"/>
              <a:gd name="connsiteX18" fmla="*/ 2804160 w 4767072"/>
              <a:gd name="connsiteY18" fmla="*/ 1853184 h 3438144"/>
              <a:gd name="connsiteX19" fmla="*/ 2499360 w 4767072"/>
              <a:gd name="connsiteY19" fmla="*/ 2316480 h 3438144"/>
              <a:gd name="connsiteX20" fmla="*/ 2157984 w 4767072"/>
              <a:gd name="connsiteY20" fmla="*/ 2694432 h 3438144"/>
              <a:gd name="connsiteX21" fmla="*/ 1840992 w 4767072"/>
              <a:gd name="connsiteY21" fmla="*/ 2804160 h 3438144"/>
              <a:gd name="connsiteX22" fmla="*/ 1365504 w 4767072"/>
              <a:gd name="connsiteY22" fmla="*/ 2682240 h 3438144"/>
              <a:gd name="connsiteX23" fmla="*/ 999744 w 4767072"/>
              <a:gd name="connsiteY23" fmla="*/ 2328672 h 3438144"/>
              <a:gd name="connsiteX24" fmla="*/ 316992 w 4767072"/>
              <a:gd name="connsiteY24" fmla="*/ 1816608 h 3438144"/>
              <a:gd name="connsiteX0" fmla="*/ 0 w 4767072"/>
              <a:gd name="connsiteY0" fmla="*/ 1987296 h 3438144"/>
              <a:gd name="connsiteX1" fmla="*/ 182880 w 4767072"/>
              <a:gd name="connsiteY1" fmla="*/ 2243328 h 3438144"/>
              <a:gd name="connsiteX2" fmla="*/ 658368 w 4767072"/>
              <a:gd name="connsiteY2" fmla="*/ 2682240 h 3438144"/>
              <a:gd name="connsiteX3" fmla="*/ 1389888 w 4767072"/>
              <a:gd name="connsiteY3" fmla="*/ 3157728 h 3438144"/>
              <a:gd name="connsiteX4" fmla="*/ 2365248 w 4767072"/>
              <a:gd name="connsiteY4" fmla="*/ 3438144 h 3438144"/>
              <a:gd name="connsiteX5" fmla="*/ 2621280 w 4767072"/>
              <a:gd name="connsiteY5" fmla="*/ 3072384 h 3438144"/>
              <a:gd name="connsiteX6" fmla="*/ 3048000 w 4767072"/>
              <a:gd name="connsiteY6" fmla="*/ 2474976 h 3438144"/>
              <a:gd name="connsiteX7" fmla="*/ 3401568 w 4767072"/>
              <a:gd name="connsiteY7" fmla="*/ 1926336 h 3438144"/>
              <a:gd name="connsiteX8" fmla="*/ 3962400 w 4767072"/>
              <a:gd name="connsiteY8" fmla="*/ 1194816 h 3438144"/>
              <a:gd name="connsiteX9" fmla="*/ 4242816 w 4767072"/>
              <a:gd name="connsiteY9" fmla="*/ 865632 h 3438144"/>
              <a:gd name="connsiteX10" fmla="*/ 4559808 w 4767072"/>
              <a:gd name="connsiteY10" fmla="*/ 353568 h 3438144"/>
              <a:gd name="connsiteX11" fmla="*/ 4767072 w 4767072"/>
              <a:gd name="connsiteY11" fmla="*/ 48768 h 3438144"/>
              <a:gd name="connsiteX12" fmla="*/ 4547616 w 4767072"/>
              <a:gd name="connsiteY12" fmla="*/ 0 h 3438144"/>
              <a:gd name="connsiteX13" fmla="*/ 4108704 w 4767072"/>
              <a:gd name="connsiteY13" fmla="*/ 73152 h 3438144"/>
              <a:gd name="connsiteX14" fmla="*/ 3840480 w 4767072"/>
              <a:gd name="connsiteY14" fmla="*/ 207264 h 3438144"/>
              <a:gd name="connsiteX15" fmla="*/ 3486912 w 4767072"/>
              <a:gd name="connsiteY15" fmla="*/ 719328 h 3438144"/>
              <a:gd name="connsiteX16" fmla="*/ 3291840 w 4767072"/>
              <a:gd name="connsiteY16" fmla="*/ 1121664 h 3438144"/>
              <a:gd name="connsiteX17" fmla="*/ 3084576 w 4767072"/>
              <a:gd name="connsiteY17" fmla="*/ 1450848 h 3438144"/>
              <a:gd name="connsiteX18" fmla="*/ 2804160 w 4767072"/>
              <a:gd name="connsiteY18" fmla="*/ 1853184 h 3438144"/>
              <a:gd name="connsiteX19" fmla="*/ 2499360 w 4767072"/>
              <a:gd name="connsiteY19" fmla="*/ 2316480 h 3438144"/>
              <a:gd name="connsiteX20" fmla="*/ 2157984 w 4767072"/>
              <a:gd name="connsiteY20" fmla="*/ 2694432 h 3438144"/>
              <a:gd name="connsiteX21" fmla="*/ 1840992 w 4767072"/>
              <a:gd name="connsiteY21" fmla="*/ 2804160 h 3438144"/>
              <a:gd name="connsiteX22" fmla="*/ 1365504 w 4767072"/>
              <a:gd name="connsiteY22" fmla="*/ 2682240 h 3438144"/>
              <a:gd name="connsiteX23" fmla="*/ 999744 w 4767072"/>
              <a:gd name="connsiteY23" fmla="*/ 2328672 h 3438144"/>
              <a:gd name="connsiteX24" fmla="*/ 231648 w 4767072"/>
              <a:gd name="connsiteY24" fmla="*/ 1780032 h 3438144"/>
              <a:gd name="connsiteX0" fmla="*/ 0 w 4767072"/>
              <a:gd name="connsiteY0" fmla="*/ 1987296 h 3438144"/>
              <a:gd name="connsiteX1" fmla="*/ 182880 w 4767072"/>
              <a:gd name="connsiteY1" fmla="*/ 2243328 h 3438144"/>
              <a:gd name="connsiteX2" fmla="*/ 658368 w 4767072"/>
              <a:gd name="connsiteY2" fmla="*/ 2682240 h 3438144"/>
              <a:gd name="connsiteX3" fmla="*/ 1389888 w 4767072"/>
              <a:gd name="connsiteY3" fmla="*/ 3157728 h 3438144"/>
              <a:gd name="connsiteX4" fmla="*/ 2365248 w 4767072"/>
              <a:gd name="connsiteY4" fmla="*/ 3438144 h 3438144"/>
              <a:gd name="connsiteX5" fmla="*/ 2621280 w 4767072"/>
              <a:gd name="connsiteY5" fmla="*/ 3072384 h 3438144"/>
              <a:gd name="connsiteX6" fmla="*/ 3048000 w 4767072"/>
              <a:gd name="connsiteY6" fmla="*/ 2474976 h 3438144"/>
              <a:gd name="connsiteX7" fmla="*/ 3401568 w 4767072"/>
              <a:gd name="connsiteY7" fmla="*/ 1926336 h 3438144"/>
              <a:gd name="connsiteX8" fmla="*/ 3962400 w 4767072"/>
              <a:gd name="connsiteY8" fmla="*/ 1194816 h 3438144"/>
              <a:gd name="connsiteX9" fmla="*/ 4242816 w 4767072"/>
              <a:gd name="connsiteY9" fmla="*/ 865632 h 3438144"/>
              <a:gd name="connsiteX10" fmla="*/ 4559808 w 4767072"/>
              <a:gd name="connsiteY10" fmla="*/ 353568 h 3438144"/>
              <a:gd name="connsiteX11" fmla="*/ 4767072 w 4767072"/>
              <a:gd name="connsiteY11" fmla="*/ 48768 h 3438144"/>
              <a:gd name="connsiteX12" fmla="*/ 4547616 w 4767072"/>
              <a:gd name="connsiteY12" fmla="*/ 0 h 3438144"/>
              <a:gd name="connsiteX13" fmla="*/ 4108704 w 4767072"/>
              <a:gd name="connsiteY13" fmla="*/ 73152 h 3438144"/>
              <a:gd name="connsiteX14" fmla="*/ 3840480 w 4767072"/>
              <a:gd name="connsiteY14" fmla="*/ 207264 h 3438144"/>
              <a:gd name="connsiteX15" fmla="*/ 3486912 w 4767072"/>
              <a:gd name="connsiteY15" fmla="*/ 719328 h 3438144"/>
              <a:gd name="connsiteX16" fmla="*/ 3291840 w 4767072"/>
              <a:gd name="connsiteY16" fmla="*/ 1121664 h 3438144"/>
              <a:gd name="connsiteX17" fmla="*/ 3084576 w 4767072"/>
              <a:gd name="connsiteY17" fmla="*/ 1450848 h 3438144"/>
              <a:gd name="connsiteX18" fmla="*/ 2804160 w 4767072"/>
              <a:gd name="connsiteY18" fmla="*/ 1853184 h 3438144"/>
              <a:gd name="connsiteX19" fmla="*/ 2499360 w 4767072"/>
              <a:gd name="connsiteY19" fmla="*/ 2316480 h 3438144"/>
              <a:gd name="connsiteX20" fmla="*/ 2157984 w 4767072"/>
              <a:gd name="connsiteY20" fmla="*/ 2694432 h 3438144"/>
              <a:gd name="connsiteX21" fmla="*/ 1840992 w 4767072"/>
              <a:gd name="connsiteY21" fmla="*/ 2804160 h 3438144"/>
              <a:gd name="connsiteX22" fmla="*/ 1365504 w 4767072"/>
              <a:gd name="connsiteY22" fmla="*/ 2682240 h 3438144"/>
              <a:gd name="connsiteX23" fmla="*/ 950976 w 4767072"/>
              <a:gd name="connsiteY23" fmla="*/ 2279904 h 3438144"/>
              <a:gd name="connsiteX24" fmla="*/ 231648 w 4767072"/>
              <a:gd name="connsiteY24" fmla="*/ 1780032 h 3438144"/>
              <a:gd name="connsiteX0" fmla="*/ 0 w 4767072"/>
              <a:gd name="connsiteY0" fmla="*/ 1987296 h 3438144"/>
              <a:gd name="connsiteX1" fmla="*/ 182880 w 4767072"/>
              <a:gd name="connsiteY1" fmla="*/ 2243328 h 3438144"/>
              <a:gd name="connsiteX2" fmla="*/ 658368 w 4767072"/>
              <a:gd name="connsiteY2" fmla="*/ 2682240 h 3438144"/>
              <a:gd name="connsiteX3" fmla="*/ 1389888 w 4767072"/>
              <a:gd name="connsiteY3" fmla="*/ 3157728 h 3438144"/>
              <a:gd name="connsiteX4" fmla="*/ 2365248 w 4767072"/>
              <a:gd name="connsiteY4" fmla="*/ 3438144 h 3438144"/>
              <a:gd name="connsiteX5" fmla="*/ 2621280 w 4767072"/>
              <a:gd name="connsiteY5" fmla="*/ 3072384 h 3438144"/>
              <a:gd name="connsiteX6" fmla="*/ 3048000 w 4767072"/>
              <a:gd name="connsiteY6" fmla="*/ 2474976 h 3438144"/>
              <a:gd name="connsiteX7" fmla="*/ 3401568 w 4767072"/>
              <a:gd name="connsiteY7" fmla="*/ 1926336 h 3438144"/>
              <a:gd name="connsiteX8" fmla="*/ 3962400 w 4767072"/>
              <a:gd name="connsiteY8" fmla="*/ 1194816 h 3438144"/>
              <a:gd name="connsiteX9" fmla="*/ 4242816 w 4767072"/>
              <a:gd name="connsiteY9" fmla="*/ 865632 h 3438144"/>
              <a:gd name="connsiteX10" fmla="*/ 4559808 w 4767072"/>
              <a:gd name="connsiteY10" fmla="*/ 353568 h 3438144"/>
              <a:gd name="connsiteX11" fmla="*/ 4767072 w 4767072"/>
              <a:gd name="connsiteY11" fmla="*/ 48768 h 3438144"/>
              <a:gd name="connsiteX12" fmla="*/ 4547616 w 4767072"/>
              <a:gd name="connsiteY12" fmla="*/ 0 h 3438144"/>
              <a:gd name="connsiteX13" fmla="*/ 4108704 w 4767072"/>
              <a:gd name="connsiteY13" fmla="*/ 73152 h 3438144"/>
              <a:gd name="connsiteX14" fmla="*/ 3840480 w 4767072"/>
              <a:gd name="connsiteY14" fmla="*/ 207264 h 3438144"/>
              <a:gd name="connsiteX15" fmla="*/ 3486912 w 4767072"/>
              <a:gd name="connsiteY15" fmla="*/ 719328 h 3438144"/>
              <a:gd name="connsiteX16" fmla="*/ 3291840 w 4767072"/>
              <a:gd name="connsiteY16" fmla="*/ 1121664 h 3438144"/>
              <a:gd name="connsiteX17" fmla="*/ 3084576 w 4767072"/>
              <a:gd name="connsiteY17" fmla="*/ 1450848 h 3438144"/>
              <a:gd name="connsiteX18" fmla="*/ 2804160 w 4767072"/>
              <a:gd name="connsiteY18" fmla="*/ 1853184 h 3438144"/>
              <a:gd name="connsiteX19" fmla="*/ 2499360 w 4767072"/>
              <a:gd name="connsiteY19" fmla="*/ 2316480 h 3438144"/>
              <a:gd name="connsiteX20" fmla="*/ 2157984 w 4767072"/>
              <a:gd name="connsiteY20" fmla="*/ 2694432 h 3438144"/>
              <a:gd name="connsiteX21" fmla="*/ 1840992 w 4767072"/>
              <a:gd name="connsiteY21" fmla="*/ 2804160 h 3438144"/>
              <a:gd name="connsiteX22" fmla="*/ 1365504 w 4767072"/>
              <a:gd name="connsiteY22" fmla="*/ 2682240 h 3438144"/>
              <a:gd name="connsiteX23" fmla="*/ 950976 w 4767072"/>
              <a:gd name="connsiteY23" fmla="*/ 2279904 h 3438144"/>
              <a:gd name="connsiteX24" fmla="*/ 231648 w 4767072"/>
              <a:gd name="connsiteY24" fmla="*/ 1780032 h 3438144"/>
              <a:gd name="connsiteX0" fmla="*/ 0 w 4767072"/>
              <a:gd name="connsiteY0" fmla="*/ 1987296 h 3438144"/>
              <a:gd name="connsiteX1" fmla="*/ 182880 w 4767072"/>
              <a:gd name="connsiteY1" fmla="*/ 2243328 h 3438144"/>
              <a:gd name="connsiteX2" fmla="*/ 658368 w 4767072"/>
              <a:gd name="connsiteY2" fmla="*/ 2682240 h 3438144"/>
              <a:gd name="connsiteX3" fmla="*/ 1389888 w 4767072"/>
              <a:gd name="connsiteY3" fmla="*/ 3157728 h 3438144"/>
              <a:gd name="connsiteX4" fmla="*/ 2365248 w 4767072"/>
              <a:gd name="connsiteY4" fmla="*/ 3438144 h 3438144"/>
              <a:gd name="connsiteX5" fmla="*/ 2621280 w 4767072"/>
              <a:gd name="connsiteY5" fmla="*/ 3072384 h 3438144"/>
              <a:gd name="connsiteX6" fmla="*/ 3048000 w 4767072"/>
              <a:gd name="connsiteY6" fmla="*/ 2474976 h 3438144"/>
              <a:gd name="connsiteX7" fmla="*/ 3401568 w 4767072"/>
              <a:gd name="connsiteY7" fmla="*/ 1926336 h 3438144"/>
              <a:gd name="connsiteX8" fmla="*/ 3962400 w 4767072"/>
              <a:gd name="connsiteY8" fmla="*/ 1194816 h 3438144"/>
              <a:gd name="connsiteX9" fmla="*/ 4242816 w 4767072"/>
              <a:gd name="connsiteY9" fmla="*/ 865632 h 3438144"/>
              <a:gd name="connsiteX10" fmla="*/ 4559808 w 4767072"/>
              <a:gd name="connsiteY10" fmla="*/ 353568 h 3438144"/>
              <a:gd name="connsiteX11" fmla="*/ 4767072 w 4767072"/>
              <a:gd name="connsiteY11" fmla="*/ 48768 h 3438144"/>
              <a:gd name="connsiteX12" fmla="*/ 4547616 w 4767072"/>
              <a:gd name="connsiteY12" fmla="*/ 0 h 3438144"/>
              <a:gd name="connsiteX13" fmla="*/ 4108704 w 4767072"/>
              <a:gd name="connsiteY13" fmla="*/ 73152 h 3438144"/>
              <a:gd name="connsiteX14" fmla="*/ 3840480 w 4767072"/>
              <a:gd name="connsiteY14" fmla="*/ 207264 h 3438144"/>
              <a:gd name="connsiteX15" fmla="*/ 3486912 w 4767072"/>
              <a:gd name="connsiteY15" fmla="*/ 719328 h 3438144"/>
              <a:gd name="connsiteX16" fmla="*/ 3291840 w 4767072"/>
              <a:gd name="connsiteY16" fmla="*/ 1121664 h 3438144"/>
              <a:gd name="connsiteX17" fmla="*/ 3084576 w 4767072"/>
              <a:gd name="connsiteY17" fmla="*/ 1450848 h 3438144"/>
              <a:gd name="connsiteX18" fmla="*/ 2804160 w 4767072"/>
              <a:gd name="connsiteY18" fmla="*/ 1853184 h 3438144"/>
              <a:gd name="connsiteX19" fmla="*/ 2499360 w 4767072"/>
              <a:gd name="connsiteY19" fmla="*/ 2316480 h 3438144"/>
              <a:gd name="connsiteX20" fmla="*/ 2145792 w 4767072"/>
              <a:gd name="connsiteY20" fmla="*/ 2657856 h 3438144"/>
              <a:gd name="connsiteX21" fmla="*/ 1840992 w 4767072"/>
              <a:gd name="connsiteY21" fmla="*/ 2804160 h 3438144"/>
              <a:gd name="connsiteX22" fmla="*/ 1365504 w 4767072"/>
              <a:gd name="connsiteY22" fmla="*/ 2682240 h 3438144"/>
              <a:gd name="connsiteX23" fmla="*/ 950976 w 4767072"/>
              <a:gd name="connsiteY23" fmla="*/ 2279904 h 3438144"/>
              <a:gd name="connsiteX24" fmla="*/ 231648 w 4767072"/>
              <a:gd name="connsiteY24" fmla="*/ 1780032 h 343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67072" h="3438144">
                <a:moveTo>
                  <a:pt x="0" y="1987296"/>
                </a:moveTo>
                <a:lnTo>
                  <a:pt x="182880" y="2243328"/>
                </a:lnTo>
                <a:lnTo>
                  <a:pt x="658368" y="2682240"/>
                </a:lnTo>
                <a:lnTo>
                  <a:pt x="1389888" y="3157728"/>
                </a:lnTo>
                <a:cubicBezTo>
                  <a:pt x="1715008" y="3251200"/>
                  <a:pt x="1906016" y="3417824"/>
                  <a:pt x="2365248" y="3438144"/>
                </a:cubicBezTo>
                <a:lnTo>
                  <a:pt x="2621280" y="3072384"/>
                </a:lnTo>
                <a:lnTo>
                  <a:pt x="3048000" y="2474976"/>
                </a:lnTo>
                <a:lnTo>
                  <a:pt x="3401568" y="1926336"/>
                </a:lnTo>
                <a:lnTo>
                  <a:pt x="3962400" y="1194816"/>
                </a:lnTo>
                <a:lnTo>
                  <a:pt x="4242816" y="865632"/>
                </a:lnTo>
                <a:lnTo>
                  <a:pt x="4559808" y="353568"/>
                </a:lnTo>
                <a:lnTo>
                  <a:pt x="4767072" y="48768"/>
                </a:lnTo>
                <a:lnTo>
                  <a:pt x="4547616" y="0"/>
                </a:lnTo>
                <a:lnTo>
                  <a:pt x="4108704" y="73152"/>
                </a:lnTo>
                <a:lnTo>
                  <a:pt x="3840480" y="207264"/>
                </a:lnTo>
                <a:lnTo>
                  <a:pt x="3486912" y="719328"/>
                </a:lnTo>
                <a:lnTo>
                  <a:pt x="3291840" y="1121664"/>
                </a:lnTo>
                <a:lnTo>
                  <a:pt x="3084576" y="1450848"/>
                </a:lnTo>
                <a:lnTo>
                  <a:pt x="2804160" y="1853184"/>
                </a:lnTo>
                <a:lnTo>
                  <a:pt x="2499360" y="2316480"/>
                </a:lnTo>
                <a:lnTo>
                  <a:pt x="2145792" y="2657856"/>
                </a:lnTo>
                <a:lnTo>
                  <a:pt x="1840992" y="2804160"/>
                </a:lnTo>
                <a:lnTo>
                  <a:pt x="1365504" y="2682240"/>
                </a:lnTo>
                <a:lnTo>
                  <a:pt x="950976" y="2279904"/>
                </a:lnTo>
                <a:lnTo>
                  <a:pt x="231648" y="1780032"/>
                </a:lnTo>
              </a:path>
            </a:pathLst>
          </a:custGeom>
          <a:solidFill>
            <a:schemeClr val="accent2">
              <a:lumMod val="75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7948134" y="5849123"/>
            <a:ext cx="3539849" cy="923330"/>
          </a:xfrm>
          <a:prstGeom prst="rect">
            <a:avLst/>
          </a:prstGeom>
          <a:noFill/>
        </p:spPr>
        <p:txBody>
          <a:bodyPr wrap="square" rtlCol="0">
            <a:spAutoFit/>
          </a:bodyPr>
          <a:lstStyle/>
          <a:p>
            <a:pPr algn="ctr"/>
            <a:r>
              <a:rPr lang="it-IT" b="1" dirty="0" err="1" smtClean="0">
                <a:solidFill>
                  <a:schemeClr val="bg1"/>
                </a:solidFill>
              </a:rPr>
              <a:t>Rail</a:t>
            </a:r>
            <a:r>
              <a:rPr lang="it-IT" b="1" dirty="0" smtClean="0">
                <a:solidFill>
                  <a:schemeClr val="bg1"/>
                </a:solidFill>
              </a:rPr>
              <a:t> </a:t>
            </a:r>
            <a:r>
              <a:rPr lang="it-IT" b="1" dirty="0" err="1" smtClean="0">
                <a:solidFill>
                  <a:schemeClr val="bg1"/>
                </a:solidFill>
              </a:rPr>
              <a:t>infrastructure</a:t>
            </a:r>
            <a:r>
              <a:rPr lang="it-IT" b="1" dirty="0" smtClean="0">
                <a:solidFill>
                  <a:schemeClr val="bg1"/>
                </a:solidFill>
              </a:rPr>
              <a:t> (station; </a:t>
            </a:r>
            <a:r>
              <a:rPr lang="it-IT" b="1" dirty="0" err="1" smtClean="0">
                <a:solidFill>
                  <a:schemeClr val="bg1"/>
                </a:solidFill>
              </a:rPr>
              <a:t>maneuvers</a:t>
            </a:r>
            <a:r>
              <a:rPr lang="it-IT" b="1" dirty="0" smtClean="0">
                <a:solidFill>
                  <a:schemeClr val="bg1"/>
                </a:solidFill>
              </a:rPr>
              <a:t>; </a:t>
            </a:r>
            <a:r>
              <a:rPr lang="it-IT" b="1" dirty="0" err="1" smtClean="0">
                <a:solidFill>
                  <a:schemeClr val="bg1"/>
                </a:solidFill>
              </a:rPr>
              <a:t>shunting</a:t>
            </a:r>
            <a:r>
              <a:rPr lang="it-IT" b="1" dirty="0" smtClean="0">
                <a:solidFill>
                  <a:schemeClr val="bg1"/>
                </a:solidFill>
              </a:rPr>
              <a:t>)</a:t>
            </a:r>
          </a:p>
          <a:p>
            <a:pPr algn="ctr"/>
            <a:r>
              <a:rPr lang="it-IT" b="1" dirty="0" smtClean="0">
                <a:solidFill>
                  <a:schemeClr val="bg1"/>
                </a:solidFill>
              </a:rPr>
              <a:t>(</a:t>
            </a:r>
            <a:r>
              <a:rPr lang="it-IT" b="1" dirty="0" err="1" smtClean="0">
                <a:solidFill>
                  <a:schemeClr val="bg1"/>
                </a:solidFill>
              </a:rPr>
              <a:t>excluding</a:t>
            </a:r>
            <a:r>
              <a:rPr lang="it-IT" b="1" dirty="0" smtClean="0">
                <a:solidFill>
                  <a:schemeClr val="bg1"/>
                </a:solidFill>
              </a:rPr>
              <a:t> </a:t>
            </a:r>
            <a:r>
              <a:rPr lang="it-IT" b="1" dirty="0" err="1" smtClean="0">
                <a:solidFill>
                  <a:schemeClr val="bg1"/>
                </a:solidFill>
              </a:rPr>
              <a:t>rail</a:t>
            </a:r>
            <a:r>
              <a:rPr lang="it-IT" b="1" dirty="0" smtClean="0">
                <a:solidFill>
                  <a:schemeClr val="bg1"/>
                </a:solidFill>
              </a:rPr>
              <a:t> </a:t>
            </a:r>
            <a:r>
              <a:rPr lang="it-IT" b="1" dirty="0" err="1" smtClean="0">
                <a:solidFill>
                  <a:schemeClr val="bg1"/>
                </a:solidFill>
              </a:rPr>
              <a:t>trunks</a:t>
            </a:r>
            <a:r>
              <a:rPr lang="it-IT" b="1" dirty="0" smtClean="0">
                <a:solidFill>
                  <a:schemeClr val="bg1"/>
                </a:solidFill>
              </a:rPr>
              <a:t>  in </a:t>
            </a:r>
            <a:r>
              <a:rPr lang="it-IT" b="1" dirty="0" err="1" smtClean="0">
                <a:solidFill>
                  <a:schemeClr val="bg1"/>
                </a:solidFill>
              </a:rPr>
              <a:t>piers</a:t>
            </a:r>
            <a:r>
              <a:rPr lang="it-IT" b="1" dirty="0" smtClean="0">
                <a:solidFill>
                  <a:schemeClr val="bg1"/>
                </a:solidFill>
              </a:rPr>
              <a:t>)</a:t>
            </a:r>
            <a:endParaRPr lang="it-IT" b="1" dirty="0">
              <a:solidFill>
                <a:schemeClr val="bg1"/>
              </a:solidFill>
            </a:endParaRPr>
          </a:p>
        </p:txBody>
      </p:sp>
      <p:cxnSp>
        <p:nvCxnSpPr>
          <p:cNvPr id="10" name="Connettore 4 9"/>
          <p:cNvCxnSpPr/>
          <p:nvPr/>
        </p:nvCxnSpPr>
        <p:spPr>
          <a:xfrm rot="10800000">
            <a:off x="6536774" y="4024104"/>
            <a:ext cx="3237851" cy="1759046"/>
          </a:xfrm>
          <a:prstGeom prst="bent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594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t>Molo V &amp; VII (</a:t>
            </a:r>
            <a:r>
              <a:rPr lang="it-IT" sz="3600" dirty="0" err="1" smtClean="0"/>
              <a:t>Piers</a:t>
            </a:r>
            <a:r>
              <a:rPr lang="it-IT" sz="3600" dirty="0" smtClean="0"/>
              <a:t> 5th &amp; 6th) – </a:t>
            </a:r>
            <a:r>
              <a:rPr lang="it-IT" sz="3600" dirty="0" err="1" smtClean="0"/>
              <a:t>Multipurpose</a:t>
            </a:r>
            <a:r>
              <a:rPr lang="it-IT" sz="3600" dirty="0" smtClean="0"/>
              <a:t> </a:t>
            </a:r>
            <a:r>
              <a:rPr lang="it-IT" sz="3600" dirty="0" err="1" smtClean="0"/>
              <a:t>terminals</a:t>
            </a:r>
            <a:r>
              <a:rPr lang="it-IT" sz="3600" dirty="0" smtClean="0"/>
              <a:t/>
            </a:r>
            <a:br>
              <a:rPr lang="it-IT" sz="3600" dirty="0" smtClean="0"/>
            </a:br>
            <a:endParaRPr lang="it-IT" sz="3600" dirty="0"/>
          </a:p>
        </p:txBody>
      </p:sp>
      <p:pic>
        <p:nvPicPr>
          <p:cNvPr id="4" name="Segnaposto contenuto 3"/>
          <p:cNvPicPr>
            <a:picLocks noGrp="1" noChangeAspect="1"/>
          </p:cNvPicPr>
          <p:nvPr>
            <p:ph idx="1"/>
          </p:nvPr>
        </p:nvPicPr>
        <p:blipFill>
          <a:blip r:embed="rId2"/>
          <a:stretch>
            <a:fillRect/>
          </a:stretch>
        </p:blipFill>
        <p:spPr>
          <a:xfrm>
            <a:off x="0" y="1012741"/>
            <a:ext cx="12191999" cy="5977106"/>
          </a:xfrm>
          <a:prstGeom prst="rect">
            <a:avLst/>
          </a:prstGeom>
        </p:spPr>
      </p:pic>
      <p:sp>
        <p:nvSpPr>
          <p:cNvPr id="5" name="CasellaDiTesto 4"/>
          <p:cNvSpPr txBox="1"/>
          <p:nvPr/>
        </p:nvSpPr>
        <p:spPr>
          <a:xfrm>
            <a:off x="6459540" y="6295167"/>
            <a:ext cx="776175" cy="369332"/>
          </a:xfrm>
          <a:prstGeom prst="rect">
            <a:avLst/>
          </a:prstGeom>
          <a:noFill/>
        </p:spPr>
        <p:txBody>
          <a:bodyPr wrap="none" rtlCol="0">
            <a:spAutoFit/>
          </a:bodyPr>
          <a:lstStyle/>
          <a:p>
            <a:r>
              <a:rPr lang="it-IT" b="1" dirty="0" smtClean="0">
                <a:solidFill>
                  <a:schemeClr val="bg1"/>
                </a:solidFill>
              </a:rPr>
              <a:t>100 m</a:t>
            </a:r>
            <a:endParaRPr lang="it-IT" b="1" dirty="0">
              <a:solidFill>
                <a:schemeClr val="bg1"/>
              </a:solidFill>
            </a:endParaRPr>
          </a:p>
        </p:txBody>
      </p:sp>
      <p:cxnSp>
        <p:nvCxnSpPr>
          <p:cNvPr id="6" name="Connettore diritto 5"/>
          <p:cNvCxnSpPr/>
          <p:nvPr/>
        </p:nvCxnSpPr>
        <p:spPr>
          <a:xfrm>
            <a:off x="5559656" y="6858000"/>
            <a:ext cx="2408687" cy="0"/>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562998" y="3582678"/>
            <a:ext cx="1345433" cy="646331"/>
          </a:xfrm>
          <a:prstGeom prst="rect">
            <a:avLst/>
          </a:prstGeom>
          <a:noFill/>
        </p:spPr>
        <p:txBody>
          <a:bodyPr wrap="none" rtlCol="0">
            <a:spAutoFit/>
          </a:bodyPr>
          <a:lstStyle/>
          <a:p>
            <a:r>
              <a:rPr lang="it-IT" dirty="0" err="1" smtClean="0">
                <a:solidFill>
                  <a:schemeClr val="bg1"/>
                </a:solidFill>
              </a:rPr>
              <a:t>Warehouses</a:t>
            </a:r>
            <a:endParaRPr lang="it-IT" dirty="0" smtClean="0">
              <a:solidFill>
                <a:schemeClr val="bg1"/>
              </a:solidFill>
            </a:endParaRPr>
          </a:p>
          <a:p>
            <a:endParaRPr lang="it-IT" dirty="0">
              <a:solidFill>
                <a:schemeClr val="bg1"/>
              </a:solidFill>
            </a:endParaRPr>
          </a:p>
        </p:txBody>
      </p:sp>
      <p:cxnSp>
        <p:nvCxnSpPr>
          <p:cNvPr id="10" name="Connettore 4 9"/>
          <p:cNvCxnSpPr/>
          <p:nvPr/>
        </p:nvCxnSpPr>
        <p:spPr>
          <a:xfrm rot="10800000" flipV="1">
            <a:off x="4426858" y="3905841"/>
            <a:ext cx="2136143" cy="323167"/>
          </a:xfrm>
          <a:prstGeom prst="bentConnector3">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4 11"/>
          <p:cNvCxnSpPr>
            <a:stCxn id="8" idx="3"/>
          </p:cNvCxnSpPr>
          <p:nvPr/>
        </p:nvCxnSpPr>
        <p:spPr>
          <a:xfrm flipV="1">
            <a:off x="7908431" y="2191657"/>
            <a:ext cx="1961283" cy="1714187"/>
          </a:xfrm>
          <a:prstGeom prst="bentConnector3">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6847627" y="4812703"/>
            <a:ext cx="760144" cy="646331"/>
          </a:xfrm>
          <a:prstGeom prst="rect">
            <a:avLst/>
          </a:prstGeom>
          <a:noFill/>
        </p:spPr>
        <p:txBody>
          <a:bodyPr wrap="none" rtlCol="0">
            <a:spAutoFit/>
          </a:bodyPr>
          <a:lstStyle/>
          <a:p>
            <a:r>
              <a:rPr lang="it-IT" dirty="0" err="1" smtClean="0">
                <a:solidFill>
                  <a:schemeClr val="bg1"/>
                </a:solidFill>
              </a:rPr>
              <a:t>Quays</a:t>
            </a:r>
            <a:endParaRPr lang="it-IT" dirty="0" smtClean="0">
              <a:solidFill>
                <a:schemeClr val="bg1"/>
              </a:solidFill>
            </a:endParaRPr>
          </a:p>
          <a:p>
            <a:endParaRPr lang="it-IT" dirty="0">
              <a:solidFill>
                <a:schemeClr val="bg1"/>
              </a:solidFill>
            </a:endParaRPr>
          </a:p>
        </p:txBody>
      </p:sp>
      <p:cxnSp>
        <p:nvCxnSpPr>
          <p:cNvPr id="15" name="Connettore 4 14"/>
          <p:cNvCxnSpPr/>
          <p:nvPr/>
        </p:nvCxnSpPr>
        <p:spPr>
          <a:xfrm rot="10800000">
            <a:off x="2582045" y="4674991"/>
            <a:ext cx="3929226" cy="377389"/>
          </a:xfrm>
          <a:prstGeom prst="bentConnector3">
            <a:avLst>
              <a:gd name="adj1" fmla="val 50000"/>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4 15"/>
          <p:cNvCxnSpPr/>
          <p:nvPr/>
        </p:nvCxnSpPr>
        <p:spPr>
          <a:xfrm rot="5400000" flipH="1" flipV="1">
            <a:off x="7724232" y="3319023"/>
            <a:ext cx="1865831" cy="1600891"/>
          </a:xfrm>
          <a:prstGeom prst="bentConnector3">
            <a:avLst>
              <a:gd name="adj1" fmla="val 50000"/>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rot="2908133">
            <a:off x="1847570" y="3162932"/>
            <a:ext cx="256584" cy="3141247"/>
          </a:xfrm>
          <a:prstGeom prst="rect">
            <a:avLst/>
          </a:prstGeom>
          <a:solidFill>
            <a:srgbClr val="C0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rot="1965096">
            <a:off x="4626284" y="3104367"/>
            <a:ext cx="212397" cy="3141247"/>
          </a:xfrm>
          <a:prstGeom prst="rect">
            <a:avLst/>
          </a:prstGeom>
          <a:solidFill>
            <a:schemeClr val="accent6">
              <a:lumMod val="60000"/>
              <a:lumOff val="4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p:nvPr/>
        </p:nvSpPr>
        <p:spPr>
          <a:xfrm rot="19337166">
            <a:off x="11290617" y="2360922"/>
            <a:ext cx="266983" cy="1871365"/>
          </a:xfrm>
          <a:prstGeom prst="rect">
            <a:avLst/>
          </a:prstGeom>
          <a:solidFill>
            <a:schemeClr val="accent6">
              <a:lumMod val="60000"/>
              <a:lumOff val="4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6563463" y="5598139"/>
            <a:ext cx="1293239" cy="646331"/>
          </a:xfrm>
          <a:prstGeom prst="rect">
            <a:avLst/>
          </a:prstGeom>
          <a:noFill/>
        </p:spPr>
        <p:txBody>
          <a:bodyPr wrap="none" rtlCol="0">
            <a:spAutoFit/>
          </a:bodyPr>
          <a:lstStyle/>
          <a:p>
            <a:r>
              <a:rPr lang="it-IT" dirty="0" err="1" smtClean="0">
                <a:solidFill>
                  <a:schemeClr val="bg1"/>
                </a:solidFill>
              </a:rPr>
              <a:t>Semitrailers</a:t>
            </a:r>
            <a:endParaRPr lang="it-IT" dirty="0" smtClean="0">
              <a:solidFill>
                <a:schemeClr val="bg1"/>
              </a:solidFill>
            </a:endParaRPr>
          </a:p>
          <a:p>
            <a:endParaRPr lang="it-IT" dirty="0">
              <a:solidFill>
                <a:schemeClr val="bg1"/>
              </a:solidFill>
            </a:endParaRPr>
          </a:p>
        </p:txBody>
      </p:sp>
      <p:cxnSp>
        <p:nvCxnSpPr>
          <p:cNvPr id="28" name="Connettore 4 27"/>
          <p:cNvCxnSpPr/>
          <p:nvPr/>
        </p:nvCxnSpPr>
        <p:spPr>
          <a:xfrm flipV="1">
            <a:off x="7984664" y="3786206"/>
            <a:ext cx="3788351" cy="2044894"/>
          </a:xfrm>
          <a:prstGeom prst="bentConnector3">
            <a:avLst>
              <a:gd name="adj1" fmla="val 102489"/>
            </a:avLst>
          </a:prstGeom>
          <a:ln w="508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4 32"/>
          <p:cNvCxnSpPr/>
          <p:nvPr/>
        </p:nvCxnSpPr>
        <p:spPr>
          <a:xfrm rot="10800000">
            <a:off x="1744070" y="6083835"/>
            <a:ext cx="4818927" cy="110289"/>
          </a:xfrm>
          <a:prstGeom prst="bentConnector3">
            <a:avLst>
              <a:gd name="adj1" fmla="val 48795"/>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479045" y="6378598"/>
            <a:ext cx="3947812" cy="646331"/>
          </a:xfrm>
          <a:prstGeom prst="rect">
            <a:avLst/>
          </a:prstGeom>
          <a:noFill/>
        </p:spPr>
        <p:txBody>
          <a:bodyPr wrap="none" rtlCol="0">
            <a:spAutoFit/>
          </a:bodyPr>
          <a:lstStyle/>
          <a:p>
            <a:r>
              <a:rPr lang="it-IT" dirty="0" err="1" smtClean="0">
                <a:solidFill>
                  <a:schemeClr val="bg1"/>
                </a:solidFill>
              </a:rPr>
              <a:t>Rail</a:t>
            </a:r>
            <a:r>
              <a:rPr lang="it-IT" dirty="0" smtClean="0">
                <a:solidFill>
                  <a:schemeClr val="bg1"/>
                </a:solidFill>
              </a:rPr>
              <a:t> </a:t>
            </a:r>
            <a:r>
              <a:rPr lang="it-IT" dirty="0" err="1" smtClean="0">
                <a:solidFill>
                  <a:schemeClr val="bg1"/>
                </a:solidFill>
              </a:rPr>
              <a:t>track</a:t>
            </a:r>
            <a:r>
              <a:rPr lang="it-IT" dirty="0" smtClean="0">
                <a:solidFill>
                  <a:schemeClr val="bg1"/>
                </a:solidFill>
              </a:rPr>
              <a:t> – Ro-La (</a:t>
            </a:r>
            <a:r>
              <a:rPr lang="it-IT" dirty="0" err="1" smtClean="0">
                <a:solidFill>
                  <a:schemeClr val="bg1"/>
                </a:solidFill>
              </a:rPr>
              <a:t>Rollande</a:t>
            </a:r>
            <a:r>
              <a:rPr lang="it-IT" dirty="0" smtClean="0">
                <a:solidFill>
                  <a:schemeClr val="bg1"/>
                </a:solidFill>
              </a:rPr>
              <a:t> </a:t>
            </a:r>
            <a:r>
              <a:rPr lang="it-IT" dirty="0" err="1" smtClean="0">
                <a:solidFill>
                  <a:schemeClr val="bg1"/>
                </a:solidFill>
              </a:rPr>
              <a:t>Landstrasse</a:t>
            </a:r>
            <a:r>
              <a:rPr lang="it-IT" dirty="0" smtClean="0">
                <a:solidFill>
                  <a:schemeClr val="bg1"/>
                </a:solidFill>
              </a:rPr>
              <a:t>)</a:t>
            </a:r>
          </a:p>
          <a:p>
            <a:pPr algn="ctr"/>
            <a:r>
              <a:rPr lang="it-IT" dirty="0" smtClean="0">
                <a:solidFill>
                  <a:schemeClr val="bg1"/>
                </a:solidFill>
              </a:rPr>
              <a:t>(300 m </a:t>
            </a:r>
            <a:r>
              <a:rPr lang="it-IT" dirty="0" err="1" smtClean="0">
                <a:solidFill>
                  <a:schemeClr val="bg1"/>
                </a:solidFill>
              </a:rPr>
              <a:t>ca</a:t>
            </a:r>
            <a:r>
              <a:rPr lang="it-IT" dirty="0" smtClean="0">
                <a:solidFill>
                  <a:schemeClr val="bg1"/>
                </a:solidFill>
              </a:rPr>
              <a:t>)</a:t>
            </a:r>
            <a:endParaRPr lang="it-IT" dirty="0">
              <a:solidFill>
                <a:schemeClr val="bg1"/>
              </a:solidFill>
            </a:endParaRPr>
          </a:p>
        </p:txBody>
      </p:sp>
      <p:cxnSp>
        <p:nvCxnSpPr>
          <p:cNvPr id="38" name="Connettore 4 37"/>
          <p:cNvCxnSpPr/>
          <p:nvPr/>
        </p:nvCxnSpPr>
        <p:spPr>
          <a:xfrm rot="5400000" flipH="1" flipV="1">
            <a:off x="82434" y="5339127"/>
            <a:ext cx="1579199" cy="1067775"/>
          </a:xfrm>
          <a:prstGeom prst="bentConnector3">
            <a:avLst>
              <a:gd name="adj1" fmla="val 112498"/>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Rettangolo 46"/>
          <p:cNvSpPr/>
          <p:nvPr/>
        </p:nvSpPr>
        <p:spPr>
          <a:xfrm rot="18666809">
            <a:off x="1518055" y="5266688"/>
            <a:ext cx="1284006" cy="393289"/>
          </a:xfrm>
          <a:prstGeom prst="rect">
            <a:avLst/>
          </a:prstGeom>
          <a:solidFill>
            <a:schemeClr val="accent4">
              <a:lumMod val="60000"/>
              <a:lumOff val="4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p:cNvSpPr/>
          <p:nvPr/>
        </p:nvSpPr>
        <p:spPr>
          <a:xfrm rot="13876006">
            <a:off x="9682414" y="2903409"/>
            <a:ext cx="1423678" cy="349903"/>
          </a:xfrm>
          <a:prstGeom prst="rect">
            <a:avLst/>
          </a:prstGeom>
          <a:solidFill>
            <a:schemeClr val="accent4">
              <a:lumMod val="60000"/>
              <a:lumOff val="4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CasellaDiTesto 49"/>
          <p:cNvSpPr txBox="1"/>
          <p:nvPr/>
        </p:nvSpPr>
        <p:spPr>
          <a:xfrm>
            <a:off x="6562998" y="6013751"/>
            <a:ext cx="1190454" cy="369332"/>
          </a:xfrm>
          <a:prstGeom prst="rect">
            <a:avLst/>
          </a:prstGeom>
          <a:noFill/>
        </p:spPr>
        <p:txBody>
          <a:bodyPr wrap="none" rtlCol="0">
            <a:spAutoFit/>
          </a:bodyPr>
          <a:lstStyle/>
          <a:p>
            <a:r>
              <a:rPr lang="it-IT" dirty="0" smtClean="0">
                <a:solidFill>
                  <a:schemeClr val="bg1"/>
                </a:solidFill>
              </a:rPr>
              <a:t>Containers</a:t>
            </a:r>
          </a:p>
        </p:txBody>
      </p:sp>
      <p:cxnSp>
        <p:nvCxnSpPr>
          <p:cNvPr id="51" name="Connettore 4 50"/>
          <p:cNvCxnSpPr/>
          <p:nvPr/>
        </p:nvCxnSpPr>
        <p:spPr>
          <a:xfrm rot="5400000" flipH="1" flipV="1">
            <a:off x="7694464" y="3519806"/>
            <a:ext cx="2886905" cy="2562424"/>
          </a:xfrm>
          <a:prstGeom prst="bentConnector3">
            <a:avLst>
              <a:gd name="adj1" fmla="val -779"/>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357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Molo V (Pier 5th) </a:t>
            </a:r>
            <a:br>
              <a:rPr lang="it-IT" dirty="0" smtClean="0"/>
            </a:br>
            <a:r>
              <a:rPr lang="it-IT" dirty="0" err="1" smtClean="0"/>
              <a:t>Samer</a:t>
            </a:r>
            <a:r>
              <a:rPr lang="it-IT" dirty="0" smtClean="0"/>
              <a:t> </a:t>
            </a:r>
            <a:r>
              <a:rPr lang="it-IT" dirty="0" err="1" smtClean="0"/>
              <a:t>Seaports</a:t>
            </a:r>
            <a:r>
              <a:rPr lang="it-IT" dirty="0" smtClean="0"/>
              <a:t> &amp; </a:t>
            </a:r>
            <a:r>
              <a:rPr lang="it-IT" dirty="0" err="1" smtClean="0"/>
              <a:t>Terminals</a:t>
            </a:r>
            <a:r>
              <a:rPr lang="it-IT" dirty="0" smtClean="0"/>
              <a:t> (Ro-Ro)</a:t>
            </a:r>
            <a:r>
              <a:rPr lang="it-IT" dirty="0" smtClean="0"/>
              <a:t/>
            </a:r>
            <a:br>
              <a:rPr lang="it-IT" dirty="0" smtClean="0"/>
            </a:br>
            <a:r>
              <a:rPr lang="it-IT" dirty="0" smtClean="0"/>
              <a:t>Terminal Frutta (</a:t>
            </a:r>
            <a:r>
              <a:rPr lang="it-IT" dirty="0" err="1" smtClean="0"/>
              <a:t>Fruit</a:t>
            </a:r>
            <a:r>
              <a:rPr lang="it-IT" dirty="0" smtClean="0"/>
              <a:t> Terminal)</a:t>
            </a:r>
            <a:endParaRPr lang="it-IT" dirty="0"/>
          </a:p>
        </p:txBody>
      </p:sp>
      <p:pic>
        <p:nvPicPr>
          <p:cNvPr id="13" name="Segnaposto contenuto 12"/>
          <p:cNvPicPr>
            <a:picLocks noGrp="1" noChangeAspect="1"/>
          </p:cNvPicPr>
          <p:nvPr>
            <p:ph sz="half" idx="2"/>
          </p:nvPr>
        </p:nvPicPr>
        <p:blipFill>
          <a:blip r:embed="rId2"/>
          <a:stretch>
            <a:fillRect/>
          </a:stretch>
        </p:blipFill>
        <p:spPr>
          <a:xfrm>
            <a:off x="8336906" y="2537040"/>
            <a:ext cx="3855094" cy="2095160"/>
          </a:xfrm>
          <a:prstGeom prst="rect">
            <a:avLst/>
          </a:prstGeom>
        </p:spPr>
      </p:pic>
      <p:pic>
        <p:nvPicPr>
          <p:cNvPr id="7" name="Segnaposto contenuto 4"/>
          <p:cNvPicPr>
            <a:picLocks noGrp="1" noChangeAspect="1"/>
          </p:cNvPicPr>
          <p:nvPr>
            <p:ph sz="half" idx="1"/>
          </p:nvPr>
        </p:nvPicPr>
        <p:blipFill rotWithShape="1">
          <a:blip r:embed="rId3"/>
          <a:srcRect l="20434" t="12436" r="2393" b="19635"/>
          <a:stretch/>
        </p:blipFill>
        <p:spPr>
          <a:xfrm>
            <a:off x="838200" y="2719158"/>
            <a:ext cx="5181600" cy="2564272"/>
          </a:xfrm>
          <a:prstGeom prst="rect">
            <a:avLst/>
          </a:prstGeom>
        </p:spPr>
      </p:pic>
      <p:sp>
        <p:nvSpPr>
          <p:cNvPr id="8" name="CasellaDiTesto 7"/>
          <p:cNvSpPr txBox="1"/>
          <p:nvPr/>
        </p:nvSpPr>
        <p:spPr>
          <a:xfrm>
            <a:off x="4902710" y="4662633"/>
            <a:ext cx="776175" cy="369332"/>
          </a:xfrm>
          <a:prstGeom prst="rect">
            <a:avLst/>
          </a:prstGeom>
          <a:noFill/>
        </p:spPr>
        <p:txBody>
          <a:bodyPr wrap="square" rtlCol="0">
            <a:spAutoFit/>
          </a:bodyPr>
          <a:lstStyle/>
          <a:p>
            <a:r>
              <a:rPr lang="it-IT" b="1" dirty="0" smtClean="0">
                <a:solidFill>
                  <a:schemeClr val="bg1"/>
                </a:solidFill>
              </a:rPr>
              <a:t>100 m</a:t>
            </a:r>
            <a:endParaRPr lang="it-IT" b="1" dirty="0">
              <a:solidFill>
                <a:schemeClr val="bg1"/>
              </a:solidFill>
            </a:endParaRPr>
          </a:p>
        </p:txBody>
      </p:sp>
      <p:cxnSp>
        <p:nvCxnSpPr>
          <p:cNvPr id="9" name="Connettore diritto 8"/>
          <p:cNvCxnSpPr/>
          <p:nvPr/>
        </p:nvCxnSpPr>
        <p:spPr>
          <a:xfrm flipV="1">
            <a:off x="4654178" y="5185820"/>
            <a:ext cx="1044000" cy="6824"/>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Immagine 11"/>
          <p:cNvPicPr>
            <a:picLocks noChangeAspect="1"/>
          </p:cNvPicPr>
          <p:nvPr/>
        </p:nvPicPr>
        <p:blipFill>
          <a:blip r:embed="rId4"/>
          <a:stretch>
            <a:fillRect/>
          </a:stretch>
        </p:blipFill>
        <p:spPr>
          <a:xfrm>
            <a:off x="8336906" y="4746146"/>
            <a:ext cx="3744153" cy="2034866"/>
          </a:xfrm>
          <a:prstGeom prst="rect">
            <a:avLst/>
          </a:prstGeom>
        </p:spPr>
      </p:pic>
      <p:pic>
        <p:nvPicPr>
          <p:cNvPr id="14" name="Immagine 13"/>
          <p:cNvPicPr>
            <a:picLocks noChangeAspect="1"/>
          </p:cNvPicPr>
          <p:nvPr/>
        </p:nvPicPr>
        <p:blipFill>
          <a:blip r:embed="rId5"/>
          <a:stretch>
            <a:fillRect/>
          </a:stretch>
        </p:blipFill>
        <p:spPr>
          <a:xfrm>
            <a:off x="8375075" y="57265"/>
            <a:ext cx="3778755" cy="2365829"/>
          </a:xfrm>
          <a:prstGeom prst="rect">
            <a:avLst/>
          </a:prstGeom>
        </p:spPr>
      </p:pic>
      <p:cxnSp>
        <p:nvCxnSpPr>
          <p:cNvPr id="16" name="Connettore 2 15"/>
          <p:cNvCxnSpPr/>
          <p:nvPr/>
        </p:nvCxnSpPr>
        <p:spPr>
          <a:xfrm flipH="1">
            <a:off x="4252686" y="1494971"/>
            <a:ext cx="4084221" cy="26587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4252685" y="3607620"/>
            <a:ext cx="4013201" cy="6931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flipV="1">
            <a:off x="3962400" y="4484914"/>
            <a:ext cx="4303486" cy="1278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Figura a mano libera 23"/>
          <p:cNvSpPr/>
          <p:nvPr/>
        </p:nvSpPr>
        <p:spPr>
          <a:xfrm>
            <a:off x="3263462" y="2459421"/>
            <a:ext cx="346841" cy="3200400"/>
          </a:xfrm>
          <a:custGeom>
            <a:avLst/>
            <a:gdLst>
              <a:gd name="connsiteX0" fmla="*/ 173421 w 346841"/>
              <a:gd name="connsiteY0" fmla="*/ 0 h 3200400"/>
              <a:gd name="connsiteX1" fmla="*/ 141890 w 346841"/>
              <a:gd name="connsiteY1" fmla="*/ 78827 h 3200400"/>
              <a:gd name="connsiteX2" fmla="*/ 189186 w 346841"/>
              <a:gd name="connsiteY2" fmla="*/ 220717 h 3200400"/>
              <a:gd name="connsiteX3" fmla="*/ 173421 w 346841"/>
              <a:gd name="connsiteY3" fmla="*/ 299545 h 3200400"/>
              <a:gd name="connsiteX4" fmla="*/ 110359 w 346841"/>
              <a:gd name="connsiteY4" fmla="*/ 331076 h 3200400"/>
              <a:gd name="connsiteX5" fmla="*/ 63062 w 346841"/>
              <a:gd name="connsiteY5" fmla="*/ 362607 h 3200400"/>
              <a:gd name="connsiteX6" fmla="*/ 15766 w 346841"/>
              <a:gd name="connsiteY6" fmla="*/ 425669 h 3200400"/>
              <a:gd name="connsiteX7" fmla="*/ 0 w 346841"/>
              <a:gd name="connsiteY7" fmla="*/ 472965 h 3200400"/>
              <a:gd name="connsiteX8" fmla="*/ 47297 w 346841"/>
              <a:gd name="connsiteY8" fmla="*/ 583324 h 3200400"/>
              <a:gd name="connsiteX9" fmla="*/ 94593 w 346841"/>
              <a:gd name="connsiteY9" fmla="*/ 614855 h 3200400"/>
              <a:gd name="connsiteX10" fmla="*/ 78828 w 346841"/>
              <a:gd name="connsiteY10" fmla="*/ 725213 h 3200400"/>
              <a:gd name="connsiteX11" fmla="*/ 141890 w 346841"/>
              <a:gd name="connsiteY11" fmla="*/ 1040524 h 3200400"/>
              <a:gd name="connsiteX12" fmla="*/ 204952 w 346841"/>
              <a:gd name="connsiteY12" fmla="*/ 1150882 h 3200400"/>
              <a:gd name="connsiteX13" fmla="*/ 189186 w 346841"/>
              <a:gd name="connsiteY13" fmla="*/ 1198179 h 3200400"/>
              <a:gd name="connsiteX14" fmla="*/ 157655 w 346841"/>
              <a:gd name="connsiteY14" fmla="*/ 1245476 h 3200400"/>
              <a:gd name="connsiteX15" fmla="*/ 173421 w 346841"/>
              <a:gd name="connsiteY15" fmla="*/ 1292772 h 3200400"/>
              <a:gd name="connsiteX16" fmla="*/ 157655 w 346841"/>
              <a:gd name="connsiteY16" fmla="*/ 1371600 h 3200400"/>
              <a:gd name="connsiteX17" fmla="*/ 94593 w 346841"/>
              <a:gd name="connsiteY17" fmla="*/ 1466193 h 3200400"/>
              <a:gd name="connsiteX18" fmla="*/ 78828 w 346841"/>
              <a:gd name="connsiteY18" fmla="*/ 1608082 h 3200400"/>
              <a:gd name="connsiteX19" fmla="*/ 126124 w 346841"/>
              <a:gd name="connsiteY19" fmla="*/ 1639613 h 3200400"/>
              <a:gd name="connsiteX20" fmla="*/ 110359 w 346841"/>
              <a:gd name="connsiteY20" fmla="*/ 2096813 h 3200400"/>
              <a:gd name="connsiteX21" fmla="*/ 94593 w 346841"/>
              <a:gd name="connsiteY21" fmla="*/ 2144110 h 3200400"/>
              <a:gd name="connsiteX22" fmla="*/ 110359 w 346841"/>
              <a:gd name="connsiteY22" fmla="*/ 2238703 h 3200400"/>
              <a:gd name="connsiteX23" fmla="*/ 252248 w 346841"/>
              <a:gd name="connsiteY23" fmla="*/ 2349062 h 3200400"/>
              <a:gd name="connsiteX24" fmla="*/ 236483 w 346841"/>
              <a:gd name="connsiteY24" fmla="*/ 2412124 h 3200400"/>
              <a:gd name="connsiteX25" fmla="*/ 157655 w 346841"/>
              <a:gd name="connsiteY25" fmla="*/ 2554013 h 3200400"/>
              <a:gd name="connsiteX26" fmla="*/ 173421 w 346841"/>
              <a:gd name="connsiteY26" fmla="*/ 2648607 h 3200400"/>
              <a:gd name="connsiteX27" fmla="*/ 189186 w 346841"/>
              <a:gd name="connsiteY27" fmla="*/ 2695903 h 3200400"/>
              <a:gd name="connsiteX28" fmla="*/ 126124 w 346841"/>
              <a:gd name="connsiteY28" fmla="*/ 2853558 h 3200400"/>
              <a:gd name="connsiteX29" fmla="*/ 78828 w 346841"/>
              <a:gd name="connsiteY29" fmla="*/ 2869324 h 3200400"/>
              <a:gd name="connsiteX30" fmla="*/ 110359 w 346841"/>
              <a:gd name="connsiteY30" fmla="*/ 2916620 h 3200400"/>
              <a:gd name="connsiteX31" fmla="*/ 268014 w 346841"/>
              <a:gd name="connsiteY31" fmla="*/ 2979682 h 3200400"/>
              <a:gd name="connsiteX32" fmla="*/ 346841 w 346841"/>
              <a:gd name="connsiteY32" fmla="*/ 3042745 h 3200400"/>
              <a:gd name="connsiteX33" fmla="*/ 315310 w 346841"/>
              <a:gd name="connsiteY33" fmla="*/ 3090041 h 3200400"/>
              <a:gd name="connsiteX34" fmla="*/ 268014 w 346841"/>
              <a:gd name="connsiteY34"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6841" h="3200400">
                <a:moveTo>
                  <a:pt x="173421" y="0"/>
                </a:moveTo>
                <a:cubicBezTo>
                  <a:pt x="162911" y="26276"/>
                  <a:pt x="144452" y="50643"/>
                  <a:pt x="141890" y="78827"/>
                </a:cubicBezTo>
                <a:cubicBezTo>
                  <a:pt x="135093" y="153594"/>
                  <a:pt x="155144" y="169653"/>
                  <a:pt x="189186" y="220717"/>
                </a:cubicBezTo>
                <a:cubicBezTo>
                  <a:pt x="183931" y="246993"/>
                  <a:pt x="188996" y="277740"/>
                  <a:pt x="173421" y="299545"/>
                </a:cubicBezTo>
                <a:cubicBezTo>
                  <a:pt x="159761" y="318669"/>
                  <a:pt x="130764" y="319416"/>
                  <a:pt x="110359" y="331076"/>
                </a:cubicBezTo>
                <a:cubicBezTo>
                  <a:pt x="93908" y="340477"/>
                  <a:pt x="78828" y="352097"/>
                  <a:pt x="63062" y="362607"/>
                </a:cubicBezTo>
                <a:cubicBezTo>
                  <a:pt x="47297" y="383628"/>
                  <a:pt x="28802" y="402855"/>
                  <a:pt x="15766" y="425669"/>
                </a:cubicBezTo>
                <a:cubicBezTo>
                  <a:pt x="7521" y="440098"/>
                  <a:pt x="0" y="456347"/>
                  <a:pt x="0" y="472965"/>
                </a:cubicBezTo>
                <a:cubicBezTo>
                  <a:pt x="0" y="509147"/>
                  <a:pt x="21553" y="557580"/>
                  <a:pt x="47297" y="583324"/>
                </a:cubicBezTo>
                <a:cubicBezTo>
                  <a:pt x="60695" y="596722"/>
                  <a:pt x="78828" y="604345"/>
                  <a:pt x="94593" y="614855"/>
                </a:cubicBezTo>
                <a:cubicBezTo>
                  <a:pt x="89338" y="651641"/>
                  <a:pt x="77060" y="688096"/>
                  <a:pt x="78828" y="725213"/>
                </a:cubicBezTo>
                <a:cubicBezTo>
                  <a:pt x="84315" y="840445"/>
                  <a:pt x="100606" y="937314"/>
                  <a:pt x="141890" y="1040524"/>
                </a:cubicBezTo>
                <a:cubicBezTo>
                  <a:pt x="161893" y="1090531"/>
                  <a:pt x="176510" y="1108220"/>
                  <a:pt x="204952" y="1150882"/>
                </a:cubicBezTo>
                <a:cubicBezTo>
                  <a:pt x="199697" y="1166648"/>
                  <a:pt x="196618" y="1183315"/>
                  <a:pt x="189186" y="1198179"/>
                </a:cubicBezTo>
                <a:cubicBezTo>
                  <a:pt x="180712" y="1215127"/>
                  <a:pt x="160770" y="1226786"/>
                  <a:pt x="157655" y="1245476"/>
                </a:cubicBezTo>
                <a:cubicBezTo>
                  <a:pt x="154923" y="1261868"/>
                  <a:pt x="168166" y="1277007"/>
                  <a:pt x="173421" y="1292772"/>
                </a:cubicBezTo>
                <a:cubicBezTo>
                  <a:pt x="168166" y="1319048"/>
                  <a:pt x="168743" y="1347205"/>
                  <a:pt x="157655" y="1371600"/>
                </a:cubicBezTo>
                <a:cubicBezTo>
                  <a:pt x="141974" y="1406099"/>
                  <a:pt x="94593" y="1466193"/>
                  <a:pt x="94593" y="1466193"/>
                </a:cubicBezTo>
                <a:cubicBezTo>
                  <a:pt x="79445" y="1511636"/>
                  <a:pt x="41732" y="1561712"/>
                  <a:pt x="78828" y="1608082"/>
                </a:cubicBezTo>
                <a:cubicBezTo>
                  <a:pt x="90665" y="1622878"/>
                  <a:pt x="110359" y="1629103"/>
                  <a:pt x="126124" y="1639613"/>
                </a:cubicBezTo>
                <a:cubicBezTo>
                  <a:pt x="120869" y="1792013"/>
                  <a:pt x="119871" y="1944619"/>
                  <a:pt x="110359" y="2096813"/>
                </a:cubicBezTo>
                <a:cubicBezTo>
                  <a:pt x="109322" y="2113399"/>
                  <a:pt x="94593" y="2127491"/>
                  <a:pt x="94593" y="2144110"/>
                </a:cubicBezTo>
                <a:cubicBezTo>
                  <a:pt x="94593" y="2176076"/>
                  <a:pt x="94252" y="2211092"/>
                  <a:pt x="110359" y="2238703"/>
                </a:cubicBezTo>
                <a:cubicBezTo>
                  <a:pt x="161697" y="2326711"/>
                  <a:pt x="183148" y="2326028"/>
                  <a:pt x="252248" y="2349062"/>
                </a:cubicBezTo>
                <a:cubicBezTo>
                  <a:pt x="246993" y="2370083"/>
                  <a:pt x="246173" y="2392744"/>
                  <a:pt x="236483" y="2412124"/>
                </a:cubicBezTo>
                <a:cubicBezTo>
                  <a:pt x="128057" y="2628978"/>
                  <a:pt x="201256" y="2423215"/>
                  <a:pt x="157655" y="2554013"/>
                </a:cubicBezTo>
                <a:cubicBezTo>
                  <a:pt x="162910" y="2585544"/>
                  <a:pt x="166487" y="2617402"/>
                  <a:pt x="173421" y="2648607"/>
                </a:cubicBezTo>
                <a:cubicBezTo>
                  <a:pt x="177026" y="2664829"/>
                  <a:pt x="189186" y="2679285"/>
                  <a:pt x="189186" y="2695903"/>
                </a:cubicBezTo>
                <a:cubicBezTo>
                  <a:pt x="189186" y="2774850"/>
                  <a:pt x="188346" y="2812076"/>
                  <a:pt x="126124" y="2853558"/>
                </a:cubicBezTo>
                <a:cubicBezTo>
                  <a:pt x="112297" y="2862776"/>
                  <a:pt x="94593" y="2864069"/>
                  <a:pt x="78828" y="2869324"/>
                </a:cubicBezTo>
                <a:cubicBezTo>
                  <a:pt x="89338" y="2885089"/>
                  <a:pt x="95803" y="2904490"/>
                  <a:pt x="110359" y="2916620"/>
                </a:cubicBezTo>
                <a:cubicBezTo>
                  <a:pt x="141289" y="2942395"/>
                  <a:pt x="238608" y="2969880"/>
                  <a:pt x="268014" y="2979682"/>
                </a:cubicBezTo>
                <a:cubicBezTo>
                  <a:pt x="270406" y="2981277"/>
                  <a:pt x="346841" y="3027768"/>
                  <a:pt x="346841" y="3042745"/>
                </a:cubicBezTo>
                <a:cubicBezTo>
                  <a:pt x="346841" y="3061693"/>
                  <a:pt x="325820" y="3074276"/>
                  <a:pt x="315310" y="3090041"/>
                </a:cubicBezTo>
                <a:cubicBezTo>
                  <a:pt x="281429" y="3191685"/>
                  <a:pt x="307280" y="3161131"/>
                  <a:pt x="268014" y="3200400"/>
                </a:cubicBezTo>
              </a:path>
            </a:pathLst>
          </a:custGeom>
          <a:noFill/>
          <a:ln w="412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2 28"/>
          <p:cNvCxnSpPr/>
          <p:nvPr/>
        </p:nvCxnSpPr>
        <p:spPr>
          <a:xfrm flipV="1">
            <a:off x="3857297" y="5939874"/>
            <a:ext cx="1923393" cy="15765"/>
          </a:xfrm>
          <a:prstGeom prst="straightConnector1">
            <a:avLst/>
          </a:prstGeom>
          <a:ln w="508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rot="10800000" flipV="1">
            <a:off x="838200" y="5952806"/>
            <a:ext cx="1923393" cy="15765"/>
          </a:xfrm>
          <a:prstGeom prst="straightConnector1">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998811" y="6127234"/>
            <a:ext cx="1602170" cy="369332"/>
          </a:xfrm>
          <a:prstGeom prst="rect">
            <a:avLst/>
          </a:prstGeom>
          <a:noFill/>
        </p:spPr>
        <p:txBody>
          <a:bodyPr wrap="none" rtlCol="0">
            <a:spAutoFit/>
          </a:bodyPr>
          <a:lstStyle/>
          <a:p>
            <a:r>
              <a:rPr lang="it-IT" dirty="0" smtClean="0"/>
              <a:t>Ro-Ro Terminal</a:t>
            </a:r>
            <a:endParaRPr lang="it-IT" dirty="0"/>
          </a:p>
        </p:txBody>
      </p:sp>
      <p:sp>
        <p:nvSpPr>
          <p:cNvPr id="34" name="CasellaDiTesto 33"/>
          <p:cNvSpPr txBox="1"/>
          <p:nvPr/>
        </p:nvSpPr>
        <p:spPr>
          <a:xfrm>
            <a:off x="4017908" y="6132927"/>
            <a:ext cx="1485022" cy="369332"/>
          </a:xfrm>
          <a:prstGeom prst="rect">
            <a:avLst/>
          </a:prstGeom>
          <a:noFill/>
        </p:spPr>
        <p:txBody>
          <a:bodyPr wrap="none" rtlCol="0">
            <a:spAutoFit/>
          </a:bodyPr>
          <a:lstStyle/>
          <a:p>
            <a:r>
              <a:rPr lang="it-IT" dirty="0" err="1" smtClean="0"/>
              <a:t>Fruit</a:t>
            </a:r>
            <a:r>
              <a:rPr lang="it-IT" dirty="0" smtClean="0"/>
              <a:t> Terminal</a:t>
            </a:r>
            <a:endParaRPr lang="it-IT" dirty="0"/>
          </a:p>
        </p:txBody>
      </p:sp>
      <p:sp>
        <p:nvSpPr>
          <p:cNvPr id="35" name="CasellaDiTesto 34"/>
          <p:cNvSpPr txBox="1"/>
          <p:nvPr/>
        </p:nvSpPr>
        <p:spPr>
          <a:xfrm>
            <a:off x="6876394" y="5848337"/>
            <a:ext cx="1310808" cy="646331"/>
          </a:xfrm>
          <a:prstGeom prst="rect">
            <a:avLst/>
          </a:prstGeom>
          <a:noFill/>
        </p:spPr>
        <p:txBody>
          <a:bodyPr wrap="none" rtlCol="0">
            <a:spAutoFit/>
          </a:bodyPr>
          <a:lstStyle/>
          <a:p>
            <a:r>
              <a:rPr lang="it-IT" dirty="0" err="1" smtClean="0"/>
              <a:t>Dedicated</a:t>
            </a:r>
            <a:r>
              <a:rPr lang="it-IT" dirty="0" smtClean="0"/>
              <a:t> </a:t>
            </a:r>
          </a:p>
          <a:p>
            <a:r>
              <a:rPr lang="it-IT" dirty="0" err="1" smtClean="0"/>
              <a:t>warehouses</a:t>
            </a:r>
            <a:endParaRPr lang="it-IT" dirty="0"/>
          </a:p>
        </p:txBody>
      </p:sp>
      <p:sp>
        <p:nvSpPr>
          <p:cNvPr id="36" name="CasellaDiTesto 35"/>
          <p:cNvSpPr txBox="1"/>
          <p:nvPr/>
        </p:nvSpPr>
        <p:spPr>
          <a:xfrm>
            <a:off x="6996333" y="3846046"/>
            <a:ext cx="1019382" cy="646331"/>
          </a:xfrm>
          <a:prstGeom prst="rect">
            <a:avLst/>
          </a:prstGeom>
          <a:noFill/>
        </p:spPr>
        <p:txBody>
          <a:bodyPr wrap="none" rtlCol="0">
            <a:spAutoFit/>
          </a:bodyPr>
          <a:lstStyle/>
          <a:p>
            <a:r>
              <a:rPr lang="it-IT" dirty="0" smtClean="0"/>
              <a:t>Dry bulk </a:t>
            </a:r>
          </a:p>
          <a:p>
            <a:r>
              <a:rPr lang="it-IT" dirty="0" err="1" smtClean="0"/>
              <a:t>carrier</a:t>
            </a:r>
            <a:endParaRPr lang="it-IT" dirty="0"/>
          </a:p>
        </p:txBody>
      </p:sp>
      <p:sp>
        <p:nvSpPr>
          <p:cNvPr id="37" name="CasellaDiTesto 36"/>
          <p:cNvSpPr txBox="1"/>
          <p:nvPr/>
        </p:nvSpPr>
        <p:spPr>
          <a:xfrm>
            <a:off x="7044846" y="2099928"/>
            <a:ext cx="1221040" cy="646331"/>
          </a:xfrm>
          <a:prstGeom prst="rect">
            <a:avLst/>
          </a:prstGeom>
          <a:noFill/>
        </p:spPr>
        <p:txBody>
          <a:bodyPr wrap="none" rtlCol="0">
            <a:spAutoFit/>
          </a:bodyPr>
          <a:lstStyle/>
          <a:p>
            <a:r>
              <a:rPr lang="it-IT" dirty="0" err="1" smtClean="0"/>
              <a:t>Quay</a:t>
            </a:r>
            <a:r>
              <a:rPr lang="it-IT" dirty="0" smtClean="0"/>
              <a:t> &amp; </a:t>
            </a:r>
          </a:p>
          <a:p>
            <a:r>
              <a:rPr lang="it-IT" dirty="0" err="1" smtClean="0"/>
              <a:t>warehouse</a:t>
            </a:r>
            <a:endParaRPr lang="it-IT" dirty="0"/>
          </a:p>
        </p:txBody>
      </p:sp>
    </p:spTree>
    <p:extLst>
      <p:ext uri="{BB962C8B-B14F-4D97-AF65-F5344CB8AC3E}">
        <p14:creationId xmlns:p14="http://schemas.microsoft.com/office/powerpoint/2010/main" val="206092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dirty="0" smtClean="0"/>
              <a:t>Ro-Ro Ferry </a:t>
            </a:r>
            <a:r>
              <a:rPr lang="it-IT" dirty="0" err="1" smtClean="0"/>
              <a:t>Terminals</a:t>
            </a:r>
            <a:r>
              <a:rPr lang="it-IT" dirty="0" smtClean="0"/>
              <a:t> and</a:t>
            </a:r>
            <a:br>
              <a:rPr lang="it-IT" dirty="0" smtClean="0"/>
            </a:br>
            <a:r>
              <a:rPr lang="it-IT" dirty="0" err="1" smtClean="0"/>
              <a:t>transport</a:t>
            </a:r>
            <a:r>
              <a:rPr lang="it-IT" dirty="0" smtClean="0"/>
              <a:t> </a:t>
            </a:r>
            <a:r>
              <a:rPr lang="it-IT" dirty="0" err="1" smtClean="0"/>
              <a:t>means</a:t>
            </a:r>
            <a:r>
              <a:rPr lang="it-IT" dirty="0" smtClean="0"/>
              <a:t> </a:t>
            </a:r>
            <a:br>
              <a:rPr lang="it-IT" dirty="0" smtClean="0"/>
            </a:br>
            <a:endParaRPr lang="it-IT" dirty="0"/>
          </a:p>
        </p:txBody>
      </p:sp>
      <p:pic>
        <p:nvPicPr>
          <p:cNvPr id="7" name="Segnaposto contenuto 6"/>
          <p:cNvPicPr>
            <a:picLocks noGrp="1" noChangeAspect="1"/>
          </p:cNvPicPr>
          <p:nvPr>
            <p:ph sz="half" idx="1"/>
          </p:nvPr>
        </p:nvPicPr>
        <p:blipFill>
          <a:blip r:embed="rId2"/>
          <a:stretch>
            <a:fillRect/>
          </a:stretch>
        </p:blipFill>
        <p:spPr>
          <a:xfrm>
            <a:off x="1063657" y="1825625"/>
            <a:ext cx="4730685" cy="4351338"/>
          </a:xfrm>
          <a:prstGeom prst="rect">
            <a:avLst/>
          </a:prstGeom>
        </p:spPr>
      </p:pic>
      <p:sp>
        <p:nvSpPr>
          <p:cNvPr id="8" name="Rettangolo 7"/>
          <p:cNvSpPr/>
          <p:nvPr/>
        </p:nvSpPr>
        <p:spPr>
          <a:xfrm>
            <a:off x="4862286" y="4513943"/>
            <a:ext cx="232229" cy="1663020"/>
          </a:xfrm>
          <a:prstGeom prst="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rot="795561">
            <a:off x="2797920" y="3706579"/>
            <a:ext cx="2017486" cy="518377"/>
          </a:xfrm>
          <a:prstGeom prst="rect">
            <a:avLst/>
          </a:prstGeom>
          <a:solidFill>
            <a:srgbClr val="FFC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2" descr="G:\Foto_BlackBerry_25_09\09_2015\IMG_20150919_162448_edit.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821714" y="3361059"/>
            <a:ext cx="5181600" cy="3437882"/>
          </a:xfrm>
          <a:prstGeom prst="rect">
            <a:avLst/>
          </a:prstGeom>
          <a:noFill/>
          <a:ln w="5080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cxnSp>
        <p:nvCxnSpPr>
          <p:cNvPr id="12" name="Connettore 2 11"/>
          <p:cNvCxnSpPr/>
          <p:nvPr/>
        </p:nvCxnSpPr>
        <p:spPr>
          <a:xfrm flipH="1">
            <a:off x="5094515" y="5050971"/>
            <a:ext cx="1727199" cy="58058"/>
          </a:xfrm>
          <a:prstGeom prst="straightConnector1">
            <a:avLst/>
          </a:prstGeom>
          <a:ln w="635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isultati immagini per semi-trai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1350" y="0"/>
            <a:ext cx="4838080" cy="3013754"/>
          </a:xfrm>
          <a:prstGeom prst="rect">
            <a:avLst/>
          </a:prstGeom>
          <a:noFill/>
          <a:ln w="38100">
            <a:solidFill>
              <a:schemeClr val="accent4"/>
            </a:solidFill>
          </a:ln>
          <a:extLst>
            <a:ext uri="{909E8E84-426E-40DD-AFC4-6F175D3DCCD1}">
              <a14:hiddenFill xmlns:a14="http://schemas.microsoft.com/office/drawing/2010/main">
                <a:solidFill>
                  <a:srgbClr val="FFFFFF"/>
                </a:solidFill>
              </a14:hiddenFill>
            </a:ext>
          </a:extLst>
        </p:spPr>
      </p:pic>
      <p:cxnSp>
        <p:nvCxnSpPr>
          <p:cNvPr id="14" name="Connettore 2 13"/>
          <p:cNvCxnSpPr>
            <a:stCxn id="1026" idx="1"/>
          </p:cNvCxnSpPr>
          <p:nvPr/>
        </p:nvCxnSpPr>
        <p:spPr>
          <a:xfrm flipH="1">
            <a:off x="4296230" y="1506877"/>
            <a:ext cx="2675120" cy="223780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2481942" y="6311900"/>
            <a:ext cx="1602170" cy="369332"/>
          </a:xfrm>
          <a:prstGeom prst="rect">
            <a:avLst/>
          </a:prstGeom>
          <a:noFill/>
        </p:spPr>
        <p:txBody>
          <a:bodyPr wrap="none" rtlCol="0">
            <a:spAutoFit/>
          </a:bodyPr>
          <a:lstStyle/>
          <a:p>
            <a:r>
              <a:rPr lang="it-IT" dirty="0" smtClean="0"/>
              <a:t>Ro-Ro Terminal</a:t>
            </a:r>
            <a:endParaRPr lang="it-IT" dirty="0"/>
          </a:p>
        </p:txBody>
      </p:sp>
      <p:sp>
        <p:nvSpPr>
          <p:cNvPr id="18" name="CasellaDiTesto 17"/>
          <p:cNvSpPr txBox="1"/>
          <p:nvPr/>
        </p:nvSpPr>
        <p:spPr>
          <a:xfrm>
            <a:off x="7119256" y="180459"/>
            <a:ext cx="1207446" cy="369332"/>
          </a:xfrm>
          <a:prstGeom prst="rect">
            <a:avLst/>
          </a:prstGeom>
          <a:noFill/>
        </p:spPr>
        <p:txBody>
          <a:bodyPr wrap="none" rtlCol="0">
            <a:spAutoFit/>
          </a:bodyPr>
          <a:lstStyle/>
          <a:p>
            <a:r>
              <a:rPr lang="it-IT" dirty="0" err="1" smtClean="0"/>
              <a:t>Semitrailer</a:t>
            </a:r>
            <a:endParaRPr lang="it-IT" dirty="0"/>
          </a:p>
        </p:txBody>
      </p:sp>
      <p:sp>
        <p:nvSpPr>
          <p:cNvPr id="19" name="CasellaDiTesto 18"/>
          <p:cNvSpPr txBox="1"/>
          <p:nvPr/>
        </p:nvSpPr>
        <p:spPr>
          <a:xfrm>
            <a:off x="8883609" y="3479607"/>
            <a:ext cx="1275798" cy="369332"/>
          </a:xfrm>
          <a:prstGeom prst="rect">
            <a:avLst/>
          </a:prstGeom>
          <a:noFill/>
        </p:spPr>
        <p:txBody>
          <a:bodyPr wrap="none" rtlCol="0">
            <a:spAutoFit/>
          </a:bodyPr>
          <a:lstStyle/>
          <a:p>
            <a:r>
              <a:rPr lang="it-IT" dirty="0" smtClean="0"/>
              <a:t>Ro-Ro Ferry</a:t>
            </a:r>
            <a:endParaRPr lang="it-IT" dirty="0"/>
          </a:p>
        </p:txBody>
      </p:sp>
    </p:spTree>
    <p:extLst>
      <p:ext uri="{BB962C8B-B14F-4D97-AF65-F5344CB8AC3E}">
        <p14:creationId xmlns:p14="http://schemas.microsoft.com/office/powerpoint/2010/main" val="34518220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TotalTime>
  <Words>485</Words>
  <Application>Microsoft Office PowerPoint</Application>
  <PresentationFormat>Widescreen</PresentationFormat>
  <Paragraphs>106</Paragraphs>
  <Slides>18</Slides>
  <Notes>1</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18</vt:i4>
      </vt:variant>
    </vt:vector>
  </HeadingPairs>
  <TitlesOfParts>
    <vt:vector size="28" baseType="lpstr">
      <vt:lpstr>Agency FB</vt:lpstr>
      <vt:lpstr>Arial</vt:lpstr>
      <vt:lpstr>Calibri</vt:lpstr>
      <vt:lpstr>Calibri Light</vt:lpstr>
      <vt:lpstr>Monotype Sorts</vt:lpstr>
      <vt:lpstr>Tahoma</vt:lpstr>
      <vt:lpstr>Times New Roman</vt:lpstr>
      <vt:lpstr>Wingdings</vt:lpstr>
      <vt:lpstr>Tema di Office</vt:lpstr>
      <vt:lpstr>AV2_1</vt:lpstr>
      <vt:lpstr>Economic Geography   4 – Transport and location Port &amp; the City</vt:lpstr>
      <vt:lpstr>A port today – the Port of Trieste </vt:lpstr>
      <vt:lpstr>A port today – the City and Port of Trieste </vt:lpstr>
      <vt:lpstr>Evolutions  – city and  port </vt:lpstr>
      <vt:lpstr>A port today – the City and Port of Trieste </vt:lpstr>
      <vt:lpstr>Presentazione standard di PowerPoint</vt:lpstr>
      <vt:lpstr>Molo V &amp; VII (Piers 5th &amp; 6th) – Multipurpose terminals </vt:lpstr>
      <vt:lpstr>Molo V (Pier 5th)  Samer Seaports &amp; Terminals (Ro-Ro) Terminal Frutta (Fruit Terminal)</vt:lpstr>
      <vt:lpstr>Ro-Ro Ferry Terminals and transport means  </vt:lpstr>
      <vt:lpstr>Molo VI (Pier 6th)  Francesco Parisi (Europa Multipurpose Terminals) – Ekol Terminal Cereali (Cereals Terminal)</vt:lpstr>
      <vt:lpstr>Container terminal «Molo VII» (7th Pier) </vt:lpstr>
      <vt:lpstr>Multipurpose platform Wood Terminal (Ro-Ro /  containers) </vt:lpstr>
      <vt:lpstr>Logistic platform – planned </vt:lpstr>
      <vt:lpstr>Wood Terminal</vt:lpstr>
      <vt:lpstr>SIOT Terminal - Transalpine Pipeline  </vt:lpstr>
      <vt:lpstr>Largest Ships by Category </vt:lpstr>
      <vt:lpstr>Presentazione standard di PowerPoint</vt:lpstr>
      <vt:lpstr>Italian port statistics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Giuseppe Borruso</dc:creator>
  <cp:lastModifiedBy>Giuseppe Borruso</cp:lastModifiedBy>
  <cp:revision>36</cp:revision>
  <dcterms:created xsi:type="dcterms:W3CDTF">2019-10-22T14:03:08Z</dcterms:created>
  <dcterms:modified xsi:type="dcterms:W3CDTF">2019-10-23T07:16:11Z</dcterms:modified>
</cp:coreProperties>
</file>