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7" r:id="rId2"/>
    <p:sldId id="258" r:id="rId3"/>
    <p:sldId id="256" r:id="rId4"/>
    <p:sldId id="260" r:id="rId5"/>
    <p:sldId id="261" r:id="rId6"/>
    <p:sldId id="262" r:id="rId7"/>
    <p:sldId id="259" r:id="rId8"/>
    <p:sldId id="263" r:id="rId9"/>
    <p:sldId id="266" r:id="rId10"/>
    <p:sldId id="264" r:id="rId11"/>
    <p:sldId id="269" r:id="rId12"/>
    <p:sldId id="268" r:id="rId13"/>
    <p:sldId id="271" r:id="rId14"/>
    <p:sldId id="270" r:id="rId15"/>
    <p:sldId id="272" r:id="rId16"/>
    <p:sldId id="274" r:id="rId17"/>
    <p:sldId id="278" r:id="rId18"/>
    <p:sldId id="284" r:id="rId19"/>
    <p:sldId id="287" r:id="rId20"/>
    <p:sldId id="275" r:id="rId21"/>
    <p:sldId id="286" r:id="rId22"/>
    <p:sldId id="285" r:id="rId23"/>
    <p:sldId id="276" r:id="rId24"/>
    <p:sldId id="277" r:id="rId25"/>
    <p:sldId id="279" r:id="rId26"/>
    <p:sldId id="280" r:id="rId27"/>
    <p:sldId id="281" r:id="rId28"/>
    <p:sldId id="290" r:id="rId29"/>
    <p:sldId id="291" r:id="rId30"/>
    <p:sldId id="289" r:id="rId31"/>
    <p:sldId id="292" r:id="rId32"/>
    <p:sldId id="294" r:id="rId33"/>
    <p:sldId id="297" r:id="rId34"/>
    <p:sldId id="296" r:id="rId35"/>
    <p:sldId id="298" r:id="rId36"/>
    <p:sldId id="295" r:id="rId37"/>
    <p:sldId id="293" r:id="rId38"/>
    <p:sldId id="302" r:id="rId39"/>
    <p:sldId id="300" r:id="rId40"/>
    <p:sldId id="303" r:id="rId4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95" autoAdjust="0"/>
  </p:normalViewPr>
  <p:slideViewPr>
    <p:cSldViewPr snapToGrid="0" snapToObjects="1">
      <p:cViewPr>
        <p:scale>
          <a:sx n="81" d="100"/>
          <a:sy n="81" d="100"/>
        </p:scale>
        <p:origin x="-1528" y="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276464-2B3E-ED4B-9291-64C5F5E192B7}" type="datetimeFigureOut">
              <a:rPr lang="it-IT" smtClean="0"/>
              <a:t>28/10/19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6E8F7E-08EA-9940-A760-E691F592DDCE}" type="slidenum">
              <a:rPr lang="it-IT" smtClean="0"/>
              <a:t>‹n.›</a:t>
            </a:fld>
            <a:endParaRPr lang="it-IT"/>
          </a:p>
        </p:txBody>
      </p:sp>
    </p:spTree>
    <p:extLst>
      <p:ext uri="{BB962C8B-B14F-4D97-AF65-F5344CB8AC3E}">
        <p14:creationId xmlns:p14="http://schemas.microsoft.com/office/powerpoint/2010/main" val="36654912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AAC13-4099-6848-B164-676DE6AFB41F}" type="datetimeFigureOut">
              <a:rPr lang="it-IT" smtClean="0"/>
              <a:t>28/10/19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2313-36F5-5348-9689-D0F62DF51AB1}" type="slidenum">
              <a:rPr lang="it-IT" smtClean="0"/>
              <a:t>‹n.›</a:t>
            </a:fld>
            <a:endParaRPr lang="it-IT"/>
          </a:p>
        </p:txBody>
      </p:sp>
    </p:spTree>
    <p:extLst>
      <p:ext uri="{BB962C8B-B14F-4D97-AF65-F5344CB8AC3E}">
        <p14:creationId xmlns:p14="http://schemas.microsoft.com/office/powerpoint/2010/main" val="31189001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www.pathologyoutlines.com</a:t>
            </a:r>
            <a:r>
              <a:rPr lang="it-IT" dirty="0" smtClean="0"/>
              <a:t>/</a:t>
            </a:r>
            <a:r>
              <a:rPr lang="it-IT" dirty="0" err="1" smtClean="0"/>
              <a:t>topic</a:t>
            </a:r>
            <a:r>
              <a:rPr lang="it-IT" dirty="0" smtClean="0"/>
              <a:t>/</a:t>
            </a:r>
            <a:r>
              <a:rPr lang="it-IT" dirty="0" err="1" smtClean="0"/>
              <a:t>chemistrycalcitonin.html</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3</a:t>
            </a:fld>
            <a:endParaRPr lang="it-IT"/>
          </a:p>
        </p:txBody>
      </p:sp>
    </p:spTree>
    <p:extLst>
      <p:ext uri="{BB962C8B-B14F-4D97-AF65-F5344CB8AC3E}">
        <p14:creationId xmlns:p14="http://schemas.microsoft.com/office/powerpoint/2010/main" val="320936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smtClean="0"/>
          </a:p>
          <a:p>
            <a:endParaRPr lang="it-IT" dirty="0" smtClean="0"/>
          </a:p>
          <a:p>
            <a:endParaRPr lang="it-IT" dirty="0" smtClean="0"/>
          </a:p>
          <a:p>
            <a:r>
              <a:rPr lang="it-IT" dirty="0" smtClean="0"/>
              <a:t>RIPASSO (SOURCE: </a:t>
            </a:r>
            <a:r>
              <a:rPr lang="it-IT" dirty="0" err="1" smtClean="0"/>
              <a:t>https</a:t>
            </a:r>
            <a:r>
              <a:rPr lang="it-IT" dirty="0" smtClean="0"/>
              <a:t>://</a:t>
            </a:r>
            <a:r>
              <a:rPr lang="it-IT" dirty="0" err="1" smtClean="0"/>
              <a:t>www.yourhormones.info</a:t>
            </a:r>
            <a:r>
              <a:rPr lang="it-IT" dirty="0" smtClean="0"/>
              <a:t>/</a:t>
            </a:r>
            <a:r>
              <a:rPr lang="it-IT" dirty="0" err="1" smtClean="0"/>
              <a:t>hormones</a:t>
            </a:r>
            <a:r>
              <a:rPr lang="it-IT" dirty="0" smtClean="0"/>
              <a:t>/</a:t>
            </a:r>
            <a:r>
              <a:rPr lang="it-IT" dirty="0" err="1" smtClean="0"/>
              <a:t>somatostatin</a:t>
            </a:r>
            <a:r>
              <a:rPr lang="it-IT" dirty="0" smtClean="0"/>
              <a:t>/)</a:t>
            </a:r>
          </a:p>
          <a:p>
            <a:endParaRPr lang="it-IT" dirty="0" smtClean="0"/>
          </a:p>
          <a:p>
            <a:r>
              <a:rPr lang="it-IT" b="1" dirty="0" smtClean="0"/>
              <a:t>Che cos'è la somatostatina?</a:t>
            </a:r>
          </a:p>
          <a:p>
            <a:r>
              <a:rPr lang="it-IT" dirty="0" smtClean="0"/>
              <a:t>La somatostatina è un ormone prodotto da molti tessuti del corpo, principalmente nei sistemi nervoso e digestivo. Regola un'ampia varietà di funzioni fisiologiche e inibisce la secrezione di altri ormoni, l'attività del tratto gastrointestinale e la rapida riproduzione di cellule normali e tumorali. La somatostatina può anche agire come neurotrasmettitore nel sistema nervoso.</a:t>
            </a:r>
          </a:p>
          <a:p>
            <a:endParaRPr lang="it-IT" dirty="0" smtClean="0"/>
          </a:p>
          <a:p>
            <a:r>
              <a:rPr lang="it-IT" dirty="0" smtClean="0"/>
              <a:t>IPOTALAMO</a:t>
            </a:r>
          </a:p>
          <a:p>
            <a:r>
              <a:rPr lang="it-IT" dirty="0" smtClean="0"/>
              <a:t>La somatostatina è</a:t>
            </a:r>
            <a:r>
              <a:rPr lang="it-IT" baseline="0" dirty="0" smtClean="0"/>
              <a:t> sintetizzata nel nucleo </a:t>
            </a:r>
            <a:r>
              <a:rPr lang="it-IT" baseline="0" dirty="0" err="1" smtClean="0"/>
              <a:t>periventricolare</a:t>
            </a:r>
            <a:r>
              <a:rPr lang="it-IT" baseline="0" dirty="0" smtClean="0"/>
              <a:t> </a:t>
            </a:r>
            <a:r>
              <a:rPr lang="it-IT" dirty="0" smtClean="0"/>
              <a:t>dell'ipotalamo; </a:t>
            </a:r>
            <a:r>
              <a:rPr lang="it-IT" b="1" dirty="0" smtClean="0"/>
              <a:t>inibisce la secrezione della ghiandola pituitaria </a:t>
            </a:r>
            <a:r>
              <a:rPr lang="it-IT" b="1" u="sng" dirty="0" smtClean="0"/>
              <a:t>dell'ormone della crescita (GH) </a:t>
            </a:r>
            <a:r>
              <a:rPr lang="it-IT" b="1" dirty="0" smtClean="0"/>
              <a:t>e dell'</a:t>
            </a:r>
            <a:r>
              <a:rPr lang="it-IT" b="1" u="sng" dirty="0" smtClean="0"/>
              <a:t>ormone stimolante la tiroide (TRH)</a:t>
            </a:r>
            <a:r>
              <a:rPr lang="it-IT" b="1" dirty="0" smtClean="0"/>
              <a:t>.</a:t>
            </a:r>
          </a:p>
          <a:p>
            <a:endParaRPr lang="it-IT" dirty="0" smtClean="0"/>
          </a:p>
          <a:p>
            <a:r>
              <a:rPr lang="it-IT" dirty="0" smtClean="0"/>
              <a:t>Inoltre, la somatostatina viene </a:t>
            </a:r>
            <a:r>
              <a:rPr lang="it-IT" b="1" dirty="0" smtClean="0"/>
              <a:t>prodotta nel pancreas e inibisce la secrezione di altri ormoni pancreatici come l'insulina e il </a:t>
            </a:r>
            <a:r>
              <a:rPr lang="it-IT" b="1" dirty="0" err="1" smtClean="0"/>
              <a:t>glucagone</a:t>
            </a:r>
            <a:r>
              <a:rPr lang="it-IT" dirty="0" smtClean="0"/>
              <a:t>. </a:t>
            </a:r>
          </a:p>
          <a:p>
            <a:endParaRPr lang="it-IT" dirty="0" smtClean="0"/>
          </a:p>
          <a:p>
            <a:r>
              <a:rPr lang="it-IT" dirty="0" smtClean="0"/>
              <a:t>La somatostatina è anche prodotta nel tratto gastrointestinale dove agisce localmente per </a:t>
            </a:r>
            <a:r>
              <a:rPr lang="it-IT" b="1" dirty="0" smtClean="0"/>
              <a:t>ridurre la secrezione gastrica</a:t>
            </a:r>
            <a:r>
              <a:rPr lang="it-IT" dirty="0" smtClean="0"/>
              <a:t>, la </a:t>
            </a:r>
            <a:r>
              <a:rPr lang="it-IT" b="1" dirty="0" smtClean="0"/>
              <a:t>motilità gastrointestinale </a:t>
            </a:r>
            <a:r>
              <a:rPr lang="it-IT" dirty="0" smtClean="0"/>
              <a:t>e </a:t>
            </a:r>
            <a:r>
              <a:rPr lang="it-IT" b="1" dirty="0" smtClean="0"/>
              <a:t>inibire la secrezione di ormoni gastrointestinali, tra cui gastrina e secretina</a:t>
            </a:r>
            <a:r>
              <a:rPr lang="it-IT" dirty="0" smtClean="0"/>
              <a:t>.</a:t>
            </a:r>
          </a:p>
          <a:p>
            <a:endParaRPr lang="it-IT" dirty="0" smtClean="0"/>
          </a:p>
        </p:txBody>
      </p:sp>
      <p:sp>
        <p:nvSpPr>
          <p:cNvPr id="4" name="Segnaposto numero diapositiva 3"/>
          <p:cNvSpPr>
            <a:spLocks noGrp="1"/>
          </p:cNvSpPr>
          <p:nvPr>
            <p:ph type="sldNum" sz="quarter" idx="10"/>
          </p:nvPr>
        </p:nvSpPr>
        <p:spPr/>
        <p:txBody>
          <a:bodyPr/>
          <a:lstStyle/>
          <a:p>
            <a:fld id="{D1AD2313-36F5-5348-9689-D0F62DF51AB1}" type="slidenum">
              <a:rPr lang="it-IT" smtClean="0"/>
              <a:t>15</a:t>
            </a:fld>
            <a:endParaRPr lang="it-IT"/>
          </a:p>
        </p:txBody>
      </p:sp>
    </p:spTree>
    <p:extLst>
      <p:ext uri="{BB962C8B-B14F-4D97-AF65-F5344CB8AC3E}">
        <p14:creationId xmlns:p14="http://schemas.microsoft.com/office/powerpoint/2010/main" val="108206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Model of endocrine cell and vessel organization in human islets. A: α-Cells (green) and β-cells (red) are organized into a thick folded plate lined at both sides with vessels (blue). α-Cells are mostly at the periphery of the plate and in close contact with vessels. β-Cells occupy a more central part of the plate and most of them develop cytoplasmic extension that runs between α-cells and reaches the surface of vessels. B: The plate with adjacent vessels is folded so that it forms an islet</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smtClean="0">
              <a:latin typeface="Arial" charset="0"/>
              <a:cs typeface="msgothic" charset="0"/>
            </a:endParaRPr>
          </a:p>
          <a:p>
            <a:pPr eaLnBrk="1">
              <a:lnSpc>
                <a:spcPct val="93000"/>
              </a:lnSpc>
              <a:spcBef>
                <a:spcPct val="0"/>
              </a:spcBef>
              <a:buSzPct val="45000"/>
              <a:buFont typeface="Wingdings" charset="0"/>
              <a:buNone/>
            </a:pPr>
            <a:endParaRPr lang="en-GB" dirty="0" smtClean="0">
              <a:latin typeface="Arial" charset="0"/>
              <a:cs typeface="msgothic" charset="0"/>
            </a:endParaRPr>
          </a:p>
          <a:p>
            <a:pPr eaLnBrk="1">
              <a:lnSpc>
                <a:spcPct val="93000"/>
              </a:lnSpc>
              <a:spcBef>
                <a:spcPct val="0"/>
              </a:spcBef>
              <a:buSzPct val="45000"/>
              <a:buFont typeface="Wingdings" charset="0"/>
              <a:buNone/>
            </a:pPr>
            <a:r>
              <a:rPr lang="en-GB" dirty="0" err="1" smtClean="0">
                <a:latin typeface="Arial" charset="0"/>
                <a:cs typeface="msgothic" charset="0"/>
              </a:rPr>
              <a:t>Modello</a:t>
            </a:r>
            <a:r>
              <a:rPr lang="en-GB" dirty="0" smtClean="0">
                <a:latin typeface="Arial" charset="0"/>
                <a:cs typeface="msgothic" charset="0"/>
              </a:rPr>
              <a:t> di </a:t>
            </a:r>
            <a:r>
              <a:rPr lang="en-GB" dirty="0" err="1" smtClean="0">
                <a:latin typeface="Arial" charset="0"/>
                <a:cs typeface="msgothic" charset="0"/>
              </a:rPr>
              <a:t>organizzazione</a:t>
            </a:r>
            <a:r>
              <a:rPr lang="en-GB" dirty="0" smtClean="0">
                <a:latin typeface="Arial" charset="0"/>
                <a:cs typeface="msgothic" charset="0"/>
              </a:rPr>
              <a:t> </a:t>
            </a:r>
            <a:r>
              <a:rPr lang="en-GB" dirty="0" err="1" smtClean="0">
                <a:latin typeface="Arial" charset="0"/>
                <a:cs typeface="msgothic" charset="0"/>
              </a:rPr>
              <a:t>delle</a:t>
            </a:r>
            <a:r>
              <a:rPr lang="en-GB" dirty="0" smtClean="0">
                <a:latin typeface="Arial" charset="0"/>
                <a:cs typeface="msgothic" charset="0"/>
              </a:rPr>
              <a:t> cellule endocrine e </a:t>
            </a:r>
            <a:r>
              <a:rPr lang="en-GB" dirty="0" err="1" smtClean="0">
                <a:latin typeface="Arial" charset="0"/>
                <a:cs typeface="msgothic" charset="0"/>
              </a:rPr>
              <a:t>dei</a:t>
            </a:r>
            <a:r>
              <a:rPr lang="en-GB" dirty="0" smtClean="0">
                <a:latin typeface="Arial" charset="0"/>
                <a:cs typeface="msgothic" charset="0"/>
              </a:rPr>
              <a:t> </a:t>
            </a:r>
            <a:r>
              <a:rPr lang="en-GB" dirty="0" err="1" smtClean="0">
                <a:latin typeface="Arial" charset="0"/>
                <a:cs typeface="msgothic" charset="0"/>
              </a:rPr>
              <a:t>vasi</a:t>
            </a:r>
            <a:r>
              <a:rPr lang="en-GB" dirty="0" smtClean="0">
                <a:latin typeface="Arial" charset="0"/>
                <a:cs typeface="msgothic" charset="0"/>
              </a:rPr>
              <a:t> </a:t>
            </a:r>
            <a:r>
              <a:rPr lang="en-GB" dirty="0" err="1" smtClean="0">
                <a:latin typeface="Arial" charset="0"/>
                <a:cs typeface="msgothic" charset="0"/>
              </a:rPr>
              <a:t>negli</a:t>
            </a:r>
            <a:r>
              <a:rPr lang="en-GB" dirty="0" smtClean="0">
                <a:latin typeface="Arial" charset="0"/>
                <a:cs typeface="msgothic" charset="0"/>
              </a:rPr>
              <a:t> </a:t>
            </a:r>
            <a:r>
              <a:rPr lang="en-GB" dirty="0" err="1" smtClean="0">
                <a:latin typeface="Arial" charset="0"/>
                <a:cs typeface="msgothic" charset="0"/>
              </a:rPr>
              <a:t>isolotti</a:t>
            </a:r>
            <a:r>
              <a:rPr lang="en-GB" dirty="0" smtClean="0">
                <a:latin typeface="Arial" charset="0"/>
                <a:cs typeface="msgothic" charset="0"/>
              </a:rPr>
              <a:t> </a:t>
            </a:r>
            <a:r>
              <a:rPr lang="en-GB" dirty="0" err="1" smtClean="0">
                <a:latin typeface="Arial" charset="0"/>
                <a:cs typeface="msgothic" charset="0"/>
              </a:rPr>
              <a:t>umani</a:t>
            </a:r>
            <a:r>
              <a:rPr lang="en-GB" dirty="0" smtClean="0">
                <a:latin typeface="Arial" charset="0"/>
                <a:cs typeface="msgothic" charset="0"/>
              </a:rPr>
              <a:t>. A: Le cellule α (</a:t>
            </a:r>
            <a:r>
              <a:rPr lang="en-GB" dirty="0" err="1" smtClean="0">
                <a:latin typeface="Arial" charset="0"/>
                <a:cs typeface="msgothic" charset="0"/>
              </a:rPr>
              <a:t>verdi</a:t>
            </a:r>
            <a:r>
              <a:rPr lang="en-GB" dirty="0" smtClean="0">
                <a:latin typeface="Arial" charset="0"/>
                <a:cs typeface="msgothic" charset="0"/>
              </a:rPr>
              <a:t>) e le cellule β (</a:t>
            </a:r>
            <a:r>
              <a:rPr lang="en-GB" dirty="0" err="1" smtClean="0">
                <a:latin typeface="Arial" charset="0"/>
                <a:cs typeface="msgothic" charset="0"/>
              </a:rPr>
              <a:t>rosse</a:t>
            </a:r>
            <a:r>
              <a:rPr lang="en-GB" dirty="0" smtClean="0">
                <a:latin typeface="Arial" charset="0"/>
                <a:cs typeface="msgothic" charset="0"/>
              </a:rPr>
              <a:t>) </a:t>
            </a:r>
            <a:r>
              <a:rPr lang="en-GB" dirty="0" err="1" smtClean="0">
                <a:latin typeface="Arial" charset="0"/>
                <a:cs typeface="msgothic" charset="0"/>
              </a:rPr>
              <a:t>sono</a:t>
            </a:r>
            <a:r>
              <a:rPr lang="en-GB" dirty="0" smtClean="0">
                <a:latin typeface="Arial" charset="0"/>
                <a:cs typeface="msgothic" charset="0"/>
              </a:rPr>
              <a:t> </a:t>
            </a:r>
            <a:r>
              <a:rPr lang="en-GB" dirty="0" err="1" smtClean="0">
                <a:latin typeface="Arial" charset="0"/>
                <a:cs typeface="msgothic" charset="0"/>
              </a:rPr>
              <a:t>organizzate</a:t>
            </a:r>
            <a:r>
              <a:rPr lang="en-GB" dirty="0" smtClean="0">
                <a:latin typeface="Arial" charset="0"/>
                <a:cs typeface="msgothic" charset="0"/>
              </a:rPr>
              <a:t> in </a:t>
            </a:r>
            <a:r>
              <a:rPr lang="en-GB" dirty="0" err="1" smtClean="0">
                <a:latin typeface="Arial" charset="0"/>
                <a:cs typeface="msgothic" charset="0"/>
              </a:rPr>
              <a:t>una</a:t>
            </a:r>
            <a:r>
              <a:rPr lang="en-GB" dirty="0" smtClean="0">
                <a:latin typeface="Arial" charset="0"/>
                <a:cs typeface="msgothic" charset="0"/>
              </a:rPr>
              <a:t> </a:t>
            </a:r>
            <a:r>
              <a:rPr lang="en-GB" dirty="0" err="1" smtClean="0">
                <a:latin typeface="Arial" charset="0"/>
                <a:cs typeface="msgothic" charset="0"/>
              </a:rPr>
              <a:t>spessa</a:t>
            </a:r>
            <a:r>
              <a:rPr lang="en-GB" dirty="0" smtClean="0">
                <a:latin typeface="Arial" charset="0"/>
                <a:cs typeface="msgothic" charset="0"/>
              </a:rPr>
              <a:t> </a:t>
            </a:r>
            <a:r>
              <a:rPr lang="en-GB" dirty="0" err="1" smtClean="0">
                <a:latin typeface="Arial" charset="0"/>
                <a:cs typeface="msgothic" charset="0"/>
              </a:rPr>
              <a:t>piastra</a:t>
            </a:r>
            <a:r>
              <a:rPr lang="en-GB" dirty="0" smtClean="0">
                <a:latin typeface="Arial" charset="0"/>
                <a:cs typeface="msgothic" charset="0"/>
              </a:rPr>
              <a:t> </a:t>
            </a:r>
            <a:r>
              <a:rPr lang="en-GB" dirty="0" err="1" smtClean="0">
                <a:latin typeface="Arial" charset="0"/>
                <a:cs typeface="msgothic" charset="0"/>
              </a:rPr>
              <a:t>piegata</a:t>
            </a:r>
            <a:r>
              <a:rPr lang="en-GB" dirty="0" smtClean="0">
                <a:latin typeface="Arial" charset="0"/>
                <a:cs typeface="msgothic" charset="0"/>
              </a:rPr>
              <a:t> </a:t>
            </a:r>
            <a:r>
              <a:rPr lang="en-GB" dirty="0" err="1" smtClean="0">
                <a:latin typeface="Arial" charset="0"/>
                <a:cs typeface="msgothic" charset="0"/>
              </a:rPr>
              <a:t>allineata</a:t>
            </a:r>
            <a:r>
              <a:rPr lang="en-GB" dirty="0" smtClean="0">
                <a:latin typeface="Arial" charset="0"/>
                <a:cs typeface="msgothic" charset="0"/>
              </a:rPr>
              <a:t> </a:t>
            </a:r>
            <a:r>
              <a:rPr lang="en-GB" dirty="0" err="1" smtClean="0">
                <a:latin typeface="Arial" charset="0"/>
                <a:cs typeface="msgothic" charset="0"/>
              </a:rPr>
              <a:t>su</a:t>
            </a:r>
            <a:r>
              <a:rPr lang="en-GB" dirty="0" smtClean="0">
                <a:latin typeface="Arial" charset="0"/>
                <a:cs typeface="msgothic" charset="0"/>
              </a:rPr>
              <a:t> </a:t>
            </a:r>
            <a:r>
              <a:rPr lang="en-GB" dirty="0" err="1" smtClean="0">
                <a:latin typeface="Arial" charset="0"/>
                <a:cs typeface="msgothic" charset="0"/>
              </a:rPr>
              <a:t>entrambi</a:t>
            </a:r>
            <a:r>
              <a:rPr lang="en-GB" dirty="0" smtClean="0">
                <a:latin typeface="Arial" charset="0"/>
                <a:cs typeface="msgothic" charset="0"/>
              </a:rPr>
              <a:t> </a:t>
            </a:r>
            <a:r>
              <a:rPr lang="en-GB" dirty="0" err="1" smtClean="0">
                <a:latin typeface="Arial" charset="0"/>
                <a:cs typeface="msgothic" charset="0"/>
              </a:rPr>
              <a:t>i</a:t>
            </a:r>
            <a:r>
              <a:rPr lang="en-GB" dirty="0" smtClean="0">
                <a:latin typeface="Arial" charset="0"/>
                <a:cs typeface="msgothic" charset="0"/>
              </a:rPr>
              <a:t> </a:t>
            </a:r>
            <a:r>
              <a:rPr lang="en-GB" dirty="0" err="1" smtClean="0">
                <a:latin typeface="Arial" charset="0"/>
                <a:cs typeface="msgothic" charset="0"/>
              </a:rPr>
              <a:t>lati</a:t>
            </a:r>
            <a:r>
              <a:rPr lang="en-GB" dirty="0" smtClean="0">
                <a:latin typeface="Arial" charset="0"/>
                <a:cs typeface="msgothic" charset="0"/>
              </a:rPr>
              <a:t> con </a:t>
            </a:r>
            <a:r>
              <a:rPr lang="en-GB" dirty="0" err="1" smtClean="0">
                <a:latin typeface="Arial" charset="0"/>
                <a:cs typeface="msgothic" charset="0"/>
              </a:rPr>
              <a:t>vasi</a:t>
            </a:r>
            <a:r>
              <a:rPr lang="en-GB" dirty="0" smtClean="0">
                <a:latin typeface="Arial" charset="0"/>
                <a:cs typeface="msgothic" charset="0"/>
              </a:rPr>
              <a:t> (</a:t>
            </a:r>
            <a:r>
              <a:rPr lang="en-GB" dirty="0" err="1" smtClean="0">
                <a:latin typeface="Arial" charset="0"/>
                <a:cs typeface="msgothic" charset="0"/>
              </a:rPr>
              <a:t>blu</a:t>
            </a:r>
            <a:r>
              <a:rPr lang="en-GB" dirty="0" smtClean="0">
                <a:latin typeface="Arial" charset="0"/>
                <a:cs typeface="msgothic" charset="0"/>
              </a:rPr>
              <a:t>)</a:t>
            </a:r>
            <a:r>
              <a:rPr lang="en-GB" b="1" dirty="0" smtClean="0">
                <a:latin typeface="Arial" charset="0"/>
                <a:cs typeface="msgothic" charset="0"/>
              </a:rPr>
              <a:t>. Le cellule α </a:t>
            </a:r>
            <a:r>
              <a:rPr lang="en-GB" b="1" dirty="0" err="1" smtClean="0">
                <a:latin typeface="Arial" charset="0"/>
                <a:cs typeface="msgothic" charset="0"/>
              </a:rPr>
              <a:t>si</a:t>
            </a:r>
            <a:r>
              <a:rPr lang="en-GB" b="1" dirty="0" smtClean="0">
                <a:latin typeface="Arial" charset="0"/>
                <a:cs typeface="msgothic" charset="0"/>
              </a:rPr>
              <a:t> </a:t>
            </a:r>
            <a:r>
              <a:rPr lang="en-GB" b="1" dirty="0" err="1" smtClean="0">
                <a:latin typeface="Arial" charset="0"/>
                <a:cs typeface="msgothic" charset="0"/>
              </a:rPr>
              <a:t>trovano</a:t>
            </a:r>
            <a:r>
              <a:rPr lang="en-GB" b="1" dirty="0" smtClean="0">
                <a:latin typeface="Arial" charset="0"/>
                <a:cs typeface="msgothic" charset="0"/>
              </a:rPr>
              <a:t> </a:t>
            </a:r>
            <a:r>
              <a:rPr lang="en-GB" b="1" dirty="0" err="1" smtClean="0">
                <a:latin typeface="Arial" charset="0"/>
                <a:cs typeface="msgothic" charset="0"/>
              </a:rPr>
              <a:t>principalmente</a:t>
            </a:r>
            <a:r>
              <a:rPr lang="en-GB" b="1" dirty="0" smtClean="0">
                <a:latin typeface="Arial" charset="0"/>
                <a:cs typeface="msgothic" charset="0"/>
              </a:rPr>
              <a:t> </a:t>
            </a:r>
            <a:r>
              <a:rPr lang="en-GB" b="1" dirty="0" err="1" smtClean="0">
                <a:latin typeface="Arial" charset="0"/>
                <a:cs typeface="msgothic" charset="0"/>
              </a:rPr>
              <a:t>alla</a:t>
            </a:r>
            <a:r>
              <a:rPr lang="en-GB" b="1" dirty="0" smtClean="0">
                <a:latin typeface="Arial" charset="0"/>
                <a:cs typeface="msgothic" charset="0"/>
              </a:rPr>
              <a:t> </a:t>
            </a:r>
            <a:r>
              <a:rPr lang="en-GB" b="1" dirty="0" err="1" smtClean="0">
                <a:latin typeface="Arial" charset="0"/>
                <a:cs typeface="msgothic" charset="0"/>
              </a:rPr>
              <a:t>periferia</a:t>
            </a:r>
            <a:r>
              <a:rPr lang="en-GB" b="1" dirty="0" smtClean="0">
                <a:latin typeface="Arial" charset="0"/>
                <a:cs typeface="msgothic" charset="0"/>
              </a:rPr>
              <a:t> </a:t>
            </a:r>
            <a:r>
              <a:rPr lang="en-GB" b="1" dirty="0" err="1" smtClean="0">
                <a:latin typeface="Arial" charset="0"/>
                <a:cs typeface="msgothic" charset="0"/>
              </a:rPr>
              <a:t>della</a:t>
            </a:r>
            <a:r>
              <a:rPr lang="en-GB" b="1" dirty="0" smtClean="0">
                <a:latin typeface="Arial" charset="0"/>
                <a:cs typeface="msgothic" charset="0"/>
              </a:rPr>
              <a:t> </a:t>
            </a:r>
            <a:r>
              <a:rPr lang="en-GB" b="1" dirty="0" err="1" smtClean="0">
                <a:latin typeface="Arial" charset="0"/>
                <a:cs typeface="msgothic" charset="0"/>
              </a:rPr>
              <a:t>piastra</a:t>
            </a:r>
            <a:r>
              <a:rPr lang="en-GB" b="1" dirty="0" smtClean="0">
                <a:latin typeface="Arial" charset="0"/>
                <a:cs typeface="msgothic" charset="0"/>
              </a:rPr>
              <a:t> e in </a:t>
            </a:r>
            <a:r>
              <a:rPr lang="en-GB" b="1" dirty="0" err="1" smtClean="0">
                <a:latin typeface="Arial" charset="0"/>
                <a:cs typeface="msgothic" charset="0"/>
              </a:rPr>
              <a:t>stretto</a:t>
            </a:r>
            <a:r>
              <a:rPr lang="en-GB" b="1" dirty="0" smtClean="0">
                <a:latin typeface="Arial" charset="0"/>
                <a:cs typeface="msgothic" charset="0"/>
              </a:rPr>
              <a:t> </a:t>
            </a:r>
            <a:r>
              <a:rPr lang="en-GB" b="1" dirty="0" err="1" smtClean="0">
                <a:latin typeface="Arial" charset="0"/>
                <a:cs typeface="msgothic" charset="0"/>
              </a:rPr>
              <a:t>contatto</a:t>
            </a:r>
            <a:r>
              <a:rPr lang="en-GB" b="1" dirty="0" smtClean="0">
                <a:latin typeface="Arial" charset="0"/>
                <a:cs typeface="msgothic" charset="0"/>
              </a:rPr>
              <a:t> con </a:t>
            </a:r>
            <a:r>
              <a:rPr lang="en-GB" b="1" dirty="0" err="1" smtClean="0">
                <a:latin typeface="Arial" charset="0"/>
                <a:cs typeface="msgothic" charset="0"/>
              </a:rPr>
              <a:t>i</a:t>
            </a:r>
            <a:r>
              <a:rPr lang="en-GB" b="1" dirty="0" smtClean="0">
                <a:latin typeface="Arial" charset="0"/>
                <a:cs typeface="msgothic" charset="0"/>
              </a:rPr>
              <a:t> </a:t>
            </a:r>
            <a:r>
              <a:rPr lang="en-GB" b="1" dirty="0" err="1" smtClean="0">
                <a:latin typeface="Arial" charset="0"/>
                <a:cs typeface="msgothic" charset="0"/>
              </a:rPr>
              <a:t>vasi</a:t>
            </a:r>
            <a:r>
              <a:rPr lang="en-GB" dirty="0" smtClean="0">
                <a:latin typeface="Arial" charset="0"/>
                <a:cs typeface="msgothic" charset="0"/>
              </a:rPr>
              <a:t>. </a:t>
            </a:r>
            <a:r>
              <a:rPr lang="en-GB" b="1" dirty="0" smtClean="0">
                <a:latin typeface="Arial" charset="0"/>
                <a:cs typeface="msgothic" charset="0"/>
              </a:rPr>
              <a:t>Le cellule β </a:t>
            </a:r>
            <a:r>
              <a:rPr lang="en-GB" b="1" dirty="0" err="1" smtClean="0">
                <a:latin typeface="Arial" charset="0"/>
                <a:cs typeface="msgothic" charset="0"/>
              </a:rPr>
              <a:t>occupano</a:t>
            </a:r>
            <a:r>
              <a:rPr lang="en-GB" b="1" dirty="0" smtClean="0">
                <a:latin typeface="Arial" charset="0"/>
                <a:cs typeface="msgothic" charset="0"/>
              </a:rPr>
              <a:t> </a:t>
            </a:r>
            <a:r>
              <a:rPr lang="en-GB" b="1" dirty="0" err="1" smtClean="0">
                <a:latin typeface="Arial" charset="0"/>
                <a:cs typeface="msgothic" charset="0"/>
              </a:rPr>
              <a:t>una</a:t>
            </a:r>
            <a:r>
              <a:rPr lang="en-GB" b="1" dirty="0" smtClean="0">
                <a:latin typeface="Arial" charset="0"/>
                <a:cs typeface="msgothic" charset="0"/>
              </a:rPr>
              <a:t> parte </a:t>
            </a:r>
            <a:r>
              <a:rPr lang="en-GB" b="1" dirty="0" err="1" smtClean="0">
                <a:latin typeface="Arial" charset="0"/>
                <a:cs typeface="msgothic" charset="0"/>
              </a:rPr>
              <a:t>più</a:t>
            </a:r>
            <a:r>
              <a:rPr lang="en-GB" b="1" dirty="0" smtClean="0">
                <a:latin typeface="Arial" charset="0"/>
                <a:cs typeface="msgothic" charset="0"/>
              </a:rPr>
              <a:t> </a:t>
            </a:r>
            <a:r>
              <a:rPr lang="en-GB" b="1" dirty="0" err="1" smtClean="0">
                <a:latin typeface="Arial" charset="0"/>
                <a:cs typeface="msgothic" charset="0"/>
              </a:rPr>
              <a:t>centrale</a:t>
            </a:r>
            <a:r>
              <a:rPr lang="en-GB" b="1" dirty="0" smtClean="0">
                <a:latin typeface="Arial" charset="0"/>
                <a:cs typeface="msgothic" charset="0"/>
              </a:rPr>
              <a:t> </a:t>
            </a:r>
            <a:r>
              <a:rPr lang="en-GB" b="1" dirty="0" err="1" smtClean="0">
                <a:latin typeface="Arial" charset="0"/>
                <a:cs typeface="msgothic" charset="0"/>
              </a:rPr>
              <a:t>della</a:t>
            </a:r>
            <a:r>
              <a:rPr lang="en-GB" b="1" dirty="0" smtClean="0">
                <a:latin typeface="Arial" charset="0"/>
                <a:cs typeface="msgothic" charset="0"/>
              </a:rPr>
              <a:t> </a:t>
            </a:r>
            <a:r>
              <a:rPr lang="en-GB" b="1" dirty="0" err="1" smtClean="0">
                <a:latin typeface="Arial" charset="0"/>
                <a:cs typeface="msgothic" charset="0"/>
              </a:rPr>
              <a:t>piastra</a:t>
            </a:r>
            <a:r>
              <a:rPr lang="en-GB" b="1" dirty="0" smtClean="0">
                <a:latin typeface="Arial" charset="0"/>
                <a:cs typeface="msgothic" charset="0"/>
              </a:rPr>
              <a:t> e la </a:t>
            </a:r>
            <a:r>
              <a:rPr lang="en-GB" b="1" dirty="0" err="1" smtClean="0">
                <a:latin typeface="Arial" charset="0"/>
                <a:cs typeface="msgothic" charset="0"/>
              </a:rPr>
              <a:t>maggior</a:t>
            </a:r>
            <a:r>
              <a:rPr lang="en-GB" b="1" dirty="0" smtClean="0">
                <a:latin typeface="Arial" charset="0"/>
                <a:cs typeface="msgothic" charset="0"/>
              </a:rPr>
              <a:t> parte di </a:t>
            </a:r>
            <a:r>
              <a:rPr lang="en-GB" b="1" dirty="0" err="1" smtClean="0">
                <a:latin typeface="Arial" charset="0"/>
                <a:cs typeface="msgothic" charset="0"/>
              </a:rPr>
              <a:t>esse</a:t>
            </a:r>
            <a:r>
              <a:rPr lang="en-GB" b="1" dirty="0" smtClean="0">
                <a:latin typeface="Arial" charset="0"/>
                <a:cs typeface="msgothic" charset="0"/>
              </a:rPr>
              <a:t> </a:t>
            </a:r>
            <a:r>
              <a:rPr lang="en-GB" b="1" dirty="0" err="1" smtClean="0">
                <a:latin typeface="Arial" charset="0"/>
                <a:cs typeface="msgothic" charset="0"/>
              </a:rPr>
              <a:t>sviluppa</a:t>
            </a:r>
            <a:r>
              <a:rPr lang="en-GB" b="1" dirty="0" smtClean="0">
                <a:latin typeface="Arial" charset="0"/>
                <a:cs typeface="msgothic" charset="0"/>
              </a:rPr>
              <a:t> </a:t>
            </a:r>
            <a:r>
              <a:rPr lang="en-GB" b="1" dirty="0" err="1" smtClean="0">
                <a:latin typeface="Arial" charset="0"/>
                <a:cs typeface="msgothic" charset="0"/>
              </a:rPr>
              <a:t>un'estensione</a:t>
            </a:r>
            <a:r>
              <a:rPr lang="en-GB" b="1" dirty="0" smtClean="0">
                <a:latin typeface="Arial" charset="0"/>
                <a:cs typeface="msgothic" charset="0"/>
              </a:rPr>
              <a:t> </a:t>
            </a:r>
            <a:r>
              <a:rPr lang="en-GB" b="1" dirty="0" err="1" smtClean="0">
                <a:latin typeface="Arial" charset="0"/>
                <a:cs typeface="msgothic" charset="0"/>
              </a:rPr>
              <a:t>citoplasmatica</a:t>
            </a:r>
            <a:r>
              <a:rPr lang="en-GB" b="1" dirty="0" smtClean="0">
                <a:latin typeface="Arial" charset="0"/>
                <a:cs typeface="msgothic" charset="0"/>
              </a:rPr>
              <a:t> </a:t>
            </a:r>
            <a:r>
              <a:rPr lang="en-GB" b="1" dirty="0" err="1" smtClean="0">
                <a:latin typeface="Arial" charset="0"/>
                <a:cs typeface="msgothic" charset="0"/>
              </a:rPr>
              <a:t>che</a:t>
            </a:r>
            <a:r>
              <a:rPr lang="en-GB" b="1" dirty="0" smtClean="0">
                <a:latin typeface="Arial" charset="0"/>
                <a:cs typeface="msgothic" charset="0"/>
              </a:rPr>
              <a:t> </a:t>
            </a:r>
            <a:r>
              <a:rPr lang="en-GB" b="1" dirty="0" err="1" smtClean="0">
                <a:latin typeface="Arial" charset="0"/>
                <a:cs typeface="msgothic" charset="0"/>
              </a:rPr>
              <a:t>corre</a:t>
            </a:r>
            <a:r>
              <a:rPr lang="en-GB" b="1" dirty="0" smtClean="0">
                <a:latin typeface="Arial" charset="0"/>
                <a:cs typeface="msgothic" charset="0"/>
              </a:rPr>
              <a:t> </a:t>
            </a:r>
            <a:r>
              <a:rPr lang="en-GB" b="1" dirty="0" err="1" smtClean="0">
                <a:latin typeface="Arial" charset="0"/>
                <a:cs typeface="msgothic" charset="0"/>
              </a:rPr>
              <a:t>tra</a:t>
            </a:r>
            <a:r>
              <a:rPr lang="en-GB" b="1" dirty="0" smtClean="0">
                <a:latin typeface="Arial" charset="0"/>
                <a:cs typeface="msgothic" charset="0"/>
              </a:rPr>
              <a:t> le cellule α e </a:t>
            </a:r>
            <a:r>
              <a:rPr lang="en-GB" b="1" dirty="0" err="1" smtClean="0">
                <a:latin typeface="Arial" charset="0"/>
                <a:cs typeface="msgothic" charset="0"/>
              </a:rPr>
              <a:t>raggiunge</a:t>
            </a:r>
            <a:r>
              <a:rPr lang="en-GB" b="1" dirty="0" smtClean="0">
                <a:latin typeface="Arial" charset="0"/>
                <a:cs typeface="msgothic" charset="0"/>
              </a:rPr>
              <a:t> la </a:t>
            </a:r>
            <a:r>
              <a:rPr lang="en-GB" b="1" dirty="0" err="1" smtClean="0">
                <a:latin typeface="Arial" charset="0"/>
                <a:cs typeface="msgothic" charset="0"/>
              </a:rPr>
              <a:t>superficie</a:t>
            </a:r>
            <a:r>
              <a:rPr lang="en-GB" b="1" dirty="0" smtClean="0">
                <a:latin typeface="Arial" charset="0"/>
                <a:cs typeface="msgothic" charset="0"/>
              </a:rPr>
              <a:t> </a:t>
            </a:r>
            <a:r>
              <a:rPr lang="en-GB" b="1" dirty="0" err="1" smtClean="0">
                <a:latin typeface="Arial" charset="0"/>
                <a:cs typeface="msgothic" charset="0"/>
              </a:rPr>
              <a:t>dei</a:t>
            </a:r>
            <a:r>
              <a:rPr lang="en-GB" b="1" dirty="0" smtClean="0">
                <a:latin typeface="Arial" charset="0"/>
                <a:cs typeface="msgothic" charset="0"/>
              </a:rPr>
              <a:t> </a:t>
            </a:r>
            <a:r>
              <a:rPr lang="en-GB" b="1" dirty="0" err="1" smtClean="0">
                <a:latin typeface="Arial" charset="0"/>
                <a:cs typeface="msgothic" charset="0"/>
              </a:rPr>
              <a:t>vasi</a:t>
            </a:r>
            <a:r>
              <a:rPr lang="en-GB" dirty="0" smtClean="0">
                <a:latin typeface="Arial" charset="0"/>
                <a:cs typeface="msgothic" charset="0"/>
              </a:rPr>
              <a:t>. B: La </a:t>
            </a:r>
            <a:r>
              <a:rPr lang="en-GB" dirty="0" err="1" smtClean="0">
                <a:latin typeface="Arial" charset="0"/>
                <a:cs typeface="msgothic" charset="0"/>
              </a:rPr>
              <a:t>piastra</a:t>
            </a:r>
            <a:r>
              <a:rPr lang="en-GB" dirty="0" smtClean="0">
                <a:latin typeface="Arial" charset="0"/>
                <a:cs typeface="msgothic" charset="0"/>
              </a:rPr>
              <a:t> con </a:t>
            </a:r>
            <a:r>
              <a:rPr lang="en-GB" dirty="0" err="1" smtClean="0">
                <a:latin typeface="Arial" charset="0"/>
                <a:cs typeface="msgothic" charset="0"/>
              </a:rPr>
              <a:t>vasi</a:t>
            </a:r>
            <a:r>
              <a:rPr lang="en-GB" dirty="0" smtClean="0">
                <a:latin typeface="Arial" charset="0"/>
                <a:cs typeface="msgothic" charset="0"/>
              </a:rPr>
              <a:t> </a:t>
            </a:r>
            <a:r>
              <a:rPr lang="en-GB" dirty="0" err="1" smtClean="0">
                <a:latin typeface="Arial" charset="0"/>
                <a:cs typeface="msgothic" charset="0"/>
              </a:rPr>
              <a:t>adiacenti</a:t>
            </a:r>
            <a:r>
              <a:rPr lang="en-GB" dirty="0" smtClean="0">
                <a:latin typeface="Arial" charset="0"/>
                <a:cs typeface="msgothic" charset="0"/>
              </a:rPr>
              <a:t> </a:t>
            </a:r>
            <a:r>
              <a:rPr lang="en-GB" dirty="0" err="1" smtClean="0">
                <a:latin typeface="Arial" charset="0"/>
                <a:cs typeface="msgothic" charset="0"/>
              </a:rPr>
              <a:t>è</a:t>
            </a:r>
            <a:r>
              <a:rPr lang="en-GB" dirty="0" smtClean="0">
                <a:latin typeface="Arial" charset="0"/>
                <a:cs typeface="msgothic" charset="0"/>
              </a:rPr>
              <a:t> </a:t>
            </a:r>
            <a:r>
              <a:rPr lang="en-GB" dirty="0" err="1" smtClean="0">
                <a:latin typeface="Arial" charset="0"/>
                <a:cs typeface="msgothic" charset="0"/>
              </a:rPr>
              <a:t>piegata</a:t>
            </a:r>
            <a:r>
              <a:rPr lang="en-GB" dirty="0" smtClean="0">
                <a:latin typeface="Arial" charset="0"/>
                <a:cs typeface="msgothic" charset="0"/>
              </a:rPr>
              <a:t> in </a:t>
            </a:r>
            <a:r>
              <a:rPr lang="en-GB" dirty="0" err="1" smtClean="0">
                <a:latin typeface="Arial" charset="0"/>
                <a:cs typeface="msgothic" charset="0"/>
              </a:rPr>
              <a:t>modo</a:t>
            </a:r>
            <a:r>
              <a:rPr lang="en-GB" dirty="0" smtClean="0">
                <a:latin typeface="Arial" charset="0"/>
                <a:cs typeface="msgothic" charset="0"/>
              </a:rPr>
              <a:t> da </a:t>
            </a:r>
            <a:r>
              <a:rPr lang="en-GB" dirty="0" err="1" smtClean="0">
                <a:latin typeface="Arial" charset="0"/>
                <a:cs typeface="msgothic" charset="0"/>
              </a:rPr>
              <a:t>formare</a:t>
            </a:r>
            <a:r>
              <a:rPr lang="en-GB" dirty="0" smtClean="0">
                <a:latin typeface="Arial" charset="0"/>
                <a:cs typeface="msgothic" charset="0"/>
              </a:rPr>
              <a:t> un </a:t>
            </a:r>
            <a:r>
              <a:rPr lang="en-GB" dirty="0" err="1" smtClean="0">
                <a:latin typeface="Arial" charset="0"/>
                <a:cs typeface="msgothic" charset="0"/>
              </a:rPr>
              <a:t>isolotto</a:t>
            </a:r>
            <a:r>
              <a:rPr lang="en-GB" dirty="0" smtClean="0">
                <a:latin typeface="Arial" charset="0"/>
                <a:cs typeface="msgothic" charset="0"/>
              </a:rPr>
              <a:t>.</a:t>
            </a:r>
            <a:endParaRPr lang="en-GB" dirty="0">
              <a:latin typeface="Arial" charset="0"/>
              <a:cs typeface="ms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hr-HR" dirty="0" smtClean="0"/>
              <a:t>DOI:https://doi.org/10.1016/j.tem.2015.05.011</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17</a:t>
            </a:fld>
            <a:endParaRPr lang="it-IT"/>
          </a:p>
        </p:txBody>
      </p:sp>
    </p:spTree>
    <p:extLst>
      <p:ext uri="{BB962C8B-B14F-4D97-AF65-F5344CB8AC3E}">
        <p14:creationId xmlns:p14="http://schemas.microsoft.com/office/powerpoint/2010/main" val="65990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www.ncbi.nlm.nih.gov</a:t>
            </a:r>
            <a:r>
              <a:rPr lang="it-IT" dirty="0" smtClean="0"/>
              <a:t>/books/NBK279127/</a:t>
            </a:r>
          </a:p>
          <a:p>
            <a:endParaRPr lang="it-IT" dirty="0" smtClean="0"/>
          </a:p>
          <a:p>
            <a:r>
              <a:rPr lang="hr-HR" dirty="0" smtClean="0"/>
              <a:t>Int. J. Mol. Sci. 2019, 20, 3314; doi:10.3390/ijms20133314</a:t>
            </a:r>
            <a:endParaRPr lang="it-IT" dirty="0" smtClean="0"/>
          </a:p>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19</a:t>
            </a:fld>
            <a:endParaRPr lang="it-IT"/>
          </a:p>
        </p:txBody>
      </p:sp>
    </p:spTree>
    <p:extLst>
      <p:ext uri="{BB962C8B-B14F-4D97-AF65-F5344CB8AC3E}">
        <p14:creationId xmlns:p14="http://schemas.microsoft.com/office/powerpoint/2010/main" val="206473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www.ncbi.nlm.nih.gov</a:t>
            </a:r>
            <a:r>
              <a:rPr lang="it-IT" dirty="0" smtClean="0"/>
              <a:t>/books/NBK279127/</a:t>
            </a:r>
          </a:p>
          <a:p>
            <a:endParaRPr lang="it-IT" dirty="0" smtClean="0"/>
          </a:p>
          <a:p>
            <a:endParaRPr lang="it-IT" dirty="0" smtClean="0"/>
          </a:p>
          <a:p>
            <a:r>
              <a:rPr lang="it-IT" dirty="0" smtClean="0"/>
              <a:t>Secrezione di </a:t>
            </a:r>
            <a:r>
              <a:rPr lang="it-IT" dirty="0" err="1" smtClean="0"/>
              <a:t>glucagone</a:t>
            </a:r>
            <a:r>
              <a:rPr lang="it-IT" dirty="0" smtClean="0"/>
              <a:t> glucosio-dipendente dalla cellula alfa. Durante l'ipoglicemia la concentrazione di glucosio intracellulare diminuisce con una conseguente riduzione dell'adenosina </a:t>
            </a:r>
            <a:r>
              <a:rPr lang="it-IT" dirty="0" err="1" smtClean="0"/>
              <a:t>trifosfato</a:t>
            </a:r>
            <a:r>
              <a:rPr lang="it-IT" dirty="0" smtClean="0"/>
              <a:t> (ATP) generata dalla glicolisi nei mitocondri della cellula. Ciò </a:t>
            </a:r>
            <a:r>
              <a:rPr lang="it-IT" b="1" dirty="0" smtClean="0"/>
              <a:t>chiude i canali di potassio </a:t>
            </a:r>
            <a:r>
              <a:rPr lang="it-IT" dirty="0" smtClean="0"/>
              <a:t>(K +) sensibili all'ATP e aumenta la concentrazione intracellulare di K +, che </a:t>
            </a:r>
            <a:r>
              <a:rPr lang="it-IT" b="1" dirty="0" smtClean="0"/>
              <a:t>depolarizza la membrana cellulare</a:t>
            </a:r>
            <a:r>
              <a:rPr lang="it-IT" dirty="0" smtClean="0"/>
              <a:t>, aprendo così i canali Ca2 + dipendenti dalla tensione permettendo </a:t>
            </a:r>
            <a:r>
              <a:rPr lang="it-IT" b="1" dirty="0" smtClean="0"/>
              <a:t>l'afflusso di Ca2 +</a:t>
            </a:r>
            <a:r>
              <a:rPr lang="it-IT" dirty="0" smtClean="0"/>
              <a:t>. L'aumento della concentrazione intracellulare di Ca2 + innesca la secrezione di </a:t>
            </a:r>
            <a:r>
              <a:rPr lang="it-IT" dirty="0" err="1" smtClean="0"/>
              <a:t>glucagone</a:t>
            </a:r>
            <a:r>
              <a:rPr lang="it-IT" dirty="0" smtClean="0"/>
              <a:t> attraverso </a:t>
            </a:r>
            <a:r>
              <a:rPr lang="it-IT" b="1" dirty="0" smtClean="0"/>
              <a:t>l'esocitosi.</a:t>
            </a:r>
            <a:r>
              <a:rPr lang="it-IT" dirty="0" smtClean="0"/>
              <a:t> ∆</a:t>
            </a:r>
            <a:r>
              <a:rPr lang="it-IT" dirty="0" err="1" smtClean="0"/>
              <a:t>Vm</a:t>
            </a:r>
            <a:r>
              <a:rPr lang="it-IT" dirty="0" smtClean="0"/>
              <a:t>, variazione del potenziale di membrana (cioè depolarizzazione della membrana cellulare).</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20</a:t>
            </a:fld>
            <a:endParaRPr lang="it-IT"/>
          </a:p>
        </p:txBody>
      </p:sp>
    </p:spTree>
    <p:extLst>
      <p:ext uri="{BB962C8B-B14F-4D97-AF65-F5344CB8AC3E}">
        <p14:creationId xmlns:p14="http://schemas.microsoft.com/office/powerpoint/2010/main" val="254545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smtClean="0"/>
          </a:p>
          <a:p>
            <a:pPr>
              <a:lnSpc>
                <a:spcPct val="90000"/>
              </a:lnSpc>
            </a:pPr>
            <a:r>
              <a:rPr lang="it-IT" sz="1600" dirty="0" smtClean="0"/>
              <a:t>Cellula alfa</a:t>
            </a:r>
          </a:p>
          <a:p>
            <a:pPr>
              <a:lnSpc>
                <a:spcPct val="90000"/>
              </a:lnSpc>
            </a:pPr>
            <a:endParaRPr lang="it-IT" sz="1600" dirty="0" smtClean="0"/>
          </a:p>
          <a:p>
            <a:pPr>
              <a:lnSpc>
                <a:spcPct val="90000"/>
              </a:lnSpc>
            </a:pPr>
            <a:r>
              <a:rPr lang="it-IT" sz="1600" b="1" dirty="0" smtClean="0"/>
              <a:t>ADP chiude il </a:t>
            </a:r>
            <a:r>
              <a:rPr lang="it-IT" sz="1600" b="1" dirty="0" smtClean="0">
                <a:sym typeface="Wingdings"/>
              </a:rPr>
              <a:t>canale</a:t>
            </a:r>
          </a:p>
          <a:p>
            <a:pPr lvl="1">
              <a:lnSpc>
                <a:spcPct val="90000"/>
              </a:lnSpc>
            </a:pPr>
            <a:r>
              <a:rPr lang="it-IT" sz="1400" dirty="0" smtClean="0">
                <a:latin typeface="Wingdings"/>
                <a:ea typeface="Wingdings"/>
                <a:cs typeface="Wingdings"/>
                <a:sym typeface="Wingdings"/>
              </a:rPr>
              <a:t></a:t>
            </a:r>
            <a:r>
              <a:rPr lang="it-IT" sz="1400" dirty="0" smtClean="0">
                <a:sym typeface="Wingdings"/>
              </a:rPr>
              <a:t> [K</a:t>
            </a:r>
            <a:r>
              <a:rPr lang="it-IT" sz="1400" baseline="30000" dirty="0" smtClean="0">
                <a:sym typeface="Wingdings"/>
              </a:rPr>
              <a:t>+</a:t>
            </a:r>
            <a:r>
              <a:rPr lang="it-IT" sz="1400" dirty="0" smtClean="0">
                <a:sym typeface="Wingdings"/>
              </a:rPr>
              <a:t>]</a:t>
            </a:r>
            <a:r>
              <a:rPr lang="it-IT" sz="1400" baseline="-25000" dirty="0" err="1" smtClean="0">
                <a:sym typeface="Wingdings"/>
              </a:rPr>
              <a:t>intracellualre</a:t>
            </a:r>
            <a:endParaRPr lang="it-IT" sz="1400" baseline="-25000" dirty="0" smtClean="0">
              <a:sym typeface="Wingdings"/>
            </a:endParaRPr>
          </a:p>
          <a:p>
            <a:pPr>
              <a:lnSpc>
                <a:spcPct val="90000"/>
              </a:lnSpc>
            </a:pPr>
            <a:r>
              <a:rPr lang="it-IT" sz="1600" dirty="0" smtClean="0">
                <a:sym typeface="Wingdings"/>
              </a:rPr>
              <a:t>depolarizzazione</a:t>
            </a:r>
          </a:p>
          <a:p>
            <a:pPr lvl="1">
              <a:lnSpc>
                <a:spcPct val="90000"/>
              </a:lnSpc>
            </a:pPr>
            <a:r>
              <a:rPr lang="it-IT" sz="1400" dirty="0" smtClean="0">
                <a:latin typeface="Wingdings"/>
                <a:ea typeface="Wingdings"/>
                <a:cs typeface="Wingdings"/>
                <a:sym typeface="Wingdings"/>
              </a:rPr>
              <a:t></a:t>
            </a:r>
            <a:r>
              <a:rPr lang="it-IT" sz="1400" dirty="0" smtClean="0">
                <a:sym typeface="Wingdings"/>
              </a:rPr>
              <a:t> </a:t>
            </a:r>
            <a:r>
              <a:rPr lang="it-IT" sz="1400" dirty="0" err="1" smtClean="0">
                <a:sym typeface="Wingdings"/>
              </a:rPr>
              <a:t>Vm</a:t>
            </a:r>
            <a:r>
              <a:rPr lang="it-IT" sz="1400" dirty="0" smtClean="0">
                <a:sym typeface="Wingdings"/>
              </a:rPr>
              <a:t> </a:t>
            </a:r>
          </a:p>
          <a:p>
            <a:pPr>
              <a:lnSpc>
                <a:spcPct val="90000"/>
              </a:lnSpc>
            </a:pPr>
            <a:r>
              <a:rPr lang="it-IT" sz="1600" dirty="0" smtClean="0">
                <a:latin typeface="Wingdings"/>
                <a:ea typeface="Wingdings"/>
                <a:cs typeface="Wingdings"/>
                <a:sym typeface="Wingdings"/>
              </a:rPr>
              <a:t> </a:t>
            </a:r>
            <a:r>
              <a:rPr lang="it-IT" sz="1600" dirty="0" smtClean="0">
                <a:sym typeface="Wingdings"/>
              </a:rPr>
              <a:t>canali del calcio dipendenti da </a:t>
            </a:r>
            <a:r>
              <a:rPr lang="it-IT" sz="1600" dirty="0" err="1" smtClean="0">
                <a:sym typeface="Wingdings"/>
              </a:rPr>
              <a:t>Vm</a:t>
            </a:r>
            <a:endParaRPr lang="it-IT" sz="1600" dirty="0" smtClean="0">
              <a:sym typeface="Wingdings"/>
            </a:endParaRPr>
          </a:p>
          <a:p>
            <a:pPr>
              <a:lnSpc>
                <a:spcPct val="90000"/>
              </a:lnSpc>
            </a:pPr>
            <a:r>
              <a:rPr lang="it-IT" sz="1600" dirty="0" smtClean="0">
                <a:latin typeface="Wingdings"/>
                <a:ea typeface="Wingdings"/>
                <a:cs typeface="Wingdings"/>
                <a:sym typeface="Wingdings"/>
              </a:rPr>
              <a:t> </a:t>
            </a:r>
            <a:r>
              <a:rPr lang="it-IT" sz="1600" dirty="0" smtClean="0">
                <a:sym typeface="Wingdings"/>
              </a:rPr>
              <a:t>[Ca</a:t>
            </a:r>
            <a:r>
              <a:rPr lang="it-IT" sz="1600" baseline="30000" dirty="0" smtClean="0">
                <a:sym typeface="Wingdings"/>
              </a:rPr>
              <a:t>++</a:t>
            </a:r>
            <a:r>
              <a:rPr lang="it-IT" sz="1600" dirty="0" smtClean="0">
                <a:sym typeface="Wingdings"/>
              </a:rPr>
              <a:t>]</a:t>
            </a:r>
            <a:r>
              <a:rPr lang="it-IT" sz="1600" baseline="-25000" dirty="0" smtClean="0">
                <a:sym typeface="Wingdings"/>
              </a:rPr>
              <a:t>intracellulare </a:t>
            </a:r>
            <a:r>
              <a:rPr lang="it-IT" sz="1600" dirty="0" smtClean="0">
                <a:sym typeface="Wingdings"/>
              </a:rPr>
              <a:t> </a:t>
            </a:r>
          </a:p>
          <a:p>
            <a:pPr>
              <a:lnSpc>
                <a:spcPct val="90000"/>
              </a:lnSpc>
            </a:pPr>
            <a:r>
              <a:rPr lang="it-IT" sz="1600" b="1" dirty="0" smtClean="0">
                <a:sym typeface="Wingdings"/>
              </a:rPr>
              <a:t>ESOCITOSI</a:t>
            </a:r>
          </a:p>
          <a:p>
            <a:pPr>
              <a:lnSpc>
                <a:spcPct val="90000"/>
              </a:lnSpc>
            </a:pPr>
            <a:endParaRPr lang="it-IT" sz="1600" b="1" dirty="0" smtClean="0">
              <a:sym typeface="Wingdings"/>
            </a:endParaRPr>
          </a:p>
          <a:p>
            <a:pPr marL="0" indent="0" algn="l">
              <a:lnSpc>
                <a:spcPct val="90000"/>
              </a:lnSpc>
              <a:buNone/>
            </a:pPr>
            <a:r>
              <a:rPr lang="it-IT" sz="1600" b="1" dirty="0" smtClean="0">
                <a:solidFill>
                  <a:srgbClr val="FF0000"/>
                </a:solidFill>
              </a:rPr>
              <a:t>Cellula beta</a:t>
            </a:r>
          </a:p>
          <a:p>
            <a:pPr marL="0" indent="0" algn="l">
              <a:lnSpc>
                <a:spcPct val="90000"/>
              </a:lnSpc>
              <a:buNone/>
            </a:pPr>
            <a:endParaRPr lang="it-IT" sz="1600" b="1" dirty="0" smtClean="0">
              <a:solidFill>
                <a:srgbClr val="FF0000"/>
              </a:solidFill>
            </a:endParaRPr>
          </a:p>
          <a:p>
            <a:pPr marL="0" indent="0" algn="l">
              <a:lnSpc>
                <a:spcPct val="90000"/>
              </a:lnSpc>
              <a:buNone/>
            </a:pPr>
            <a:r>
              <a:rPr lang="it-IT" sz="1600" b="1" dirty="0" smtClean="0">
                <a:solidFill>
                  <a:srgbClr val="FF0000"/>
                </a:solidFill>
              </a:rPr>
              <a:t>ADP apre il </a:t>
            </a:r>
            <a:r>
              <a:rPr lang="it-IT" sz="1600" b="1" dirty="0" smtClean="0">
                <a:solidFill>
                  <a:srgbClr val="FF0000"/>
                </a:solidFill>
                <a:sym typeface="Wingdings"/>
              </a:rPr>
              <a:t>canale per il K+</a:t>
            </a:r>
          </a:p>
          <a:p>
            <a:pPr lvl="1">
              <a:lnSpc>
                <a:spcPct val="90000"/>
              </a:lnSpc>
            </a:pPr>
            <a:r>
              <a:rPr lang="it-IT" sz="1400" dirty="0" smtClean="0">
                <a:sym typeface="Wingdings"/>
              </a:rPr>
              <a:t> </a:t>
            </a:r>
            <a:r>
              <a:rPr lang="it-IT" sz="1400" dirty="0" smtClean="0">
                <a:latin typeface="Wingdings"/>
                <a:ea typeface="Wingdings"/>
                <a:cs typeface="Wingdings"/>
                <a:sym typeface="Wingdings"/>
              </a:rPr>
              <a:t> </a:t>
            </a:r>
            <a:r>
              <a:rPr lang="it-IT" sz="1400" dirty="0" smtClean="0">
                <a:sym typeface="Wingdings"/>
              </a:rPr>
              <a:t>[K</a:t>
            </a:r>
            <a:r>
              <a:rPr lang="it-IT" sz="1400" baseline="30000" dirty="0" smtClean="0">
                <a:sym typeface="Wingdings"/>
              </a:rPr>
              <a:t>+</a:t>
            </a:r>
            <a:r>
              <a:rPr lang="it-IT" sz="1400" dirty="0" smtClean="0">
                <a:sym typeface="Wingdings"/>
              </a:rPr>
              <a:t>]</a:t>
            </a:r>
            <a:r>
              <a:rPr lang="it-IT" sz="1400" baseline="-25000" dirty="0" err="1" smtClean="0">
                <a:sym typeface="Wingdings"/>
              </a:rPr>
              <a:t>intracellualre</a:t>
            </a:r>
            <a:endParaRPr lang="it-IT" sz="1400" baseline="-25000" dirty="0" smtClean="0">
              <a:sym typeface="Wingdings"/>
            </a:endParaRPr>
          </a:p>
          <a:p>
            <a:pPr>
              <a:lnSpc>
                <a:spcPct val="90000"/>
              </a:lnSpc>
            </a:pPr>
            <a:r>
              <a:rPr lang="it-IT" sz="1600" dirty="0" err="1" smtClean="0">
                <a:sym typeface="Wingdings"/>
              </a:rPr>
              <a:t>iperpolarizzazione</a:t>
            </a:r>
            <a:endParaRPr lang="it-IT" sz="1600" dirty="0" smtClean="0">
              <a:sym typeface="Wingdings"/>
            </a:endParaRPr>
          </a:p>
          <a:p>
            <a:pPr lvl="1">
              <a:lnSpc>
                <a:spcPct val="90000"/>
              </a:lnSpc>
            </a:pPr>
            <a:r>
              <a:rPr lang="it-IT" sz="1400" dirty="0" smtClean="0">
                <a:latin typeface="Wingdings"/>
                <a:ea typeface="Wingdings"/>
                <a:cs typeface="Wingdings"/>
                <a:sym typeface="Wingdings"/>
              </a:rPr>
              <a:t></a:t>
            </a:r>
            <a:r>
              <a:rPr lang="it-IT" sz="1400" dirty="0" smtClean="0">
                <a:sym typeface="Wingdings"/>
              </a:rPr>
              <a:t> </a:t>
            </a:r>
            <a:r>
              <a:rPr lang="it-IT" sz="1400" dirty="0" err="1" smtClean="0">
                <a:sym typeface="Wingdings"/>
              </a:rPr>
              <a:t>Vm</a:t>
            </a:r>
            <a:r>
              <a:rPr lang="it-IT" sz="1400" dirty="0" smtClean="0">
                <a:sym typeface="Wingdings"/>
              </a:rPr>
              <a:t> </a:t>
            </a:r>
          </a:p>
          <a:p>
            <a:pPr>
              <a:lnSpc>
                <a:spcPct val="90000"/>
              </a:lnSpc>
            </a:pPr>
            <a:r>
              <a:rPr lang="it-IT" sz="1600" dirty="0" smtClean="0">
                <a:latin typeface="Wingdings"/>
                <a:ea typeface="Wingdings"/>
                <a:cs typeface="Wingdings"/>
                <a:sym typeface="Wingdings"/>
              </a:rPr>
              <a:t> </a:t>
            </a:r>
            <a:r>
              <a:rPr lang="it-IT" sz="1600" dirty="0" smtClean="0">
                <a:sym typeface="Wingdings"/>
              </a:rPr>
              <a:t>canali del calcio dipendenti da </a:t>
            </a:r>
            <a:r>
              <a:rPr lang="it-IT" sz="1600" dirty="0" err="1" smtClean="0">
                <a:sym typeface="Wingdings"/>
              </a:rPr>
              <a:t>Vm</a:t>
            </a:r>
            <a:endParaRPr lang="it-IT" sz="1600" dirty="0" smtClean="0">
              <a:sym typeface="Wingdings"/>
            </a:endParaRPr>
          </a:p>
          <a:p>
            <a:pPr>
              <a:lnSpc>
                <a:spcPct val="90000"/>
              </a:lnSpc>
            </a:pPr>
            <a:r>
              <a:rPr lang="it-IT" sz="1600" dirty="0" smtClean="0">
                <a:latin typeface="Wingdings"/>
                <a:ea typeface="Wingdings"/>
                <a:cs typeface="Wingdings"/>
                <a:sym typeface="Wingdings"/>
              </a:rPr>
              <a:t> </a:t>
            </a:r>
            <a:r>
              <a:rPr lang="it-IT" sz="1600" dirty="0" smtClean="0">
                <a:sym typeface="Wingdings"/>
              </a:rPr>
              <a:t>[Ca</a:t>
            </a:r>
            <a:r>
              <a:rPr lang="it-IT" sz="1600" baseline="30000" dirty="0" smtClean="0">
                <a:sym typeface="Wingdings"/>
              </a:rPr>
              <a:t>++</a:t>
            </a:r>
            <a:r>
              <a:rPr lang="it-IT" sz="1600" dirty="0" smtClean="0">
                <a:sym typeface="Wingdings"/>
              </a:rPr>
              <a:t>]</a:t>
            </a:r>
            <a:r>
              <a:rPr lang="it-IT" sz="1600" baseline="-25000" dirty="0" smtClean="0">
                <a:sym typeface="Wingdings"/>
              </a:rPr>
              <a:t>intracellulare </a:t>
            </a:r>
            <a:r>
              <a:rPr lang="it-IT" sz="1600" dirty="0" smtClean="0">
                <a:sym typeface="Wingdings"/>
              </a:rPr>
              <a:t> </a:t>
            </a:r>
          </a:p>
          <a:p>
            <a:pPr>
              <a:lnSpc>
                <a:spcPct val="90000"/>
              </a:lnSpc>
            </a:pPr>
            <a:r>
              <a:rPr lang="it-IT" sz="1600" b="1" dirty="0" smtClean="0">
                <a:sym typeface="Wingdings"/>
              </a:rPr>
              <a:t>NO ESOCITOSI</a:t>
            </a:r>
            <a:endParaRPr lang="it-IT" sz="1600" b="1" dirty="0" smtClean="0"/>
          </a:p>
          <a:p>
            <a:pPr>
              <a:lnSpc>
                <a:spcPct val="90000"/>
              </a:lnSpc>
            </a:pPr>
            <a:endParaRPr lang="it-IT" sz="1600" b="1" dirty="0" smtClean="0"/>
          </a:p>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22</a:t>
            </a:fld>
            <a:endParaRPr lang="it-IT"/>
          </a:p>
        </p:txBody>
      </p:sp>
    </p:spTree>
    <p:extLst>
      <p:ext uri="{BB962C8B-B14F-4D97-AF65-F5344CB8AC3E}">
        <p14:creationId xmlns:p14="http://schemas.microsoft.com/office/powerpoint/2010/main" val="799645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www.ncbi.nlm.nih.gov</a:t>
            </a:r>
            <a:r>
              <a:rPr lang="it-IT" dirty="0" smtClean="0"/>
              <a:t>/books/NBK279127/</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23</a:t>
            </a:fld>
            <a:endParaRPr lang="it-IT"/>
          </a:p>
        </p:txBody>
      </p:sp>
    </p:spTree>
    <p:extLst>
      <p:ext uri="{BB962C8B-B14F-4D97-AF65-F5344CB8AC3E}">
        <p14:creationId xmlns:p14="http://schemas.microsoft.com/office/powerpoint/2010/main" val="129433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www.ncbi.nlm.nih.gov</a:t>
            </a:r>
            <a:r>
              <a:rPr lang="it-IT" dirty="0" smtClean="0"/>
              <a:t>/books/NBK279127/</a:t>
            </a:r>
          </a:p>
          <a:p>
            <a:endParaRPr lang="it-IT" dirty="0" smtClean="0"/>
          </a:p>
          <a:p>
            <a:r>
              <a:rPr lang="it-IT" dirty="0" smtClean="0"/>
              <a:t>Se la glicemia aumenta, diminuisce il rilascio di </a:t>
            </a:r>
            <a:r>
              <a:rPr lang="it-IT" dirty="0" err="1" smtClean="0"/>
              <a:t>glucagone</a:t>
            </a:r>
            <a:r>
              <a:rPr lang="it-IT" dirty="0" smtClean="0"/>
              <a:t>. Non si vede, ma aumenterà il rilascio di insulina, il</a:t>
            </a:r>
            <a:r>
              <a:rPr lang="it-IT" baseline="0" dirty="0" smtClean="0"/>
              <a:t> fattore più importante della normalizzazione dell’iperglicemia.</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Se la glicemia cala, aumenta di molto il rilascio di </a:t>
            </a:r>
            <a:r>
              <a:rPr lang="it-IT" baseline="0" dirty="0" err="1" smtClean="0"/>
              <a:t>glucagone</a:t>
            </a:r>
            <a:r>
              <a:rPr lang="it-IT" baseline="0" dirty="0" smtClean="0"/>
              <a:t>, </a:t>
            </a:r>
            <a:r>
              <a:rPr lang="it-IT" dirty="0" smtClean="0"/>
              <a:t>il</a:t>
            </a:r>
            <a:r>
              <a:rPr lang="it-IT" baseline="0" dirty="0" smtClean="0"/>
              <a:t> fattore più importante della normalizzazione dell’ipoglicemia.</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In condizioni di glicemia stabile, il rilascio di </a:t>
            </a:r>
            <a:r>
              <a:rPr lang="it-IT" baseline="0" dirty="0" err="1" smtClean="0"/>
              <a:t>glucagone</a:t>
            </a:r>
            <a:r>
              <a:rPr lang="it-IT" baseline="0" dirty="0" smtClean="0"/>
              <a:t> è COSTANTE (non zero!!).</a:t>
            </a:r>
          </a:p>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24</a:t>
            </a:fld>
            <a:endParaRPr lang="it-IT"/>
          </a:p>
        </p:txBody>
      </p:sp>
    </p:spTree>
    <p:extLst>
      <p:ext uri="{BB962C8B-B14F-4D97-AF65-F5344CB8AC3E}">
        <p14:creationId xmlns:p14="http://schemas.microsoft.com/office/powerpoint/2010/main" val="372627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www.ncbi.nlm.nih.gov</a:t>
            </a:r>
            <a:r>
              <a:rPr lang="it-IT" dirty="0" smtClean="0"/>
              <a:t>/books/NBK279127/</a:t>
            </a:r>
          </a:p>
          <a:p>
            <a:endParaRPr lang="it-IT" dirty="0" smtClean="0"/>
          </a:p>
          <a:p>
            <a:pPr marL="171450" indent="-171450">
              <a:buFont typeface="Arial"/>
              <a:buChar char="•"/>
            </a:pPr>
            <a:r>
              <a:rPr lang="it-IT" dirty="0" err="1" smtClean="0"/>
              <a:t>Glucagon</a:t>
            </a:r>
            <a:r>
              <a:rPr lang="it-IT" dirty="0" smtClean="0"/>
              <a:t> </a:t>
            </a:r>
            <a:r>
              <a:rPr lang="it-IT" dirty="0" err="1" smtClean="0"/>
              <a:t>Receptor</a:t>
            </a:r>
            <a:r>
              <a:rPr lang="it-IT" dirty="0" smtClean="0"/>
              <a:t> </a:t>
            </a:r>
            <a:r>
              <a:rPr lang="it-IT" dirty="0" err="1" smtClean="0"/>
              <a:t>Signaling</a:t>
            </a:r>
            <a:r>
              <a:rPr lang="it-IT" dirty="0" smtClean="0"/>
              <a:t> and </a:t>
            </a:r>
            <a:r>
              <a:rPr lang="it-IT" dirty="0" err="1" smtClean="0"/>
              <a:t>Lipid</a:t>
            </a:r>
            <a:r>
              <a:rPr lang="it-IT" dirty="0" smtClean="0"/>
              <a:t> </a:t>
            </a:r>
            <a:r>
              <a:rPr lang="it-IT" dirty="0" err="1" smtClean="0"/>
              <a:t>Metabolism</a:t>
            </a:r>
            <a:endParaRPr lang="it-IT" dirty="0" smtClean="0"/>
          </a:p>
          <a:p>
            <a:r>
              <a:rPr lang="it-IT" dirty="0" smtClean="0"/>
              <a:t>Front. </a:t>
            </a:r>
            <a:r>
              <a:rPr lang="it-IT" dirty="0" err="1" smtClean="0"/>
              <a:t>Physiol</a:t>
            </a:r>
            <a:r>
              <a:rPr lang="it-IT" dirty="0" smtClean="0"/>
              <a:t>., 24 April 2019 | </a:t>
            </a:r>
            <a:r>
              <a:rPr lang="it-IT" dirty="0" err="1" smtClean="0"/>
              <a:t>https</a:t>
            </a:r>
            <a:r>
              <a:rPr lang="it-IT" dirty="0" smtClean="0"/>
              <a:t>://</a:t>
            </a:r>
            <a:r>
              <a:rPr lang="it-IT" dirty="0" err="1" smtClean="0"/>
              <a:t>doi.org</a:t>
            </a:r>
            <a:r>
              <a:rPr lang="it-IT" dirty="0" smtClean="0"/>
              <a:t>/10.3389/fphys.2019.00413</a:t>
            </a:r>
          </a:p>
          <a:p>
            <a:endParaRPr lang="it-IT" dirty="0" smtClean="0"/>
          </a:p>
          <a:p>
            <a:r>
              <a:rPr lang="it-IT" dirty="0" smtClean="0"/>
              <a:t>The </a:t>
            </a:r>
            <a:r>
              <a:rPr lang="it-IT" dirty="0" err="1" smtClean="0"/>
              <a:t>brown</a:t>
            </a:r>
            <a:r>
              <a:rPr lang="it-IT" dirty="0" smtClean="0"/>
              <a:t> adipose </a:t>
            </a:r>
            <a:r>
              <a:rPr lang="it-IT" dirty="0" err="1" smtClean="0"/>
              <a:t>tissue</a:t>
            </a:r>
            <a:r>
              <a:rPr lang="it-IT" dirty="0" smtClean="0"/>
              <a:t> </a:t>
            </a:r>
            <a:r>
              <a:rPr lang="it-IT" dirty="0" err="1" smtClean="0"/>
              <a:t>glucagon</a:t>
            </a:r>
            <a:r>
              <a:rPr lang="it-IT" dirty="0" smtClean="0"/>
              <a:t> </a:t>
            </a:r>
            <a:r>
              <a:rPr lang="it-IT" dirty="0" err="1" smtClean="0"/>
              <a:t>receptor</a:t>
            </a:r>
            <a:r>
              <a:rPr lang="it-IT" dirty="0" smtClean="0"/>
              <a:t> </a:t>
            </a:r>
            <a:r>
              <a:rPr lang="it-IT" dirty="0" err="1" smtClean="0"/>
              <a:t>is</a:t>
            </a:r>
            <a:r>
              <a:rPr lang="it-IT" dirty="0" smtClean="0"/>
              <a:t> </a:t>
            </a:r>
            <a:r>
              <a:rPr lang="it-IT" dirty="0" err="1" smtClean="0"/>
              <a:t>functional</a:t>
            </a:r>
            <a:r>
              <a:rPr lang="it-IT" dirty="0" smtClean="0"/>
              <a:t> </a:t>
            </a:r>
            <a:r>
              <a:rPr lang="it-IT" dirty="0" err="1" smtClean="0"/>
              <a:t>but</a:t>
            </a:r>
            <a:r>
              <a:rPr lang="it-IT" dirty="0" smtClean="0"/>
              <a:t> </a:t>
            </a:r>
            <a:r>
              <a:rPr lang="it-IT" dirty="0" err="1" smtClean="0"/>
              <a:t>not</a:t>
            </a:r>
            <a:r>
              <a:rPr lang="it-IT" dirty="0" smtClean="0"/>
              <a:t> </a:t>
            </a:r>
            <a:r>
              <a:rPr lang="it-IT" dirty="0" err="1" smtClean="0"/>
              <a:t>essential</a:t>
            </a:r>
            <a:r>
              <a:rPr lang="it-IT" dirty="0" smtClean="0"/>
              <a:t> for control of </a:t>
            </a:r>
            <a:r>
              <a:rPr lang="it-IT" dirty="0" err="1" smtClean="0"/>
              <a:t>energy</a:t>
            </a:r>
            <a:r>
              <a:rPr lang="it-IT" dirty="0" smtClean="0"/>
              <a:t> </a:t>
            </a:r>
            <a:r>
              <a:rPr lang="it-IT" dirty="0" err="1" smtClean="0"/>
              <a:t>homeostasis</a:t>
            </a:r>
            <a:r>
              <a:rPr lang="it-IT" dirty="0" smtClean="0"/>
              <a:t> in mice</a:t>
            </a:r>
          </a:p>
          <a:p>
            <a:pPr marL="171450" indent="-171450">
              <a:buFont typeface="Arial"/>
              <a:buChar char="•"/>
            </a:pPr>
            <a:r>
              <a:rPr lang="it-IT" dirty="0" err="1" smtClean="0"/>
              <a:t>Molecular</a:t>
            </a:r>
            <a:r>
              <a:rPr lang="it-IT" dirty="0" smtClean="0"/>
              <a:t> </a:t>
            </a:r>
            <a:r>
              <a:rPr lang="it-IT" dirty="0" err="1" smtClean="0"/>
              <a:t>Metabolism</a:t>
            </a:r>
            <a:r>
              <a:rPr lang="it-IT" baseline="0" dirty="0" smtClean="0"/>
              <a:t> </a:t>
            </a:r>
            <a:r>
              <a:rPr lang="it-IT" dirty="0" smtClean="0"/>
              <a:t>Volume 22, April 2019, </a:t>
            </a:r>
            <a:r>
              <a:rPr lang="it-IT" dirty="0" err="1" smtClean="0"/>
              <a:t>Pages</a:t>
            </a:r>
            <a:r>
              <a:rPr lang="it-IT" dirty="0" smtClean="0"/>
              <a:t> 37-48. </a:t>
            </a:r>
            <a:r>
              <a:rPr lang="it-IT" dirty="0" err="1" smtClean="0"/>
              <a:t>doi</a:t>
            </a:r>
            <a:r>
              <a:rPr lang="it-IT" dirty="0" smtClean="0"/>
              <a:t>: </a:t>
            </a:r>
            <a:r>
              <a:rPr lang="hr-HR" dirty="0" smtClean="0"/>
              <a:t>10.1016/j.molmet.2019.01.011</a:t>
            </a:r>
            <a:endParaRPr lang="it-IT" dirty="0" smtClean="0"/>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25</a:t>
            </a:fld>
            <a:endParaRPr lang="it-IT"/>
          </a:p>
        </p:txBody>
      </p:sp>
    </p:spTree>
    <p:extLst>
      <p:ext uri="{BB962C8B-B14F-4D97-AF65-F5344CB8AC3E}">
        <p14:creationId xmlns:p14="http://schemas.microsoft.com/office/powerpoint/2010/main" val="19062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www.ncbi.nlm.nih.gov</a:t>
            </a:r>
            <a:r>
              <a:rPr lang="it-IT" dirty="0" smtClean="0"/>
              <a:t>/books/NBK279127/</a:t>
            </a:r>
          </a:p>
          <a:p>
            <a:endParaRPr lang="it-IT" dirty="0" smtClean="0"/>
          </a:p>
          <a:p>
            <a:r>
              <a:rPr lang="it-IT" dirty="0" smtClean="0"/>
              <a:t>Il </a:t>
            </a:r>
            <a:r>
              <a:rPr lang="it-IT" dirty="0" err="1" smtClean="0"/>
              <a:t>glucagone</a:t>
            </a:r>
            <a:r>
              <a:rPr lang="it-IT" dirty="0" smtClean="0"/>
              <a:t> aumenta la produzione di glucosio epatico stimolando la </a:t>
            </a:r>
            <a:r>
              <a:rPr lang="it-IT" dirty="0" err="1" smtClean="0"/>
              <a:t>glicogenolisi</a:t>
            </a:r>
            <a:r>
              <a:rPr lang="it-IT" dirty="0" smtClean="0"/>
              <a:t> e la </a:t>
            </a:r>
            <a:r>
              <a:rPr lang="it-IT" dirty="0" err="1" smtClean="0"/>
              <a:t>glicogenogenesi</a:t>
            </a:r>
            <a:r>
              <a:rPr lang="it-IT" dirty="0" smtClean="0"/>
              <a:t> (frecce verdi) mentre inibisce la glicolisi e la glicogenesi (frecce rosse).</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26</a:t>
            </a:fld>
            <a:endParaRPr lang="it-IT"/>
          </a:p>
        </p:txBody>
      </p:sp>
    </p:spTree>
    <p:extLst>
      <p:ext uri="{BB962C8B-B14F-4D97-AF65-F5344CB8AC3E}">
        <p14:creationId xmlns:p14="http://schemas.microsoft.com/office/powerpoint/2010/main" val="30425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medatrio.com</a:t>
            </a:r>
            <a:r>
              <a:rPr lang="it-IT" dirty="0" smtClean="0"/>
              <a:t>/</a:t>
            </a:r>
            <a:r>
              <a:rPr lang="it-IT" dirty="0" err="1" smtClean="0"/>
              <a:t>biosynthesis</a:t>
            </a:r>
            <a:r>
              <a:rPr lang="it-IT" dirty="0" smtClean="0"/>
              <a:t>-of-</a:t>
            </a:r>
            <a:r>
              <a:rPr lang="it-IT" dirty="0" err="1" smtClean="0"/>
              <a:t>thyroid</a:t>
            </a:r>
            <a:r>
              <a:rPr lang="it-IT" dirty="0" smtClean="0"/>
              <a:t>-</a:t>
            </a:r>
            <a:r>
              <a:rPr lang="it-IT" dirty="0" err="1" smtClean="0"/>
              <a:t>hormone</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4</a:t>
            </a:fld>
            <a:endParaRPr lang="it-IT"/>
          </a:p>
        </p:txBody>
      </p:sp>
    </p:spTree>
    <p:extLst>
      <p:ext uri="{BB962C8B-B14F-4D97-AF65-F5344CB8AC3E}">
        <p14:creationId xmlns:p14="http://schemas.microsoft.com/office/powerpoint/2010/main" val="3103081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hr-HR" dirty="0" smtClean="0"/>
              <a:t>Int. J. Mol. Sci. 2019, 20, 3314; doi:10.3390/ijms20133314</a:t>
            </a:r>
            <a:endParaRPr lang="it-IT" dirty="0" smtClean="0"/>
          </a:p>
          <a:p>
            <a:endParaRPr lang="it-IT" dirty="0" smtClean="0"/>
          </a:p>
          <a:p>
            <a:r>
              <a:rPr lang="it-IT" dirty="0" smtClean="0"/>
              <a:t>Figure 3. </a:t>
            </a:r>
            <a:r>
              <a:rPr lang="it-IT" dirty="0" err="1" smtClean="0"/>
              <a:t>Glucagon</a:t>
            </a:r>
            <a:r>
              <a:rPr lang="it-IT" dirty="0" smtClean="0"/>
              <a:t> </a:t>
            </a:r>
            <a:r>
              <a:rPr lang="it-IT" dirty="0" err="1" smtClean="0"/>
              <a:t>effects</a:t>
            </a:r>
            <a:r>
              <a:rPr lang="it-IT" dirty="0" smtClean="0"/>
              <a:t> on </a:t>
            </a:r>
            <a:r>
              <a:rPr lang="it-IT" dirty="0" err="1" smtClean="0"/>
              <a:t>hepatic</a:t>
            </a:r>
            <a:r>
              <a:rPr lang="it-IT" dirty="0" smtClean="0"/>
              <a:t> </a:t>
            </a:r>
            <a:r>
              <a:rPr lang="it-IT" dirty="0" err="1" smtClean="0"/>
              <a:t>glucose</a:t>
            </a:r>
            <a:r>
              <a:rPr lang="it-IT" dirty="0" smtClean="0"/>
              <a:t> production. </a:t>
            </a:r>
            <a:r>
              <a:rPr lang="it-IT" dirty="0" err="1" smtClean="0"/>
              <a:t>Activation</a:t>
            </a:r>
            <a:r>
              <a:rPr lang="it-IT" dirty="0" smtClean="0"/>
              <a:t> of the </a:t>
            </a:r>
            <a:r>
              <a:rPr lang="it-IT" dirty="0" err="1" smtClean="0"/>
              <a:t>glucagon</a:t>
            </a:r>
            <a:r>
              <a:rPr lang="it-IT" dirty="0" smtClean="0"/>
              <a:t> </a:t>
            </a:r>
            <a:r>
              <a:rPr lang="it-IT" dirty="0" err="1" smtClean="0"/>
              <a:t>receptor</a:t>
            </a:r>
            <a:endParaRPr lang="it-IT" dirty="0" smtClean="0"/>
          </a:p>
          <a:p>
            <a:r>
              <a:rPr lang="it-IT" dirty="0" err="1" smtClean="0"/>
              <a:t>results</a:t>
            </a:r>
            <a:r>
              <a:rPr lang="it-IT" dirty="0" smtClean="0"/>
              <a:t> in </a:t>
            </a:r>
            <a:r>
              <a:rPr lang="it-IT" dirty="0" err="1" smtClean="0"/>
              <a:t>adenylate</a:t>
            </a:r>
            <a:r>
              <a:rPr lang="it-IT" dirty="0" smtClean="0"/>
              <a:t> </a:t>
            </a:r>
            <a:r>
              <a:rPr lang="it-IT" dirty="0" err="1" smtClean="0"/>
              <a:t>cyclase</a:t>
            </a:r>
            <a:r>
              <a:rPr lang="it-IT" dirty="0" smtClean="0"/>
              <a:t> </a:t>
            </a:r>
            <a:r>
              <a:rPr lang="it-IT" dirty="0" err="1" smtClean="0"/>
              <a:t>activation</a:t>
            </a:r>
            <a:r>
              <a:rPr lang="it-IT" dirty="0" smtClean="0"/>
              <a:t> and </a:t>
            </a:r>
            <a:r>
              <a:rPr lang="it-IT" dirty="0" err="1" smtClean="0"/>
              <a:t>cAMP</a:t>
            </a:r>
            <a:r>
              <a:rPr lang="it-IT" dirty="0" smtClean="0"/>
              <a:t> </a:t>
            </a:r>
            <a:r>
              <a:rPr lang="it-IT" dirty="0" err="1" smtClean="0"/>
              <a:t>formation</a:t>
            </a:r>
            <a:r>
              <a:rPr lang="it-IT" dirty="0" smtClean="0"/>
              <a:t>. The </a:t>
            </a:r>
            <a:r>
              <a:rPr lang="it-IT" dirty="0" err="1" smtClean="0"/>
              <a:t>increase</a:t>
            </a:r>
            <a:r>
              <a:rPr lang="it-IT" dirty="0" smtClean="0"/>
              <a:t> in </a:t>
            </a:r>
            <a:r>
              <a:rPr lang="it-IT" dirty="0" err="1" smtClean="0"/>
              <a:t>intracellular</a:t>
            </a:r>
            <a:endParaRPr lang="it-IT" dirty="0" smtClean="0"/>
          </a:p>
          <a:p>
            <a:r>
              <a:rPr lang="it-IT" dirty="0" err="1" smtClean="0"/>
              <a:t>cAMP</a:t>
            </a:r>
            <a:r>
              <a:rPr lang="it-IT" dirty="0" smtClean="0"/>
              <a:t> </a:t>
            </a:r>
            <a:r>
              <a:rPr lang="it-IT" dirty="0" err="1" smtClean="0"/>
              <a:t>levels</a:t>
            </a:r>
            <a:r>
              <a:rPr lang="it-IT" dirty="0" smtClean="0"/>
              <a:t> </a:t>
            </a:r>
            <a:r>
              <a:rPr lang="it-IT" dirty="0" err="1" smtClean="0"/>
              <a:t>activates</a:t>
            </a:r>
            <a:r>
              <a:rPr lang="it-IT" dirty="0" smtClean="0"/>
              <a:t> </a:t>
            </a:r>
            <a:r>
              <a:rPr lang="it-IT" dirty="0" err="1" smtClean="0"/>
              <a:t>protein</a:t>
            </a:r>
            <a:r>
              <a:rPr lang="it-IT" dirty="0" smtClean="0"/>
              <a:t> </a:t>
            </a:r>
            <a:r>
              <a:rPr lang="it-IT" dirty="0" err="1" smtClean="0"/>
              <a:t>kinase</a:t>
            </a:r>
            <a:r>
              <a:rPr lang="it-IT" dirty="0" smtClean="0"/>
              <a:t> A (PKA), </a:t>
            </a:r>
            <a:r>
              <a:rPr lang="it-IT" dirty="0" err="1" smtClean="0"/>
              <a:t>which</a:t>
            </a:r>
            <a:r>
              <a:rPr lang="it-IT" dirty="0" smtClean="0"/>
              <a:t> </a:t>
            </a:r>
            <a:r>
              <a:rPr lang="it-IT" dirty="0" err="1" smtClean="0"/>
              <a:t>phosphorylates</a:t>
            </a:r>
            <a:r>
              <a:rPr lang="it-IT" dirty="0" smtClean="0"/>
              <a:t> the </a:t>
            </a:r>
            <a:r>
              <a:rPr lang="it-IT" dirty="0" err="1" smtClean="0"/>
              <a:t>transcription</a:t>
            </a:r>
            <a:r>
              <a:rPr lang="it-IT" dirty="0" smtClean="0"/>
              <a:t> </a:t>
            </a:r>
            <a:r>
              <a:rPr lang="it-IT" dirty="0" err="1" smtClean="0"/>
              <a:t>factor</a:t>
            </a:r>
            <a:endParaRPr lang="it-IT" dirty="0" smtClean="0"/>
          </a:p>
          <a:p>
            <a:r>
              <a:rPr lang="it-IT" dirty="0" err="1" smtClean="0"/>
              <a:t>cAMP-response-element-binding</a:t>
            </a:r>
            <a:r>
              <a:rPr lang="it-IT" dirty="0" smtClean="0"/>
              <a:t> (CREB) </a:t>
            </a:r>
            <a:r>
              <a:rPr lang="it-IT" dirty="0" err="1" smtClean="0"/>
              <a:t>protein</a:t>
            </a:r>
            <a:r>
              <a:rPr lang="it-IT" dirty="0" smtClean="0"/>
              <a:t>. CREB </a:t>
            </a:r>
            <a:r>
              <a:rPr lang="it-IT" dirty="0" err="1" smtClean="0"/>
              <a:t>induces</a:t>
            </a:r>
            <a:r>
              <a:rPr lang="it-IT" dirty="0" smtClean="0"/>
              <a:t> the </a:t>
            </a:r>
            <a:r>
              <a:rPr lang="it-IT" dirty="0" err="1" smtClean="0"/>
              <a:t>transcription</a:t>
            </a:r>
            <a:r>
              <a:rPr lang="it-IT" dirty="0" smtClean="0"/>
              <a:t> of </a:t>
            </a:r>
            <a:r>
              <a:rPr lang="it-IT" dirty="0" err="1" smtClean="0"/>
              <a:t>glucose</a:t>
            </a:r>
            <a:endParaRPr lang="it-IT" dirty="0" smtClean="0"/>
          </a:p>
          <a:p>
            <a:r>
              <a:rPr lang="it-IT" dirty="0" smtClean="0"/>
              <a:t>6-phosphatase and </a:t>
            </a:r>
            <a:r>
              <a:rPr lang="it-IT" dirty="0" err="1" smtClean="0"/>
              <a:t>phosphoenolpyruvate</a:t>
            </a:r>
            <a:r>
              <a:rPr lang="it-IT" dirty="0" smtClean="0"/>
              <a:t> </a:t>
            </a:r>
            <a:r>
              <a:rPr lang="it-IT" dirty="0" err="1" smtClean="0"/>
              <a:t>carboxykinase</a:t>
            </a:r>
            <a:r>
              <a:rPr lang="it-IT" dirty="0" smtClean="0"/>
              <a:t> (PEPCK), </a:t>
            </a:r>
            <a:r>
              <a:rPr lang="it-IT" dirty="0" err="1" smtClean="0"/>
              <a:t>two</a:t>
            </a:r>
            <a:r>
              <a:rPr lang="it-IT" dirty="0" smtClean="0"/>
              <a:t> </a:t>
            </a:r>
            <a:r>
              <a:rPr lang="it-IT" dirty="0" err="1" smtClean="0"/>
              <a:t>enzymes</a:t>
            </a:r>
            <a:r>
              <a:rPr lang="it-IT" dirty="0" smtClean="0"/>
              <a:t> </a:t>
            </a:r>
            <a:r>
              <a:rPr lang="it-IT" dirty="0" err="1" smtClean="0"/>
              <a:t>that</a:t>
            </a:r>
            <a:r>
              <a:rPr lang="it-IT" dirty="0" smtClean="0"/>
              <a:t> </a:t>
            </a:r>
            <a:r>
              <a:rPr lang="it-IT" dirty="0" err="1" smtClean="0"/>
              <a:t>contribute</a:t>
            </a:r>
            <a:endParaRPr lang="it-IT" dirty="0" smtClean="0"/>
          </a:p>
          <a:p>
            <a:r>
              <a:rPr lang="it-IT" dirty="0" smtClean="0"/>
              <a:t>to </a:t>
            </a:r>
            <a:r>
              <a:rPr lang="it-IT" dirty="0" err="1" smtClean="0"/>
              <a:t>increased</a:t>
            </a:r>
            <a:r>
              <a:rPr lang="it-IT" dirty="0" smtClean="0"/>
              <a:t> </a:t>
            </a:r>
            <a:r>
              <a:rPr lang="it-IT" dirty="0" err="1" smtClean="0"/>
              <a:t>gluconeogenesis</a:t>
            </a:r>
            <a:r>
              <a:rPr lang="it-IT" dirty="0" smtClean="0"/>
              <a:t>. PKA </a:t>
            </a:r>
            <a:r>
              <a:rPr lang="it-IT" dirty="0" err="1" smtClean="0"/>
              <a:t>phosphorylates</a:t>
            </a:r>
            <a:r>
              <a:rPr lang="it-IT" dirty="0" smtClean="0"/>
              <a:t> (</a:t>
            </a:r>
            <a:r>
              <a:rPr lang="it-IT" dirty="0" err="1" smtClean="0"/>
              <a:t>hence</a:t>
            </a:r>
            <a:r>
              <a:rPr lang="it-IT" dirty="0" smtClean="0"/>
              <a:t> </a:t>
            </a:r>
            <a:r>
              <a:rPr lang="it-IT" dirty="0" err="1" smtClean="0"/>
              <a:t>activates</a:t>
            </a:r>
            <a:r>
              <a:rPr lang="it-IT" dirty="0" smtClean="0"/>
              <a:t>) the </a:t>
            </a:r>
            <a:r>
              <a:rPr lang="it-IT" dirty="0" err="1" smtClean="0"/>
              <a:t>phospho-fructokinase</a:t>
            </a:r>
            <a:endParaRPr lang="it-IT" dirty="0" smtClean="0"/>
          </a:p>
          <a:p>
            <a:r>
              <a:rPr lang="it-IT" dirty="0" smtClean="0"/>
              <a:t>2 (PFK-2)/</a:t>
            </a:r>
            <a:r>
              <a:rPr lang="it-IT" dirty="0" err="1" smtClean="0"/>
              <a:t>fructose</a:t>
            </a:r>
            <a:r>
              <a:rPr lang="it-IT" dirty="0" smtClean="0"/>
              <a:t> 2,6-bisphosphatase (FBPase2) </a:t>
            </a:r>
            <a:r>
              <a:rPr lang="it-IT" dirty="0" err="1" smtClean="0"/>
              <a:t>protein</a:t>
            </a:r>
            <a:r>
              <a:rPr lang="it-IT" dirty="0" smtClean="0"/>
              <a:t>. </a:t>
            </a:r>
            <a:r>
              <a:rPr lang="it-IT" dirty="0" err="1" smtClean="0"/>
              <a:t>Upon</a:t>
            </a:r>
            <a:r>
              <a:rPr lang="it-IT" dirty="0" smtClean="0"/>
              <a:t> </a:t>
            </a:r>
            <a:r>
              <a:rPr lang="it-IT" dirty="0" err="1" smtClean="0"/>
              <a:t>phosphorylation</a:t>
            </a:r>
            <a:r>
              <a:rPr lang="it-IT" dirty="0" smtClean="0"/>
              <a:t>, PFK-2 </a:t>
            </a:r>
            <a:r>
              <a:rPr lang="it-IT" dirty="0" err="1" smtClean="0"/>
              <a:t>activity</a:t>
            </a:r>
            <a:r>
              <a:rPr lang="it-IT" dirty="0" smtClean="0"/>
              <a:t> </a:t>
            </a:r>
            <a:r>
              <a:rPr lang="it-IT" dirty="0" err="1" smtClean="0"/>
              <a:t>is</a:t>
            </a:r>
            <a:endParaRPr lang="it-IT" dirty="0" smtClean="0"/>
          </a:p>
          <a:p>
            <a:r>
              <a:rPr lang="it-IT" dirty="0" err="1" smtClean="0"/>
              <a:t>inhibited</a:t>
            </a:r>
            <a:r>
              <a:rPr lang="it-IT" dirty="0" smtClean="0"/>
              <a:t> </a:t>
            </a:r>
            <a:r>
              <a:rPr lang="it-IT" dirty="0" err="1" smtClean="0"/>
              <a:t>while</a:t>
            </a:r>
            <a:r>
              <a:rPr lang="it-IT" dirty="0" smtClean="0"/>
              <a:t> FBPase2 </a:t>
            </a:r>
            <a:r>
              <a:rPr lang="it-IT" dirty="0" err="1" smtClean="0"/>
              <a:t>activity</a:t>
            </a:r>
            <a:r>
              <a:rPr lang="it-IT" dirty="0" smtClean="0"/>
              <a:t> </a:t>
            </a:r>
            <a:r>
              <a:rPr lang="it-IT" dirty="0" err="1" smtClean="0"/>
              <a:t>is</a:t>
            </a:r>
            <a:r>
              <a:rPr lang="it-IT" dirty="0" smtClean="0"/>
              <a:t> </a:t>
            </a:r>
            <a:r>
              <a:rPr lang="it-IT" dirty="0" err="1" smtClean="0"/>
              <a:t>activated</a:t>
            </a:r>
            <a:r>
              <a:rPr lang="it-IT" dirty="0" smtClean="0"/>
              <a:t>. </a:t>
            </a:r>
            <a:r>
              <a:rPr lang="it-IT" dirty="0" err="1" smtClean="0"/>
              <a:t>Glucagon</a:t>
            </a:r>
            <a:r>
              <a:rPr lang="it-IT" dirty="0" smtClean="0"/>
              <a:t> </a:t>
            </a:r>
            <a:r>
              <a:rPr lang="it-IT" dirty="0" err="1" smtClean="0"/>
              <a:t>thus</a:t>
            </a:r>
            <a:r>
              <a:rPr lang="it-IT" dirty="0" smtClean="0"/>
              <a:t> </a:t>
            </a:r>
            <a:r>
              <a:rPr lang="it-IT" dirty="0" err="1" smtClean="0"/>
              <a:t>lowers</a:t>
            </a:r>
            <a:r>
              <a:rPr lang="it-IT" dirty="0" smtClean="0"/>
              <a:t> the </a:t>
            </a:r>
            <a:r>
              <a:rPr lang="it-IT" dirty="0" err="1" smtClean="0"/>
              <a:t>level</a:t>
            </a:r>
            <a:r>
              <a:rPr lang="it-IT" dirty="0" smtClean="0"/>
              <a:t> of </a:t>
            </a:r>
            <a:r>
              <a:rPr lang="it-IT" dirty="0" err="1" smtClean="0"/>
              <a:t>fructose</a:t>
            </a:r>
            <a:r>
              <a:rPr lang="it-IT" dirty="0" smtClean="0"/>
              <a:t> 2,6-bisphosphate</a:t>
            </a:r>
          </a:p>
          <a:p>
            <a:r>
              <a:rPr lang="it-IT" dirty="0" smtClean="0"/>
              <a:t>and </a:t>
            </a:r>
            <a:r>
              <a:rPr lang="it-IT" dirty="0" err="1" smtClean="0"/>
              <a:t>increases</a:t>
            </a:r>
            <a:r>
              <a:rPr lang="it-IT" dirty="0" smtClean="0"/>
              <a:t> </a:t>
            </a:r>
            <a:r>
              <a:rPr lang="it-IT" dirty="0" err="1" smtClean="0"/>
              <a:t>fructose</a:t>
            </a:r>
            <a:r>
              <a:rPr lang="it-IT" dirty="0" smtClean="0"/>
              <a:t> 6-phosphate </a:t>
            </a:r>
            <a:r>
              <a:rPr lang="it-IT" dirty="0" err="1" smtClean="0"/>
              <a:t>levels</a:t>
            </a:r>
            <a:r>
              <a:rPr lang="it-IT" dirty="0" smtClean="0"/>
              <a:t>, </a:t>
            </a:r>
            <a:r>
              <a:rPr lang="it-IT" dirty="0" err="1" smtClean="0"/>
              <a:t>which</a:t>
            </a:r>
            <a:r>
              <a:rPr lang="it-IT" dirty="0" smtClean="0"/>
              <a:t> </a:t>
            </a:r>
            <a:r>
              <a:rPr lang="it-IT" dirty="0" err="1" smtClean="0"/>
              <a:t>suppresses</a:t>
            </a:r>
            <a:r>
              <a:rPr lang="it-IT" dirty="0" smtClean="0"/>
              <a:t> </a:t>
            </a:r>
            <a:r>
              <a:rPr lang="it-IT" dirty="0" err="1" smtClean="0"/>
              <a:t>glycolysis</a:t>
            </a:r>
            <a:r>
              <a:rPr lang="it-IT" dirty="0" smtClean="0"/>
              <a:t> and </a:t>
            </a:r>
            <a:r>
              <a:rPr lang="it-IT" dirty="0" err="1" smtClean="0"/>
              <a:t>increases</a:t>
            </a:r>
            <a:r>
              <a:rPr lang="it-IT" dirty="0" smtClean="0"/>
              <a:t> </a:t>
            </a:r>
            <a:r>
              <a:rPr lang="it-IT" dirty="0" err="1" smtClean="0"/>
              <a:t>gluconeogenesis</a:t>
            </a:r>
            <a:r>
              <a:rPr lang="it-IT" dirty="0" smtClean="0"/>
              <a:t>.</a:t>
            </a:r>
          </a:p>
          <a:p>
            <a:r>
              <a:rPr lang="it-IT" dirty="0" err="1" smtClean="0"/>
              <a:t>Secondly</a:t>
            </a:r>
            <a:r>
              <a:rPr lang="it-IT" dirty="0" smtClean="0"/>
              <a:t>, PKA </a:t>
            </a:r>
            <a:r>
              <a:rPr lang="it-IT" dirty="0" err="1" smtClean="0"/>
              <a:t>phosphorylates</a:t>
            </a:r>
            <a:r>
              <a:rPr lang="it-IT" dirty="0" smtClean="0"/>
              <a:t> </a:t>
            </a:r>
            <a:r>
              <a:rPr lang="it-IT" dirty="0" err="1" smtClean="0"/>
              <a:t>pyruvate</a:t>
            </a:r>
            <a:r>
              <a:rPr lang="it-IT" dirty="0" smtClean="0"/>
              <a:t> </a:t>
            </a:r>
            <a:r>
              <a:rPr lang="it-IT" dirty="0" err="1" smtClean="0"/>
              <a:t>kinase</a:t>
            </a:r>
            <a:r>
              <a:rPr lang="it-IT" dirty="0" smtClean="0"/>
              <a:t>, </a:t>
            </a:r>
            <a:r>
              <a:rPr lang="it-IT" dirty="0" err="1" smtClean="0"/>
              <a:t>resulting</a:t>
            </a:r>
            <a:r>
              <a:rPr lang="it-IT" dirty="0" smtClean="0"/>
              <a:t> in </a:t>
            </a:r>
            <a:r>
              <a:rPr lang="it-IT" dirty="0" err="1" smtClean="0"/>
              <a:t>increased</a:t>
            </a:r>
            <a:r>
              <a:rPr lang="it-IT" dirty="0" smtClean="0"/>
              <a:t> </a:t>
            </a:r>
            <a:r>
              <a:rPr lang="it-IT" dirty="0" err="1" smtClean="0"/>
              <a:t>fructose</a:t>
            </a:r>
            <a:r>
              <a:rPr lang="it-IT" dirty="0" smtClean="0"/>
              <a:t> 1,6 </a:t>
            </a:r>
            <a:r>
              <a:rPr lang="it-IT" dirty="0" err="1" smtClean="0"/>
              <a:t>bisphosphate</a:t>
            </a:r>
            <a:endParaRPr lang="it-IT" dirty="0" smtClean="0"/>
          </a:p>
          <a:p>
            <a:r>
              <a:rPr lang="it-IT" dirty="0" err="1" smtClean="0"/>
              <a:t>levels</a:t>
            </a:r>
            <a:r>
              <a:rPr lang="it-IT" dirty="0" smtClean="0"/>
              <a:t> and </a:t>
            </a:r>
            <a:r>
              <a:rPr lang="it-IT" dirty="0" err="1" smtClean="0"/>
              <a:t>decreased</a:t>
            </a:r>
            <a:r>
              <a:rPr lang="it-IT" dirty="0" smtClean="0"/>
              <a:t> </a:t>
            </a:r>
            <a:r>
              <a:rPr lang="it-IT" dirty="0" err="1" smtClean="0"/>
              <a:t>pyruvate</a:t>
            </a:r>
            <a:r>
              <a:rPr lang="it-IT" dirty="0" smtClean="0"/>
              <a:t> </a:t>
            </a:r>
            <a:r>
              <a:rPr lang="it-IT" dirty="0" err="1" smtClean="0"/>
              <a:t>levels</a:t>
            </a:r>
            <a:r>
              <a:rPr lang="it-IT" dirty="0" smtClean="0"/>
              <a:t>, </a:t>
            </a:r>
            <a:r>
              <a:rPr lang="it-IT" dirty="0" err="1" smtClean="0"/>
              <a:t>which</a:t>
            </a:r>
            <a:r>
              <a:rPr lang="it-IT" dirty="0" smtClean="0"/>
              <a:t> </a:t>
            </a:r>
            <a:r>
              <a:rPr lang="it-IT" dirty="0" err="1" smtClean="0"/>
              <a:t>leads</a:t>
            </a:r>
            <a:r>
              <a:rPr lang="it-IT" dirty="0" smtClean="0"/>
              <a:t> to </a:t>
            </a:r>
            <a:r>
              <a:rPr lang="it-IT" dirty="0" err="1" smtClean="0"/>
              <a:t>reduced</a:t>
            </a:r>
            <a:r>
              <a:rPr lang="it-IT" dirty="0" smtClean="0"/>
              <a:t> </a:t>
            </a:r>
            <a:r>
              <a:rPr lang="it-IT" dirty="0" err="1" smtClean="0"/>
              <a:t>glycolysis</a:t>
            </a:r>
            <a:r>
              <a:rPr lang="it-IT" dirty="0" smtClean="0"/>
              <a:t>. </a:t>
            </a:r>
            <a:r>
              <a:rPr lang="it-IT" dirty="0" err="1" smtClean="0"/>
              <a:t>Most</a:t>
            </a:r>
            <a:r>
              <a:rPr lang="it-IT" dirty="0" smtClean="0"/>
              <a:t> </a:t>
            </a:r>
            <a:r>
              <a:rPr lang="it-IT" dirty="0" err="1" smtClean="0"/>
              <a:t>importantly</a:t>
            </a:r>
            <a:r>
              <a:rPr lang="it-IT" dirty="0" smtClean="0"/>
              <a:t>, PKA</a:t>
            </a:r>
          </a:p>
          <a:p>
            <a:r>
              <a:rPr lang="it-IT" dirty="0" err="1" smtClean="0"/>
              <a:t>phosphorylates</a:t>
            </a:r>
            <a:r>
              <a:rPr lang="it-IT" dirty="0" smtClean="0"/>
              <a:t> </a:t>
            </a:r>
            <a:r>
              <a:rPr lang="it-IT" dirty="0" err="1" smtClean="0"/>
              <a:t>phosphorylase</a:t>
            </a:r>
            <a:r>
              <a:rPr lang="it-IT" dirty="0" smtClean="0"/>
              <a:t> </a:t>
            </a:r>
            <a:r>
              <a:rPr lang="it-IT" dirty="0" err="1" smtClean="0"/>
              <a:t>kinase</a:t>
            </a:r>
            <a:r>
              <a:rPr lang="it-IT" dirty="0" smtClean="0"/>
              <a:t>, </a:t>
            </a:r>
            <a:r>
              <a:rPr lang="it-IT" dirty="0" err="1" smtClean="0"/>
              <a:t>initiating</a:t>
            </a:r>
            <a:r>
              <a:rPr lang="it-IT" dirty="0" smtClean="0"/>
              <a:t> the </a:t>
            </a:r>
            <a:r>
              <a:rPr lang="it-IT" dirty="0" err="1" smtClean="0"/>
              <a:t>glycogenolysis</a:t>
            </a:r>
            <a:r>
              <a:rPr lang="it-IT" dirty="0" smtClean="0"/>
              <a:t> </a:t>
            </a:r>
            <a:r>
              <a:rPr lang="it-IT" dirty="0" err="1" smtClean="0"/>
              <a:t>cascade</a:t>
            </a:r>
            <a:r>
              <a:rPr lang="it-IT" dirty="0" smtClean="0"/>
              <a:t> </a:t>
            </a:r>
            <a:r>
              <a:rPr lang="it-IT" dirty="0" err="1" smtClean="0"/>
              <a:t>increasing</a:t>
            </a:r>
            <a:r>
              <a:rPr lang="it-IT" dirty="0" smtClean="0"/>
              <a:t> the </a:t>
            </a:r>
            <a:r>
              <a:rPr lang="it-IT" dirty="0" err="1" smtClean="0"/>
              <a:t>conversion</a:t>
            </a:r>
            <a:endParaRPr lang="it-IT" dirty="0" smtClean="0"/>
          </a:p>
          <a:p>
            <a:r>
              <a:rPr lang="it-IT" dirty="0" smtClean="0"/>
              <a:t>of </a:t>
            </a:r>
            <a:r>
              <a:rPr lang="it-IT" dirty="0" err="1" smtClean="0"/>
              <a:t>glycogen</a:t>
            </a:r>
            <a:r>
              <a:rPr lang="it-IT" dirty="0" smtClean="0"/>
              <a:t> to </a:t>
            </a:r>
            <a:r>
              <a:rPr lang="it-IT" dirty="0" err="1" smtClean="0"/>
              <a:t>glucose</a:t>
            </a:r>
            <a:r>
              <a:rPr lang="it-IT" dirty="0" smtClean="0"/>
              <a:t> 1-phosphate. </a:t>
            </a:r>
            <a:r>
              <a:rPr lang="it-IT" dirty="0" err="1" smtClean="0"/>
              <a:t>Finally</a:t>
            </a:r>
            <a:r>
              <a:rPr lang="it-IT" dirty="0" smtClean="0"/>
              <a:t>, PKA </a:t>
            </a:r>
            <a:r>
              <a:rPr lang="it-IT" dirty="0" err="1" smtClean="0"/>
              <a:t>phosphorylates</a:t>
            </a:r>
            <a:r>
              <a:rPr lang="it-IT" dirty="0" smtClean="0"/>
              <a:t> and </a:t>
            </a:r>
            <a:r>
              <a:rPr lang="it-IT" dirty="0" err="1" smtClean="0"/>
              <a:t>inhibits</a:t>
            </a:r>
            <a:r>
              <a:rPr lang="it-IT" dirty="0" smtClean="0"/>
              <a:t> </a:t>
            </a:r>
            <a:r>
              <a:rPr lang="it-IT" dirty="0" err="1" smtClean="0"/>
              <a:t>glycogen</a:t>
            </a:r>
            <a:r>
              <a:rPr lang="it-IT" dirty="0" smtClean="0"/>
              <a:t> </a:t>
            </a:r>
            <a:r>
              <a:rPr lang="it-IT" dirty="0" err="1" smtClean="0"/>
              <a:t>synthase</a:t>
            </a:r>
            <a:endParaRPr lang="it-IT" dirty="0" smtClean="0"/>
          </a:p>
          <a:p>
            <a:r>
              <a:rPr lang="it-IT" dirty="0" smtClean="0"/>
              <a:t>(glucose-6-phosphatase). The </a:t>
            </a:r>
            <a:r>
              <a:rPr lang="it-IT" dirty="0" err="1" smtClean="0"/>
              <a:t>red</a:t>
            </a:r>
            <a:r>
              <a:rPr lang="it-IT" dirty="0" smtClean="0"/>
              <a:t> </a:t>
            </a:r>
            <a:r>
              <a:rPr lang="it-IT" dirty="0" err="1" smtClean="0"/>
              <a:t>arrows</a:t>
            </a:r>
            <a:r>
              <a:rPr lang="it-IT" dirty="0" smtClean="0"/>
              <a:t> indicate </a:t>
            </a:r>
            <a:r>
              <a:rPr lang="it-IT" dirty="0" err="1" smtClean="0"/>
              <a:t>inhibitory</a:t>
            </a:r>
            <a:r>
              <a:rPr lang="it-IT" dirty="0" smtClean="0"/>
              <a:t> </a:t>
            </a:r>
            <a:r>
              <a:rPr lang="it-IT" dirty="0" err="1" smtClean="0"/>
              <a:t>actions</a:t>
            </a:r>
            <a:r>
              <a:rPr lang="it-IT" dirty="0" smtClean="0"/>
              <a:t> of </a:t>
            </a:r>
            <a:r>
              <a:rPr lang="it-IT" dirty="0" err="1" smtClean="0"/>
              <a:t>glucagon</a:t>
            </a:r>
            <a:r>
              <a:rPr lang="it-IT" dirty="0" smtClean="0"/>
              <a:t> </a:t>
            </a:r>
            <a:r>
              <a:rPr lang="it-IT" dirty="0" err="1" smtClean="0"/>
              <a:t>receptor</a:t>
            </a:r>
            <a:r>
              <a:rPr lang="it-IT" dirty="0" smtClean="0"/>
              <a:t> </a:t>
            </a:r>
            <a:r>
              <a:rPr lang="it-IT" dirty="0" err="1" smtClean="0"/>
              <a:t>signaling</a:t>
            </a:r>
            <a:endParaRPr lang="it-IT" dirty="0" smtClean="0"/>
          </a:p>
          <a:p>
            <a:r>
              <a:rPr lang="it-IT" dirty="0" err="1" smtClean="0"/>
              <a:t>while</a:t>
            </a:r>
            <a:r>
              <a:rPr lang="it-IT" dirty="0" smtClean="0"/>
              <a:t> </a:t>
            </a:r>
            <a:r>
              <a:rPr lang="it-IT" dirty="0" err="1" smtClean="0"/>
              <a:t>black</a:t>
            </a:r>
            <a:r>
              <a:rPr lang="it-IT" dirty="0" smtClean="0"/>
              <a:t> </a:t>
            </a:r>
            <a:r>
              <a:rPr lang="it-IT" dirty="0" err="1" smtClean="0"/>
              <a:t>arrows</a:t>
            </a:r>
            <a:r>
              <a:rPr lang="it-IT" dirty="0" smtClean="0"/>
              <a:t> indicate </a:t>
            </a:r>
            <a:r>
              <a:rPr lang="it-IT" dirty="0" err="1" smtClean="0"/>
              <a:t>stimulatory</a:t>
            </a:r>
            <a:r>
              <a:rPr lang="it-IT" dirty="0" smtClean="0"/>
              <a:t> </a:t>
            </a:r>
            <a:r>
              <a:rPr lang="it-IT" dirty="0" err="1" smtClean="0"/>
              <a:t>actions</a:t>
            </a:r>
            <a:r>
              <a:rPr lang="it-IT" dirty="0" smtClean="0"/>
              <a:t> of </a:t>
            </a:r>
            <a:r>
              <a:rPr lang="it-IT" dirty="0" err="1" smtClean="0"/>
              <a:t>glucagon</a:t>
            </a:r>
            <a:r>
              <a:rPr lang="it-IT" dirty="0" smtClean="0"/>
              <a:t> </a:t>
            </a:r>
            <a:r>
              <a:rPr lang="it-IT" dirty="0" err="1" smtClean="0"/>
              <a:t>receptor</a:t>
            </a:r>
            <a:r>
              <a:rPr lang="it-IT" dirty="0" smtClean="0"/>
              <a:t> </a:t>
            </a:r>
            <a:r>
              <a:rPr lang="it-IT" dirty="0" err="1" smtClean="0"/>
              <a:t>signaling</a:t>
            </a:r>
            <a:r>
              <a:rPr lang="it-IT" dirty="0" smtClean="0"/>
              <a:t>.</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27</a:t>
            </a:fld>
            <a:endParaRPr lang="it-IT"/>
          </a:p>
        </p:txBody>
      </p:sp>
    </p:spTree>
    <p:extLst>
      <p:ext uri="{BB962C8B-B14F-4D97-AF65-F5344CB8AC3E}">
        <p14:creationId xmlns:p14="http://schemas.microsoft.com/office/powerpoint/2010/main" val="3621107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watcut.uwaterloo.ca</a:t>
            </a:r>
            <a:r>
              <a:rPr lang="it-IT" dirty="0" smtClean="0"/>
              <a:t>/</a:t>
            </a:r>
            <a:r>
              <a:rPr lang="it-IT" dirty="0" err="1" smtClean="0"/>
              <a:t>webnotes</a:t>
            </a:r>
            <a:r>
              <a:rPr lang="it-IT" dirty="0" smtClean="0"/>
              <a:t>/</a:t>
            </a:r>
            <a:r>
              <a:rPr lang="it-IT" dirty="0" err="1" smtClean="0"/>
              <a:t>Metabolism</a:t>
            </a:r>
            <a:r>
              <a:rPr lang="it-IT" dirty="0" smtClean="0"/>
              <a:t>/</a:t>
            </a:r>
            <a:r>
              <a:rPr lang="it-IT" dirty="0" err="1" smtClean="0"/>
              <a:t>Hormones.html</a:t>
            </a:r>
            <a:endParaRPr lang="it-IT" dirty="0" smtClean="0"/>
          </a:p>
          <a:p>
            <a:endParaRPr lang="it-IT" dirty="0" smtClean="0"/>
          </a:p>
          <a:p>
            <a:r>
              <a:rPr lang="it-IT" dirty="0" smtClean="0"/>
              <a:t>La </a:t>
            </a:r>
            <a:r>
              <a:rPr lang="it-IT" dirty="0" err="1" smtClean="0"/>
              <a:t>pre</a:t>
            </a:r>
            <a:r>
              <a:rPr lang="it-IT" dirty="0" smtClean="0"/>
              <a:t>-proinsulina è il principale prodotto di traduzione, come</a:t>
            </a:r>
            <a:r>
              <a:rPr lang="it-IT" baseline="0" dirty="0" smtClean="0"/>
              <a:t> </a:t>
            </a:r>
            <a:r>
              <a:rPr lang="it-IT" dirty="0" smtClean="0"/>
              <a:t>scorre via dal ribosoma alla membrana del</a:t>
            </a:r>
            <a:r>
              <a:rPr lang="it-IT" baseline="0" dirty="0" smtClean="0"/>
              <a:t> </a:t>
            </a:r>
            <a:r>
              <a:rPr lang="it-IT" b="1" dirty="0" smtClean="0"/>
              <a:t>reticolo endoplasmatico rugoso</a:t>
            </a:r>
            <a:r>
              <a:rPr lang="it-IT" dirty="0" smtClean="0"/>
              <a:t>. Contiene ancora il peptide del segnale </a:t>
            </a:r>
            <a:r>
              <a:rPr lang="it-IT" dirty="0" err="1" smtClean="0"/>
              <a:t>Nterminale</a:t>
            </a:r>
            <a:r>
              <a:rPr lang="it-IT" dirty="0" smtClean="0"/>
              <a:t> e mancano i ponti disolfuro. </a:t>
            </a:r>
          </a:p>
          <a:p>
            <a:endParaRPr lang="it-IT" dirty="0" smtClean="0"/>
          </a:p>
          <a:p>
            <a:r>
              <a:rPr lang="it-IT" dirty="0" smtClean="0"/>
              <a:t>Il peptide di segnale viene separato e i legami disolfuro si formano lungo il percorso dall'ER all'apparato del Golgi e alle vescicole secretorie. Anche il </a:t>
            </a:r>
            <a:r>
              <a:rPr lang="it-IT" dirty="0" err="1" smtClean="0"/>
              <a:t>Cpeptide</a:t>
            </a:r>
            <a:r>
              <a:rPr lang="it-IT" dirty="0" smtClean="0"/>
              <a:t> è tagliato, ma rimane all'interno</a:t>
            </a:r>
            <a:r>
              <a:rPr lang="it-IT" baseline="0" dirty="0" smtClean="0"/>
              <a:t> </a:t>
            </a:r>
            <a:r>
              <a:rPr lang="it-IT" dirty="0" smtClean="0"/>
              <a:t>le vescicole e viene secreto insieme all'insulina.</a:t>
            </a:r>
          </a:p>
          <a:p>
            <a:endParaRPr lang="it-IT" dirty="0" smtClean="0"/>
          </a:p>
        </p:txBody>
      </p:sp>
      <p:sp>
        <p:nvSpPr>
          <p:cNvPr id="4" name="Segnaposto numero diapositiva 3"/>
          <p:cNvSpPr>
            <a:spLocks noGrp="1"/>
          </p:cNvSpPr>
          <p:nvPr>
            <p:ph type="sldNum" sz="quarter" idx="10"/>
          </p:nvPr>
        </p:nvSpPr>
        <p:spPr/>
        <p:txBody>
          <a:bodyPr/>
          <a:lstStyle/>
          <a:p>
            <a:fld id="{D1AD2313-36F5-5348-9689-D0F62DF51AB1}" type="slidenum">
              <a:rPr lang="it-IT" smtClean="0"/>
              <a:t>29</a:t>
            </a:fld>
            <a:endParaRPr lang="it-IT"/>
          </a:p>
        </p:txBody>
      </p:sp>
    </p:spTree>
    <p:extLst>
      <p:ext uri="{BB962C8B-B14F-4D97-AF65-F5344CB8AC3E}">
        <p14:creationId xmlns:p14="http://schemas.microsoft.com/office/powerpoint/2010/main" val="362066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The </a:t>
            </a:r>
            <a:r>
              <a:rPr lang="it-IT" dirty="0" err="1" smtClean="0"/>
              <a:t>cell</a:t>
            </a:r>
            <a:r>
              <a:rPr lang="it-IT" dirty="0" smtClean="0"/>
              <a:t> </a:t>
            </a:r>
            <a:r>
              <a:rPr lang="it-IT" dirty="0" err="1" smtClean="0"/>
              <a:t>biology</a:t>
            </a:r>
            <a:r>
              <a:rPr lang="it-IT" dirty="0" smtClean="0"/>
              <a:t> of </a:t>
            </a:r>
            <a:r>
              <a:rPr lang="it-IT" dirty="0" err="1" smtClean="0"/>
              <a:t>systemic</a:t>
            </a:r>
            <a:r>
              <a:rPr lang="it-IT" dirty="0" smtClean="0"/>
              <a:t> </a:t>
            </a:r>
            <a:r>
              <a:rPr lang="it-IT" dirty="0" err="1" smtClean="0"/>
              <a:t>insulin</a:t>
            </a:r>
            <a:r>
              <a:rPr lang="it-IT" dirty="0" smtClean="0"/>
              <a:t> </a:t>
            </a:r>
            <a:r>
              <a:rPr lang="it-IT" dirty="0" err="1" smtClean="0"/>
              <a:t>function</a:t>
            </a:r>
            <a:endParaRPr lang="it-IT" dirty="0" smtClean="0"/>
          </a:p>
          <a:p>
            <a:r>
              <a:rPr lang="it-IT" dirty="0" smtClean="0"/>
              <a:t>Journal</a:t>
            </a:r>
            <a:r>
              <a:rPr lang="it-IT" baseline="0" dirty="0" smtClean="0"/>
              <a:t> of </a:t>
            </a:r>
            <a:r>
              <a:rPr lang="it-IT" baseline="0" dirty="0" err="1" smtClean="0"/>
              <a:t>cell</a:t>
            </a:r>
            <a:r>
              <a:rPr lang="it-IT" baseline="0" dirty="0" smtClean="0"/>
              <a:t> </a:t>
            </a:r>
            <a:r>
              <a:rPr lang="it-IT" baseline="0" dirty="0" err="1" smtClean="0"/>
              <a:t>Biology</a:t>
            </a:r>
            <a:endParaRPr lang="it-IT" baseline="0" dirty="0" smtClean="0"/>
          </a:p>
          <a:p>
            <a:r>
              <a:rPr lang="en-US" dirty="0" smtClean="0"/>
              <a:t>DOI: 10.1083/jcb.201802095 | Published April 5, 2018</a:t>
            </a:r>
            <a:endParaRPr lang="it-IT" dirty="0" smtClean="0"/>
          </a:p>
          <a:p>
            <a:endParaRPr lang="it-IT" dirty="0" smtClean="0"/>
          </a:p>
          <a:p>
            <a:r>
              <a:rPr lang="it-IT" dirty="0" smtClean="0"/>
              <a:t>Maturazione dell'insulina lungo il percorso di secrezione granulare. L'</a:t>
            </a:r>
            <a:r>
              <a:rPr lang="it-IT" dirty="0" err="1" smtClean="0"/>
              <a:t>mRNA</a:t>
            </a:r>
            <a:r>
              <a:rPr lang="it-IT" dirty="0" smtClean="0"/>
              <a:t> di </a:t>
            </a:r>
            <a:r>
              <a:rPr lang="it-IT" dirty="0" err="1" smtClean="0"/>
              <a:t>preproinsulina</a:t>
            </a:r>
            <a:r>
              <a:rPr lang="it-IT" dirty="0" smtClean="0"/>
              <a:t> viene trascritto dal gene INS e tradotto in peptide di </a:t>
            </a:r>
            <a:r>
              <a:rPr lang="it-IT" dirty="0" err="1" smtClean="0"/>
              <a:t>preproinsulina</a:t>
            </a:r>
            <a:r>
              <a:rPr lang="it-IT" dirty="0" smtClean="0"/>
              <a:t>. Mentre questo transita attraverso la RER e il TGN, il </a:t>
            </a:r>
            <a:r>
              <a:rPr lang="it-IT" dirty="0" err="1" smtClean="0"/>
              <a:t>prepropeptide</a:t>
            </a:r>
            <a:r>
              <a:rPr lang="it-IT" dirty="0" smtClean="0"/>
              <a:t> viene trasformato nella sua forma matura e alla fine immagazzinato sotto forma di cristalli di insulina / Zn2 + </a:t>
            </a:r>
            <a:r>
              <a:rPr lang="it-IT" dirty="0" err="1" smtClean="0"/>
              <a:t>esamerica</a:t>
            </a:r>
            <a:r>
              <a:rPr lang="it-IT" dirty="0" smtClean="0"/>
              <a:t> all'interno di granuli secretori maturi.</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30</a:t>
            </a:fld>
            <a:endParaRPr lang="it-IT"/>
          </a:p>
        </p:txBody>
      </p:sp>
    </p:spTree>
    <p:extLst>
      <p:ext uri="{BB962C8B-B14F-4D97-AF65-F5344CB8AC3E}">
        <p14:creationId xmlns:p14="http://schemas.microsoft.com/office/powerpoint/2010/main" val="805494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The </a:t>
            </a:r>
            <a:r>
              <a:rPr lang="it-IT" dirty="0" err="1" smtClean="0"/>
              <a:t>cell</a:t>
            </a:r>
            <a:r>
              <a:rPr lang="it-IT" dirty="0" smtClean="0"/>
              <a:t> </a:t>
            </a:r>
            <a:r>
              <a:rPr lang="it-IT" dirty="0" err="1" smtClean="0"/>
              <a:t>biology</a:t>
            </a:r>
            <a:r>
              <a:rPr lang="it-IT" dirty="0" smtClean="0"/>
              <a:t> of </a:t>
            </a:r>
            <a:r>
              <a:rPr lang="it-IT" dirty="0" err="1" smtClean="0"/>
              <a:t>systemic</a:t>
            </a:r>
            <a:r>
              <a:rPr lang="it-IT" dirty="0" smtClean="0"/>
              <a:t> </a:t>
            </a:r>
            <a:r>
              <a:rPr lang="it-IT" dirty="0" err="1" smtClean="0"/>
              <a:t>insulin</a:t>
            </a:r>
            <a:r>
              <a:rPr lang="it-IT" dirty="0" smtClean="0"/>
              <a:t> </a:t>
            </a:r>
            <a:r>
              <a:rPr lang="it-IT" dirty="0" err="1" smtClean="0"/>
              <a:t>function</a:t>
            </a:r>
            <a:endParaRPr lang="it-IT" dirty="0" smtClean="0"/>
          </a:p>
          <a:p>
            <a:r>
              <a:rPr lang="it-IT" dirty="0" smtClean="0"/>
              <a:t>Journal</a:t>
            </a:r>
            <a:r>
              <a:rPr lang="it-IT" baseline="0" dirty="0" smtClean="0"/>
              <a:t> of </a:t>
            </a:r>
            <a:r>
              <a:rPr lang="it-IT" baseline="0" dirty="0" err="1" smtClean="0"/>
              <a:t>cell</a:t>
            </a:r>
            <a:r>
              <a:rPr lang="it-IT" baseline="0" dirty="0" smtClean="0"/>
              <a:t> </a:t>
            </a:r>
            <a:r>
              <a:rPr lang="it-IT" baseline="0" dirty="0" err="1" smtClean="0"/>
              <a:t>Biology</a:t>
            </a:r>
            <a:endParaRPr lang="it-IT" baseline="0" dirty="0" smtClean="0"/>
          </a:p>
          <a:p>
            <a:r>
              <a:rPr lang="en-US" dirty="0" smtClean="0"/>
              <a:t>DOI: 10.1083/jcb.201802095 | Published April 5, 2018</a:t>
            </a:r>
            <a:endParaRPr lang="it-IT" dirty="0" smtClean="0"/>
          </a:p>
          <a:p>
            <a:endParaRPr lang="it-IT" dirty="0" smtClean="0"/>
          </a:p>
          <a:p>
            <a:r>
              <a:rPr lang="it-IT" dirty="0" smtClean="0"/>
              <a:t>Rilevamento del glucosio e segnali metabolici che portano alla secrezione di granuli di insulina. </a:t>
            </a:r>
          </a:p>
          <a:p>
            <a:r>
              <a:rPr lang="it-IT" dirty="0" smtClean="0"/>
              <a:t>Il rilascio di insulina attraverso l'esocitosi dei granuli secretori dalle cellule β pancreatiche è controllato da una serie di segnali metabolici ed elettrici derivanti dall'ingresso di glucosio attraverso i GLUT, dalla fosforilazione da parte della </a:t>
            </a:r>
            <a:r>
              <a:rPr lang="it-IT" dirty="0" err="1" smtClean="0"/>
              <a:t>glucochinasi</a:t>
            </a:r>
            <a:r>
              <a:rPr lang="it-IT" dirty="0" smtClean="0"/>
              <a:t> (GK) e dall'ingresso del piruvato nel </a:t>
            </a:r>
            <a:r>
              <a:rPr lang="it-IT" dirty="0" err="1" smtClean="0"/>
              <a:t>ciclodi</a:t>
            </a:r>
            <a:r>
              <a:rPr lang="it-IT" dirty="0" smtClean="0"/>
              <a:t> </a:t>
            </a:r>
            <a:r>
              <a:rPr lang="it-IT" dirty="0" err="1" smtClean="0"/>
              <a:t>Krebs</a:t>
            </a:r>
            <a:r>
              <a:rPr lang="it-IT" baseline="0" dirty="0" smtClean="0"/>
              <a:t> (</a:t>
            </a:r>
            <a:r>
              <a:rPr lang="it-IT" dirty="0" smtClean="0"/>
              <a:t>TCA). </a:t>
            </a:r>
          </a:p>
          <a:p>
            <a:r>
              <a:rPr lang="it-IT" dirty="0" smtClean="0"/>
              <a:t>La chiusura dei canali K + (KATP) ATP-dipendenti innesca eventi elettrici che culminano con l'ingresso di Ca2 + attraverso i canali Ca2 + dipendenti dal voltaggio (</a:t>
            </a:r>
            <a:r>
              <a:rPr lang="it-IT" dirty="0" err="1" smtClean="0"/>
              <a:t>voltage-dependent</a:t>
            </a:r>
            <a:r>
              <a:rPr lang="it-IT" dirty="0" smtClean="0"/>
              <a:t> </a:t>
            </a:r>
            <a:r>
              <a:rPr lang="it-IT" dirty="0" err="1" smtClean="0"/>
              <a:t>calcium</a:t>
            </a:r>
            <a:r>
              <a:rPr lang="it-IT" dirty="0" smtClean="0"/>
              <a:t> </a:t>
            </a:r>
            <a:r>
              <a:rPr lang="it-IT" dirty="0" err="1" smtClean="0"/>
              <a:t>channel</a:t>
            </a:r>
            <a:r>
              <a:rPr lang="it-IT" dirty="0" smtClean="0"/>
              <a:t>,</a:t>
            </a:r>
            <a:r>
              <a:rPr lang="it-IT" baseline="0" dirty="0" smtClean="0"/>
              <a:t> </a:t>
            </a:r>
            <a:r>
              <a:rPr lang="it-IT" dirty="0" smtClean="0"/>
              <a:t>VDCC), che innesca l'esocitosi mediata dalle proteine complesse SNARE. La risposta secretoria complessiva è modulata da numerosi recettori, canali, depositi Ca2 + intracellulari, segnali metabolici ed elementi </a:t>
            </a:r>
            <a:r>
              <a:rPr lang="it-IT" dirty="0" err="1" smtClean="0"/>
              <a:t>citoscheletrici</a:t>
            </a:r>
            <a:r>
              <a:rPr lang="it-IT" dirty="0" smtClean="0"/>
              <a:t>. </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31</a:t>
            </a:fld>
            <a:endParaRPr lang="it-IT"/>
          </a:p>
        </p:txBody>
      </p:sp>
    </p:spTree>
    <p:extLst>
      <p:ext uri="{BB962C8B-B14F-4D97-AF65-F5344CB8AC3E}">
        <p14:creationId xmlns:p14="http://schemas.microsoft.com/office/powerpoint/2010/main" val="329605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a:latin typeface="Arial" charset="0"/>
                <a:cs typeface="msgothic" charset="0"/>
              </a:rPr>
              <a:t>Journey of insulin in the body.</a:t>
            </a:r>
            <a:r>
              <a:rPr lang="en-GB">
                <a:latin typeface="Arial" charset="0"/>
                <a:cs typeface="msgothic" charset="0"/>
              </a:rPr>
              <a:t> Insulin is transcribed and expressed in the β-cells of the pancreas, from whence it is exported through the portal circulation to the liver. During this first pass, over 50% of insulin is cleared by the hepatocytes in the liver. The remaining insulin exits the liver via the hepatic vein, where it follows the venous circulation to the heart. Insulin is distributed to the rest of the body through the arterial circulation. Along the arterial tree, insulin promotes vasodilation. Arterially delivered insulin exerts its metabolic actions in the liver and is further cleared (second pass). Insulin exits the circulation at the level of the microvasculature, reaching muscle and fat cells, where it stimulates GLUT4 translocation and glucose uptake. Remaining circulating insulin is delivered to and finally degraded by the kidney. This review analyzes the cellular processes at each stage of this journey. This figure was created using Servier Medical Art (available at https://smart.servier.com/).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www.diabetesincontrol.com</a:t>
            </a:r>
            <a:r>
              <a:rPr lang="it-IT" dirty="0" smtClean="0"/>
              <a:t>/handbook-of-diabetes-4th-edition-excerpt-4-normal-physiology-of-insulin-secretion-and-action/</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33</a:t>
            </a:fld>
            <a:endParaRPr lang="it-IT"/>
          </a:p>
        </p:txBody>
      </p:sp>
    </p:spTree>
    <p:extLst>
      <p:ext uri="{BB962C8B-B14F-4D97-AF65-F5344CB8AC3E}">
        <p14:creationId xmlns:p14="http://schemas.microsoft.com/office/powerpoint/2010/main" val="1321939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34</a:t>
            </a:fld>
            <a:endParaRPr lang="it-IT"/>
          </a:p>
        </p:txBody>
      </p:sp>
    </p:spTree>
    <p:extLst>
      <p:ext uri="{BB962C8B-B14F-4D97-AF65-F5344CB8AC3E}">
        <p14:creationId xmlns:p14="http://schemas.microsoft.com/office/powerpoint/2010/main" val="4177740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a:latin typeface="Arial" charset="0"/>
                <a:cs typeface="msgothic" charset="0"/>
              </a:rPr>
              <a:t>Insulin signaling in muscle and adipose cells leading to recruitment of GLUT4 to the plasma membrane.</a:t>
            </a:r>
            <a:r>
              <a:rPr lang="en-GB">
                <a:latin typeface="Arial" charset="0"/>
                <a:cs typeface="msgothic" charset="0"/>
              </a:rPr>
              <a:t> Insulin binds to its receptor on the surface of muscle or fat cells and activates the canonical insulin-signaling cascade to PI3K and Akt. Downstream of Akt, phosphorylation of AS160 allows for the full activation of Rab8A and Rab13 (in muscle cells) and Rab10 (in adipocytes). In the perinuclear region, Rab8A engages with its effector, MyoVa, and Rab10 with its effector, Sec16A, to promote outward vesicle traffic. Near the plasma membrane, Rab13 engages with MICAL-L2 and Actinin-4, whereas Rab10 engages with RalA, Myo1c, and Exocyst components. Simultaneously, downstream of PI3K, insulin leads to activation of Rac1 that promotes a dynamic cycle of cortical actin remodeling. Together, these actions tether GLUT4 vesicles to the actin cytoskeleton near the plasma membrane. Inset: Docked GLUT4 vesicle ready to fuse with the plasma membrane. Immobilized GLUT4 vesicles fuse with the membrane through formation of a SNARE complex between vesicular VAMP2 and syntaxin4 and SNAP23 on the plasma membrane.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glicogeno </a:t>
            </a:r>
            <a:r>
              <a:rPr lang="it-IT" dirty="0" err="1" smtClean="0"/>
              <a:t>sintasi</a:t>
            </a:r>
            <a:r>
              <a:rPr lang="it-IT" dirty="0" smtClean="0"/>
              <a:t> </a:t>
            </a:r>
            <a:r>
              <a:rPr lang="it-IT" dirty="0" err="1" smtClean="0"/>
              <a:t>chinasi</a:t>
            </a:r>
            <a:r>
              <a:rPr lang="it-IT" dirty="0" smtClean="0"/>
              <a:t> è inattivata (per fosforilazione).</a:t>
            </a:r>
          </a:p>
          <a:p>
            <a:r>
              <a:rPr lang="it-IT" dirty="0" smtClean="0"/>
              <a:t>La glicogeno </a:t>
            </a:r>
            <a:r>
              <a:rPr lang="it-IT" dirty="0" err="1" smtClean="0"/>
              <a:t>sintasi</a:t>
            </a:r>
            <a:r>
              <a:rPr lang="it-IT" dirty="0" smtClean="0"/>
              <a:t> non viene perciò fosforilata e inattivata.</a:t>
            </a:r>
          </a:p>
          <a:p>
            <a:r>
              <a:rPr lang="it-IT" dirty="0" smtClean="0"/>
              <a:t>La glicogeni </a:t>
            </a:r>
            <a:r>
              <a:rPr lang="it-IT" dirty="0" err="1" smtClean="0"/>
              <a:t>sintasi</a:t>
            </a:r>
            <a:r>
              <a:rPr lang="it-IT" dirty="0" smtClean="0"/>
              <a:t> è attiva</a:t>
            </a:r>
          </a:p>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39</a:t>
            </a:fld>
            <a:endParaRPr lang="it-IT"/>
          </a:p>
        </p:txBody>
      </p:sp>
    </p:spTree>
    <p:extLst>
      <p:ext uri="{BB962C8B-B14F-4D97-AF65-F5344CB8AC3E}">
        <p14:creationId xmlns:p14="http://schemas.microsoft.com/office/powerpoint/2010/main" val="204201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www.proteinatlas.org</a:t>
            </a:r>
            <a:r>
              <a:rPr lang="it-IT" dirty="0" smtClean="0"/>
              <a:t>/</a:t>
            </a:r>
            <a:r>
              <a:rPr lang="it-IT" dirty="0" err="1" smtClean="0"/>
              <a:t>learn</a:t>
            </a:r>
            <a:r>
              <a:rPr lang="it-IT" dirty="0" smtClean="0"/>
              <a:t>/</a:t>
            </a:r>
            <a:r>
              <a:rPr lang="it-IT" dirty="0" err="1" smtClean="0"/>
              <a:t>dictionary</a:t>
            </a:r>
            <a:r>
              <a:rPr lang="it-IT" dirty="0" smtClean="0"/>
              <a:t>/</a:t>
            </a:r>
            <a:r>
              <a:rPr lang="it-IT" dirty="0" err="1" smtClean="0"/>
              <a:t>normal</a:t>
            </a:r>
            <a:r>
              <a:rPr lang="it-IT" dirty="0" smtClean="0"/>
              <a:t>/</a:t>
            </a:r>
            <a:r>
              <a:rPr lang="it-IT" dirty="0" err="1" smtClean="0"/>
              <a:t>thyroid+gland</a:t>
            </a:r>
            <a:r>
              <a:rPr lang="it-IT" dirty="0" smtClean="0"/>
              <a:t>/detail+1/magnification+1</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5</a:t>
            </a:fld>
            <a:endParaRPr lang="it-IT"/>
          </a:p>
        </p:txBody>
      </p:sp>
    </p:spTree>
    <p:extLst>
      <p:ext uri="{BB962C8B-B14F-4D97-AF65-F5344CB8AC3E}">
        <p14:creationId xmlns:p14="http://schemas.microsoft.com/office/powerpoint/2010/main" val="139216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www.drugbank.ca</a:t>
            </a:r>
            <a:r>
              <a:rPr lang="it-IT" dirty="0" smtClean="0"/>
              <a:t>/</a:t>
            </a:r>
            <a:r>
              <a:rPr lang="it-IT" dirty="0" err="1" smtClean="0"/>
              <a:t>drugs</a:t>
            </a:r>
            <a:r>
              <a:rPr lang="it-IT" dirty="0" smtClean="0"/>
              <a:t>/DB06773</a:t>
            </a:r>
          </a:p>
        </p:txBody>
      </p:sp>
      <p:sp>
        <p:nvSpPr>
          <p:cNvPr id="4" name="Segnaposto numero diapositiva 3"/>
          <p:cNvSpPr>
            <a:spLocks noGrp="1"/>
          </p:cNvSpPr>
          <p:nvPr>
            <p:ph type="sldNum" sz="quarter" idx="10"/>
          </p:nvPr>
        </p:nvSpPr>
        <p:spPr/>
        <p:txBody>
          <a:bodyPr/>
          <a:lstStyle/>
          <a:p>
            <a:fld id="{D1AD2313-36F5-5348-9689-D0F62DF51AB1}" type="slidenum">
              <a:rPr lang="it-IT" smtClean="0"/>
              <a:t>6</a:t>
            </a:fld>
            <a:endParaRPr lang="it-IT"/>
          </a:p>
        </p:txBody>
      </p:sp>
    </p:spTree>
    <p:extLst>
      <p:ext uri="{BB962C8B-B14F-4D97-AF65-F5344CB8AC3E}">
        <p14:creationId xmlns:p14="http://schemas.microsoft.com/office/powerpoint/2010/main" val="282636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doctorlib.info</a:t>
            </a:r>
            <a:r>
              <a:rPr lang="it-IT" dirty="0" smtClean="0"/>
              <a:t>/</a:t>
            </a:r>
            <a:r>
              <a:rPr lang="it-IT" dirty="0" err="1" smtClean="0"/>
              <a:t>physiology</a:t>
            </a:r>
            <a:r>
              <a:rPr lang="it-IT" dirty="0" smtClean="0"/>
              <a:t>/</a:t>
            </a:r>
            <a:r>
              <a:rPr lang="it-IT" dirty="0" err="1" smtClean="0"/>
              <a:t>medical</a:t>
            </a:r>
            <a:r>
              <a:rPr lang="it-IT" dirty="0" smtClean="0"/>
              <a:t>/289.html</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7</a:t>
            </a:fld>
            <a:endParaRPr lang="it-IT"/>
          </a:p>
        </p:txBody>
      </p:sp>
    </p:spTree>
    <p:extLst>
      <p:ext uri="{BB962C8B-B14F-4D97-AF65-F5344CB8AC3E}">
        <p14:creationId xmlns:p14="http://schemas.microsoft.com/office/powerpoint/2010/main" val="137615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doctorlib.info</a:t>
            </a:r>
            <a:r>
              <a:rPr lang="it-IT" dirty="0" smtClean="0"/>
              <a:t>/</a:t>
            </a:r>
            <a:r>
              <a:rPr lang="it-IT" dirty="0" err="1" smtClean="0"/>
              <a:t>physiology</a:t>
            </a:r>
            <a:r>
              <a:rPr lang="it-IT" dirty="0" smtClean="0"/>
              <a:t>/</a:t>
            </a:r>
            <a:r>
              <a:rPr lang="it-IT" dirty="0" err="1" smtClean="0"/>
              <a:t>medical</a:t>
            </a:r>
            <a:r>
              <a:rPr lang="it-IT" dirty="0" smtClean="0"/>
              <a:t>/289.html</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9</a:t>
            </a:fld>
            <a:endParaRPr lang="it-IT"/>
          </a:p>
        </p:txBody>
      </p:sp>
    </p:spTree>
    <p:extLst>
      <p:ext uri="{BB962C8B-B14F-4D97-AF65-F5344CB8AC3E}">
        <p14:creationId xmlns:p14="http://schemas.microsoft.com/office/powerpoint/2010/main" val="139491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www.sciencedirect.com</a:t>
            </a:r>
            <a:r>
              <a:rPr lang="it-IT" dirty="0" smtClean="0"/>
              <a:t>/</a:t>
            </a:r>
            <a:r>
              <a:rPr lang="it-IT" dirty="0" err="1" smtClean="0"/>
              <a:t>topics</a:t>
            </a:r>
            <a:r>
              <a:rPr lang="it-IT" dirty="0" smtClean="0"/>
              <a:t>/</a:t>
            </a:r>
            <a:r>
              <a:rPr lang="it-IT" dirty="0" err="1" smtClean="0"/>
              <a:t>agricultural</a:t>
            </a:r>
            <a:r>
              <a:rPr lang="it-IT" dirty="0" smtClean="0"/>
              <a:t>-and-</a:t>
            </a:r>
            <a:r>
              <a:rPr lang="it-IT" dirty="0" err="1" smtClean="0"/>
              <a:t>biological</a:t>
            </a:r>
            <a:r>
              <a:rPr lang="it-IT" dirty="0" smtClean="0"/>
              <a:t>-</a:t>
            </a:r>
            <a:r>
              <a:rPr lang="it-IT" dirty="0" err="1" smtClean="0"/>
              <a:t>sciences</a:t>
            </a:r>
            <a:r>
              <a:rPr lang="it-IT" dirty="0" smtClean="0"/>
              <a:t>/</a:t>
            </a:r>
            <a:r>
              <a:rPr lang="it-IT" dirty="0" err="1" smtClean="0"/>
              <a:t>osteoclast</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11</a:t>
            </a:fld>
            <a:endParaRPr lang="it-IT"/>
          </a:p>
        </p:txBody>
      </p:sp>
    </p:spTree>
    <p:extLst>
      <p:ext uri="{BB962C8B-B14F-4D97-AF65-F5344CB8AC3E}">
        <p14:creationId xmlns:p14="http://schemas.microsoft.com/office/powerpoint/2010/main" val="7040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Regulation</a:t>
            </a:r>
            <a:r>
              <a:rPr lang="it-IT" dirty="0" smtClean="0"/>
              <a:t> of </a:t>
            </a:r>
            <a:r>
              <a:rPr lang="it-IT" dirty="0" err="1" smtClean="0"/>
              <a:t>osteoclast</a:t>
            </a:r>
            <a:r>
              <a:rPr lang="it-IT" dirty="0" smtClean="0"/>
              <a:t> </a:t>
            </a:r>
            <a:r>
              <a:rPr lang="it-IT" dirty="0" err="1" smtClean="0"/>
              <a:t>polarization</a:t>
            </a:r>
            <a:endParaRPr lang="it-IT" dirty="0" smtClean="0"/>
          </a:p>
          <a:p>
            <a:r>
              <a:rPr lang="it-IT" dirty="0" err="1" smtClean="0"/>
              <a:t>Naoyuki</a:t>
            </a:r>
            <a:r>
              <a:rPr lang="it-IT" dirty="0" smtClean="0"/>
              <a:t> </a:t>
            </a:r>
            <a:r>
              <a:rPr lang="it-IT" dirty="0" err="1" smtClean="0"/>
              <a:t>Takahashi</a:t>
            </a:r>
            <a:r>
              <a:rPr lang="it-IT" dirty="0" smtClean="0"/>
              <a:t>, </a:t>
            </a:r>
            <a:r>
              <a:rPr lang="it-IT" dirty="0" err="1" smtClean="0"/>
              <a:t>Sadakazu</a:t>
            </a:r>
            <a:r>
              <a:rPr lang="it-IT" dirty="0" smtClean="0"/>
              <a:t> </a:t>
            </a:r>
            <a:r>
              <a:rPr lang="it-IT" dirty="0" err="1" smtClean="0"/>
              <a:t>Ejiri</a:t>
            </a:r>
            <a:r>
              <a:rPr lang="it-IT" dirty="0" smtClean="0"/>
              <a:t>, +1 </a:t>
            </a:r>
            <a:r>
              <a:rPr lang="it-IT" dirty="0" err="1" smtClean="0"/>
              <a:t>author</a:t>
            </a:r>
            <a:r>
              <a:rPr lang="it-IT" dirty="0" smtClean="0"/>
              <a:t> </a:t>
            </a:r>
            <a:r>
              <a:rPr lang="it-IT" dirty="0" err="1" smtClean="0"/>
              <a:t>Hidehiro</a:t>
            </a:r>
            <a:r>
              <a:rPr lang="it-IT" dirty="0" smtClean="0"/>
              <a:t> </a:t>
            </a:r>
            <a:r>
              <a:rPr lang="it-IT" dirty="0" err="1" smtClean="0"/>
              <a:t>OzawaPublished</a:t>
            </a:r>
            <a:r>
              <a:rPr lang="it-IT" dirty="0" smtClean="0"/>
              <a:t> in </a:t>
            </a:r>
            <a:r>
              <a:rPr lang="it-IT" dirty="0" err="1" smtClean="0"/>
              <a:t>Odontology</a:t>
            </a:r>
            <a:r>
              <a:rPr lang="it-IT" dirty="0" smtClean="0"/>
              <a:t> 2007</a:t>
            </a:r>
          </a:p>
          <a:p>
            <a:r>
              <a:rPr lang="it-IT" dirty="0" smtClean="0"/>
              <a:t>DOI:10.1007/s10266-007-0071-</a:t>
            </a:r>
          </a:p>
          <a:p>
            <a:endParaRPr lang="it-IT" dirty="0" smtClean="0"/>
          </a:p>
          <a:p>
            <a:endParaRPr lang="it-IT" dirty="0" smtClean="0"/>
          </a:p>
          <a:p>
            <a:r>
              <a:rPr lang="it-IT" dirty="0" smtClean="0"/>
              <a:t>Schema dell’ultrastruttura di osteoclasti funzionanti. </a:t>
            </a:r>
          </a:p>
          <a:p>
            <a:r>
              <a:rPr lang="it-IT" dirty="0" smtClean="0"/>
              <a:t>Gli osteoclasti hanno diverse caratteristiche ultrastrutturali uniche, come </a:t>
            </a:r>
            <a:r>
              <a:rPr lang="it-IT" b="1" dirty="0" smtClean="0"/>
              <a:t>nuclei multipli</a:t>
            </a:r>
            <a:r>
              <a:rPr lang="it-IT" dirty="0" smtClean="0"/>
              <a:t>, </a:t>
            </a:r>
            <a:r>
              <a:rPr lang="it-IT" b="1" dirty="0" smtClean="0"/>
              <a:t>mitocondri pleomorfi </a:t>
            </a:r>
            <a:r>
              <a:rPr lang="it-IT" dirty="0" smtClean="0"/>
              <a:t>abbondanti e un </a:t>
            </a:r>
            <a:r>
              <a:rPr lang="it-IT" b="1" dirty="0" smtClean="0"/>
              <a:t>gran numero di vacuoli e lisosomi</a:t>
            </a:r>
            <a:r>
              <a:rPr lang="it-IT" dirty="0" smtClean="0"/>
              <a:t>. Gli osteoclasti attivi nel riassorbimento osseo formano </a:t>
            </a:r>
            <a:r>
              <a:rPr lang="it-IT" b="1" dirty="0" smtClean="0"/>
              <a:t>bordi arricciati </a:t>
            </a:r>
            <a:r>
              <a:rPr lang="it-IT" dirty="0" smtClean="0"/>
              <a:t>e zone di adesione all’osso sigillate </a:t>
            </a:r>
            <a:r>
              <a:rPr lang="it-IT" b="1" dirty="0" smtClean="0"/>
              <a:t>(zona di tenuta</a:t>
            </a:r>
            <a:r>
              <a:rPr lang="it-IT" dirty="0" smtClean="0"/>
              <a:t>). La zona di tenuta è costituita da numerosi stretti contatti,</a:t>
            </a:r>
            <a:r>
              <a:rPr lang="it-IT" baseline="0" dirty="0" smtClean="0"/>
              <a:t> caratterizzati </a:t>
            </a:r>
            <a:r>
              <a:rPr lang="it-IT" dirty="0" smtClean="0"/>
              <a:t>da </a:t>
            </a:r>
            <a:r>
              <a:rPr lang="it-IT" b="1" dirty="0" smtClean="0"/>
              <a:t>una banda spessa unica di actina</a:t>
            </a:r>
            <a:r>
              <a:rPr lang="it-IT" dirty="0" smtClean="0"/>
              <a:t>. L'area di riassorbimento sotto il bordo arruffato è acida</a:t>
            </a:r>
            <a:r>
              <a:rPr lang="it-IT" b="1" dirty="0" smtClean="0"/>
              <a:t>. </a:t>
            </a:r>
            <a:r>
              <a:rPr lang="it-IT" b="1" dirty="0" err="1" smtClean="0"/>
              <a:t>Vacuolar</a:t>
            </a:r>
            <a:r>
              <a:rPr lang="it-IT" b="1" dirty="0" smtClean="0"/>
              <a:t> H + -</a:t>
            </a:r>
            <a:r>
              <a:rPr lang="it-IT" b="1" dirty="0" err="1" smtClean="0"/>
              <a:t>ATPase</a:t>
            </a:r>
            <a:r>
              <a:rPr lang="it-IT" dirty="0" smtClean="0"/>
              <a:t>, che è presente nel bordo arruffato, è coinvolto nel </a:t>
            </a:r>
            <a:r>
              <a:rPr lang="it-IT" b="1" dirty="0" smtClean="0"/>
              <a:t>trasporto di protoni nella lacuna </a:t>
            </a:r>
            <a:r>
              <a:rPr lang="it-IT" dirty="0" smtClean="0"/>
              <a:t>di riassorbimento. Anche </a:t>
            </a:r>
            <a:r>
              <a:rPr lang="it-IT" b="1" dirty="0" smtClean="0"/>
              <a:t>gli enzimi proteolitici </a:t>
            </a:r>
            <a:r>
              <a:rPr lang="it-IT" dirty="0" smtClean="0"/>
              <a:t>come la </a:t>
            </a:r>
            <a:r>
              <a:rPr lang="it-IT" dirty="0" err="1" smtClean="0"/>
              <a:t>cathepsina</a:t>
            </a:r>
            <a:r>
              <a:rPr lang="it-IT" dirty="0" smtClean="0"/>
              <a:t> K, la </a:t>
            </a:r>
            <a:r>
              <a:rPr lang="it-IT" dirty="0" err="1" smtClean="0"/>
              <a:t>metalloproteinasi</a:t>
            </a:r>
            <a:r>
              <a:rPr lang="it-IT" dirty="0" smtClean="0"/>
              <a:t> della matrice 9 (MMP-9) e gli </a:t>
            </a:r>
            <a:r>
              <a:rPr lang="it-IT" b="1" dirty="0" smtClean="0"/>
              <a:t>enzimi lisosomiali </a:t>
            </a:r>
            <a:r>
              <a:rPr lang="it-IT" dirty="0" smtClean="0"/>
              <a:t>vengono secreti dal bordo arruffato </a:t>
            </a:r>
            <a:r>
              <a:rPr lang="it-IT" b="1" dirty="0" smtClean="0"/>
              <a:t>nella lacuna </a:t>
            </a:r>
            <a:r>
              <a:rPr lang="it-IT" dirty="0" smtClean="0"/>
              <a:t>di riassorbimento. </a:t>
            </a:r>
            <a:r>
              <a:rPr lang="it-IT" b="1" dirty="0" smtClean="0"/>
              <a:t>I prodotti di degradazione della matrice vengono </a:t>
            </a:r>
            <a:r>
              <a:rPr lang="it-IT" b="1" dirty="0" err="1" smtClean="0"/>
              <a:t>endocitati</a:t>
            </a:r>
            <a:r>
              <a:rPr lang="it-IT" b="1" dirty="0" smtClean="0"/>
              <a:t> </a:t>
            </a:r>
            <a:r>
              <a:rPr lang="it-IT" dirty="0" smtClean="0"/>
              <a:t>dalla porzione centrale del bordo arruffato e impacchettati in </a:t>
            </a:r>
            <a:r>
              <a:rPr lang="it-IT" b="1" dirty="0" smtClean="0"/>
              <a:t>vescicole </a:t>
            </a:r>
            <a:r>
              <a:rPr lang="it-IT" b="1" dirty="0" err="1" smtClean="0"/>
              <a:t>transcitotiche</a:t>
            </a:r>
            <a:r>
              <a:rPr lang="it-IT" dirty="0" smtClean="0"/>
              <a:t>, trasportati in un dominio secretorio funzionale nella membrana </a:t>
            </a:r>
            <a:r>
              <a:rPr lang="it-IT" dirty="0" err="1" smtClean="0"/>
              <a:t>basolaterale</a:t>
            </a:r>
            <a:r>
              <a:rPr lang="it-IT" dirty="0" smtClean="0"/>
              <a:t> e secreti attraverso l'</a:t>
            </a:r>
            <a:r>
              <a:rPr lang="it-IT" b="1" dirty="0" smtClean="0"/>
              <a:t>esocitosi</a:t>
            </a:r>
            <a:r>
              <a:rPr lang="it-IT" dirty="0" smtClean="0"/>
              <a:t>. </a:t>
            </a:r>
            <a:r>
              <a:rPr lang="it-IT" dirty="0" err="1" smtClean="0"/>
              <a:t>Dynamin</a:t>
            </a:r>
            <a:r>
              <a:rPr lang="it-IT" dirty="0" smtClean="0"/>
              <a:t> II, </a:t>
            </a:r>
            <a:r>
              <a:rPr lang="it-IT" dirty="0" err="1" smtClean="0"/>
              <a:t>clatrina</a:t>
            </a:r>
            <a:r>
              <a:rPr lang="it-IT" dirty="0" smtClean="0"/>
              <a:t> e AP-2 hanno dimostrato di essere </a:t>
            </a:r>
            <a:r>
              <a:rPr lang="it-IT" dirty="0" err="1" smtClean="0"/>
              <a:t>colocalizzati</a:t>
            </a:r>
            <a:r>
              <a:rPr lang="it-IT" dirty="0" smtClean="0"/>
              <a:t> al confine increspato centrale, suggerendo che il complesso </a:t>
            </a:r>
            <a:r>
              <a:rPr lang="it-IT" dirty="0" err="1" smtClean="0"/>
              <a:t>clatrina</a:t>
            </a:r>
            <a:r>
              <a:rPr lang="it-IT" dirty="0" smtClean="0"/>
              <a:t> / AP2 ha un ruolo nel germogliamento delle vescicole </a:t>
            </a:r>
            <a:r>
              <a:rPr lang="it-IT" dirty="0" err="1" smtClean="0"/>
              <a:t>transcitotiche</a:t>
            </a:r>
            <a:r>
              <a:rPr lang="it-IT" dirty="0" smtClean="0"/>
              <a:t>. Gli osteoclasti esprimono anche un gran numero di </a:t>
            </a:r>
            <a:r>
              <a:rPr lang="it-IT" b="1" dirty="0" smtClean="0"/>
              <a:t>recettori della calcitonina</a:t>
            </a:r>
            <a:r>
              <a:rPr lang="it-IT" dirty="0" smtClean="0"/>
              <a:t> e recettori αVβ3 della </a:t>
            </a:r>
            <a:r>
              <a:rPr lang="it-IT" dirty="0" err="1" smtClean="0"/>
              <a:t>vitronectina</a:t>
            </a:r>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12</a:t>
            </a:fld>
            <a:endParaRPr lang="it-IT"/>
          </a:p>
        </p:txBody>
      </p:sp>
    </p:spTree>
    <p:extLst>
      <p:ext uri="{BB962C8B-B14F-4D97-AF65-F5344CB8AC3E}">
        <p14:creationId xmlns:p14="http://schemas.microsoft.com/office/powerpoint/2010/main" val="83228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opentextbc.ca</a:t>
            </a:r>
            <a:r>
              <a:rPr lang="it-IT" dirty="0" smtClean="0"/>
              <a:t>/</a:t>
            </a:r>
            <a:r>
              <a:rPr lang="it-IT" dirty="0" err="1" smtClean="0"/>
              <a:t>anatomyandphysiology</a:t>
            </a:r>
            <a:r>
              <a:rPr lang="it-IT" dirty="0" smtClean="0"/>
              <a:t>/</a:t>
            </a:r>
            <a:r>
              <a:rPr lang="it-IT" dirty="0" err="1" smtClean="0"/>
              <a:t>chapter</a:t>
            </a:r>
            <a:r>
              <a:rPr lang="it-IT" dirty="0" smtClean="0"/>
              <a:t>/17-9-the-endocrine-pancreas/</a:t>
            </a:r>
          </a:p>
          <a:p>
            <a:endParaRPr lang="it-IT" dirty="0" smtClean="0"/>
          </a:p>
          <a:p>
            <a:r>
              <a:rPr lang="it-IT" dirty="0" smtClean="0"/>
              <a:t>Il pancreas</a:t>
            </a:r>
          </a:p>
          <a:p>
            <a:endParaRPr lang="it-IT" dirty="0" smtClean="0"/>
          </a:p>
          <a:p>
            <a:pPr marL="171450" indent="-171450">
              <a:buFont typeface="Arial"/>
              <a:buChar char="•"/>
            </a:pPr>
            <a:r>
              <a:rPr lang="it-IT" dirty="0" smtClean="0"/>
              <a:t>La funzione </a:t>
            </a:r>
            <a:r>
              <a:rPr lang="it-IT" b="1" dirty="0" smtClean="0"/>
              <a:t>esocrina</a:t>
            </a:r>
            <a:r>
              <a:rPr lang="it-IT" dirty="0" smtClean="0"/>
              <a:t> del pancreas riguarda le </a:t>
            </a:r>
            <a:r>
              <a:rPr lang="it-IT" b="1" dirty="0" smtClean="0"/>
              <a:t>cellule </a:t>
            </a:r>
            <a:r>
              <a:rPr lang="it-IT" b="1" dirty="0" err="1" smtClean="0"/>
              <a:t>acinari</a:t>
            </a:r>
            <a:r>
              <a:rPr lang="it-IT" b="1" dirty="0" smtClean="0"/>
              <a:t> </a:t>
            </a:r>
            <a:r>
              <a:rPr lang="it-IT" dirty="0" smtClean="0"/>
              <a:t>che secernono gli </a:t>
            </a:r>
            <a:r>
              <a:rPr lang="it-IT" b="1" dirty="0" smtClean="0"/>
              <a:t>enzimi digestivi </a:t>
            </a:r>
            <a:r>
              <a:rPr lang="it-IT" dirty="0" smtClean="0"/>
              <a:t>che vengono trasportati nell'intestino tenue dal </a:t>
            </a:r>
            <a:r>
              <a:rPr lang="it-IT" b="1" dirty="0" smtClean="0"/>
              <a:t>dotto pancreatico</a:t>
            </a:r>
            <a:r>
              <a:rPr lang="it-IT" dirty="0" smtClean="0"/>
              <a:t>. </a:t>
            </a:r>
          </a:p>
          <a:p>
            <a:pPr marL="171450" indent="-171450">
              <a:buFont typeface="Arial"/>
              <a:buChar char="•"/>
            </a:pPr>
            <a:r>
              <a:rPr lang="it-IT" dirty="0" smtClean="0"/>
              <a:t>La funzione </a:t>
            </a:r>
            <a:r>
              <a:rPr lang="it-IT" b="1" dirty="0" smtClean="0"/>
              <a:t>endocrina</a:t>
            </a:r>
            <a:r>
              <a:rPr lang="it-IT" dirty="0" smtClean="0"/>
              <a:t> del pancreas riguarda la secrezione </a:t>
            </a:r>
            <a:r>
              <a:rPr lang="it-IT" b="1" dirty="0" smtClean="0"/>
              <a:t>di insulina (prodotta da cellule beta) e </a:t>
            </a:r>
            <a:r>
              <a:rPr lang="it-IT" b="1" dirty="0" err="1" smtClean="0"/>
              <a:t>glucagone</a:t>
            </a:r>
            <a:r>
              <a:rPr lang="it-IT" b="1" dirty="0" smtClean="0"/>
              <a:t> (prodotta da cellule alfa)</a:t>
            </a:r>
            <a:r>
              <a:rPr lang="it-IT" dirty="0" smtClean="0"/>
              <a:t> all'interno delle isole pancreatiche. Questi due ormoni </a:t>
            </a:r>
            <a:r>
              <a:rPr lang="it-IT" b="1" dirty="0" smtClean="0"/>
              <a:t>regolano il</a:t>
            </a:r>
            <a:r>
              <a:rPr lang="it-IT" b="1" baseline="0" dirty="0" smtClean="0"/>
              <a:t> </a:t>
            </a:r>
            <a:r>
              <a:rPr lang="it-IT" b="1" dirty="0" smtClean="0"/>
              <a:t>metabolismo del glucosio</a:t>
            </a:r>
            <a:r>
              <a:rPr lang="it-IT" dirty="0" smtClean="0"/>
              <a:t> nell’organismo.  </a:t>
            </a:r>
          </a:p>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14</a:t>
            </a:fld>
            <a:endParaRPr lang="it-IT"/>
          </a:p>
        </p:txBody>
      </p:sp>
    </p:spTree>
    <p:extLst>
      <p:ext uri="{BB962C8B-B14F-4D97-AF65-F5344CB8AC3E}">
        <p14:creationId xmlns:p14="http://schemas.microsoft.com/office/powerpoint/2010/main" val="98747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274542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372727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203821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390101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346318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29/10/19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111350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29/10/19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129029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255993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29/10/19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321405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29/10/19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346600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29/10/19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41CF8891-8D52-C14E-A2EB-9D763FA82DF6}" type="slidenum">
              <a:rPr lang="it-IT" smtClean="0"/>
              <a:t>‹n.›</a:t>
            </a:fld>
            <a:endParaRPr lang="it-IT"/>
          </a:p>
        </p:txBody>
      </p:sp>
    </p:spTree>
    <p:extLst>
      <p:ext uri="{BB962C8B-B14F-4D97-AF65-F5344CB8AC3E}">
        <p14:creationId xmlns:p14="http://schemas.microsoft.com/office/powerpoint/2010/main" val="1549794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29/10/19</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091FA - BIOCHIMICA APPLICATA MEDICA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F8891-8D52-C14E-A2EB-9D763FA82DF6}" type="slidenum">
              <a:rPr lang="it-IT" smtClean="0"/>
              <a:t>‹n.›</a:t>
            </a:fld>
            <a:endParaRPr lang="it-IT"/>
          </a:p>
        </p:txBody>
      </p:sp>
    </p:spTree>
    <p:extLst>
      <p:ext uri="{BB962C8B-B14F-4D97-AF65-F5344CB8AC3E}">
        <p14:creationId xmlns:p14="http://schemas.microsoft.com/office/powerpoint/2010/main" val="77254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Lezione </a:t>
            </a:r>
            <a:r>
              <a:rPr lang="it-IT" dirty="0" smtClean="0"/>
              <a:t>14</a:t>
            </a:r>
            <a:endParaRPr lang="it-IT" dirty="0"/>
          </a:p>
        </p:txBody>
      </p:sp>
      <p:sp>
        <p:nvSpPr>
          <p:cNvPr id="3" name="Sottotitolo 2"/>
          <p:cNvSpPr>
            <a:spLocks noGrp="1"/>
          </p:cNvSpPr>
          <p:nvPr>
            <p:ph type="subTitle" idx="1"/>
          </p:nvPr>
        </p:nvSpPr>
        <p:spPr/>
        <p:txBody>
          <a:bodyPr/>
          <a:lstStyle/>
          <a:p>
            <a:r>
              <a:rPr lang="it-IT" dirty="0" smtClean="0"/>
              <a:t>calcitonina</a:t>
            </a:r>
            <a:r>
              <a:rPr lang="it-IT" dirty="0"/>
              <a:t> </a:t>
            </a:r>
            <a:r>
              <a:rPr lang="it-IT" dirty="0" smtClean="0"/>
              <a:t>nell’</a:t>
            </a:r>
            <a:r>
              <a:rPr lang="it-IT" dirty="0" smtClean="0"/>
              <a:t>omeostasi </a:t>
            </a:r>
            <a:r>
              <a:rPr lang="it-IT" dirty="0" smtClean="0"/>
              <a:t>di calcio e </a:t>
            </a:r>
            <a:r>
              <a:rPr lang="it-IT" dirty="0" smtClean="0"/>
              <a:t>fosfato</a:t>
            </a:r>
          </a:p>
          <a:p>
            <a:r>
              <a:rPr lang="it-IT" dirty="0" smtClean="0"/>
              <a:t>ORMONI PANCREATICI</a:t>
            </a:r>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dirty="0" smtClean="0"/>
              <a:t>091FA - BIOCHIMICA APPLICATA MEDICA  </a:t>
            </a:r>
            <a:endParaRPr lang="it-IT" dirty="0"/>
          </a:p>
        </p:txBody>
      </p:sp>
      <p:sp>
        <p:nvSpPr>
          <p:cNvPr id="6" name="Segnaposto numero diapositiva 5"/>
          <p:cNvSpPr>
            <a:spLocks noGrp="1"/>
          </p:cNvSpPr>
          <p:nvPr>
            <p:ph type="sldNum" sz="quarter" idx="12"/>
          </p:nvPr>
        </p:nvSpPr>
        <p:spPr/>
        <p:txBody>
          <a:bodyPr/>
          <a:lstStyle/>
          <a:p>
            <a:fld id="{7FE39E75-F19F-6C45-9F0D-3B08720FA818}" type="slidenum">
              <a:rPr lang="it-IT" smtClean="0"/>
              <a:t>1</a:t>
            </a:fld>
            <a:endParaRPr lang="it-IT"/>
          </a:p>
        </p:txBody>
      </p:sp>
    </p:spTree>
    <p:extLst>
      <p:ext uri="{BB962C8B-B14F-4D97-AF65-F5344CB8AC3E}">
        <p14:creationId xmlns:p14="http://schemas.microsoft.com/office/powerpoint/2010/main" val="31319504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Il recettore della calcitonina </a:t>
            </a:r>
            <a:endParaRPr lang="it-IT" dirty="0"/>
          </a:p>
        </p:txBody>
      </p:sp>
      <p:sp>
        <p:nvSpPr>
          <p:cNvPr id="6" name="Segnaposto contenuto 5"/>
          <p:cNvSpPr>
            <a:spLocks noGrp="1"/>
          </p:cNvSpPr>
          <p:nvPr>
            <p:ph idx="1"/>
          </p:nvPr>
        </p:nvSpPr>
        <p:spPr/>
        <p:txBody>
          <a:bodyPr>
            <a:normAutofit/>
          </a:bodyPr>
          <a:lstStyle/>
          <a:p>
            <a:r>
              <a:rPr lang="it-IT" dirty="0" smtClean="0"/>
              <a:t>Recettore accoppiato alla proteine G (GPCR)</a:t>
            </a:r>
          </a:p>
          <a:p>
            <a:pPr lvl="1"/>
            <a:r>
              <a:rPr lang="it-IT" dirty="0" err="1" smtClean="0"/>
              <a:t>Gs</a:t>
            </a:r>
            <a:r>
              <a:rPr lang="it-IT" dirty="0" err="1" smtClean="0">
                <a:sym typeface="Wingdings"/>
              </a:rPr>
              <a:t></a:t>
            </a:r>
            <a:r>
              <a:rPr lang="it-IT" dirty="0" err="1" smtClean="0"/>
              <a:t>Via</a:t>
            </a:r>
            <a:r>
              <a:rPr lang="it-IT" dirty="0" smtClean="0"/>
              <a:t> </a:t>
            </a:r>
            <a:r>
              <a:rPr lang="it-IT" dirty="0" err="1" smtClean="0"/>
              <a:t>adenilato</a:t>
            </a:r>
            <a:r>
              <a:rPr lang="it-IT" dirty="0" smtClean="0"/>
              <a:t> </a:t>
            </a:r>
            <a:r>
              <a:rPr lang="it-IT" dirty="0" err="1" smtClean="0"/>
              <a:t>ciclasi</a:t>
            </a:r>
            <a:r>
              <a:rPr lang="it-IT" dirty="0" smtClean="0"/>
              <a:t>-</a:t>
            </a:r>
            <a:r>
              <a:rPr lang="it-IT" dirty="0" err="1" smtClean="0"/>
              <a:t>cAMP</a:t>
            </a:r>
            <a:r>
              <a:rPr lang="it-IT" dirty="0" smtClean="0"/>
              <a:t>-Proteina </a:t>
            </a:r>
            <a:r>
              <a:rPr lang="it-IT" dirty="0" err="1" smtClean="0"/>
              <a:t>chinasi</a:t>
            </a:r>
            <a:r>
              <a:rPr lang="it-IT" dirty="0" smtClean="0"/>
              <a:t> A</a:t>
            </a:r>
          </a:p>
          <a:p>
            <a:pPr lvl="1"/>
            <a:r>
              <a:rPr lang="it-IT" dirty="0" err="1" smtClean="0"/>
              <a:t>Gq</a:t>
            </a:r>
            <a:r>
              <a:rPr lang="it-IT" dirty="0" err="1" smtClean="0">
                <a:sym typeface="Wingdings"/>
              </a:rPr>
              <a:t>fosfolipasi</a:t>
            </a:r>
            <a:r>
              <a:rPr lang="it-IT" dirty="0" smtClean="0">
                <a:sym typeface="Wingdings"/>
              </a:rPr>
              <a:t> C-DAG e IP3-Ca++-proteina </a:t>
            </a:r>
            <a:r>
              <a:rPr lang="it-IT" dirty="0" err="1" smtClean="0">
                <a:sym typeface="Wingdings"/>
              </a:rPr>
              <a:t>chinasi</a:t>
            </a:r>
            <a:r>
              <a:rPr lang="it-IT" dirty="0" smtClean="0">
                <a:sym typeface="Wingdings"/>
              </a:rPr>
              <a:t> C-proteina </a:t>
            </a:r>
            <a:r>
              <a:rPr lang="it-IT" dirty="0" err="1" smtClean="0">
                <a:sym typeface="Wingdings"/>
              </a:rPr>
              <a:t>chinasi</a:t>
            </a:r>
            <a:r>
              <a:rPr lang="it-IT" dirty="0" smtClean="0">
                <a:sym typeface="Wingdings"/>
              </a:rPr>
              <a:t> D</a:t>
            </a:r>
          </a:p>
          <a:p>
            <a:r>
              <a:rPr lang="it-IT" dirty="0" smtClean="0">
                <a:sym typeface="Wingdings"/>
              </a:rPr>
              <a:t>Cellula bersaglio più importante: </a:t>
            </a:r>
            <a:r>
              <a:rPr lang="it-IT" dirty="0" smtClean="0"/>
              <a:t>OSTECLASTO</a:t>
            </a:r>
          </a:p>
          <a:p>
            <a:pPr lvl="1"/>
            <a:r>
              <a:rPr lang="it-IT" dirty="0" smtClean="0"/>
              <a:t>l’osteoclasto NON esprime il recettore per il PTH</a:t>
            </a:r>
          </a:p>
          <a:p>
            <a:pPr lvl="1"/>
            <a:r>
              <a:rPr lang="it-IT" dirty="0" smtClean="0">
                <a:sym typeface="Wingdings"/>
              </a:rPr>
              <a:t>marcatura specifica degli osteoclasti:</a:t>
            </a:r>
          </a:p>
          <a:p>
            <a:pPr lvl="2"/>
            <a:r>
              <a:rPr lang="it-IT" dirty="0" smtClean="0"/>
              <a:t>assenza di recettore PTH e presenza di recettore calcitonina</a:t>
            </a:r>
            <a:r>
              <a:rPr lang="it-IT" dirty="0" smtClean="0">
                <a:sym typeface="Wingdings"/>
              </a:rPr>
              <a:t></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10</a:t>
            </a:fld>
            <a:endParaRPr lang="it-IT"/>
          </a:p>
        </p:txBody>
      </p:sp>
    </p:spTree>
    <p:extLst>
      <p:ext uri="{BB962C8B-B14F-4D97-AF65-F5344CB8AC3E}">
        <p14:creationId xmlns:p14="http://schemas.microsoft.com/office/powerpoint/2010/main" val="205534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r>
              <a:rPr lang="it-IT" sz="3200" dirty="0" smtClean="0"/>
              <a:t>La calcitonina </a:t>
            </a:r>
            <a:r>
              <a:rPr lang="it-IT" sz="3200" dirty="0" err="1" smtClean="0"/>
              <a:t>inhibisce</a:t>
            </a:r>
            <a:r>
              <a:rPr lang="it-IT" sz="3200" dirty="0" smtClean="0"/>
              <a:t> l’attività dell’osteoclasto</a:t>
            </a:r>
            <a:endParaRPr lang="it-IT" sz="3200"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11</a:t>
            </a:fld>
            <a:endParaRPr lang="it-IT"/>
          </a:p>
        </p:txBody>
      </p:sp>
      <p:pic>
        <p:nvPicPr>
          <p:cNvPr id="8" name="Immagine 7"/>
          <p:cNvPicPr>
            <a:picLocks noChangeAspect="1"/>
          </p:cNvPicPr>
          <p:nvPr/>
        </p:nvPicPr>
        <p:blipFill>
          <a:blip r:embed="rId3"/>
          <a:stretch>
            <a:fillRect/>
          </a:stretch>
        </p:blipFill>
        <p:spPr>
          <a:xfrm>
            <a:off x="1314824" y="1099664"/>
            <a:ext cx="7397376" cy="5275736"/>
          </a:xfrm>
          <a:prstGeom prst="rect">
            <a:avLst/>
          </a:prstGeom>
        </p:spPr>
      </p:pic>
    </p:spTree>
    <p:extLst>
      <p:ext uri="{BB962C8B-B14F-4D97-AF65-F5344CB8AC3E}">
        <p14:creationId xmlns:p14="http://schemas.microsoft.com/office/powerpoint/2010/main" val="54429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fontScale="90000"/>
          </a:bodyPr>
          <a:lstStyle/>
          <a:p>
            <a:r>
              <a:rPr lang="it-IT" dirty="0" smtClean="0"/>
              <a:t>L’osteoclasto è una cellula polarizzata</a:t>
            </a:r>
            <a:endParaRPr lang="it-IT" dirty="0"/>
          </a:p>
        </p:txBody>
      </p:sp>
      <p:sp>
        <p:nvSpPr>
          <p:cNvPr id="10" name="Segnaposto contenuto 9"/>
          <p:cNvSpPr>
            <a:spLocks noGrp="1"/>
          </p:cNvSpPr>
          <p:nvPr>
            <p:ph idx="1"/>
          </p:nvPr>
        </p:nvSpPr>
        <p:spPr>
          <a:xfrm>
            <a:off x="382495" y="1419132"/>
            <a:ext cx="3920564" cy="4826280"/>
          </a:xfrm>
        </p:spPr>
        <p:txBody>
          <a:bodyPr>
            <a:normAutofit lnSpcReduction="10000"/>
          </a:bodyPr>
          <a:lstStyle/>
          <a:p>
            <a:pPr marL="457200" indent="-457200">
              <a:buFont typeface="+mj-lt"/>
              <a:buAutoNum type="arabicPeriod"/>
            </a:pPr>
            <a:r>
              <a:rPr lang="it-IT" sz="2400" b="1" dirty="0" smtClean="0"/>
              <a:t>Bordo arricciato</a:t>
            </a:r>
            <a:r>
              <a:rPr lang="it-IT" sz="2400" dirty="0" smtClean="0"/>
              <a:t>, specializzato per la secrezione di protoni e proteasi nella lacuna</a:t>
            </a:r>
          </a:p>
          <a:p>
            <a:pPr marL="457200" indent="-457200">
              <a:buFont typeface="+mj-lt"/>
              <a:buAutoNum type="arabicPeriod"/>
            </a:pPr>
            <a:r>
              <a:rPr lang="it-IT" sz="2400" b="1" dirty="0" smtClean="0"/>
              <a:t>Polo secretorio</a:t>
            </a:r>
            <a:r>
              <a:rPr lang="it-IT" sz="2400" dirty="0" smtClean="0"/>
              <a:t>, specializzato per l’esocitosi</a:t>
            </a:r>
          </a:p>
          <a:p>
            <a:pPr lvl="1"/>
            <a:r>
              <a:rPr lang="it-IT" sz="1800" dirty="0" smtClean="0"/>
              <a:t>Il </a:t>
            </a:r>
            <a:r>
              <a:rPr lang="it-IT" sz="1800" dirty="0"/>
              <a:t>materiale della lacuna viene riassorbito mediante </a:t>
            </a:r>
            <a:r>
              <a:rPr lang="it-IT" sz="1800" b="1" dirty="0"/>
              <a:t>endocitosi</a:t>
            </a:r>
            <a:r>
              <a:rPr lang="it-IT" sz="1800" dirty="0"/>
              <a:t>, </a:t>
            </a:r>
            <a:endParaRPr lang="it-IT" sz="1800" dirty="0" smtClean="0"/>
          </a:p>
          <a:p>
            <a:pPr lvl="1"/>
            <a:r>
              <a:rPr lang="it-IT" sz="1800" dirty="0" smtClean="0"/>
              <a:t>movimento </a:t>
            </a:r>
            <a:r>
              <a:rPr lang="it-IT" sz="1800" dirty="0"/>
              <a:t>di </a:t>
            </a:r>
            <a:r>
              <a:rPr lang="it-IT" sz="1800" b="1" dirty="0" err="1"/>
              <a:t>transcitosi</a:t>
            </a:r>
            <a:r>
              <a:rPr lang="it-IT" sz="1800" b="1" dirty="0"/>
              <a:t> </a:t>
            </a:r>
            <a:r>
              <a:rPr lang="it-IT" sz="1800" dirty="0" smtClean="0"/>
              <a:t>dal bordo arricciato verso il polo secretorio</a:t>
            </a:r>
          </a:p>
          <a:p>
            <a:pPr lvl="1"/>
            <a:r>
              <a:rPr lang="it-IT" sz="1800" dirty="0" smtClean="0"/>
              <a:t>e </a:t>
            </a:r>
            <a:r>
              <a:rPr lang="it-IT" sz="1800" dirty="0"/>
              <a:t>infine </a:t>
            </a:r>
            <a:r>
              <a:rPr lang="it-IT" sz="1800" b="1" dirty="0" smtClean="0"/>
              <a:t>esocitosi</a:t>
            </a:r>
            <a:r>
              <a:rPr lang="it-IT" sz="1800" dirty="0" smtClean="0"/>
              <a:t>  </a:t>
            </a:r>
            <a:r>
              <a:rPr lang="it-IT" sz="1800" dirty="0"/>
              <a:t>al polo secretorio dell’</a:t>
            </a:r>
            <a:r>
              <a:rPr lang="it-IT" sz="1800" dirty="0" err="1"/>
              <a:t>osteolasto</a:t>
            </a:r>
            <a:endParaRPr lang="it-IT" sz="1800"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12</a:t>
            </a:fld>
            <a:endParaRPr lang="it-IT"/>
          </a:p>
        </p:txBody>
      </p:sp>
      <p:pic>
        <p:nvPicPr>
          <p:cNvPr id="8" name="Immagine 7"/>
          <p:cNvPicPr>
            <a:picLocks noChangeAspect="1"/>
          </p:cNvPicPr>
          <p:nvPr/>
        </p:nvPicPr>
        <p:blipFill>
          <a:blip r:embed="rId3"/>
          <a:stretch>
            <a:fillRect/>
          </a:stretch>
        </p:blipFill>
        <p:spPr>
          <a:xfrm>
            <a:off x="4558489" y="1417638"/>
            <a:ext cx="4201268" cy="5257800"/>
          </a:xfrm>
          <a:prstGeom prst="rect">
            <a:avLst/>
          </a:prstGeom>
        </p:spPr>
      </p:pic>
    </p:spTree>
    <p:extLst>
      <p:ext uri="{BB962C8B-B14F-4D97-AF65-F5344CB8AC3E}">
        <p14:creationId xmlns:p14="http://schemas.microsoft.com/office/powerpoint/2010/main" val="45194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Il pancreas endocrino</a:t>
            </a:r>
            <a:endParaRPr lang="it-IT" dirty="0"/>
          </a:p>
        </p:txBody>
      </p:sp>
      <p:sp>
        <p:nvSpPr>
          <p:cNvPr id="8" name="Sottotitolo 7"/>
          <p:cNvSpPr>
            <a:spLocks noGrp="1"/>
          </p:cNvSpPr>
          <p:nvPr>
            <p:ph idx="1"/>
          </p:nvPr>
        </p:nvSpPr>
        <p:spPr/>
        <p:txBody>
          <a:bodyPr>
            <a:normAutofit fontScale="85000" lnSpcReduction="10000"/>
          </a:bodyPr>
          <a:lstStyle/>
          <a:p>
            <a:r>
              <a:rPr lang="it-IT" dirty="0" smtClean="0"/>
              <a:t>Le </a:t>
            </a:r>
            <a:r>
              <a:rPr lang="it-IT" b="1" dirty="0" smtClean="0"/>
              <a:t>isole di </a:t>
            </a:r>
            <a:r>
              <a:rPr lang="it-IT" b="1" dirty="0" err="1" smtClean="0"/>
              <a:t>Langerhans</a:t>
            </a:r>
            <a:r>
              <a:rPr lang="it-IT" b="1" dirty="0" smtClean="0"/>
              <a:t> </a:t>
            </a:r>
            <a:r>
              <a:rPr lang="it-IT" dirty="0" smtClean="0"/>
              <a:t>sono delle ghiandole endocrine situate nel parenchima esocrino del pancreas</a:t>
            </a:r>
          </a:p>
          <a:p>
            <a:pPr lvl="1"/>
            <a:r>
              <a:rPr lang="it-IT" dirty="0" smtClean="0"/>
              <a:t>le isole sono situate tra gli acini secretori del pancreas esocrino (“para-</a:t>
            </a:r>
            <a:r>
              <a:rPr lang="it-IT" dirty="0" err="1" smtClean="0"/>
              <a:t>acinari</a:t>
            </a:r>
            <a:r>
              <a:rPr lang="it-IT" dirty="0" smtClean="0"/>
              <a:t>”)</a:t>
            </a:r>
          </a:p>
          <a:p>
            <a:r>
              <a:rPr lang="it-IT" dirty="0" smtClean="0"/>
              <a:t>Le isole di </a:t>
            </a:r>
            <a:r>
              <a:rPr lang="it-IT" dirty="0" err="1" smtClean="0"/>
              <a:t>Langherhans</a:t>
            </a:r>
            <a:r>
              <a:rPr lang="it-IT" dirty="0" smtClean="0"/>
              <a:t> sono costituite da 4 tipi principali di cellule, specializzate per la sintesi e liberazione di ormoni:</a:t>
            </a:r>
          </a:p>
          <a:p>
            <a:pPr lvl="1"/>
            <a:r>
              <a:rPr lang="it-IT" b="1" dirty="0" smtClean="0"/>
              <a:t>alfa: GLUCAGONE</a:t>
            </a:r>
          </a:p>
          <a:p>
            <a:pPr lvl="1"/>
            <a:r>
              <a:rPr lang="it-IT" b="1" dirty="0" smtClean="0"/>
              <a:t>beta: INSULINA</a:t>
            </a:r>
          </a:p>
          <a:p>
            <a:pPr lvl="1"/>
            <a:r>
              <a:rPr lang="it-IT" b="1" dirty="0" smtClean="0"/>
              <a:t>delta: SOMATOSTATINA</a:t>
            </a:r>
          </a:p>
          <a:p>
            <a:pPr lvl="1"/>
            <a:r>
              <a:rPr lang="it-IT" dirty="0" smtClean="0"/>
              <a:t>PP: polipeptide pancreatico</a:t>
            </a:r>
          </a:p>
          <a:p>
            <a:endParaRPr lang="it-IT" dirty="0" smtClean="0"/>
          </a:p>
          <a:p>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13</a:t>
            </a:fld>
            <a:endParaRPr lang="it-IT"/>
          </a:p>
        </p:txBody>
      </p:sp>
    </p:spTree>
    <p:extLst>
      <p:ext uri="{BB962C8B-B14F-4D97-AF65-F5344CB8AC3E}">
        <p14:creationId xmlns:p14="http://schemas.microsoft.com/office/powerpoint/2010/main" val="3429101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pancreas endocrino</a:t>
            </a:r>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14</a:t>
            </a:fld>
            <a:endParaRPr lang="it-IT"/>
          </a:p>
        </p:txBody>
      </p:sp>
      <p:pic>
        <p:nvPicPr>
          <p:cNvPr id="7" name="Immagine 6"/>
          <p:cNvPicPr>
            <a:picLocks noChangeAspect="1"/>
          </p:cNvPicPr>
          <p:nvPr/>
        </p:nvPicPr>
        <p:blipFill>
          <a:blip r:embed="rId3"/>
          <a:stretch>
            <a:fillRect/>
          </a:stretch>
        </p:blipFill>
        <p:spPr>
          <a:xfrm>
            <a:off x="0" y="1417638"/>
            <a:ext cx="9144000" cy="4613868"/>
          </a:xfrm>
          <a:prstGeom prst="rect">
            <a:avLst/>
          </a:prstGeom>
        </p:spPr>
      </p:pic>
    </p:spTree>
    <p:extLst>
      <p:ext uri="{BB962C8B-B14F-4D97-AF65-F5344CB8AC3E}">
        <p14:creationId xmlns:p14="http://schemas.microsoft.com/office/powerpoint/2010/main" val="25949981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Autofit/>
          </a:bodyPr>
          <a:lstStyle/>
          <a:p>
            <a:r>
              <a:rPr lang="it-IT" sz="3600" dirty="0" smtClean="0"/>
              <a:t>Le cellule endocrine delle isole di </a:t>
            </a:r>
            <a:r>
              <a:rPr lang="it-IT" sz="3600" dirty="0" err="1" smtClean="0"/>
              <a:t>Langerhans</a:t>
            </a:r>
            <a:r>
              <a:rPr lang="it-IT" sz="3600" dirty="0" smtClean="0"/>
              <a:t> producono ormoni peptidici</a:t>
            </a:r>
            <a:endParaRPr lang="it-IT" sz="3600" dirty="0"/>
          </a:p>
        </p:txBody>
      </p:sp>
      <p:sp>
        <p:nvSpPr>
          <p:cNvPr id="7" name="Segnaposto contenuto 6"/>
          <p:cNvSpPr>
            <a:spLocks noGrp="1"/>
          </p:cNvSpPr>
          <p:nvPr>
            <p:ph idx="1"/>
          </p:nvPr>
        </p:nvSpPr>
        <p:spPr/>
        <p:txBody>
          <a:bodyPr>
            <a:normAutofit fontScale="85000" lnSpcReduction="10000"/>
          </a:bodyPr>
          <a:lstStyle/>
          <a:p>
            <a:r>
              <a:rPr lang="it-IT" b="1" dirty="0" smtClean="0"/>
              <a:t>La cellula alfa</a:t>
            </a:r>
            <a:r>
              <a:rPr lang="it-IT" dirty="0" smtClean="0"/>
              <a:t> costituisce circa il </a:t>
            </a:r>
            <a:r>
              <a:rPr lang="it-IT" b="1" dirty="0" smtClean="0"/>
              <a:t>20 % </a:t>
            </a:r>
            <a:r>
              <a:rPr lang="it-IT" dirty="0" smtClean="0"/>
              <a:t>di ogni isolotto</a:t>
            </a:r>
          </a:p>
          <a:p>
            <a:pPr lvl="1"/>
            <a:r>
              <a:rPr lang="it-IT" dirty="0" smtClean="0"/>
              <a:t>produce l'ormone </a:t>
            </a:r>
            <a:r>
              <a:rPr lang="it-IT" b="1" dirty="0" err="1" smtClean="0"/>
              <a:t>glucagone</a:t>
            </a:r>
            <a:r>
              <a:rPr lang="it-IT" b="1" dirty="0" smtClean="0"/>
              <a:t> in risposta a </a:t>
            </a:r>
            <a:r>
              <a:rPr lang="it-IT" b="1" dirty="0" smtClean="0"/>
              <a:t>ipoglicemia </a:t>
            </a:r>
          </a:p>
          <a:p>
            <a:r>
              <a:rPr lang="it-IT" b="1" dirty="0" smtClean="0"/>
              <a:t>La cellula beta </a:t>
            </a:r>
            <a:r>
              <a:rPr lang="it-IT" dirty="0" smtClean="0"/>
              <a:t>costituisce circa il </a:t>
            </a:r>
            <a:r>
              <a:rPr lang="it-IT" b="1" dirty="0" smtClean="0"/>
              <a:t>75 % </a:t>
            </a:r>
            <a:r>
              <a:rPr lang="it-IT" dirty="0" smtClean="0"/>
              <a:t>di ogni isolotto </a:t>
            </a:r>
          </a:p>
          <a:p>
            <a:pPr lvl="1"/>
            <a:r>
              <a:rPr lang="it-IT" dirty="0" smtClean="0"/>
              <a:t>produce </a:t>
            </a:r>
            <a:r>
              <a:rPr lang="it-IT" dirty="0" smtClean="0"/>
              <a:t>l’ormone </a:t>
            </a:r>
            <a:r>
              <a:rPr lang="it-IT" b="1" dirty="0" smtClean="0"/>
              <a:t>insulina in risposta a iperglicemia</a:t>
            </a:r>
            <a:r>
              <a:rPr lang="it-IT" dirty="0" smtClean="0"/>
              <a:t>.</a:t>
            </a:r>
          </a:p>
          <a:p>
            <a:r>
              <a:rPr lang="it-IT" b="1" dirty="0" smtClean="0"/>
              <a:t>La cellula delta </a:t>
            </a:r>
            <a:r>
              <a:rPr lang="it-IT" dirty="0" smtClean="0"/>
              <a:t>costituisce circa il </a:t>
            </a:r>
            <a:r>
              <a:rPr lang="it-IT" b="1" dirty="0" smtClean="0"/>
              <a:t>4 % </a:t>
            </a:r>
            <a:r>
              <a:rPr lang="it-IT" dirty="0" smtClean="0"/>
              <a:t>di ogni isolotto</a:t>
            </a:r>
          </a:p>
          <a:p>
            <a:pPr lvl="1"/>
            <a:r>
              <a:rPr lang="it-IT" dirty="0" smtClean="0"/>
              <a:t>produce l'ormone </a:t>
            </a:r>
            <a:r>
              <a:rPr lang="it-IT" b="1" dirty="0" smtClean="0"/>
              <a:t>somatostatina</a:t>
            </a:r>
            <a:r>
              <a:rPr lang="it-IT" dirty="0" smtClean="0"/>
              <a:t>. </a:t>
            </a:r>
          </a:p>
          <a:p>
            <a:pPr lvl="1"/>
            <a:r>
              <a:rPr lang="it-IT" dirty="0" smtClean="0"/>
              <a:t>rilasciano somatostatina anche l’</a:t>
            </a:r>
            <a:r>
              <a:rPr lang="it-IT" b="1" dirty="0" smtClean="0"/>
              <a:t>ipotalamo</a:t>
            </a:r>
            <a:r>
              <a:rPr lang="it-IT" dirty="0" smtClean="0"/>
              <a:t>, </a:t>
            </a:r>
            <a:r>
              <a:rPr lang="it-IT" b="1" dirty="0" smtClean="0"/>
              <a:t>lo stomaco e l'intestino </a:t>
            </a:r>
            <a:r>
              <a:rPr lang="it-IT" dirty="0" smtClean="0"/>
              <a:t>(vedi nota).</a:t>
            </a:r>
          </a:p>
          <a:p>
            <a:r>
              <a:rPr lang="it-IT" sz="2400" b="1" dirty="0" smtClean="0"/>
              <a:t>La cellula PP </a:t>
            </a:r>
            <a:r>
              <a:rPr lang="it-IT" sz="2400" dirty="0" smtClean="0"/>
              <a:t>rappresenta circa 1 % di ogni isolotto</a:t>
            </a:r>
          </a:p>
          <a:p>
            <a:pPr lvl="1"/>
            <a:r>
              <a:rPr lang="it-IT" sz="2100" dirty="0" smtClean="0"/>
              <a:t>produce </a:t>
            </a:r>
            <a:r>
              <a:rPr lang="it-IT" sz="2100" b="1" dirty="0" smtClean="0"/>
              <a:t>l'ormone polipeptidico pancreatico</a:t>
            </a:r>
            <a:r>
              <a:rPr lang="it-IT" sz="2100" dirty="0" smtClean="0"/>
              <a:t>. </a:t>
            </a:r>
          </a:p>
          <a:p>
            <a:pPr lvl="1"/>
            <a:r>
              <a:rPr lang="it-IT" sz="2100" dirty="0" smtClean="0"/>
              <a:t>funzione </a:t>
            </a:r>
            <a:r>
              <a:rPr lang="it-IT" sz="2100" b="1" dirty="0" smtClean="0"/>
              <a:t>poco nota.</a:t>
            </a:r>
            <a:endParaRPr lang="it-IT" sz="2100" b="1"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15</a:t>
            </a:fld>
            <a:endParaRPr lang="it-IT"/>
          </a:p>
        </p:txBody>
      </p:sp>
    </p:spTree>
    <p:extLst>
      <p:ext uri="{BB962C8B-B14F-4D97-AF65-F5344CB8AC3E}">
        <p14:creationId xmlns:p14="http://schemas.microsoft.com/office/powerpoint/2010/main" val="25336596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Model of endocrine cell and vessel organization in human islets.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263218"/>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160" y="979303"/>
            <a:ext cx="33494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001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Domenico Bosco et al. Diabetes 2010;59:1202-1210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©2010 by American Diabetes Association</a:t>
            </a:r>
          </a:p>
        </p:txBody>
      </p:sp>
    </p:spTree>
    <p:extLst>
      <p:ext uri="{BB962C8B-B14F-4D97-AF65-F5344CB8AC3E}">
        <p14:creationId xmlns:p14="http://schemas.microsoft.com/office/powerpoint/2010/main" val="1274229083"/>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7"/>
            <a:ext cx="8229600" cy="1563127"/>
          </a:xfrm>
        </p:spPr>
        <p:txBody>
          <a:bodyPr>
            <a:noAutofit/>
          </a:bodyPr>
          <a:lstStyle/>
          <a:p>
            <a:r>
              <a:rPr lang="it-IT" sz="3200" dirty="0" smtClean="0"/>
              <a:t>Le cellule alfa e beta agiscono da sensori della glicemia e traducono il segnale in variazioni del potenziale di membrana </a:t>
            </a:r>
            <a:endParaRPr lang="it-IT" sz="3200" dirty="0"/>
          </a:p>
        </p:txBody>
      </p:sp>
      <p:sp>
        <p:nvSpPr>
          <p:cNvPr id="7" name="Segnaposto contenuto 6"/>
          <p:cNvSpPr>
            <a:spLocks noGrp="1"/>
          </p:cNvSpPr>
          <p:nvPr>
            <p:ph idx="1"/>
          </p:nvPr>
        </p:nvSpPr>
        <p:spPr>
          <a:xfrm>
            <a:off x="457200" y="2106706"/>
            <a:ext cx="3352800" cy="4019457"/>
          </a:xfrm>
        </p:spPr>
        <p:txBody>
          <a:bodyPr>
            <a:normAutofit fontScale="85000" lnSpcReduction="10000"/>
          </a:bodyPr>
          <a:lstStyle/>
          <a:p>
            <a:r>
              <a:rPr lang="it-IT" sz="2800" dirty="0" smtClean="0"/>
              <a:t>Trasportatori del glucosio</a:t>
            </a:r>
          </a:p>
          <a:p>
            <a:pPr lvl="1"/>
            <a:r>
              <a:rPr lang="it-IT" sz="2400" dirty="0" smtClean="0"/>
              <a:t>GLUT2</a:t>
            </a:r>
          </a:p>
          <a:p>
            <a:pPr lvl="1"/>
            <a:r>
              <a:rPr lang="it-IT" sz="2400" dirty="0" smtClean="0"/>
              <a:t>SGLT2</a:t>
            </a:r>
          </a:p>
          <a:p>
            <a:r>
              <a:rPr lang="it-IT" sz="2800" dirty="0" smtClean="0"/>
              <a:t>fosforilazione ossidativa</a:t>
            </a:r>
          </a:p>
          <a:p>
            <a:pPr lvl="1"/>
            <a:r>
              <a:rPr lang="it-IT" sz="2400" dirty="0" smtClean="0"/>
              <a:t>ADP</a:t>
            </a:r>
            <a:r>
              <a:rPr lang="it-IT" sz="2400" dirty="0" smtClean="0">
                <a:sym typeface="Wingdings"/>
              </a:rPr>
              <a:t>ATP</a:t>
            </a:r>
            <a:endParaRPr lang="it-IT" sz="2400" dirty="0" smtClean="0"/>
          </a:p>
          <a:p>
            <a:r>
              <a:rPr lang="it-IT" sz="2800" dirty="0" smtClean="0"/>
              <a:t>Canale per il potassio ATP-dipendente</a:t>
            </a:r>
          </a:p>
          <a:p>
            <a:pPr lvl="1"/>
            <a:r>
              <a:rPr lang="it-IT" sz="2400" dirty="0" smtClean="0"/>
              <a:t>potenziale di membrana</a:t>
            </a:r>
          </a:p>
          <a:p>
            <a:endParaRPr lang="it-IT" sz="2800" dirty="0"/>
          </a:p>
        </p:txBody>
      </p:sp>
      <p:sp>
        <p:nvSpPr>
          <p:cNvPr id="2" name="Segnaposto data 1"/>
          <p:cNvSpPr>
            <a:spLocks noGrp="1"/>
          </p:cNvSpPr>
          <p:nvPr>
            <p:ph type="dt" sz="half" idx="10"/>
          </p:nvPr>
        </p:nvSpPr>
        <p:spPr/>
        <p:txBody>
          <a:bodyPr/>
          <a:lstStyle/>
          <a:p>
            <a:r>
              <a:rPr lang="it-IT" smtClean="0"/>
              <a:t>29/10/19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1CF8891-8D52-C14E-A2EB-9D763FA82DF6}" type="slidenum">
              <a:rPr lang="it-IT" smtClean="0"/>
              <a:t>17</a:t>
            </a:fld>
            <a:endParaRPr lang="it-IT"/>
          </a:p>
        </p:txBody>
      </p:sp>
      <p:pic>
        <p:nvPicPr>
          <p:cNvPr id="5" name="Immagine 4"/>
          <p:cNvPicPr>
            <a:picLocks noChangeAspect="1"/>
          </p:cNvPicPr>
          <p:nvPr/>
        </p:nvPicPr>
        <p:blipFill>
          <a:blip r:embed="rId3"/>
          <a:stretch>
            <a:fillRect/>
          </a:stretch>
        </p:blipFill>
        <p:spPr>
          <a:xfrm>
            <a:off x="4078941" y="2291467"/>
            <a:ext cx="4860816" cy="3808474"/>
          </a:xfrm>
          <a:prstGeom prst="rect">
            <a:avLst/>
          </a:prstGeom>
        </p:spPr>
      </p:pic>
    </p:spTree>
    <p:extLst>
      <p:ext uri="{BB962C8B-B14F-4D97-AF65-F5344CB8AC3E}">
        <p14:creationId xmlns:p14="http://schemas.microsoft.com/office/powerpoint/2010/main" val="9873520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smtClean="0"/>
              <a:t>Il rilascio di ormoni pancreatici nel digiuno</a:t>
            </a:r>
            <a:endParaRPr lang="it-IT" dirty="0"/>
          </a:p>
        </p:txBody>
      </p:sp>
      <p:sp>
        <p:nvSpPr>
          <p:cNvPr id="8" name="Sottotitolo 7"/>
          <p:cNvSpPr>
            <a:spLocks noGrp="1"/>
          </p:cNvSpPr>
          <p:nvPr>
            <p:ph type="subTitle" idx="1"/>
          </p:nvPr>
        </p:nvSpPr>
        <p:spPr/>
        <p:txBody>
          <a:bodyPr/>
          <a:lstStyle/>
          <a:p>
            <a:r>
              <a:rPr lang="it-IT" dirty="0" err="1" smtClean="0"/>
              <a:t>Glucagone</a:t>
            </a:r>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18</a:t>
            </a:fld>
            <a:endParaRPr lang="it-IT"/>
          </a:p>
        </p:txBody>
      </p:sp>
    </p:spTree>
    <p:extLst>
      <p:ext uri="{BB962C8B-B14F-4D97-AF65-F5344CB8AC3E}">
        <p14:creationId xmlns:p14="http://schemas.microsoft.com/office/powerpoint/2010/main" val="214580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Sintesi e maturazione del </a:t>
            </a:r>
            <a:r>
              <a:rPr lang="it-IT" dirty="0" err="1" smtClean="0"/>
              <a:t>glucagone</a:t>
            </a:r>
            <a:r>
              <a:rPr lang="it-IT" dirty="0" smtClean="0"/>
              <a:t> nelle cellule alfa</a:t>
            </a:r>
            <a:endParaRPr lang="it-IT" dirty="0"/>
          </a:p>
        </p:txBody>
      </p:sp>
      <p:sp>
        <p:nvSpPr>
          <p:cNvPr id="3" name="Segnaposto contenuto 2"/>
          <p:cNvSpPr>
            <a:spLocks noGrp="1"/>
          </p:cNvSpPr>
          <p:nvPr>
            <p:ph idx="1"/>
          </p:nvPr>
        </p:nvSpPr>
        <p:spPr>
          <a:xfrm>
            <a:off x="457200" y="1600200"/>
            <a:ext cx="8229600" cy="2329329"/>
          </a:xfrm>
        </p:spPr>
        <p:txBody>
          <a:bodyPr>
            <a:normAutofit fontScale="92500" lnSpcReduction="20000"/>
          </a:bodyPr>
          <a:lstStyle/>
          <a:p>
            <a:r>
              <a:rPr lang="it-IT" sz="2400" dirty="0" smtClean="0"/>
              <a:t>Precursore pro-</a:t>
            </a:r>
            <a:r>
              <a:rPr lang="it-IT" sz="2400" dirty="0" err="1" smtClean="0"/>
              <a:t>glucagone</a:t>
            </a:r>
            <a:r>
              <a:rPr lang="it-IT" sz="2400" dirty="0" smtClean="0"/>
              <a:t> 160 </a:t>
            </a:r>
            <a:r>
              <a:rPr lang="it-IT" sz="2400" dirty="0" err="1" smtClean="0"/>
              <a:t>aac</a:t>
            </a:r>
            <a:endParaRPr lang="it-IT" sz="2400" dirty="0" smtClean="0"/>
          </a:p>
          <a:p>
            <a:r>
              <a:rPr lang="it-IT" sz="2400" dirty="0" smtClean="0"/>
              <a:t>Scissione proteolitica di diversi </a:t>
            </a:r>
            <a:r>
              <a:rPr lang="it-IT" sz="2400" dirty="0" err="1" smtClean="0"/>
              <a:t>polieptidi</a:t>
            </a:r>
            <a:endParaRPr lang="it-IT" sz="2400" dirty="0" smtClean="0"/>
          </a:p>
          <a:p>
            <a:r>
              <a:rPr lang="it-IT" b="1" dirty="0" err="1" smtClean="0"/>
              <a:t>Glucagone</a:t>
            </a:r>
            <a:r>
              <a:rPr lang="it-IT" b="1" dirty="0" smtClean="0"/>
              <a:t>:</a:t>
            </a:r>
            <a:r>
              <a:rPr lang="it-IT" dirty="0" smtClean="0"/>
              <a:t> </a:t>
            </a:r>
            <a:r>
              <a:rPr lang="it-IT" b="1" dirty="0" smtClean="0"/>
              <a:t>29 amminoacidi</a:t>
            </a:r>
          </a:p>
          <a:p>
            <a:pPr lvl="1"/>
            <a:r>
              <a:rPr lang="it-IT" dirty="0" smtClean="0"/>
              <a:t>conservato in granuli secretori</a:t>
            </a:r>
          </a:p>
          <a:p>
            <a:pPr lvl="1"/>
            <a:r>
              <a:rPr lang="it-IT" dirty="0" smtClean="0"/>
              <a:t>liberato in seguito a segnale intracellulare, scatenato dalla riduzione della glicemia</a:t>
            </a:r>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19</a:t>
            </a:fld>
            <a:endParaRPr lang="it-IT"/>
          </a:p>
        </p:txBody>
      </p:sp>
      <p:pic>
        <p:nvPicPr>
          <p:cNvPr id="7" name="Immagine 6"/>
          <p:cNvPicPr>
            <a:picLocks noChangeAspect="1"/>
          </p:cNvPicPr>
          <p:nvPr/>
        </p:nvPicPr>
        <p:blipFill>
          <a:blip r:embed="rId3"/>
          <a:stretch>
            <a:fillRect/>
          </a:stretch>
        </p:blipFill>
        <p:spPr>
          <a:xfrm>
            <a:off x="1092200" y="4330700"/>
            <a:ext cx="6959600" cy="1816100"/>
          </a:xfrm>
          <a:prstGeom prst="rect">
            <a:avLst/>
          </a:prstGeom>
        </p:spPr>
      </p:pic>
    </p:spTree>
    <p:extLst>
      <p:ext uri="{BB962C8B-B14F-4D97-AF65-F5344CB8AC3E}">
        <p14:creationId xmlns:p14="http://schemas.microsoft.com/office/powerpoint/2010/main" val="20302370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smtClean="0"/>
              <a:t>Omeostasi della calcemia</a:t>
            </a:r>
            <a:endParaRPr lang="it-IT" dirty="0"/>
          </a:p>
        </p:txBody>
      </p:sp>
      <p:sp>
        <p:nvSpPr>
          <p:cNvPr id="8" name="Sottotitolo 7"/>
          <p:cNvSpPr>
            <a:spLocks noGrp="1"/>
          </p:cNvSpPr>
          <p:nvPr>
            <p:ph type="subTitle" idx="1"/>
          </p:nvPr>
        </p:nvSpPr>
        <p:spPr/>
        <p:txBody>
          <a:bodyPr/>
          <a:lstStyle/>
          <a:p>
            <a:r>
              <a:rPr lang="it-IT" dirty="0" smtClean="0"/>
              <a:t>il caso dell’ipercalcemia</a:t>
            </a:r>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a:t>
            </a:fld>
            <a:endParaRPr lang="it-IT"/>
          </a:p>
        </p:txBody>
      </p:sp>
    </p:spTree>
    <p:extLst>
      <p:ext uri="{BB962C8B-B14F-4D97-AF65-F5344CB8AC3E}">
        <p14:creationId xmlns:p14="http://schemas.microsoft.com/office/powerpoint/2010/main" val="4137297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110285"/>
            <a:ext cx="8229600" cy="1143000"/>
          </a:xfrm>
        </p:spPr>
        <p:txBody>
          <a:bodyPr>
            <a:noAutofit/>
          </a:bodyPr>
          <a:lstStyle/>
          <a:p>
            <a:r>
              <a:rPr lang="it-IT" sz="3600" dirty="0" smtClean="0"/>
              <a:t>Il </a:t>
            </a:r>
            <a:r>
              <a:rPr lang="it-IT" sz="3600" dirty="0" err="1" smtClean="0"/>
              <a:t>glucagone</a:t>
            </a:r>
            <a:r>
              <a:rPr lang="it-IT" sz="3600" dirty="0" smtClean="0"/>
              <a:t> viene rilasciato per esocitosi controllata</a:t>
            </a:r>
            <a:endParaRPr lang="it-IT" sz="3600" dirty="0"/>
          </a:p>
        </p:txBody>
      </p:sp>
      <p:sp>
        <p:nvSpPr>
          <p:cNvPr id="9" name="Segnaposto contenuto 8"/>
          <p:cNvSpPr>
            <a:spLocks noGrp="1"/>
          </p:cNvSpPr>
          <p:nvPr>
            <p:ph idx="1"/>
          </p:nvPr>
        </p:nvSpPr>
        <p:spPr>
          <a:xfrm>
            <a:off x="397436" y="1253285"/>
            <a:ext cx="3935505" cy="5276009"/>
          </a:xfrm>
        </p:spPr>
        <p:txBody>
          <a:bodyPr>
            <a:normAutofit fontScale="70000" lnSpcReduction="20000"/>
          </a:bodyPr>
          <a:lstStyle/>
          <a:p>
            <a:pPr marL="0" indent="0" algn="ctr">
              <a:buNone/>
            </a:pPr>
            <a:r>
              <a:rPr lang="it-IT" sz="3400" b="1" dirty="0" smtClean="0"/>
              <a:t>L’esocitosi dipende dall’aumento della [Ca</a:t>
            </a:r>
            <a:r>
              <a:rPr lang="it-IT" sz="3400" b="1" baseline="30000" dirty="0" smtClean="0"/>
              <a:t>++</a:t>
            </a:r>
            <a:r>
              <a:rPr lang="it-IT" sz="3400" b="1" dirty="0" smtClean="0"/>
              <a:t>] nel </a:t>
            </a:r>
            <a:r>
              <a:rPr lang="it-IT" sz="3400" b="1" dirty="0" err="1" smtClean="0"/>
              <a:t>citosol</a:t>
            </a:r>
            <a:endParaRPr lang="it-IT" sz="3400" b="1" dirty="0" smtClean="0"/>
          </a:p>
          <a:p>
            <a:r>
              <a:rPr lang="it-IT" dirty="0" smtClean="0">
                <a:latin typeface="Wingdings"/>
                <a:ea typeface="Wingdings"/>
                <a:cs typeface="Wingdings"/>
                <a:sym typeface="Wingdings"/>
              </a:rPr>
              <a:t></a:t>
            </a:r>
            <a:r>
              <a:rPr lang="it-IT" dirty="0" smtClean="0"/>
              <a:t>[Ca</a:t>
            </a:r>
            <a:r>
              <a:rPr lang="it-IT" baseline="30000" dirty="0" smtClean="0"/>
              <a:t>++</a:t>
            </a:r>
            <a:r>
              <a:rPr lang="it-IT" dirty="0" smtClean="0"/>
              <a:t>]in </a:t>
            </a:r>
            <a:r>
              <a:rPr lang="it-IT" dirty="0" smtClean="0"/>
              <a:t> è causata dall’attivazione di canali dipendenti dal potenziale di membrana, </a:t>
            </a:r>
            <a:r>
              <a:rPr lang="it-IT" dirty="0" err="1" smtClean="0"/>
              <a:t>Vm</a:t>
            </a:r>
            <a:r>
              <a:rPr lang="it-IT" dirty="0" smtClean="0"/>
              <a:t> (depolarizzazione)</a:t>
            </a:r>
          </a:p>
          <a:p>
            <a:r>
              <a:rPr lang="it-IT" dirty="0" smtClean="0"/>
              <a:t>la depolarizzazione (</a:t>
            </a:r>
            <a:r>
              <a:rPr lang="it-IT" dirty="0" smtClean="0">
                <a:latin typeface="Wingdings"/>
                <a:ea typeface="Wingdings"/>
                <a:cs typeface="Wingdings"/>
                <a:sym typeface="Wingdings"/>
              </a:rPr>
              <a:t></a:t>
            </a:r>
            <a:r>
              <a:rPr lang="it-IT" dirty="0" err="1" smtClean="0">
                <a:latin typeface="+mj-lt"/>
                <a:ea typeface="Wingdings"/>
                <a:cs typeface="Wingdings"/>
                <a:sym typeface="Wingdings"/>
              </a:rPr>
              <a:t>Vm</a:t>
            </a:r>
            <a:r>
              <a:rPr lang="it-IT" dirty="0" smtClean="0">
                <a:latin typeface="+mj-lt"/>
                <a:ea typeface="Wingdings"/>
                <a:cs typeface="Wingdings"/>
                <a:sym typeface="Wingdings"/>
              </a:rPr>
              <a:t>) è causata dalla chiusura (off) di canali per il K+ dipendenti dall’ATP</a:t>
            </a:r>
          </a:p>
          <a:p>
            <a:pPr lvl="1"/>
            <a:r>
              <a:rPr lang="it-IT" dirty="0" smtClean="0">
                <a:latin typeface="+mj-lt"/>
                <a:ea typeface="Wingdings"/>
                <a:cs typeface="Wingdings"/>
                <a:sym typeface="Wingdings"/>
              </a:rPr>
              <a:t>sono aperti solo se ATP è alto</a:t>
            </a:r>
          </a:p>
          <a:p>
            <a:r>
              <a:rPr lang="it-IT" dirty="0" smtClean="0">
                <a:solidFill>
                  <a:srgbClr val="FF0000"/>
                </a:solidFill>
                <a:latin typeface="+mj-lt"/>
                <a:ea typeface="Wingdings"/>
                <a:cs typeface="Wingdings"/>
                <a:sym typeface="Wingdings"/>
              </a:rPr>
              <a:t>ipoglicemia causa ridotta ossidazione del glucosio e ridotta sintesi di ATP</a:t>
            </a:r>
          </a:p>
          <a:p>
            <a:pPr lvl="1"/>
            <a:r>
              <a:rPr lang="it-IT" dirty="0" smtClean="0">
                <a:latin typeface="Wingdings"/>
                <a:ea typeface="Wingdings"/>
                <a:cs typeface="Wingdings"/>
                <a:sym typeface="Wingdings"/>
              </a:rPr>
              <a:t> </a:t>
            </a:r>
            <a:r>
              <a:rPr lang="it-IT" dirty="0" smtClean="0">
                <a:latin typeface="+mj-lt"/>
                <a:ea typeface="Wingdings"/>
                <a:cs typeface="Wingdings"/>
                <a:sym typeface="Wingdings"/>
              </a:rPr>
              <a:t>ADP/ATP</a:t>
            </a:r>
            <a:endParaRPr lang="it-IT" sz="2800" dirty="0" smtClean="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20</a:t>
            </a:fld>
            <a:endParaRPr lang="it-IT"/>
          </a:p>
        </p:txBody>
      </p:sp>
      <p:pic>
        <p:nvPicPr>
          <p:cNvPr id="8" name="Immagine 7"/>
          <p:cNvPicPr>
            <a:picLocks noChangeAspect="1"/>
          </p:cNvPicPr>
          <p:nvPr/>
        </p:nvPicPr>
        <p:blipFill>
          <a:blip r:embed="rId3"/>
          <a:stretch>
            <a:fillRect/>
          </a:stretch>
        </p:blipFill>
        <p:spPr>
          <a:xfrm>
            <a:off x="4514237" y="1718234"/>
            <a:ext cx="4416850" cy="4004235"/>
          </a:xfrm>
          <a:prstGeom prst="rect">
            <a:avLst/>
          </a:prstGeom>
        </p:spPr>
      </p:pic>
    </p:spTree>
    <p:extLst>
      <p:ext uri="{BB962C8B-B14F-4D97-AF65-F5344CB8AC3E}">
        <p14:creationId xmlns:p14="http://schemas.microsoft.com/office/powerpoint/2010/main" val="26756101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smtClean="0"/>
              <a:t>Il rilascio di ormoni pancreatici nel digiuno</a:t>
            </a:r>
            <a:endParaRPr lang="it-IT" dirty="0"/>
          </a:p>
        </p:txBody>
      </p:sp>
      <p:sp>
        <p:nvSpPr>
          <p:cNvPr id="8" name="Sottotitolo 7"/>
          <p:cNvSpPr>
            <a:spLocks noGrp="1"/>
          </p:cNvSpPr>
          <p:nvPr>
            <p:ph type="subTitle" idx="1"/>
          </p:nvPr>
        </p:nvSpPr>
        <p:spPr/>
        <p:txBody>
          <a:bodyPr/>
          <a:lstStyle/>
          <a:p>
            <a:r>
              <a:rPr lang="it-IT" dirty="0" smtClean="0">
                <a:solidFill>
                  <a:srgbClr val="FF0000"/>
                </a:solidFill>
              </a:rPr>
              <a:t>il rilascio dell’insulina è inibito</a:t>
            </a:r>
            <a:endParaRPr lang="it-IT" dirty="0">
              <a:solidFill>
                <a:srgbClr val="FF0000"/>
              </a:solidFill>
            </a:endParaRPr>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21</a:t>
            </a:fld>
            <a:endParaRPr lang="it-IT"/>
          </a:p>
        </p:txBody>
      </p:sp>
    </p:spTree>
    <p:extLst>
      <p:ext uri="{BB962C8B-B14F-4D97-AF65-F5344CB8AC3E}">
        <p14:creationId xmlns:p14="http://schemas.microsoft.com/office/powerpoint/2010/main" val="15425919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817562"/>
          </a:xfrm>
        </p:spPr>
        <p:txBody>
          <a:bodyPr>
            <a:noAutofit/>
          </a:bodyPr>
          <a:lstStyle/>
          <a:p>
            <a:r>
              <a:rPr lang="it-IT" sz="3200" dirty="0" smtClean="0"/>
              <a:t>Lo stato dei canali per il potassio ATP-dipendenti nell’ipoglicemia </a:t>
            </a:r>
            <a:endParaRPr lang="it-IT" sz="3200"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22</a:t>
            </a:fld>
            <a:endParaRPr lang="it-IT"/>
          </a:p>
        </p:txBody>
      </p:sp>
      <p:pic>
        <p:nvPicPr>
          <p:cNvPr id="8" name="Immagine 7"/>
          <p:cNvPicPr>
            <a:picLocks noChangeAspect="1"/>
          </p:cNvPicPr>
          <p:nvPr/>
        </p:nvPicPr>
        <p:blipFill>
          <a:blip r:embed="rId3"/>
          <a:stretch>
            <a:fillRect/>
          </a:stretch>
        </p:blipFill>
        <p:spPr>
          <a:xfrm>
            <a:off x="28533" y="2796989"/>
            <a:ext cx="9137733" cy="3353174"/>
          </a:xfrm>
          <a:prstGeom prst="rect">
            <a:avLst/>
          </a:prstGeom>
        </p:spPr>
      </p:pic>
      <p:sp>
        <p:nvSpPr>
          <p:cNvPr id="10" name="Segnaposto contenuto 8"/>
          <p:cNvSpPr txBox="1">
            <a:spLocks/>
          </p:cNvSpPr>
          <p:nvPr/>
        </p:nvSpPr>
        <p:spPr>
          <a:xfrm>
            <a:off x="5193552" y="1329766"/>
            <a:ext cx="3685989" cy="1429871"/>
          </a:xfrm>
          <a:prstGeom prst="rect">
            <a:avLst/>
          </a:prstGeom>
        </p:spPr>
        <p:txBody>
          <a:bodyPr vert="horz" lIns="91440" tIns="45720" rIns="91440" bIns="45720" rtlCol="0">
            <a:noAutofit/>
          </a:bodyPr>
          <a:lstStyle>
            <a:defPPr>
              <a:defRPr lang="it-IT"/>
            </a:defPPr>
            <a:lvl1pPr indent="0" algn="ctr">
              <a:lnSpc>
                <a:spcPct val="90000"/>
              </a:lnSpc>
              <a:spcBef>
                <a:spcPct val="20000"/>
              </a:spcBef>
              <a:buFont typeface="Arial"/>
              <a:buNone/>
              <a:defRPr sz="2400" b="1"/>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it-IT" dirty="0"/>
              <a:t>cellula alfa </a:t>
            </a:r>
          </a:p>
          <a:p>
            <a:r>
              <a:rPr lang="it-IT" dirty="0">
                <a:solidFill>
                  <a:srgbClr val="FF0000"/>
                </a:solidFill>
              </a:rPr>
              <a:t>ADP chiude il </a:t>
            </a:r>
            <a:r>
              <a:rPr lang="it-IT" dirty="0" smtClean="0">
                <a:solidFill>
                  <a:srgbClr val="FF0000"/>
                </a:solidFill>
                <a:sym typeface="Wingdings"/>
              </a:rPr>
              <a:t>canale</a:t>
            </a:r>
          </a:p>
          <a:p>
            <a:r>
              <a:rPr lang="it-IT" sz="2000" b="0" i="1" dirty="0" smtClean="0">
                <a:sym typeface="Wingdings"/>
              </a:rPr>
              <a:t>depolarizzazione</a:t>
            </a:r>
            <a:endParaRPr lang="it-IT" sz="2000" b="0" i="1" dirty="0">
              <a:sym typeface="Wingdings"/>
            </a:endParaRPr>
          </a:p>
          <a:p>
            <a:r>
              <a:rPr lang="it-IT" dirty="0">
                <a:sym typeface="Wingdings"/>
              </a:rPr>
              <a:t>ESOCITOSI</a:t>
            </a:r>
            <a:endParaRPr lang="it-IT" dirty="0"/>
          </a:p>
        </p:txBody>
      </p:sp>
      <p:sp>
        <p:nvSpPr>
          <p:cNvPr id="12" name="Segnaposto contenuto 8"/>
          <p:cNvSpPr txBox="1">
            <a:spLocks/>
          </p:cNvSpPr>
          <p:nvPr/>
        </p:nvSpPr>
        <p:spPr>
          <a:xfrm>
            <a:off x="911411" y="1344707"/>
            <a:ext cx="3685989" cy="13999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it-IT" sz="2400" b="1" dirty="0" smtClean="0"/>
              <a:t>cellula beta</a:t>
            </a:r>
          </a:p>
          <a:p>
            <a:pPr marL="0" indent="0" algn="ctr">
              <a:lnSpc>
                <a:spcPct val="90000"/>
              </a:lnSpc>
              <a:buNone/>
            </a:pPr>
            <a:r>
              <a:rPr lang="it-IT" sz="2400" b="1" dirty="0" smtClean="0">
                <a:solidFill>
                  <a:srgbClr val="FF0000"/>
                </a:solidFill>
              </a:rPr>
              <a:t>ADP apre il </a:t>
            </a:r>
            <a:r>
              <a:rPr lang="it-IT" sz="2400" b="1" dirty="0" smtClean="0">
                <a:solidFill>
                  <a:srgbClr val="FF0000"/>
                </a:solidFill>
                <a:sym typeface="Wingdings"/>
              </a:rPr>
              <a:t>canale per il K+</a:t>
            </a:r>
          </a:p>
          <a:p>
            <a:pPr marL="0" indent="0" algn="ctr">
              <a:lnSpc>
                <a:spcPct val="90000"/>
              </a:lnSpc>
              <a:buNone/>
            </a:pPr>
            <a:r>
              <a:rPr lang="it-IT" sz="2000" b="0" i="1" dirty="0" err="1" smtClean="0">
                <a:sym typeface="Wingdings"/>
              </a:rPr>
              <a:t>iperpolarizzazione</a:t>
            </a:r>
            <a:endParaRPr lang="it-IT" sz="2000" b="0" i="1" dirty="0" smtClean="0">
              <a:sym typeface="Wingdings"/>
            </a:endParaRPr>
          </a:p>
          <a:p>
            <a:pPr marL="0" indent="0" algn="ctr">
              <a:lnSpc>
                <a:spcPct val="90000"/>
              </a:lnSpc>
              <a:buNone/>
            </a:pPr>
            <a:r>
              <a:rPr lang="it-IT" sz="2400" b="1" dirty="0" smtClean="0">
                <a:sym typeface="Wingdings"/>
              </a:rPr>
              <a:t>NO ESOCITOSI</a:t>
            </a:r>
            <a:endParaRPr lang="it-IT" sz="2400" b="1" dirty="0"/>
          </a:p>
        </p:txBody>
      </p:sp>
      <p:sp>
        <p:nvSpPr>
          <p:cNvPr id="13" name="Rettangolo 12"/>
          <p:cNvSpPr/>
          <p:nvPr/>
        </p:nvSpPr>
        <p:spPr>
          <a:xfrm>
            <a:off x="343647" y="3421529"/>
            <a:ext cx="687293" cy="167341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7814235" y="3421529"/>
            <a:ext cx="872565" cy="1825812"/>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6822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glucagone</a:t>
            </a:r>
            <a:r>
              <a:rPr lang="it-IT" dirty="0" smtClean="0"/>
              <a:t> nel sangue</a:t>
            </a:r>
            <a:endParaRPr lang="it-IT" dirty="0"/>
          </a:p>
        </p:txBody>
      </p:sp>
      <p:sp>
        <p:nvSpPr>
          <p:cNvPr id="3" name="Segnaposto contenuto 2"/>
          <p:cNvSpPr>
            <a:spLocks noGrp="1"/>
          </p:cNvSpPr>
          <p:nvPr>
            <p:ph idx="1"/>
          </p:nvPr>
        </p:nvSpPr>
        <p:spPr/>
        <p:txBody>
          <a:bodyPr>
            <a:normAutofit fontScale="77500" lnSpcReduction="20000"/>
          </a:bodyPr>
          <a:lstStyle/>
          <a:p>
            <a:pPr marL="0" indent="0" algn="ctr">
              <a:buNone/>
            </a:pPr>
            <a:r>
              <a:rPr lang="it-IT" dirty="0" smtClean="0"/>
              <a:t>In condizioni fisiologiche, il [</a:t>
            </a:r>
            <a:r>
              <a:rPr lang="it-IT" dirty="0" err="1" smtClean="0"/>
              <a:t>glucagone</a:t>
            </a:r>
            <a:r>
              <a:rPr lang="it-IT" dirty="0" smtClean="0"/>
              <a:t>] </a:t>
            </a:r>
            <a:r>
              <a:rPr lang="it-IT" dirty="0" smtClean="0">
                <a:latin typeface="ＭＳ ゴシック"/>
                <a:ea typeface="ＭＳ ゴシック"/>
                <a:cs typeface="ＭＳ ゴシック"/>
              </a:rPr>
              <a:t>≅</a:t>
            </a:r>
            <a:r>
              <a:rPr lang="it-IT" dirty="0"/>
              <a:t> </a:t>
            </a:r>
            <a:r>
              <a:rPr lang="it-IT" dirty="0" err="1" smtClean="0"/>
              <a:t>picomoli</a:t>
            </a:r>
            <a:r>
              <a:rPr lang="it-IT" dirty="0" smtClean="0"/>
              <a:t>/L</a:t>
            </a:r>
          </a:p>
          <a:p>
            <a:pPr marL="0" indent="0" algn="ctr">
              <a:buNone/>
            </a:pPr>
            <a:r>
              <a:rPr lang="it-IT" b="1" dirty="0" smtClean="0"/>
              <a:t>A digiuno, [glucosio] </a:t>
            </a:r>
            <a:r>
              <a:rPr lang="it-IT" b="1" dirty="0" smtClean="0">
                <a:latin typeface="ＭＳ ゴシック"/>
                <a:ea typeface="ＭＳ ゴシック"/>
                <a:cs typeface="ＭＳ ゴシック"/>
              </a:rPr>
              <a:t>≅ </a:t>
            </a:r>
            <a:r>
              <a:rPr lang="it-IT" b="1" dirty="0" smtClean="0"/>
              <a:t>5 </a:t>
            </a:r>
            <a:r>
              <a:rPr lang="it-IT" b="1" dirty="0" err="1" smtClean="0"/>
              <a:t>mmol</a:t>
            </a:r>
            <a:r>
              <a:rPr lang="it-IT" b="1" dirty="0" smtClean="0"/>
              <a:t>/L</a:t>
            </a:r>
          </a:p>
          <a:p>
            <a:r>
              <a:rPr lang="it-IT" dirty="0" smtClean="0"/>
              <a:t>Il </a:t>
            </a:r>
            <a:r>
              <a:rPr lang="it-IT" dirty="0" err="1" smtClean="0"/>
              <a:t>glucagone</a:t>
            </a:r>
            <a:r>
              <a:rPr lang="it-IT" dirty="0" smtClean="0"/>
              <a:t> viene secreto a </a:t>
            </a:r>
            <a:r>
              <a:rPr lang="it-IT" b="1" dirty="0" smtClean="0"/>
              <a:t>livelli basali </a:t>
            </a:r>
            <a:r>
              <a:rPr lang="it-IT" dirty="0" smtClean="0"/>
              <a:t>(&lt;20 </a:t>
            </a:r>
            <a:r>
              <a:rPr lang="it-IT" dirty="0" err="1" smtClean="0"/>
              <a:t>pmol</a:t>
            </a:r>
            <a:r>
              <a:rPr lang="it-IT" dirty="0" smtClean="0"/>
              <a:t> / l (16-18). </a:t>
            </a:r>
          </a:p>
          <a:p>
            <a:pPr lvl="1"/>
            <a:r>
              <a:rPr lang="it-IT" dirty="0" smtClean="0"/>
              <a:t>La secrezione di </a:t>
            </a:r>
            <a:r>
              <a:rPr lang="it-IT" dirty="0" err="1" smtClean="0"/>
              <a:t>glucagone</a:t>
            </a:r>
            <a:r>
              <a:rPr lang="it-IT" dirty="0" smtClean="0"/>
              <a:t> basale equilibra l'effetto della secrezione di insulina basale </a:t>
            </a:r>
          </a:p>
          <a:p>
            <a:r>
              <a:rPr lang="it-IT" b="1" dirty="0" smtClean="0"/>
              <a:t>EFFETTO:</a:t>
            </a:r>
            <a:r>
              <a:rPr lang="it-IT" dirty="0" smtClean="0"/>
              <a:t> concentrazioni di glucosio nel sangue stabili. </a:t>
            </a:r>
          </a:p>
          <a:p>
            <a:pPr marL="0" indent="0" algn="ctr">
              <a:buNone/>
            </a:pPr>
            <a:r>
              <a:rPr lang="it-IT" b="1" dirty="0" smtClean="0"/>
              <a:t>Durante l'esercizio fisico o in caso di ipoglicemia</a:t>
            </a:r>
          </a:p>
          <a:p>
            <a:r>
              <a:rPr lang="it-IT" dirty="0" smtClean="0"/>
              <a:t>La secrezione di </a:t>
            </a:r>
            <a:r>
              <a:rPr lang="it-IT" dirty="0" err="1" smtClean="0"/>
              <a:t>glucagone</a:t>
            </a:r>
            <a:r>
              <a:rPr lang="it-IT" dirty="0" smtClean="0"/>
              <a:t> aumenta fino a </a:t>
            </a:r>
            <a:r>
              <a:rPr lang="it-IT" b="1" dirty="0" smtClean="0"/>
              <a:t>3-4 volte i livelli basali</a:t>
            </a:r>
          </a:p>
          <a:p>
            <a:r>
              <a:rPr lang="it-IT" b="1" dirty="0" smtClean="0"/>
              <a:t>EFFETTO: </a:t>
            </a:r>
            <a:r>
              <a:rPr lang="it-IT" dirty="0" smtClean="0"/>
              <a:t>aumenta il rapporto </a:t>
            </a:r>
            <a:r>
              <a:rPr lang="it-IT" dirty="0" err="1" smtClean="0"/>
              <a:t>glucagone</a:t>
            </a:r>
            <a:r>
              <a:rPr lang="it-IT" dirty="0" smtClean="0"/>
              <a:t>-insulina</a:t>
            </a:r>
          </a:p>
          <a:p>
            <a:pPr lvl="1"/>
            <a:r>
              <a:rPr lang="it-IT" dirty="0" smtClean="0"/>
              <a:t>concentrazioni di glucosio nel sangue AUMENTA FINO ALLO STATO STAZIONARIO.</a:t>
            </a:r>
          </a:p>
          <a:p>
            <a:pPr lvl="1"/>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23</a:t>
            </a:fld>
            <a:endParaRPr lang="it-IT"/>
          </a:p>
        </p:txBody>
      </p:sp>
    </p:spTree>
    <p:extLst>
      <p:ext uri="{BB962C8B-B14F-4D97-AF65-F5344CB8AC3E}">
        <p14:creationId xmlns:p14="http://schemas.microsoft.com/office/powerpoint/2010/main" val="1238013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r>
              <a:rPr lang="it-IT" sz="3600" dirty="0" smtClean="0"/>
              <a:t>Concentrazioni di </a:t>
            </a:r>
            <a:r>
              <a:rPr lang="it-IT" sz="3600" dirty="0" err="1" smtClean="0"/>
              <a:t>glucagone</a:t>
            </a:r>
            <a:r>
              <a:rPr lang="it-IT" sz="3600" dirty="0" smtClean="0"/>
              <a:t> in risposta a ipoglicemia, </a:t>
            </a:r>
            <a:r>
              <a:rPr lang="it-IT" sz="3600" dirty="0" err="1" smtClean="0"/>
              <a:t>euglicemia</a:t>
            </a:r>
            <a:r>
              <a:rPr lang="it-IT" sz="3600" dirty="0" smtClean="0"/>
              <a:t> e iperglicemia</a:t>
            </a:r>
            <a:endParaRPr lang="it-IT" sz="3600"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24</a:t>
            </a:fld>
            <a:endParaRPr lang="it-IT"/>
          </a:p>
        </p:txBody>
      </p:sp>
      <p:pic>
        <p:nvPicPr>
          <p:cNvPr id="8" name="Immagine 7"/>
          <p:cNvPicPr>
            <a:picLocks noChangeAspect="1"/>
          </p:cNvPicPr>
          <p:nvPr/>
        </p:nvPicPr>
        <p:blipFill>
          <a:blip r:embed="rId3"/>
          <a:stretch>
            <a:fillRect/>
          </a:stretch>
        </p:blipFill>
        <p:spPr>
          <a:xfrm>
            <a:off x="0" y="1723465"/>
            <a:ext cx="9144000" cy="4034790"/>
          </a:xfrm>
          <a:prstGeom prst="rect">
            <a:avLst/>
          </a:prstGeom>
        </p:spPr>
      </p:pic>
    </p:spTree>
    <p:extLst>
      <p:ext uri="{BB962C8B-B14F-4D97-AF65-F5344CB8AC3E}">
        <p14:creationId xmlns:p14="http://schemas.microsoft.com/office/powerpoint/2010/main" val="19781109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1833"/>
          </a:xfrm>
        </p:spPr>
        <p:txBody>
          <a:bodyPr>
            <a:normAutofit fontScale="90000"/>
          </a:bodyPr>
          <a:lstStyle/>
          <a:p>
            <a:r>
              <a:rPr lang="it-IT" dirty="0" smtClean="0"/>
              <a:t>Gli effetti fisiologici del </a:t>
            </a:r>
            <a:r>
              <a:rPr lang="it-IT" dirty="0" err="1" smtClean="0"/>
              <a:t>glucagone</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25</a:t>
            </a:fld>
            <a:endParaRPr lang="it-IT"/>
          </a:p>
        </p:txBody>
      </p:sp>
      <p:pic>
        <p:nvPicPr>
          <p:cNvPr id="6" name="Immagine 5"/>
          <p:cNvPicPr>
            <a:picLocks noChangeAspect="1"/>
          </p:cNvPicPr>
          <p:nvPr/>
        </p:nvPicPr>
        <p:blipFill>
          <a:blip r:embed="rId3"/>
          <a:stretch>
            <a:fillRect/>
          </a:stretch>
        </p:blipFill>
        <p:spPr>
          <a:xfrm>
            <a:off x="0" y="1165860"/>
            <a:ext cx="9144000" cy="5692140"/>
          </a:xfrm>
          <a:prstGeom prst="rect">
            <a:avLst/>
          </a:prstGeom>
        </p:spPr>
      </p:pic>
      <p:sp>
        <p:nvSpPr>
          <p:cNvPr id="7" name="Rettangolo 6"/>
          <p:cNvSpPr/>
          <p:nvPr/>
        </p:nvSpPr>
        <p:spPr>
          <a:xfrm>
            <a:off x="3242235" y="3869765"/>
            <a:ext cx="2435412" cy="298823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5378824" y="1882588"/>
            <a:ext cx="2689411" cy="3290048"/>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a:buChar char="•"/>
            </a:pPr>
            <a:r>
              <a:rPr lang="it-IT" sz="1200" dirty="0" smtClean="0">
                <a:solidFill>
                  <a:srgbClr val="0000FF"/>
                </a:solidFill>
              </a:rPr>
              <a:t>Nell’uomo, il </a:t>
            </a:r>
            <a:r>
              <a:rPr lang="it-IT" sz="1200" dirty="0" err="1" smtClean="0">
                <a:solidFill>
                  <a:srgbClr val="0000FF"/>
                </a:solidFill>
              </a:rPr>
              <a:t>glucagone</a:t>
            </a:r>
            <a:r>
              <a:rPr lang="it-IT" sz="1200" dirty="0" smtClean="0">
                <a:solidFill>
                  <a:srgbClr val="0000FF"/>
                </a:solidFill>
              </a:rPr>
              <a:t> non agisce sul tessuto adiposo BIANCO</a:t>
            </a:r>
          </a:p>
          <a:p>
            <a:pPr marL="285750" indent="-285750">
              <a:buFont typeface="Arial"/>
              <a:buChar char="•"/>
            </a:pPr>
            <a:r>
              <a:rPr lang="it-IT" sz="1200" dirty="0" smtClean="0">
                <a:solidFill>
                  <a:srgbClr val="0000FF"/>
                </a:solidFill>
              </a:rPr>
              <a:t>La lipolisi è secondaria all’aumento della beta ossidazione epatica</a:t>
            </a:r>
          </a:p>
          <a:p>
            <a:pPr marL="285750" indent="-285750">
              <a:buFont typeface="Arial"/>
              <a:buChar char="•"/>
            </a:pPr>
            <a:r>
              <a:rPr lang="it-IT" sz="1200" dirty="0" smtClean="0">
                <a:solidFill>
                  <a:srgbClr val="0000FF"/>
                </a:solidFill>
              </a:rPr>
              <a:t>L’effetto di aumento del </a:t>
            </a:r>
            <a:r>
              <a:rPr lang="it-IT" sz="1200" dirty="0" err="1" smtClean="0">
                <a:solidFill>
                  <a:srgbClr val="0000FF"/>
                </a:solidFill>
              </a:rPr>
              <a:t>metabolsimo</a:t>
            </a:r>
            <a:r>
              <a:rPr lang="it-IT" sz="1200" dirty="0" smtClean="0">
                <a:solidFill>
                  <a:srgbClr val="0000FF"/>
                </a:solidFill>
              </a:rPr>
              <a:t> basale è indiretto</a:t>
            </a:r>
            <a:endParaRPr lang="it-IT" sz="1200" dirty="0">
              <a:solidFill>
                <a:srgbClr val="0000FF"/>
              </a:solidFill>
            </a:endParaRPr>
          </a:p>
        </p:txBody>
      </p:sp>
    </p:spTree>
    <p:extLst>
      <p:ext uri="{BB962C8B-B14F-4D97-AF65-F5344CB8AC3E}">
        <p14:creationId xmlns:p14="http://schemas.microsoft.com/office/powerpoint/2010/main" val="1413680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Il </a:t>
            </a:r>
            <a:r>
              <a:rPr lang="it-IT" sz="3600" dirty="0" err="1" smtClean="0"/>
              <a:t>glucagone</a:t>
            </a:r>
            <a:r>
              <a:rPr lang="it-IT" sz="3600" dirty="0" smtClean="0"/>
              <a:t> attiva la </a:t>
            </a:r>
            <a:r>
              <a:rPr lang="it-IT" sz="3600" dirty="0" err="1" smtClean="0"/>
              <a:t>glicogenolisi</a:t>
            </a:r>
            <a:r>
              <a:rPr lang="it-IT" sz="3600" dirty="0" smtClean="0"/>
              <a:t> e e la </a:t>
            </a:r>
            <a:r>
              <a:rPr lang="it-IT" sz="3600" dirty="0" err="1" smtClean="0"/>
              <a:t>gluconeogenesi</a:t>
            </a:r>
            <a:r>
              <a:rPr lang="it-IT" sz="3600" dirty="0" smtClean="0"/>
              <a:t> nel fegato</a:t>
            </a:r>
            <a:endParaRPr lang="it-IT" sz="3600"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26</a:t>
            </a:fld>
            <a:endParaRPr lang="it-IT"/>
          </a:p>
        </p:txBody>
      </p:sp>
      <p:pic>
        <p:nvPicPr>
          <p:cNvPr id="6" name="Immagine 5"/>
          <p:cNvPicPr>
            <a:picLocks noChangeAspect="1"/>
          </p:cNvPicPr>
          <p:nvPr/>
        </p:nvPicPr>
        <p:blipFill>
          <a:blip r:embed="rId3"/>
          <a:stretch>
            <a:fillRect/>
          </a:stretch>
        </p:blipFill>
        <p:spPr>
          <a:xfrm>
            <a:off x="1523999" y="1829772"/>
            <a:ext cx="5925671" cy="4191099"/>
          </a:xfrm>
          <a:prstGeom prst="rect">
            <a:avLst/>
          </a:prstGeom>
        </p:spPr>
      </p:pic>
    </p:spTree>
    <p:extLst>
      <p:ext uri="{BB962C8B-B14F-4D97-AF65-F5344CB8AC3E}">
        <p14:creationId xmlns:p14="http://schemas.microsoft.com/office/powerpoint/2010/main" val="18023706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27</a:t>
            </a:fld>
            <a:endParaRPr lang="it-IT"/>
          </a:p>
        </p:txBody>
      </p:sp>
      <p:pic>
        <p:nvPicPr>
          <p:cNvPr id="6" name="Immagine 5"/>
          <p:cNvPicPr>
            <a:picLocks noChangeAspect="1"/>
          </p:cNvPicPr>
          <p:nvPr/>
        </p:nvPicPr>
        <p:blipFill>
          <a:blip r:embed="rId3"/>
          <a:stretch>
            <a:fillRect/>
          </a:stretch>
        </p:blipFill>
        <p:spPr>
          <a:xfrm>
            <a:off x="2674847" y="1740025"/>
            <a:ext cx="6254747" cy="4299012"/>
          </a:xfrm>
          <a:prstGeom prst="rect">
            <a:avLst/>
          </a:prstGeom>
        </p:spPr>
      </p:pic>
      <p:sp>
        <p:nvSpPr>
          <p:cNvPr id="2" name="Titolo 1"/>
          <p:cNvSpPr>
            <a:spLocks noGrp="1"/>
          </p:cNvSpPr>
          <p:nvPr>
            <p:ph type="title"/>
          </p:nvPr>
        </p:nvSpPr>
        <p:spPr>
          <a:xfrm>
            <a:off x="457200" y="152027"/>
            <a:ext cx="8229600" cy="804208"/>
          </a:xfrm>
        </p:spPr>
        <p:txBody>
          <a:bodyPr>
            <a:noAutofit/>
          </a:bodyPr>
          <a:lstStyle/>
          <a:p>
            <a:r>
              <a:rPr lang="it-IT" sz="3200" dirty="0" smtClean="0"/>
              <a:t>La via di segnalazione del </a:t>
            </a:r>
            <a:r>
              <a:rPr lang="it-IT" sz="3200" dirty="0" err="1" smtClean="0"/>
              <a:t>glucagone</a:t>
            </a:r>
            <a:r>
              <a:rPr lang="it-IT" sz="3200" dirty="0" smtClean="0"/>
              <a:t> nel fegato</a:t>
            </a:r>
            <a:br>
              <a:rPr lang="it-IT" sz="3200" dirty="0" smtClean="0"/>
            </a:br>
            <a:r>
              <a:rPr lang="it-IT" sz="3200" dirty="0" smtClean="0"/>
              <a:t>effetti sul metabolismo epatico del glucosio</a:t>
            </a:r>
            <a:endParaRPr lang="it-IT" sz="3200" dirty="0"/>
          </a:p>
        </p:txBody>
      </p:sp>
      <p:sp>
        <p:nvSpPr>
          <p:cNvPr id="7" name="CasellaDiTesto 6"/>
          <p:cNvSpPr txBox="1"/>
          <p:nvPr/>
        </p:nvSpPr>
        <p:spPr>
          <a:xfrm>
            <a:off x="687672" y="2031999"/>
            <a:ext cx="1987175" cy="2862323"/>
          </a:xfrm>
          <a:prstGeom prst="rect">
            <a:avLst/>
          </a:prstGeom>
          <a:noFill/>
          <a:ln w="57150" cmpd="sng">
            <a:solidFill>
              <a:srgbClr val="FF0000"/>
            </a:solidFill>
          </a:ln>
        </p:spPr>
        <p:txBody>
          <a:bodyPr wrap="square" rtlCol="0">
            <a:spAutoFit/>
          </a:bodyPr>
          <a:lstStyle/>
          <a:p>
            <a:r>
              <a:rPr lang="it-IT" b="1" dirty="0" smtClean="0"/>
              <a:t>Effetti veloci </a:t>
            </a:r>
            <a:endParaRPr lang="it-IT" dirty="0"/>
          </a:p>
          <a:p>
            <a:pPr marL="285750" indent="-285750">
              <a:buFont typeface="Arial"/>
              <a:buChar char="•"/>
            </a:pPr>
            <a:r>
              <a:rPr lang="it-IT" dirty="0" smtClean="0"/>
              <a:t>modificazione post-</a:t>
            </a:r>
            <a:r>
              <a:rPr lang="it-IT" dirty="0" err="1" smtClean="0"/>
              <a:t>traduzionale</a:t>
            </a:r>
            <a:r>
              <a:rPr lang="it-IT" dirty="0" smtClean="0"/>
              <a:t> di enzimi metabolici</a:t>
            </a:r>
          </a:p>
          <a:p>
            <a:r>
              <a:rPr lang="it-IT" b="1" dirty="0" smtClean="0"/>
              <a:t>Effetti lenti </a:t>
            </a:r>
            <a:endParaRPr lang="it-IT" dirty="0"/>
          </a:p>
          <a:p>
            <a:pPr marL="285750" indent="-285750">
              <a:buFont typeface="Arial"/>
              <a:buChar char="•"/>
            </a:pPr>
            <a:r>
              <a:rPr lang="it-IT" dirty="0" smtClean="0"/>
              <a:t>trascrizione di geni di enzimi metabolici</a:t>
            </a:r>
            <a:endParaRPr lang="it-IT" dirty="0"/>
          </a:p>
        </p:txBody>
      </p:sp>
      <p:sp>
        <p:nvSpPr>
          <p:cNvPr id="8" name="CasellaDiTesto 7"/>
          <p:cNvSpPr txBox="1"/>
          <p:nvPr/>
        </p:nvSpPr>
        <p:spPr>
          <a:xfrm>
            <a:off x="3006543" y="1093694"/>
            <a:ext cx="5360516" cy="646331"/>
          </a:xfrm>
          <a:prstGeom prst="rect">
            <a:avLst/>
          </a:prstGeom>
          <a:noFill/>
          <a:ln w="57150" cmpd="sng">
            <a:solidFill>
              <a:srgbClr val="FF0000"/>
            </a:solidFill>
          </a:ln>
        </p:spPr>
        <p:txBody>
          <a:bodyPr wrap="square" rtlCol="0">
            <a:spAutoFit/>
          </a:bodyPr>
          <a:lstStyle/>
          <a:p>
            <a:pPr marL="285750" indent="-285750">
              <a:buFont typeface="Arial"/>
              <a:buChar char="•"/>
            </a:pPr>
            <a:r>
              <a:rPr lang="it-IT" b="1" dirty="0" smtClean="0"/>
              <a:t>Recettore accoppiato a proteina </a:t>
            </a:r>
            <a:r>
              <a:rPr lang="it-IT" b="1" dirty="0" err="1" smtClean="0"/>
              <a:t>Gs</a:t>
            </a:r>
            <a:endParaRPr lang="it-IT" dirty="0"/>
          </a:p>
          <a:p>
            <a:pPr marL="285750" indent="-285750">
              <a:buFont typeface="Arial"/>
              <a:buChar char="•"/>
            </a:pPr>
            <a:r>
              <a:rPr lang="it-IT" dirty="0" smtClean="0"/>
              <a:t>Attivazione della via dipendente dal </a:t>
            </a:r>
            <a:r>
              <a:rPr lang="it-IT" b="1" dirty="0" err="1" smtClean="0"/>
              <a:t>cAMP</a:t>
            </a:r>
            <a:endParaRPr lang="it-IT" b="1" dirty="0" smtClean="0"/>
          </a:p>
        </p:txBody>
      </p:sp>
    </p:spTree>
    <p:extLst>
      <p:ext uri="{BB962C8B-B14F-4D97-AF65-F5344CB8AC3E}">
        <p14:creationId xmlns:p14="http://schemas.microsoft.com/office/powerpoint/2010/main" val="7901481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smtClean="0"/>
              <a:t>Il rilascio di ormoni pancreatici nell’iperglicemia</a:t>
            </a:r>
            <a:endParaRPr lang="it-IT" dirty="0"/>
          </a:p>
        </p:txBody>
      </p:sp>
      <p:sp>
        <p:nvSpPr>
          <p:cNvPr id="8" name="Sottotitolo 7"/>
          <p:cNvSpPr>
            <a:spLocks noGrp="1"/>
          </p:cNvSpPr>
          <p:nvPr>
            <p:ph type="subTitle" idx="1"/>
          </p:nvPr>
        </p:nvSpPr>
        <p:spPr/>
        <p:txBody>
          <a:bodyPr/>
          <a:lstStyle/>
          <a:p>
            <a:r>
              <a:rPr lang="it-IT" dirty="0" smtClean="0"/>
              <a:t>Insulina</a:t>
            </a:r>
            <a:endParaRPr lang="it-IT"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28</a:t>
            </a:fld>
            <a:endParaRPr lang="it-IT"/>
          </a:p>
        </p:txBody>
      </p:sp>
    </p:spTree>
    <p:extLst>
      <p:ext uri="{BB962C8B-B14F-4D97-AF65-F5344CB8AC3E}">
        <p14:creationId xmlns:p14="http://schemas.microsoft.com/office/powerpoint/2010/main" val="3684374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Schema della struttura dell’insulina e i sui precursori</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29</a:t>
            </a:fld>
            <a:endParaRPr lang="it-IT"/>
          </a:p>
        </p:txBody>
      </p:sp>
      <p:pic>
        <p:nvPicPr>
          <p:cNvPr id="6" name="Immagine 5"/>
          <p:cNvPicPr>
            <a:picLocks noChangeAspect="1"/>
          </p:cNvPicPr>
          <p:nvPr/>
        </p:nvPicPr>
        <p:blipFill>
          <a:blip r:embed="rId3"/>
          <a:stretch>
            <a:fillRect/>
          </a:stretch>
        </p:blipFill>
        <p:spPr>
          <a:xfrm>
            <a:off x="1075525" y="1731403"/>
            <a:ext cx="6759628" cy="3677303"/>
          </a:xfrm>
          <a:prstGeom prst="rect">
            <a:avLst/>
          </a:prstGeom>
        </p:spPr>
      </p:pic>
      <p:sp>
        <p:nvSpPr>
          <p:cNvPr id="8" name="CasellaDiTesto 7"/>
          <p:cNvSpPr txBox="1"/>
          <p:nvPr/>
        </p:nvSpPr>
        <p:spPr>
          <a:xfrm>
            <a:off x="1210235" y="5707529"/>
            <a:ext cx="6947647" cy="369332"/>
          </a:xfrm>
          <a:prstGeom prst="rect">
            <a:avLst/>
          </a:prstGeom>
          <a:noFill/>
        </p:spPr>
        <p:txBody>
          <a:bodyPr wrap="square" rtlCol="0">
            <a:spAutoFit/>
          </a:bodyPr>
          <a:lstStyle/>
          <a:p>
            <a:r>
              <a:rPr lang="it-IT" dirty="0" smtClean="0"/>
              <a:t>RER				              Golgi				    granuli secretori           </a:t>
            </a:r>
            <a:endParaRPr lang="it-IT" dirty="0"/>
          </a:p>
        </p:txBody>
      </p:sp>
    </p:spTree>
    <p:extLst>
      <p:ext uri="{BB962C8B-B14F-4D97-AF65-F5344CB8AC3E}">
        <p14:creationId xmlns:p14="http://schemas.microsoft.com/office/powerpoint/2010/main" val="3109552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386658" y="274638"/>
            <a:ext cx="8686800" cy="1143000"/>
          </a:xfrm>
        </p:spPr>
        <p:txBody>
          <a:bodyPr>
            <a:noAutofit/>
          </a:bodyPr>
          <a:lstStyle/>
          <a:p>
            <a:r>
              <a:rPr lang="it-IT" sz="3600" dirty="0" smtClean="0"/>
              <a:t>Se cresce la calcemia, le cellule </a:t>
            </a:r>
            <a:r>
              <a:rPr lang="it-IT" sz="3600" dirty="0" err="1" smtClean="0"/>
              <a:t>parafollicolari</a:t>
            </a:r>
            <a:r>
              <a:rPr lang="it-IT" sz="3600" dirty="0" smtClean="0"/>
              <a:t> della tiroide liberano calcitonina </a:t>
            </a:r>
            <a:endParaRPr lang="it-IT" sz="3600"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3</a:t>
            </a:fld>
            <a:endParaRPr lang="it-IT"/>
          </a:p>
        </p:txBody>
      </p:sp>
      <p:pic>
        <p:nvPicPr>
          <p:cNvPr id="8" name="Immagine 7"/>
          <p:cNvPicPr>
            <a:picLocks noChangeAspect="1"/>
          </p:cNvPicPr>
          <p:nvPr/>
        </p:nvPicPr>
        <p:blipFill>
          <a:blip r:embed="rId3"/>
          <a:stretch>
            <a:fillRect/>
          </a:stretch>
        </p:blipFill>
        <p:spPr>
          <a:xfrm>
            <a:off x="1435100" y="1323975"/>
            <a:ext cx="6261100" cy="5397500"/>
          </a:xfrm>
          <a:prstGeom prst="rect">
            <a:avLst/>
          </a:prstGeom>
        </p:spPr>
      </p:pic>
    </p:spTree>
    <p:extLst>
      <p:ext uri="{BB962C8B-B14F-4D97-AF65-F5344CB8AC3E}">
        <p14:creationId xmlns:p14="http://schemas.microsoft.com/office/powerpoint/2010/main" val="31528700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Sintesi e maturazione dell’insulina</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30</a:t>
            </a:fld>
            <a:endParaRPr lang="it-IT"/>
          </a:p>
        </p:txBody>
      </p:sp>
      <p:pic>
        <p:nvPicPr>
          <p:cNvPr id="6" name="Immagine 5"/>
          <p:cNvPicPr>
            <a:picLocks noChangeAspect="1"/>
          </p:cNvPicPr>
          <p:nvPr/>
        </p:nvPicPr>
        <p:blipFill>
          <a:blip r:embed="rId3"/>
          <a:stretch>
            <a:fillRect/>
          </a:stretch>
        </p:blipFill>
        <p:spPr>
          <a:xfrm>
            <a:off x="1180353" y="1526275"/>
            <a:ext cx="6828118" cy="4399396"/>
          </a:xfrm>
          <a:prstGeom prst="rect">
            <a:avLst/>
          </a:prstGeom>
        </p:spPr>
      </p:pic>
    </p:spTree>
    <p:extLst>
      <p:ext uri="{BB962C8B-B14F-4D97-AF65-F5344CB8AC3E}">
        <p14:creationId xmlns:p14="http://schemas.microsoft.com/office/powerpoint/2010/main" val="8395662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meccanismo del rilascio di insulina indotto dal glucosio</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31</a:t>
            </a:fld>
            <a:endParaRPr lang="it-IT"/>
          </a:p>
        </p:txBody>
      </p:sp>
      <p:grpSp>
        <p:nvGrpSpPr>
          <p:cNvPr id="10" name="Gruppo 9"/>
          <p:cNvGrpSpPr/>
          <p:nvPr/>
        </p:nvGrpSpPr>
        <p:grpSpPr>
          <a:xfrm>
            <a:off x="1735898" y="1739900"/>
            <a:ext cx="5615161" cy="4771990"/>
            <a:chOff x="1735898" y="1739900"/>
            <a:chExt cx="5615161" cy="4771990"/>
          </a:xfrm>
        </p:grpSpPr>
        <p:pic>
          <p:nvPicPr>
            <p:cNvPr id="8" name="Immagine 7"/>
            <p:cNvPicPr>
              <a:picLocks noChangeAspect="1"/>
            </p:cNvPicPr>
            <p:nvPr/>
          </p:nvPicPr>
          <p:blipFill>
            <a:blip r:embed="rId3"/>
            <a:stretch>
              <a:fillRect/>
            </a:stretch>
          </p:blipFill>
          <p:spPr>
            <a:xfrm>
              <a:off x="1735898" y="1739900"/>
              <a:ext cx="5615161" cy="4771990"/>
            </a:xfrm>
            <a:prstGeom prst="rect">
              <a:avLst/>
            </a:prstGeom>
          </p:spPr>
        </p:pic>
        <p:sp>
          <p:nvSpPr>
            <p:cNvPr id="9" name="Rettangolo 8"/>
            <p:cNvSpPr/>
            <p:nvPr/>
          </p:nvSpPr>
          <p:spPr>
            <a:xfrm>
              <a:off x="6424706" y="1739900"/>
              <a:ext cx="926353" cy="6058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53184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Journey of insulin in the body.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800" y="6362588"/>
            <a:ext cx="1036800" cy="4147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960" y="979303"/>
            <a:ext cx="51638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9929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Victoria L. Tokarz et al. J Cell Biol 2018;217:2273-2289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2018 Tokarz et al.</a:t>
            </a:r>
          </a:p>
        </p:txBody>
      </p:sp>
    </p:spTree>
    <p:extLst>
      <p:ext uri="{BB962C8B-B14F-4D97-AF65-F5344CB8AC3E}">
        <p14:creationId xmlns:p14="http://schemas.microsoft.com/office/powerpoint/2010/main" val="3569004094"/>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Azioni metaboliche dell’insulina</a:t>
            </a:r>
            <a:endParaRPr lang="it-IT" dirty="0"/>
          </a:p>
        </p:txBody>
      </p:sp>
      <p:sp>
        <p:nvSpPr>
          <p:cNvPr id="6" name="Segnaposto contenuto 5"/>
          <p:cNvSpPr>
            <a:spLocks noGrp="1"/>
          </p:cNvSpPr>
          <p:nvPr>
            <p:ph idx="1"/>
          </p:nvPr>
        </p:nvSpPr>
        <p:spPr/>
        <p:txBody>
          <a:bodyPr>
            <a:normAutofit lnSpcReduction="10000"/>
          </a:bodyPr>
          <a:lstStyle/>
          <a:p>
            <a:pPr marL="514350" indent="-514350">
              <a:buFont typeface="+mj-lt"/>
              <a:buAutoNum type="arabicPeriod"/>
            </a:pPr>
            <a:r>
              <a:rPr lang="it-IT" b="1" dirty="0" smtClean="0"/>
              <a:t>Aumento del trasporto di glucosio nei due principali tessuti</a:t>
            </a:r>
          </a:p>
          <a:p>
            <a:pPr lvl="1"/>
            <a:r>
              <a:rPr lang="it-IT" dirty="0" smtClean="0"/>
              <a:t>tessuto muscolare (33-36%)</a:t>
            </a:r>
          </a:p>
          <a:p>
            <a:pPr lvl="1"/>
            <a:r>
              <a:rPr lang="it-IT" dirty="0" smtClean="0"/>
              <a:t>tessuto adiposo (20-25%)</a:t>
            </a:r>
          </a:p>
          <a:p>
            <a:pPr lvl="2"/>
            <a:r>
              <a:rPr lang="it-IT" dirty="0" smtClean="0"/>
              <a:t>totale: circa 50% della massa corporea</a:t>
            </a:r>
          </a:p>
          <a:p>
            <a:pPr marL="514350" indent="-514350">
              <a:buFont typeface="+mj-lt"/>
              <a:buAutoNum type="arabicPeriod"/>
            </a:pPr>
            <a:r>
              <a:rPr lang="it-IT" b="1" dirty="0" smtClean="0"/>
              <a:t>Aumento del consumo epatico di glucosio</a:t>
            </a:r>
            <a:endParaRPr lang="it-IT" dirty="0" smtClean="0"/>
          </a:p>
          <a:p>
            <a:pPr marL="914400" lvl="1" indent="-514350"/>
            <a:r>
              <a:rPr lang="it-IT" dirty="0" smtClean="0"/>
              <a:t>attivazione del </a:t>
            </a:r>
            <a:r>
              <a:rPr lang="it-IT" dirty="0" err="1" smtClean="0"/>
              <a:t>glicogenosintesi</a:t>
            </a:r>
            <a:endParaRPr lang="it-IT" dirty="0" smtClean="0"/>
          </a:p>
          <a:p>
            <a:pPr marL="914400" lvl="1" indent="-514350"/>
            <a:r>
              <a:rPr lang="it-IT" dirty="0" smtClean="0"/>
              <a:t>attivazione della glicolisi</a:t>
            </a:r>
            <a:endParaRPr lang="it-IT" b="1" dirty="0"/>
          </a:p>
          <a:p>
            <a:pPr marL="0" indent="0" algn="ctr">
              <a:buNone/>
            </a:pPr>
            <a:r>
              <a:rPr lang="it-IT" i="1" dirty="0" smtClean="0"/>
              <a:t>vedi schema seguente</a:t>
            </a:r>
          </a:p>
          <a:p>
            <a:endParaRPr lang="it-IT" dirty="0"/>
          </a:p>
        </p:txBody>
      </p:sp>
      <p:sp>
        <p:nvSpPr>
          <p:cNvPr id="2" name="Segnaposto data 1"/>
          <p:cNvSpPr>
            <a:spLocks noGrp="1"/>
          </p:cNvSpPr>
          <p:nvPr>
            <p:ph type="dt" sz="half" idx="10"/>
          </p:nvPr>
        </p:nvSpPr>
        <p:spPr/>
        <p:txBody>
          <a:bodyPr/>
          <a:lstStyle/>
          <a:p>
            <a:r>
              <a:rPr lang="it-IT" smtClean="0"/>
              <a:t>29/10/19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1CF8891-8D52-C14E-A2EB-9D763FA82DF6}" type="slidenum">
              <a:rPr lang="it-IT" smtClean="0"/>
              <a:t>33</a:t>
            </a:fld>
            <a:endParaRPr lang="it-IT"/>
          </a:p>
        </p:txBody>
      </p:sp>
    </p:spTree>
    <p:extLst>
      <p:ext uri="{BB962C8B-B14F-4D97-AF65-F5344CB8AC3E}">
        <p14:creationId xmlns:p14="http://schemas.microsoft.com/office/powerpoint/2010/main" val="2757003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endParaRPr lang="it-IT"/>
          </a:p>
        </p:txBody>
      </p:sp>
      <p:sp>
        <p:nvSpPr>
          <p:cNvPr id="2" name="Segnaposto data 1"/>
          <p:cNvSpPr>
            <a:spLocks noGrp="1"/>
          </p:cNvSpPr>
          <p:nvPr>
            <p:ph type="dt" sz="half" idx="10"/>
          </p:nvPr>
        </p:nvSpPr>
        <p:spPr/>
        <p:txBody>
          <a:bodyPr/>
          <a:lstStyle/>
          <a:p>
            <a:r>
              <a:rPr lang="it-IT" smtClean="0"/>
              <a:t>29/10/19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1CF8891-8D52-C14E-A2EB-9D763FA82DF6}" type="slidenum">
              <a:rPr lang="it-IT" smtClean="0"/>
              <a:t>34</a:t>
            </a:fld>
            <a:endParaRPr lang="it-IT"/>
          </a:p>
        </p:txBody>
      </p:sp>
      <p:pic>
        <p:nvPicPr>
          <p:cNvPr id="8" name="Immagine 7"/>
          <p:cNvPicPr>
            <a:picLocks noChangeAspect="1"/>
          </p:cNvPicPr>
          <p:nvPr/>
        </p:nvPicPr>
        <p:blipFill>
          <a:blip r:embed="rId3"/>
          <a:stretch>
            <a:fillRect/>
          </a:stretch>
        </p:blipFill>
        <p:spPr>
          <a:xfrm>
            <a:off x="558800" y="0"/>
            <a:ext cx="8004352" cy="6858000"/>
          </a:xfrm>
          <a:prstGeom prst="rect">
            <a:avLst/>
          </a:prstGeom>
        </p:spPr>
      </p:pic>
    </p:spTree>
    <p:extLst>
      <p:ext uri="{BB962C8B-B14F-4D97-AF65-F5344CB8AC3E}">
        <p14:creationId xmlns:p14="http://schemas.microsoft.com/office/powerpoint/2010/main" val="10530781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L’insulina causa l’esternalizzazione del GLUT4</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35</a:t>
            </a:fld>
            <a:endParaRPr lang="it-IT"/>
          </a:p>
        </p:txBody>
      </p:sp>
      <p:pic>
        <p:nvPicPr>
          <p:cNvPr id="6" name="Immagine 5"/>
          <p:cNvPicPr>
            <a:picLocks noChangeAspect="1"/>
          </p:cNvPicPr>
          <p:nvPr/>
        </p:nvPicPr>
        <p:blipFill>
          <a:blip r:embed="rId2"/>
          <a:stretch>
            <a:fillRect/>
          </a:stretch>
        </p:blipFill>
        <p:spPr>
          <a:xfrm>
            <a:off x="1175825" y="1615031"/>
            <a:ext cx="6918733" cy="4939826"/>
          </a:xfrm>
          <a:prstGeom prst="rect">
            <a:avLst/>
          </a:prstGeom>
        </p:spPr>
      </p:pic>
    </p:spTree>
    <p:extLst>
      <p:ext uri="{BB962C8B-B14F-4D97-AF65-F5344CB8AC3E}">
        <p14:creationId xmlns:p14="http://schemas.microsoft.com/office/powerpoint/2010/main" val="965625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it-IT" dirty="0" smtClean="0"/>
              <a:t>Gli effetti dell’insulina sui tessuti muscolare e adiposo</a:t>
            </a:r>
            <a:endParaRPr lang="it-IT" dirty="0"/>
          </a:p>
        </p:txBody>
      </p:sp>
      <p:sp>
        <p:nvSpPr>
          <p:cNvPr id="6" name="Sottotitolo 5"/>
          <p:cNvSpPr>
            <a:spLocks noGrp="1"/>
          </p:cNvSpPr>
          <p:nvPr>
            <p:ph type="subTitle" idx="1"/>
          </p:nvPr>
        </p:nvSpPr>
        <p:spPr/>
        <p:txBody>
          <a:bodyPr/>
          <a:lstStyle/>
          <a:p>
            <a:r>
              <a:rPr lang="it-IT" dirty="0" smtClean="0">
                <a:solidFill>
                  <a:srgbClr val="FF0000"/>
                </a:solidFill>
              </a:rPr>
              <a:t>Mediati dal recettore per l’insulina</a:t>
            </a:r>
          </a:p>
          <a:p>
            <a:r>
              <a:rPr lang="it-IT" dirty="0" err="1" smtClean="0">
                <a:solidFill>
                  <a:schemeClr val="tx1"/>
                </a:solidFill>
              </a:rPr>
              <a:t>tyrosine</a:t>
            </a:r>
            <a:r>
              <a:rPr lang="it-IT" dirty="0" smtClean="0">
                <a:solidFill>
                  <a:schemeClr val="tx1"/>
                </a:solidFill>
              </a:rPr>
              <a:t> </a:t>
            </a:r>
            <a:r>
              <a:rPr lang="it-IT" dirty="0" err="1" smtClean="0">
                <a:solidFill>
                  <a:schemeClr val="tx1"/>
                </a:solidFill>
              </a:rPr>
              <a:t>receptor</a:t>
            </a:r>
            <a:r>
              <a:rPr lang="it-IT" dirty="0" smtClean="0">
                <a:solidFill>
                  <a:schemeClr val="tx1"/>
                </a:solidFill>
              </a:rPr>
              <a:t> </a:t>
            </a:r>
            <a:r>
              <a:rPr lang="it-IT" dirty="0" err="1" smtClean="0">
                <a:solidFill>
                  <a:schemeClr val="tx1"/>
                </a:solidFill>
              </a:rPr>
              <a:t>kinase</a:t>
            </a:r>
            <a:r>
              <a:rPr lang="it-IT" dirty="0" smtClean="0">
                <a:solidFill>
                  <a:schemeClr val="tx1"/>
                </a:solidFill>
              </a:rPr>
              <a:t> (TRK)</a:t>
            </a:r>
            <a:endParaRPr lang="it-IT" dirty="0">
              <a:solidFill>
                <a:schemeClr val="tx1"/>
              </a:solidFill>
            </a:endParaRPr>
          </a:p>
        </p:txBody>
      </p:sp>
      <p:sp>
        <p:nvSpPr>
          <p:cNvPr id="2" name="Segnaposto data 1"/>
          <p:cNvSpPr>
            <a:spLocks noGrp="1"/>
          </p:cNvSpPr>
          <p:nvPr>
            <p:ph type="dt" sz="half" idx="10"/>
          </p:nvPr>
        </p:nvSpPr>
        <p:spPr/>
        <p:txBody>
          <a:bodyPr/>
          <a:lstStyle/>
          <a:p>
            <a:r>
              <a:rPr lang="it-IT" smtClean="0"/>
              <a:t>29/10/19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1CF8891-8D52-C14E-A2EB-9D763FA82DF6}" type="slidenum">
              <a:rPr lang="it-IT" smtClean="0"/>
              <a:t>36</a:t>
            </a:fld>
            <a:endParaRPr lang="it-IT"/>
          </a:p>
        </p:txBody>
      </p:sp>
    </p:spTree>
    <p:extLst>
      <p:ext uri="{BB962C8B-B14F-4D97-AF65-F5344CB8AC3E}">
        <p14:creationId xmlns:p14="http://schemas.microsoft.com/office/powerpoint/2010/main" val="33362712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Insulin signaling in muscle and adipose cells leading to recruitment of GLUT4 to the plasma membrane.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800" y="6362588"/>
            <a:ext cx="1036800" cy="4147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00" y="979303"/>
            <a:ext cx="7175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98640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Victoria L. Tokarz et al. J Cell Biol 2018;217:2273-2289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2018 Tokarz et al.</a:t>
            </a:r>
          </a:p>
        </p:txBody>
      </p:sp>
    </p:spTree>
    <p:extLst>
      <p:ext uri="{BB962C8B-B14F-4D97-AF65-F5344CB8AC3E}">
        <p14:creationId xmlns:p14="http://schemas.microsoft.com/office/powerpoint/2010/main" val="3235248037"/>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normAutofit fontScale="90000"/>
          </a:bodyPr>
          <a:lstStyle/>
          <a:p>
            <a:r>
              <a:rPr lang="it-IT" dirty="0" smtClean="0"/>
              <a:t>Gli effetti dell’insulina sul metabolismo epatico del glucosio</a:t>
            </a:r>
            <a:endParaRPr lang="it-IT" dirty="0"/>
          </a:p>
        </p:txBody>
      </p:sp>
      <p:sp>
        <p:nvSpPr>
          <p:cNvPr id="6" name="Sottotitolo 5"/>
          <p:cNvSpPr>
            <a:spLocks noGrp="1"/>
          </p:cNvSpPr>
          <p:nvPr>
            <p:ph type="subTitle" idx="1"/>
          </p:nvPr>
        </p:nvSpPr>
        <p:spPr/>
        <p:txBody>
          <a:bodyPr/>
          <a:lstStyle/>
          <a:p>
            <a:r>
              <a:rPr lang="it-IT" dirty="0" smtClean="0">
                <a:solidFill>
                  <a:srgbClr val="FF0000"/>
                </a:solidFill>
              </a:rPr>
              <a:t>Mediati dal recettore per l’insulina</a:t>
            </a:r>
          </a:p>
          <a:p>
            <a:r>
              <a:rPr lang="it-IT" dirty="0" err="1" smtClean="0">
                <a:solidFill>
                  <a:schemeClr val="tx1"/>
                </a:solidFill>
              </a:rPr>
              <a:t>tyrosine</a:t>
            </a:r>
            <a:r>
              <a:rPr lang="it-IT" dirty="0" smtClean="0">
                <a:solidFill>
                  <a:schemeClr val="tx1"/>
                </a:solidFill>
              </a:rPr>
              <a:t> </a:t>
            </a:r>
            <a:r>
              <a:rPr lang="it-IT" dirty="0" err="1" smtClean="0">
                <a:solidFill>
                  <a:schemeClr val="tx1"/>
                </a:solidFill>
              </a:rPr>
              <a:t>receptor</a:t>
            </a:r>
            <a:r>
              <a:rPr lang="it-IT" dirty="0" smtClean="0">
                <a:solidFill>
                  <a:schemeClr val="tx1"/>
                </a:solidFill>
              </a:rPr>
              <a:t> </a:t>
            </a:r>
            <a:r>
              <a:rPr lang="it-IT" dirty="0" err="1" smtClean="0">
                <a:solidFill>
                  <a:schemeClr val="tx1"/>
                </a:solidFill>
              </a:rPr>
              <a:t>kinase</a:t>
            </a:r>
            <a:r>
              <a:rPr lang="it-IT" dirty="0" smtClean="0">
                <a:solidFill>
                  <a:schemeClr val="tx1"/>
                </a:solidFill>
              </a:rPr>
              <a:t> (TRK)</a:t>
            </a:r>
            <a:endParaRPr lang="it-IT" dirty="0">
              <a:solidFill>
                <a:schemeClr val="tx1"/>
              </a:solidFill>
            </a:endParaRPr>
          </a:p>
        </p:txBody>
      </p:sp>
      <p:sp>
        <p:nvSpPr>
          <p:cNvPr id="2" name="Segnaposto data 1"/>
          <p:cNvSpPr>
            <a:spLocks noGrp="1"/>
          </p:cNvSpPr>
          <p:nvPr>
            <p:ph type="dt" sz="half" idx="10"/>
          </p:nvPr>
        </p:nvSpPr>
        <p:spPr/>
        <p:txBody>
          <a:bodyPr/>
          <a:lstStyle/>
          <a:p>
            <a:r>
              <a:rPr lang="it-IT" smtClean="0"/>
              <a:t>29/10/19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1CF8891-8D52-C14E-A2EB-9D763FA82DF6}" type="slidenum">
              <a:rPr lang="it-IT" smtClean="0"/>
              <a:t>38</a:t>
            </a:fld>
            <a:endParaRPr lang="it-IT"/>
          </a:p>
        </p:txBody>
      </p:sp>
    </p:spTree>
    <p:extLst>
      <p:ext uri="{BB962C8B-B14F-4D97-AF65-F5344CB8AC3E}">
        <p14:creationId xmlns:p14="http://schemas.microsoft.com/office/powerpoint/2010/main" val="28254475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l"/>
            <a:r>
              <a:rPr dirty="0"/>
              <a:t>Insulin effects on glycogen synthesis</a:t>
            </a:r>
          </a:p>
        </p:txBody>
      </p:sp>
      <p:pic>
        <p:nvPicPr>
          <p:cNvPr id="3" name="Picture 2" descr="gsk3-d641b.png"/>
          <p:cNvPicPr>
            <a:picLocks noChangeAspect="1"/>
          </p:cNvPicPr>
          <p:nvPr/>
        </p:nvPicPr>
        <p:blipFill>
          <a:blip r:embed="rId3"/>
          <a:stretch>
            <a:fillRect/>
          </a:stretch>
        </p:blipFill>
        <p:spPr>
          <a:xfrm>
            <a:off x="1341119" y="1531619"/>
            <a:ext cx="6438900" cy="4800600"/>
          </a:xfrm>
          <a:prstGeom prst="rect">
            <a:avLst/>
          </a:prstGeom>
        </p:spPr>
      </p:pic>
      <p:sp>
        <p:nvSpPr>
          <p:cNvPr id="4" name="CasellaDiTesto 3"/>
          <p:cNvSpPr txBox="1"/>
          <p:nvPr/>
        </p:nvSpPr>
        <p:spPr>
          <a:xfrm>
            <a:off x="3169714" y="1276519"/>
            <a:ext cx="5311905" cy="1477328"/>
          </a:xfrm>
          <a:prstGeom prst="rect">
            <a:avLst/>
          </a:prstGeom>
          <a:noFill/>
          <a:ln>
            <a:solidFill>
              <a:srgbClr val="FF0000"/>
            </a:solidFill>
          </a:ln>
        </p:spPr>
        <p:txBody>
          <a:bodyPr wrap="square" rtlCol="0">
            <a:spAutoFit/>
          </a:bodyPr>
          <a:lstStyle/>
          <a:p>
            <a:pPr marL="285750" indent="-285750">
              <a:buFont typeface="Arial"/>
              <a:buChar char="•"/>
            </a:pPr>
            <a:r>
              <a:rPr lang="it-IT" dirty="0" smtClean="0"/>
              <a:t>La glicogeno </a:t>
            </a:r>
            <a:r>
              <a:rPr lang="it-IT" dirty="0" err="1" smtClean="0"/>
              <a:t>sintasi</a:t>
            </a:r>
            <a:r>
              <a:rPr lang="it-IT" dirty="0" smtClean="0"/>
              <a:t> </a:t>
            </a:r>
            <a:r>
              <a:rPr lang="it-IT" dirty="0" err="1" smtClean="0"/>
              <a:t>chinasi</a:t>
            </a:r>
            <a:r>
              <a:rPr lang="it-IT" dirty="0" smtClean="0"/>
              <a:t> è inattivata (per fosforilazione da </a:t>
            </a:r>
            <a:r>
              <a:rPr lang="it-IT" dirty="0" smtClean="0"/>
              <a:t>PKB</a:t>
            </a:r>
            <a:r>
              <a:rPr lang="it-IT" dirty="0" smtClean="0"/>
              <a:t>)</a:t>
            </a:r>
          </a:p>
          <a:p>
            <a:pPr marL="285750" indent="-285750">
              <a:buFont typeface="Arial"/>
              <a:buChar char="•"/>
            </a:pPr>
            <a:r>
              <a:rPr lang="it-IT" dirty="0" smtClean="0"/>
              <a:t>La glicogeno </a:t>
            </a:r>
            <a:r>
              <a:rPr lang="it-IT" dirty="0" err="1" smtClean="0"/>
              <a:t>sintasi</a:t>
            </a:r>
            <a:r>
              <a:rPr lang="it-IT" dirty="0" smtClean="0"/>
              <a:t> non viene perciò fosforilata e inattivata.</a:t>
            </a:r>
          </a:p>
          <a:p>
            <a:pPr marL="285750" indent="-285750">
              <a:buFont typeface="Arial"/>
              <a:buChar char="•"/>
            </a:pPr>
            <a:r>
              <a:rPr lang="it-IT" dirty="0" smtClean="0"/>
              <a:t>La glicogeni </a:t>
            </a:r>
            <a:r>
              <a:rPr lang="it-IT" dirty="0" err="1" smtClean="0"/>
              <a:t>sintasi</a:t>
            </a:r>
            <a:r>
              <a:rPr lang="it-IT" dirty="0" smtClean="0"/>
              <a:t> è attiva</a:t>
            </a:r>
          </a:p>
        </p:txBody>
      </p:sp>
    </p:spTree>
    <p:extLst>
      <p:ext uri="{BB962C8B-B14F-4D97-AF65-F5344CB8AC3E}">
        <p14:creationId xmlns:p14="http://schemas.microsoft.com/office/powerpoint/2010/main" val="3503482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cellule C (</a:t>
            </a:r>
            <a:r>
              <a:rPr lang="it-IT" dirty="0" err="1" smtClean="0"/>
              <a:t>calcitonin-secreting</a:t>
            </a:r>
            <a:r>
              <a:rPr lang="it-IT" dirty="0" smtClean="0"/>
              <a:t>) o </a:t>
            </a:r>
            <a:r>
              <a:rPr lang="it-IT" dirty="0" err="1" smtClean="0"/>
              <a:t>parafollicolari</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4</a:t>
            </a:fld>
            <a:endParaRPr lang="it-IT"/>
          </a:p>
        </p:txBody>
      </p:sp>
      <p:pic>
        <p:nvPicPr>
          <p:cNvPr id="6" name="Immagine 5"/>
          <p:cNvPicPr>
            <a:picLocks noChangeAspect="1"/>
          </p:cNvPicPr>
          <p:nvPr/>
        </p:nvPicPr>
        <p:blipFill>
          <a:blip r:embed="rId3"/>
          <a:stretch>
            <a:fillRect/>
          </a:stretch>
        </p:blipFill>
        <p:spPr>
          <a:xfrm>
            <a:off x="2202820" y="2016523"/>
            <a:ext cx="5105400" cy="3530600"/>
          </a:xfrm>
          <a:prstGeom prst="rect">
            <a:avLst/>
          </a:prstGeom>
        </p:spPr>
      </p:pic>
      <p:sp>
        <p:nvSpPr>
          <p:cNvPr id="7" name="CasellaDiTesto 6"/>
          <p:cNvSpPr txBox="1"/>
          <p:nvPr/>
        </p:nvSpPr>
        <p:spPr>
          <a:xfrm>
            <a:off x="968336" y="5799059"/>
            <a:ext cx="7311417" cy="523220"/>
          </a:xfrm>
          <a:prstGeom prst="rect">
            <a:avLst/>
          </a:prstGeom>
          <a:noFill/>
        </p:spPr>
        <p:txBody>
          <a:bodyPr wrap="none" rtlCol="0">
            <a:spAutoFit/>
          </a:bodyPr>
          <a:lstStyle/>
          <a:p>
            <a:r>
              <a:rPr lang="it-IT" sz="2800" dirty="0" smtClean="0"/>
              <a:t>Le cellule C sono il 2-4% delle cellule della tiroide</a:t>
            </a:r>
            <a:endParaRPr lang="it-IT" sz="2800" dirty="0"/>
          </a:p>
        </p:txBody>
      </p:sp>
    </p:spTree>
    <p:extLst>
      <p:ext uri="{BB962C8B-B14F-4D97-AF65-F5344CB8AC3E}">
        <p14:creationId xmlns:p14="http://schemas.microsoft.com/office/powerpoint/2010/main" val="2987843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it-IT" dirty="0" smtClean="0"/>
              <a:t>Fine</a:t>
            </a:r>
            <a:endParaRPr lang="it-IT" dirty="0"/>
          </a:p>
        </p:txBody>
      </p:sp>
      <p:sp>
        <p:nvSpPr>
          <p:cNvPr id="7" name="Sottotitolo 6"/>
          <p:cNvSpPr>
            <a:spLocks noGrp="1"/>
          </p:cNvSpPr>
          <p:nvPr>
            <p:ph type="subTitle" idx="1"/>
          </p:nvPr>
        </p:nvSpPr>
        <p:spPr/>
        <p:txBody>
          <a:bodyPr/>
          <a:lstStyle/>
          <a:p>
            <a:endParaRPr lang="it-IT"/>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40</a:t>
            </a:fld>
            <a:endParaRPr lang="it-IT"/>
          </a:p>
        </p:txBody>
      </p:sp>
    </p:spTree>
    <p:extLst>
      <p:ext uri="{BB962C8B-B14F-4D97-AF65-F5344CB8AC3E}">
        <p14:creationId xmlns:p14="http://schemas.microsoft.com/office/powerpoint/2010/main" val="256171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cellule C (</a:t>
            </a:r>
            <a:r>
              <a:rPr lang="it-IT" dirty="0" err="1" smtClean="0"/>
              <a:t>calcitonin-secreting</a:t>
            </a:r>
            <a:r>
              <a:rPr lang="it-IT" dirty="0" smtClean="0"/>
              <a:t>) o </a:t>
            </a:r>
            <a:r>
              <a:rPr lang="it-IT" dirty="0" err="1" smtClean="0"/>
              <a:t>parafollicolari</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5</a:t>
            </a:fld>
            <a:endParaRPr lang="it-IT"/>
          </a:p>
        </p:txBody>
      </p:sp>
      <p:pic>
        <p:nvPicPr>
          <p:cNvPr id="6" name="Immagine 5"/>
          <p:cNvPicPr>
            <a:picLocks noChangeAspect="1"/>
          </p:cNvPicPr>
          <p:nvPr/>
        </p:nvPicPr>
        <p:blipFill>
          <a:blip r:embed="rId3"/>
          <a:stretch>
            <a:fillRect/>
          </a:stretch>
        </p:blipFill>
        <p:spPr>
          <a:xfrm>
            <a:off x="2101342" y="1844675"/>
            <a:ext cx="4876800" cy="4876800"/>
          </a:xfrm>
          <a:prstGeom prst="rect">
            <a:avLst/>
          </a:prstGeom>
        </p:spPr>
      </p:pic>
    </p:spTree>
    <p:extLst>
      <p:ext uri="{BB962C8B-B14F-4D97-AF65-F5344CB8AC3E}">
        <p14:creationId xmlns:p14="http://schemas.microsoft.com/office/powerpoint/2010/main" val="305425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4728178" y="1417638"/>
            <a:ext cx="4415822" cy="4415822"/>
          </a:xfrm>
          <a:prstGeom prst="rect">
            <a:avLst/>
          </a:prstGeom>
        </p:spPr>
      </p:pic>
      <p:sp>
        <p:nvSpPr>
          <p:cNvPr id="2" name="Titolo 1"/>
          <p:cNvSpPr>
            <a:spLocks noGrp="1"/>
          </p:cNvSpPr>
          <p:nvPr>
            <p:ph type="title"/>
          </p:nvPr>
        </p:nvSpPr>
        <p:spPr/>
        <p:txBody>
          <a:bodyPr/>
          <a:lstStyle/>
          <a:p>
            <a:r>
              <a:rPr lang="it-IT" dirty="0" smtClean="0"/>
              <a:t>La calcitonina umana</a:t>
            </a:r>
            <a:endParaRPr lang="it-IT" dirty="0"/>
          </a:p>
        </p:txBody>
      </p:sp>
      <p:sp>
        <p:nvSpPr>
          <p:cNvPr id="7" name="Segnaposto contenuto 6"/>
          <p:cNvSpPr>
            <a:spLocks noGrp="1"/>
          </p:cNvSpPr>
          <p:nvPr>
            <p:ph idx="1"/>
          </p:nvPr>
        </p:nvSpPr>
        <p:spPr>
          <a:xfrm>
            <a:off x="457200" y="1600200"/>
            <a:ext cx="4974530" cy="4525963"/>
          </a:xfrm>
        </p:spPr>
        <p:txBody>
          <a:bodyPr>
            <a:normAutofit/>
          </a:bodyPr>
          <a:lstStyle/>
          <a:p>
            <a:r>
              <a:rPr lang="it-IT" dirty="0"/>
              <a:t>P</a:t>
            </a:r>
            <a:r>
              <a:rPr lang="it-IT" dirty="0" smtClean="0"/>
              <a:t>olipeptide di 32 amminoacidi</a:t>
            </a:r>
          </a:p>
          <a:p>
            <a:r>
              <a:rPr lang="it-IT" dirty="0" smtClean="0"/>
              <a:t>Tende ad aggregare</a:t>
            </a:r>
          </a:p>
          <a:p>
            <a:pPr lvl="1"/>
            <a:r>
              <a:rPr lang="it-IT" dirty="0" smtClean="0"/>
              <a:t>riduzione della </a:t>
            </a:r>
            <a:r>
              <a:rPr lang="it-IT" dirty="0" err="1" smtClean="0"/>
              <a:t>bioattività</a:t>
            </a:r>
            <a:endParaRPr lang="it-IT" dirty="0" smtClean="0"/>
          </a:p>
          <a:p>
            <a:pPr lvl="1"/>
            <a:r>
              <a:rPr lang="it-IT" dirty="0" smtClean="0"/>
              <a:t>la calcitonina del salmone non tende ad aggregare ed è attiva</a:t>
            </a:r>
          </a:p>
          <a:p>
            <a:pPr lvl="1"/>
            <a:r>
              <a:rPr lang="it-IT" dirty="0" smtClean="0"/>
              <a:t>può suscitare una reazione immunitaria </a:t>
            </a:r>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6</a:t>
            </a:fld>
            <a:endParaRPr lang="it-IT"/>
          </a:p>
        </p:txBody>
      </p:sp>
    </p:spTree>
    <p:extLst>
      <p:ext uri="{BB962C8B-B14F-4D97-AF65-F5344CB8AC3E}">
        <p14:creationId xmlns:p14="http://schemas.microsoft.com/office/powerpoint/2010/main" val="893608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La calcitonina deriva dalla </a:t>
            </a:r>
            <a:r>
              <a:rPr lang="it-IT" sz="3200" dirty="0" err="1" smtClean="0"/>
              <a:t>preprocalcitonina</a:t>
            </a:r>
            <a:r>
              <a:rPr lang="it-IT" sz="3200" dirty="0" smtClean="0"/>
              <a:t> (141 </a:t>
            </a:r>
            <a:r>
              <a:rPr lang="it-IT" sz="3200" dirty="0" err="1" smtClean="0"/>
              <a:t>aac</a:t>
            </a:r>
            <a:r>
              <a:rPr lang="it-IT" sz="3200" dirty="0" smtClean="0"/>
              <a:t>) su cui agiscono diverse peptidasi nella via secretoria</a:t>
            </a:r>
            <a:endParaRPr lang="it-IT" sz="3200"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7</a:t>
            </a:fld>
            <a:endParaRPr lang="it-IT"/>
          </a:p>
        </p:txBody>
      </p:sp>
      <p:pic>
        <p:nvPicPr>
          <p:cNvPr id="7" name="Immagine 6"/>
          <p:cNvPicPr>
            <a:picLocks noChangeAspect="1"/>
          </p:cNvPicPr>
          <p:nvPr/>
        </p:nvPicPr>
        <p:blipFill>
          <a:blip r:embed="rId3"/>
          <a:stretch>
            <a:fillRect/>
          </a:stretch>
        </p:blipFill>
        <p:spPr>
          <a:xfrm>
            <a:off x="1285774" y="1747521"/>
            <a:ext cx="6370411" cy="4973954"/>
          </a:xfrm>
          <a:prstGeom prst="rect">
            <a:avLst/>
          </a:prstGeom>
        </p:spPr>
      </p:pic>
    </p:spTree>
    <p:extLst>
      <p:ext uri="{BB962C8B-B14F-4D97-AF65-F5344CB8AC3E}">
        <p14:creationId xmlns:p14="http://schemas.microsoft.com/office/powerpoint/2010/main" val="32989484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L’aumento della calcemia causa il rilascio di calcitonina</a:t>
            </a:r>
            <a:endParaRPr lang="it-IT" dirty="0"/>
          </a:p>
        </p:txBody>
      </p:sp>
      <p:sp>
        <p:nvSpPr>
          <p:cNvPr id="3" name="Segnaposto data 2"/>
          <p:cNvSpPr>
            <a:spLocks noGrp="1"/>
          </p:cNvSpPr>
          <p:nvPr>
            <p:ph type="dt" sz="half" idx="10"/>
          </p:nvPr>
        </p:nvSpPr>
        <p:spPr/>
        <p:txBody>
          <a:bodyPr/>
          <a:lstStyle/>
          <a:p>
            <a:r>
              <a:rPr lang="it-IT" smtClean="0"/>
              <a:t>29/10/19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1CF8891-8D52-C14E-A2EB-9D763FA82DF6}" type="slidenum">
              <a:rPr lang="it-IT" smtClean="0"/>
              <a:t>8</a:t>
            </a:fld>
            <a:endParaRPr lang="it-IT"/>
          </a:p>
        </p:txBody>
      </p:sp>
      <p:pic>
        <p:nvPicPr>
          <p:cNvPr id="8" name="Immagine 7"/>
          <p:cNvPicPr>
            <a:picLocks noChangeAspect="1"/>
          </p:cNvPicPr>
          <p:nvPr/>
        </p:nvPicPr>
        <p:blipFill>
          <a:blip r:embed="rId2"/>
          <a:stretch>
            <a:fillRect/>
          </a:stretch>
        </p:blipFill>
        <p:spPr>
          <a:xfrm>
            <a:off x="69218" y="1764118"/>
            <a:ext cx="9065871" cy="3351364"/>
          </a:xfrm>
          <a:prstGeom prst="rect">
            <a:avLst/>
          </a:prstGeom>
        </p:spPr>
      </p:pic>
      <p:sp>
        <p:nvSpPr>
          <p:cNvPr id="9" name="CasellaDiTesto 8"/>
          <p:cNvSpPr txBox="1"/>
          <p:nvPr/>
        </p:nvSpPr>
        <p:spPr>
          <a:xfrm>
            <a:off x="457199" y="5397738"/>
            <a:ext cx="8229601" cy="830997"/>
          </a:xfrm>
          <a:prstGeom prst="rect">
            <a:avLst/>
          </a:prstGeom>
          <a:noFill/>
        </p:spPr>
        <p:txBody>
          <a:bodyPr wrap="square" rtlCol="0">
            <a:spAutoFit/>
          </a:bodyPr>
          <a:lstStyle/>
          <a:p>
            <a:r>
              <a:rPr lang="it-IT" sz="2400" dirty="0" smtClean="0"/>
              <a:t>MECCANISMO ignoto. Le cellule c esprimono recettori </a:t>
            </a:r>
            <a:r>
              <a:rPr lang="it-IT" sz="2400" dirty="0" err="1" smtClean="0"/>
              <a:t>CaSR</a:t>
            </a:r>
            <a:r>
              <a:rPr lang="it-IT" sz="2400" dirty="0" smtClean="0"/>
              <a:t>, ma non si conosce la loro funzione</a:t>
            </a:r>
            <a:endParaRPr lang="it-IT" sz="2400" dirty="0"/>
          </a:p>
        </p:txBody>
      </p:sp>
      <p:cxnSp>
        <p:nvCxnSpPr>
          <p:cNvPr id="12" name="Connettore 2 11"/>
          <p:cNvCxnSpPr/>
          <p:nvPr/>
        </p:nvCxnSpPr>
        <p:spPr>
          <a:xfrm>
            <a:off x="457200" y="3881055"/>
            <a:ext cx="706742" cy="151668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3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Il bersaglio cellulare della calcitonina è l’osteoclasto</a:t>
            </a:r>
            <a:endParaRPr lang="it-IT" dirty="0"/>
          </a:p>
        </p:txBody>
      </p:sp>
      <p:sp>
        <p:nvSpPr>
          <p:cNvPr id="3" name="Sottotitolo 2"/>
          <p:cNvSpPr>
            <a:spLocks noGrp="1"/>
          </p:cNvSpPr>
          <p:nvPr>
            <p:ph type="subTitle" idx="1"/>
          </p:nvPr>
        </p:nvSpPr>
        <p:spPr/>
        <p:txBody>
          <a:bodyPr>
            <a:normAutofit fontScale="92500" lnSpcReduction="10000"/>
          </a:bodyPr>
          <a:lstStyle/>
          <a:p>
            <a:r>
              <a:rPr lang="it-IT" dirty="0" smtClean="0">
                <a:solidFill>
                  <a:srgbClr val="000000"/>
                </a:solidFill>
              </a:rPr>
              <a:t>La calcitonina </a:t>
            </a:r>
            <a:r>
              <a:rPr lang="it-IT" b="1" dirty="0" smtClean="0">
                <a:solidFill>
                  <a:srgbClr val="000000"/>
                </a:solidFill>
              </a:rPr>
              <a:t>inibisce l'attività di riassorbimento dell'osteoclasto</a:t>
            </a:r>
            <a:r>
              <a:rPr lang="it-IT" dirty="0" smtClean="0">
                <a:solidFill>
                  <a:srgbClr val="000000"/>
                </a:solidFill>
              </a:rPr>
              <a:t>, rallentando così il tasso di turnover osseo</a:t>
            </a:r>
            <a:endParaRPr lang="it-IT" dirty="0">
              <a:solidFill>
                <a:srgbClr val="000000"/>
              </a:solidFill>
            </a:endParaRPr>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9</a:t>
            </a:fld>
            <a:endParaRPr lang="it-IT"/>
          </a:p>
        </p:txBody>
      </p:sp>
    </p:spTree>
    <p:extLst>
      <p:ext uri="{BB962C8B-B14F-4D97-AF65-F5344CB8AC3E}">
        <p14:creationId xmlns:p14="http://schemas.microsoft.com/office/powerpoint/2010/main" val="12911329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1105</TotalTime>
  <Words>3833</Words>
  <Application>Microsoft Macintosh PowerPoint</Application>
  <PresentationFormat>Presentazione su schermo (4:3)</PresentationFormat>
  <Paragraphs>427</Paragraphs>
  <Slides>40</Slides>
  <Notes>28</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Lezione 14</vt:lpstr>
      <vt:lpstr>Omeostasi della calcemia</vt:lpstr>
      <vt:lpstr>Se cresce la calcemia, le cellule parafollicolari della tiroide liberano calcitonina </vt:lpstr>
      <vt:lpstr>Le cellule C (calcitonin-secreting) o parafollicolari</vt:lpstr>
      <vt:lpstr>Le cellule C (calcitonin-secreting) o parafollicolari</vt:lpstr>
      <vt:lpstr>La calcitonina umana</vt:lpstr>
      <vt:lpstr>La calcitonina deriva dalla preprocalcitonina (141 aac) su cui agiscono diverse peptidasi nella via secretoria</vt:lpstr>
      <vt:lpstr>L’aumento della calcemia causa il rilascio di calcitonina</vt:lpstr>
      <vt:lpstr>Il bersaglio cellulare della calcitonina è l’osteoclasto</vt:lpstr>
      <vt:lpstr>Il recettore della calcitonina </vt:lpstr>
      <vt:lpstr>La calcitonina inhibisce l’attività dell’osteoclasto</vt:lpstr>
      <vt:lpstr>L’osteoclasto è una cellula polarizzata</vt:lpstr>
      <vt:lpstr>Il pancreas endocrino</vt:lpstr>
      <vt:lpstr>Il pancreas endocrino</vt:lpstr>
      <vt:lpstr>Le cellule endocrine delle isole di Langerhans producono ormoni peptidici</vt:lpstr>
      <vt:lpstr>Presentazione di PowerPoint</vt:lpstr>
      <vt:lpstr>Le cellule alfa e beta agiscono da sensori della glicemia e traducono il segnale in variazioni del potenziale di membrana </vt:lpstr>
      <vt:lpstr>Il rilascio di ormoni pancreatici nel digiuno</vt:lpstr>
      <vt:lpstr>Sintesi e maturazione del glucagone nelle cellule alfa</vt:lpstr>
      <vt:lpstr>Il glucagone viene rilasciato per esocitosi controllata</vt:lpstr>
      <vt:lpstr>Il rilascio di ormoni pancreatici nel digiuno</vt:lpstr>
      <vt:lpstr>Lo stato dei canali per il potassio ATP-dipendenti nell’ipoglicemia </vt:lpstr>
      <vt:lpstr>Il glucagone nel sangue</vt:lpstr>
      <vt:lpstr>Concentrazioni di glucagone in risposta a ipoglicemia, euglicemia e iperglicemia</vt:lpstr>
      <vt:lpstr>Gli effetti fisiologici del glucagone</vt:lpstr>
      <vt:lpstr>Il glucagone attiva la glicogenolisi e e la gluconeogenesi nel fegato</vt:lpstr>
      <vt:lpstr>La via di segnalazione del glucagone nel fegato effetti sul metabolismo epatico del glucosio</vt:lpstr>
      <vt:lpstr>Il rilascio di ormoni pancreatici nell’iperglicemia</vt:lpstr>
      <vt:lpstr>Schema della struttura dell’insulina e i sui precursori</vt:lpstr>
      <vt:lpstr>Sintesi e maturazione dell’insulina</vt:lpstr>
      <vt:lpstr>Il meccanismo del rilascio di insulina indotto dal glucosio</vt:lpstr>
      <vt:lpstr>Presentazione di PowerPoint</vt:lpstr>
      <vt:lpstr>Azioni metaboliche dell’insulina</vt:lpstr>
      <vt:lpstr>Presentazione di PowerPoint</vt:lpstr>
      <vt:lpstr>L’insulina causa l’esternalizzazione del GLUT4</vt:lpstr>
      <vt:lpstr>Gli effetti dell’insulina sui tessuti muscolare e adiposo</vt:lpstr>
      <vt:lpstr>Presentazione di PowerPoint</vt:lpstr>
      <vt:lpstr>Gli effetti dell’insulina sul metabolismo epatico del glucosio</vt:lpstr>
      <vt:lpstr>Insulin effects on glycogen synthesis</vt:lpstr>
      <vt:lpstr>Fine</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14</dc:title>
  <dc:creator>Sabina Passamonti</dc:creator>
  <cp:lastModifiedBy>Sabina Passamonti</cp:lastModifiedBy>
  <cp:revision>107</cp:revision>
  <dcterms:created xsi:type="dcterms:W3CDTF">2019-10-28T15:20:30Z</dcterms:created>
  <dcterms:modified xsi:type="dcterms:W3CDTF">2019-10-29T09:46:09Z</dcterms:modified>
</cp:coreProperties>
</file>