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5"/>
  </p:handoutMasterIdLst>
  <p:sldIdLst>
    <p:sldId id="257" r:id="rId2"/>
    <p:sldId id="264" r:id="rId3"/>
    <p:sldId id="265" r:id="rId4"/>
    <p:sldId id="268" r:id="rId5"/>
    <p:sldId id="270" r:id="rId6"/>
    <p:sldId id="258" r:id="rId7"/>
    <p:sldId id="259" r:id="rId8"/>
    <p:sldId id="260" r:id="rId9"/>
    <p:sldId id="261" r:id="rId10"/>
    <p:sldId id="262" r:id="rId11"/>
    <p:sldId id="263" r:id="rId12"/>
    <p:sldId id="273" r:id="rId13"/>
    <p:sldId id="271"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358C8-3388-4615-A14F-0E914590CC44}" type="datetimeFigureOut">
              <a:rPr lang="it-IT" smtClean="0"/>
              <a:pPr/>
              <a:t>06/07/2019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DF4D10-F535-4910-AD29-7945F23D9839}" type="slidenum">
              <a:rPr lang="it-IT" smtClean="0"/>
              <a:pPr/>
              <a:t>‹N›</a:t>
            </a:fld>
            <a:endParaRPr lang="it-IT"/>
          </a:p>
        </p:txBody>
      </p:sp>
    </p:spTree>
    <p:extLst>
      <p:ext uri="{BB962C8B-B14F-4D97-AF65-F5344CB8AC3E}">
        <p14:creationId xmlns:p14="http://schemas.microsoft.com/office/powerpoint/2010/main" val="24378243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5138"/>
            <a:ext cx="7772400" cy="1431925"/>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A36BC75E-DEFB-4D11-993D-8A5DB21BAF34}" type="slidenum">
              <a:rPr lang="en-GB"/>
              <a:pPr>
                <a:defRPr/>
              </a:pPr>
              <a:t>‹N›</a:t>
            </a:fld>
            <a:endParaRPr lang="en-GB"/>
          </a:p>
        </p:txBody>
      </p:sp>
    </p:spTree>
    <p:extLst>
      <p:ext uri="{BB962C8B-B14F-4D97-AF65-F5344CB8AC3E}">
        <p14:creationId xmlns:p14="http://schemas.microsoft.com/office/powerpoint/2010/main" val="425314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465138"/>
            <a:ext cx="7772400" cy="143192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03250BE2-7ED9-4375-9DCF-60B686E6084F}" type="slidenum">
              <a:rPr lang="en-GB"/>
              <a:pPr>
                <a:defRPr/>
              </a:pPr>
              <a:t>‹N›</a:t>
            </a:fld>
            <a:endParaRPr lang="en-GB"/>
          </a:p>
        </p:txBody>
      </p:sp>
    </p:spTree>
    <p:extLst>
      <p:ext uri="{BB962C8B-B14F-4D97-AF65-F5344CB8AC3E}">
        <p14:creationId xmlns:p14="http://schemas.microsoft.com/office/powerpoint/2010/main" val="25580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06/07/2019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F49D355-16BD-4E45-BD9A-5EA878CF7CBD}" type="datetimeFigureOut">
              <a:rPr lang="it-IT" smtClean="0"/>
              <a:pPr/>
              <a:t>06/07/2019</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x_Bundaberg%204.avi" TargetMode="External"/><Relationship Id="rId2" Type="http://schemas.openxmlformats.org/officeDocument/2006/relationships/hyperlink" Target="Bundaberg%20Beer/Bundaberg%20Beer%20(f)/B.B.(f)%20-%20Avi%20&amp;%20Mov%20files/x_Bundaberg(f)_h.mov"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x_Bundaberg%205.avi" TargetMode="External"/><Relationship Id="rId2" Type="http://schemas.openxmlformats.org/officeDocument/2006/relationships/hyperlink" Target="Bundaberg%20Beer/Bundaberg%20Beer%20(c)/B.B.(c)%20-%20Avi%20&amp;%20Mov%20files/Thumbs.db"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orse%20Feathers/HorseF.av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orse%20Feathers/HorseFita.av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ontalbano.avi"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x_Bundaberg%201.avi" TargetMode="External"/><Relationship Id="rId2" Type="http://schemas.openxmlformats.org/officeDocument/2006/relationships/hyperlink" Target="Bundaberg%20Beer/Bundaberg%20Beer%20(a)/B.B.(a)%20-%20Avi%20&amp;%20Mov%20files/x_Bundaberg(a)_h.mov"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Interview.avi"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x_Bundaberg%202.avi" TargetMode="External"/><Relationship Id="rId2" Type="http://schemas.openxmlformats.org/officeDocument/2006/relationships/hyperlink" Target="Bundaberg%20Beer/Bundaberg%20Beer%20(b)/B.B.(b)%20-%20Avi%20&amp;%20Mov%20files/x_Bundaberg(b)_h.mov"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x_Bundaberg%203.avi" TargetMode="External"/><Relationship Id="rId2" Type="http://schemas.openxmlformats.org/officeDocument/2006/relationships/hyperlink" Target="Bundaberg%20Beer/Bundaberg%20Beer%20(e)/B.B.(e)%20-%20Avi%20&amp;%20Mov%20files/x_Bundaberg(e)_h.mov"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9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GB" altLang="it-IT" sz="3200" dirty="0" smtClean="0"/>
              <a:t>Lesson Three</a:t>
            </a:r>
            <a:r>
              <a:rPr lang="en-GB" altLang="it-IT" dirty="0" smtClean="0"/>
              <a:t/>
            </a:r>
            <a:br>
              <a:rPr lang="en-GB" altLang="it-IT" dirty="0" smtClean="0"/>
            </a:br>
            <a:endParaRPr lang="en-GB" altLang="it-IT" dirty="0" smtClean="0"/>
          </a:p>
        </p:txBody>
      </p:sp>
      <p:sp>
        <p:nvSpPr>
          <p:cNvPr id="13315" name="Rectangle 3"/>
          <p:cNvSpPr>
            <a:spLocks noGrp="1" noChangeArrowheads="1"/>
          </p:cNvSpPr>
          <p:nvPr>
            <p:ph type="subTitle" idx="1"/>
          </p:nvPr>
        </p:nvSpPr>
        <p:spPr>
          <a:xfrm>
            <a:off x="468313" y="3573463"/>
            <a:ext cx="7543800" cy="2209800"/>
          </a:xfrm>
        </p:spPr>
        <p:txBody>
          <a:bodyPr>
            <a:normAutofit fontScale="92500" lnSpcReduction="10000"/>
          </a:bodyPr>
          <a:lstStyle/>
          <a:p>
            <a:pPr eaLnBrk="1" hangingPunct="1"/>
            <a:r>
              <a:rPr lang="en-GB" altLang="it-IT" sz="3600" dirty="0" smtClean="0">
                <a:solidFill>
                  <a:srgbClr val="FF0000"/>
                </a:solidFill>
              </a:rPr>
              <a:t>Clusters, bundles, lexical sets, priming</a:t>
            </a:r>
          </a:p>
          <a:p>
            <a:pPr eaLnBrk="1" hangingPunct="1"/>
            <a:r>
              <a:rPr lang="en-GB" altLang="it-IT" sz="3600" dirty="0" smtClean="0">
                <a:solidFill>
                  <a:srgbClr val="000066"/>
                </a:solidFill>
              </a:rPr>
              <a:t>Visual sets</a:t>
            </a:r>
          </a:p>
          <a:p>
            <a:pPr eaLnBrk="1" hangingPunct="1"/>
            <a:endParaRPr lang="en-GB" altLang="it-IT" dirty="0" smtClean="0">
              <a:solidFill>
                <a:srgbClr val="0070C0"/>
              </a:solidFill>
            </a:endParaRPr>
          </a:p>
          <a:p>
            <a:pPr algn="just" eaLnBrk="1" hangingPunct="1"/>
            <a:r>
              <a:rPr lang="en-GB" altLang="it-IT" sz="3900" dirty="0" smtClean="0">
                <a:solidFill>
                  <a:srgbClr val="0070C0"/>
                </a:solidFill>
              </a:rPr>
              <a:t>Translation</a:t>
            </a:r>
          </a:p>
        </p:txBody>
      </p:sp>
    </p:spTree>
    <p:extLst>
      <p:ext uri="{BB962C8B-B14F-4D97-AF65-F5344CB8AC3E}">
        <p14:creationId xmlns:p14="http://schemas.microsoft.com/office/powerpoint/2010/main" val="311407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a:lstStyle/>
          <a:p>
            <a:pPr eaLnBrk="1" hangingPunct="1"/>
            <a:r>
              <a:rPr lang="it-IT" altLang="it-IT" smtClean="0">
                <a:hlinkClick r:id="rId2"/>
              </a:rPr>
              <a:t>Insert </a:t>
            </a:r>
            <a:r>
              <a:rPr lang="it-IT" altLang="it-IT" smtClean="0">
                <a:hlinkClick r:id="rId3" action="ppaction://hlinkfile"/>
              </a:rPr>
              <a:t>video </a:t>
            </a:r>
            <a:r>
              <a:rPr lang="it-IT" altLang="it-IT" smtClean="0"/>
              <a:t>Bundaberg 4</a:t>
            </a:r>
            <a:endParaRPr lang="en-GB" altLang="it-IT" smtClean="0"/>
          </a:p>
        </p:txBody>
      </p:sp>
    </p:spTree>
    <p:extLst>
      <p:ext uri="{BB962C8B-B14F-4D97-AF65-F5344CB8AC3E}">
        <p14:creationId xmlns:p14="http://schemas.microsoft.com/office/powerpoint/2010/main" val="4442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lstStyle/>
          <a:p>
            <a:pPr eaLnBrk="1" hangingPunct="1"/>
            <a:r>
              <a:rPr lang="it-IT" altLang="it-IT" smtClean="0">
                <a:hlinkClick r:id="rId2"/>
              </a:rPr>
              <a:t>Insert </a:t>
            </a:r>
            <a:r>
              <a:rPr lang="it-IT" altLang="it-IT" smtClean="0">
                <a:hlinkClick r:id="rId3" action="ppaction://hlinkfile"/>
              </a:rPr>
              <a:t>video </a:t>
            </a:r>
            <a:r>
              <a:rPr lang="it-IT" altLang="it-IT" smtClean="0"/>
              <a:t>Bundaberg 5</a:t>
            </a:r>
            <a:endParaRPr lang="en-GB" altLang="it-IT" smtClean="0"/>
          </a:p>
        </p:txBody>
      </p:sp>
    </p:spTree>
    <p:extLst>
      <p:ext uri="{BB962C8B-B14F-4D97-AF65-F5344CB8AC3E}">
        <p14:creationId xmlns:p14="http://schemas.microsoft.com/office/powerpoint/2010/main" val="82070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Translation</a:t>
            </a:r>
            <a:r>
              <a:rPr lang="it-IT" dirty="0" smtClean="0"/>
              <a:t> Il Cinema Paradiso</a:t>
            </a:r>
            <a:endParaRPr lang="it-IT" dirty="0"/>
          </a:p>
        </p:txBody>
      </p:sp>
      <p:sp>
        <p:nvSpPr>
          <p:cNvPr id="3" name="Segnaposto contenuto 2"/>
          <p:cNvSpPr>
            <a:spLocks noGrp="1"/>
          </p:cNvSpPr>
          <p:nvPr>
            <p:ph idx="1"/>
          </p:nvPr>
        </p:nvSpPr>
        <p:spPr/>
        <p:txBody>
          <a:bodyPr/>
          <a:lstStyle/>
          <a:p>
            <a:pPr lvl="0"/>
            <a:r>
              <a:rPr lang="it-IT" b="1" dirty="0"/>
              <a:t>Sì, Di Vita Salvatore. Non lo conosce signorina? Io sono la madre. Chiamo dalla Sicilia. E</a:t>
            </a:r>
            <a:r>
              <a:rPr lang="it-IT" b="1" dirty="0" smtClean="0"/>
              <a:t>’ tutto </a:t>
            </a:r>
            <a:r>
              <a:rPr lang="it-IT" b="1" dirty="0"/>
              <a:t>il santo giorno...Ho capito... non c’è.. Potrebbe darmi... 65622056...  Grazie, buongiorno.</a:t>
            </a:r>
            <a:endParaRPr lang="it-IT" dirty="0"/>
          </a:p>
          <a:p>
            <a:endParaRPr lang="it-IT" dirty="0"/>
          </a:p>
          <a:p>
            <a:pPr lvl="0"/>
            <a:r>
              <a:rPr lang="it-IT" b="1" dirty="0"/>
              <a:t>Mamma, è inutile. Ha troppi impegni. E poi non si ricorderà più. Lascia perdere. Ormai sono trent’anni che non viene più qua. Lo sai come è fatto, no?</a:t>
            </a:r>
            <a:endParaRPr lang="it-IT" dirty="0"/>
          </a:p>
          <a:p>
            <a:endParaRPr lang="it-IT" dirty="0"/>
          </a:p>
          <a:p>
            <a:pPr lvl="0"/>
            <a:r>
              <a:rPr lang="it-IT" b="1" dirty="0"/>
              <a:t>Si ricorderà, sono sicura! Se sa che non glielo abbiamo detto...vedrai come gli dispiacerà.</a:t>
            </a:r>
            <a:endParaRPr lang="it-IT" dirty="0"/>
          </a:p>
          <a:p>
            <a:endParaRPr lang="it-IT" dirty="0"/>
          </a:p>
        </p:txBody>
      </p:sp>
    </p:spTree>
    <p:extLst>
      <p:ext uri="{BB962C8B-B14F-4D97-AF65-F5344CB8AC3E}">
        <p14:creationId xmlns:p14="http://schemas.microsoft.com/office/powerpoint/2010/main" val="373868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TRANSLATION</a:t>
            </a:r>
            <a:endParaRPr lang="it-IT" dirty="0"/>
          </a:p>
        </p:txBody>
      </p:sp>
      <p:sp>
        <p:nvSpPr>
          <p:cNvPr id="3" name="Segnaposto contenuto 2"/>
          <p:cNvSpPr>
            <a:spLocks noGrp="1"/>
          </p:cNvSpPr>
          <p:nvPr>
            <p:ph idx="1"/>
          </p:nvPr>
        </p:nvSpPr>
        <p:spPr/>
        <p:txBody>
          <a:bodyPr/>
          <a:lstStyle/>
          <a:p>
            <a:pPr marL="0" indent="0">
              <a:buNone/>
            </a:pPr>
            <a:r>
              <a:rPr lang="it-IT" dirty="0" smtClean="0"/>
              <a:t>FIAT</a:t>
            </a:r>
            <a:endParaRPr lang="it-IT" dirty="0"/>
          </a:p>
        </p:txBody>
      </p:sp>
    </p:spTree>
    <p:extLst>
      <p:ext uri="{BB962C8B-B14F-4D97-AF65-F5344CB8AC3E}">
        <p14:creationId xmlns:p14="http://schemas.microsoft.com/office/powerpoint/2010/main" val="140800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it-IT" altLang="it-IT" smtClean="0"/>
              <a:t>Lesson Five</a:t>
            </a:r>
            <a:endParaRPr lang="en-GB" altLang="it-IT" smtClean="0"/>
          </a:p>
        </p:txBody>
      </p:sp>
      <p:sp>
        <p:nvSpPr>
          <p:cNvPr id="3075" name="Rectangle 3"/>
          <p:cNvSpPr>
            <a:spLocks noGrp="1" noChangeArrowheads="1"/>
          </p:cNvSpPr>
          <p:nvPr>
            <p:ph type="subTitle" idx="1"/>
          </p:nvPr>
        </p:nvSpPr>
        <p:spPr>
          <a:xfrm>
            <a:off x="1371600" y="2895600"/>
            <a:ext cx="6400800" cy="2743200"/>
          </a:xfrm>
        </p:spPr>
        <p:txBody>
          <a:bodyPr/>
          <a:lstStyle/>
          <a:p>
            <a:pPr eaLnBrk="1" hangingPunct="1"/>
            <a:r>
              <a:rPr lang="it-IT" altLang="it-IT" sz="4400" smtClean="0"/>
              <a:t>Film Dubbing</a:t>
            </a:r>
            <a:endParaRPr lang="en-GB" altLang="it-IT" sz="4400" smtClean="0"/>
          </a:p>
        </p:txBody>
      </p:sp>
    </p:spTree>
    <p:extLst>
      <p:ext uri="{BB962C8B-B14F-4D97-AF65-F5344CB8AC3E}">
        <p14:creationId xmlns:p14="http://schemas.microsoft.com/office/powerpoint/2010/main" val="1967866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it-IT" altLang="it-IT" smtClean="0"/>
              <a:t>Film language</a:t>
            </a:r>
          </a:p>
        </p:txBody>
      </p:sp>
      <p:sp>
        <p:nvSpPr>
          <p:cNvPr id="4099" name="Segnaposto contenuto 2"/>
          <p:cNvSpPr>
            <a:spLocks noGrp="1"/>
          </p:cNvSpPr>
          <p:nvPr>
            <p:ph idx="1"/>
          </p:nvPr>
        </p:nvSpPr>
        <p:spPr/>
        <p:txBody>
          <a:bodyPr/>
          <a:lstStyle/>
          <a:p>
            <a:r>
              <a:rPr lang="it-IT" altLang="it-IT" smtClean="0"/>
              <a:t>Filmese</a:t>
            </a:r>
          </a:p>
        </p:txBody>
      </p:sp>
    </p:spTree>
    <p:extLst>
      <p:ext uri="{BB962C8B-B14F-4D97-AF65-F5344CB8AC3E}">
        <p14:creationId xmlns:p14="http://schemas.microsoft.com/office/powerpoint/2010/main" val="2563070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altLang="it-IT" smtClean="0">
                <a:cs typeface="Times New Roman" pitchFamily="18" charset="0"/>
              </a:rPr>
              <a:t>A</a:t>
            </a:r>
            <a:r>
              <a:rPr lang="en-GB" altLang="it-IT" smtClean="0">
                <a:cs typeface="Times New Roman" pitchFamily="18" charset="0"/>
              </a:rPr>
              <a:t> complex semiotic event</a:t>
            </a:r>
            <a:r>
              <a:rPr lang="en-GB" altLang="it-IT" smtClean="0"/>
              <a:t> </a:t>
            </a:r>
          </a:p>
        </p:txBody>
      </p:sp>
      <p:sp>
        <p:nvSpPr>
          <p:cNvPr id="5123" name="Rectangle 3"/>
          <p:cNvSpPr>
            <a:spLocks noGrp="1" noChangeArrowheads="1"/>
          </p:cNvSpPr>
          <p:nvPr>
            <p:ph type="body" idx="1"/>
          </p:nvPr>
        </p:nvSpPr>
        <p:spPr/>
        <p:txBody>
          <a:bodyPr/>
          <a:lstStyle/>
          <a:p>
            <a:pPr eaLnBrk="1" hangingPunct="1">
              <a:lnSpc>
                <a:spcPct val="90000"/>
              </a:lnSpc>
            </a:pPr>
            <a:r>
              <a:rPr lang="en-GB" altLang="it-IT" smtClean="0">
                <a:cs typeface="Times New Roman" pitchFamily="18" charset="0"/>
              </a:rPr>
              <a:t>In everyday conversation, much language use is in fact formulaic in nature, and much ordinary talk is humdrum and banal, whereas the time and space constraints of films, and the need to relate interesting, exciting or engaging stories, leads to an excess of highly pertinent, dramatic or intriguing exchanges. </a:t>
            </a:r>
          </a:p>
        </p:txBody>
      </p:sp>
    </p:spTree>
    <p:extLst>
      <p:ext uri="{BB962C8B-B14F-4D97-AF65-F5344CB8AC3E}">
        <p14:creationId xmlns:p14="http://schemas.microsoft.com/office/powerpoint/2010/main" val="1470781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800100"/>
            <a:ext cx="7772400" cy="762000"/>
          </a:xfrm>
        </p:spPr>
        <p:txBody>
          <a:bodyPr/>
          <a:lstStyle/>
          <a:p>
            <a:pPr eaLnBrk="1" hangingPunct="1"/>
            <a:r>
              <a:rPr lang="en-GB" altLang="it-IT" smtClean="0">
                <a:cs typeface="Times New Roman" pitchFamily="18" charset="0"/>
              </a:rPr>
              <a:t>"short, sharp and tight" </a:t>
            </a:r>
          </a:p>
        </p:txBody>
      </p:sp>
      <p:sp>
        <p:nvSpPr>
          <p:cNvPr id="6147" name="Rectangle 3"/>
          <p:cNvSpPr>
            <a:spLocks noGrp="1" noChangeArrowheads="1"/>
          </p:cNvSpPr>
          <p:nvPr>
            <p:ph type="body" idx="1"/>
          </p:nvPr>
        </p:nvSpPr>
        <p:spPr/>
        <p:txBody>
          <a:bodyPr/>
          <a:lstStyle/>
          <a:p>
            <a:pPr eaLnBrk="1" hangingPunct="1"/>
            <a:r>
              <a:rPr lang="en-GB" altLang="it-IT" smtClean="0">
                <a:cs typeface="Times New Roman" pitchFamily="18" charset="0"/>
              </a:rPr>
              <a:t>Actual conversation seems to the listener to be extremely garbled with people apparently speaking at the same time, making false starts and so on, while much film dialogue seems to be clearly separated, as actors take their cues with unerring accuracy. </a:t>
            </a:r>
          </a:p>
        </p:txBody>
      </p:sp>
    </p:spTree>
    <p:extLst>
      <p:ext uri="{BB962C8B-B14F-4D97-AF65-F5344CB8AC3E}">
        <p14:creationId xmlns:p14="http://schemas.microsoft.com/office/powerpoint/2010/main" val="968783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800100"/>
            <a:ext cx="7772400" cy="762000"/>
          </a:xfrm>
        </p:spPr>
        <p:txBody>
          <a:bodyPr/>
          <a:lstStyle/>
          <a:p>
            <a:pPr eaLnBrk="1" hangingPunct="1"/>
            <a:r>
              <a:rPr lang="it-IT" altLang="it-IT" smtClean="0"/>
              <a:t>Pleases and thankyous</a:t>
            </a:r>
            <a:endParaRPr lang="en-GB" altLang="it-IT" smtClean="0"/>
          </a:p>
        </p:txBody>
      </p:sp>
      <p:sp>
        <p:nvSpPr>
          <p:cNvPr id="7171" name="Rectangle 3"/>
          <p:cNvSpPr>
            <a:spLocks noGrp="1" noChangeArrowheads="1"/>
          </p:cNvSpPr>
          <p:nvPr>
            <p:ph type="body" idx="1"/>
          </p:nvPr>
        </p:nvSpPr>
        <p:spPr/>
        <p:txBody>
          <a:bodyPr/>
          <a:lstStyle/>
          <a:p>
            <a:pPr eaLnBrk="1" hangingPunct="1"/>
            <a:r>
              <a:rPr lang="en-GB" altLang="it-IT" smtClean="0">
                <a:cs typeface="Times New Roman" pitchFamily="18" charset="0"/>
              </a:rPr>
              <a:t>Real dialogue is peppered with phatic devices, particularly repeated pleases and thankyous regardless of whether actual requests, offers or favours are involved. </a:t>
            </a:r>
          </a:p>
        </p:txBody>
      </p:sp>
    </p:spTree>
    <p:extLst>
      <p:ext uri="{BB962C8B-B14F-4D97-AF65-F5344CB8AC3E}">
        <p14:creationId xmlns:p14="http://schemas.microsoft.com/office/powerpoint/2010/main" val="2212549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800100"/>
            <a:ext cx="7772400" cy="762000"/>
          </a:xfrm>
        </p:spPr>
        <p:txBody>
          <a:bodyPr/>
          <a:lstStyle/>
          <a:p>
            <a:pPr eaLnBrk="1" hangingPunct="1"/>
            <a:r>
              <a:rPr lang="it-IT" altLang="it-IT" smtClean="0"/>
              <a:t>A lifetime of experience</a:t>
            </a:r>
            <a:endParaRPr lang="en-GB" altLang="it-IT" smtClean="0"/>
          </a:p>
        </p:txBody>
      </p:sp>
      <p:sp>
        <p:nvSpPr>
          <p:cNvPr id="8195" name="Rectangle 3"/>
          <p:cNvSpPr>
            <a:spLocks noGrp="1" noChangeArrowheads="1"/>
          </p:cNvSpPr>
          <p:nvPr>
            <p:ph type="body" idx="1"/>
          </p:nvPr>
        </p:nvSpPr>
        <p:spPr/>
        <p:txBody>
          <a:bodyPr/>
          <a:lstStyle/>
          <a:p>
            <a:pPr eaLnBrk="1" hangingPunct="1">
              <a:lnSpc>
                <a:spcPct val="90000"/>
              </a:lnSpc>
            </a:pPr>
            <a:r>
              <a:rPr lang="en-GB" altLang="it-IT" smtClean="0">
                <a:cs typeface="Times New Roman" pitchFamily="18" charset="0"/>
              </a:rPr>
              <a:t>In real life every individual is in fact called upon to play a variety of roles in his or her normal activity, and in some senses follows an unwritten script. Although this is precisely what a film actor is required to do, the real life role is based on a lifetime of experience, responsibility and interaction that the scriptwriter or actor cannot easily invent. </a:t>
            </a:r>
          </a:p>
        </p:txBody>
      </p:sp>
    </p:spTree>
    <p:extLst>
      <p:ext uri="{BB962C8B-B14F-4D97-AF65-F5344CB8AC3E}">
        <p14:creationId xmlns:p14="http://schemas.microsoft.com/office/powerpoint/2010/main" val="281042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altLang="it-IT" smtClean="0"/>
              <a:t>Coherence 1: clusters</a:t>
            </a:r>
            <a:endParaRPr lang="en-GB" altLang="it-IT" smtClean="0"/>
          </a:p>
        </p:txBody>
      </p:sp>
      <p:sp>
        <p:nvSpPr>
          <p:cNvPr id="19459" name="Rectangle 3"/>
          <p:cNvSpPr>
            <a:spLocks noGrp="1" noChangeArrowheads="1"/>
          </p:cNvSpPr>
          <p:nvPr>
            <p:ph idx="1"/>
          </p:nvPr>
        </p:nvSpPr>
        <p:spPr/>
        <p:txBody>
          <a:bodyPr/>
          <a:lstStyle/>
          <a:p>
            <a:pPr eaLnBrk="1" hangingPunct="1"/>
            <a:r>
              <a:rPr lang="it-IT" altLang="it-IT" smtClean="0"/>
              <a:t>According to Scott “words which are found repeatedly in each other’s company” (cf. collocation) are </a:t>
            </a:r>
            <a:r>
              <a:rPr lang="it-IT" altLang="it-IT" i="1" smtClean="0">
                <a:solidFill>
                  <a:schemeClr val="tx2"/>
                </a:solidFill>
              </a:rPr>
              <a:t>clusters.</a:t>
            </a:r>
          </a:p>
        </p:txBody>
      </p:sp>
    </p:spTree>
    <p:extLst>
      <p:ext uri="{BB962C8B-B14F-4D97-AF65-F5344CB8AC3E}">
        <p14:creationId xmlns:p14="http://schemas.microsoft.com/office/powerpoint/2010/main" val="22683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800100"/>
            <a:ext cx="7772400" cy="762000"/>
          </a:xfrm>
        </p:spPr>
        <p:txBody>
          <a:bodyPr/>
          <a:lstStyle/>
          <a:p>
            <a:pPr eaLnBrk="1" hangingPunct="1"/>
            <a:r>
              <a:rPr lang="it-IT" altLang="it-IT" smtClean="0"/>
              <a:t>By the way…</a:t>
            </a:r>
            <a:endParaRPr lang="en-GB" altLang="it-IT" smtClean="0"/>
          </a:p>
        </p:txBody>
      </p:sp>
      <p:sp>
        <p:nvSpPr>
          <p:cNvPr id="9219" name="Rectangle 3"/>
          <p:cNvSpPr>
            <a:spLocks noGrp="1" noChangeArrowheads="1"/>
          </p:cNvSpPr>
          <p:nvPr>
            <p:ph type="body" idx="1"/>
          </p:nvPr>
        </p:nvSpPr>
        <p:spPr/>
        <p:txBody>
          <a:bodyPr/>
          <a:lstStyle/>
          <a:p>
            <a:pPr eaLnBrk="1" hangingPunct="1"/>
            <a:r>
              <a:rPr lang="en-GB" altLang="it-IT" smtClean="0">
                <a:cs typeface="Times New Roman" pitchFamily="18" charset="0"/>
              </a:rPr>
              <a:t>In ordinary dialogue an initial topic of conversation often gives way to a series of sub-topics, or even to totally different subjects, often signalled by markers of the Still..., Ooh... type. </a:t>
            </a:r>
          </a:p>
        </p:txBody>
      </p:sp>
    </p:spTree>
    <p:extLst>
      <p:ext uri="{BB962C8B-B14F-4D97-AF65-F5344CB8AC3E}">
        <p14:creationId xmlns:p14="http://schemas.microsoft.com/office/powerpoint/2010/main" val="33732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800100"/>
            <a:ext cx="7772400" cy="762000"/>
          </a:xfrm>
        </p:spPr>
        <p:txBody>
          <a:bodyPr/>
          <a:lstStyle/>
          <a:p>
            <a:pPr eaLnBrk="1" hangingPunct="1"/>
            <a:r>
              <a:rPr lang="it-IT" altLang="it-IT" smtClean="0"/>
              <a:t>BUT…</a:t>
            </a:r>
            <a:endParaRPr lang="en-GB" altLang="it-IT" smtClean="0"/>
          </a:p>
        </p:txBody>
      </p:sp>
      <p:sp>
        <p:nvSpPr>
          <p:cNvPr id="10243" name="Rectangle 3"/>
          <p:cNvSpPr>
            <a:spLocks noGrp="1" noChangeArrowheads="1"/>
          </p:cNvSpPr>
          <p:nvPr>
            <p:ph type="body" idx="1"/>
          </p:nvPr>
        </p:nvSpPr>
        <p:spPr/>
        <p:txBody>
          <a:bodyPr/>
          <a:lstStyle/>
          <a:p>
            <a:pPr eaLnBrk="1" hangingPunct="1"/>
            <a:r>
              <a:rPr lang="en-GB" altLang="it-IT" sz="2800" smtClean="0">
                <a:cs typeface="Times New Roman" pitchFamily="18" charset="0"/>
              </a:rPr>
              <a:t>if the actor...spoke as people do in 'real life', with frequent non sequiturs, false starts, allusions, digressions, sentence fragments, etc. ...the audience would be unlikely to be getting the information it needs to get, in order that the 'two hours traffic of the stage (or film) emerges as a whole and understandable experience  </a:t>
            </a:r>
          </a:p>
          <a:p>
            <a:pPr eaLnBrk="1" hangingPunct="1"/>
            <a:r>
              <a:rPr lang="en-GB" altLang="it-IT" sz="2800" smtClean="0">
                <a:cs typeface="Times New Roman" pitchFamily="18" charset="0"/>
              </a:rPr>
              <a:t>(Gregory 1978: 43).</a:t>
            </a:r>
            <a:r>
              <a:rPr lang="en-GB" altLang="it-IT" sz="2800" smtClean="0"/>
              <a:t> </a:t>
            </a:r>
          </a:p>
        </p:txBody>
      </p:sp>
    </p:spTree>
    <p:extLst>
      <p:ext uri="{BB962C8B-B14F-4D97-AF65-F5344CB8AC3E}">
        <p14:creationId xmlns:p14="http://schemas.microsoft.com/office/powerpoint/2010/main" val="1647959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t-IT" altLang="it-IT" smtClean="0"/>
              <a:t>Conversation - an ongoing phenomenon</a:t>
            </a:r>
            <a:endParaRPr lang="en-GB" altLang="it-IT" smtClean="0"/>
          </a:p>
        </p:txBody>
      </p:sp>
      <p:sp>
        <p:nvSpPr>
          <p:cNvPr id="11267" name="Rectangle 3"/>
          <p:cNvSpPr>
            <a:spLocks noGrp="1" noChangeArrowheads="1"/>
          </p:cNvSpPr>
          <p:nvPr>
            <p:ph type="body" idx="1"/>
          </p:nvPr>
        </p:nvSpPr>
        <p:spPr/>
        <p:txBody>
          <a:bodyPr/>
          <a:lstStyle/>
          <a:p>
            <a:pPr eaLnBrk="1" hangingPunct="1"/>
            <a:r>
              <a:rPr lang="en-GB" altLang="it-IT" sz="2800" smtClean="0">
                <a:cs typeface="Times New Roman" pitchFamily="18" charset="0"/>
              </a:rPr>
              <a:t>Any specific interaction is just one part of a continuing conversation which, strictly, has no absolute beginning or end - only provisional, though decisive, points of opening and closure.</a:t>
            </a:r>
            <a:r>
              <a:rPr lang="en-GB" altLang="it-IT" sz="2800" smtClean="0"/>
              <a:t> </a:t>
            </a:r>
            <a:r>
              <a:rPr lang="en-GB" altLang="it-IT" sz="2800" smtClean="0">
                <a:cs typeface="Times New Roman" pitchFamily="18" charset="0"/>
              </a:rPr>
              <a:t> </a:t>
            </a:r>
          </a:p>
          <a:p>
            <a:pPr eaLnBrk="1" hangingPunct="1"/>
            <a:r>
              <a:rPr lang="en-GB" altLang="it-IT" sz="2800" smtClean="0">
                <a:cs typeface="Times New Roman" pitchFamily="18" charset="0"/>
              </a:rPr>
              <a:t>Conversation is therefore part of that larger dialogue we call, variously, society, history and culture.</a:t>
            </a:r>
            <a:r>
              <a:rPr lang="en-GB" altLang="it-IT" sz="2800" smtClean="0"/>
              <a:t> </a:t>
            </a:r>
            <a:r>
              <a:rPr lang="en-GB" altLang="it-IT" sz="2800" smtClean="0">
                <a:cs typeface="Times New Roman" pitchFamily="18" charset="0"/>
              </a:rPr>
              <a:t> </a:t>
            </a:r>
          </a:p>
          <a:p>
            <a:pPr eaLnBrk="1" hangingPunct="1"/>
            <a:r>
              <a:rPr lang="en-GB" altLang="it-IT" sz="2800" smtClean="0">
                <a:cs typeface="Times New Roman" pitchFamily="18" charset="0"/>
              </a:rPr>
              <a:t>(Pope, 1998: 223)</a:t>
            </a:r>
            <a:r>
              <a:rPr lang="en-GB" altLang="it-IT" sz="2800" smtClean="0"/>
              <a:t> </a:t>
            </a:r>
          </a:p>
        </p:txBody>
      </p:sp>
    </p:spTree>
    <p:extLst>
      <p:ext uri="{BB962C8B-B14F-4D97-AF65-F5344CB8AC3E}">
        <p14:creationId xmlns:p14="http://schemas.microsoft.com/office/powerpoint/2010/main" val="106567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800100"/>
            <a:ext cx="7772400" cy="762000"/>
          </a:xfrm>
        </p:spPr>
        <p:txBody>
          <a:bodyPr/>
          <a:lstStyle/>
          <a:p>
            <a:pPr eaLnBrk="1" hangingPunct="1"/>
            <a:r>
              <a:rPr lang="it-IT" altLang="it-IT" smtClean="0"/>
              <a:t>Dramatic……….pauses</a:t>
            </a:r>
            <a:endParaRPr lang="en-GB" altLang="it-IT" smtClean="0"/>
          </a:p>
        </p:txBody>
      </p:sp>
      <p:sp>
        <p:nvSpPr>
          <p:cNvPr id="12291" name="Rectangle 3"/>
          <p:cNvSpPr>
            <a:spLocks noGrp="1" noChangeArrowheads="1"/>
          </p:cNvSpPr>
          <p:nvPr>
            <p:ph type="body" idx="1"/>
          </p:nvPr>
        </p:nvSpPr>
        <p:spPr/>
        <p:txBody>
          <a:bodyPr/>
          <a:lstStyle/>
          <a:p>
            <a:pPr eaLnBrk="1" hangingPunct="1"/>
            <a:r>
              <a:rPr lang="en-GB" altLang="it-IT" smtClean="0">
                <a:cs typeface="Times New Roman" pitchFamily="18" charset="0"/>
              </a:rPr>
              <a:t>Research has shown that, generally speaking, pauses of one second or more are rare in ordinary conversation, while dramatic pauses in film scenes are often simulated and belie this statistic, through the need to create dramatic pauses.</a:t>
            </a:r>
            <a:r>
              <a:rPr lang="en-GB" altLang="it-IT" smtClean="0"/>
              <a:t> </a:t>
            </a:r>
          </a:p>
        </p:txBody>
      </p:sp>
    </p:spTree>
    <p:extLst>
      <p:ext uri="{BB962C8B-B14F-4D97-AF65-F5344CB8AC3E}">
        <p14:creationId xmlns:p14="http://schemas.microsoft.com/office/powerpoint/2010/main" val="96678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t-IT" altLang="it-IT" smtClean="0"/>
              <a:t>“Come up and see me sometime”</a:t>
            </a:r>
            <a:endParaRPr lang="en-GB" altLang="it-IT" smtClean="0"/>
          </a:p>
        </p:txBody>
      </p:sp>
      <p:sp>
        <p:nvSpPr>
          <p:cNvPr id="13315" name="Rectangle 3"/>
          <p:cNvSpPr>
            <a:spLocks noGrp="1" noChangeArrowheads="1"/>
          </p:cNvSpPr>
          <p:nvPr>
            <p:ph type="body" idx="1"/>
          </p:nvPr>
        </p:nvSpPr>
        <p:spPr/>
        <p:txBody>
          <a:bodyPr/>
          <a:lstStyle/>
          <a:p>
            <a:pPr eaLnBrk="1" hangingPunct="1"/>
            <a:r>
              <a:rPr lang="en-GB" altLang="it-IT" smtClean="0">
                <a:cs typeface="Times New Roman" pitchFamily="18" charset="0"/>
              </a:rPr>
              <a:t>Major film stars are often given 'good lines' showing how witty, urbane or 'streetwise' they are</a:t>
            </a:r>
            <a:r>
              <a:rPr lang="it-IT" altLang="it-IT" smtClean="0"/>
              <a:t>.</a:t>
            </a:r>
            <a:endParaRPr lang="en-GB" altLang="it-IT" smtClean="0"/>
          </a:p>
        </p:txBody>
      </p:sp>
    </p:spTree>
    <p:extLst>
      <p:ext uri="{BB962C8B-B14F-4D97-AF65-F5344CB8AC3E}">
        <p14:creationId xmlns:p14="http://schemas.microsoft.com/office/powerpoint/2010/main" val="3376934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800100"/>
            <a:ext cx="7772400" cy="762000"/>
          </a:xfrm>
        </p:spPr>
        <p:txBody>
          <a:bodyPr/>
          <a:lstStyle/>
          <a:p>
            <a:pPr eaLnBrk="1" hangingPunct="1"/>
            <a:r>
              <a:rPr lang="it-IT" altLang="it-IT" smtClean="0"/>
              <a:t>Back to multimodality</a:t>
            </a:r>
            <a:endParaRPr lang="en-GB" altLang="it-IT" smtClean="0"/>
          </a:p>
        </p:txBody>
      </p:sp>
      <p:sp>
        <p:nvSpPr>
          <p:cNvPr id="14339" name="Rectangle 3"/>
          <p:cNvSpPr>
            <a:spLocks noGrp="1" noChangeArrowheads="1"/>
          </p:cNvSpPr>
          <p:nvPr>
            <p:ph type="body" idx="1"/>
          </p:nvPr>
        </p:nvSpPr>
        <p:spPr/>
        <p:txBody>
          <a:bodyPr/>
          <a:lstStyle/>
          <a:p>
            <a:pPr eaLnBrk="1" hangingPunct="1">
              <a:lnSpc>
                <a:spcPct val="90000"/>
              </a:lnSpc>
            </a:pPr>
            <a:r>
              <a:rPr lang="en-GB" altLang="it-IT" smtClean="0">
                <a:cs typeface="Times New Roman" pitchFamily="18" charset="0"/>
              </a:rPr>
              <a:t>People never express meaning through only one channel; when speaking they also use gesture, gaze, positioning, etc. Film audiences do not participate directly in the dialogue unfolding on the screen; they are more or less distant observers and cannot be expected to pick up every nuance of non-verbal communication. </a:t>
            </a:r>
          </a:p>
        </p:txBody>
      </p:sp>
    </p:spTree>
    <p:extLst>
      <p:ext uri="{BB962C8B-B14F-4D97-AF65-F5344CB8AC3E}">
        <p14:creationId xmlns:p14="http://schemas.microsoft.com/office/powerpoint/2010/main" val="4122232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it-IT" altLang="it-IT" smtClean="0"/>
              <a:t>Special case of translation</a:t>
            </a:r>
            <a:endParaRPr lang="en-GB" altLang="it-IT" smtClean="0"/>
          </a:p>
        </p:txBody>
      </p:sp>
      <p:sp>
        <p:nvSpPr>
          <p:cNvPr id="10243" name="Rectangle 3"/>
          <p:cNvSpPr>
            <a:spLocks noGrp="1" noChangeArrowheads="1"/>
          </p:cNvSpPr>
          <p:nvPr>
            <p:ph type="body" idx="1"/>
          </p:nvPr>
        </p:nvSpPr>
        <p:spPr/>
        <p:txBody>
          <a:bodyPr/>
          <a:lstStyle/>
          <a:p>
            <a:pPr eaLnBrk="1" hangingPunct="1">
              <a:defRPr/>
            </a:pPr>
            <a:r>
              <a:rPr lang="it-IT" smtClean="0"/>
              <a:t>Film is a </a:t>
            </a:r>
            <a:r>
              <a:rPr lang="it-IT" smtClean="0">
                <a:effectLst>
                  <a:outerShdw blurRad="38100" dist="38100" dir="2700000" algn="tl">
                    <a:srgbClr val="000000"/>
                  </a:outerShdw>
                </a:effectLst>
              </a:rPr>
              <a:t>complex semiotic system</a:t>
            </a:r>
            <a:r>
              <a:rPr lang="it-IT" smtClean="0"/>
              <a:t> consisting of verbal and non-verbal components</a:t>
            </a:r>
            <a:endParaRPr lang="en-GB" smtClean="0"/>
          </a:p>
        </p:txBody>
      </p:sp>
    </p:spTree>
    <p:extLst>
      <p:ext uri="{BB962C8B-B14F-4D97-AF65-F5344CB8AC3E}">
        <p14:creationId xmlns:p14="http://schemas.microsoft.com/office/powerpoint/2010/main" val="1244015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altLang="it-IT" smtClean="0"/>
              <a:t>Dubbing</a:t>
            </a:r>
          </a:p>
        </p:txBody>
      </p:sp>
      <p:sp>
        <p:nvSpPr>
          <p:cNvPr id="16387" name="Rectangle 3"/>
          <p:cNvSpPr>
            <a:spLocks noGrp="1" noChangeArrowheads="1"/>
          </p:cNvSpPr>
          <p:nvPr>
            <p:ph type="body" idx="1"/>
          </p:nvPr>
        </p:nvSpPr>
        <p:spPr/>
        <p:txBody>
          <a:bodyPr/>
          <a:lstStyle/>
          <a:p>
            <a:pPr eaLnBrk="1" hangingPunct="1"/>
            <a:r>
              <a:rPr lang="it-IT" altLang="it-IT" smtClean="0"/>
              <a:t>Gr. diplos; </a:t>
            </a:r>
          </a:p>
          <a:p>
            <a:pPr eaLnBrk="1" hangingPunct="1"/>
            <a:r>
              <a:rPr lang="it-IT" altLang="it-IT" smtClean="0"/>
              <a:t>lat. dopiare;</a:t>
            </a:r>
          </a:p>
          <a:p>
            <a:pPr eaLnBrk="1" hangingPunct="1"/>
            <a:r>
              <a:rPr lang="it-IT" altLang="it-IT" smtClean="0"/>
              <a:t>Fr. doubler;</a:t>
            </a:r>
          </a:p>
          <a:p>
            <a:pPr eaLnBrk="1" hangingPunct="1"/>
            <a:r>
              <a:rPr lang="it-IT" altLang="it-IT" smtClean="0"/>
              <a:t>Eng. to double</a:t>
            </a:r>
          </a:p>
          <a:p>
            <a:pPr eaLnBrk="1" hangingPunct="1">
              <a:buFont typeface="Wingdings" pitchFamily="2" charset="2"/>
              <a:buNone/>
            </a:pPr>
            <a:r>
              <a:rPr lang="it-IT" altLang="it-IT" smtClean="0"/>
              <a:t>	</a:t>
            </a:r>
          </a:p>
          <a:p>
            <a:pPr eaLnBrk="1" hangingPunct="1">
              <a:buFont typeface="Wingdings" pitchFamily="2" charset="2"/>
              <a:buNone/>
            </a:pPr>
            <a:r>
              <a:rPr lang="it-IT" altLang="it-IT" smtClean="0"/>
              <a:t>				false</a:t>
            </a:r>
          </a:p>
          <a:p>
            <a:pPr eaLnBrk="1" hangingPunct="1"/>
            <a:endParaRPr lang="it-IT" altLang="it-IT" smtClean="0"/>
          </a:p>
        </p:txBody>
      </p:sp>
      <p:sp>
        <p:nvSpPr>
          <p:cNvPr id="16388" name="Line 4"/>
          <p:cNvSpPr>
            <a:spLocks noChangeShapeType="1"/>
          </p:cNvSpPr>
          <p:nvPr/>
        </p:nvSpPr>
        <p:spPr bwMode="auto">
          <a:xfrm>
            <a:off x="827088" y="4365625"/>
            <a:ext cx="194310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Tree>
    <p:extLst>
      <p:ext uri="{BB962C8B-B14F-4D97-AF65-F5344CB8AC3E}">
        <p14:creationId xmlns:p14="http://schemas.microsoft.com/office/powerpoint/2010/main" val="4054734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it-IT" altLang="it-IT" smtClean="0"/>
              <a:t>Sergio Jacquier</a:t>
            </a:r>
          </a:p>
        </p:txBody>
      </p:sp>
      <p:sp>
        <p:nvSpPr>
          <p:cNvPr id="17411" name="Rectangle 3"/>
          <p:cNvSpPr>
            <a:spLocks noGrp="1" noChangeArrowheads="1"/>
          </p:cNvSpPr>
          <p:nvPr>
            <p:ph type="body" idx="1"/>
          </p:nvPr>
        </p:nvSpPr>
        <p:spPr/>
        <p:txBody>
          <a:bodyPr/>
          <a:lstStyle/>
          <a:p>
            <a:pPr eaLnBrk="1" hangingPunct="1"/>
            <a:r>
              <a:rPr lang="it-IT" altLang="it-IT" smtClean="0"/>
              <a:t>“quando si ha la sensazione che un film sia recitato in italiano, allora si ha un buon doppiaggio”</a:t>
            </a:r>
          </a:p>
        </p:txBody>
      </p:sp>
    </p:spTree>
    <p:extLst>
      <p:ext uri="{BB962C8B-B14F-4D97-AF65-F5344CB8AC3E}">
        <p14:creationId xmlns:p14="http://schemas.microsoft.com/office/powerpoint/2010/main" val="3822261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it-IT" altLang="it-IT" smtClean="0"/>
              <a:t>Research</a:t>
            </a:r>
            <a:endParaRPr lang="en-GB" altLang="it-IT" smtClean="0"/>
          </a:p>
        </p:txBody>
      </p:sp>
      <p:sp>
        <p:nvSpPr>
          <p:cNvPr id="18435" name="Rectangle 3"/>
          <p:cNvSpPr>
            <a:spLocks noGrp="1" noChangeArrowheads="1"/>
          </p:cNvSpPr>
          <p:nvPr>
            <p:ph type="body" idx="1"/>
          </p:nvPr>
        </p:nvSpPr>
        <p:spPr/>
        <p:txBody>
          <a:bodyPr/>
          <a:lstStyle/>
          <a:p>
            <a:pPr eaLnBrk="1" hangingPunct="1">
              <a:lnSpc>
                <a:spcPct val="90000"/>
              </a:lnSpc>
            </a:pPr>
            <a:r>
              <a:rPr lang="it-IT" altLang="it-IT" smtClean="0"/>
              <a:t>See proceedings of conferences in </a:t>
            </a:r>
            <a:r>
              <a:rPr lang="it-IT" altLang="it-IT" smtClean="0">
                <a:solidFill>
                  <a:srgbClr val="FF0000"/>
                </a:solidFill>
              </a:rPr>
              <a:t>Forlì</a:t>
            </a:r>
            <a:r>
              <a:rPr lang="it-IT" altLang="it-IT" smtClean="0"/>
              <a:t> and Trieste:</a:t>
            </a:r>
          </a:p>
          <a:p>
            <a:pPr eaLnBrk="1" hangingPunct="1">
              <a:lnSpc>
                <a:spcPct val="90000"/>
              </a:lnSpc>
            </a:pPr>
            <a:r>
              <a:rPr lang="it-IT" altLang="it-IT" smtClean="0"/>
              <a:t>E.g. </a:t>
            </a:r>
          </a:p>
          <a:p>
            <a:pPr lvl="1" eaLnBrk="1" hangingPunct="1">
              <a:lnSpc>
                <a:spcPct val="90000"/>
              </a:lnSpc>
            </a:pPr>
            <a:r>
              <a:rPr lang="it-IT" altLang="it-IT" smtClean="0"/>
              <a:t>“Il doppiaggio: trasposizioni linguistiche e culturali”</a:t>
            </a:r>
          </a:p>
          <a:p>
            <a:pPr lvl="1" eaLnBrk="1" hangingPunct="1">
              <a:lnSpc>
                <a:spcPct val="90000"/>
              </a:lnSpc>
            </a:pPr>
            <a:r>
              <a:rPr lang="it-IT" altLang="it-IT" smtClean="0"/>
              <a:t>“Traduzione multimediale per il cinema, la televisione e la scena”</a:t>
            </a:r>
          </a:p>
          <a:p>
            <a:pPr lvl="1" eaLnBrk="1" hangingPunct="1">
              <a:lnSpc>
                <a:spcPct val="90000"/>
              </a:lnSpc>
            </a:pPr>
            <a:r>
              <a:rPr lang="it-IT" altLang="it-IT" smtClean="0"/>
              <a:t>“La traduzione multimediale: Quale traduzione per quale testo?”</a:t>
            </a:r>
          </a:p>
          <a:p>
            <a:pPr lvl="1" eaLnBrk="1" hangingPunct="1">
              <a:lnSpc>
                <a:spcPct val="90000"/>
              </a:lnSpc>
            </a:pPr>
            <a:endParaRPr lang="en-GB" altLang="it-IT" smtClean="0"/>
          </a:p>
        </p:txBody>
      </p:sp>
    </p:spTree>
    <p:extLst>
      <p:ext uri="{BB962C8B-B14F-4D97-AF65-F5344CB8AC3E}">
        <p14:creationId xmlns:p14="http://schemas.microsoft.com/office/powerpoint/2010/main" val="154457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it-IT" smtClean="0"/>
              <a:t>Coherence 2: bundles</a:t>
            </a:r>
            <a:endParaRPr lang="en-GB" altLang="it-IT" smtClean="0"/>
          </a:p>
        </p:txBody>
      </p:sp>
      <p:sp>
        <p:nvSpPr>
          <p:cNvPr id="20483" name="Rectangle 3"/>
          <p:cNvSpPr>
            <a:spLocks noGrp="1" noChangeArrowheads="1"/>
          </p:cNvSpPr>
          <p:nvPr>
            <p:ph idx="1"/>
          </p:nvPr>
        </p:nvSpPr>
        <p:spPr/>
        <p:txBody>
          <a:bodyPr/>
          <a:lstStyle/>
          <a:p>
            <a:pPr eaLnBrk="1" hangingPunct="1">
              <a:buFontTx/>
              <a:buNone/>
            </a:pPr>
            <a:r>
              <a:rPr lang="it-IT" altLang="it-IT" i="1" smtClean="0"/>
              <a:t>Biber (1999) refers to </a:t>
            </a:r>
            <a:r>
              <a:rPr lang="it-IT" altLang="it-IT" i="1" smtClean="0">
                <a:solidFill>
                  <a:schemeClr val="tx2"/>
                </a:solidFill>
              </a:rPr>
              <a:t>lexical bundles.</a:t>
            </a:r>
          </a:p>
          <a:p>
            <a:pPr eaLnBrk="1" hangingPunct="1">
              <a:buFontTx/>
              <a:buNone/>
            </a:pPr>
            <a:r>
              <a:rPr lang="it-IT" altLang="it-IT" smtClean="0"/>
              <a:t>i.e. the identification of groups (bundles) of lexico-grammatical elements that co-occur with more than usual frequency in particular genres eg. newspaper editorials (present tense, deontic modals, etc.)</a:t>
            </a:r>
            <a:endParaRPr lang="en-GB" altLang="it-IT" smtClean="0"/>
          </a:p>
        </p:txBody>
      </p:sp>
    </p:spTree>
    <p:extLst>
      <p:ext uri="{BB962C8B-B14F-4D97-AF65-F5344CB8AC3E}">
        <p14:creationId xmlns:p14="http://schemas.microsoft.com/office/powerpoint/2010/main" val="215313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altLang="it-IT" smtClean="0"/>
              <a:t>Research Trieste</a:t>
            </a:r>
            <a:endParaRPr lang="en-GB" altLang="it-IT" smtClean="0"/>
          </a:p>
        </p:txBody>
      </p:sp>
      <p:sp>
        <p:nvSpPr>
          <p:cNvPr id="19459" name="Rectangle 3"/>
          <p:cNvSpPr>
            <a:spLocks noGrp="1" noChangeArrowheads="1"/>
          </p:cNvSpPr>
          <p:nvPr>
            <p:ph type="body" idx="1"/>
          </p:nvPr>
        </p:nvSpPr>
        <p:spPr/>
        <p:txBody>
          <a:bodyPr/>
          <a:lstStyle/>
          <a:p>
            <a:pPr eaLnBrk="1" hangingPunct="1"/>
            <a:r>
              <a:rPr lang="it-IT" altLang="it-IT" smtClean="0"/>
              <a:t>See proceedings of conferences in Forlì and </a:t>
            </a:r>
            <a:r>
              <a:rPr lang="it-IT" altLang="it-IT" smtClean="0">
                <a:solidFill>
                  <a:srgbClr val="FF0000"/>
                </a:solidFill>
              </a:rPr>
              <a:t>Trieste</a:t>
            </a:r>
            <a:r>
              <a:rPr lang="it-IT" altLang="it-IT" smtClean="0"/>
              <a:t>:</a:t>
            </a:r>
          </a:p>
          <a:p>
            <a:pPr eaLnBrk="1" hangingPunct="1"/>
            <a:r>
              <a:rPr lang="it-IT" altLang="it-IT" smtClean="0"/>
              <a:t>E.g. </a:t>
            </a:r>
          </a:p>
          <a:p>
            <a:pPr lvl="1" eaLnBrk="1" hangingPunct="1"/>
            <a:r>
              <a:rPr lang="it-IT" altLang="it-IT" smtClean="0"/>
              <a:t>«Tradurre il Cinema»</a:t>
            </a:r>
          </a:p>
          <a:p>
            <a:pPr lvl="1"/>
            <a:r>
              <a:rPr lang="it-IT" altLang="it-IT" smtClean="0"/>
              <a:t>«Emerging topics in Translation: Audio description»</a:t>
            </a:r>
          </a:p>
          <a:p>
            <a:pPr lvl="1"/>
            <a:r>
              <a:rPr lang="it-IT" altLang="it-IT" smtClean="0"/>
              <a:t>AD Day</a:t>
            </a:r>
            <a:endParaRPr lang="en-GB" altLang="it-IT" smtClean="0"/>
          </a:p>
          <a:p>
            <a:pPr eaLnBrk="1" hangingPunct="1"/>
            <a:endParaRPr lang="en-GB" altLang="it-IT" smtClean="0"/>
          </a:p>
        </p:txBody>
      </p:sp>
    </p:spTree>
    <p:extLst>
      <p:ext uri="{BB962C8B-B14F-4D97-AF65-F5344CB8AC3E}">
        <p14:creationId xmlns:p14="http://schemas.microsoft.com/office/powerpoint/2010/main" val="277079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it-IT" smtClean="0"/>
              <a:t>Horse Feathers </a:t>
            </a:r>
            <a:r>
              <a:rPr lang="it-IT" altLang="it-IT" smtClean="0">
                <a:hlinkClick r:id="rId2" action="ppaction://hlinkfile"/>
              </a:rPr>
              <a:t>video </a:t>
            </a:r>
            <a:r>
              <a:rPr lang="it-IT" altLang="it-IT" smtClean="0"/>
              <a:t>English</a:t>
            </a:r>
          </a:p>
        </p:txBody>
      </p:sp>
      <p:sp>
        <p:nvSpPr>
          <p:cNvPr id="20483" name="Rectangle 3"/>
          <p:cNvSpPr>
            <a:spLocks noGrp="1" noChangeArrowheads="1"/>
          </p:cNvSpPr>
          <p:nvPr>
            <p:ph type="body" idx="1"/>
          </p:nvPr>
        </p:nvSpPr>
        <p:spPr/>
        <p:txBody>
          <a:bodyPr/>
          <a:lstStyle/>
          <a:p>
            <a:pPr eaLnBrk="1" hangingPunct="1"/>
            <a:endParaRPr lang="it-IT" altLang="it-IT" smtClean="0"/>
          </a:p>
        </p:txBody>
      </p:sp>
    </p:spTree>
    <p:extLst>
      <p:ext uri="{BB962C8B-B14F-4D97-AF65-F5344CB8AC3E}">
        <p14:creationId xmlns:p14="http://schemas.microsoft.com/office/powerpoint/2010/main" val="378263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t-IT" altLang="it-IT" smtClean="0"/>
              <a:t>Horse Feathers </a:t>
            </a:r>
            <a:r>
              <a:rPr lang="it-IT" altLang="it-IT" smtClean="0">
                <a:hlinkClick r:id="rId2" action="ppaction://hlinkfile"/>
              </a:rPr>
              <a:t>video </a:t>
            </a:r>
            <a:r>
              <a:rPr lang="it-IT" altLang="it-IT" smtClean="0"/>
              <a:t>Italian</a:t>
            </a:r>
          </a:p>
        </p:txBody>
      </p:sp>
      <p:sp>
        <p:nvSpPr>
          <p:cNvPr id="21507" name="Rectangle 3"/>
          <p:cNvSpPr>
            <a:spLocks noGrp="1" noChangeArrowheads="1"/>
          </p:cNvSpPr>
          <p:nvPr>
            <p:ph type="body" idx="1"/>
          </p:nvPr>
        </p:nvSpPr>
        <p:spPr/>
        <p:txBody>
          <a:bodyPr/>
          <a:lstStyle/>
          <a:p>
            <a:pPr eaLnBrk="1" hangingPunct="1"/>
            <a:endParaRPr lang="it-IT" altLang="it-IT" smtClean="0"/>
          </a:p>
        </p:txBody>
      </p:sp>
    </p:spTree>
    <p:extLst>
      <p:ext uri="{BB962C8B-B14F-4D97-AF65-F5344CB8AC3E}">
        <p14:creationId xmlns:p14="http://schemas.microsoft.com/office/powerpoint/2010/main" val="2457911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it-IT" altLang="it-IT" smtClean="0"/>
              <a:t>Good and Bad</a:t>
            </a:r>
            <a:endParaRPr lang="en-GB" altLang="it-IT" smtClean="0"/>
          </a:p>
        </p:txBody>
      </p:sp>
      <p:sp>
        <p:nvSpPr>
          <p:cNvPr id="22531" name="Rectangle 3"/>
          <p:cNvSpPr>
            <a:spLocks noGrp="1" noChangeArrowheads="1"/>
          </p:cNvSpPr>
          <p:nvPr>
            <p:ph type="body" idx="1"/>
          </p:nvPr>
        </p:nvSpPr>
        <p:spPr/>
        <p:txBody>
          <a:bodyPr/>
          <a:lstStyle/>
          <a:p>
            <a:pPr eaLnBrk="1" hangingPunct="1"/>
            <a:r>
              <a:rPr lang="it-IT" altLang="it-IT" smtClean="0"/>
              <a:t>Horse Feathers</a:t>
            </a:r>
          </a:p>
          <a:p>
            <a:pPr eaLnBrk="1" hangingPunct="1"/>
            <a:endParaRPr lang="it-IT" altLang="it-IT" smtClean="0"/>
          </a:p>
          <a:p>
            <a:pPr eaLnBrk="1" hangingPunct="1"/>
            <a:r>
              <a:rPr lang="it-IT" altLang="it-IT" smtClean="0"/>
              <a:t>Many Rivers to Cross/Un napoletano nel far west</a:t>
            </a:r>
          </a:p>
          <a:p>
            <a:pPr eaLnBrk="1" hangingPunct="1"/>
            <a:endParaRPr lang="it-IT" altLang="it-IT" smtClean="0"/>
          </a:p>
          <a:p>
            <a:pPr eaLnBrk="1" hangingPunct="1"/>
            <a:r>
              <a:rPr lang="it-IT" altLang="it-IT" smtClean="0"/>
              <a:t>Friends</a:t>
            </a:r>
          </a:p>
          <a:p>
            <a:pPr eaLnBrk="1" hangingPunct="1"/>
            <a:endParaRPr lang="it-IT" altLang="it-IT" smtClean="0"/>
          </a:p>
          <a:p>
            <a:pPr eaLnBrk="1" hangingPunct="1"/>
            <a:endParaRPr lang="en-GB" altLang="it-IT" smtClean="0"/>
          </a:p>
        </p:txBody>
      </p:sp>
    </p:spTree>
    <p:extLst>
      <p:ext uri="{BB962C8B-B14F-4D97-AF65-F5344CB8AC3E}">
        <p14:creationId xmlns:p14="http://schemas.microsoft.com/office/powerpoint/2010/main" val="1515341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it-IT" smtClean="0"/>
              <a:t>Talking Points</a:t>
            </a:r>
          </a:p>
        </p:txBody>
      </p:sp>
      <p:sp>
        <p:nvSpPr>
          <p:cNvPr id="23555" name="Rectangle 3"/>
          <p:cNvSpPr>
            <a:spLocks noGrp="1" noChangeArrowheads="1"/>
          </p:cNvSpPr>
          <p:nvPr>
            <p:ph type="body" idx="1"/>
          </p:nvPr>
        </p:nvSpPr>
        <p:spPr/>
        <p:txBody>
          <a:bodyPr/>
          <a:lstStyle/>
          <a:p>
            <a:pPr marL="609600" indent="-609600" eaLnBrk="1" hangingPunct="1">
              <a:buFontTx/>
              <a:buAutoNum type="arabicPeriod"/>
            </a:pPr>
            <a:r>
              <a:rPr lang="it-IT" altLang="it-IT" smtClean="0"/>
              <a:t>Film language</a:t>
            </a:r>
          </a:p>
          <a:p>
            <a:pPr marL="609600" indent="-609600" eaLnBrk="1" hangingPunct="1">
              <a:buFontTx/>
              <a:buAutoNum type="arabicPeriod"/>
            </a:pPr>
            <a:r>
              <a:rPr lang="it-IT" altLang="it-IT" smtClean="0"/>
              <a:t>Levels of predictability</a:t>
            </a:r>
          </a:p>
          <a:p>
            <a:pPr marL="609600" indent="-609600" eaLnBrk="1" hangingPunct="1">
              <a:buFontTx/>
              <a:buAutoNum type="arabicPeriod"/>
            </a:pPr>
            <a:r>
              <a:rPr lang="it-IT" altLang="it-IT" smtClean="0"/>
              <a:t>Translation (dubbing, subtitling)</a:t>
            </a:r>
          </a:p>
        </p:txBody>
      </p:sp>
    </p:spTree>
    <p:extLst>
      <p:ext uri="{BB962C8B-B14F-4D97-AF65-F5344CB8AC3E}">
        <p14:creationId xmlns:p14="http://schemas.microsoft.com/office/powerpoint/2010/main" val="710076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it-IT" altLang="it-IT" smtClean="0"/>
              <a:t>Film language</a:t>
            </a:r>
          </a:p>
        </p:txBody>
      </p:sp>
      <p:sp>
        <p:nvSpPr>
          <p:cNvPr id="24579" name="Rectangle 3"/>
          <p:cNvSpPr>
            <a:spLocks noGrp="1" noChangeArrowheads="1"/>
          </p:cNvSpPr>
          <p:nvPr>
            <p:ph type="body" idx="1"/>
          </p:nvPr>
        </p:nvSpPr>
        <p:spPr/>
        <p:txBody>
          <a:bodyPr/>
          <a:lstStyle/>
          <a:p>
            <a:pPr eaLnBrk="1" hangingPunct="1"/>
            <a:r>
              <a:rPr lang="it-IT" altLang="it-IT" sz="2800" smtClean="0"/>
              <a:t>Starting from the premise that film language is an artificial product “written to be spoken as if not written” (Gregory, 1992), we can agree with Marshall and Werndly (2002) that </a:t>
            </a:r>
          </a:p>
          <a:p>
            <a:pPr eaLnBrk="1" hangingPunct="1"/>
            <a:r>
              <a:rPr lang="it-IT" altLang="it-IT" sz="2800" smtClean="0"/>
              <a:t>“the only reason that characters talk to each other in television texts is so that the viewer can listen to them; not, as in real conversation, so that they can listen to each other”,</a:t>
            </a:r>
          </a:p>
        </p:txBody>
      </p:sp>
    </p:spTree>
    <p:extLst>
      <p:ext uri="{BB962C8B-B14F-4D97-AF65-F5344CB8AC3E}">
        <p14:creationId xmlns:p14="http://schemas.microsoft.com/office/powerpoint/2010/main" val="363390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t-IT" altLang="it-IT" smtClean="0"/>
              <a:t>APS</a:t>
            </a:r>
          </a:p>
        </p:txBody>
      </p:sp>
      <p:sp>
        <p:nvSpPr>
          <p:cNvPr id="25603" name="Rectangle 3"/>
          <p:cNvSpPr>
            <a:spLocks noGrp="1" noChangeArrowheads="1"/>
          </p:cNvSpPr>
          <p:nvPr>
            <p:ph type="body" idx="1"/>
          </p:nvPr>
        </p:nvSpPr>
        <p:spPr/>
        <p:txBody>
          <a:bodyPr/>
          <a:lstStyle/>
          <a:p>
            <a:pPr eaLnBrk="1" hangingPunct="1">
              <a:lnSpc>
                <a:spcPct val="80000"/>
              </a:lnSpc>
              <a:buFontTx/>
              <a:buNone/>
            </a:pPr>
            <a:r>
              <a:rPr lang="it-IT" altLang="it-IT" sz="2400" smtClean="0"/>
              <a:t>	Thus film language consists of clear-cut cues and guided discourse (cf. Ochs - planned and unplanned discourse).</a:t>
            </a:r>
          </a:p>
          <a:p>
            <a:pPr eaLnBrk="1" hangingPunct="1">
              <a:lnSpc>
                <a:spcPct val="80000"/>
              </a:lnSpc>
              <a:buFontTx/>
              <a:buNone/>
            </a:pPr>
            <a:r>
              <a:rPr lang="it-IT" altLang="it-IT" sz="2400" smtClean="0"/>
              <a:t>	The flow of images is created by film directors, cameramen, set designers, etc. in the construction of an artificial situation. </a:t>
            </a:r>
          </a:p>
          <a:p>
            <a:pPr eaLnBrk="1" hangingPunct="1">
              <a:lnSpc>
                <a:spcPct val="80000"/>
              </a:lnSpc>
              <a:buFontTx/>
              <a:buNone/>
            </a:pPr>
            <a:endParaRPr lang="it-IT" altLang="it-IT" sz="2400" smtClean="0"/>
          </a:p>
          <a:p>
            <a:pPr eaLnBrk="1" hangingPunct="1">
              <a:lnSpc>
                <a:spcPct val="80000"/>
              </a:lnSpc>
              <a:buFontTx/>
              <a:buNone/>
            </a:pPr>
            <a:r>
              <a:rPr lang="it-IT" altLang="it-IT" sz="2400" smtClean="0"/>
              <a:t>	Similarly the language (and grammar) of film is a scripted construct created by screenplay writers and editors, altered by directors and actors, subsequently by dubbing actors, subtitlers, etc. in the creation of an “artificially produced situation” (APS)</a:t>
            </a:r>
          </a:p>
          <a:p>
            <a:pPr eaLnBrk="1" hangingPunct="1">
              <a:lnSpc>
                <a:spcPct val="80000"/>
              </a:lnSpc>
              <a:buFontTx/>
              <a:buNone/>
            </a:pPr>
            <a:r>
              <a:rPr lang="it-IT" altLang="it-IT" sz="1800" smtClean="0"/>
              <a:t> </a:t>
            </a:r>
          </a:p>
        </p:txBody>
      </p:sp>
    </p:spTree>
    <p:extLst>
      <p:ext uri="{BB962C8B-B14F-4D97-AF65-F5344CB8AC3E}">
        <p14:creationId xmlns:p14="http://schemas.microsoft.com/office/powerpoint/2010/main" val="4244393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altLang="it-IT" smtClean="0"/>
              <a:t>Film language and genre</a:t>
            </a:r>
          </a:p>
        </p:txBody>
      </p:sp>
      <p:sp>
        <p:nvSpPr>
          <p:cNvPr id="26627" name="Rectangle 3"/>
          <p:cNvSpPr>
            <a:spLocks noGrp="1" noChangeArrowheads="1"/>
          </p:cNvSpPr>
          <p:nvPr>
            <p:ph type="body" idx="1"/>
          </p:nvPr>
        </p:nvSpPr>
        <p:spPr/>
        <p:txBody>
          <a:bodyPr/>
          <a:lstStyle/>
          <a:p>
            <a:pPr eaLnBrk="1" hangingPunct="1">
              <a:lnSpc>
                <a:spcPct val="90000"/>
              </a:lnSpc>
            </a:pPr>
            <a:r>
              <a:rPr lang="it-IT" altLang="it-IT" smtClean="0"/>
              <a:t>The APS can also be identified in terms of genre.</a:t>
            </a:r>
          </a:p>
          <a:p>
            <a:pPr eaLnBrk="1" hangingPunct="1">
              <a:lnSpc>
                <a:spcPct val="90000"/>
              </a:lnSpc>
            </a:pPr>
            <a:r>
              <a:rPr lang="it-IT" altLang="it-IT" smtClean="0"/>
              <a:t>The blanket expression ‘film genre’ brings to mind such types as western, spy story, comedy, etc. </a:t>
            </a:r>
          </a:p>
          <a:p>
            <a:pPr eaLnBrk="1" hangingPunct="1">
              <a:lnSpc>
                <a:spcPct val="90000"/>
              </a:lnSpc>
              <a:buFontTx/>
              <a:buNone/>
            </a:pPr>
            <a:endParaRPr lang="it-IT" altLang="it-IT" smtClean="0"/>
          </a:p>
          <a:p>
            <a:pPr eaLnBrk="1" hangingPunct="1">
              <a:lnSpc>
                <a:spcPct val="90000"/>
              </a:lnSpc>
            </a:pPr>
            <a:r>
              <a:rPr lang="it-IT" altLang="it-IT" smtClean="0"/>
              <a:t>But films have their sub-genres and genrelets.</a:t>
            </a:r>
          </a:p>
        </p:txBody>
      </p:sp>
    </p:spTree>
    <p:extLst>
      <p:ext uri="{BB962C8B-B14F-4D97-AF65-F5344CB8AC3E}">
        <p14:creationId xmlns:p14="http://schemas.microsoft.com/office/powerpoint/2010/main" val="2130948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800100"/>
            <a:ext cx="7772400" cy="762000"/>
          </a:xfrm>
        </p:spPr>
        <p:txBody>
          <a:bodyPr/>
          <a:lstStyle/>
          <a:p>
            <a:pPr eaLnBrk="1" hangingPunct="1"/>
            <a:r>
              <a:rPr lang="it-IT" altLang="it-IT" smtClean="0"/>
              <a:t>Seinfeld - ‘The Revenge’</a:t>
            </a:r>
          </a:p>
        </p:txBody>
      </p:sp>
      <p:sp>
        <p:nvSpPr>
          <p:cNvPr id="27651" name="Rectangle 3"/>
          <p:cNvSpPr>
            <a:spLocks noGrp="1" noChangeArrowheads="1"/>
          </p:cNvSpPr>
          <p:nvPr>
            <p:ph type="body" idx="1"/>
          </p:nvPr>
        </p:nvSpPr>
        <p:spPr/>
        <p:txBody>
          <a:bodyPr/>
          <a:lstStyle/>
          <a:p>
            <a:pPr eaLnBrk="1" hangingPunct="1">
              <a:lnSpc>
                <a:spcPct val="80000"/>
              </a:lnSpc>
            </a:pPr>
            <a:r>
              <a:rPr lang="it-IT" altLang="it-IT" sz="2800" smtClean="0"/>
              <a:t>LEVITAN: Remind me to tell you what we did in Lake George. Get this … I got it all on video. (laughing)</a:t>
            </a:r>
          </a:p>
          <a:p>
            <a:pPr eaLnBrk="1" hangingPunct="1">
              <a:lnSpc>
                <a:spcPct val="80000"/>
              </a:lnSpc>
            </a:pPr>
            <a:r>
              <a:rPr lang="it-IT" altLang="it-IT" sz="2800" smtClean="0"/>
              <a:t>GEORGE: That’s it. This is it. I’m done. Through. It’s over. I’m gone. Finished. Over. I will never work for you again. Look at you. You think you’re an important man. Is that what you think? You are a laughing stock. You are a joke. These people are laughing at you. You’re nothing! You have no brains, no ability, nothing!. I quit!</a:t>
            </a:r>
          </a:p>
        </p:txBody>
      </p:sp>
    </p:spTree>
    <p:extLst>
      <p:ext uri="{BB962C8B-B14F-4D97-AF65-F5344CB8AC3E}">
        <p14:creationId xmlns:p14="http://schemas.microsoft.com/office/powerpoint/2010/main" val="1458710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800100"/>
            <a:ext cx="7772400" cy="762000"/>
          </a:xfrm>
        </p:spPr>
        <p:txBody>
          <a:bodyPr/>
          <a:lstStyle/>
          <a:p>
            <a:pPr eaLnBrk="1" hangingPunct="1"/>
            <a:r>
              <a:rPr lang="it-IT" altLang="it-IT" smtClean="0"/>
              <a:t>Filmese?</a:t>
            </a:r>
            <a:endParaRPr lang="en-GB" altLang="it-IT" smtClean="0"/>
          </a:p>
        </p:txBody>
      </p:sp>
      <p:sp>
        <p:nvSpPr>
          <p:cNvPr id="28675" name="Rectangle 3"/>
          <p:cNvSpPr>
            <a:spLocks noGrp="1" noChangeArrowheads="1"/>
          </p:cNvSpPr>
          <p:nvPr>
            <p:ph type="body" idx="1"/>
          </p:nvPr>
        </p:nvSpPr>
        <p:spPr/>
        <p:txBody>
          <a:bodyPr/>
          <a:lstStyle/>
          <a:p>
            <a:pPr eaLnBrk="1" hangingPunct="1"/>
            <a:r>
              <a:rPr lang="it-IT" altLang="it-IT" smtClean="0"/>
              <a:t>Compare the language of film with a spoken corpus of English.</a:t>
            </a:r>
          </a:p>
          <a:p>
            <a:pPr eaLnBrk="1" hangingPunct="1"/>
            <a:r>
              <a:rPr lang="it-IT" altLang="it-IT" smtClean="0"/>
              <a:t>Bank of English</a:t>
            </a:r>
          </a:p>
          <a:p>
            <a:pPr eaLnBrk="1" hangingPunct="1"/>
            <a:r>
              <a:rPr lang="it-IT" altLang="it-IT" smtClean="0"/>
              <a:t>Bergen </a:t>
            </a:r>
          </a:p>
          <a:p>
            <a:pPr eaLnBrk="1" hangingPunct="1"/>
            <a:r>
              <a:rPr lang="it-IT" altLang="it-IT" smtClean="0"/>
              <a:t>Etc.</a:t>
            </a:r>
            <a:endParaRPr lang="en-GB" altLang="it-IT" smtClean="0"/>
          </a:p>
        </p:txBody>
      </p:sp>
    </p:spTree>
    <p:extLst>
      <p:ext uri="{BB962C8B-B14F-4D97-AF65-F5344CB8AC3E}">
        <p14:creationId xmlns:p14="http://schemas.microsoft.com/office/powerpoint/2010/main" val="1436757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it-IT" smtClean="0"/>
              <a:t>Visual sets</a:t>
            </a:r>
            <a:endParaRPr lang="en-GB" altLang="it-IT" smtClean="0"/>
          </a:p>
        </p:txBody>
      </p:sp>
      <p:sp>
        <p:nvSpPr>
          <p:cNvPr id="23555" name="Rectangle 3"/>
          <p:cNvSpPr>
            <a:spLocks noGrp="1" noChangeArrowheads="1"/>
          </p:cNvSpPr>
          <p:nvPr>
            <p:ph idx="1"/>
          </p:nvPr>
        </p:nvSpPr>
        <p:spPr/>
        <p:txBody>
          <a:bodyPr>
            <a:normAutofit/>
          </a:bodyPr>
          <a:lstStyle/>
          <a:p>
            <a:pPr eaLnBrk="1" hangingPunct="1"/>
            <a:r>
              <a:rPr lang="it-IT" altLang="it-IT" sz="2800" dirty="0" err="1" smtClean="0"/>
              <a:t>Similarly</a:t>
            </a:r>
            <a:r>
              <a:rPr lang="it-IT" altLang="it-IT" sz="2800" dirty="0" smtClean="0"/>
              <a:t>, in </a:t>
            </a:r>
            <a:r>
              <a:rPr lang="it-IT" altLang="it-IT" sz="2800" dirty="0" err="1" smtClean="0"/>
              <a:t>multimodal</a:t>
            </a:r>
            <a:r>
              <a:rPr lang="it-IT" altLang="it-IT" sz="2800" dirty="0" smtClean="0"/>
              <a:t> </a:t>
            </a:r>
            <a:r>
              <a:rPr lang="it-IT" altLang="it-IT" sz="2800" dirty="0" err="1" smtClean="0"/>
              <a:t>texts</a:t>
            </a:r>
            <a:r>
              <a:rPr lang="it-IT" altLang="it-IT" sz="2800" dirty="0" smtClean="0"/>
              <a:t>, </a:t>
            </a:r>
            <a:r>
              <a:rPr lang="it-IT" altLang="it-IT" sz="2800" dirty="0" err="1" smtClean="0"/>
              <a:t>visual</a:t>
            </a:r>
            <a:r>
              <a:rPr lang="it-IT" altLang="it-IT" sz="2800" dirty="0" smtClean="0"/>
              <a:t> </a:t>
            </a:r>
            <a:r>
              <a:rPr lang="it-IT" altLang="it-IT" sz="2800" dirty="0" err="1" smtClean="0"/>
              <a:t>items</a:t>
            </a:r>
            <a:r>
              <a:rPr lang="it-IT" altLang="it-IT" sz="2800" dirty="0" smtClean="0"/>
              <a:t> </a:t>
            </a:r>
            <a:r>
              <a:rPr lang="it-IT" altLang="it-IT" sz="2800" dirty="0" err="1" smtClean="0"/>
              <a:t>will</a:t>
            </a:r>
            <a:r>
              <a:rPr lang="it-IT" altLang="it-IT" sz="2800" dirty="0" smtClean="0"/>
              <a:t> re-</a:t>
            </a:r>
            <a:r>
              <a:rPr lang="it-IT" altLang="it-IT" sz="2800" dirty="0" err="1" smtClean="0"/>
              <a:t>occur</a:t>
            </a:r>
            <a:r>
              <a:rPr lang="it-IT" altLang="it-IT" sz="2800" dirty="0" smtClean="0"/>
              <a:t> and co-</a:t>
            </a:r>
            <a:r>
              <a:rPr lang="it-IT" altLang="it-IT" sz="2800" dirty="0" err="1" smtClean="0"/>
              <a:t>occur</a:t>
            </a:r>
            <a:r>
              <a:rPr lang="it-IT" altLang="it-IT" sz="2800" dirty="0" smtClean="0"/>
              <a:t> in the </a:t>
            </a:r>
            <a:r>
              <a:rPr lang="it-IT" altLang="it-IT" sz="2800" dirty="0" err="1" smtClean="0"/>
              <a:t>same</a:t>
            </a:r>
            <a:r>
              <a:rPr lang="it-IT" altLang="it-IT" sz="2800" dirty="0" smtClean="0"/>
              <a:t> way, and in an </a:t>
            </a:r>
            <a:r>
              <a:rPr lang="it-IT" altLang="it-IT" sz="2800" dirty="0" err="1" smtClean="0"/>
              <a:t>integrated</a:t>
            </a:r>
            <a:r>
              <a:rPr lang="it-IT" altLang="it-IT" sz="2800" dirty="0" smtClean="0"/>
              <a:t> </a:t>
            </a:r>
            <a:r>
              <a:rPr lang="it-IT" altLang="it-IT" sz="2800" dirty="0" err="1" smtClean="0"/>
              <a:t>relationship</a:t>
            </a:r>
            <a:r>
              <a:rPr lang="it-IT" altLang="it-IT" sz="2800" dirty="0" smtClean="0"/>
              <a:t> with the </a:t>
            </a:r>
            <a:r>
              <a:rPr lang="it-IT" altLang="it-IT" sz="2800" dirty="0" err="1" smtClean="0"/>
              <a:t>verbal</a:t>
            </a:r>
            <a:r>
              <a:rPr lang="it-IT" altLang="it-IT" sz="2800" dirty="0" smtClean="0"/>
              <a:t> </a:t>
            </a:r>
            <a:r>
              <a:rPr lang="it-IT" altLang="it-IT" sz="2800" dirty="0" err="1" smtClean="0"/>
              <a:t>elements</a:t>
            </a:r>
            <a:r>
              <a:rPr lang="it-IT" altLang="it-IT" sz="2800" dirty="0" smtClean="0"/>
              <a:t>, </a:t>
            </a:r>
            <a:r>
              <a:rPr lang="it-IT" altLang="it-IT" sz="2800" dirty="0" err="1" smtClean="0"/>
              <a:t>forming</a:t>
            </a:r>
            <a:r>
              <a:rPr lang="it-IT" altLang="it-IT" sz="2800" dirty="0" smtClean="0"/>
              <a:t> ‘clusters’ of </a:t>
            </a:r>
            <a:r>
              <a:rPr lang="it-IT" altLang="it-IT" sz="2800" dirty="0" err="1" smtClean="0"/>
              <a:t>semiotic</a:t>
            </a:r>
            <a:r>
              <a:rPr lang="it-IT" altLang="it-IT" sz="2800" dirty="0" smtClean="0"/>
              <a:t> </a:t>
            </a:r>
            <a:r>
              <a:rPr lang="it-IT" altLang="it-IT" sz="2800" dirty="0" err="1" smtClean="0"/>
              <a:t>modalities</a:t>
            </a:r>
            <a:r>
              <a:rPr lang="it-IT" altLang="it-IT" sz="2800" dirty="0" smtClean="0"/>
              <a:t>.</a:t>
            </a:r>
          </a:p>
          <a:p>
            <a:pPr eaLnBrk="1" hangingPunct="1"/>
            <a:endParaRPr lang="it-IT" altLang="it-IT" sz="2800" dirty="0" smtClean="0"/>
          </a:p>
          <a:p>
            <a:pPr eaLnBrk="1" hangingPunct="1"/>
            <a:r>
              <a:rPr lang="it-IT" altLang="it-IT" sz="2800" dirty="0" err="1" smtClean="0"/>
              <a:t>See</a:t>
            </a:r>
            <a:r>
              <a:rPr lang="it-IT" altLang="it-IT" sz="2800" dirty="0" smtClean="0"/>
              <a:t> MCA for an </a:t>
            </a:r>
            <a:r>
              <a:rPr lang="it-IT" altLang="it-IT" sz="2800" dirty="0" err="1" smtClean="0"/>
              <a:t>example</a:t>
            </a:r>
            <a:r>
              <a:rPr lang="it-IT" altLang="it-IT" sz="2800" dirty="0" smtClean="0"/>
              <a:t> of a </a:t>
            </a:r>
            <a:r>
              <a:rPr lang="it-IT" altLang="it-IT" sz="2800" dirty="0" err="1" smtClean="0">
                <a:solidFill>
                  <a:srgbClr val="7E74CC"/>
                </a:solidFill>
              </a:rPr>
              <a:t>relational</a:t>
            </a:r>
            <a:r>
              <a:rPr lang="it-IT" altLang="it-IT" sz="2800" dirty="0" smtClean="0">
                <a:solidFill>
                  <a:srgbClr val="7E74CC"/>
                </a:solidFill>
              </a:rPr>
              <a:t> database</a:t>
            </a:r>
            <a:r>
              <a:rPr lang="it-IT" altLang="it-IT" sz="2800" dirty="0" smtClean="0"/>
              <a:t> </a:t>
            </a:r>
            <a:r>
              <a:rPr lang="it-IT" altLang="it-IT" sz="2800" dirty="0" err="1" smtClean="0"/>
              <a:t>designed</a:t>
            </a:r>
            <a:r>
              <a:rPr lang="it-IT" altLang="it-IT" sz="2800" dirty="0" smtClean="0"/>
              <a:t> to </a:t>
            </a:r>
            <a:r>
              <a:rPr lang="it-IT" altLang="it-IT" sz="2800" dirty="0" err="1" smtClean="0"/>
              <a:t>promote</a:t>
            </a:r>
            <a:r>
              <a:rPr lang="it-IT" altLang="it-IT" sz="2800" dirty="0" smtClean="0"/>
              <a:t> the </a:t>
            </a:r>
            <a:r>
              <a:rPr lang="it-IT" altLang="it-IT" sz="2800" dirty="0" err="1" smtClean="0"/>
              <a:t>analysis</a:t>
            </a:r>
            <a:r>
              <a:rPr lang="it-IT" altLang="it-IT" sz="2800" dirty="0" smtClean="0"/>
              <a:t> of </a:t>
            </a:r>
            <a:r>
              <a:rPr lang="it-IT" altLang="it-IT" sz="2800" dirty="0" err="1" smtClean="0"/>
              <a:t>this</a:t>
            </a:r>
            <a:r>
              <a:rPr lang="it-IT" altLang="it-IT" sz="2800" dirty="0" smtClean="0"/>
              <a:t> </a:t>
            </a:r>
            <a:r>
              <a:rPr lang="it-IT" altLang="it-IT" sz="2800" dirty="0" err="1" smtClean="0"/>
              <a:t>phenomenon</a:t>
            </a:r>
            <a:r>
              <a:rPr lang="it-IT" altLang="it-IT" sz="2800" dirty="0" smtClean="0"/>
              <a:t>.</a:t>
            </a:r>
            <a:endParaRPr lang="en-GB" altLang="it-IT" sz="2800" dirty="0" smtClean="0"/>
          </a:p>
        </p:txBody>
      </p:sp>
    </p:spTree>
    <p:extLst>
      <p:ext uri="{BB962C8B-B14F-4D97-AF65-F5344CB8AC3E}">
        <p14:creationId xmlns:p14="http://schemas.microsoft.com/office/powerpoint/2010/main" val="295282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800100"/>
            <a:ext cx="7772400" cy="762000"/>
          </a:xfrm>
        </p:spPr>
        <p:txBody>
          <a:bodyPr/>
          <a:lstStyle/>
          <a:p>
            <a:pPr eaLnBrk="1" hangingPunct="1"/>
            <a:r>
              <a:rPr lang="it-IT" altLang="it-IT" smtClean="0"/>
              <a:t>Spoken language</a:t>
            </a:r>
            <a:endParaRPr lang="en-GB" altLang="it-IT" smtClean="0"/>
          </a:p>
        </p:txBody>
      </p:sp>
      <p:sp>
        <p:nvSpPr>
          <p:cNvPr id="29699" name="Rectangle 3"/>
          <p:cNvSpPr>
            <a:spLocks noGrp="1" noChangeArrowheads="1"/>
          </p:cNvSpPr>
          <p:nvPr>
            <p:ph type="body" idx="1"/>
          </p:nvPr>
        </p:nvSpPr>
        <p:spPr/>
        <p:txBody>
          <a:bodyPr/>
          <a:lstStyle/>
          <a:p>
            <a:pPr eaLnBrk="1" hangingPunct="1"/>
            <a:r>
              <a:rPr lang="it-IT" altLang="it-IT" smtClean="0"/>
              <a:t>Hesitation, repetition, filled pauses, false starts, etc: </a:t>
            </a:r>
            <a:r>
              <a:rPr lang="it-IT" altLang="it-IT" smtClean="0">
                <a:solidFill>
                  <a:schemeClr val="folHlink"/>
                </a:solidFill>
              </a:rPr>
              <a:t>CRYSTAL</a:t>
            </a:r>
          </a:p>
          <a:p>
            <a:pPr eaLnBrk="1" hangingPunct="1"/>
            <a:r>
              <a:rPr lang="it-IT" altLang="it-IT" smtClean="0"/>
              <a:t>Lower lexical density: </a:t>
            </a:r>
            <a:r>
              <a:rPr lang="it-IT" altLang="it-IT" smtClean="0">
                <a:solidFill>
                  <a:schemeClr val="folHlink"/>
                </a:solidFill>
              </a:rPr>
              <a:t>HALLIDAY</a:t>
            </a:r>
          </a:p>
          <a:p>
            <a:pPr eaLnBrk="1" hangingPunct="1"/>
            <a:r>
              <a:rPr lang="it-IT" altLang="it-IT" smtClean="0"/>
              <a:t>Marked neutralisation of unstressed vowels: </a:t>
            </a:r>
            <a:r>
              <a:rPr lang="it-IT" altLang="it-IT" smtClean="0">
                <a:solidFill>
                  <a:schemeClr val="folHlink"/>
                </a:solidFill>
              </a:rPr>
              <a:t>DOWNING &amp; LOCKE</a:t>
            </a:r>
          </a:p>
          <a:p>
            <a:pPr eaLnBrk="1" hangingPunct="1"/>
            <a:r>
              <a:rPr lang="it-IT" altLang="it-IT" smtClean="0"/>
              <a:t>Focus on interpersonal involvement: </a:t>
            </a:r>
            <a:r>
              <a:rPr lang="it-IT" altLang="it-IT" smtClean="0">
                <a:solidFill>
                  <a:schemeClr val="folHlink"/>
                </a:solidFill>
              </a:rPr>
              <a:t>TANNEN</a:t>
            </a:r>
            <a:endParaRPr lang="en-GB" altLang="it-IT" smtClean="0">
              <a:solidFill>
                <a:schemeClr val="folHlink"/>
              </a:solidFill>
            </a:endParaRPr>
          </a:p>
        </p:txBody>
      </p:sp>
    </p:spTree>
    <p:extLst>
      <p:ext uri="{BB962C8B-B14F-4D97-AF65-F5344CB8AC3E}">
        <p14:creationId xmlns:p14="http://schemas.microsoft.com/office/powerpoint/2010/main" val="880118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800100"/>
            <a:ext cx="7772400" cy="762000"/>
          </a:xfrm>
        </p:spPr>
        <p:txBody>
          <a:bodyPr/>
          <a:lstStyle/>
          <a:p>
            <a:pPr eaLnBrk="1" hangingPunct="1"/>
            <a:r>
              <a:rPr lang="it-IT" altLang="it-IT" smtClean="0"/>
              <a:t>Spoken language 2</a:t>
            </a:r>
            <a:endParaRPr lang="en-GB" altLang="it-IT" smtClean="0"/>
          </a:p>
        </p:txBody>
      </p:sp>
      <p:sp>
        <p:nvSpPr>
          <p:cNvPr id="30723" name="Rectangle 3"/>
          <p:cNvSpPr>
            <a:spLocks noGrp="1" noChangeArrowheads="1"/>
          </p:cNvSpPr>
          <p:nvPr>
            <p:ph type="body" idx="1"/>
          </p:nvPr>
        </p:nvSpPr>
        <p:spPr/>
        <p:txBody>
          <a:bodyPr/>
          <a:lstStyle/>
          <a:p>
            <a:pPr eaLnBrk="1" hangingPunct="1">
              <a:lnSpc>
                <a:spcPct val="90000"/>
              </a:lnSpc>
            </a:pPr>
            <a:r>
              <a:rPr lang="it-IT" altLang="it-IT" smtClean="0"/>
              <a:t>Use of large number of prefabricated fillers, both interactive and planning</a:t>
            </a:r>
          </a:p>
          <a:p>
            <a:pPr lvl="1" eaLnBrk="1" hangingPunct="1">
              <a:lnSpc>
                <a:spcPct val="90000"/>
              </a:lnSpc>
            </a:pPr>
            <a:r>
              <a:rPr lang="it-IT" altLang="it-IT" smtClean="0"/>
              <a:t> (eg. </a:t>
            </a:r>
            <a:r>
              <a:rPr lang="it-IT" altLang="it-IT" smtClean="0">
                <a:solidFill>
                  <a:schemeClr val="accent1"/>
                </a:solidFill>
              </a:rPr>
              <a:t>so, well</a:t>
            </a:r>
            <a:r>
              <a:rPr lang="it-IT" altLang="it-IT" smtClean="0"/>
              <a:t>)</a:t>
            </a:r>
          </a:p>
          <a:p>
            <a:pPr lvl="1" eaLnBrk="1" hangingPunct="1">
              <a:lnSpc>
                <a:spcPct val="90000"/>
              </a:lnSpc>
            </a:pPr>
            <a:r>
              <a:rPr lang="it-IT" altLang="it-IT" smtClean="0">
                <a:solidFill>
                  <a:schemeClr val="folHlink"/>
                </a:solidFill>
              </a:rPr>
              <a:t>BROWN &amp; YULE</a:t>
            </a:r>
          </a:p>
          <a:p>
            <a:pPr eaLnBrk="1" hangingPunct="1">
              <a:lnSpc>
                <a:spcPct val="90000"/>
              </a:lnSpc>
            </a:pPr>
            <a:r>
              <a:rPr lang="it-IT" altLang="it-IT" smtClean="0"/>
              <a:t>Immediacy of context… is reflected in a high number of discourse markers </a:t>
            </a:r>
          </a:p>
          <a:p>
            <a:pPr lvl="1" eaLnBrk="1" hangingPunct="1">
              <a:lnSpc>
                <a:spcPct val="90000"/>
              </a:lnSpc>
            </a:pPr>
            <a:r>
              <a:rPr lang="it-IT" altLang="it-IT" smtClean="0"/>
              <a:t>(eg. </a:t>
            </a:r>
            <a:r>
              <a:rPr lang="it-IT" altLang="it-IT" smtClean="0">
                <a:solidFill>
                  <a:schemeClr val="accent1"/>
                </a:solidFill>
              </a:rPr>
              <a:t>well, right</a:t>
            </a:r>
            <a:r>
              <a:rPr lang="it-IT" altLang="it-IT" smtClean="0"/>
              <a:t>)</a:t>
            </a:r>
          </a:p>
          <a:p>
            <a:pPr lvl="1" eaLnBrk="1" hangingPunct="1">
              <a:lnSpc>
                <a:spcPct val="90000"/>
              </a:lnSpc>
            </a:pPr>
            <a:r>
              <a:rPr lang="it-IT" altLang="it-IT" smtClean="0">
                <a:solidFill>
                  <a:schemeClr val="folHlink"/>
                </a:solidFill>
              </a:rPr>
              <a:t>McCARTHY</a:t>
            </a:r>
            <a:endParaRPr lang="en-GB" altLang="it-IT" smtClean="0">
              <a:solidFill>
                <a:schemeClr val="folHlink"/>
              </a:solidFill>
            </a:endParaRPr>
          </a:p>
        </p:txBody>
      </p:sp>
    </p:spTree>
    <p:extLst>
      <p:ext uri="{BB962C8B-B14F-4D97-AF65-F5344CB8AC3E}">
        <p14:creationId xmlns:p14="http://schemas.microsoft.com/office/powerpoint/2010/main" val="2658309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800100"/>
            <a:ext cx="7772400" cy="762000"/>
          </a:xfrm>
        </p:spPr>
        <p:txBody>
          <a:bodyPr/>
          <a:lstStyle/>
          <a:p>
            <a:pPr eaLnBrk="1" hangingPunct="1"/>
            <a:r>
              <a:rPr lang="it-IT" altLang="it-IT" smtClean="0"/>
              <a:t>Examples chosen</a:t>
            </a:r>
            <a:endParaRPr lang="en-GB" altLang="it-IT" smtClean="0"/>
          </a:p>
        </p:txBody>
      </p:sp>
      <p:sp>
        <p:nvSpPr>
          <p:cNvPr id="31747" name="Rectangle 3"/>
          <p:cNvSpPr>
            <a:spLocks noGrp="1" noChangeArrowheads="1"/>
          </p:cNvSpPr>
          <p:nvPr>
            <p:ph type="body" idx="1"/>
          </p:nvPr>
        </p:nvSpPr>
        <p:spPr/>
        <p:txBody>
          <a:bodyPr/>
          <a:lstStyle/>
          <a:p>
            <a:pPr eaLnBrk="1" hangingPunct="1"/>
            <a:r>
              <a:rPr lang="it-IT" altLang="it-IT" smtClean="0"/>
              <a:t>NOW</a:t>
            </a:r>
          </a:p>
          <a:p>
            <a:pPr eaLnBrk="1" hangingPunct="1"/>
            <a:r>
              <a:rPr lang="it-IT" altLang="it-IT" smtClean="0"/>
              <a:t>WELL </a:t>
            </a:r>
          </a:p>
          <a:p>
            <a:pPr eaLnBrk="1" hangingPunct="1"/>
            <a:r>
              <a:rPr lang="it-IT" altLang="it-IT" smtClean="0"/>
              <a:t>RIGHT</a:t>
            </a:r>
          </a:p>
          <a:p>
            <a:pPr eaLnBrk="1" hangingPunct="1"/>
            <a:r>
              <a:rPr lang="it-IT" altLang="it-IT" smtClean="0"/>
              <a:t>SO</a:t>
            </a:r>
          </a:p>
          <a:p>
            <a:pPr eaLnBrk="1" hangingPunct="1"/>
            <a:r>
              <a:rPr lang="it-IT" altLang="it-IT" smtClean="0"/>
              <a:t>OK</a:t>
            </a:r>
          </a:p>
          <a:p>
            <a:pPr eaLnBrk="1" hangingPunct="1"/>
            <a:r>
              <a:rPr lang="it-IT" altLang="it-IT" smtClean="0"/>
              <a:t>YES</a:t>
            </a:r>
            <a:endParaRPr lang="en-GB" altLang="it-IT" smtClean="0"/>
          </a:p>
        </p:txBody>
      </p:sp>
    </p:spTree>
    <p:extLst>
      <p:ext uri="{BB962C8B-B14F-4D97-AF65-F5344CB8AC3E}">
        <p14:creationId xmlns:p14="http://schemas.microsoft.com/office/powerpoint/2010/main" val="3847247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800100"/>
            <a:ext cx="7772400" cy="762000"/>
          </a:xfrm>
        </p:spPr>
        <p:txBody>
          <a:bodyPr/>
          <a:lstStyle/>
          <a:p>
            <a:pPr eaLnBrk="1" hangingPunct="1"/>
            <a:r>
              <a:rPr lang="it-IT" altLang="it-IT" smtClean="0"/>
              <a:t>Sci-fi 1 - ALIEN (1979)</a:t>
            </a:r>
            <a:endParaRPr lang="en-GB" altLang="it-IT" smtClean="0"/>
          </a:p>
        </p:txBody>
      </p:sp>
      <p:sp>
        <p:nvSpPr>
          <p:cNvPr id="32771" name="Rectangle 3"/>
          <p:cNvSpPr>
            <a:spLocks noGrp="1" noChangeArrowheads="1"/>
          </p:cNvSpPr>
          <p:nvPr>
            <p:ph type="body" idx="1"/>
          </p:nvPr>
        </p:nvSpPr>
        <p:spPr/>
        <p:txBody>
          <a:bodyPr/>
          <a:lstStyle/>
          <a:p>
            <a:pPr eaLnBrk="1" hangingPunct="1"/>
            <a:r>
              <a:rPr lang="it-IT" altLang="it-IT" smtClean="0"/>
              <a:t>Words 20,291</a:t>
            </a:r>
          </a:p>
          <a:p>
            <a:pPr lvl="1" eaLnBrk="1" hangingPunct="1"/>
            <a:r>
              <a:rPr lang="it-IT" altLang="it-IT" smtClean="0"/>
              <a:t>now 	5</a:t>
            </a:r>
          </a:p>
          <a:p>
            <a:pPr lvl="1" eaLnBrk="1" hangingPunct="1"/>
            <a:r>
              <a:rPr lang="it-IT" altLang="it-IT" smtClean="0"/>
              <a:t>well 	4</a:t>
            </a:r>
          </a:p>
          <a:p>
            <a:pPr lvl="1" eaLnBrk="1" hangingPunct="1"/>
            <a:r>
              <a:rPr lang="it-IT" altLang="it-IT" smtClean="0"/>
              <a:t>right 	16</a:t>
            </a:r>
          </a:p>
          <a:p>
            <a:pPr lvl="1" eaLnBrk="1" hangingPunct="1"/>
            <a:r>
              <a:rPr lang="it-IT" altLang="it-IT" smtClean="0"/>
              <a:t>yes 	0</a:t>
            </a:r>
          </a:p>
          <a:p>
            <a:pPr lvl="1" eaLnBrk="1" hangingPunct="1"/>
            <a:r>
              <a:rPr lang="it-IT" altLang="it-IT" smtClean="0"/>
              <a:t>OK 	4</a:t>
            </a:r>
          </a:p>
          <a:p>
            <a:pPr lvl="1" eaLnBrk="1" hangingPunct="1"/>
            <a:r>
              <a:rPr lang="it-IT" altLang="it-IT" smtClean="0"/>
              <a:t>so 	3</a:t>
            </a:r>
            <a:endParaRPr lang="en-GB" altLang="it-IT" smtClean="0"/>
          </a:p>
        </p:txBody>
      </p:sp>
    </p:spTree>
    <p:extLst>
      <p:ext uri="{BB962C8B-B14F-4D97-AF65-F5344CB8AC3E}">
        <p14:creationId xmlns:p14="http://schemas.microsoft.com/office/powerpoint/2010/main" val="3212645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00100"/>
            <a:ext cx="7772400" cy="762000"/>
          </a:xfrm>
        </p:spPr>
        <p:txBody>
          <a:bodyPr/>
          <a:lstStyle/>
          <a:p>
            <a:pPr eaLnBrk="1" hangingPunct="1"/>
            <a:r>
              <a:rPr lang="it-IT" altLang="it-IT" smtClean="0"/>
              <a:t>Metropolis (1926)</a:t>
            </a:r>
            <a:endParaRPr lang="en-GB" altLang="it-IT" smtClean="0"/>
          </a:p>
        </p:txBody>
      </p:sp>
      <p:sp>
        <p:nvSpPr>
          <p:cNvPr id="33795" name="Rectangle 3"/>
          <p:cNvSpPr>
            <a:spLocks noGrp="1" noChangeArrowheads="1"/>
          </p:cNvSpPr>
          <p:nvPr>
            <p:ph type="body" idx="1"/>
          </p:nvPr>
        </p:nvSpPr>
        <p:spPr/>
        <p:txBody>
          <a:bodyPr/>
          <a:lstStyle/>
          <a:p>
            <a:pPr eaLnBrk="1" hangingPunct="1"/>
            <a:r>
              <a:rPr lang="it-IT" altLang="it-IT" smtClean="0"/>
              <a:t>now	0</a:t>
            </a:r>
          </a:p>
          <a:p>
            <a:pPr eaLnBrk="1" hangingPunct="1"/>
            <a:r>
              <a:rPr lang="it-IT" altLang="it-IT" smtClean="0"/>
              <a:t>well	2</a:t>
            </a:r>
          </a:p>
          <a:p>
            <a:pPr eaLnBrk="1" hangingPunct="1"/>
            <a:r>
              <a:rPr lang="it-IT" altLang="it-IT" smtClean="0"/>
              <a:t>right 	1</a:t>
            </a:r>
          </a:p>
          <a:p>
            <a:pPr eaLnBrk="1" hangingPunct="1"/>
            <a:r>
              <a:rPr lang="it-IT" altLang="it-IT" smtClean="0"/>
              <a:t>yes	4</a:t>
            </a:r>
          </a:p>
          <a:p>
            <a:pPr eaLnBrk="1" hangingPunct="1"/>
            <a:r>
              <a:rPr lang="it-IT" altLang="it-IT" smtClean="0"/>
              <a:t>OK	1</a:t>
            </a:r>
          </a:p>
          <a:p>
            <a:pPr eaLnBrk="1" hangingPunct="1"/>
            <a:r>
              <a:rPr lang="it-IT" altLang="it-IT" smtClean="0"/>
              <a:t>so		15</a:t>
            </a:r>
            <a:endParaRPr lang="en-GB" altLang="it-IT" smtClean="0"/>
          </a:p>
        </p:txBody>
      </p:sp>
    </p:spTree>
    <p:extLst>
      <p:ext uri="{BB962C8B-B14F-4D97-AF65-F5344CB8AC3E}">
        <p14:creationId xmlns:p14="http://schemas.microsoft.com/office/powerpoint/2010/main" val="1011622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800100"/>
            <a:ext cx="7772400" cy="762000"/>
          </a:xfrm>
        </p:spPr>
        <p:txBody>
          <a:bodyPr/>
          <a:lstStyle/>
          <a:p>
            <a:pPr eaLnBrk="1" hangingPunct="1"/>
            <a:r>
              <a:rPr lang="it-IT" altLang="it-IT" smtClean="0"/>
              <a:t>Sci-fi films - total</a:t>
            </a:r>
            <a:endParaRPr lang="en-GB" altLang="it-IT" smtClean="0"/>
          </a:p>
        </p:txBody>
      </p:sp>
      <p:sp>
        <p:nvSpPr>
          <p:cNvPr id="34819" name="Rectangle 3"/>
          <p:cNvSpPr>
            <a:spLocks noGrp="1" noChangeArrowheads="1"/>
          </p:cNvSpPr>
          <p:nvPr>
            <p:ph type="body" idx="1"/>
          </p:nvPr>
        </p:nvSpPr>
        <p:spPr/>
        <p:txBody>
          <a:bodyPr/>
          <a:lstStyle/>
          <a:p>
            <a:pPr eaLnBrk="1" hangingPunct="1"/>
            <a:r>
              <a:rPr lang="it-IT" altLang="it-IT" smtClean="0">
                <a:solidFill>
                  <a:srgbClr val="D60093"/>
                </a:solidFill>
              </a:rPr>
              <a:t>Words 1,014,498</a:t>
            </a:r>
          </a:p>
          <a:p>
            <a:pPr eaLnBrk="1" hangingPunct="1"/>
            <a:r>
              <a:rPr lang="it-IT" altLang="it-IT" smtClean="0"/>
              <a:t>now	270</a:t>
            </a:r>
          </a:p>
          <a:p>
            <a:pPr eaLnBrk="1" hangingPunct="1"/>
            <a:r>
              <a:rPr lang="it-IT" altLang="it-IT" smtClean="0"/>
              <a:t>well	605</a:t>
            </a:r>
          </a:p>
          <a:p>
            <a:pPr eaLnBrk="1" hangingPunct="1"/>
            <a:r>
              <a:rPr lang="it-IT" altLang="it-IT" smtClean="0"/>
              <a:t>right 	176</a:t>
            </a:r>
          </a:p>
          <a:p>
            <a:pPr eaLnBrk="1" hangingPunct="1"/>
            <a:r>
              <a:rPr lang="it-IT" altLang="it-IT" smtClean="0"/>
              <a:t>yes 	212</a:t>
            </a:r>
          </a:p>
          <a:p>
            <a:pPr eaLnBrk="1" hangingPunct="1"/>
            <a:r>
              <a:rPr lang="it-IT" altLang="it-IT" smtClean="0"/>
              <a:t>OK 	293</a:t>
            </a:r>
          </a:p>
          <a:p>
            <a:pPr eaLnBrk="1" hangingPunct="1"/>
            <a:r>
              <a:rPr lang="it-IT" altLang="it-IT" smtClean="0"/>
              <a:t>so		393</a:t>
            </a:r>
            <a:endParaRPr lang="en-GB" altLang="it-IT" smtClean="0"/>
          </a:p>
        </p:txBody>
      </p:sp>
    </p:spTree>
    <p:extLst>
      <p:ext uri="{BB962C8B-B14F-4D97-AF65-F5344CB8AC3E}">
        <p14:creationId xmlns:p14="http://schemas.microsoft.com/office/powerpoint/2010/main" val="978126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00100"/>
            <a:ext cx="7772400" cy="762000"/>
          </a:xfrm>
        </p:spPr>
        <p:txBody>
          <a:bodyPr/>
          <a:lstStyle/>
          <a:p>
            <a:pPr eaLnBrk="1" hangingPunct="1"/>
            <a:r>
              <a:rPr lang="it-IT" altLang="it-IT" smtClean="0"/>
              <a:t>Bank of English</a:t>
            </a:r>
            <a:endParaRPr lang="en-GB" altLang="it-IT" smtClean="0"/>
          </a:p>
        </p:txBody>
      </p:sp>
      <p:sp>
        <p:nvSpPr>
          <p:cNvPr id="35843" name="Rectangle 3"/>
          <p:cNvSpPr>
            <a:spLocks noGrp="1" noChangeArrowheads="1"/>
          </p:cNvSpPr>
          <p:nvPr>
            <p:ph type="body" idx="1"/>
          </p:nvPr>
        </p:nvSpPr>
        <p:spPr/>
        <p:txBody>
          <a:bodyPr/>
          <a:lstStyle/>
          <a:p>
            <a:pPr eaLnBrk="1" hangingPunct="1"/>
            <a:r>
              <a:rPr lang="it-IT" altLang="it-IT" smtClean="0">
                <a:solidFill>
                  <a:srgbClr val="D60093"/>
                </a:solidFill>
              </a:rPr>
              <a:t>Words 1,000,000 circa</a:t>
            </a:r>
          </a:p>
          <a:p>
            <a:pPr eaLnBrk="1" hangingPunct="1"/>
            <a:r>
              <a:rPr lang="it-IT" altLang="it-IT" smtClean="0"/>
              <a:t>now	620</a:t>
            </a:r>
          </a:p>
          <a:p>
            <a:pPr eaLnBrk="1" hangingPunct="1"/>
            <a:r>
              <a:rPr lang="it-IT" altLang="it-IT" smtClean="0"/>
              <a:t>well	2990</a:t>
            </a:r>
          </a:p>
          <a:p>
            <a:pPr eaLnBrk="1" hangingPunct="1"/>
            <a:r>
              <a:rPr lang="it-IT" altLang="it-IT" smtClean="0"/>
              <a:t>right	3650</a:t>
            </a:r>
          </a:p>
          <a:p>
            <a:pPr eaLnBrk="1" hangingPunct="1"/>
            <a:r>
              <a:rPr lang="it-IT" altLang="it-IT" smtClean="0"/>
              <a:t>yes 	3830</a:t>
            </a:r>
          </a:p>
          <a:p>
            <a:pPr eaLnBrk="1" hangingPunct="1"/>
            <a:r>
              <a:rPr lang="it-IT" altLang="it-IT" smtClean="0"/>
              <a:t>OK 	1150</a:t>
            </a:r>
          </a:p>
          <a:p>
            <a:pPr eaLnBrk="1" hangingPunct="1"/>
            <a:r>
              <a:rPr lang="it-IT" altLang="it-IT" smtClean="0"/>
              <a:t>so 		4800</a:t>
            </a:r>
            <a:endParaRPr lang="en-GB" altLang="it-IT" smtClean="0"/>
          </a:p>
        </p:txBody>
      </p:sp>
    </p:spTree>
    <p:extLst>
      <p:ext uri="{BB962C8B-B14F-4D97-AF65-F5344CB8AC3E}">
        <p14:creationId xmlns:p14="http://schemas.microsoft.com/office/powerpoint/2010/main" val="3537415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800100"/>
            <a:ext cx="7772400" cy="762000"/>
          </a:xfrm>
        </p:spPr>
        <p:txBody>
          <a:bodyPr/>
          <a:lstStyle/>
          <a:p>
            <a:pPr eaLnBrk="1" hangingPunct="1"/>
            <a:r>
              <a:rPr lang="it-IT" altLang="it-IT" smtClean="0"/>
              <a:t>Comparison sci-fi/corpus</a:t>
            </a:r>
            <a:endParaRPr lang="en-GB" altLang="it-IT" smtClean="0"/>
          </a:p>
        </p:txBody>
      </p:sp>
      <p:graphicFrame>
        <p:nvGraphicFramePr>
          <p:cNvPr id="36867" name="Object 3"/>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1027" name="Chart" r:id="rId3" imgW="7772592" imgH="4114800" progId="MSGraph.Chart.8">
                  <p:embed followColorScheme="full"/>
                </p:oleObj>
              </mc:Choice>
              <mc:Fallback>
                <p:oleObj name="Chart" r:id="rId3" imgW="7772592" imgH="4114800" progId="MSGraph.Chart.8">
                  <p:embed followColorScheme="full"/>
                  <p:pic>
                    <p:nvPicPr>
                      <p:cNvPr id="0" name=""/>
                      <p:cNvPicPr>
                        <a:picLocks noChangeAspect="1" noChangeArrowheads="1"/>
                      </p:cNvPicPr>
                      <p:nvPr/>
                    </p:nvPicPr>
                    <p:blipFill>
                      <a:blip r:embed="rId4"/>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6987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800100"/>
            <a:ext cx="7772400" cy="762000"/>
          </a:xfrm>
        </p:spPr>
        <p:txBody>
          <a:bodyPr/>
          <a:lstStyle/>
          <a:p>
            <a:pPr eaLnBrk="1" hangingPunct="1"/>
            <a:r>
              <a:rPr lang="it-IT" altLang="it-IT" smtClean="0"/>
              <a:t>Realistic films - Casino</a:t>
            </a:r>
            <a:endParaRPr lang="en-GB" altLang="it-IT" smtClean="0"/>
          </a:p>
        </p:txBody>
      </p:sp>
      <p:sp>
        <p:nvSpPr>
          <p:cNvPr id="37891" name="Rectangle 3"/>
          <p:cNvSpPr>
            <a:spLocks noGrp="1" noChangeArrowheads="1"/>
          </p:cNvSpPr>
          <p:nvPr>
            <p:ph type="body" idx="1"/>
          </p:nvPr>
        </p:nvSpPr>
        <p:spPr/>
        <p:txBody>
          <a:bodyPr/>
          <a:lstStyle/>
          <a:p>
            <a:pPr eaLnBrk="1" hangingPunct="1"/>
            <a:r>
              <a:rPr lang="it-IT" altLang="it-IT" smtClean="0"/>
              <a:t>now	20</a:t>
            </a:r>
          </a:p>
          <a:p>
            <a:pPr eaLnBrk="1" hangingPunct="1"/>
            <a:r>
              <a:rPr lang="it-IT" altLang="it-IT" smtClean="0"/>
              <a:t>well	66</a:t>
            </a:r>
          </a:p>
          <a:p>
            <a:pPr eaLnBrk="1" hangingPunct="1"/>
            <a:r>
              <a:rPr lang="it-IT" altLang="it-IT" smtClean="0"/>
              <a:t>right	25</a:t>
            </a:r>
          </a:p>
          <a:p>
            <a:pPr eaLnBrk="1" hangingPunct="1"/>
            <a:r>
              <a:rPr lang="it-IT" altLang="it-IT" smtClean="0"/>
              <a:t>yes	18</a:t>
            </a:r>
          </a:p>
          <a:p>
            <a:pPr eaLnBrk="1" hangingPunct="1"/>
            <a:r>
              <a:rPr lang="it-IT" altLang="it-IT" smtClean="0"/>
              <a:t>OK	71</a:t>
            </a:r>
          </a:p>
          <a:p>
            <a:pPr eaLnBrk="1" hangingPunct="1"/>
            <a:r>
              <a:rPr lang="it-IT" altLang="it-IT" smtClean="0"/>
              <a:t>so		55</a:t>
            </a:r>
            <a:endParaRPr lang="en-GB" altLang="it-IT" smtClean="0"/>
          </a:p>
        </p:txBody>
      </p:sp>
    </p:spTree>
    <p:extLst>
      <p:ext uri="{BB962C8B-B14F-4D97-AF65-F5344CB8AC3E}">
        <p14:creationId xmlns:p14="http://schemas.microsoft.com/office/powerpoint/2010/main" val="31694623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800100"/>
            <a:ext cx="7772400" cy="762000"/>
          </a:xfrm>
        </p:spPr>
        <p:txBody>
          <a:bodyPr/>
          <a:lstStyle/>
          <a:p>
            <a:pPr eaLnBrk="1" hangingPunct="1"/>
            <a:r>
              <a:rPr lang="it-IT" altLang="it-IT" smtClean="0"/>
              <a:t>As good as it gets </a:t>
            </a:r>
            <a:endParaRPr lang="en-GB" altLang="it-IT" smtClean="0"/>
          </a:p>
        </p:txBody>
      </p:sp>
      <p:sp>
        <p:nvSpPr>
          <p:cNvPr id="38915" name="Rectangle 3"/>
          <p:cNvSpPr>
            <a:spLocks noGrp="1" noChangeArrowheads="1"/>
          </p:cNvSpPr>
          <p:nvPr>
            <p:ph type="body" idx="1"/>
          </p:nvPr>
        </p:nvSpPr>
        <p:spPr/>
        <p:txBody>
          <a:bodyPr/>
          <a:lstStyle/>
          <a:p>
            <a:pPr eaLnBrk="1" hangingPunct="1"/>
            <a:r>
              <a:rPr lang="it-IT" altLang="it-IT" smtClean="0"/>
              <a:t>Words 21,161</a:t>
            </a:r>
          </a:p>
          <a:p>
            <a:pPr eaLnBrk="1" hangingPunct="1"/>
            <a:r>
              <a:rPr lang="it-IT" altLang="it-IT" smtClean="0"/>
              <a:t>now	4</a:t>
            </a:r>
          </a:p>
          <a:p>
            <a:pPr eaLnBrk="1" hangingPunct="1"/>
            <a:r>
              <a:rPr lang="it-IT" altLang="it-IT" smtClean="0"/>
              <a:t>well	31</a:t>
            </a:r>
          </a:p>
          <a:p>
            <a:pPr eaLnBrk="1" hangingPunct="1"/>
            <a:r>
              <a:rPr lang="it-IT" altLang="it-IT" smtClean="0"/>
              <a:t>right	3</a:t>
            </a:r>
          </a:p>
          <a:p>
            <a:pPr eaLnBrk="1" hangingPunct="1"/>
            <a:r>
              <a:rPr lang="it-IT" altLang="it-IT" smtClean="0"/>
              <a:t>yes	4</a:t>
            </a:r>
          </a:p>
          <a:p>
            <a:pPr eaLnBrk="1" hangingPunct="1"/>
            <a:r>
              <a:rPr lang="it-IT" altLang="it-IT" smtClean="0"/>
              <a:t>OK	32</a:t>
            </a:r>
          </a:p>
          <a:p>
            <a:pPr eaLnBrk="1" hangingPunct="1"/>
            <a:r>
              <a:rPr lang="it-IT" altLang="it-IT" smtClean="0"/>
              <a:t>so		39</a:t>
            </a:r>
            <a:endParaRPr lang="en-GB" altLang="it-IT" smtClean="0"/>
          </a:p>
        </p:txBody>
      </p:sp>
    </p:spTree>
    <p:extLst>
      <p:ext uri="{BB962C8B-B14F-4D97-AF65-F5344CB8AC3E}">
        <p14:creationId xmlns:p14="http://schemas.microsoft.com/office/powerpoint/2010/main" val="41172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t-IT" altLang="it-IT" smtClean="0"/>
              <a:t>Priming</a:t>
            </a:r>
            <a:endParaRPr lang="en-GB" altLang="it-IT" smtClean="0"/>
          </a:p>
        </p:txBody>
      </p:sp>
      <p:sp>
        <p:nvSpPr>
          <p:cNvPr id="25603" name="Rectangle 3"/>
          <p:cNvSpPr>
            <a:spLocks noGrp="1" noChangeArrowheads="1"/>
          </p:cNvSpPr>
          <p:nvPr>
            <p:ph idx="1"/>
          </p:nvPr>
        </p:nvSpPr>
        <p:spPr/>
        <p:txBody>
          <a:bodyPr/>
          <a:lstStyle/>
          <a:p>
            <a:pPr eaLnBrk="1" hangingPunct="1"/>
            <a:r>
              <a:rPr lang="it-IT" altLang="it-IT" smtClean="0">
                <a:solidFill>
                  <a:schemeClr val="tx2"/>
                </a:solidFill>
              </a:rPr>
              <a:t>Clusters and bundles</a:t>
            </a:r>
            <a:r>
              <a:rPr lang="it-IT" altLang="it-IT" smtClean="0"/>
              <a:t> can be ‘primed’ (Hoey) to appear only in specific parts of a text or specific circumstances of discourse production.</a:t>
            </a:r>
          </a:p>
          <a:p>
            <a:pPr eaLnBrk="1" hangingPunct="1"/>
            <a:endParaRPr lang="it-IT" altLang="it-IT" smtClean="0"/>
          </a:p>
          <a:p>
            <a:pPr eaLnBrk="1" hangingPunct="1"/>
            <a:r>
              <a:rPr lang="it-IT" altLang="it-IT" smtClean="0">
                <a:solidFill>
                  <a:srgbClr val="FF0066"/>
                </a:solidFill>
              </a:rPr>
              <a:t>… I love you too.</a:t>
            </a:r>
            <a:r>
              <a:rPr lang="it-IT" altLang="it-IT" smtClean="0"/>
              <a:t> </a:t>
            </a:r>
            <a:endParaRPr lang="en-GB" altLang="it-IT" smtClean="0"/>
          </a:p>
        </p:txBody>
      </p:sp>
    </p:spTree>
    <p:extLst>
      <p:ext uri="{BB962C8B-B14F-4D97-AF65-F5344CB8AC3E}">
        <p14:creationId xmlns:p14="http://schemas.microsoft.com/office/powerpoint/2010/main" val="306637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800100"/>
            <a:ext cx="7772400" cy="762000"/>
          </a:xfrm>
        </p:spPr>
        <p:txBody>
          <a:bodyPr/>
          <a:lstStyle/>
          <a:p>
            <a:pPr eaLnBrk="1" hangingPunct="1"/>
            <a:r>
              <a:rPr lang="it-IT" altLang="it-IT" smtClean="0"/>
              <a:t>Realistic films - total</a:t>
            </a:r>
            <a:endParaRPr lang="en-GB" altLang="it-IT" smtClean="0"/>
          </a:p>
        </p:txBody>
      </p:sp>
      <p:sp>
        <p:nvSpPr>
          <p:cNvPr id="39939" name="Rectangle 3"/>
          <p:cNvSpPr>
            <a:spLocks noGrp="1" noChangeArrowheads="1"/>
          </p:cNvSpPr>
          <p:nvPr>
            <p:ph type="body" idx="1"/>
          </p:nvPr>
        </p:nvSpPr>
        <p:spPr/>
        <p:txBody>
          <a:bodyPr/>
          <a:lstStyle/>
          <a:p>
            <a:pPr eaLnBrk="1" hangingPunct="1"/>
            <a:r>
              <a:rPr lang="it-IT" altLang="it-IT" smtClean="0">
                <a:solidFill>
                  <a:srgbClr val="D60093"/>
                </a:solidFill>
              </a:rPr>
              <a:t>Words 995,746</a:t>
            </a:r>
          </a:p>
          <a:p>
            <a:pPr eaLnBrk="1" hangingPunct="1"/>
            <a:r>
              <a:rPr lang="it-IT" altLang="it-IT" smtClean="0"/>
              <a:t>now	377</a:t>
            </a:r>
          </a:p>
          <a:p>
            <a:pPr eaLnBrk="1" hangingPunct="1"/>
            <a:r>
              <a:rPr lang="it-IT" altLang="it-IT" smtClean="0"/>
              <a:t>well	1179</a:t>
            </a:r>
          </a:p>
          <a:p>
            <a:pPr eaLnBrk="1" hangingPunct="1"/>
            <a:r>
              <a:rPr lang="it-IT" altLang="it-IT" smtClean="0"/>
              <a:t>right	260</a:t>
            </a:r>
          </a:p>
          <a:p>
            <a:pPr eaLnBrk="1" hangingPunct="1"/>
            <a:r>
              <a:rPr lang="it-IT" altLang="it-IT" smtClean="0"/>
              <a:t>yes	238</a:t>
            </a:r>
          </a:p>
          <a:p>
            <a:pPr eaLnBrk="1" hangingPunct="1"/>
            <a:r>
              <a:rPr lang="it-IT" altLang="it-IT" smtClean="0"/>
              <a:t>OK	670</a:t>
            </a:r>
          </a:p>
          <a:p>
            <a:pPr eaLnBrk="1" hangingPunct="1"/>
            <a:r>
              <a:rPr lang="it-IT" altLang="it-IT" smtClean="0"/>
              <a:t>so		1032</a:t>
            </a:r>
            <a:endParaRPr lang="en-GB" altLang="it-IT" smtClean="0"/>
          </a:p>
        </p:txBody>
      </p:sp>
    </p:spTree>
    <p:extLst>
      <p:ext uri="{BB962C8B-B14F-4D97-AF65-F5344CB8AC3E}">
        <p14:creationId xmlns:p14="http://schemas.microsoft.com/office/powerpoint/2010/main" val="3548627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it-IT" altLang="it-IT" smtClean="0"/>
              <a:t>Comparison realistic/corpus</a:t>
            </a:r>
            <a:endParaRPr lang="en-GB" altLang="it-IT" smtClean="0"/>
          </a:p>
        </p:txBody>
      </p:sp>
      <p:graphicFrame>
        <p:nvGraphicFramePr>
          <p:cNvPr id="40963" name="Object 3"/>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051" name="Chart" r:id="rId3" imgW="7772592" imgH="4114800" progId="MSGraph.Chart.8">
                  <p:embed followColorScheme="full"/>
                </p:oleObj>
              </mc:Choice>
              <mc:Fallback>
                <p:oleObj name="Chart" r:id="rId3" imgW="7772592" imgH="4114800" progId="MSGraph.Chart.8">
                  <p:embed followColorScheme="full"/>
                  <p:pic>
                    <p:nvPicPr>
                      <p:cNvPr id="0" name=""/>
                      <p:cNvPicPr>
                        <a:picLocks noChangeAspect="1" noChangeArrowheads="1"/>
                      </p:cNvPicPr>
                      <p:nvPr/>
                    </p:nvPicPr>
                    <p:blipFill>
                      <a:blip r:embed="rId4"/>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0669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altLang="it-IT" smtClean="0"/>
              <a:t>Comparison </a:t>
            </a:r>
            <a:br>
              <a:rPr lang="it-IT" altLang="it-IT" smtClean="0"/>
            </a:br>
            <a:r>
              <a:rPr lang="it-IT" altLang="it-IT" smtClean="0"/>
              <a:t>sci-fi/realistic</a:t>
            </a:r>
            <a:endParaRPr lang="en-GB" altLang="it-IT" smtClean="0"/>
          </a:p>
        </p:txBody>
      </p:sp>
      <p:graphicFrame>
        <p:nvGraphicFramePr>
          <p:cNvPr id="41987" name="Object 3"/>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3075" name="Chart" r:id="rId3" imgW="7772592" imgH="4114800" progId="MSGraph.Chart.8">
                  <p:embed followColorScheme="full"/>
                </p:oleObj>
              </mc:Choice>
              <mc:Fallback>
                <p:oleObj name="Chart" r:id="rId3" imgW="7772592" imgH="4114800" progId="MSGraph.Chart.8">
                  <p:embed followColorScheme="full"/>
                  <p:pic>
                    <p:nvPicPr>
                      <p:cNvPr id="0" name=""/>
                      <p:cNvPicPr>
                        <a:picLocks noChangeAspect="1" noChangeArrowheads="1"/>
                      </p:cNvPicPr>
                      <p:nvPr/>
                    </p:nvPicPr>
                    <p:blipFill>
                      <a:blip r:embed="rId4"/>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7554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685800" y="800100"/>
            <a:ext cx="7772400" cy="762000"/>
          </a:xfrm>
        </p:spPr>
        <p:txBody>
          <a:bodyPr/>
          <a:lstStyle/>
          <a:p>
            <a:pPr eaLnBrk="1" hangingPunct="1"/>
            <a:r>
              <a:rPr lang="it-IT" altLang="it-IT" smtClean="0"/>
              <a:t>A Spanish example</a:t>
            </a:r>
          </a:p>
        </p:txBody>
      </p:sp>
      <p:sp>
        <p:nvSpPr>
          <p:cNvPr id="43011" name="Rectangle 5"/>
          <p:cNvSpPr>
            <a:spLocks noGrp="1" noChangeArrowheads="1"/>
          </p:cNvSpPr>
          <p:nvPr>
            <p:ph type="body" idx="1"/>
          </p:nvPr>
        </p:nvSpPr>
        <p:spPr/>
        <p:txBody>
          <a:bodyPr/>
          <a:lstStyle/>
          <a:p>
            <a:pPr eaLnBrk="1" hangingPunct="1">
              <a:buFontTx/>
              <a:buNone/>
            </a:pPr>
            <a:r>
              <a:rPr lang="it-IT" altLang="it-IT" smtClean="0"/>
              <a:t>Friends</a:t>
            </a:r>
          </a:p>
        </p:txBody>
      </p:sp>
    </p:spTree>
    <p:extLst>
      <p:ext uri="{BB962C8B-B14F-4D97-AF65-F5344CB8AC3E}">
        <p14:creationId xmlns:p14="http://schemas.microsoft.com/office/powerpoint/2010/main" val="18779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it-IT" sz="3600" smtClean="0">
                <a:latin typeface="Garamond" pitchFamily="18" charset="0"/>
              </a:rPr>
              <a:t>Methodology</a:t>
            </a:r>
          </a:p>
        </p:txBody>
      </p:sp>
      <p:sp>
        <p:nvSpPr>
          <p:cNvPr id="93187" name="Rectangle 3"/>
          <p:cNvSpPr>
            <a:spLocks noGrp="1" noChangeArrowheads="1"/>
          </p:cNvSpPr>
          <p:nvPr>
            <p:ph type="body" idx="1"/>
          </p:nvPr>
        </p:nvSpPr>
        <p:spPr>
          <a:xfrm>
            <a:off x="228600" y="0"/>
            <a:ext cx="8534400" cy="6858000"/>
          </a:xfrm>
        </p:spPr>
        <p:txBody>
          <a:bodyPr/>
          <a:lstStyle/>
          <a:p>
            <a:pPr eaLnBrk="1" hangingPunct="1">
              <a:lnSpc>
                <a:spcPct val="80000"/>
              </a:lnSpc>
            </a:pPr>
            <a:endParaRPr lang="en-GB" altLang="it-IT" sz="2000" b="1" smtClean="0">
              <a:solidFill>
                <a:schemeClr val="tx2"/>
              </a:solidFill>
              <a:latin typeface="Garamond" pitchFamily="18" charset="0"/>
            </a:endParaRPr>
          </a:p>
          <a:p>
            <a:pPr eaLnBrk="1" hangingPunct="1">
              <a:lnSpc>
                <a:spcPct val="80000"/>
              </a:lnSpc>
            </a:pPr>
            <a:endParaRPr lang="en-GB" altLang="it-IT" sz="2000" b="1" smtClean="0">
              <a:solidFill>
                <a:schemeClr val="tx2"/>
              </a:solidFill>
              <a:latin typeface="Garamond" pitchFamily="18" charset="0"/>
            </a:endParaRPr>
          </a:p>
          <a:p>
            <a:pPr eaLnBrk="1" hangingPunct="1">
              <a:lnSpc>
                <a:spcPct val="80000"/>
              </a:lnSpc>
            </a:pPr>
            <a:endParaRPr lang="en-GB" altLang="it-IT" sz="2000" b="1" smtClean="0">
              <a:solidFill>
                <a:schemeClr val="tx2"/>
              </a:solidFill>
              <a:latin typeface="Garamond" pitchFamily="18" charset="0"/>
            </a:endParaRPr>
          </a:p>
          <a:p>
            <a:pPr eaLnBrk="1" hangingPunct="1">
              <a:lnSpc>
                <a:spcPct val="80000"/>
              </a:lnSpc>
            </a:pPr>
            <a:endParaRPr lang="en-GB" altLang="it-IT" sz="2000" b="1" smtClean="0">
              <a:solidFill>
                <a:schemeClr val="tx2"/>
              </a:solidFill>
              <a:latin typeface="Garamond" pitchFamily="18" charset="0"/>
            </a:endParaRPr>
          </a:p>
          <a:p>
            <a:pPr eaLnBrk="1" hangingPunct="1">
              <a:lnSpc>
                <a:spcPct val="80000"/>
              </a:lnSpc>
            </a:pPr>
            <a:endParaRPr lang="en-GB" altLang="it-IT" sz="2000" b="1" smtClean="0">
              <a:solidFill>
                <a:schemeClr val="tx2"/>
              </a:solidFill>
              <a:latin typeface="Garamond" pitchFamily="18" charset="0"/>
            </a:endParaRPr>
          </a:p>
          <a:p>
            <a:pPr eaLnBrk="1" hangingPunct="1">
              <a:lnSpc>
                <a:spcPct val="80000"/>
              </a:lnSpc>
            </a:pPr>
            <a:r>
              <a:rPr lang="en-GB" altLang="it-IT" sz="2000" b="1" smtClean="0">
                <a:solidFill>
                  <a:schemeClr val="tx2"/>
                </a:solidFill>
                <a:latin typeface="Garamond" pitchFamily="18" charset="0"/>
              </a:rPr>
              <a:t>Comparison between dubbing language and the register it imitates </a:t>
            </a:r>
          </a:p>
          <a:p>
            <a:pPr eaLnBrk="1" hangingPunct="1">
              <a:lnSpc>
                <a:spcPct val="80000"/>
              </a:lnSpc>
              <a:buFontTx/>
              <a:buNone/>
            </a:pPr>
            <a:r>
              <a:rPr lang="en-GB" altLang="it-IT" sz="2000" b="1" smtClean="0">
                <a:solidFill>
                  <a:schemeClr val="tx2"/>
                </a:solidFill>
                <a:latin typeface="Garamond" pitchFamily="18" charset="0"/>
              </a:rPr>
              <a:t>	(colloquial conversation), taking into account AVT particularities.</a:t>
            </a:r>
            <a:r>
              <a:rPr lang="en-US" altLang="it-IT" sz="2000" b="1" smtClean="0">
                <a:solidFill>
                  <a:schemeClr val="tx2"/>
                </a:solidFill>
                <a:latin typeface="Garamond" pitchFamily="18" charset="0"/>
              </a:rPr>
              <a:t> </a:t>
            </a:r>
          </a:p>
          <a:p>
            <a:pPr eaLnBrk="1" hangingPunct="1">
              <a:lnSpc>
                <a:spcPct val="80000"/>
              </a:lnSpc>
              <a:buFontTx/>
              <a:buNone/>
            </a:pPr>
            <a:endParaRPr lang="en-US" altLang="it-IT" sz="800" b="1" smtClean="0">
              <a:solidFill>
                <a:schemeClr val="tx2"/>
              </a:solidFill>
              <a:latin typeface="Garamond" pitchFamily="18" charset="0"/>
            </a:endParaRPr>
          </a:p>
          <a:p>
            <a:pPr eaLnBrk="1" hangingPunct="1">
              <a:lnSpc>
                <a:spcPct val="80000"/>
              </a:lnSpc>
            </a:pPr>
            <a:r>
              <a:rPr lang="en-US" altLang="it-IT" sz="2000" b="1" smtClean="0">
                <a:solidFill>
                  <a:schemeClr val="tx2"/>
                </a:solidFill>
                <a:latin typeface="Garamond" pitchFamily="18" charset="0"/>
              </a:rPr>
              <a:t>Corpora</a:t>
            </a:r>
            <a:r>
              <a:rPr lang="en-GB" altLang="it-IT" sz="2000" b="1" smtClean="0">
                <a:solidFill>
                  <a:schemeClr val="tx2"/>
                </a:solidFill>
                <a:latin typeface="Garamond" pitchFamily="18" charset="0"/>
              </a:rPr>
              <a:t>:</a:t>
            </a:r>
          </a:p>
          <a:p>
            <a:pPr eaLnBrk="1" hangingPunct="1">
              <a:lnSpc>
                <a:spcPct val="80000"/>
              </a:lnSpc>
              <a:buFontTx/>
              <a:buNone/>
            </a:pPr>
            <a:r>
              <a:rPr lang="es-ES" altLang="it-IT" sz="2000" b="1" smtClean="0">
                <a:solidFill>
                  <a:schemeClr val="tx2"/>
                </a:solidFill>
                <a:latin typeface="Garamond" pitchFamily="18" charset="0"/>
              </a:rPr>
              <a:t>	- </a:t>
            </a:r>
            <a:r>
              <a:rPr lang="es-ES" altLang="it-IT" sz="2000" b="1" u="sng" smtClean="0">
                <a:solidFill>
                  <a:schemeClr val="tx2"/>
                </a:solidFill>
                <a:latin typeface="Garamond" pitchFamily="18" charset="0"/>
              </a:rPr>
              <a:t>Parallel corpus</a:t>
            </a:r>
            <a:r>
              <a:rPr lang="es-ES" altLang="it-IT" sz="2000" b="1" smtClean="0">
                <a:solidFill>
                  <a:schemeClr val="tx2"/>
                </a:solidFill>
                <a:latin typeface="Garamond" pitchFamily="18" charset="0"/>
              </a:rPr>
              <a:t>: </a:t>
            </a:r>
          </a:p>
          <a:p>
            <a:pPr eaLnBrk="1" hangingPunct="1">
              <a:lnSpc>
                <a:spcPct val="80000"/>
              </a:lnSpc>
              <a:buFontTx/>
              <a:buNone/>
            </a:pPr>
            <a:r>
              <a:rPr lang="es-ES" altLang="it-IT" sz="2000" b="1" smtClean="0">
                <a:solidFill>
                  <a:schemeClr val="tx2"/>
                </a:solidFill>
                <a:latin typeface="Garamond" pitchFamily="18" charset="0"/>
              </a:rPr>
              <a:t>		Friends in English (ST):  150,000 words. </a:t>
            </a:r>
          </a:p>
          <a:p>
            <a:pPr eaLnBrk="1" hangingPunct="1">
              <a:lnSpc>
                <a:spcPct val="80000"/>
              </a:lnSpc>
              <a:buFontTx/>
              <a:buNone/>
            </a:pPr>
            <a:r>
              <a:rPr lang="es-ES" altLang="it-IT" sz="2000" b="1" smtClean="0">
                <a:solidFill>
                  <a:schemeClr val="tx2"/>
                </a:solidFill>
                <a:latin typeface="Garamond" pitchFamily="18" charset="0"/>
              </a:rPr>
              <a:t>             Friends dubbed into Spanish (TT): 150,000 words. </a:t>
            </a:r>
          </a:p>
          <a:p>
            <a:pPr eaLnBrk="1" hangingPunct="1">
              <a:lnSpc>
                <a:spcPct val="80000"/>
              </a:lnSpc>
              <a:buFontTx/>
              <a:buNone/>
            </a:pPr>
            <a:r>
              <a:rPr lang="es-ES" altLang="it-IT" sz="2000" b="1" smtClean="0">
                <a:solidFill>
                  <a:schemeClr val="tx2"/>
                </a:solidFill>
                <a:latin typeface="Garamond" pitchFamily="18" charset="0"/>
              </a:rPr>
              <a:t>	- </a:t>
            </a:r>
            <a:r>
              <a:rPr lang="es-ES" altLang="it-IT" sz="2000" b="1" u="sng" smtClean="0">
                <a:solidFill>
                  <a:schemeClr val="tx2"/>
                </a:solidFill>
                <a:latin typeface="Garamond" pitchFamily="18" charset="0"/>
              </a:rPr>
              <a:t>Comparable corpus</a:t>
            </a:r>
            <a:r>
              <a:rPr lang="es-ES" altLang="it-IT" sz="2000" b="1" smtClean="0">
                <a:solidFill>
                  <a:schemeClr val="tx2"/>
                </a:solidFill>
                <a:latin typeface="Garamond" pitchFamily="18" charset="0"/>
              </a:rPr>
              <a:t>: </a:t>
            </a:r>
          </a:p>
          <a:p>
            <a:pPr eaLnBrk="1" hangingPunct="1">
              <a:lnSpc>
                <a:spcPct val="80000"/>
              </a:lnSpc>
              <a:buFontTx/>
              <a:buNone/>
            </a:pPr>
            <a:r>
              <a:rPr lang="es-ES" altLang="it-IT" sz="2000" b="1" smtClean="0">
                <a:solidFill>
                  <a:schemeClr val="tx2"/>
                </a:solidFill>
                <a:latin typeface="Garamond" pitchFamily="18" charset="0"/>
              </a:rPr>
              <a:t>		Spanish sitcom Siete Vidas (SV): 150,000 words.</a:t>
            </a:r>
          </a:p>
          <a:p>
            <a:pPr eaLnBrk="1" hangingPunct="1">
              <a:lnSpc>
                <a:spcPct val="80000"/>
              </a:lnSpc>
              <a:buFontTx/>
              <a:buNone/>
            </a:pPr>
            <a:r>
              <a:rPr lang="es-ES" altLang="it-IT" sz="2000" b="1" smtClean="0">
                <a:solidFill>
                  <a:schemeClr val="tx2"/>
                </a:solidFill>
                <a:latin typeface="Garamond" pitchFamily="18" charset="0"/>
              </a:rPr>
              <a:t>	- </a:t>
            </a:r>
            <a:r>
              <a:rPr lang="es-ES" altLang="it-IT" sz="2000" b="1" u="sng" smtClean="0">
                <a:solidFill>
                  <a:schemeClr val="tx2"/>
                </a:solidFill>
                <a:latin typeface="Garamond" pitchFamily="18" charset="0"/>
              </a:rPr>
              <a:t>Reference corpus</a:t>
            </a:r>
            <a:r>
              <a:rPr lang="es-ES" altLang="it-IT" sz="2000" b="1" smtClean="0">
                <a:solidFill>
                  <a:schemeClr val="tx2"/>
                </a:solidFill>
                <a:latin typeface="Garamond" pitchFamily="18" charset="0"/>
              </a:rPr>
              <a:t>: </a:t>
            </a:r>
          </a:p>
          <a:p>
            <a:pPr eaLnBrk="1" hangingPunct="1">
              <a:lnSpc>
                <a:spcPct val="80000"/>
              </a:lnSpc>
              <a:buFontTx/>
              <a:buNone/>
            </a:pPr>
            <a:r>
              <a:rPr lang="es-ES" altLang="it-IT" sz="2000" b="1" smtClean="0">
                <a:solidFill>
                  <a:schemeClr val="tx2"/>
                </a:solidFill>
                <a:latin typeface="Garamond" pitchFamily="18" charset="0"/>
              </a:rPr>
              <a:t>		CREA (colloquial conversation): 10 million words.</a:t>
            </a:r>
          </a:p>
          <a:p>
            <a:pPr eaLnBrk="1" hangingPunct="1">
              <a:lnSpc>
                <a:spcPct val="80000"/>
              </a:lnSpc>
              <a:buFontTx/>
              <a:buNone/>
            </a:pPr>
            <a:endParaRPr lang="es-ES" altLang="it-IT" sz="2000" b="1" smtClean="0">
              <a:solidFill>
                <a:schemeClr val="tx2"/>
              </a:solidFill>
              <a:latin typeface="Garamond" pitchFamily="18" charset="0"/>
            </a:endParaRPr>
          </a:p>
          <a:p>
            <a:pPr eaLnBrk="1" hangingPunct="1">
              <a:lnSpc>
                <a:spcPct val="80000"/>
              </a:lnSpc>
            </a:pPr>
            <a:endParaRPr lang="en-GB" altLang="it-IT" sz="2000" b="1" smtClean="0">
              <a:solidFill>
                <a:schemeClr val="tx2"/>
              </a:solidFill>
              <a:latin typeface="Garamond" pitchFamily="18" charset="0"/>
            </a:endParaRPr>
          </a:p>
          <a:p>
            <a:pPr eaLnBrk="1" hangingPunct="1">
              <a:lnSpc>
                <a:spcPct val="80000"/>
              </a:lnSpc>
              <a:buFontTx/>
              <a:buNone/>
            </a:pPr>
            <a:r>
              <a:rPr lang="en-GB" altLang="it-IT" sz="2000" b="1" smtClean="0">
                <a:solidFill>
                  <a:schemeClr val="tx2"/>
                </a:solidFill>
                <a:latin typeface="Garamond" pitchFamily="18" charset="0"/>
              </a:rPr>
              <a:t>                                                                        </a:t>
            </a:r>
          </a:p>
          <a:p>
            <a:pPr eaLnBrk="1" hangingPunct="1">
              <a:lnSpc>
                <a:spcPct val="80000"/>
              </a:lnSpc>
              <a:buFontTx/>
              <a:buNone/>
            </a:pPr>
            <a:endParaRPr lang="en-GB" altLang="it-IT" sz="2000" b="1" smtClean="0">
              <a:solidFill>
                <a:schemeClr val="tx2"/>
              </a:solidFill>
              <a:latin typeface="Garamond" pitchFamily="18" charset="0"/>
            </a:endParaRPr>
          </a:p>
        </p:txBody>
      </p:sp>
    </p:spTree>
    <p:extLst>
      <p:ext uri="{BB962C8B-B14F-4D97-AF65-F5344CB8AC3E}">
        <p14:creationId xmlns:p14="http://schemas.microsoft.com/office/powerpoint/2010/main" val="23226623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ppt_x</p:attrName>
                                        </p:attrNameLst>
                                      </p:cBhvr>
                                      <p:tavLst>
                                        <p:tav tm="0">
                                          <p:val>
                                            <p:strVal val="#ppt_x-.2"/>
                                          </p:val>
                                        </p:tav>
                                        <p:tav tm="100000">
                                          <p:val>
                                            <p:strVal val="#ppt_x"/>
                                          </p:val>
                                        </p:tav>
                                      </p:tavLst>
                                    </p:anim>
                                    <p:anim calcmode="lin" valueType="num">
                                      <p:cBhvr>
                                        <p:cTn id="8" dur="1000" fill="hold"/>
                                        <p:tgtEl>
                                          <p:spTgt spid="93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87">
                                            <p:txEl>
                                              <p:pRg st="5" end="5"/>
                                            </p:txEl>
                                          </p:spTgt>
                                        </p:tgtEl>
                                        <p:attrNameLst>
                                          <p:attrName>style.visibility</p:attrName>
                                        </p:attrNameLst>
                                      </p:cBhvr>
                                      <p:to>
                                        <p:strVal val="visible"/>
                                      </p:to>
                                    </p:set>
                                    <p:animEffect transition="in" filter="fade">
                                      <p:cBhvr>
                                        <p:cTn id="14" dur="500"/>
                                        <p:tgtEl>
                                          <p:spTgt spid="93187">
                                            <p:txEl>
                                              <p:pRg st="5" end="5"/>
                                            </p:txEl>
                                          </p:spTgt>
                                        </p:tgtEl>
                                      </p:cBhvr>
                                    </p:animEffect>
                                    <p:anim calcmode="lin" valueType="num">
                                      <p:cBhvr>
                                        <p:cTn id="1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9318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87">
                                            <p:txEl>
                                              <p:pRg st="6" end="6"/>
                                            </p:txEl>
                                          </p:spTgt>
                                        </p:tgtEl>
                                        <p:attrNameLst>
                                          <p:attrName>style.visibility</p:attrName>
                                        </p:attrNameLst>
                                      </p:cBhvr>
                                      <p:to>
                                        <p:strVal val="visible"/>
                                      </p:to>
                                    </p:set>
                                    <p:animEffect transition="in" filter="fade">
                                      <p:cBhvr>
                                        <p:cTn id="21" dur="500"/>
                                        <p:tgtEl>
                                          <p:spTgt spid="93187">
                                            <p:txEl>
                                              <p:pRg st="6" end="6"/>
                                            </p:txEl>
                                          </p:spTgt>
                                        </p:tgtEl>
                                      </p:cBhvr>
                                    </p:animEffect>
                                    <p:anim calcmode="lin" valueType="num">
                                      <p:cBhvr>
                                        <p:cTn id="22"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p:cTn id="23" dur="500" fill="hold"/>
                                        <p:tgtEl>
                                          <p:spTgt spid="9318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87">
                                            <p:txEl>
                                              <p:pRg st="8" end="8"/>
                                            </p:txEl>
                                          </p:spTgt>
                                        </p:tgtEl>
                                        <p:attrNameLst>
                                          <p:attrName>style.visibility</p:attrName>
                                        </p:attrNameLst>
                                      </p:cBhvr>
                                      <p:to>
                                        <p:strVal val="visible"/>
                                      </p:to>
                                    </p:set>
                                    <p:animEffect transition="in" filter="fade">
                                      <p:cBhvr>
                                        <p:cTn id="28" dur="500"/>
                                        <p:tgtEl>
                                          <p:spTgt spid="93187">
                                            <p:txEl>
                                              <p:pRg st="8" end="8"/>
                                            </p:txEl>
                                          </p:spTgt>
                                        </p:tgtEl>
                                      </p:cBhvr>
                                    </p:animEffect>
                                    <p:anim calcmode="lin" valueType="num">
                                      <p:cBhvr>
                                        <p:cTn id="29"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p:cTn id="30" dur="500" fill="hold"/>
                                        <p:tgtEl>
                                          <p:spTgt spid="93187">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87">
                                            <p:txEl>
                                              <p:pRg st="9" end="9"/>
                                            </p:txEl>
                                          </p:spTgt>
                                        </p:tgtEl>
                                        <p:attrNameLst>
                                          <p:attrName>style.visibility</p:attrName>
                                        </p:attrNameLst>
                                      </p:cBhvr>
                                      <p:to>
                                        <p:strVal val="visible"/>
                                      </p:to>
                                    </p:set>
                                    <p:animEffect transition="in" filter="fade">
                                      <p:cBhvr>
                                        <p:cTn id="35" dur="500"/>
                                        <p:tgtEl>
                                          <p:spTgt spid="93187">
                                            <p:txEl>
                                              <p:pRg st="9" end="9"/>
                                            </p:txEl>
                                          </p:spTgt>
                                        </p:tgtEl>
                                      </p:cBhvr>
                                    </p:animEffect>
                                    <p:anim calcmode="lin" valueType="num">
                                      <p:cBhvr>
                                        <p:cTn id="36"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93187">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3187">
                                            <p:txEl>
                                              <p:pRg st="10" end="10"/>
                                            </p:txEl>
                                          </p:spTgt>
                                        </p:tgtEl>
                                        <p:attrNameLst>
                                          <p:attrName>style.visibility</p:attrName>
                                        </p:attrNameLst>
                                      </p:cBhvr>
                                      <p:to>
                                        <p:strVal val="visible"/>
                                      </p:to>
                                    </p:set>
                                    <p:animEffect transition="in" filter="fade">
                                      <p:cBhvr>
                                        <p:cTn id="42" dur="500"/>
                                        <p:tgtEl>
                                          <p:spTgt spid="93187">
                                            <p:txEl>
                                              <p:pRg st="10" end="10"/>
                                            </p:txEl>
                                          </p:spTgt>
                                        </p:tgtEl>
                                      </p:cBhvr>
                                    </p:animEffect>
                                    <p:anim calcmode="lin" valueType="num">
                                      <p:cBhvr>
                                        <p:cTn id="43"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93187">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3187">
                                            <p:txEl>
                                              <p:pRg st="11" end="11"/>
                                            </p:txEl>
                                          </p:spTgt>
                                        </p:tgtEl>
                                        <p:attrNameLst>
                                          <p:attrName>style.visibility</p:attrName>
                                        </p:attrNameLst>
                                      </p:cBhvr>
                                      <p:to>
                                        <p:strVal val="visible"/>
                                      </p:to>
                                    </p:set>
                                    <p:animEffect transition="in" filter="fade">
                                      <p:cBhvr>
                                        <p:cTn id="49" dur="500"/>
                                        <p:tgtEl>
                                          <p:spTgt spid="93187">
                                            <p:txEl>
                                              <p:pRg st="11" end="11"/>
                                            </p:txEl>
                                          </p:spTgt>
                                        </p:tgtEl>
                                      </p:cBhvr>
                                    </p:animEffect>
                                    <p:anim calcmode="lin" valueType="num">
                                      <p:cBhvr>
                                        <p:cTn id="50"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p:cTn id="51" dur="500" fill="hold"/>
                                        <p:tgtEl>
                                          <p:spTgt spid="93187">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93187">
                                            <p:txEl>
                                              <p:pRg st="12" end="12"/>
                                            </p:txEl>
                                          </p:spTgt>
                                        </p:tgtEl>
                                        <p:attrNameLst>
                                          <p:attrName>style.visibility</p:attrName>
                                        </p:attrNameLst>
                                      </p:cBhvr>
                                      <p:to>
                                        <p:strVal val="visible"/>
                                      </p:to>
                                    </p:set>
                                    <p:animEffect transition="in" filter="fade">
                                      <p:cBhvr>
                                        <p:cTn id="56" dur="500"/>
                                        <p:tgtEl>
                                          <p:spTgt spid="93187">
                                            <p:txEl>
                                              <p:pRg st="12" end="12"/>
                                            </p:txEl>
                                          </p:spTgt>
                                        </p:tgtEl>
                                      </p:cBhvr>
                                    </p:animEffect>
                                    <p:anim calcmode="lin" valueType="num">
                                      <p:cBhvr>
                                        <p:cTn id="57" dur="500" fill="hold"/>
                                        <p:tgtEl>
                                          <p:spTgt spid="93187">
                                            <p:txEl>
                                              <p:pRg st="12" end="12"/>
                                            </p:txEl>
                                          </p:spTgt>
                                        </p:tgtEl>
                                        <p:attrNameLst>
                                          <p:attrName>ppt_x</p:attrName>
                                        </p:attrNameLst>
                                      </p:cBhvr>
                                      <p:tavLst>
                                        <p:tav tm="0">
                                          <p:val>
                                            <p:strVal val="#ppt_x"/>
                                          </p:val>
                                        </p:tav>
                                        <p:tav tm="100000">
                                          <p:val>
                                            <p:strVal val="#ppt_x"/>
                                          </p:val>
                                        </p:tav>
                                      </p:tavLst>
                                    </p:anim>
                                    <p:anim calcmode="lin" valueType="num">
                                      <p:cBhvr>
                                        <p:cTn id="58" dur="500" fill="hold"/>
                                        <p:tgtEl>
                                          <p:spTgt spid="93187">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93187">
                                            <p:txEl>
                                              <p:pRg st="13" end="13"/>
                                            </p:txEl>
                                          </p:spTgt>
                                        </p:tgtEl>
                                        <p:attrNameLst>
                                          <p:attrName>style.visibility</p:attrName>
                                        </p:attrNameLst>
                                      </p:cBhvr>
                                      <p:to>
                                        <p:strVal val="visible"/>
                                      </p:to>
                                    </p:set>
                                    <p:animEffect transition="in" filter="fade">
                                      <p:cBhvr>
                                        <p:cTn id="63" dur="500"/>
                                        <p:tgtEl>
                                          <p:spTgt spid="93187">
                                            <p:txEl>
                                              <p:pRg st="13" end="13"/>
                                            </p:txEl>
                                          </p:spTgt>
                                        </p:tgtEl>
                                      </p:cBhvr>
                                    </p:animEffect>
                                    <p:anim calcmode="lin" valueType="num">
                                      <p:cBhvr>
                                        <p:cTn id="64" dur="500" fill="hold"/>
                                        <p:tgtEl>
                                          <p:spTgt spid="93187">
                                            <p:txEl>
                                              <p:pRg st="13" end="13"/>
                                            </p:txEl>
                                          </p:spTgt>
                                        </p:tgtEl>
                                        <p:attrNameLst>
                                          <p:attrName>ppt_x</p:attrName>
                                        </p:attrNameLst>
                                      </p:cBhvr>
                                      <p:tavLst>
                                        <p:tav tm="0">
                                          <p:val>
                                            <p:strVal val="#ppt_x"/>
                                          </p:val>
                                        </p:tav>
                                        <p:tav tm="100000">
                                          <p:val>
                                            <p:strVal val="#ppt_x"/>
                                          </p:val>
                                        </p:tav>
                                      </p:tavLst>
                                    </p:anim>
                                    <p:anim calcmode="lin" valueType="num">
                                      <p:cBhvr>
                                        <p:cTn id="65" dur="500" fill="hold"/>
                                        <p:tgtEl>
                                          <p:spTgt spid="93187">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93187">
                                            <p:txEl>
                                              <p:pRg st="14" end="14"/>
                                            </p:txEl>
                                          </p:spTgt>
                                        </p:tgtEl>
                                        <p:attrNameLst>
                                          <p:attrName>style.visibility</p:attrName>
                                        </p:attrNameLst>
                                      </p:cBhvr>
                                      <p:to>
                                        <p:strVal val="visible"/>
                                      </p:to>
                                    </p:set>
                                    <p:animEffect transition="in" filter="fade">
                                      <p:cBhvr>
                                        <p:cTn id="70" dur="500"/>
                                        <p:tgtEl>
                                          <p:spTgt spid="93187">
                                            <p:txEl>
                                              <p:pRg st="14" end="14"/>
                                            </p:txEl>
                                          </p:spTgt>
                                        </p:tgtEl>
                                      </p:cBhvr>
                                    </p:animEffect>
                                    <p:anim calcmode="lin" valueType="num">
                                      <p:cBhvr>
                                        <p:cTn id="71" dur="500" fill="hold"/>
                                        <p:tgtEl>
                                          <p:spTgt spid="93187">
                                            <p:txEl>
                                              <p:pRg st="14" end="14"/>
                                            </p:txEl>
                                          </p:spTgt>
                                        </p:tgtEl>
                                        <p:attrNameLst>
                                          <p:attrName>ppt_x</p:attrName>
                                        </p:attrNameLst>
                                      </p:cBhvr>
                                      <p:tavLst>
                                        <p:tav tm="0">
                                          <p:val>
                                            <p:strVal val="#ppt_x"/>
                                          </p:val>
                                        </p:tav>
                                        <p:tav tm="100000">
                                          <p:val>
                                            <p:strVal val="#ppt_x"/>
                                          </p:val>
                                        </p:tav>
                                      </p:tavLst>
                                    </p:anim>
                                    <p:anim calcmode="lin" valueType="num">
                                      <p:cBhvr>
                                        <p:cTn id="72" dur="500" fill="hold"/>
                                        <p:tgtEl>
                                          <p:spTgt spid="93187">
                                            <p:txEl>
                                              <p:pRg st="14" end="14"/>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93187">
                                            <p:txEl>
                                              <p:pRg st="15" end="15"/>
                                            </p:txEl>
                                          </p:spTgt>
                                        </p:tgtEl>
                                        <p:attrNameLst>
                                          <p:attrName>style.visibility</p:attrName>
                                        </p:attrNameLst>
                                      </p:cBhvr>
                                      <p:to>
                                        <p:strVal val="visible"/>
                                      </p:to>
                                    </p:set>
                                    <p:animEffect transition="in" filter="fade">
                                      <p:cBhvr>
                                        <p:cTn id="77" dur="500"/>
                                        <p:tgtEl>
                                          <p:spTgt spid="93187">
                                            <p:txEl>
                                              <p:pRg st="15" end="15"/>
                                            </p:txEl>
                                          </p:spTgt>
                                        </p:tgtEl>
                                      </p:cBhvr>
                                    </p:animEffect>
                                    <p:anim calcmode="lin" valueType="num">
                                      <p:cBhvr>
                                        <p:cTn id="78" dur="500" fill="hold"/>
                                        <p:tgtEl>
                                          <p:spTgt spid="93187">
                                            <p:txEl>
                                              <p:pRg st="15" end="15"/>
                                            </p:txEl>
                                          </p:spTgt>
                                        </p:tgtEl>
                                        <p:attrNameLst>
                                          <p:attrName>ppt_x</p:attrName>
                                        </p:attrNameLst>
                                      </p:cBhvr>
                                      <p:tavLst>
                                        <p:tav tm="0">
                                          <p:val>
                                            <p:strVal val="#ppt_x"/>
                                          </p:val>
                                        </p:tav>
                                        <p:tav tm="100000">
                                          <p:val>
                                            <p:strVal val="#ppt_x"/>
                                          </p:val>
                                        </p:tav>
                                      </p:tavLst>
                                    </p:anim>
                                    <p:anim calcmode="lin" valueType="num">
                                      <p:cBhvr>
                                        <p:cTn id="79" dur="500" fill="hold"/>
                                        <p:tgtEl>
                                          <p:spTgt spid="93187">
                                            <p:txEl>
                                              <p:pRg st="15" end="1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65138"/>
            <a:ext cx="7772400" cy="317500"/>
          </a:xfrm>
        </p:spPr>
        <p:txBody>
          <a:bodyPr/>
          <a:lstStyle/>
          <a:p>
            <a:pPr eaLnBrk="1" hangingPunct="1"/>
            <a:r>
              <a:rPr lang="es-ES" altLang="it-IT" sz="2800" smtClean="0">
                <a:latin typeface="Garamond" pitchFamily="18" charset="0"/>
              </a:rPr>
              <a:t>			</a:t>
            </a:r>
            <a:endParaRPr lang="en-GB" altLang="it-IT" sz="2800" smtClean="0">
              <a:latin typeface="Garamond" pitchFamily="18" charset="0"/>
            </a:endParaRPr>
          </a:p>
        </p:txBody>
      </p:sp>
      <p:graphicFrame>
        <p:nvGraphicFramePr>
          <p:cNvPr id="100355" name="Group 3"/>
          <p:cNvGraphicFramePr>
            <a:graphicFrameLocks noGrp="1"/>
          </p:cNvGraphicFramePr>
          <p:nvPr>
            <p:ph type="tbl" idx="1"/>
          </p:nvPr>
        </p:nvGraphicFramePr>
        <p:xfrm>
          <a:off x="381000" y="152400"/>
          <a:ext cx="7924800" cy="7110413"/>
        </p:xfrm>
        <a:graphic>
          <a:graphicData uri="http://schemas.openxmlformats.org/drawingml/2006/table">
            <a:tbl>
              <a:tblPr/>
              <a:tblGrid>
                <a:gridCol w="385763"/>
                <a:gridCol w="2128837"/>
                <a:gridCol w="1828800"/>
                <a:gridCol w="1997075"/>
                <a:gridCol w="1584325"/>
              </a:tblGrid>
              <a:tr h="78628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Arial" charset="0"/>
                      </a:endParaRP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700" b="0" i="0" u="none" strike="noStrike" cap="none" normalizeH="0" baseline="0" smtClean="0">
                          <a:ln>
                            <a:noFill/>
                          </a:ln>
                          <a:solidFill>
                            <a:schemeClr val="tx2"/>
                          </a:solidFill>
                          <a:effectLst/>
                          <a:latin typeface="Garamond" pitchFamily="18" charset="0"/>
                        </a:rPr>
                        <a:t>Friends (English)</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700" b="0" i="0" u="none" strike="noStrike" cap="none" normalizeH="0" baseline="0" smtClean="0">
                          <a:ln>
                            <a:noFill/>
                          </a:ln>
                          <a:solidFill>
                            <a:schemeClr val="tx2"/>
                          </a:solidFill>
                          <a:effectLst/>
                          <a:latin typeface="Garamond" pitchFamily="18" charset="0"/>
                        </a:rPr>
                        <a:t>Friends (Spanish)</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GB" sz="1700" b="0" i="0" u="none" strike="noStrike" cap="none" normalizeH="0" baseline="0" smtClean="0">
                          <a:ln>
                            <a:noFill/>
                          </a:ln>
                          <a:solidFill>
                            <a:schemeClr val="tx2"/>
                          </a:solidFill>
                          <a:effectLst/>
                          <a:latin typeface="Garamond" pitchFamily="18" charset="0"/>
                        </a:rPr>
                        <a:t>Siete Vidas</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GB" sz="1300" b="1" i="0" u="none" strike="noStrike" cap="none" normalizeH="0" baseline="0" smtClean="0">
                          <a:ln>
                            <a:noFill/>
                          </a:ln>
                          <a:solidFill>
                            <a:schemeClr val="tx2"/>
                          </a:solidFill>
                          <a:effectLst/>
                          <a:latin typeface="Garamond" pitchFamily="18" charset="0"/>
                        </a:rPr>
                        <a:t>  (Spanish sitcom)</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700" b="0" i="0" u="none" strike="noStrike" cap="none" normalizeH="0" baseline="0" smtClean="0">
                          <a:ln>
                            <a:noFill/>
                          </a:ln>
                          <a:solidFill>
                            <a:schemeClr val="tx2"/>
                          </a:solidFill>
                          <a:effectLst/>
                          <a:latin typeface="Garamond" pitchFamily="18" charset="0"/>
                        </a:rPr>
                        <a:t>CREA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300" b="1" i="0" u="none" strike="noStrike" cap="none" normalizeH="0" baseline="0" smtClean="0">
                          <a:ln>
                            <a:noFill/>
                          </a:ln>
                          <a:solidFill>
                            <a:schemeClr val="tx2"/>
                          </a:solidFill>
                          <a:effectLst/>
                          <a:latin typeface="Garamond" pitchFamily="18" charset="0"/>
                        </a:rPr>
                        <a:t>(Colloquial convers.)</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44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1</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2</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3</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4</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5</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6</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7</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8</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1500" b="1" i="0" u="none" strike="noStrike" cap="none" normalizeH="0" baseline="0" smtClean="0">
                        <a:ln>
                          <a:noFill/>
                        </a:ln>
                        <a:solidFill>
                          <a:schemeClr val="tx1"/>
                        </a:solidFill>
                        <a:effectLst/>
                        <a:latin typeface="Garamond" pitchFamily="18" charset="0"/>
                      </a:endParaRP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Hey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Hi</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Hello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Morning</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Good morning</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Hi there</a:t>
                      </a:r>
                      <a:endParaRPr kumimoji="0" lang="en-GB" sz="1500" b="1"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0" i="0" u="none" strike="noStrike" cap="none" normalizeH="0" baseline="0" smtClean="0">
                          <a:ln>
                            <a:noFill/>
                          </a:ln>
                          <a:solidFill>
                            <a:schemeClr val="tx2"/>
                          </a:solidFill>
                          <a:effectLst/>
                          <a:latin typeface="Garamond" pitchFamily="18" charset="0"/>
                        </a:rPr>
                        <a:t>Hola</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500" b="0" i="0" u="none" strike="noStrike" cap="none" normalizeH="0" baseline="0" smtClean="0">
                        <a:ln>
                          <a:noFill/>
                        </a:ln>
                        <a:solidFill>
                          <a:schemeClr val="tx2"/>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0" i="0" u="none" strike="noStrike" cap="none" normalizeH="0" baseline="0" smtClean="0">
                          <a:ln>
                            <a:noFill/>
                          </a:ln>
                          <a:solidFill>
                            <a:schemeClr val="tx2"/>
                          </a:solidFill>
                          <a:effectLst/>
                          <a:latin typeface="Garamond" pitchFamily="18" charset="0"/>
                        </a:rPr>
                        <a:t>Buenos días </a:t>
                      </a:r>
                      <a:endParaRPr kumimoji="0" lang="en-GB" sz="1500" b="0"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Hola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tal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Buenos días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hay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pasa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Hombre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Buenas</a:t>
                      </a:r>
                      <a:r>
                        <a:rPr kumimoji="0" lang="en-US" sz="1500" b="1" i="0" u="none" strike="noStrike" cap="none" normalizeH="0" baseline="0" smtClean="0">
                          <a:ln>
                            <a:noFill/>
                          </a:ln>
                          <a:solidFill>
                            <a:schemeClr val="tx2"/>
                          </a:solidFill>
                          <a:effectLst/>
                          <a:latin typeface="Garamond" pitchFamily="18" charset="0"/>
                        </a:rPr>
                        <a:t> </a:t>
                      </a:r>
                      <a:endParaRPr kumimoji="0" lang="en-GB" sz="1500" b="1"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Hola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tal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Buenos días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hay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pasa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Hombre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Buenas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Muy buenas</a:t>
                      </a:r>
                      <a:endParaRPr kumimoji="0" lang="en-GB" sz="1500" b="1"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1632">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1</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2</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3</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4</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5</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6</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7</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8</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1"/>
                          </a:solidFill>
                          <a:effectLst/>
                          <a:latin typeface="Garamond" pitchFamily="18" charset="0"/>
                        </a:rPr>
                        <a:t>9</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1"/>
                          </a:solidFill>
                          <a:effectLst/>
                          <a:latin typeface="Garamond" pitchFamily="18" charset="0"/>
                        </a:rPr>
                        <a:t>10</a:t>
                      </a:r>
                      <a:endParaRPr kumimoji="0" lang="en-GB" sz="1500" b="1" i="0" u="none" strike="noStrike" cap="none" normalizeH="0" baseline="0" smtClean="0">
                        <a:ln>
                          <a:noFill/>
                        </a:ln>
                        <a:solidFill>
                          <a:schemeClr val="tx1"/>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1"/>
                          </a:solidFill>
                          <a:effectLst/>
                          <a:latin typeface="Garamond" pitchFamily="18" charset="0"/>
                        </a:rPr>
                        <a:t>11</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 are you/ya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 are you doing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 are things going</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How’s life?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How’s it going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 are we today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What’s up?	</a:t>
                      </a:r>
                      <a:endParaRPr kumimoji="0" lang="en-GB" sz="1500" b="1" i="0" u="none" strike="noStrike" cap="none" normalizeH="0" baseline="0" smtClean="0">
                        <a:ln>
                          <a:noFill/>
                        </a:ln>
                        <a:solidFill>
                          <a:schemeClr val="tx2"/>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GB" sz="1500" b="1" i="0" u="none" strike="noStrike" cap="none" normalizeH="0" baseline="0" smtClean="0">
                          <a:ln>
                            <a:noFill/>
                          </a:ln>
                          <a:solidFill>
                            <a:schemeClr val="tx2"/>
                          </a:solidFill>
                          <a:effectLst/>
                          <a:latin typeface="Garamond" pitchFamily="18" charset="0"/>
                        </a:rPr>
                        <a:t>(</a:t>
                      </a:r>
                      <a:r>
                        <a:rPr kumimoji="0" lang="en-US" sz="1500" b="1" i="0" u="none" strike="noStrike" cap="none" normalizeH="0" baseline="0" smtClean="0">
                          <a:ln>
                            <a:noFill/>
                          </a:ln>
                          <a:solidFill>
                            <a:schemeClr val="tx2"/>
                          </a:solidFill>
                          <a:effectLst/>
                          <a:latin typeface="Garamond" pitchFamily="18" charset="0"/>
                        </a:rPr>
                        <a:t>Are) you all right</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(Are) you OK</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1500" b="1" i="0" u="none" strike="noStrike" cap="none" normalizeH="0" baseline="0" smtClean="0">
                          <a:ln>
                            <a:noFill/>
                          </a:ln>
                          <a:solidFill>
                            <a:schemeClr val="tx2"/>
                          </a:solidFill>
                          <a:effectLst/>
                          <a:latin typeface="Garamond" pitchFamily="18" charset="0"/>
                        </a:rPr>
                        <a:t>How you holding up </a:t>
                      </a:r>
                      <a:endParaRPr kumimoji="0" lang="en-GB" sz="1500" b="1"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Qué tal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estás</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s-ES" sz="1500" b="0" i="0" u="none" strike="noStrike" cap="none" normalizeH="0" baseline="0" smtClean="0">
                        <a:ln>
                          <a:noFill/>
                        </a:ln>
                        <a:solidFill>
                          <a:schemeClr val="tx2"/>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Qué hay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te va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va eso</a:t>
                      </a:r>
                      <a:endParaRPr kumimoji="0" lang="en-GB" sz="1500" b="0"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Qué tal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estás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pasa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Qué hay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te va</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s-ES" sz="1500" b="0" i="0" u="none" strike="noStrike" cap="none" normalizeH="0" baseline="0" smtClean="0">
                        <a:ln>
                          <a:noFill/>
                        </a:ln>
                        <a:solidFill>
                          <a:schemeClr val="tx2"/>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hay de nuevo</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Cómo lo llevas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Cómo andas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Cómo estamos</a:t>
                      </a:r>
                      <a:r>
                        <a:rPr kumimoji="0" lang="en-US" sz="1500" b="1" i="0" u="none" strike="noStrike" cap="none" normalizeH="0" baseline="0" smtClean="0">
                          <a:ln>
                            <a:noFill/>
                          </a:ln>
                          <a:solidFill>
                            <a:schemeClr val="tx2"/>
                          </a:solidFill>
                          <a:effectLst/>
                          <a:latin typeface="Garamond" pitchFamily="18" charset="0"/>
                        </a:rPr>
                        <a:t> </a:t>
                      </a:r>
                      <a:endParaRPr kumimoji="0" lang="en-GB" sz="1500" b="1"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Qué tal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estás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pasa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Qué hay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0" i="0" u="none" strike="noStrike" cap="none" normalizeH="0" baseline="0" smtClean="0">
                          <a:ln>
                            <a:noFill/>
                          </a:ln>
                          <a:solidFill>
                            <a:schemeClr val="tx2"/>
                          </a:solidFill>
                          <a:effectLst/>
                          <a:latin typeface="Garamond" pitchFamily="18" charset="0"/>
                        </a:rPr>
                        <a:t>Cómo te va</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s-ES" sz="1500" b="0" i="0" u="none" strike="noStrike" cap="none" normalizeH="0" baseline="0" smtClean="0">
                        <a:ln>
                          <a:noFill/>
                        </a:ln>
                        <a:solidFill>
                          <a:schemeClr val="tx2"/>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hay de nuevo</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Cómo lo llevas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Cómo andas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Cómo estamos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s-ES" sz="1500" b="1" i="0" u="none" strike="noStrike" cap="none" normalizeH="0" baseline="0" smtClean="0">
                          <a:ln>
                            <a:noFill/>
                          </a:ln>
                          <a:solidFill>
                            <a:schemeClr val="tx2"/>
                          </a:solidFill>
                          <a:effectLst/>
                          <a:latin typeface="Garamond" pitchFamily="18" charset="0"/>
                        </a:rPr>
                        <a:t>Qué (te) cuentas</a:t>
                      </a:r>
                      <a:r>
                        <a:rPr kumimoji="0" lang="en-US" sz="1500" b="1" i="0" u="none" strike="noStrike" cap="none" normalizeH="0" baseline="0" smtClean="0">
                          <a:ln>
                            <a:noFill/>
                          </a:ln>
                          <a:solidFill>
                            <a:schemeClr val="tx2"/>
                          </a:solidFill>
                          <a:effectLst/>
                          <a:latin typeface="Garamond" pitchFamily="18" charset="0"/>
                        </a:rPr>
                        <a:t> </a:t>
                      </a:r>
                      <a:endParaRPr kumimoji="0" lang="en-GB" sz="1500" b="1" i="0" u="none" strike="noStrike" cap="none" normalizeH="0" baseline="0" smtClean="0">
                        <a:ln>
                          <a:noFill/>
                        </a:ln>
                        <a:solidFill>
                          <a:schemeClr val="tx2"/>
                        </a:solidFill>
                        <a:effectLst/>
                        <a:latin typeface="Garamond" pitchFamily="18" charset="0"/>
                      </a:endParaRP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72">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Arial" charset="0"/>
                      </a:endParaRP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GB" sz="1600" b="0" i="0" u="none" strike="noStrike" cap="none" normalizeH="0" baseline="0" smtClean="0">
                          <a:ln>
                            <a:noFill/>
                          </a:ln>
                          <a:solidFill>
                            <a:schemeClr val="tx2"/>
                          </a:solidFill>
                          <a:effectLst/>
                          <a:latin typeface="Times New Roman" pitchFamily="18" charset="0"/>
                        </a:rPr>
                        <a:t>16</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s-ES" sz="1600" b="0" i="0" u="none" strike="noStrike" cap="none" normalizeH="0" baseline="0" smtClean="0">
                          <a:ln>
                            <a:noFill/>
                          </a:ln>
                          <a:solidFill>
                            <a:schemeClr val="tx2"/>
                          </a:solidFill>
                          <a:effectLst/>
                          <a:latin typeface="Times New Roman" pitchFamily="18" charset="0"/>
                        </a:rPr>
                        <a:t>7</a:t>
                      </a:r>
                      <a:endParaRPr kumimoji="0" lang="en-GB" sz="1600" b="0" i="0" u="none" strike="noStrike" cap="none" normalizeH="0" baseline="0" smtClean="0">
                        <a:ln>
                          <a:noFill/>
                        </a:ln>
                        <a:solidFill>
                          <a:schemeClr val="tx2"/>
                        </a:solidFill>
                        <a:effectLst/>
                        <a:latin typeface="Times New Roman"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s-ES" sz="1600" b="0" i="0" u="none" strike="noStrike" cap="none" normalizeH="0" baseline="0" smtClean="0">
                          <a:ln>
                            <a:noFill/>
                          </a:ln>
                          <a:solidFill>
                            <a:schemeClr val="tx2"/>
                          </a:solidFill>
                          <a:effectLst/>
                          <a:latin typeface="Times New Roman" pitchFamily="18" charset="0"/>
                        </a:rPr>
                        <a:t>16</a:t>
                      </a:r>
                      <a:endParaRPr kumimoji="0" lang="en-GB" sz="1600" b="0" i="0" u="none" strike="noStrike" cap="none" normalizeH="0" baseline="0" smtClean="0">
                        <a:ln>
                          <a:noFill/>
                        </a:ln>
                        <a:solidFill>
                          <a:schemeClr val="tx2"/>
                        </a:solidFill>
                        <a:effectLst/>
                        <a:latin typeface="Times New Roman" pitchFamily="18"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s-ES" sz="1600" b="0" i="0" u="none" strike="noStrike" cap="none" normalizeH="0" baseline="0" smtClean="0">
                          <a:ln>
                            <a:noFill/>
                          </a:ln>
                          <a:solidFill>
                            <a:schemeClr val="tx2"/>
                          </a:solidFill>
                          <a:effectLst/>
                          <a:latin typeface="Times New Roman" pitchFamily="18" charset="0"/>
                        </a:rPr>
                        <a:t>18</a:t>
                      </a:r>
                      <a:endParaRPr kumimoji="0" lang="en-GB" sz="1600" b="0" i="0" u="none" strike="noStrike" cap="none" normalizeH="0" baseline="0" smtClean="0">
                        <a:ln>
                          <a:noFill/>
                        </a:ln>
                        <a:solidFill>
                          <a:schemeClr val="tx2"/>
                        </a:solidFill>
                        <a:effectLst/>
                        <a:latin typeface="Times New Roman" pitchFamily="18" charset="0"/>
                      </a:endParaRP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928654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ppt_x</p:attrName>
                                        </p:attrNameLst>
                                      </p:cBhvr>
                                      <p:tavLst>
                                        <p:tav tm="0">
                                          <p:val>
                                            <p:strVal val="#ppt_x-.2"/>
                                          </p:val>
                                        </p:tav>
                                        <p:tav tm="100000">
                                          <p:val>
                                            <p:strVal val="#ppt_x"/>
                                          </p:val>
                                        </p:tav>
                                      </p:tavLst>
                                    </p:anim>
                                    <p:anim calcmode="lin" valueType="num">
                                      <p:cBhvr>
                                        <p:cTn id="8" dur="1000" fill="hold"/>
                                        <p:tgtEl>
                                          <p:spTgt spid="1003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r>
              <a:rPr lang="it-IT" altLang="it-IT" smtClean="0"/>
              <a:t>The Pavia Corpus</a:t>
            </a:r>
          </a:p>
        </p:txBody>
      </p:sp>
      <p:sp>
        <p:nvSpPr>
          <p:cNvPr id="46083" name="Segnaposto tabella 2"/>
          <p:cNvSpPr>
            <a:spLocks noGrp="1" noTextEdit="1"/>
          </p:cNvSpPr>
          <p:nvPr>
            <p:ph type="tbl" idx="1"/>
          </p:nvPr>
        </p:nvSpPr>
        <p:spPr>
          <a:xfrm>
            <a:off x="1619250" y="1916113"/>
            <a:ext cx="7772400" cy="4114800"/>
          </a:xfrm>
        </p:spPr>
      </p:sp>
    </p:spTree>
    <p:extLst>
      <p:ext uri="{BB962C8B-B14F-4D97-AF65-F5344CB8AC3E}">
        <p14:creationId xmlns:p14="http://schemas.microsoft.com/office/powerpoint/2010/main" val="1988596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it-IT" altLang="it-IT" smtClean="0"/>
              <a:t>Intertextuality</a:t>
            </a:r>
          </a:p>
        </p:txBody>
      </p:sp>
      <p:sp>
        <p:nvSpPr>
          <p:cNvPr id="47107" name="Rectangle 3"/>
          <p:cNvSpPr>
            <a:spLocks noGrp="1" noChangeArrowheads="1"/>
          </p:cNvSpPr>
          <p:nvPr>
            <p:ph type="body" idx="1"/>
          </p:nvPr>
        </p:nvSpPr>
        <p:spPr/>
        <p:txBody>
          <a:bodyPr/>
          <a:lstStyle/>
          <a:p>
            <a:pPr eaLnBrk="1" hangingPunct="1"/>
            <a:r>
              <a:rPr lang="it-IT" altLang="it-IT" sz="2800" smtClean="0"/>
              <a:t>In genrelets such as telephone call protocols, presentations, service encounters, etc. there is usually little creative language use. The same formulae are used over and over again, with the same cues and the same response mechanisms.</a:t>
            </a:r>
          </a:p>
          <a:p>
            <a:pPr eaLnBrk="1" hangingPunct="1">
              <a:buFontTx/>
              <a:buNone/>
            </a:pPr>
            <a:r>
              <a:rPr lang="it-IT" altLang="it-IT" sz="2800" smtClean="0"/>
              <a:t>	Words and expressions are PRIMED (Hoey) to appear in particular environments.</a:t>
            </a:r>
          </a:p>
          <a:p>
            <a:pPr eaLnBrk="1" hangingPunct="1"/>
            <a:endParaRPr lang="it-IT" altLang="it-IT" sz="2800" smtClean="0"/>
          </a:p>
        </p:txBody>
      </p:sp>
    </p:spTree>
    <p:extLst>
      <p:ext uri="{BB962C8B-B14F-4D97-AF65-F5344CB8AC3E}">
        <p14:creationId xmlns:p14="http://schemas.microsoft.com/office/powerpoint/2010/main" val="42262326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it-IT" altLang="it-IT" smtClean="0"/>
              <a:t>Predictability</a:t>
            </a:r>
          </a:p>
        </p:txBody>
      </p:sp>
      <p:sp>
        <p:nvSpPr>
          <p:cNvPr id="48131" name="Rectangle 3"/>
          <p:cNvSpPr>
            <a:spLocks noGrp="1" noChangeArrowheads="1"/>
          </p:cNvSpPr>
          <p:nvPr>
            <p:ph type="body" idx="1"/>
          </p:nvPr>
        </p:nvSpPr>
        <p:spPr/>
        <p:txBody>
          <a:bodyPr/>
          <a:lstStyle/>
          <a:p>
            <a:pPr eaLnBrk="1" hangingPunct="1"/>
            <a:r>
              <a:rPr lang="it-IT" altLang="it-IT" smtClean="0"/>
              <a:t>And it is these genrelets that are of interest in the tracking down of predictability.</a:t>
            </a:r>
          </a:p>
          <a:p>
            <a:pPr eaLnBrk="1" hangingPunct="1"/>
            <a:endParaRPr lang="it-IT" altLang="it-IT" smtClean="0"/>
          </a:p>
          <a:p>
            <a:pPr eaLnBrk="1" hangingPunct="1"/>
            <a:r>
              <a:rPr lang="it-IT" altLang="it-IT" smtClean="0"/>
              <a:t>E.g., telephone conversations, presentations, mealtime dialogue, bar talk, boy-girl exchanges, etc.</a:t>
            </a:r>
          </a:p>
        </p:txBody>
      </p:sp>
    </p:spTree>
    <p:extLst>
      <p:ext uri="{BB962C8B-B14F-4D97-AF65-F5344CB8AC3E}">
        <p14:creationId xmlns:p14="http://schemas.microsoft.com/office/powerpoint/2010/main" val="36037048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it-IT" altLang="it-IT" smtClean="0"/>
              <a:t>Translation Memory</a:t>
            </a:r>
          </a:p>
        </p:txBody>
      </p:sp>
      <p:sp>
        <p:nvSpPr>
          <p:cNvPr id="49155" name="Rectangle 3"/>
          <p:cNvSpPr>
            <a:spLocks noGrp="1" noChangeArrowheads="1"/>
          </p:cNvSpPr>
          <p:nvPr>
            <p:ph type="body" idx="1"/>
          </p:nvPr>
        </p:nvSpPr>
        <p:spPr/>
        <p:txBody>
          <a:bodyPr/>
          <a:lstStyle/>
          <a:p>
            <a:pPr eaLnBrk="1" hangingPunct="1">
              <a:buFontTx/>
              <a:buNone/>
            </a:pPr>
            <a:r>
              <a:rPr lang="it-IT" altLang="it-IT" smtClean="0"/>
              <a:t>	At times the predictability is so pronounced that an element of translation memory technique, technologically aided  or otherwise, could prove useful.</a:t>
            </a:r>
          </a:p>
          <a:p>
            <a:pPr eaLnBrk="1" hangingPunct="1">
              <a:buFontTx/>
              <a:buNone/>
            </a:pPr>
            <a:r>
              <a:rPr lang="it-IT" altLang="it-IT" smtClean="0"/>
              <a:t>	At least the predictability factor should be taken into account in order to save time and particularly to ensure consistency.</a:t>
            </a:r>
          </a:p>
          <a:p>
            <a:pPr eaLnBrk="1" hangingPunct="1">
              <a:buFontTx/>
              <a:buNone/>
            </a:pPr>
            <a:endParaRPr lang="it-IT" altLang="it-IT" smtClean="0"/>
          </a:p>
        </p:txBody>
      </p:sp>
    </p:spTree>
    <p:extLst>
      <p:ext uri="{BB962C8B-B14F-4D97-AF65-F5344CB8AC3E}">
        <p14:creationId xmlns:p14="http://schemas.microsoft.com/office/powerpoint/2010/main" val="1683001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t-IT" altLang="it-IT" smtClean="0"/>
              <a:t>Case Study</a:t>
            </a:r>
            <a:endParaRPr lang="en-GB" altLang="it-IT" smtClean="0"/>
          </a:p>
        </p:txBody>
      </p:sp>
      <p:sp>
        <p:nvSpPr>
          <p:cNvPr id="14339" name="Rectangle 3"/>
          <p:cNvSpPr>
            <a:spLocks noGrp="1" noChangeArrowheads="1"/>
          </p:cNvSpPr>
          <p:nvPr>
            <p:ph idx="1"/>
          </p:nvPr>
        </p:nvSpPr>
        <p:spPr/>
        <p:txBody>
          <a:bodyPr/>
          <a:lstStyle/>
          <a:p>
            <a:pPr eaLnBrk="1" hangingPunct="1"/>
            <a:r>
              <a:rPr lang="it-IT" altLang="it-IT" smtClean="0"/>
              <a:t>Bundaberg Beer ads</a:t>
            </a:r>
            <a:endParaRPr lang="en-GB" altLang="it-IT" smtClean="0"/>
          </a:p>
        </p:txBody>
      </p:sp>
    </p:spTree>
    <p:extLst>
      <p:ext uri="{BB962C8B-B14F-4D97-AF65-F5344CB8AC3E}">
        <p14:creationId xmlns:p14="http://schemas.microsoft.com/office/powerpoint/2010/main" val="377044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it-IT" altLang="it-IT" smtClean="0"/>
              <a:t>Predictability and Translation</a:t>
            </a:r>
          </a:p>
        </p:txBody>
      </p:sp>
      <p:sp>
        <p:nvSpPr>
          <p:cNvPr id="50179" name="Rectangle 3"/>
          <p:cNvSpPr>
            <a:spLocks noGrp="1" noChangeArrowheads="1"/>
          </p:cNvSpPr>
          <p:nvPr>
            <p:ph type="body" idx="1"/>
          </p:nvPr>
        </p:nvSpPr>
        <p:spPr>
          <a:xfrm>
            <a:off x="611188" y="2060575"/>
            <a:ext cx="8229600" cy="4114800"/>
          </a:xfrm>
        </p:spPr>
        <p:txBody>
          <a:bodyPr/>
          <a:lstStyle/>
          <a:p>
            <a:pPr eaLnBrk="1" hangingPunct="1">
              <a:buFontTx/>
              <a:buNone/>
            </a:pPr>
            <a:r>
              <a:rPr lang="it-IT" altLang="it-IT" smtClean="0"/>
              <a:t>The three strategies of </a:t>
            </a:r>
          </a:p>
          <a:p>
            <a:pPr eaLnBrk="1" hangingPunct="1">
              <a:buFontTx/>
              <a:buNone/>
            </a:pPr>
            <a:endParaRPr lang="it-IT" altLang="it-IT" smtClean="0"/>
          </a:p>
          <a:p>
            <a:pPr algn="ctr" eaLnBrk="1" hangingPunct="1">
              <a:buFontTx/>
              <a:buNone/>
            </a:pPr>
            <a:r>
              <a:rPr lang="it-IT" altLang="it-IT" smtClean="0"/>
              <a:t>NEUTRALISATION</a:t>
            </a:r>
          </a:p>
          <a:p>
            <a:pPr algn="ctr" eaLnBrk="1" hangingPunct="1">
              <a:buFontTx/>
              <a:buNone/>
            </a:pPr>
            <a:r>
              <a:rPr lang="it-IT" altLang="it-IT" smtClean="0"/>
              <a:t>LOCALISATION</a:t>
            </a:r>
          </a:p>
          <a:p>
            <a:pPr algn="ctr" eaLnBrk="1" hangingPunct="1">
              <a:buFontTx/>
              <a:buNone/>
            </a:pPr>
            <a:r>
              <a:rPr lang="it-IT" altLang="it-IT" smtClean="0"/>
              <a:t>FOREIGNISATION</a:t>
            </a:r>
          </a:p>
          <a:p>
            <a:pPr algn="ctr" eaLnBrk="1" hangingPunct="1">
              <a:buFontTx/>
              <a:buNone/>
            </a:pPr>
            <a:endParaRPr lang="it-IT" altLang="it-IT" smtClean="0"/>
          </a:p>
          <a:p>
            <a:pPr algn="ctr" eaLnBrk="1" hangingPunct="1">
              <a:buFontTx/>
              <a:buNone/>
            </a:pPr>
            <a:r>
              <a:rPr lang="it-IT" altLang="it-IT" smtClean="0"/>
              <a:t>can be associated with predictability levels </a:t>
            </a:r>
          </a:p>
        </p:txBody>
      </p:sp>
    </p:spTree>
    <p:extLst>
      <p:ext uri="{BB962C8B-B14F-4D97-AF65-F5344CB8AC3E}">
        <p14:creationId xmlns:p14="http://schemas.microsoft.com/office/powerpoint/2010/main" val="662637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it-IT" altLang="it-IT" smtClean="0"/>
              <a:t>Predictability cline</a:t>
            </a:r>
          </a:p>
        </p:txBody>
      </p:sp>
      <p:sp>
        <p:nvSpPr>
          <p:cNvPr id="51203" name="Rectangle 3"/>
          <p:cNvSpPr>
            <a:spLocks noGrp="1" noChangeArrowheads="1"/>
          </p:cNvSpPr>
          <p:nvPr>
            <p:ph type="body" idx="1"/>
          </p:nvPr>
        </p:nvSpPr>
        <p:spPr>
          <a:xfrm>
            <a:off x="755650" y="2349500"/>
            <a:ext cx="8229600" cy="4114800"/>
          </a:xfrm>
        </p:spPr>
        <p:txBody>
          <a:bodyPr/>
          <a:lstStyle/>
          <a:p>
            <a:pPr eaLnBrk="1" hangingPunct="1">
              <a:buFontTx/>
              <a:buNone/>
            </a:pPr>
            <a:r>
              <a:rPr lang="it-IT" altLang="it-IT" smtClean="0"/>
              <a:t>High predictability (neutralise)</a:t>
            </a:r>
          </a:p>
          <a:p>
            <a:pPr eaLnBrk="1" hangingPunct="1">
              <a:buFontTx/>
              <a:buNone/>
            </a:pPr>
            <a:endParaRPr lang="it-IT" altLang="it-IT" smtClean="0"/>
          </a:p>
          <a:p>
            <a:pPr algn="ctr" eaLnBrk="1" hangingPunct="1">
              <a:buFontTx/>
              <a:buNone/>
            </a:pPr>
            <a:endParaRPr lang="it-IT" altLang="it-IT" smtClean="0"/>
          </a:p>
          <a:p>
            <a:pPr algn="ctr" eaLnBrk="1" hangingPunct="1">
              <a:buFontTx/>
              <a:buNone/>
            </a:pPr>
            <a:r>
              <a:rPr lang="it-IT" altLang="it-IT" smtClean="0"/>
              <a:t>Medium predictability (localise)</a:t>
            </a:r>
          </a:p>
          <a:p>
            <a:pPr algn="ctr" eaLnBrk="1" hangingPunct="1">
              <a:buFontTx/>
              <a:buNone/>
            </a:pPr>
            <a:endParaRPr lang="it-IT" altLang="it-IT" smtClean="0"/>
          </a:p>
          <a:p>
            <a:pPr algn="ctr" eaLnBrk="1" hangingPunct="1">
              <a:buFontTx/>
              <a:buNone/>
            </a:pPr>
            <a:endParaRPr lang="it-IT" altLang="it-IT" smtClean="0"/>
          </a:p>
          <a:p>
            <a:pPr algn="r" eaLnBrk="1" hangingPunct="1">
              <a:buFontTx/>
              <a:buNone/>
            </a:pPr>
            <a:r>
              <a:rPr lang="it-IT" altLang="it-IT" smtClean="0"/>
              <a:t>Low predictability (foreignise)</a:t>
            </a:r>
          </a:p>
        </p:txBody>
      </p:sp>
      <p:sp>
        <p:nvSpPr>
          <p:cNvPr id="51204" name="Line 4"/>
          <p:cNvSpPr>
            <a:spLocks noChangeShapeType="1"/>
          </p:cNvSpPr>
          <p:nvPr/>
        </p:nvSpPr>
        <p:spPr bwMode="auto">
          <a:xfrm flipV="1">
            <a:off x="1116013" y="2565400"/>
            <a:ext cx="7127875" cy="2663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spAutoFit/>
          </a:bodyPr>
          <a:lstStyle/>
          <a:p>
            <a:endParaRPr lang="it-IT"/>
          </a:p>
        </p:txBody>
      </p:sp>
      <p:sp>
        <p:nvSpPr>
          <p:cNvPr id="51205" name="Line 5"/>
          <p:cNvSpPr>
            <a:spLocks noChangeShapeType="1"/>
          </p:cNvSpPr>
          <p:nvPr/>
        </p:nvSpPr>
        <p:spPr bwMode="auto">
          <a:xfrm flipV="1">
            <a:off x="971550" y="2636838"/>
            <a:ext cx="6985000" cy="2663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it-IT"/>
          </a:p>
        </p:txBody>
      </p:sp>
      <p:sp>
        <p:nvSpPr>
          <p:cNvPr id="51206" name="Line 6"/>
          <p:cNvSpPr>
            <a:spLocks noChangeShapeType="1"/>
          </p:cNvSpPr>
          <p:nvPr/>
        </p:nvSpPr>
        <p:spPr bwMode="auto">
          <a:xfrm>
            <a:off x="2195513" y="2492375"/>
            <a:ext cx="1800225" cy="1081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it-IT"/>
          </a:p>
        </p:txBody>
      </p:sp>
      <p:sp>
        <p:nvSpPr>
          <p:cNvPr id="51207" name="Line 7"/>
          <p:cNvSpPr>
            <a:spLocks noChangeShapeType="1"/>
          </p:cNvSpPr>
          <p:nvPr/>
        </p:nvSpPr>
        <p:spPr bwMode="auto">
          <a:xfrm>
            <a:off x="2195513" y="2420938"/>
            <a:ext cx="1584325" cy="10795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it-IT"/>
          </a:p>
        </p:txBody>
      </p:sp>
      <p:sp>
        <p:nvSpPr>
          <p:cNvPr id="51208" name="Line 8"/>
          <p:cNvSpPr>
            <a:spLocks noChangeShapeType="1"/>
          </p:cNvSpPr>
          <p:nvPr/>
        </p:nvSpPr>
        <p:spPr bwMode="auto">
          <a:xfrm>
            <a:off x="2339975" y="2492375"/>
            <a:ext cx="1800225" cy="1296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spAutoFit/>
          </a:bodyPr>
          <a:lstStyle/>
          <a:p>
            <a:endParaRPr lang="it-IT"/>
          </a:p>
        </p:txBody>
      </p:sp>
      <p:sp>
        <p:nvSpPr>
          <p:cNvPr id="51209" name="Line 9"/>
          <p:cNvSpPr>
            <a:spLocks noChangeShapeType="1"/>
          </p:cNvSpPr>
          <p:nvPr/>
        </p:nvSpPr>
        <p:spPr bwMode="auto">
          <a:xfrm>
            <a:off x="2339975" y="2492375"/>
            <a:ext cx="1727200" cy="12239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it-IT"/>
          </a:p>
        </p:txBody>
      </p:sp>
      <p:sp>
        <p:nvSpPr>
          <p:cNvPr id="51210" name="Line 10"/>
          <p:cNvSpPr>
            <a:spLocks noChangeShapeType="1"/>
          </p:cNvSpPr>
          <p:nvPr/>
        </p:nvSpPr>
        <p:spPr bwMode="auto">
          <a:xfrm>
            <a:off x="4427538" y="4292600"/>
            <a:ext cx="2160587" cy="1081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it-IT"/>
          </a:p>
        </p:txBody>
      </p:sp>
      <p:sp>
        <p:nvSpPr>
          <p:cNvPr id="51211" name="AutoShape 11"/>
          <p:cNvSpPr>
            <a:spLocks noChangeArrowheads="1"/>
          </p:cNvSpPr>
          <p:nvPr/>
        </p:nvSpPr>
        <p:spPr bwMode="auto">
          <a:xfrm>
            <a:off x="2411413" y="2492375"/>
            <a:ext cx="1368425" cy="1152525"/>
          </a:xfrm>
          <a:prstGeom prst="rightArrow">
            <a:avLst>
              <a:gd name="adj1" fmla="val 50000"/>
              <a:gd name="adj2" fmla="val 296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chemeClr val="accent2"/>
              </a:buClr>
              <a:buFont typeface="Wingdings" pitchFamily="2" charset="2"/>
              <a:buChar char="©"/>
              <a:defRPr sz="3200" i="1">
                <a:solidFill>
                  <a:schemeClr val="tx1"/>
                </a:solidFill>
                <a:latin typeface="Times New Roman" pitchFamily="18" charset="0"/>
              </a:defRPr>
            </a:lvl1pPr>
            <a:lvl2pPr marL="742950" indent="-285750" eaLnBrk="0" hangingPunct="0">
              <a:spcBef>
                <a:spcPct val="20000"/>
              </a:spcBef>
              <a:buClr>
                <a:schemeClr val="tx2"/>
              </a:buClr>
              <a:buFont typeface="Wingdings" pitchFamily="2" charset="2"/>
              <a:buChar char="©"/>
              <a:defRPr sz="2800" i="1">
                <a:solidFill>
                  <a:schemeClr val="tx1"/>
                </a:solidFill>
                <a:latin typeface="Times New Roman" pitchFamily="18" charset="0"/>
              </a:defRPr>
            </a:lvl2pPr>
            <a:lvl3pPr marL="1143000" indent="-228600" eaLnBrk="0" hangingPunct="0">
              <a:spcBef>
                <a:spcPct val="20000"/>
              </a:spcBef>
              <a:buClr>
                <a:schemeClr val="bg2"/>
              </a:buClr>
              <a:buFont typeface="Wingdings" pitchFamily="2" charset="2"/>
              <a:buChar char="©"/>
              <a:defRPr sz="2400" i="1">
                <a:solidFill>
                  <a:schemeClr val="tx1"/>
                </a:solidFill>
                <a:latin typeface="Times New Roman" pitchFamily="18" charset="0"/>
              </a:defRPr>
            </a:lvl3pPr>
            <a:lvl4pPr marL="1600200" indent="-228600" eaLnBrk="0" hangingPunct="0">
              <a:spcBef>
                <a:spcPct val="20000"/>
              </a:spcBef>
              <a:buClr>
                <a:schemeClr val="accent2"/>
              </a:buClr>
              <a:buFont typeface="Wingdings" pitchFamily="2" charset="2"/>
              <a:buChar char="©"/>
              <a:defRPr sz="2000" i="1">
                <a:solidFill>
                  <a:schemeClr val="tx1"/>
                </a:solidFill>
                <a:latin typeface="Times New Roman" pitchFamily="18" charset="0"/>
              </a:defRPr>
            </a:lvl4pPr>
            <a:lvl5pPr marL="2057400" indent="-228600" eaLnBrk="0" hangingPunct="0">
              <a:spcBef>
                <a:spcPct val="20000"/>
              </a:spcBef>
              <a:buFont typeface="Wingdings" pitchFamily="2" charset="2"/>
              <a:buChar char="©"/>
              <a:defRPr sz="2000" i="1">
                <a:solidFill>
                  <a:schemeClr val="tx1"/>
                </a:solidFill>
                <a:latin typeface="Times New Roman" pitchFamily="18" charset="0"/>
              </a:defRPr>
            </a:lvl5pPr>
            <a:lvl6pPr marL="2514600" indent="-228600" eaLnBrk="0" fontAlgn="base" hangingPunct="0">
              <a:spcBef>
                <a:spcPct val="20000"/>
              </a:spcBef>
              <a:spcAft>
                <a:spcPct val="0"/>
              </a:spcAft>
              <a:buFont typeface="Wingdings" pitchFamily="2" charset="2"/>
              <a:buChar char="©"/>
              <a:defRPr sz="2000" i="1">
                <a:solidFill>
                  <a:schemeClr val="tx1"/>
                </a:solidFill>
                <a:latin typeface="Times New Roman" pitchFamily="18" charset="0"/>
              </a:defRPr>
            </a:lvl6pPr>
            <a:lvl7pPr marL="2971800" indent="-228600" eaLnBrk="0" fontAlgn="base" hangingPunct="0">
              <a:spcBef>
                <a:spcPct val="20000"/>
              </a:spcBef>
              <a:spcAft>
                <a:spcPct val="0"/>
              </a:spcAft>
              <a:buFont typeface="Wingdings" pitchFamily="2" charset="2"/>
              <a:buChar char="©"/>
              <a:defRPr sz="2000" i="1">
                <a:solidFill>
                  <a:schemeClr val="tx1"/>
                </a:solidFill>
                <a:latin typeface="Times New Roman" pitchFamily="18" charset="0"/>
              </a:defRPr>
            </a:lvl7pPr>
            <a:lvl8pPr marL="3429000" indent="-228600" eaLnBrk="0" fontAlgn="base" hangingPunct="0">
              <a:spcBef>
                <a:spcPct val="20000"/>
              </a:spcBef>
              <a:spcAft>
                <a:spcPct val="0"/>
              </a:spcAft>
              <a:buFont typeface="Wingdings" pitchFamily="2" charset="2"/>
              <a:buChar char="©"/>
              <a:defRPr sz="2000" i="1">
                <a:solidFill>
                  <a:schemeClr val="tx1"/>
                </a:solidFill>
                <a:latin typeface="Times New Roman" pitchFamily="18" charset="0"/>
              </a:defRPr>
            </a:lvl8pPr>
            <a:lvl9pPr marL="3886200" indent="-228600" eaLnBrk="0" fontAlgn="base" hangingPunct="0">
              <a:spcBef>
                <a:spcPct val="20000"/>
              </a:spcBef>
              <a:spcAft>
                <a:spcPct val="0"/>
              </a:spcAft>
              <a:buFont typeface="Wingdings" pitchFamily="2" charset="2"/>
              <a:buChar char="©"/>
              <a:defRPr sz="2000" i="1">
                <a:solidFill>
                  <a:schemeClr val="tx1"/>
                </a:solidFill>
                <a:latin typeface="Times New Roman" pitchFamily="18" charset="0"/>
              </a:defRPr>
            </a:lvl9pPr>
          </a:lstStyle>
          <a:p>
            <a:pPr eaLnBrk="1" hangingPunct="1">
              <a:spcBef>
                <a:spcPct val="0"/>
              </a:spcBef>
              <a:buClrTx/>
              <a:buFontTx/>
              <a:buNone/>
            </a:pPr>
            <a:endParaRPr lang="it-IT" altLang="it-IT" sz="2400" i="0"/>
          </a:p>
        </p:txBody>
      </p:sp>
    </p:spTree>
    <p:extLst>
      <p:ext uri="{BB962C8B-B14F-4D97-AF65-F5344CB8AC3E}">
        <p14:creationId xmlns:p14="http://schemas.microsoft.com/office/powerpoint/2010/main" val="3282018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it-IT" altLang="it-IT" smtClean="0"/>
              <a:t>Predictability cont.</a:t>
            </a:r>
          </a:p>
        </p:txBody>
      </p:sp>
      <p:sp>
        <p:nvSpPr>
          <p:cNvPr id="52227" name="Rectangle 3"/>
          <p:cNvSpPr>
            <a:spLocks noGrp="1" noChangeArrowheads="1"/>
          </p:cNvSpPr>
          <p:nvPr>
            <p:ph type="body" idx="1"/>
          </p:nvPr>
        </p:nvSpPr>
        <p:spPr/>
        <p:txBody>
          <a:bodyPr/>
          <a:lstStyle/>
          <a:p>
            <a:pPr eaLnBrk="1" hangingPunct="1">
              <a:buFontTx/>
              <a:buNone/>
            </a:pPr>
            <a:r>
              <a:rPr lang="it-IT" altLang="it-IT" smtClean="0"/>
              <a:t>	But more or less predictable subgenres and gernrelets can appear within a predominantly high predictability or low predictability film.</a:t>
            </a:r>
          </a:p>
        </p:txBody>
      </p:sp>
    </p:spTree>
    <p:extLst>
      <p:ext uri="{BB962C8B-B14F-4D97-AF65-F5344CB8AC3E}">
        <p14:creationId xmlns:p14="http://schemas.microsoft.com/office/powerpoint/2010/main" val="1418350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it-IT" altLang="it-IT" smtClean="0"/>
              <a:t>Predictability and Genre</a:t>
            </a:r>
          </a:p>
        </p:txBody>
      </p:sp>
      <p:sp>
        <p:nvSpPr>
          <p:cNvPr id="53251" name="Rectangle 3"/>
          <p:cNvSpPr>
            <a:spLocks noGrp="1" noChangeArrowheads="1"/>
          </p:cNvSpPr>
          <p:nvPr>
            <p:ph type="body" idx="1"/>
          </p:nvPr>
        </p:nvSpPr>
        <p:spPr/>
        <p:txBody>
          <a:bodyPr/>
          <a:lstStyle/>
          <a:p>
            <a:pPr eaLnBrk="1" hangingPunct="1">
              <a:lnSpc>
                <a:spcPct val="90000"/>
              </a:lnSpc>
              <a:buFontTx/>
              <a:buNone/>
            </a:pPr>
            <a:r>
              <a:rPr lang="it-IT" altLang="it-IT" smtClean="0"/>
              <a:t>	There is a general correlation between predictability and genre. </a:t>
            </a:r>
          </a:p>
          <a:p>
            <a:pPr eaLnBrk="1" hangingPunct="1">
              <a:lnSpc>
                <a:spcPct val="90000"/>
              </a:lnSpc>
              <a:buFontTx/>
              <a:buNone/>
            </a:pPr>
            <a:r>
              <a:rPr lang="it-IT" altLang="it-IT" smtClean="0"/>
              <a:t>	The more mundane the genre (many TV series, soap operas, etc.), the more predictable the dialogue.</a:t>
            </a:r>
          </a:p>
          <a:p>
            <a:pPr eaLnBrk="1" hangingPunct="1">
              <a:lnSpc>
                <a:spcPct val="90000"/>
              </a:lnSpc>
              <a:buFontTx/>
              <a:buNone/>
            </a:pPr>
            <a:r>
              <a:rPr lang="it-IT" altLang="it-IT" smtClean="0"/>
              <a:t>	The more serious/intellectual/highbrow the genre, the less predictable the dialogue.</a:t>
            </a:r>
          </a:p>
        </p:txBody>
      </p:sp>
    </p:spTree>
    <p:extLst>
      <p:ext uri="{BB962C8B-B14F-4D97-AF65-F5344CB8AC3E}">
        <p14:creationId xmlns:p14="http://schemas.microsoft.com/office/powerpoint/2010/main" val="3627511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it-IT" altLang="it-IT" sz="4000" smtClean="0"/>
              <a:t>Less predictable genres in translation</a:t>
            </a:r>
          </a:p>
        </p:txBody>
      </p:sp>
      <p:sp>
        <p:nvSpPr>
          <p:cNvPr id="54275" name="Rectangle 3"/>
          <p:cNvSpPr>
            <a:spLocks noGrp="1" noChangeArrowheads="1"/>
          </p:cNvSpPr>
          <p:nvPr>
            <p:ph type="body" idx="1"/>
          </p:nvPr>
        </p:nvSpPr>
        <p:spPr/>
        <p:txBody>
          <a:bodyPr/>
          <a:lstStyle/>
          <a:p>
            <a:pPr eaLnBrk="1" hangingPunct="1">
              <a:lnSpc>
                <a:spcPct val="90000"/>
              </a:lnSpc>
              <a:buFontTx/>
              <a:buNone/>
            </a:pPr>
            <a:r>
              <a:rPr lang="it-IT" altLang="it-IT" smtClean="0"/>
              <a:t>	Even where the language transfer involves some kind of semantic or pragmatic shift (eg. bar protocols in English and Italian), matches based on predictability can be easily made.</a:t>
            </a:r>
          </a:p>
          <a:p>
            <a:pPr eaLnBrk="1" hangingPunct="1">
              <a:lnSpc>
                <a:spcPct val="90000"/>
              </a:lnSpc>
              <a:buFontTx/>
              <a:buNone/>
            </a:pPr>
            <a:endParaRPr lang="it-IT" altLang="it-IT" smtClean="0"/>
          </a:p>
          <a:p>
            <a:pPr eaLnBrk="1" hangingPunct="1">
              <a:lnSpc>
                <a:spcPct val="90000"/>
              </a:lnSpc>
              <a:buFontTx/>
              <a:buNone/>
            </a:pPr>
            <a:r>
              <a:rPr lang="it-IT" altLang="it-IT" smtClean="0"/>
              <a:t>	But some genres, where cultural mores are involved, prove troublesome.</a:t>
            </a:r>
          </a:p>
        </p:txBody>
      </p:sp>
    </p:spTree>
    <p:extLst>
      <p:ext uri="{BB962C8B-B14F-4D97-AF65-F5344CB8AC3E}">
        <p14:creationId xmlns:p14="http://schemas.microsoft.com/office/powerpoint/2010/main" val="23235115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it-IT" altLang="it-IT" smtClean="0"/>
              <a:t>At table</a:t>
            </a:r>
          </a:p>
        </p:txBody>
      </p:sp>
      <p:sp>
        <p:nvSpPr>
          <p:cNvPr id="55299" name="Rectangle 3"/>
          <p:cNvSpPr>
            <a:spLocks noGrp="1" noChangeArrowheads="1"/>
          </p:cNvSpPr>
          <p:nvPr>
            <p:ph type="body" idx="1"/>
          </p:nvPr>
        </p:nvSpPr>
        <p:spPr/>
        <p:txBody>
          <a:bodyPr/>
          <a:lstStyle/>
          <a:p>
            <a:pPr eaLnBrk="1" hangingPunct="1">
              <a:lnSpc>
                <a:spcPct val="80000"/>
              </a:lnSpc>
              <a:buFontTx/>
              <a:buNone/>
            </a:pPr>
            <a:r>
              <a:rPr lang="it-IT" altLang="it-IT" sz="2000" smtClean="0">
                <a:solidFill>
                  <a:srgbClr val="FF0066"/>
                </a:solidFill>
              </a:rPr>
              <a:t>Buonissimo! Eccezionale! Sono la fine del mondo!!</a:t>
            </a:r>
          </a:p>
          <a:p>
            <a:pPr eaLnBrk="1" hangingPunct="1">
              <a:lnSpc>
                <a:spcPct val="80000"/>
              </a:lnSpc>
              <a:buFontTx/>
              <a:buNone/>
            </a:pPr>
            <a:r>
              <a:rPr lang="it-IT" altLang="it-IT" sz="2000" smtClean="0">
                <a:solidFill>
                  <a:srgbClr val="FF0066"/>
                </a:solidFill>
              </a:rPr>
              <a:t>(at regular intervals)</a:t>
            </a:r>
          </a:p>
          <a:p>
            <a:pPr eaLnBrk="1" hangingPunct="1">
              <a:lnSpc>
                <a:spcPct val="80000"/>
              </a:lnSpc>
              <a:buFontTx/>
              <a:buNone/>
            </a:pPr>
            <a:r>
              <a:rPr lang="it-IT" altLang="it-IT" sz="2000" smtClean="0">
                <a:solidFill>
                  <a:srgbClr val="FF0066"/>
                </a:solidFill>
              </a:rPr>
              <a:t>Da noi si usa solo aglio e olio.</a:t>
            </a:r>
          </a:p>
          <a:p>
            <a:pPr eaLnBrk="1" hangingPunct="1">
              <a:lnSpc>
                <a:spcPct val="80000"/>
              </a:lnSpc>
            </a:pPr>
            <a:endParaRPr lang="it-IT" altLang="it-IT" sz="2000" smtClean="0">
              <a:solidFill>
                <a:srgbClr val="FF0066"/>
              </a:solidFill>
            </a:endParaRPr>
          </a:p>
          <a:p>
            <a:pPr eaLnBrk="1" hangingPunct="1">
              <a:lnSpc>
                <a:spcPct val="80000"/>
              </a:lnSpc>
              <a:buFontTx/>
              <a:buNone/>
            </a:pPr>
            <a:r>
              <a:rPr lang="en-GB" altLang="it-IT" sz="2000" smtClean="0"/>
              <a:t>Miles: 	Just bring him </a:t>
            </a:r>
            <a:r>
              <a:rPr lang="en-GB" altLang="it-IT" sz="2000" smtClean="0">
                <a:solidFill>
                  <a:schemeClr val="accent2"/>
                </a:solidFill>
              </a:rPr>
              <a:t>an iceberg lettuce and mealy tomato wedge 	smothered in French dressing</a:t>
            </a:r>
          </a:p>
          <a:p>
            <a:pPr eaLnBrk="1" hangingPunct="1">
              <a:lnSpc>
                <a:spcPct val="80000"/>
              </a:lnSpc>
              <a:buFontTx/>
              <a:buNone/>
            </a:pPr>
            <a:r>
              <a:rPr lang="en-GB" altLang="it-IT" sz="2000" smtClean="0"/>
              <a:t>W: 	And for you?</a:t>
            </a:r>
          </a:p>
          <a:p>
            <a:pPr eaLnBrk="1" hangingPunct="1">
              <a:lnSpc>
                <a:spcPct val="80000"/>
              </a:lnSpc>
              <a:buFontTx/>
              <a:buNone/>
            </a:pPr>
            <a:r>
              <a:rPr lang="en-GB" altLang="it-IT" sz="2000" smtClean="0"/>
              <a:t>Miles: 	</a:t>
            </a:r>
            <a:r>
              <a:rPr lang="en-GB" altLang="it-IT" sz="2000" smtClean="0">
                <a:solidFill>
                  <a:schemeClr val="accent2"/>
                </a:solidFill>
              </a:rPr>
              <a:t>Ham sandwich on stale rye bread lots of mayo easy on the 	ham</a:t>
            </a:r>
            <a:r>
              <a:rPr lang="en-GB" altLang="it-IT" sz="2000" smtClean="0"/>
              <a:t>.</a:t>
            </a:r>
          </a:p>
          <a:p>
            <a:pPr eaLnBrk="1" hangingPunct="1">
              <a:lnSpc>
                <a:spcPct val="80000"/>
              </a:lnSpc>
            </a:pPr>
            <a:endParaRPr lang="it-IT" altLang="it-IT" sz="2000" smtClean="0"/>
          </a:p>
          <a:p>
            <a:pPr eaLnBrk="1" hangingPunct="1">
              <a:lnSpc>
                <a:spcPct val="80000"/>
              </a:lnSpc>
              <a:buFontTx/>
              <a:buNone/>
            </a:pPr>
            <a:r>
              <a:rPr lang="it-IT" altLang="it-IT" sz="2000" smtClean="0"/>
              <a:t>These expressions (not the words) are difficult to translate for the</a:t>
            </a:r>
          </a:p>
          <a:p>
            <a:pPr eaLnBrk="1" hangingPunct="1">
              <a:lnSpc>
                <a:spcPct val="80000"/>
              </a:lnSpc>
              <a:buFontTx/>
              <a:buNone/>
            </a:pPr>
            <a:r>
              <a:rPr lang="it-IT" altLang="it-IT" sz="2000" smtClean="0"/>
              <a:t>simple reason that English/Italian people don’t say them.</a:t>
            </a:r>
          </a:p>
          <a:p>
            <a:pPr eaLnBrk="1" hangingPunct="1">
              <a:lnSpc>
                <a:spcPct val="80000"/>
              </a:lnSpc>
              <a:buFontTx/>
              <a:buNone/>
            </a:pPr>
            <a:endParaRPr lang="en-GB" altLang="it-IT" sz="2000" smtClean="0"/>
          </a:p>
          <a:p>
            <a:pPr eaLnBrk="1" hangingPunct="1">
              <a:lnSpc>
                <a:spcPct val="80000"/>
              </a:lnSpc>
            </a:pPr>
            <a:endParaRPr lang="it-IT" altLang="it-IT" sz="2000" smtClean="0"/>
          </a:p>
        </p:txBody>
      </p:sp>
    </p:spTree>
    <p:extLst>
      <p:ext uri="{BB962C8B-B14F-4D97-AF65-F5344CB8AC3E}">
        <p14:creationId xmlns:p14="http://schemas.microsoft.com/office/powerpoint/2010/main" val="40242963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it-IT" altLang="it-IT" sz="4000" smtClean="0"/>
              <a:t>Il Commissario Montalbano </a:t>
            </a:r>
            <a:br>
              <a:rPr lang="it-IT" altLang="it-IT" sz="4000" smtClean="0"/>
            </a:br>
            <a:r>
              <a:rPr lang="it-IT" altLang="it-IT" sz="4000" smtClean="0"/>
              <a:t>(1)  Caffè</a:t>
            </a:r>
          </a:p>
        </p:txBody>
      </p:sp>
      <p:sp>
        <p:nvSpPr>
          <p:cNvPr id="56323" name="Rectangle 3"/>
          <p:cNvSpPr>
            <a:spLocks noGrp="1" noChangeArrowheads="1"/>
          </p:cNvSpPr>
          <p:nvPr>
            <p:ph type="body" idx="1"/>
          </p:nvPr>
        </p:nvSpPr>
        <p:spPr/>
        <p:txBody>
          <a:bodyPr/>
          <a:lstStyle/>
          <a:p>
            <a:pPr eaLnBrk="1" hangingPunct="1">
              <a:lnSpc>
                <a:spcPct val="90000"/>
              </a:lnSpc>
              <a:buFontTx/>
              <a:buNone/>
            </a:pPr>
            <a:r>
              <a:rPr lang="it-IT" altLang="it-IT" smtClean="0">
                <a:solidFill>
                  <a:schemeClr val="folHlink"/>
                </a:solidFill>
              </a:rPr>
              <a:t>	</a:t>
            </a:r>
            <a:r>
              <a:rPr lang="it-IT" altLang="it-IT" smtClean="0"/>
              <a:t>Michela: 	(bevendo </a:t>
            </a:r>
            <a:r>
              <a:rPr lang="it-IT" altLang="it-IT" smtClean="0">
                <a:solidFill>
                  <a:schemeClr val="accent2"/>
                </a:solidFill>
              </a:rPr>
              <a:t>il caffè</a:t>
            </a:r>
            <a:r>
              <a:rPr lang="it-IT" altLang="it-IT" smtClean="0"/>
              <a:t>)</a:t>
            </a:r>
            <a:r>
              <a:rPr lang="it-IT" altLang="it-IT" smtClean="0">
                <a:solidFill>
                  <a:schemeClr val="folHlink"/>
                </a:solidFill>
              </a:rPr>
              <a:t> Mhm! Sì!</a:t>
            </a:r>
          </a:p>
          <a:p>
            <a:pPr eaLnBrk="1" hangingPunct="1">
              <a:lnSpc>
                <a:spcPct val="90000"/>
              </a:lnSpc>
            </a:pPr>
            <a:r>
              <a:rPr lang="it-IT" altLang="it-IT" smtClean="0"/>
              <a:t>Mimì:</a:t>
            </a:r>
            <a:r>
              <a:rPr lang="it-IT" altLang="it-IT" smtClean="0">
                <a:solidFill>
                  <a:schemeClr val="folHlink"/>
                </a:solidFill>
              </a:rPr>
              <a:t> 		</a:t>
            </a:r>
            <a:r>
              <a:rPr lang="it-IT" altLang="it-IT" smtClean="0"/>
              <a:t>(guardando Montalbano 				versare </a:t>
            </a:r>
            <a:r>
              <a:rPr lang="it-IT" altLang="it-IT" smtClean="0">
                <a:solidFill>
                  <a:schemeClr val="accent2"/>
                </a:solidFill>
              </a:rPr>
              <a:t>il caffè</a:t>
            </a:r>
            <a:r>
              <a:rPr lang="it-IT" altLang="it-IT" smtClean="0"/>
              <a:t>)</a:t>
            </a:r>
            <a:r>
              <a:rPr lang="it-IT" altLang="it-IT" smtClean="0">
                <a:solidFill>
                  <a:schemeClr val="folHlink"/>
                </a:solidFill>
              </a:rPr>
              <a:t> Ce n’è 				magari pe’mmea?</a:t>
            </a:r>
          </a:p>
          <a:p>
            <a:pPr eaLnBrk="1" hangingPunct="1">
              <a:lnSpc>
                <a:spcPct val="90000"/>
              </a:lnSpc>
            </a:pPr>
            <a:r>
              <a:rPr lang="it-IT" altLang="it-IT" smtClean="0"/>
              <a:t>CM:</a:t>
            </a:r>
            <a:r>
              <a:rPr lang="it-IT" altLang="it-IT" smtClean="0">
                <a:solidFill>
                  <a:schemeClr val="folHlink"/>
                </a:solidFill>
              </a:rPr>
              <a:t>		.. Mi è venuto voglia di una 			bella </a:t>
            </a:r>
            <a:r>
              <a:rPr lang="it-IT" altLang="it-IT" smtClean="0">
                <a:solidFill>
                  <a:schemeClr val="accent2"/>
                </a:solidFill>
              </a:rPr>
              <a:t>granatina di caffè</a:t>
            </a:r>
          </a:p>
          <a:p>
            <a:pPr eaLnBrk="1" hangingPunct="1">
              <a:lnSpc>
                <a:spcPct val="90000"/>
              </a:lnSpc>
            </a:pPr>
            <a:r>
              <a:rPr lang="it-IT" altLang="it-IT" smtClean="0"/>
              <a:t>Fazio:</a:t>
            </a:r>
            <a:r>
              <a:rPr lang="it-IT" altLang="it-IT" smtClean="0">
                <a:solidFill>
                  <a:schemeClr val="folHlink"/>
                </a:solidFill>
              </a:rPr>
              <a:t>		Ho portato il</a:t>
            </a:r>
            <a:r>
              <a:rPr lang="it-IT" altLang="it-IT" smtClean="0">
                <a:solidFill>
                  <a:schemeClr val="accent2"/>
                </a:solidFill>
              </a:rPr>
              <a:t>…</a:t>
            </a:r>
            <a:r>
              <a:rPr lang="it-IT" altLang="it-IT" smtClean="0">
                <a:solidFill>
                  <a:schemeClr val="folHlink"/>
                </a:solidFill>
              </a:rPr>
              <a:t>	</a:t>
            </a:r>
          </a:p>
          <a:p>
            <a:pPr eaLnBrk="1" hangingPunct="1">
              <a:lnSpc>
                <a:spcPct val="90000"/>
              </a:lnSpc>
            </a:pPr>
            <a:r>
              <a:rPr lang="it-IT" altLang="it-IT" smtClean="0"/>
              <a:t>Donna:	</a:t>
            </a:r>
            <a:r>
              <a:rPr lang="it-IT" altLang="it-IT" smtClean="0">
                <a:solidFill>
                  <a:schemeClr val="folHlink"/>
                </a:solidFill>
              </a:rPr>
              <a:t>	(beve l’ultimo sorso di </a:t>
            </a:r>
            <a:r>
              <a:rPr lang="it-IT" altLang="it-IT" smtClean="0">
                <a:solidFill>
                  <a:schemeClr val="accent2"/>
                </a:solidFill>
              </a:rPr>
              <a:t>caffè</a:t>
            </a:r>
            <a:r>
              <a:rPr lang="it-IT" altLang="it-IT" smtClean="0">
                <a:solidFill>
                  <a:schemeClr val="folHlink"/>
                </a:solidFill>
              </a:rPr>
              <a:t>)</a:t>
            </a:r>
          </a:p>
          <a:p>
            <a:pPr eaLnBrk="1" hangingPunct="1">
              <a:lnSpc>
                <a:spcPct val="90000"/>
              </a:lnSpc>
            </a:pPr>
            <a:endParaRPr lang="it-IT" altLang="it-IT" smtClean="0">
              <a:solidFill>
                <a:schemeClr val="folHlink"/>
              </a:solidFill>
            </a:endParaRPr>
          </a:p>
        </p:txBody>
      </p:sp>
    </p:spTree>
    <p:extLst>
      <p:ext uri="{BB962C8B-B14F-4D97-AF65-F5344CB8AC3E}">
        <p14:creationId xmlns:p14="http://schemas.microsoft.com/office/powerpoint/2010/main" val="41572088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it-IT" altLang="it-IT" sz="4000" smtClean="0"/>
              <a:t>Il Commissario Montalbano</a:t>
            </a:r>
            <a:br>
              <a:rPr lang="it-IT" altLang="it-IT" sz="4000" smtClean="0"/>
            </a:br>
            <a:r>
              <a:rPr lang="it-IT" altLang="it-IT" sz="4000" smtClean="0"/>
              <a:t>(2) Pasta con broccoli</a:t>
            </a:r>
          </a:p>
        </p:txBody>
      </p:sp>
      <p:sp>
        <p:nvSpPr>
          <p:cNvPr id="57347" name="Rectangle 3"/>
          <p:cNvSpPr>
            <a:spLocks noGrp="1" noChangeArrowheads="1"/>
          </p:cNvSpPr>
          <p:nvPr>
            <p:ph type="body" idx="1"/>
          </p:nvPr>
        </p:nvSpPr>
        <p:spPr/>
        <p:txBody>
          <a:bodyPr/>
          <a:lstStyle/>
          <a:p>
            <a:pPr eaLnBrk="1" hangingPunct="1">
              <a:lnSpc>
                <a:spcPct val="80000"/>
              </a:lnSpc>
            </a:pPr>
            <a:r>
              <a:rPr lang="it-IT" altLang="it-IT" sz="2400" smtClean="0"/>
              <a:t>CM: 	Sto mangiando </a:t>
            </a:r>
            <a:r>
              <a:rPr lang="it-IT" altLang="it-IT" sz="2400" smtClean="0">
                <a:solidFill>
                  <a:schemeClr val="accent2"/>
                </a:solidFill>
              </a:rPr>
              <a:t>la pasta con 				broccoli</a:t>
            </a:r>
            <a:r>
              <a:rPr lang="it-IT" altLang="it-IT" sz="2400" smtClean="0"/>
              <a:t>, chi è che rompe…</a:t>
            </a:r>
          </a:p>
          <a:p>
            <a:pPr eaLnBrk="1" hangingPunct="1">
              <a:lnSpc>
                <a:spcPct val="80000"/>
              </a:lnSpc>
            </a:pPr>
            <a:r>
              <a:rPr lang="it-IT" altLang="it-IT" sz="2400" smtClean="0"/>
              <a:t>Livia:	Chi ti ha preparato </a:t>
            </a:r>
            <a:r>
              <a:rPr lang="it-IT" altLang="it-IT" sz="2400" smtClean="0">
                <a:solidFill>
                  <a:schemeClr val="accent2"/>
                </a:solidFill>
              </a:rPr>
              <a:t>la pasta con 				broccoli?</a:t>
            </a:r>
            <a:r>
              <a:rPr lang="it-IT" altLang="it-IT" sz="2400" smtClean="0"/>
              <a:t> Scommetto Adelina?... 				Sabato mattina prendo l’aereo e 				vengo giù.</a:t>
            </a:r>
          </a:p>
          <a:p>
            <a:pPr eaLnBrk="1" hangingPunct="1">
              <a:lnSpc>
                <a:spcPct val="80000"/>
              </a:lnSpc>
            </a:pPr>
            <a:r>
              <a:rPr lang="it-IT" altLang="it-IT" sz="2400" smtClean="0"/>
              <a:t>CM:		Sabato?</a:t>
            </a:r>
          </a:p>
          <a:p>
            <a:pPr eaLnBrk="1" hangingPunct="1">
              <a:lnSpc>
                <a:spcPct val="80000"/>
              </a:lnSpc>
            </a:pPr>
            <a:r>
              <a:rPr lang="it-IT" altLang="it-IT" sz="2400" smtClean="0"/>
              <a:t>Livia:	Sì, sarò a Vigato </a:t>
            </a:r>
            <a:r>
              <a:rPr lang="it-IT" altLang="it-IT" sz="2400" smtClean="0">
                <a:solidFill>
                  <a:schemeClr val="hlink"/>
                </a:solidFill>
              </a:rPr>
              <a:t>per l’ora di pranzo</a:t>
            </a:r>
            <a:r>
              <a:rPr lang="it-IT" altLang="it-IT" sz="2400" smtClean="0"/>
              <a:t>.</a:t>
            </a:r>
          </a:p>
          <a:p>
            <a:pPr eaLnBrk="1" hangingPunct="1">
              <a:lnSpc>
                <a:spcPct val="80000"/>
              </a:lnSpc>
            </a:pPr>
            <a:r>
              <a:rPr lang="it-IT" altLang="it-IT" sz="2400" smtClean="0"/>
              <a:t>CM:		Ah, benissimo..ma, sei sicura?</a:t>
            </a:r>
          </a:p>
          <a:p>
            <a:pPr eaLnBrk="1" hangingPunct="1">
              <a:lnSpc>
                <a:spcPct val="80000"/>
              </a:lnSpc>
            </a:pPr>
            <a:r>
              <a:rPr lang="it-IT" altLang="it-IT" sz="2400" smtClean="0"/>
              <a:t>Livia:	Sicurissima. Ho già fatto il biglietto… Vai a 		buttare </a:t>
            </a:r>
            <a:r>
              <a:rPr lang="it-IT" altLang="it-IT" sz="2400" smtClean="0">
                <a:solidFill>
                  <a:schemeClr val="accent2"/>
                </a:solidFill>
              </a:rPr>
              <a:t>quella pasta</a:t>
            </a:r>
            <a:r>
              <a:rPr lang="it-IT" altLang="it-IT" sz="2400" smtClean="0"/>
              <a:t> nella spazzatura!</a:t>
            </a:r>
          </a:p>
          <a:p>
            <a:pPr eaLnBrk="1" hangingPunct="1">
              <a:lnSpc>
                <a:spcPct val="80000"/>
              </a:lnSpc>
              <a:buFontTx/>
              <a:buNone/>
            </a:pPr>
            <a:r>
              <a:rPr lang="it-IT" altLang="it-IT" sz="2400" smtClean="0"/>
              <a:t>		</a:t>
            </a:r>
          </a:p>
          <a:p>
            <a:pPr eaLnBrk="1" hangingPunct="1">
              <a:lnSpc>
                <a:spcPct val="80000"/>
              </a:lnSpc>
              <a:buFontTx/>
              <a:buNone/>
            </a:pPr>
            <a:endParaRPr lang="it-IT" altLang="it-IT" sz="2400" smtClean="0"/>
          </a:p>
        </p:txBody>
      </p:sp>
    </p:spTree>
    <p:extLst>
      <p:ext uri="{BB962C8B-B14F-4D97-AF65-F5344CB8AC3E}">
        <p14:creationId xmlns:p14="http://schemas.microsoft.com/office/powerpoint/2010/main" val="41976823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it-IT" altLang="it-IT" sz="4000" smtClean="0"/>
              <a:t>Il Commissario Montalbano </a:t>
            </a:r>
            <a:br>
              <a:rPr lang="it-IT" altLang="it-IT" sz="4000" smtClean="0"/>
            </a:br>
            <a:r>
              <a:rPr lang="it-IT" altLang="it-IT" sz="4000" smtClean="0"/>
              <a:t>(3) disturbance!</a:t>
            </a:r>
          </a:p>
        </p:txBody>
      </p:sp>
      <p:sp>
        <p:nvSpPr>
          <p:cNvPr id="58371" name="Rectangle 3"/>
          <p:cNvSpPr>
            <a:spLocks noGrp="1" noChangeArrowheads="1"/>
          </p:cNvSpPr>
          <p:nvPr>
            <p:ph type="body" idx="1"/>
          </p:nvPr>
        </p:nvSpPr>
        <p:spPr/>
        <p:txBody>
          <a:bodyPr/>
          <a:lstStyle/>
          <a:p>
            <a:pPr eaLnBrk="1" hangingPunct="1"/>
            <a:r>
              <a:rPr lang="it-IT" altLang="it-IT" smtClean="0"/>
              <a:t>Mimì:	Ma che stavi mangiando.</a:t>
            </a:r>
          </a:p>
          <a:p>
            <a:pPr eaLnBrk="1" hangingPunct="1"/>
            <a:r>
              <a:rPr lang="it-IT" altLang="it-IT" smtClean="0"/>
              <a:t>CM:	No, no. Non ti preoccupare.</a:t>
            </a:r>
          </a:p>
          <a:p>
            <a:pPr eaLnBrk="1" hangingPunct="1"/>
            <a:r>
              <a:rPr lang="it-IT" altLang="it-IT" smtClean="0"/>
              <a:t>Mimì:	E allora t’ho </a:t>
            </a:r>
            <a:r>
              <a:rPr lang="it-IT" altLang="it-IT" u="sng" smtClean="0"/>
              <a:t>disturbato</a:t>
            </a:r>
            <a:r>
              <a:rPr lang="it-IT" altLang="it-IT" smtClean="0"/>
              <a:t>…</a:t>
            </a:r>
          </a:p>
          <a:p>
            <a:pPr eaLnBrk="1" hangingPunct="1"/>
            <a:r>
              <a:rPr lang="it-IT" altLang="it-IT" smtClean="0"/>
              <a:t>CM:	E ti dico non ti preoccupare…</a:t>
            </a:r>
          </a:p>
          <a:p>
            <a:pPr eaLnBrk="1" hangingPunct="1"/>
            <a:endParaRPr lang="it-IT" altLang="it-IT" smtClean="0"/>
          </a:p>
          <a:p>
            <a:pPr eaLnBrk="1" hangingPunct="1"/>
            <a:r>
              <a:rPr lang="it-IT" altLang="it-IT" smtClean="0"/>
              <a:t>CM: 	Sto mangiando</a:t>
            </a:r>
            <a:r>
              <a:rPr lang="it-IT" altLang="it-IT" smtClean="0">
                <a:solidFill>
                  <a:schemeClr val="hlink"/>
                </a:solidFill>
              </a:rPr>
              <a:t> </a:t>
            </a:r>
            <a:r>
              <a:rPr lang="it-IT" altLang="it-IT" smtClean="0">
                <a:solidFill>
                  <a:schemeClr val="accent2"/>
                </a:solidFill>
              </a:rPr>
              <a:t>la pasta con 			broccoli</a:t>
            </a:r>
            <a:r>
              <a:rPr lang="it-IT" altLang="it-IT" smtClean="0"/>
              <a:t>, </a:t>
            </a:r>
            <a:r>
              <a:rPr lang="it-IT" altLang="it-IT" u="sng" smtClean="0"/>
              <a:t>chi è che rompe</a:t>
            </a:r>
            <a:r>
              <a:rPr lang="it-IT" altLang="it-IT" smtClean="0"/>
              <a:t>…</a:t>
            </a:r>
          </a:p>
        </p:txBody>
      </p:sp>
    </p:spTree>
    <p:extLst>
      <p:ext uri="{BB962C8B-B14F-4D97-AF65-F5344CB8AC3E}">
        <p14:creationId xmlns:p14="http://schemas.microsoft.com/office/powerpoint/2010/main" val="1592140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it-IT" altLang="it-IT" smtClean="0"/>
              <a:t>Montalbano </a:t>
            </a:r>
            <a:r>
              <a:rPr lang="it-IT" altLang="it-IT" smtClean="0">
                <a:hlinkClick r:id="rId2" action="ppaction://hlinkfile"/>
              </a:rPr>
              <a:t>video</a:t>
            </a:r>
            <a:endParaRPr lang="it-IT" altLang="it-IT" smtClean="0"/>
          </a:p>
        </p:txBody>
      </p:sp>
    </p:spTree>
    <p:extLst>
      <p:ext uri="{BB962C8B-B14F-4D97-AF65-F5344CB8AC3E}">
        <p14:creationId xmlns:p14="http://schemas.microsoft.com/office/powerpoint/2010/main" val="173811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8229600" cy="1143000"/>
          </a:xfrm>
        </p:spPr>
        <p:txBody>
          <a:bodyPr/>
          <a:lstStyle/>
          <a:p>
            <a:pPr eaLnBrk="1" hangingPunct="1"/>
            <a:r>
              <a:rPr lang="it-IT" altLang="it-IT" smtClean="0">
                <a:hlinkClick r:id="rId2"/>
              </a:rPr>
              <a:t>Insert </a:t>
            </a:r>
            <a:r>
              <a:rPr lang="it-IT" altLang="it-IT" smtClean="0">
                <a:hlinkClick r:id="rId3" action="ppaction://hlinkfile"/>
              </a:rPr>
              <a:t>video</a:t>
            </a:r>
            <a:r>
              <a:rPr lang="it-IT" altLang="it-IT" smtClean="0">
                <a:hlinkClick r:id="rId2"/>
              </a:rPr>
              <a:t> </a:t>
            </a:r>
            <a:r>
              <a:rPr lang="it-IT" altLang="it-IT" smtClean="0"/>
              <a:t>Bundaberg 1</a:t>
            </a:r>
            <a:endParaRPr lang="en-GB" altLang="it-IT" smtClean="0"/>
          </a:p>
        </p:txBody>
      </p:sp>
    </p:spTree>
    <p:extLst>
      <p:ext uri="{BB962C8B-B14F-4D97-AF65-F5344CB8AC3E}">
        <p14:creationId xmlns:p14="http://schemas.microsoft.com/office/powerpoint/2010/main" val="204692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it-IT" altLang="it-IT" sz="4000" smtClean="0"/>
              <a:t>Il Commissario Montalbano </a:t>
            </a:r>
            <a:br>
              <a:rPr lang="it-IT" altLang="it-IT" sz="4000" smtClean="0"/>
            </a:br>
            <a:r>
              <a:rPr lang="it-IT" altLang="it-IT" sz="4000" smtClean="0"/>
              <a:t>(4) Spigole etc.</a:t>
            </a:r>
          </a:p>
        </p:txBody>
      </p:sp>
      <p:sp>
        <p:nvSpPr>
          <p:cNvPr id="60419" name="Rectangle 3"/>
          <p:cNvSpPr>
            <a:spLocks noGrp="1" noChangeArrowheads="1"/>
          </p:cNvSpPr>
          <p:nvPr>
            <p:ph type="body" idx="1"/>
          </p:nvPr>
        </p:nvSpPr>
        <p:spPr/>
        <p:txBody>
          <a:bodyPr/>
          <a:lstStyle/>
          <a:p>
            <a:pPr eaLnBrk="1" hangingPunct="1">
              <a:lnSpc>
                <a:spcPct val="90000"/>
              </a:lnSpc>
            </a:pPr>
            <a:r>
              <a:rPr lang="it-IT" altLang="it-IT" sz="2400" smtClean="0"/>
              <a:t>C- Dunque oggi c’ho pe’ vossia </a:t>
            </a:r>
            <a:r>
              <a:rPr lang="it-IT" altLang="it-IT" sz="2400" smtClean="0">
                <a:solidFill>
                  <a:schemeClr val="accent2"/>
                </a:solidFill>
              </a:rPr>
              <a:t>un risotto a nevuro di siccia</a:t>
            </a:r>
            <a:r>
              <a:rPr lang="it-IT" altLang="it-IT" sz="2400" smtClean="0"/>
              <a:t> ch’è megghio’ e na </a:t>
            </a:r>
            <a:r>
              <a:rPr lang="it-IT" altLang="it-IT" sz="2400" smtClean="0">
                <a:solidFill>
                  <a:schemeClr val="accent2"/>
                </a:solidFill>
              </a:rPr>
              <a:t>cassata</a:t>
            </a:r>
            <a:r>
              <a:rPr lang="it-IT" altLang="it-IT" sz="2400" smtClean="0"/>
              <a:t>.</a:t>
            </a:r>
          </a:p>
          <a:p>
            <a:pPr eaLnBrk="1" hangingPunct="1">
              <a:lnSpc>
                <a:spcPct val="90000"/>
              </a:lnSpc>
            </a:pPr>
            <a:r>
              <a:rPr lang="it-IT" altLang="it-IT" sz="2400" smtClean="0"/>
              <a:t>M- Per me va bene, per lei?</a:t>
            </a:r>
          </a:p>
          <a:p>
            <a:pPr eaLnBrk="1" hangingPunct="1">
              <a:lnSpc>
                <a:spcPct val="90000"/>
              </a:lnSpc>
            </a:pPr>
            <a:r>
              <a:rPr lang="it-IT" altLang="it-IT" sz="2400" smtClean="0"/>
              <a:t>B- Anche per me va bene.</a:t>
            </a:r>
          </a:p>
          <a:p>
            <a:pPr eaLnBrk="1" hangingPunct="1">
              <a:lnSpc>
                <a:spcPct val="90000"/>
              </a:lnSpc>
            </a:pPr>
            <a:r>
              <a:rPr lang="it-IT" altLang="it-IT" sz="2400" smtClean="0"/>
              <a:t>M- Aggiudicato.</a:t>
            </a:r>
          </a:p>
          <a:p>
            <a:pPr eaLnBrk="1" hangingPunct="1">
              <a:lnSpc>
                <a:spcPct val="90000"/>
              </a:lnSpc>
            </a:pPr>
            <a:r>
              <a:rPr lang="it-IT" altLang="it-IT" sz="2400" smtClean="0"/>
              <a:t>C- Ah, per secondo carissimo dottore Montalbano ci sono delle </a:t>
            </a:r>
            <a:r>
              <a:rPr lang="it-IT" altLang="it-IT" sz="2400" smtClean="0">
                <a:solidFill>
                  <a:schemeClr val="accent2"/>
                </a:solidFill>
              </a:rPr>
              <a:t>spigole freschissime pescate stanotte</a:t>
            </a:r>
            <a:r>
              <a:rPr lang="it-IT" altLang="it-IT" sz="2400" smtClean="0"/>
              <a:t> oppure…</a:t>
            </a:r>
          </a:p>
          <a:p>
            <a:pPr eaLnBrk="1" hangingPunct="1">
              <a:lnSpc>
                <a:spcPct val="90000"/>
              </a:lnSpc>
            </a:pPr>
            <a:r>
              <a:rPr lang="it-IT" altLang="it-IT" sz="2400" smtClean="0"/>
              <a:t>M- No, per me va bene </a:t>
            </a:r>
            <a:r>
              <a:rPr lang="it-IT" altLang="it-IT" sz="2400" smtClean="0">
                <a:solidFill>
                  <a:schemeClr val="accent2"/>
                </a:solidFill>
              </a:rPr>
              <a:t>le spigole</a:t>
            </a:r>
            <a:r>
              <a:rPr lang="it-IT" altLang="it-IT" sz="2400" smtClean="0"/>
              <a:t> senza oppure, per lei?</a:t>
            </a:r>
          </a:p>
          <a:p>
            <a:pPr eaLnBrk="1" hangingPunct="1">
              <a:lnSpc>
                <a:spcPct val="90000"/>
              </a:lnSpc>
            </a:pPr>
            <a:r>
              <a:rPr lang="it-IT" altLang="it-IT" sz="2400" smtClean="0"/>
              <a:t>B- Anche per me va bene.</a:t>
            </a:r>
          </a:p>
          <a:p>
            <a:pPr eaLnBrk="1" hangingPunct="1">
              <a:lnSpc>
                <a:spcPct val="90000"/>
              </a:lnSpc>
            </a:pPr>
            <a:r>
              <a:rPr lang="it-IT" altLang="it-IT" sz="2400" smtClean="0"/>
              <a:t>M- Aggiudicato.</a:t>
            </a:r>
          </a:p>
        </p:txBody>
      </p:sp>
    </p:spTree>
    <p:extLst>
      <p:ext uri="{BB962C8B-B14F-4D97-AF65-F5344CB8AC3E}">
        <p14:creationId xmlns:p14="http://schemas.microsoft.com/office/powerpoint/2010/main" val="42240969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it-IT" altLang="it-IT" smtClean="0"/>
              <a:t>Neutralisation</a:t>
            </a:r>
          </a:p>
        </p:txBody>
      </p:sp>
      <p:sp>
        <p:nvSpPr>
          <p:cNvPr id="61443" name="Rectangle 3"/>
          <p:cNvSpPr>
            <a:spLocks noGrp="1" noChangeArrowheads="1"/>
          </p:cNvSpPr>
          <p:nvPr>
            <p:ph type="body" idx="1"/>
          </p:nvPr>
        </p:nvSpPr>
        <p:spPr/>
        <p:txBody>
          <a:bodyPr/>
          <a:lstStyle/>
          <a:p>
            <a:pPr eaLnBrk="1" hangingPunct="1">
              <a:lnSpc>
                <a:spcPct val="90000"/>
              </a:lnSpc>
              <a:buFontTx/>
              <a:buNone/>
            </a:pPr>
            <a:r>
              <a:rPr lang="it-IT" altLang="it-IT" sz="2400" smtClean="0"/>
              <a:t>(1)</a:t>
            </a:r>
            <a:r>
              <a:rPr lang="it-IT" altLang="it-IT" sz="2400" smtClean="0">
                <a:solidFill>
                  <a:schemeClr val="accent2"/>
                </a:solidFill>
              </a:rPr>
              <a:t> 	Caffè = </a:t>
            </a:r>
            <a:r>
              <a:rPr lang="it-IT" altLang="it-IT" sz="2400" smtClean="0"/>
              <a:t>coffee</a:t>
            </a:r>
          </a:p>
          <a:p>
            <a:pPr eaLnBrk="1" hangingPunct="1">
              <a:lnSpc>
                <a:spcPct val="90000"/>
              </a:lnSpc>
            </a:pPr>
            <a:endParaRPr lang="it-IT" altLang="it-IT" sz="2400" smtClean="0">
              <a:solidFill>
                <a:schemeClr val="accent2"/>
              </a:solidFill>
            </a:endParaRPr>
          </a:p>
          <a:p>
            <a:pPr eaLnBrk="1" hangingPunct="1">
              <a:lnSpc>
                <a:spcPct val="90000"/>
              </a:lnSpc>
              <a:buFontTx/>
              <a:buNone/>
            </a:pPr>
            <a:r>
              <a:rPr lang="it-IT" altLang="it-IT" sz="2400" smtClean="0"/>
              <a:t>(2) 	Disturbance and seriousness elements translated 	literally, regardless of audience perplexity.</a:t>
            </a:r>
          </a:p>
          <a:p>
            <a:pPr eaLnBrk="1" hangingPunct="1">
              <a:lnSpc>
                <a:spcPct val="90000"/>
              </a:lnSpc>
            </a:pPr>
            <a:endParaRPr lang="it-IT" altLang="it-IT" sz="2400" smtClean="0"/>
          </a:p>
          <a:p>
            <a:pPr eaLnBrk="1" hangingPunct="1">
              <a:lnSpc>
                <a:spcPct val="90000"/>
              </a:lnSpc>
              <a:buFontTx/>
              <a:buNone/>
            </a:pPr>
            <a:r>
              <a:rPr lang="it-IT" altLang="it-IT" sz="2400" smtClean="0"/>
              <a:t>(3)</a:t>
            </a:r>
            <a:r>
              <a:rPr lang="it-IT" altLang="it-IT" sz="2400" smtClean="0">
                <a:solidFill>
                  <a:schemeClr val="accent2"/>
                </a:solidFill>
              </a:rPr>
              <a:t> 	Pasta con broccoli = </a:t>
            </a:r>
            <a:r>
              <a:rPr lang="it-IT" altLang="it-IT" sz="2400" smtClean="0"/>
              <a:t>pasta with broccoli</a:t>
            </a:r>
          </a:p>
          <a:p>
            <a:pPr eaLnBrk="1" hangingPunct="1">
              <a:lnSpc>
                <a:spcPct val="90000"/>
              </a:lnSpc>
            </a:pPr>
            <a:endParaRPr lang="it-IT" altLang="it-IT" sz="2400" smtClean="0"/>
          </a:p>
          <a:p>
            <a:pPr eaLnBrk="1" hangingPunct="1">
              <a:lnSpc>
                <a:spcPct val="90000"/>
              </a:lnSpc>
              <a:buFontTx/>
              <a:buNone/>
            </a:pPr>
            <a:r>
              <a:rPr lang="it-IT" altLang="it-IT" sz="2400" smtClean="0"/>
              <a:t>(4)</a:t>
            </a:r>
            <a:r>
              <a:rPr lang="it-IT" altLang="it-IT" sz="2400" smtClean="0">
                <a:solidFill>
                  <a:schemeClr val="accent2"/>
                </a:solidFill>
              </a:rPr>
              <a:t> 	Spaghetti con sugo di ricci, risotto a nevuro di siccia, 	na cassata, spigole freschissime pescate stanotte, 	</a:t>
            </a:r>
            <a:r>
              <a:rPr lang="it-IT" altLang="it-IT" sz="2400" smtClean="0"/>
              <a:t>‘spaghetti’, ‘rice’, ‘cake’, ‘fish’.</a:t>
            </a:r>
          </a:p>
        </p:txBody>
      </p:sp>
    </p:spTree>
    <p:extLst>
      <p:ext uri="{BB962C8B-B14F-4D97-AF65-F5344CB8AC3E}">
        <p14:creationId xmlns:p14="http://schemas.microsoft.com/office/powerpoint/2010/main" val="32465856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it-IT" altLang="it-IT" smtClean="0"/>
              <a:t>Localisation</a:t>
            </a:r>
          </a:p>
        </p:txBody>
      </p:sp>
      <p:sp>
        <p:nvSpPr>
          <p:cNvPr id="62467" name="Rectangle 3"/>
          <p:cNvSpPr>
            <a:spLocks noGrp="1" noChangeArrowheads="1"/>
          </p:cNvSpPr>
          <p:nvPr>
            <p:ph type="body" idx="1"/>
          </p:nvPr>
        </p:nvSpPr>
        <p:spPr/>
        <p:txBody>
          <a:bodyPr/>
          <a:lstStyle/>
          <a:p>
            <a:pPr eaLnBrk="1" hangingPunct="1">
              <a:lnSpc>
                <a:spcPct val="80000"/>
              </a:lnSpc>
              <a:buFontTx/>
              <a:buNone/>
            </a:pPr>
            <a:r>
              <a:rPr lang="it-IT" altLang="it-IT" sz="1800" smtClean="0"/>
              <a:t>(1)</a:t>
            </a:r>
            <a:r>
              <a:rPr lang="it-IT" altLang="it-IT" sz="1800" smtClean="0">
                <a:solidFill>
                  <a:schemeClr val="accent2"/>
                </a:solidFill>
              </a:rPr>
              <a:t> Caffè</a:t>
            </a:r>
            <a:r>
              <a:rPr lang="it-IT" altLang="it-IT" sz="1800" smtClean="0"/>
              <a:t> must be rendered more English, ironically through the use of explicit markers – cappucino, espresso, latte, etc. – depending on which of these is considered the most universal.</a:t>
            </a:r>
          </a:p>
          <a:p>
            <a:pPr eaLnBrk="1" hangingPunct="1">
              <a:lnSpc>
                <a:spcPct val="80000"/>
              </a:lnSpc>
            </a:pPr>
            <a:endParaRPr lang="it-IT" altLang="it-IT" sz="1800" smtClean="0"/>
          </a:p>
          <a:p>
            <a:pPr eaLnBrk="1" hangingPunct="1">
              <a:lnSpc>
                <a:spcPct val="80000"/>
              </a:lnSpc>
              <a:buFontTx/>
              <a:buNone/>
            </a:pPr>
            <a:r>
              <a:rPr lang="it-IT" altLang="it-IT" sz="1800" smtClean="0"/>
              <a:t>(2) Elements of disturbance and seriousness may be changed or tempered.</a:t>
            </a:r>
          </a:p>
          <a:p>
            <a:pPr eaLnBrk="1" hangingPunct="1">
              <a:lnSpc>
                <a:spcPct val="80000"/>
              </a:lnSpc>
            </a:pPr>
            <a:endParaRPr lang="it-IT" altLang="it-IT" sz="1800" smtClean="0"/>
          </a:p>
          <a:p>
            <a:pPr eaLnBrk="1" hangingPunct="1">
              <a:lnSpc>
                <a:spcPct val="80000"/>
              </a:lnSpc>
              <a:buFontTx/>
              <a:buNone/>
            </a:pPr>
            <a:r>
              <a:rPr lang="it-IT" altLang="it-IT" sz="1800" smtClean="0"/>
              <a:t>(3)</a:t>
            </a:r>
            <a:r>
              <a:rPr lang="it-IT" altLang="it-IT" sz="1800" smtClean="0">
                <a:solidFill>
                  <a:schemeClr val="accent2"/>
                </a:solidFill>
              </a:rPr>
              <a:t> Pasta con broccoli</a:t>
            </a:r>
            <a:r>
              <a:rPr lang="it-IT" altLang="it-IT" sz="1800" smtClean="0"/>
              <a:t> may be changed to something more recognisably Italian such as ‘spaghetti bolognese’ or ‘lasagne’. It depends on whether it can be seen.</a:t>
            </a:r>
          </a:p>
          <a:p>
            <a:pPr eaLnBrk="1" hangingPunct="1">
              <a:lnSpc>
                <a:spcPct val="80000"/>
              </a:lnSpc>
            </a:pPr>
            <a:endParaRPr lang="it-IT" altLang="it-IT" sz="1800" smtClean="0"/>
          </a:p>
          <a:p>
            <a:pPr eaLnBrk="1" hangingPunct="1">
              <a:lnSpc>
                <a:spcPct val="80000"/>
              </a:lnSpc>
              <a:buFontTx/>
              <a:buNone/>
            </a:pPr>
            <a:r>
              <a:rPr lang="it-IT" altLang="it-IT" sz="1800" smtClean="0"/>
              <a:t>(4)</a:t>
            </a:r>
            <a:r>
              <a:rPr lang="it-IT" altLang="it-IT" sz="1800" smtClean="0">
                <a:solidFill>
                  <a:schemeClr val="accent2"/>
                </a:solidFill>
              </a:rPr>
              <a:t>	Spaghetti con sugo di ricci, risotto a nevuro di siccia, na cassata, spigole freschissime pescate stanotte, </a:t>
            </a:r>
            <a:r>
              <a:rPr lang="it-IT" altLang="it-IT" sz="1800" smtClean="0"/>
              <a:t>can be changed to recognisable English/American dishes – ‘spaghetti with meatballs’, ‘sausages’,  ‘ice cream’, ‘snapper’.</a:t>
            </a:r>
          </a:p>
          <a:p>
            <a:pPr eaLnBrk="1" hangingPunct="1">
              <a:lnSpc>
                <a:spcPct val="80000"/>
              </a:lnSpc>
            </a:pPr>
            <a:endParaRPr lang="it-IT" altLang="it-IT" sz="1800" smtClean="0"/>
          </a:p>
          <a:p>
            <a:pPr eaLnBrk="1" hangingPunct="1">
              <a:lnSpc>
                <a:spcPct val="80000"/>
              </a:lnSpc>
            </a:pPr>
            <a:endParaRPr lang="it-IT" altLang="it-IT" sz="1800" smtClean="0"/>
          </a:p>
        </p:txBody>
      </p:sp>
    </p:spTree>
    <p:extLst>
      <p:ext uri="{BB962C8B-B14F-4D97-AF65-F5344CB8AC3E}">
        <p14:creationId xmlns:p14="http://schemas.microsoft.com/office/powerpoint/2010/main" val="2238419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it-IT" altLang="it-IT" smtClean="0"/>
              <a:t>Foreignisation</a:t>
            </a:r>
          </a:p>
        </p:txBody>
      </p:sp>
      <p:sp>
        <p:nvSpPr>
          <p:cNvPr id="63491" name="Rectangle 3"/>
          <p:cNvSpPr>
            <a:spLocks noGrp="1" noChangeArrowheads="1"/>
          </p:cNvSpPr>
          <p:nvPr>
            <p:ph type="body" idx="1"/>
          </p:nvPr>
        </p:nvSpPr>
        <p:spPr/>
        <p:txBody>
          <a:bodyPr/>
          <a:lstStyle/>
          <a:p>
            <a:pPr eaLnBrk="1" hangingPunct="1">
              <a:lnSpc>
                <a:spcPct val="80000"/>
              </a:lnSpc>
              <a:buFontTx/>
              <a:buNone/>
            </a:pPr>
            <a:r>
              <a:rPr lang="it-IT" altLang="it-IT" sz="2000" smtClean="0"/>
              <a:t>(1)</a:t>
            </a:r>
            <a:r>
              <a:rPr lang="it-IT" altLang="it-IT" sz="2000" smtClean="0">
                <a:solidFill>
                  <a:schemeClr val="accent2"/>
                </a:solidFill>
              </a:rPr>
              <a:t> Caffè</a:t>
            </a:r>
            <a:r>
              <a:rPr lang="it-IT" altLang="it-IT" sz="2000" smtClean="0"/>
              <a:t> remains – its meaning is known and is always straight ‘espresso’.</a:t>
            </a:r>
          </a:p>
          <a:p>
            <a:pPr eaLnBrk="1" hangingPunct="1">
              <a:lnSpc>
                <a:spcPct val="80000"/>
              </a:lnSpc>
              <a:buFontTx/>
              <a:buNone/>
            </a:pPr>
            <a:endParaRPr lang="it-IT" altLang="it-IT" sz="2000" smtClean="0"/>
          </a:p>
          <a:p>
            <a:pPr eaLnBrk="1" hangingPunct="1">
              <a:lnSpc>
                <a:spcPct val="80000"/>
              </a:lnSpc>
              <a:buFontTx/>
              <a:buNone/>
            </a:pPr>
            <a:r>
              <a:rPr lang="it-IT" altLang="it-IT" sz="2000" smtClean="0"/>
              <a:t>(2)</a:t>
            </a:r>
            <a:r>
              <a:rPr lang="it-IT" altLang="it-IT" sz="2000" smtClean="0">
                <a:solidFill>
                  <a:schemeClr val="accent2"/>
                </a:solidFill>
              </a:rPr>
              <a:t> Pasta con broccoli</a:t>
            </a:r>
            <a:r>
              <a:rPr lang="it-IT" altLang="it-IT" sz="2000" smtClean="0"/>
              <a:t> is a leitmotif of the series and can be left as it is.</a:t>
            </a:r>
          </a:p>
          <a:p>
            <a:pPr eaLnBrk="1" hangingPunct="1">
              <a:lnSpc>
                <a:spcPct val="80000"/>
              </a:lnSpc>
            </a:pPr>
            <a:endParaRPr lang="it-IT" altLang="it-IT" sz="2000" smtClean="0"/>
          </a:p>
          <a:p>
            <a:pPr eaLnBrk="1" hangingPunct="1">
              <a:lnSpc>
                <a:spcPct val="80000"/>
              </a:lnSpc>
              <a:buFontTx/>
              <a:buNone/>
            </a:pPr>
            <a:r>
              <a:rPr lang="it-IT" altLang="it-IT" sz="2000" smtClean="0"/>
              <a:t>(3) The disturbance and seriousness factors are part of that mind set that some of the audience will associate with Sicily and others will not be aware of.</a:t>
            </a:r>
          </a:p>
          <a:p>
            <a:pPr eaLnBrk="1" hangingPunct="1">
              <a:lnSpc>
                <a:spcPct val="80000"/>
              </a:lnSpc>
            </a:pPr>
            <a:endParaRPr lang="it-IT" altLang="it-IT" sz="2000" smtClean="0"/>
          </a:p>
          <a:p>
            <a:pPr eaLnBrk="1" hangingPunct="1">
              <a:lnSpc>
                <a:spcPct val="80000"/>
              </a:lnSpc>
              <a:buFontTx/>
              <a:buNone/>
            </a:pPr>
            <a:r>
              <a:rPr lang="it-IT" altLang="it-IT" sz="2000" smtClean="0"/>
              <a:t>(4)</a:t>
            </a:r>
            <a:r>
              <a:rPr lang="it-IT" altLang="it-IT" sz="2000" smtClean="0">
                <a:solidFill>
                  <a:schemeClr val="accent2"/>
                </a:solidFill>
              </a:rPr>
              <a:t> Spaghetti con sugo di ricci, risotto a nevuro di siccia, na cassata, spigole freschissime pescate stanotte,</a:t>
            </a:r>
            <a:r>
              <a:rPr lang="it-IT" altLang="it-IT" sz="2000" smtClean="0">
                <a:solidFill>
                  <a:schemeClr val="hlink"/>
                </a:solidFill>
              </a:rPr>
              <a:t> </a:t>
            </a:r>
            <a:r>
              <a:rPr lang="it-IT" altLang="it-IT" sz="2000" smtClean="0"/>
              <a:t>can be left and simply understood as Italian dishes. </a:t>
            </a:r>
            <a:endParaRPr lang="it-IT" altLang="it-IT" sz="2000" smtClean="0">
              <a:solidFill>
                <a:schemeClr val="hlink"/>
              </a:solidFill>
            </a:endParaRPr>
          </a:p>
        </p:txBody>
      </p:sp>
    </p:spTree>
    <p:extLst>
      <p:ext uri="{BB962C8B-B14F-4D97-AF65-F5344CB8AC3E}">
        <p14:creationId xmlns:p14="http://schemas.microsoft.com/office/powerpoint/2010/main" val="9771959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it-IT" altLang="it-IT" smtClean="0"/>
              <a:t>Conclusion 1</a:t>
            </a:r>
          </a:p>
        </p:txBody>
      </p:sp>
      <p:sp>
        <p:nvSpPr>
          <p:cNvPr id="64515" name="Rectangle 3"/>
          <p:cNvSpPr>
            <a:spLocks noGrp="1" noChangeArrowheads="1"/>
          </p:cNvSpPr>
          <p:nvPr>
            <p:ph type="body" idx="1"/>
          </p:nvPr>
        </p:nvSpPr>
        <p:spPr/>
        <p:txBody>
          <a:bodyPr/>
          <a:lstStyle/>
          <a:p>
            <a:pPr algn="ctr" eaLnBrk="1" hangingPunct="1">
              <a:lnSpc>
                <a:spcPct val="90000"/>
              </a:lnSpc>
              <a:buFontTx/>
              <a:buNone/>
            </a:pPr>
            <a:r>
              <a:rPr lang="it-IT" altLang="it-IT" sz="2800" smtClean="0"/>
              <a:t>	WHERE THE TEXT IS HIGHLY PREDICTABLE</a:t>
            </a:r>
          </a:p>
          <a:p>
            <a:pPr eaLnBrk="1" hangingPunct="1">
              <a:lnSpc>
                <a:spcPct val="90000"/>
              </a:lnSpc>
              <a:buFontTx/>
              <a:buNone/>
            </a:pPr>
            <a:endParaRPr lang="it-IT" altLang="it-IT" sz="2800" smtClean="0"/>
          </a:p>
          <a:p>
            <a:pPr algn="ctr" eaLnBrk="1" hangingPunct="1">
              <a:lnSpc>
                <a:spcPct val="90000"/>
              </a:lnSpc>
              <a:buFontTx/>
              <a:buNone/>
            </a:pPr>
            <a:r>
              <a:rPr lang="it-IT" altLang="it-IT" sz="2800" smtClean="0"/>
              <a:t>	there is a place in film translation (in the broadest sense), in subtitling but also in dubbing, for the judicious use of some kind of translation memory tool (eg, Atril’s Dejà vu).</a:t>
            </a:r>
          </a:p>
          <a:p>
            <a:pPr algn="ctr" eaLnBrk="1" hangingPunct="1">
              <a:lnSpc>
                <a:spcPct val="90000"/>
              </a:lnSpc>
              <a:buFontTx/>
              <a:buNone/>
            </a:pPr>
            <a:r>
              <a:rPr lang="it-IT" altLang="it-IT" sz="2800" smtClean="0"/>
              <a:t>Although this would require very careful editing it could save a lot of time and provide much needed consistency</a:t>
            </a:r>
          </a:p>
        </p:txBody>
      </p:sp>
    </p:spTree>
    <p:extLst>
      <p:ext uri="{BB962C8B-B14F-4D97-AF65-F5344CB8AC3E}">
        <p14:creationId xmlns:p14="http://schemas.microsoft.com/office/powerpoint/2010/main" val="11874707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it-IT" altLang="it-IT" smtClean="0"/>
              <a:t>Conclusion 2</a:t>
            </a:r>
          </a:p>
        </p:txBody>
      </p:sp>
      <p:sp>
        <p:nvSpPr>
          <p:cNvPr id="65539" name="Rectangle 3"/>
          <p:cNvSpPr>
            <a:spLocks noGrp="1" noChangeArrowheads="1"/>
          </p:cNvSpPr>
          <p:nvPr>
            <p:ph type="body" idx="1"/>
          </p:nvPr>
        </p:nvSpPr>
        <p:spPr/>
        <p:txBody>
          <a:bodyPr/>
          <a:lstStyle/>
          <a:p>
            <a:pPr algn="ctr" eaLnBrk="1" hangingPunct="1">
              <a:buFontTx/>
              <a:buNone/>
            </a:pPr>
            <a:r>
              <a:rPr lang="it-IT" altLang="it-IT" sz="2800" smtClean="0"/>
              <a:t>WHERE TEXTS ARE NOT VERY PREDICTABLE</a:t>
            </a:r>
          </a:p>
          <a:p>
            <a:pPr algn="ctr" eaLnBrk="1" hangingPunct="1">
              <a:buFontTx/>
              <a:buNone/>
            </a:pPr>
            <a:endParaRPr lang="it-IT" altLang="it-IT" sz="2800" smtClean="0"/>
          </a:p>
          <a:p>
            <a:pPr algn="ctr" eaLnBrk="1" hangingPunct="1">
              <a:buFontTx/>
              <a:buNone/>
            </a:pPr>
            <a:r>
              <a:rPr lang="it-IT" altLang="it-IT" sz="2800" smtClean="0"/>
              <a:t>translation choices may lie between foreignisation, localisation and standardisation.</a:t>
            </a:r>
          </a:p>
          <a:p>
            <a:pPr algn="ctr" eaLnBrk="1" hangingPunct="1">
              <a:buFontTx/>
              <a:buNone/>
            </a:pPr>
            <a:r>
              <a:rPr lang="it-IT" altLang="it-IT" sz="2800" smtClean="0"/>
              <a:t>The choice will depend on such factors as the ‘prestige’ of the film or given audience tastes.</a:t>
            </a:r>
          </a:p>
        </p:txBody>
      </p:sp>
    </p:spTree>
    <p:extLst>
      <p:ext uri="{BB962C8B-B14F-4D97-AF65-F5344CB8AC3E}">
        <p14:creationId xmlns:p14="http://schemas.microsoft.com/office/powerpoint/2010/main" val="31423186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it-IT" altLang="it-IT" smtClean="0"/>
              <a:t>Conclusion 3</a:t>
            </a:r>
          </a:p>
        </p:txBody>
      </p:sp>
      <p:sp>
        <p:nvSpPr>
          <p:cNvPr id="66563" name="Rectangle 3"/>
          <p:cNvSpPr>
            <a:spLocks noGrp="1" noChangeArrowheads="1"/>
          </p:cNvSpPr>
          <p:nvPr>
            <p:ph type="body" idx="1"/>
          </p:nvPr>
        </p:nvSpPr>
        <p:spPr/>
        <p:txBody>
          <a:bodyPr/>
          <a:lstStyle/>
          <a:p>
            <a:pPr algn="ctr" eaLnBrk="1" hangingPunct="1">
              <a:lnSpc>
                <a:spcPct val="90000"/>
              </a:lnSpc>
              <a:buFontTx/>
              <a:buNone/>
            </a:pPr>
            <a:r>
              <a:rPr lang="it-IT" altLang="it-IT" sz="2800" smtClean="0"/>
              <a:t>WHERE TEXTS ARE GOVERNED BY CULTURAL MORES</a:t>
            </a:r>
          </a:p>
          <a:p>
            <a:pPr algn="ctr" eaLnBrk="1" hangingPunct="1">
              <a:lnSpc>
                <a:spcPct val="90000"/>
              </a:lnSpc>
              <a:buFontTx/>
              <a:buNone/>
            </a:pPr>
            <a:endParaRPr lang="it-IT" altLang="it-IT" sz="2800" smtClean="0"/>
          </a:p>
          <a:p>
            <a:pPr algn="ctr" eaLnBrk="1" hangingPunct="1">
              <a:lnSpc>
                <a:spcPct val="90000"/>
              </a:lnSpc>
              <a:buFontTx/>
              <a:buNone/>
            </a:pPr>
            <a:r>
              <a:rPr lang="it-IT" altLang="it-IT" sz="2800" smtClean="0"/>
              <a:t>predictability can be largely discounted, firstly in the patterns of the source language, and particularly in translation.</a:t>
            </a:r>
          </a:p>
          <a:p>
            <a:pPr algn="ctr" eaLnBrk="1" hangingPunct="1">
              <a:lnSpc>
                <a:spcPct val="90000"/>
              </a:lnSpc>
              <a:buFontTx/>
              <a:buNone/>
            </a:pPr>
            <a:r>
              <a:rPr lang="it-IT" altLang="it-IT" sz="2800" smtClean="0"/>
              <a:t>Here the translator is on his/her own in gauging to what extent the audience is attuned to the mind set of the source text culture.</a:t>
            </a:r>
          </a:p>
        </p:txBody>
      </p:sp>
    </p:spTree>
    <p:extLst>
      <p:ext uri="{BB962C8B-B14F-4D97-AF65-F5344CB8AC3E}">
        <p14:creationId xmlns:p14="http://schemas.microsoft.com/office/powerpoint/2010/main" val="21897980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it-IT" altLang="it-IT" smtClean="0"/>
              <a:t>Conclusion 4</a:t>
            </a:r>
          </a:p>
        </p:txBody>
      </p:sp>
      <p:sp>
        <p:nvSpPr>
          <p:cNvPr id="67587" name="Rectangle 3"/>
          <p:cNvSpPr>
            <a:spLocks noGrp="1" noChangeArrowheads="1"/>
          </p:cNvSpPr>
          <p:nvPr>
            <p:ph type="body" idx="1"/>
          </p:nvPr>
        </p:nvSpPr>
        <p:spPr/>
        <p:txBody>
          <a:bodyPr/>
          <a:lstStyle/>
          <a:p>
            <a:pPr eaLnBrk="1" hangingPunct="1"/>
            <a:r>
              <a:rPr lang="it-IT" altLang="it-IT" smtClean="0"/>
              <a:t>Practically all films (or TV series, or documentaries, or advertisements, or cartoons…) will contain stretches covered by conclusions 1, 2 or 3. The special skill of the translator lies also in identifying these stretches and treating them accordingly.</a:t>
            </a:r>
          </a:p>
        </p:txBody>
      </p:sp>
    </p:spTree>
    <p:extLst>
      <p:ext uri="{BB962C8B-B14F-4D97-AF65-F5344CB8AC3E}">
        <p14:creationId xmlns:p14="http://schemas.microsoft.com/office/powerpoint/2010/main" val="118762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it-IT" altLang="it-IT" smtClean="0"/>
              <a:t>Interview - </a:t>
            </a:r>
            <a:r>
              <a:rPr lang="it-IT" altLang="it-IT" smtClean="0">
                <a:hlinkClick r:id="rId2" action="ppaction://hlinkfile"/>
              </a:rPr>
              <a:t>video</a:t>
            </a:r>
            <a:endParaRPr lang="it-IT" altLang="it-IT" smtClean="0"/>
          </a:p>
        </p:txBody>
      </p:sp>
    </p:spTree>
    <p:extLst>
      <p:ext uri="{BB962C8B-B14F-4D97-AF65-F5344CB8AC3E}">
        <p14:creationId xmlns:p14="http://schemas.microsoft.com/office/powerpoint/2010/main" val="8442774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olo 1"/>
          <p:cNvSpPr>
            <a:spLocks noGrp="1"/>
          </p:cNvSpPr>
          <p:nvPr>
            <p:ph type="title"/>
          </p:nvPr>
        </p:nvSpPr>
        <p:spPr/>
        <p:txBody>
          <a:bodyPr/>
          <a:lstStyle/>
          <a:p>
            <a:r>
              <a:rPr lang="it-IT" altLang="it-IT" smtClean="0"/>
              <a:t>A case study</a:t>
            </a:r>
            <a:br>
              <a:rPr lang="it-IT" altLang="it-IT" smtClean="0"/>
            </a:br>
            <a:r>
              <a:rPr lang="it-IT" altLang="it-IT" smtClean="0"/>
              <a:t/>
            </a:r>
            <a:br>
              <a:rPr lang="it-IT" altLang="it-IT" smtClean="0"/>
            </a:br>
            <a:r>
              <a:rPr lang="it-IT" altLang="it-IT" smtClean="0"/>
              <a:t>The Year of Living Dangerously</a:t>
            </a:r>
          </a:p>
        </p:txBody>
      </p:sp>
    </p:spTree>
    <p:extLst>
      <p:ext uri="{BB962C8B-B14F-4D97-AF65-F5344CB8AC3E}">
        <p14:creationId xmlns:p14="http://schemas.microsoft.com/office/powerpoint/2010/main" val="126369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lstStyle/>
          <a:p>
            <a:pPr eaLnBrk="1" hangingPunct="1"/>
            <a:r>
              <a:rPr lang="it-IT" altLang="it-IT" smtClean="0">
                <a:hlinkClick r:id="rId2"/>
              </a:rPr>
              <a:t>Insert </a:t>
            </a:r>
            <a:r>
              <a:rPr lang="it-IT" altLang="it-IT" smtClean="0">
                <a:hlinkClick r:id="rId3" action="ppaction://hlinkfile"/>
              </a:rPr>
              <a:t>Video </a:t>
            </a:r>
            <a:r>
              <a:rPr lang="it-IT" altLang="it-IT" smtClean="0"/>
              <a:t>Bundaberg 2</a:t>
            </a:r>
            <a:endParaRPr lang="en-GB" altLang="it-IT" smtClean="0"/>
          </a:p>
        </p:txBody>
      </p:sp>
    </p:spTree>
    <p:extLst>
      <p:ext uri="{BB962C8B-B14F-4D97-AF65-F5344CB8AC3E}">
        <p14:creationId xmlns:p14="http://schemas.microsoft.com/office/powerpoint/2010/main" val="103945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609600"/>
            <a:ext cx="7772400" cy="685800"/>
          </a:xfrm>
        </p:spPr>
        <p:txBody>
          <a:bodyPr/>
          <a:lstStyle/>
          <a:p>
            <a:r>
              <a:rPr lang="it-IT" altLang="it-IT" sz="3200" smtClean="0"/>
              <a:t>The Year of Living Dangerously: characters</a:t>
            </a:r>
            <a:endParaRPr lang="en-GB" altLang="it-IT" sz="3200" smtClean="0"/>
          </a:p>
        </p:txBody>
      </p:sp>
      <p:sp>
        <p:nvSpPr>
          <p:cNvPr id="70659" name="Rectangle 3"/>
          <p:cNvSpPr>
            <a:spLocks noGrp="1" noChangeArrowheads="1"/>
          </p:cNvSpPr>
          <p:nvPr>
            <p:ph type="body" idx="1"/>
          </p:nvPr>
        </p:nvSpPr>
        <p:spPr>
          <a:xfrm>
            <a:off x="685800" y="1371600"/>
            <a:ext cx="7772400" cy="4724400"/>
          </a:xfrm>
        </p:spPr>
        <p:txBody>
          <a:bodyPr/>
          <a:lstStyle/>
          <a:p>
            <a:endParaRPr lang="it-IT" altLang="it-IT" smtClean="0"/>
          </a:p>
          <a:p>
            <a:r>
              <a:rPr lang="it-IT" altLang="it-IT" smtClean="0"/>
              <a:t>Col Henderson (CH)</a:t>
            </a:r>
          </a:p>
          <a:p>
            <a:r>
              <a:rPr lang="it-IT" altLang="it-IT" smtClean="0"/>
              <a:t>Billy Kwan (BK)</a:t>
            </a:r>
          </a:p>
          <a:p>
            <a:r>
              <a:rPr lang="it-IT" altLang="it-IT" smtClean="0"/>
              <a:t>Guy Hamilton (GH)</a:t>
            </a:r>
          </a:p>
          <a:p>
            <a:r>
              <a:rPr lang="it-IT" altLang="it-IT" smtClean="0"/>
              <a:t>Jill Bryant (JB)</a:t>
            </a:r>
          </a:p>
          <a:p>
            <a:r>
              <a:rPr lang="it-IT" altLang="it-IT" smtClean="0"/>
              <a:t>Waiter (W)</a:t>
            </a:r>
          </a:p>
          <a:p>
            <a:endParaRPr lang="it-IT" altLang="it-IT" smtClean="0"/>
          </a:p>
          <a:p>
            <a:r>
              <a:rPr lang="it-IT" altLang="it-IT" smtClean="0"/>
              <a:t>Scene: hotel garden in Far East.</a:t>
            </a:r>
          </a:p>
          <a:p>
            <a:endParaRPr lang="it-IT" altLang="it-IT" smtClean="0"/>
          </a:p>
          <a:p>
            <a:endParaRPr lang="en-GB" altLang="it-IT" smtClean="0"/>
          </a:p>
        </p:txBody>
      </p:sp>
    </p:spTree>
    <p:extLst>
      <p:ext uri="{BB962C8B-B14F-4D97-AF65-F5344CB8AC3E}">
        <p14:creationId xmlns:p14="http://schemas.microsoft.com/office/powerpoint/2010/main" val="1018887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609600"/>
            <a:ext cx="7772400" cy="762000"/>
          </a:xfrm>
        </p:spPr>
        <p:txBody>
          <a:bodyPr/>
          <a:lstStyle/>
          <a:p>
            <a:r>
              <a:rPr lang="it-IT" altLang="it-IT" sz="3200" smtClean="0"/>
              <a:t>The Year of Living Dangerously 1</a:t>
            </a:r>
            <a:endParaRPr lang="en-GB" altLang="it-IT" sz="3200" smtClean="0"/>
          </a:p>
        </p:txBody>
      </p:sp>
      <p:sp>
        <p:nvSpPr>
          <p:cNvPr id="71683" name="Rectangle 3"/>
          <p:cNvSpPr>
            <a:spLocks noGrp="1" noChangeArrowheads="1"/>
          </p:cNvSpPr>
          <p:nvPr>
            <p:ph type="body" idx="1"/>
          </p:nvPr>
        </p:nvSpPr>
        <p:spPr>
          <a:xfrm>
            <a:off x="685800" y="1371600"/>
            <a:ext cx="7772400" cy="4114800"/>
          </a:xfrm>
        </p:spPr>
        <p:txBody>
          <a:bodyPr/>
          <a:lstStyle/>
          <a:p>
            <a:pPr>
              <a:lnSpc>
                <a:spcPct val="90000"/>
              </a:lnSpc>
              <a:buFontTx/>
              <a:buNone/>
            </a:pPr>
            <a:r>
              <a:rPr lang="it-IT" altLang="it-IT" sz="2800" smtClean="0"/>
              <a:t>CH:	Ah, Kwan.</a:t>
            </a:r>
          </a:p>
          <a:p>
            <a:pPr>
              <a:lnSpc>
                <a:spcPct val="90000"/>
              </a:lnSpc>
              <a:buFontTx/>
              <a:buNone/>
            </a:pPr>
            <a:r>
              <a:rPr lang="it-IT" altLang="it-IT" sz="2800" smtClean="0"/>
              <a:t>BK:	This is Guy Hamilton from ABS. 	Colonel Randolph Henderson.</a:t>
            </a:r>
          </a:p>
          <a:p>
            <a:pPr>
              <a:lnSpc>
                <a:spcPct val="90000"/>
              </a:lnSpc>
              <a:buFontTx/>
              <a:buNone/>
            </a:pPr>
            <a:r>
              <a:rPr lang="it-IT" altLang="it-IT" sz="2800" smtClean="0"/>
              <a:t>GH:	How do you do?</a:t>
            </a:r>
          </a:p>
          <a:p>
            <a:pPr>
              <a:lnSpc>
                <a:spcPct val="90000"/>
              </a:lnSpc>
              <a:buFontTx/>
              <a:buNone/>
            </a:pPr>
            <a:r>
              <a:rPr lang="it-IT" altLang="it-IT" sz="2800" smtClean="0"/>
              <a:t>CH:	Well, drinks all round.</a:t>
            </a:r>
          </a:p>
          <a:p>
            <a:pPr>
              <a:lnSpc>
                <a:spcPct val="90000"/>
              </a:lnSpc>
              <a:buFontTx/>
              <a:buNone/>
            </a:pPr>
            <a:r>
              <a:rPr lang="it-IT" altLang="it-IT" sz="2800" smtClean="0"/>
              <a:t>JB:	Oh, yes, please.</a:t>
            </a:r>
          </a:p>
          <a:p>
            <a:pPr>
              <a:lnSpc>
                <a:spcPct val="90000"/>
              </a:lnSpc>
              <a:buFontTx/>
              <a:buNone/>
            </a:pPr>
            <a:r>
              <a:rPr lang="it-IT" altLang="it-IT" sz="2800" smtClean="0"/>
              <a:t>CH:	</a:t>
            </a:r>
            <a:r>
              <a:rPr lang="it-IT" altLang="it-IT" sz="2800" smtClean="0">
                <a:solidFill>
                  <a:srgbClr val="EB458C"/>
                </a:solidFill>
              </a:rPr>
              <a:t>Gin and tonics</a:t>
            </a:r>
            <a:r>
              <a:rPr lang="it-IT" altLang="it-IT" sz="2800" smtClean="0"/>
              <a:t> all round?</a:t>
            </a:r>
          </a:p>
          <a:p>
            <a:pPr>
              <a:lnSpc>
                <a:spcPct val="90000"/>
              </a:lnSpc>
              <a:buFontTx/>
              <a:buNone/>
            </a:pPr>
            <a:r>
              <a:rPr lang="it-IT" altLang="it-IT" sz="2800" smtClean="0"/>
              <a:t>JB:	Mm.</a:t>
            </a:r>
          </a:p>
          <a:p>
            <a:pPr>
              <a:lnSpc>
                <a:spcPct val="90000"/>
              </a:lnSpc>
              <a:buFontTx/>
              <a:buNone/>
            </a:pPr>
            <a:r>
              <a:rPr lang="it-IT" altLang="it-IT" sz="2800" smtClean="0"/>
              <a:t>CH:	Four.</a:t>
            </a:r>
          </a:p>
          <a:p>
            <a:pPr>
              <a:lnSpc>
                <a:spcPct val="90000"/>
              </a:lnSpc>
              <a:buFontTx/>
              <a:buNone/>
            </a:pPr>
            <a:r>
              <a:rPr lang="it-IT" altLang="it-IT" sz="2800" smtClean="0"/>
              <a:t>W:	</a:t>
            </a:r>
            <a:r>
              <a:rPr lang="it-IT" altLang="it-IT" sz="2800" smtClean="0">
                <a:solidFill>
                  <a:srgbClr val="EB458C"/>
                </a:solidFill>
              </a:rPr>
              <a:t>Yes, sir!</a:t>
            </a:r>
          </a:p>
          <a:p>
            <a:pPr>
              <a:lnSpc>
                <a:spcPct val="90000"/>
              </a:lnSpc>
              <a:buFontTx/>
              <a:buNone/>
            </a:pPr>
            <a:endParaRPr lang="en-GB" altLang="it-IT" sz="2800" smtClean="0">
              <a:solidFill>
                <a:srgbClr val="EB458C"/>
              </a:solidFill>
            </a:endParaRPr>
          </a:p>
        </p:txBody>
      </p:sp>
    </p:spTree>
    <p:extLst>
      <p:ext uri="{BB962C8B-B14F-4D97-AF65-F5344CB8AC3E}">
        <p14:creationId xmlns:p14="http://schemas.microsoft.com/office/powerpoint/2010/main" val="6319719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09600"/>
            <a:ext cx="7772400" cy="685800"/>
          </a:xfrm>
        </p:spPr>
        <p:txBody>
          <a:bodyPr/>
          <a:lstStyle/>
          <a:p>
            <a:r>
              <a:rPr lang="it-IT" altLang="it-IT" sz="3200" smtClean="0"/>
              <a:t>The Year of Living Dangerously 2</a:t>
            </a:r>
            <a:endParaRPr lang="en-GB" altLang="it-IT" sz="3200" smtClean="0"/>
          </a:p>
        </p:txBody>
      </p:sp>
      <p:sp>
        <p:nvSpPr>
          <p:cNvPr id="72707" name="Rectangle 3"/>
          <p:cNvSpPr>
            <a:spLocks noGrp="1" noChangeArrowheads="1"/>
          </p:cNvSpPr>
          <p:nvPr>
            <p:ph type="body" idx="1"/>
          </p:nvPr>
        </p:nvSpPr>
        <p:spPr>
          <a:xfrm>
            <a:off x="685800" y="1371600"/>
            <a:ext cx="7772400" cy="4724400"/>
          </a:xfrm>
        </p:spPr>
        <p:txBody>
          <a:bodyPr/>
          <a:lstStyle/>
          <a:p>
            <a:pPr>
              <a:lnSpc>
                <a:spcPct val="90000"/>
              </a:lnSpc>
              <a:buFontTx/>
              <a:buNone/>
            </a:pPr>
            <a:r>
              <a:rPr lang="it-IT" altLang="it-IT" sz="2800" smtClean="0"/>
              <a:t>CH:	You’re staying at the hotel?</a:t>
            </a:r>
          </a:p>
          <a:p>
            <a:pPr>
              <a:lnSpc>
                <a:spcPct val="90000"/>
              </a:lnSpc>
              <a:buFontTx/>
              <a:buNone/>
            </a:pPr>
            <a:r>
              <a:rPr lang="it-IT" altLang="it-IT" sz="2800" smtClean="0"/>
              <a:t>GH:	Yes.</a:t>
            </a:r>
          </a:p>
          <a:p>
            <a:pPr>
              <a:lnSpc>
                <a:spcPct val="90000"/>
              </a:lnSpc>
              <a:buFontTx/>
              <a:buNone/>
            </a:pPr>
            <a:r>
              <a:rPr lang="it-IT" altLang="it-IT" sz="2800" smtClean="0"/>
              <a:t>CH:	You’re lucky. It’s a delightful spot. 		We’re at the ambassador’s 	residence 	since the </a:t>
            </a:r>
            <a:r>
              <a:rPr lang="it-IT" altLang="it-IT" sz="2800" smtClean="0">
                <a:solidFill>
                  <a:srgbClr val="EB458C"/>
                </a:solidFill>
              </a:rPr>
              <a:t>local lads</a:t>
            </a:r>
            <a:r>
              <a:rPr lang="it-IT" altLang="it-IT" sz="2800" smtClean="0"/>
              <a:t> knocked 	down our 	embassy.</a:t>
            </a:r>
          </a:p>
          <a:p>
            <a:pPr>
              <a:lnSpc>
                <a:spcPct val="90000"/>
              </a:lnSpc>
              <a:buFontTx/>
              <a:buNone/>
            </a:pPr>
            <a:r>
              <a:rPr lang="it-IT" altLang="it-IT" sz="2800" smtClean="0"/>
              <a:t>GH:	I heard they really tore the place </a:t>
            </a:r>
          </a:p>
          <a:p>
            <a:pPr>
              <a:lnSpc>
                <a:spcPct val="90000"/>
              </a:lnSpc>
              <a:buFontTx/>
              <a:buNone/>
            </a:pPr>
            <a:r>
              <a:rPr lang="it-IT" altLang="it-IT" sz="2800" smtClean="0"/>
              <a:t>		apart.</a:t>
            </a:r>
          </a:p>
          <a:p>
            <a:pPr>
              <a:lnSpc>
                <a:spcPct val="90000"/>
              </a:lnSpc>
              <a:buFontTx/>
              <a:buNone/>
            </a:pPr>
            <a:r>
              <a:rPr lang="it-IT" altLang="it-IT" sz="2800" smtClean="0"/>
              <a:t>CH:	Yes, they seemed to have a lot of fun. It 	was all </a:t>
            </a:r>
            <a:r>
              <a:rPr lang="it-IT" altLang="it-IT" sz="2800" smtClean="0">
                <a:solidFill>
                  <a:srgbClr val="EB458C"/>
                </a:solidFill>
              </a:rPr>
              <a:t>rather droll</a:t>
            </a:r>
            <a:r>
              <a:rPr lang="it-IT" altLang="it-IT" sz="2800" smtClean="0"/>
              <a:t>.</a:t>
            </a:r>
          </a:p>
          <a:p>
            <a:pPr>
              <a:lnSpc>
                <a:spcPct val="90000"/>
              </a:lnSpc>
              <a:buFontTx/>
              <a:buNone/>
            </a:pPr>
            <a:r>
              <a:rPr lang="it-IT" altLang="it-IT" sz="2800" smtClean="0"/>
              <a:t>JB:	Oh God, it was anything but droll.</a:t>
            </a:r>
            <a:endParaRPr lang="en-GB" altLang="it-IT" sz="2800" smtClean="0"/>
          </a:p>
        </p:txBody>
      </p:sp>
    </p:spTree>
    <p:extLst>
      <p:ext uri="{BB962C8B-B14F-4D97-AF65-F5344CB8AC3E}">
        <p14:creationId xmlns:p14="http://schemas.microsoft.com/office/powerpoint/2010/main" val="22111605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685800"/>
          </a:xfrm>
        </p:spPr>
        <p:txBody>
          <a:bodyPr/>
          <a:lstStyle/>
          <a:p>
            <a:r>
              <a:rPr lang="it-IT" altLang="it-IT" sz="3200" smtClean="0"/>
              <a:t>The Year of Living Dangerously 3</a:t>
            </a:r>
            <a:endParaRPr lang="en-GB" altLang="it-IT" sz="3200" smtClean="0"/>
          </a:p>
        </p:txBody>
      </p:sp>
      <p:sp>
        <p:nvSpPr>
          <p:cNvPr id="73731" name="Rectangle 3"/>
          <p:cNvSpPr>
            <a:spLocks noGrp="1" noChangeArrowheads="1"/>
          </p:cNvSpPr>
          <p:nvPr>
            <p:ph type="body" idx="1"/>
          </p:nvPr>
        </p:nvSpPr>
        <p:spPr>
          <a:xfrm>
            <a:off x="685800" y="1219200"/>
            <a:ext cx="7772400" cy="4419600"/>
          </a:xfrm>
        </p:spPr>
        <p:txBody>
          <a:bodyPr/>
          <a:lstStyle/>
          <a:p>
            <a:pPr>
              <a:lnSpc>
                <a:spcPct val="90000"/>
              </a:lnSpc>
              <a:buFontTx/>
              <a:buNone/>
            </a:pPr>
            <a:r>
              <a:rPr lang="it-IT" altLang="it-IT" sz="2400" smtClean="0"/>
              <a:t>GH:	Didn’t some </a:t>
            </a:r>
            <a:r>
              <a:rPr lang="it-IT" altLang="it-IT" sz="2400" smtClean="0">
                <a:solidFill>
                  <a:srgbClr val="EB458C"/>
                </a:solidFill>
              </a:rPr>
              <a:t>clown</a:t>
            </a:r>
            <a:r>
              <a:rPr lang="it-IT" altLang="it-IT" sz="2400" smtClean="0"/>
              <a:t> keep playing the bagpipes the 	whole time?</a:t>
            </a:r>
          </a:p>
          <a:p>
            <a:pPr>
              <a:lnSpc>
                <a:spcPct val="90000"/>
              </a:lnSpc>
              <a:buFontTx/>
              <a:buNone/>
            </a:pPr>
            <a:r>
              <a:rPr lang="it-IT" altLang="it-IT" sz="2400" smtClean="0"/>
              <a:t>JB:	That was Ralph!</a:t>
            </a:r>
          </a:p>
          <a:p>
            <a:pPr>
              <a:lnSpc>
                <a:spcPct val="90000"/>
              </a:lnSpc>
              <a:buFontTx/>
              <a:buNone/>
            </a:pPr>
            <a:r>
              <a:rPr lang="it-IT" altLang="it-IT" sz="2400" smtClean="0"/>
              <a:t>CH:	Ah, here are the drinks. What’s this?</a:t>
            </a:r>
          </a:p>
          <a:p>
            <a:pPr>
              <a:lnSpc>
                <a:spcPct val="90000"/>
              </a:lnSpc>
              <a:buFontTx/>
              <a:buNone/>
            </a:pPr>
            <a:r>
              <a:rPr lang="it-IT" altLang="it-IT" sz="2400" smtClean="0"/>
              <a:t>W:	</a:t>
            </a:r>
            <a:r>
              <a:rPr lang="it-IT" altLang="it-IT" sz="2400" smtClean="0">
                <a:solidFill>
                  <a:srgbClr val="EB458C"/>
                </a:solidFill>
              </a:rPr>
              <a:t>Ah, gin tonic, sir</a:t>
            </a:r>
            <a:r>
              <a:rPr lang="it-IT" altLang="it-IT" sz="2400" smtClean="0"/>
              <a:t>.</a:t>
            </a:r>
          </a:p>
          <a:p>
            <a:pPr>
              <a:lnSpc>
                <a:spcPct val="90000"/>
              </a:lnSpc>
              <a:buFontTx/>
              <a:buNone/>
            </a:pPr>
            <a:r>
              <a:rPr lang="it-IT" altLang="it-IT" sz="2400" smtClean="0"/>
              <a:t>CH:	This is gin and tonic with ice!</a:t>
            </a:r>
          </a:p>
          <a:p>
            <a:pPr>
              <a:lnSpc>
                <a:spcPct val="90000"/>
              </a:lnSpc>
              <a:buFontTx/>
              <a:buNone/>
            </a:pPr>
            <a:r>
              <a:rPr lang="it-IT" altLang="it-IT" sz="2400" smtClean="0"/>
              <a:t>W:	</a:t>
            </a:r>
            <a:r>
              <a:rPr lang="it-IT" altLang="it-IT" sz="2400" smtClean="0">
                <a:solidFill>
                  <a:srgbClr val="EB458C"/>
                </a:solidFill>
              </a:rPr>
              <a:t>Gin tonic always with ice, sir.</a:t>
            </a:r>
          </a:p>
          <a:p>
            <a:pPr>
              <a:lnSpc>
                <a:spcPct val="90000"/>
              </a:lnSpc>
              <a:buFontTx/>
              <a:buNone/>
            </a:pPr>
            <a:r>
              <a:rPr lang="it-IT" altLang="it-IT" sz="2400" smtClean="0"/>
              <a:t>CH:	Gin and tonic does not always have ice. 	Americans…</a:t>
            </a:r>
          </a:p>
          <a:p>
            <a:pPr>
              <a:lnSpc>
                <a:spcPct val="90000"/>
              </a:lnSpc>
              <a:buFontTx/>
              <a:buNone/>
            </a:pPr>
            <a:r>
              <a:rPr lang="it-IT" altLang="it-IT" sz="2400" smtClean="0"/>
              <a:t>JB:	Ralph!</a:t>
            </a:r>
          </a:p>
          <a:p>
            <a:pPr>
              <a:lnSpc>
                <a:spcPct val="90000"/>
              </a:lnSpc>
              <a:buFontTx/>
              <a:buNone/>
            </a:pPr>
            <a:r>
              <a:rPr lang="it-IT" altLang="it-IT" sz="2400" smtClean="0"/>
              <a:t>CH:	…always have ice. I’m not an American. Get me 	another.</a:t>
            </a:r>
          </a:p>
          <a:p>
            <a:pPr>
              <a:lnSpc>
                <a:spcPct val="90000"/>
              </a:lnSpc>
              <a:buFontTx/>
              <a:buNone/>
            </a:pPr>
            <a:r>
              <a:rPr lang="it-IT" altLang="it-IT" sz="2400" smtClean="0"/>
              <a:t>GH:	It’s all right. I’ll take it. Thank you.</a:t>
            </a:r>
          </a:p>
          <a:p>
            <a:pPr>
              <a:lnSpc>
                <a:spcPct val="90000"/>
              </a:lnSpc>
              <a:buFontTx/>
              <a:buNone/>
            </a:pPr>
            <a:endParaRPr lang="it-IT" altLang="it-IT" sz="2400" smtClean="0"/>
          </a:p>
          <a:p>
            <a:pPr>
              <a:lnSpc>
                <a:spcPct val="90000"/>
              </a:lnSpc>
              <a:buFontTx/>
              <a:buNone/>
            </a:pPr>
            <a:endParaRPr lang="it-IT" altLang="it-IT" sz="2400" smtClean="0"/>
          </a:p>
          <a:p>
            <a:pPr>
              <a:lnSpc>
                <a:spcPct val="90000"/>
              </a:lnSpc>
              <a:buFontTx/>
              <a:buNone/>
            </a:pPr>
            <a:endParaRPr lang="en-GB" altLang="it-IT" sz="2800" smtClean="0"/>
          </a:p>
        </p:txBody>
      </p:sp>
    </p:spTree>
    <p:extLst>
      <p:ext uri="{BB962C8B-B14F-4D97-AF65-F5344CB8AC3E}">
        <p14:creationId xmlns:p14="http://schemas.microsoft.com/office/powerpoint/2010/main" val="19980639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it-IT" altLang="it-IT" sz="3200" smtClean="0">
                <a:cs typeface="Arial" charset="0"/>
              </a:rPr>
              <a:t>The Year of Living Dangerously 4</a:t>
            </a:r>
            <a:endParaRPr lang="en-GB" altLang="it-IT" sz="3200" smtClean="0">
              <a:cs typeface="Arial" charset="0"/>
            </a:endParaRPr>
          </a:p>
        </p:txBody>
      </p:sp>
      <p:sp>
        <p:nvSpPr>
          <p:cNvPr id="74755" name="Rectangle 3"/>
          <p:cNvSpPr>
            <a:spLocks noGrp="1" noChangeArrowheads="1"/>
          </p:cNvSpPr>
          <p:nvPr>
            <p:ph type="body" idx="1"/>
          </p:nvPr>
        </p:nvSpPr>
        <p:spPr/>
        <p:txBody>
          <a:bodyPr/>
          <a:lstStyle/>
          <a:p>
            <a:pPr>
              <a:buFontTx/>
              <a:buNone/>
            </a:pPr>
            <a:r>
              <a:rPr lang="it-IT" altLang="it-IT" smtClean="0"/>
              <a:t>BK:	What do you think?</a:t>
            </a:r>
          </a:p>
          <a:p>
            <a:pPr>
              <a:buFontTx/>
              <a:buNone/>
            </a:pPr>
            <a:r>
              <a:rPr lang="it-IT" altLang="it-IT" smtClean="0"/>
              <a:t>JB:	About who?</a:t>
            </a:r>
          </a:p>
          <a:p>
            <a:pPr>
              <a:buFontTx/>
              <a:buNone/>
            </a:pPr>
            <a:r>
              <a:rPr lang="it-IT" altLang="it-IT" smtClean="0"/>
              <a:t>BK:	Hamilton.</a:t>
            </a:r>
          </a:p>
          <a:p>
            <a:pPr>
              <a:buFontTx/>
              <a:buNone/>
            </a:pPr>
            <a:r>
              <a:rPr lang="it-IT" altLang="it-IT" smtClean="0"/>
              <a:t>JB: 	Hmm. </a:t>
            </a:r>
            <a:r>
              <a:rPr lang="it-IT" altLang="it-IT" smtClean="0">
                <a:solidFill>
                  <a:srgbClr val="EB458C"/>
                </a:solidFill>
              </a:rPr>
              <a:t>Cheeky</a:t>
            </a:r>
            <a:r>
              <a:rPr lang="it-IT" altLang="it-IT" smtClean="0"/>
              <a:t>.</a:t>
            </a:r>
            <a:endParaRPr lang="en-GB" altLang="it-IT" smtClean="0"/>
          </a:p>
        </p:txBody>
      </p:sp>
    </p:spTree>
    <p:extLst>
      <p:ext uri="{BB962C8B-B14F-4D97-AF65-F5344CB8AC3E}">
        <p14:creationId xmlns:p14="http://schemas.microsoft.com/office/powerpoint/2010/main" val="27303759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57200"/>
            <a:ext cx="7772400" cy="762000"/>
          </a:xfrm>
        </p:spPr>
        <p:txBody>
          <a:bodyPr/>
          <a:lstStyle/>
          <a:p>
            <a:r>
              <a:rPr lang="it-IT" altLang="it-IT" sz="3200" smtClean="0">
                <a:cs typeface="Arial" charset="0"/>
              </a:rPr>
              <a:t>The Year of Living Dangerously</a:t>
            </a:r>
            <a:r>
              <a:rPr lang="it-IT" altLang="it-IT" smtClean="0">
                <a:cs typeface="Arial" charset="0"/>
              </a:rPr>
              <a:t> </a:t>
            </a:r>
            <a:r>
              <a:rPr lang="it-IT" altLang="it-IT" sz="3200" smtClean="0">
                <a:cs typeface="Arial" charset="0"/>
              </a:rPr>
              <a:t>5</a:t>
            </a:r>
            <a:endParaRPr lang="en-GB" altLang="it-IT" sz="3200" smtClean="0">
              <a:cs typeface="Arial" charset="0"/>
            </a:endParaRPr>
          </a:p>
        </p:txBody>
      </p:sp>
      <p:sp>
        <p:nvSpPr>
          <p:cNvPr id="17411" name="Rectangle 3"/>
          <p:cNvSpPr>
            <a:spLocks noGrp="1" noChangeArrowheads="1"/>
          </p:cNvSpPr>
          <p:nvPr>
            <p:ph type="body" idx="1"/>
          </p:nvPr>
        </p:nvSpPr>
        <p:spPr>
          <a:xfrm>
            <a:off x="609600" y="1219200"/>
            <a:ext cx="7772400" cy="4267200"/>
          </a:xfrm>
        </p:spPr>
        <p:txBody>
          <a:bodyPr/>
          <a:lstStyle/>
          <a:p>
            <a:pPr>
              <a:lnSpc>
                <a:spcPct val="90000"/>
              </a:lnSpc>
              <a:buFontTx/>
              <a:buNone/>
            </a:pPr>
            <a:r>
              <a:rPr lang="it-IT" altLang="it-IT" sz="2800" smtClean="0"/>
              <a:t>We’re at the ambassador’s residence</a:t>
            </a:r>
          </a:p>
          <a:p>
            <a:pPr>
              <a:lnSpc>
                <a:spcPct val="90000"/>
              </a:lnSpc>
              <a:buFontTx/>
              <a:buNone/>
            </a:pPr>
            <a:r>
              <a:rPr lang="it-IT" altLang="it-IT" sz="2800" smtClean="0"/>
              <a:t>since the </a:t>
            </a:r>
            <a:r>
              <a:rPr lang="it-IT" altLang="it-IT" sz="2800" smtClean="0">
                <a:solidFill>
                  <a:srgbClr val="EB458C"/>
                </a:solidFill>
              </a:rPr>
              <a:t>local lads</a:t>
            </a:r>
            <a:r>
              <a:rPr lang="it-IT" altLang="it-IT" sz="2800" smtClean="0"/>
              <a:t> knocked down our</a:t>
            </a:r>
          </a:p>
          <a:p>
            <a:pPr>
              <a:lnSpc>
                <a:spcPct val="90000"/>
              </a:lnSpc>
              <a:buFontTx/>
              <a:buNone/>
            </a:pPr>
            <a:r>
              <a:rPr lang="it-IT" altLang="it-IT" sz="2800" smtClean="0"/>
              <a:t>embassy.</a:t>
            </a:r>
          </a:p>
          <a:p>
            <a:pPr>
              <a:lnSpc>
                <a:spcPct val="90000"/>
              </a:lnSpc>
              <a:buFontTx/>
              <a:buNone/>
            </a:pPr>
            <a:r>
              <a:rPr lang="it-IT" altLang="it-IT" sz="2800" smtClean="0"/>
              <a:t>Noi invece alla residenza</a:t>
            </a:r>
          </a:p>
          <a:p>
            <a:pPr>
              <a:lnSpc>
                <a:spcPct val="90000"/>
              </a:lnSpc>
              <a:buFontTx/>
              <a:buNone/>
            </a:pPr>
            <a:r>
              <a:rPr lang="it-IT" altLang="it-IT" sz="2800" smtClean="0"/>
              <a:t>dell’ambasciatore, da quando </a:t>
            </a:r>
            <a:r>
              <a:rPr lang="it-IT" altLang="it-IT" sz="2800" smtClean="0">
                <a:solidFill>
                  <a:srgbClr val="65E44C"/>
                </a:solidFill>
              </a:rPr>
              <a:t>i terroristi</a:t>
            </a:r>
          </a:p>
          <a:p>
            <a:pPr>
              <a:lnSpc>
                <a:spcPct val="90000"/>
              </a:lnSpc>
              <a:buFontTx/>
              <a:buNone/>
            </a:pPr>
            <a:r>
              <a:rPr lang="it-IT" altLang="it-IT" sz="2800" smtClean="0"/>
              <a:t>hanno bombardato la sede della nostra</a:t>
            </a:r>
          </a:p>
          <a:p>
            <a:pPr>
              <a:lnSpc>
                <a:spcPct val="90000"/>
              </a:lnSpc>
              <a:buFontTx/>
              <a:buNone/>
            </a:pPr>
            <a:r>
              <a:rPr lang="it-IT" altLang="it-IT" sz="2800" smtClean="0"/>
              <a:t>ambasciata.</a:t>
            </a:r>
          </a:p>
          <a:p>
            <a:pPr>
              <a:lnSpc>
                <a:spcPct val="90000"/>
              </a:lnSpc>
              <a:buFontTx/>
              <a:buNone/>
            </a:pPr>
            <a:r>
              <a:rPr lang="it-IT" altLang="it-IT" sz="2800" smtClean="0"/>
              <a:t>Noi stiamo alla residenza dell’ambasciatore, da</a:t>
            </a:r>
          </a:p>
          <a:p>
            <a:pPr>
              <a:lnSpc>
                <a:spcPct val="90000"/>
              </a:lnSpc>
              <a:buFontTx/>
              <a:buNone/>
            </a:pPr>
            <a:r>
              <a:rPr lang="it-IT" altLang="it-IT" sz="2800" smtClean="0"/>
              <a:t>quando </a:t>
            </a:r>
            <a:r>
              <a:rPr lang="it-IT" altLang="it-IT" sz="2800" smtClean="0">
                <a:solidFill>
                  <a:srgbClr val="65E44C"/>
                </a:solidFill>
              </a:rPr>
              <a:t>quei giovanotti</a:t>
            </a:r>
            <a:r>
              <a:rPr lang="it-IT" altLang="it-IT" sz="2800" smtClean="0"/>
              <a:t> hanno preso di mira la</a:t>
            </a:r>
          </a:p>
          <a:p>
            <a:pPr>
              <a:lnSpc>
                <a:spcPct val="90000"/>
              </a:lnSpc>
              <a:buFontTx/>
              <a:buNone/>
            </a:pPr>
            <a:r>
              <a:rPr lang="it-IT" altLang="it-IT" sz="2800" smtClean="0"/>
              <a:t>sede della nostra ambasciata.</a:t>
            </a:r>
            <a:endParaRPr lang="en-GB" altLang="it-IT" sz="2800" smtClean="0"/>
          </a:p>
        </p:txBody>
      </p:sp>
    </p:spTree>
    <p:extLst>
      <p:ext uri="{BB962C8B-B14F-4D97-AF65-F5344CB8AC3E}">
        <p14:creationId xmlns:p14="http://schemas.microsoft.com/office/powerpoint/2010/main" val="25847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3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74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3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74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3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74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3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1741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3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1741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3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1741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3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17411">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3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17411">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iterate type="wd">
                                    <p:tmPct val="100000"/>
                                  </p:iterate>
                                  <p:childTnLst>
                                    <p:set>
                                      <p:cBhvr>
                                        <p:cTn id="54" dur="1" fill="hold">
                                          <p:stCondLst>
                                            <p:cond delay="0"/>
                                          </p:stCondLst>
                                        </p:cTn>
                                        <p:tgtEl>
                                          <p:spTgt spid="17411">
                                            <p:txEl>
                                              <p:pRg st="8" end="8"/>
                                            </p:txEl>
                                          </p:spTgt>
                                        </p:tgtEl>
                                        <p:attrNameLst>
                                          <p:attrName>style.visibility</p:attrName>
                                        </p:attrNameLst>
                                      </p:cBhvr>
                                      <p:to>
                                        <p:strVal val="visible"/>
                                      </p:to>
                                    </p:set>
                                    <p:anim calcmode="lin" valueType="num">
                                      <p:cBhvr additive="base">
                                        <p:cTn id="55" dur="3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17411">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iterate type="wd">
                                    <p:tmPct val="100000"/>
                                  </p:iterate>
                                  <p:childTnLst>
                                    <p:set>
                                      <p:cBhvr>
                                        <p:cTn id="60" dur="1" fill="hold">
                                          <p:stCondLst>
                                            <p:cond delay="0"/>
                                          </p:stCondLst>
                                        </p:cTn>
                                        <p:tgtEl>
                                          <p:spTgt spid="17411">
                                            <p:txEl>
                                              <p:pRg st="9" end="9"/>
                                            </p:txEl>
                                          </p:spTgt>
                                        </p:tgtEl>
                                        <p:attrNameLst>
                                          <p:attrName>style.visibility</p:attrName>
                                        </p:attrNameLst>
                                      </p:cBhvr>
                                      <p:to>
                                        <p:strVal val="visible"/>
                                      </p:to>
                                    </p:set>
                                    <p:anim calcmode="lin" valueType="num">
                                      <p:cBhvr additive="base">
                                        <p:cTn id="61" dur="3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62" dur="300" fill="hold"/>
                                        <p:tgtEl>
                                          <p:spTgt spid="17411">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it-IT" altLang="it-IT" sz="3200" smtClean="0">
                <a:cs typeface="Arial" charset="0"/>
              </a:rPr>
              <a:t>The Year of Living Dangerously 6</a:t>
            </a:r>
            <a:endParaRPr lang="en-GB" altLang="it-IT" sz="3200" smtClean="0">
              <a:cs typeface="Arial" charset="0"/>
            </a:endParaRPr>
          </a:p>
        </p:txBody>
      </p:sp>
      <p:sp>
        <p:nvSpPr>
          <p:cNvPr id="18435" name="Rectangle 3"/>
          <p:cNvSpPr>
            <a:spLocks noGrp="1" noChangeArrowheads="1"/>
          </p:cNvSpPr>
          <p:nvPr>
            <p:ph type="body" idx="1"/>
          </p:nvPr>
        </p:nvSpPr>
        <p:spPr/>
        <p:txBody>
          <a:bodyPr/>
          <a:lstStyle/>
          <a:p>
            <a:pPr>
              <a:buFontTx/>
              <a:buNone/>
            </a:pPr>
            <a:r>
              <a:rPr lang="it-IT" altLang="it-IT" smtClean="0"/>
              <a:t>I heard they really </a:t>
            </a:r>
            <a:r>
              <a:rPr lang="it-IT" altLang="it-IT" smtClean="0">
                <a:solidFill>
                  <a:srgbClr val="EB458C"/>
                </a:solidFill>
              </a:rPr>
              <a:t>tore the place apart</a:t>
            </a:r>
            <a:r>
              <a:rPr lang="it-IT" altLang="it-IT" smtClean="0"/>
              <a:t>.</a:t>
            </a:r>
          </a:p>
          <a:p>
            <a:endParaRPr lang="it-IT" altLang="it-IT" smtClean="0"/>
          </a:p>
          <a:p>
            <a:pPr>
              <a:buFontTx/>
              <a:buNone/>
            </a:pPr>
            <a:r>
              <a:rPr lang="it-IT" altLang="it-IT" smtClean="0"/>
              <a:t>Sì, ho sentito che l’hanno</a:t>
            </a:r>
            <a:r>
              <a:rPr lang="it-IT" altLang="it-IT" smtClean="0">
                <a:solidFill>
                  <a:srgbClr val="65E44C"/>
                </a:solidFill>
              </a:rPr>
              <a:t> messo fuori uso.</a:t>
            </a:r>
          </a:p>
          <a:p>
            <a:endParaRPr lang="it-IT" altLang="it-IT" smtClean="0">
              <a:solidFill>
                <a:srgbClr val="65E44C"/>
              </a:solidFill>
            </a:endParaRPr>
          </a:p>
          <a:p>
            <a:pPr>
              <a:buFontTx/>
              <a:buNone/>
            </a:pPr>
            <a:r>
              <a:rPr lang="it-IT" altLang="it-IT" smtClean="0"/>
              <a:t>Io ho sentito che hanno</a:t>
            </a:r>
            <a:r>
              <a:rPr lang="it-IT" altLang="it-IT" smtClean="0">
                <a:solidFill>
                  <a:srgbClr val="65E44C"/>
                </a:solidFill>
              </a:rPr>
              <a:t> spaccato tutto</a:t>
            </a:r>
            <a:r>
              <a:rPr lang="it-IT" altLang="it-IT" smtClean="0"/>
              <a:t>.</a:t>
            </a:r>
            <a:endParaRPr lang="en-GB" altLang="it-IT" smtClean="0"/>
          </a:p>
        </p:txBody>
      </p:sp>
    </p:spTree>
    <p:extLst>
      <p:ext uri="{BB962C8B-B14F-4D97-AF65-F5344CB8AC3E}">
        <p14:creationId xmlns:p14="http://schemas.microsoft.com/office/powerpoint/2010/main" val="2979980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3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84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3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843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3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84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it-IT" altLang="it-IT" sz="3200" smtClean="0">
                <a:cs typeface="Arial" charset="0"/>
              </a:rPr>
              <a:t>The Year of Living Dangerously 7</a:t>
            </a:r>
            <a:endParaRPr lang="en-GB" altLang="it-IT" sz="3200" smtClean="0">
              <a:cs typeface="Arial" charset="0"/>
            </a:endParaRPr>
          </a:p>
        </p:txBody>
      </p:sp>
      <p:sp>
        <p:nvSpPr>
          <p:cNvPr id="19459" name="Rectangle 3"/>
          <p:cNvSpPr>
            <a:spLocks noGrp="1" noChangeArrowheads="1"/>
          </p:cNvSpPr>
          <p:nvPr>
            <p:ph type="body" idx="1"/>
          </p:nvPr>
        </p:nvSpPr>
        <p:spPr/>
        <p:txBody>
          <a:bodyPr/>
          <a:lstStyle/>
          <a:p>
            <a:pPr>
              <a:lnSpc>
                <a:spcPct val="90000"/>
              </a:lnSpc>
              <a:buFontTx/>
              <a:buNone/>
            </a:pPr>
            <a:r>
              <a:rPr lang="it-IT" altLang="it-IT" sz="2800" smtClean="0"/>
              <a:t>Didn’t some </a:t>
            </a:r>
            <a:r>
              <a:rPr lang="it-IT" altLang="it-IT" sz="2800" smtClean="0">
                <a:solidFill>
                  <a:srgbClr val="EB458C"/>
                </a:solidFill>
              </a:rPr>
              <a:t>clown</a:t>
            </a:r>
            <a:r>
              <a:rPr lang="it-IT" altLang="it-IT" sz="2800" smtClean="0"/>
              <a:t> keep playing the bagpipes</a:t>
            </a:r>
          </a:p>
          <a:p>
            <a:pPr>
              <a:lnSpc>
                <a:spcPct val="90000"/>
              </a:lnSpc>
              <a:buFontTx/>
              <a:buNone/>
            </a:pPr>
            <a:r>
              <a:rPr lang="it-IT" altLang="it-IT" sz="2800" smtClean="0"/>
              <a:t>the whole time?</a:t>
            </a:r>
          </a:p>
          <a:p>
            <a:pPr>
              <a:lnSpc>
                <a:spcPct val="90000"/>
              </a:lnSpc>
              <a:buFontTx/>
              <a:buNone/>
            </a:pPr>
            <a:endParaRPr lang="it-IT" altLang="it-IT" smtClean="0"/>
          </a:p>
          <a:p>
            <a:pPr>
              <a:lnSpc>
                <a:spcPct val="90000"/>
              </a:lnSpc>
              <a:buFontTx/>
              <a:buNone/>
            </a:pPr>
            <a:r>
              <a:rPr lang="it-IT" altLang="it-IT" smtClean="0"/>
              <a:t>Magari </a:t>
            </a:r>
            <a:r>
              <a:rPr lang="it-IT" altLang="it-IT" smtClean="0">
                <a:solidFill>
                  <a:srgbClr val="65E44C"/>
                </a:solidFill>
              </a:rPr>
              <a:t>qualcuno</a:t>
            </a:r>
            <a:r>
              <a:rPr lang="it-IT" altLang="it-IT" smtClean="0"/>
              <a:t> continuava anche a</a:t>
            </a:r>
          </a:p>
          <a:p>
            <a:pPr>
              <a:lnSpc>
                <a:spcPct val="90000"/>
              </a:lnSpc>
              <a:buFontTx/>
              <a:buNone/>
            </a:pPr>
            <a:r>
              <a:rPr lang="it-IT" altLang="it-IT" smtClean="0"/>
              <a:t>suonare la zampogna!</a:t>
            </a:r>
          </a:p>
          <a:p>
            <a:pPr>
              <a:lnSpc>
                <a:spcPct val="90000"/>
              </a:lnSpc>
              <a:buFontTx/>
              <a:buNone/>
            </a:pPr>
            <a:endParaRPr lang="it-IT" altLang="it-IT" smtClean="0"/>
          </a:p>
          <a:p>
            <a:pPr>
              <a:lnSpc>
                <a:spcPct val="90000"/>
              </a:lnSpc>
              <a:buFontTx/>
              <a:buNone/>
            </a:pPr>
            <a:r>
              <a:rPr lang="it-IT" altLang="it-IT" smtClean="0"/>
              <a:t>E magari qualche </a:t>
            </a:r>
            <a:r>
              <a:rPr lang="it-IT" altLang="it-IT" smtClean="0">
                <a:solidFill>
                  <a:srgbClr val="65E44C"/>
                </a:solidFill>
              </a:rPr>
              <a:t>buffone</a:t>
            </a:r>
            <a:r>
              <a:rPr lang="it-IT" altLang="it-IT" smtClean="0"/>
              <a:t> continuava a suonare la cornamusa!</a:t>
            </a:r>
            <a:endParaRPr lang="en-GB" altLang="it-IT" smtClean="0"/>
          </a:p>
        </p:txBody>
      </p:sp>
    </p:spTree>
    <p:extLst>
      <p:ext uri="{BB962C8B-B14F-4D97-AF65-F5344CB8AC3E}">
        <p14:creationId xmlns:p14="http://schemas.microsoft.com/office/powerpoint/2010/main" val="848334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3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94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3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94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3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945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3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1945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19459">
                                            <p:txEl>
                                              <p:pRg st="6" end="6"/>
                                            </p:txEl>
                                          </p:spTgt>
                                        </p:tgtEl>
                                        <p:attrNameLst>
                                          <p:attrName>style.visibility</p:attrName>
                                        </p:attrNameLst>
                                      </p:cBhvr>
                                      <p:to>
                                        <p:strVal val="visible"/>
                                      </p:to>
                                    </p:set>
                                    <p:anim calcmode="lin" valueType="num">
                                      <p:cBhvr additive="base">
                                        <p:cTn id="31" dur="3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1945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it-IT" altLang="it-IT" sz="3200" smtClean="0">
                <a:cs typeface="Arial" charset="0"/>
              </a:rPr>
              <a:t>The Year of Living Dangerously 8</a:t>
            </a:r>
            <a:endParaRPr lang="en-GB" altLang="it-IT" sz="3200" smtClean="0">
              <a:cs typeface="Arial" charset="0"/>
            </a:endParaRPr>
          </a:p>
        </p:txBody>
      </p:sp>
      <p:sp>
        <p:nvSpPr>
          <p:cNvPr id="20483" name="Rectangle 3"/>
          <p:cNvSpPr>
            <a:spLocks noGrp="1" noChangeArrowheads="1"/>
          </p:cNvSpPr>
          <p:nvPr>
            <p:ph type="body" idx="1"/>
          </p:nvPr>
        </p:nvSpPr>
        <p:spPr/>
        <p:txBody>
          <a:bodyPr/>
          <a:lstStyle/>
          <a:p>
            <a:pPr>
              <a:buFontTx/>
              <a:buNone/>
            </a:pPr>
            <a:r>
              <a:rPr lang="it-IT" altLang="it-IT" sz="2800" smtClean="0">
                <a:solidFill>
                  <a:srgbClr val="EB458C"/>
                </a:solidFill>
              </a:rPr>
              <a:t>Gin tonic always with ice, sir.</a:t>
            </a:r>
            <a:endParaRPr lang="it-IT" altLang="it-IT" smtClean="0"/>
          </a:p>
          <a:p>
            <a:pPr>
              <a:buFontTx/>
              <a:buNone/>
            </a:pPr>
            <a:endParaRPr lang="it-IT" altLang="it-IT" smtClean="0"/>
          </a:p>
          <a:p>
            <a:pPr>
              <a:buFontTx/>
              <a:buNone/>
            </a:pPr>
            <a:r>
              <a:rPr lang="it-IT" altLang="it-IT" smtClean="0">
                <a:solidFill>
                  <a:srgbClr val="65E44C"/>
                </a:solidFill>
              </a:rPr>
              <a:t>Gin and tonic vanno con il ghiaccio,</a:t>
            </a:r>
          </a:p>
          <a:p>
            <a:pPr>
              <a:buFontTx/>
              <a:buNone/>
            </a:pPr>
            <a:r>
              <a:rPr lang="it-IT" altLang="it-IT" smtClean="0">
                <a:solidFill>
                  <a:srgbClr val="65E44C"/>
                </a:solidFill>
              </a:rPr>
              <a:t>signore.</a:t>
            </a:r>
          </a:p>
          <a:p>
            <a:pPr>
              <a:buFontTx/>
              <a:buNone/>
            </a:pPr>
            <a:endParaRPr lang="it-IT" altLang="it-IT" smtClean="0">
              <a:solidFill>
                <a:srgbClr val="65E44C"/>
              </a:solidFill>
            </a:endParaRPr>
          </a:p>
          <a:p>
            <a:pPr>
              <a:buFontTx/>
              <a:buNone/>
            </a:pPr>
            <a:r>
              <a:rPr lang="it-IT" altLang="it-IT" smtClean="0">
                <a:solidFill>
                  <a:srgbClr val="65E44C"/>
                </a:solidFill>
              </a:rPr>
              <a:t>Gin tonic sempre con ghiaccio, signore</a:t>
            </a:r>
            <a:r>
              <a:rPr lang="it-IT" altLang="it-IT" smtClean="0"/>
              <a:t>.</a:t>
            </a:r>
            <a:endParaRPr lang="en-GB" altLang="it-IT" smtClean="0"/>
          </a:p>
        </p:txBody>
      </p:sp>
    </p:spTree>
    <p:extLst>
      <p:ext uri="{BB962C8B-B14F-4D97-AF65-F5344CB8AC3E}">
        <p14:creationId xmlns:p14="http://schemas.microsoft.com/office/powerpoint/2010/main" val="396175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3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3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04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3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04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20483">
                                            <p:txEl>
                                              <p:pRg st="5" end="5"/>
                                            </p:txEl>
                                          </p:spTgt>
                                        </p:tgtEl>
                                        <p:attrNameLst>
                                          <p:attrName>style.visibility</p:attrName>
                                        </p:attrNameLst>
                                      </p:cBhvr>
                                      <p:to>
                                        <p:strVal val="visible"/>
                                      </p:to>
                                    </p:set>
                                    <p:anim calcmode="lin" valueType="num">
                                      <p:cBhvr additive="base">
                                        <p:cTn id="25" dur="3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2048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81000"/>
            <a:ext cx="7772400" cy="762000"/>
          </a:xfrm>
        </p:spPr>
        <p:txBody>
          <a:bodyPr/>
          <a:lstStyle/>
          <a:p>
            <a:r>
              <a:rPr lang="it-IT" altLang="it-IT" sz="3200" smtClean="0">
                <a:cs typeface="Arial" charset="0"/>
              </a:rPr>
              <a:t>The Year of Living Dangerously 9</a:t>
            </a:r>
            <a:endParaRPr lang="en-GB" altLang="it-IT" sz="3200" smtClean="0">
              <a:cs typeface="Arial" charset="0"/>
            </a:endParaRPr>
          </a:p>
        </p:txBody>
      </p:sp>
      <p:sp>
        <p:nvSpPr>
          <p:cNvPr id="21507" name="Rectangle 3"/>
          <p:cNvSpPr>
            <a:spLocks noGrp="1" noChangeArrowheads="1"/>
          </p:cNvSpPr>
          <p:nvPr>
            <p:ph type="body" idx="1"/>
          </p:nvPr>
        </p:nvSpPr>
        <p:spPr>
          <a:xfrm>
            <a:off x="685800" y="1143000"/>
            <a:ext cx="7772400" cy="4953000"/>
          </a:xfrm>
        </p:spPr>
        <p:txBody>
          <a:bodyPr/>
          <a:lstStyle/>
          <a:p>
            <a:pPr>
              <a:lnSpc>
                <a:spcPct val="90000"/>
              </a:lnSpc>
              <a:buFontTx/>
              <a:buNone/>
            </a:pPr>
            <a:r>
              <a:rPr lang="it-IT" altLang="it-IT" sz="2000" smtClean="0"/>
              <a:t>BK:	What do you think?</a:t>
            </a:r>
          </a:p>
          <a:p>
            <a:pPr>
              <a:lnSpc>
                <a:spcPct val="90000"/>
              </a:lnSpc>
              <a:buFontTx/>
              <a:buNone/>
            </a:pPr>
            <a:r>
              <a:rPr lang="it-IT" altLang="it-IT" sz="2000" smtClean="0"/>
              <a:t>JB:	About who?</a:t>
            </a:r>
          </a:p>
          <a:p>
            <a:pPr>
              <a:lnSpc>
                <a:spcPct val="90000"/>
              </a:lnSpc>
              <a:buFontTx/>
              <a:buNone/>
            </a:pPr>
            <a:r>
              <a:rPr lang="it-IT" altLang="it-IT" sz="2000" smtClean="0"/>
              <a:t>BK:	Hamilton.</a:t>
            </a:r>
          </a:p>
          <a:p>
            <a:pPr>
              <a:lnSpc>
                <a:spcPct val="90000"/>
              </a:lnSpc>
              <a:buFontTx/>
              <a:buNone/>
            </a:pPr>
            <a:r>
              <a:rPr lang="it-IT" altLang="it-IT" sz="2000" smtClean="0"/>
              <a:t>JB: 	Hmm. </a:t>
            </a:r>
            <a:r>
              <a:rPr lang="it-IT" altLang="it-IT" sz="2000" smtClean="0">
                <a:solidFill>
                  <a:srgbClr val="EB458C"/>
                </a:solidFill>
              </a:rPr>
              <a:t>Cheeky</a:t>
            </a:r>
            <a:r>
              <a:rPr lang="it-IT" altLang="it-IT" sz="2000" smtClean="0"/>
              <a:t>.</a:t>
            </a:r>
          </a:p>
          <a:p>
            <a:pPr>
              <a:lnSpc>
                <a:spcPct val="90000"/>
              </a:lnSpc>
              <a:buFontTx/>
              <a:buNone/>
            </a:pPr>
            <a:endParaRPr lang="it-IT" altLang="it-IT" sz="2000" smtClean="0"/>
          </a:p>
          <a:p>
            <a:pPr>
              <a:lnSpc>
                <a:spcPct val="90000"/>
              </a:lnSpc>
              <a:buFontTx/>
              <a:buNone/>
            </a:pPr>
            <a:r>
              <a:rPr lang="it-IT" altLang="it-IT" sz="2000" smtClean="0"/>
              <a:t>BK:	Cosa ne pensi?</a:t>
            </a:r>
          </a:p>
          <a:p>
            <a:pPr>
              <a:lnSpc>
                <a:spcPct val="90000"/>
              </a:lnSpc>
              <a:buFontTx/>
              <a:buNone/>
            </a:pPr>
            <a:r>
              <a:rPr lang="it-IT" altLang="it-IT" sz="2000" smtClean="0"/>
              <a:t>JB:	A che proposito?</a:t>
            </a:r>
          </a:p>
          <a:p>
            <a:pPr>
              <a:lnSpc>
                <a:spcPct val="90000"/>
              </a:lnSpc>
              <a:buFontTx/>
              <a:buNone/>
            </a:pPr>
            <a:r>
              <a:rPr lang="it-IT" altLang="it-IT" sz="2000" smtClean="0"/>
              <a:t>BK:	Hamilton.</a:t>
            </a:r>
          </a:p>
          <a:p>
            <a:pPr>
              <a:lnSpc>
                <a:spcPct val="90000"/>
              </a:lnSpc>
              <a:buFontTx/>
              <a:buNone/>
            </a:pPr>
            <a:r>
              <a:rPr lang="it-IT" altLang="it-IT" sz="2000" smtClean="0"/>
              <a:t>JB:	Hmm… </a:t>
            </a:r>
            <a:r>
              <a:rPr lang="it-IT" altLang="it-IT" sz="2000" smtClean="0">
                <a:solidFill>
                  <a:srgbClr val="65E44C"/>
                </a:solidFill>
              </a:rPr>
              <a:t>non male</a:t>
            </a:r>
            <a:r>
              <a:rPr lang="it-IT" altLang="it-IT" sz="2000" smtClean="0"/>
              <a:t>.</a:t>
            </a:r>
          </a:p>
          <a:p>
            <a:pPr>
              <a:lnSpc>
                <a:spcPct val="90000"/>
              </a:lnSpc>
              <a:buFontTx/>
              <a:buNone/>
            </a:pPr>
            <a:endParaRPr lang="it-IT" altLang="it-IT" sz="2000" smtClean="0"/>
          </a:p>
          <a:p>
            <a:pPr>
              <a:lnSpc>
                <a:spcPct val="90000"/>
              </a:lnSpc>
              <a:buFontTx/>
              <a:buNone/>
            </a:pPr>
            <a:r>
              <a:rPr lang="it-IT" altLang="it-IT" sz="2000" smtClean="0"/>
              <a:t>BK:	Che ne pensi?</a:t>
            </a:r>
          </a:p>
          <a:p>
            <a:pPr>
              <a:lnSpc>
                <a:spcPct val="90000"/>
              </a:lnSpc>
              <a:buFontTx/>
              <a:buNone/>
            </a:pPr>
            <a:r>
              <a:rPr lang="it-IT" altLang="it-IT" sz="2000" smtClean="0"/>
              <a:t>JB:	A che riguardo?</a:t>
            </a:r>
          </a:p>
          <a:p>
            <a:pPr>
              <a:lnSpc>
                <a:spcPct val="90000"/>
              </a:lnSpc>
              <a:buFontTx/>
              <a:buNone/>
            </a:pPr>
            <a:r>
              <a:rPr lang="it-IT" altLang="it-IT" sz="2000" smtClean="0"/>
              <a:t>BK:	Hamilton.</a:t>
            </a:r>
          </a:p>
          <a:p>
            <a:pPr>
              <a:lnSpc>
                <a:spcPct val="90000"/>
              </a:lnSpc>
              <a:buFontTx/>
              <a:buNone/>
            </a:pPr>
            <a:r>
              <a:rPr lang="it-IT" altLang="it-IT" sz="2000" smtClean="0"/>
              <a:t>JB:	Hmm.. </a:t>
            </a:r>
            <a:r>
              <a:rPr lang="it-IT" altLang="it-IT" sz="2000" smtClean="0">
                <a:solidFill>
                  <a:srgbClr val="65E44C"/>
                </a:solidFill>
              </a:rPr>
              <a:t>Sfacciato.</a:t>
            </a:r>
            <a:endParaRPr lang="en-GB" altLang="it-IT" sz="2000" smtClean="0">
              <a:solidFill>
                <a:srgbClr val="65E44C"/>
              </a:solidFill>
            </a:endParaRPr>
          </a:p>
        </p:txBody>
      </p:sp>
    </p:spTree>
    <p:extLst>
      <p:ext uri="{BB962C8B-B14F-4D97-AF65-F5344CB8AC3E}">
        <p14:creationId xmlns:p14="http://schemas.microsoft.com/office/powerpoint/2010/main" val="3815225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3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3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15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3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15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3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215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additive="base">
                                        <p:cTn id="31" dur="3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2150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additive="base">
                                        <p:cTn id="37" dur="3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2150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21507">
                                            <p:txEl>
                                              <p:pRg st="7" end="7"/>
                                            </p:txEl>
                                          </p:spTgt>
                                        </p:tgtEl>
                                        <p:attrNameLst>
                                          <p:attrName>style.visibility</p:attrName>
                                        </p:attrNameLst>
                                      </p:cBhvr>
                                      <p:to>
                                        <p:strVal val="visible"/>
                                      </p:to>
                                    </p:set>
                                    <p:anim calcmode="lin" valueType="num">
                                      <p:cBhvr additive="base">
                                        <p:cTn id="43" dur="3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2150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21507">
                                            <p:txEl>
                                              <p:pRg st="8" end="8"/>
                                            </p:txEl>
                                          </p:spTgt>
                                        </p:tgtEl>
                                        <p:attrNameLst>
                                          <p:attrName>style.visibility</p:attrName>
                                        </p:attrNameLst>
                                      </p:cBhvr>
                                      <p:to>
                                        <p:strVal val="visible"/>
                                      </p:to>
                                    </p:set>
                                    <p:anim calcmode="lin" valueType="num">
                                      <p:cBhvr additive="base">
                                        <p:cTn id="49" dur="3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21507">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iterate type="wd">
                                    <p:tmPct val="100000"/>
                                  </p:iterate>
                                  <p:childTnLst>
                                    <p:set>
                                      <p:cBhvr>
                                        <p:cTn id="54" dur="1" fill="hold">
                                          <p:stCondLst>
                                            <p:cond delay="0"/>
                                          </p:stCondLst>
                                        </p:cTn>
                                        <p:tgtEl>
                                          <p:spTgt spid="21507">
                                            <p:txEl>
                                              <p:pRg st="10" end="10"/>
                                            </p:txEl>
                                          </p:spTgt>
                                        </p:tgtEl>
                                        <p:attrNameLst>
                                          <p:attrName>style.visibility</p:attrName>
                                        </p:attrNameLst>
                                      </p:cBhvr>
                                      <p:to>
                                        <p:strVal val="visible"/>
                                      </p:to>
                                    </p:set>
                                    <p:anim calcmode="lin" valueType="num">
                                      <p:cBhvr additive="base">
                                        <p:cTn id="55" dur="3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21507">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iterate type="wd">
                                    <p:tmPct val="100000"/>
                                  </p:iterate>
                                  <p:childTnLst>
                                    <p:set>
                                      <p:cBhvr>
                                        <p:cTn id="60" dur="1" fill="hold">
                                          <p:stCondLst>
                                            <p:cond delay="0"/>
                                          </p:stCondLst>
                                        </p:cTn>
                                        <p:tgtEl>
                                          <p:spTgt spid="21507">
                                            <p:txEl>
                                              <p:pRg st="11" end="11"/>
                                            </p:txEl>
                                          </p:spTgt>
                                        </p:tgtEl>
                                        <p:attrNameLst>
                                          <p:attrName>style.visibility</p:attrName>
                                        </p:attrNameLst>
                                      </p:cBhvr>
                                      <p:to>
                                        <p:strVal val="visible"/>
                                      </p:to>
                                    </p:set>
                                    <p:anim calcmode="lin" valueType="num">
                                      <p:cBhvr additive="base">
                                        <p:cTn id="61" dur="3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62" dur="300" fill="hold"/>
                                        <p:tgtEl>
                                          <p:spTgt spid="21507">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iterate type="wd">
                                    <p:tmPct val="100000"/>
                                  </p:iterate>
                                  <p:childTnLst>
                                    <p:set>
                                      <p:cBhvr>
                                        <p:cTn id="66" dur="1" fill="hold">
                                          <p:stCondLst>
                                            <p:cond delay="0"/>
                                          </p:stCondLst>
                                        </p:cTn>
                                        <p:tgtEl>
                                          <p:spTgt spid="21507">
                                            <p:txEl>
                                              <p:pRg st="12" end="12"/>
                                            </p:txEl>
                                          </p:spTgt>
                                        </p:tgtEl>
                                        <p:attrNameLst>
                                          <p:attrName>style.visibility</p:attrName>
                                        </p:attrNameLst>
                                      </p:cBhvr>
                                      <p:to>
                                        <p:strVal val="visible"/>
                                      </p:to>
                                    </p:set>
                                    <p:anim calcmode="lin" valueType="num">
                                      <p:cBhvr additive="base">
                                        <p:cTn id="67" dur="3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68" dur="300" fill="hold"/>
                                        <p:tgtEl>
                                          <p:spTgt spid="21507">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iterate type="wd">
                                    <p:tmPct val="100000"/>
                                  </p:iterate>
                                  <p:childTnLst>
                                    <p:set>
                                      <p:cBhvr>
                                        <p:cTn id="72" dur="1" fill="hold">
                                          <p:stCondLst>
                                            <p:cond delay="0"/>
                                          </p:stCondLst>
                                        </p:cTn>
                                        <p:tgtEl>
                                          <p:spTgt spid="21507">
                                            <p:txEl>
                                              <p:pRg st="13" end="13"/>
                                            </p:txEl>
                                          </p:spTgt>
                                        </p:tgtEl>
                                        <p:attrNameLst>
                                          <p:attrName>style.visibility</p:attrName>
                                        </p:attrNameLst>
                                      </p:cBhvr>
                                      <p:to>
                                        <p:strVal val="visible"/>
                                      </p:to>
                                    </p:set>
                                    <p:anim calcmode="lin" valueType="num">
                                      <p:cBhvr additive="base">
                                        <p:cTn id="73" dur="3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74" dur="300" fill="hold"/>
                                        <p:tgtEl>
                                          <p:spTgt spid="21507">
                                            <p:txEl>
                                              <p:pRg st="13"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4638"/>
            <a:ext cx="8229600" cy="1143000"/>
          </a:xfrm>
        </p:spPr>
        <p:txBody>
          <a:bodyPr/>
          <a:lstStyle/>
          <a:p>
            <a:pPr eaLnBrk="1" hangingPunct="1"/>
            <a:r>
              <a:rPr lang="it-IT" altLang="it-IT" smtClean="0">
                <a:hlinkClick r:id="rId2"/>
              </a:rPr>
              <a:t>Insert </a:t>
            </a:r>
            <a:r>
              <a:rPr lang="it-IT" altLang="it-IT" smtClean="0">
                <a:hlinkClick r:id="rId3" action="ppaction://hlinkfile"/>
              </a:rPr>
              <a:t>Video </a:t>
            </a:r>
            <a:r>
              <a:rPr lang="it-IT" altLang="it-IT" smtClean="0"/>
              <a:t>Bundaberg 3</a:t>
            </a:r>
            <a:endParaRPr lang="en-GB" altLang="it-IT" smtClean="0"/>
          </a:p>
        </p:txBody>
      </p:sp>
    </p:spTree>
    <p:extLst>
      <p:ext uri="{BB962C8B-B14F-4D97-AF65-F5344CB8AC3E}">
        <p14:creationId xmlns:p14="http://schemas.microsoft.com/office/powerpoint/2010/main" val="100661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1"/>
          <p:cNvSpPr>
            <a:spLocks noGrp="1"/>
          </p:cNvSpPr>
          <p:nvPr>
            <p:ph type="title"/>
          </p:nvPr>
        </p:nvSpPr>
        <p:spPr/>
        <p:txBody>
          <a:bodyPr/>
          <a:lstStyle/>
          <a:p>
            <a:r>
              <a:rPr lang="it-IT" altLang="it-IT" smtClean="0"/>
              <a:t>‘The West Wing’ dubbed in Spanish</a:t>
            </a:r>
          </a:p>
        </p:txBody>
      </p:sp>
      <p:sp>
        <p:nvSpPr>
          <p:cNvPr id="80899" name="Segnaposto contenuto 2"/>
          <p:cNvSpPr>
            <a:spLocks noGrp="1"/>
          </p:cNvSpPr>
          <p:nvPr>
            <p:ph idx="1"/>
          </p:nvPr>
        </p:nvSpPr>
        <p:spPr/>
        <p:txBody>
          <a:bodyPr/>
          <a:lstStyle/>
          <a:p>
            <a:pPr>
              <a:buFont typeface="Wingdings" pitchFamily="2" charset="2"/>
              <a:buNone/>
            </a:pPr>
            <a:r>
              <a:rPr lang="it-IT" altLang="it-IT" smtClean="0"/>
              <a:t>Frederic Chaume in the volume</a:t>
            </a:r>
          </a:p>
          <a:p>
            <a:pPr>
              <a:buFont typeface="Wingdings" pitchFamily="2" charset="2"/>
              <a:buNone/>
            </a:pPr>
            <a:r>
              <a:rPr lang="it-IT" altLang="it-IT" smtClean="0"/>
              <a:t>‘A Text of Many Colours’</a:t>
            </a:r>
          </a:p>
        </p:txBody>
      </p:sp>
    </p:spTree>
    <p:extLst>
      <p:ext uri="{BB962C8B-B14F-4D97-AF65-F5344CB8AC3E}">
        <p14:creationId xmlns:p14="http://schemas.microsoft.com/office/powerpoint/2010/main" val="33903248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3"/>
          <p:cNvGraphicFramePr>
            <a:graphicFrameLocks noChangeAspect="1"/>
          </p:cNvGraphicFramePr>
          <p:nvPr/>
        </p:nvGraphicFramePr>
        <p:xfrm>
          <a:off x="2205038" y="0"/>
          <a:ext cx="4732337" cy="6858000"/>
        </p:xfrm>
        <a:graphic>
          <a:graphicData uri="http://schemas.openxmlformats.org/presentationml/2006/ole">
            <mc:AlternateContent xmlns:mc="http://schemas.openxmlformats.org/markup-compatibility/2006">
              <mc:Choice xmlns:v="urn:schemas-microsoft-com:vml" Requires="v">
                <p:oleObj spid="_x0000_s4099" name="Document" r:id="rId3" imgW="6248343" imgH="9054375" progId="Word.Document.12">
                  <p:embed/>
                </p:oleObj>
              </mc:Choice>
              <mc:Fallback>
                <p:oleObj name="Document" r:id="rId3" imgW="6248343" imgH="905437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0"/>
                        <a:ext cx="47323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274735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2149475" y="0"/>
          <a:ext cx="4843463" cy="6858000"/>
        </p:xfrm>
        <a:graphic>
          <a:graphicData uri="http://schemas.openxmlformats.org/presentationml/2006/ole">
            <mc:AlternateContent xmlns:mc="http://schemas.openxmlformats.org/markup-compatibility/2006">
              <mc:Choice xmlns:v="urn:schemas-microsoft-com:vml" Requires="v">
                <p:oleObj spid="_x0000_s5123" name="Document" r:id="rId3" imgW="6248343" imgH="8847391" progId="Word.Document.12">
                  <p:embed/>
                </p:oleObj>
              </mc:Choice>
              <mc:Fallback>
                <p:oleObj name="Document" r:id="rId3" imgW="6248343" imgH="884739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475" y="0"/>
                        <a:ext cx="484346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56985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3"/>
          <p:cNvGraphicFramePr>
            <a:graphicFrameLocks noChangeAspect="1"/>
          </p:cNvGraphicFramePr>
          <p:nvPr/>
        </p:nvGraphicFramePr>
        <p:xfrm>
          <a:off x="1519238" y="3267075"/>
          <a:ext cx="6105525" cy="323850"/>
        </p:xfrm>
        <a:graphic>
          <a:graphicData uri="http://schemas.openxmlformats.org/presentationml/2006/ole">
            <mc:AlternateContent xmlns:mc="http://schemas.openxmlformats.org/markup-compatibility/2006">
              <mc:Choice xmlns:v="urn:schemas-microsoft-com:vml" Requires="v">
                <p:oleObj spid="_x0000_s6149" name="Document" r:id="rId3" imgW="6105053" imgH="323255" progId="Word.Document.12">
                  <p:embed/>
                </p:oleObj>
              </mc:Choice>
              <mc:Fallback>
                <p:oleObj name="Document" r:id="rId3" imgW="6105053" imgH="32325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3267075"/>
                        <a:ext cx="610552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1" name="Object 4"/>
          <p:cNvGraphicFramePr>
            <a:graphicFrameLocks noChangeAspect="1"/>
          </p:cNvGraphicFramePr>
          <p:nvPr/>
        </p:nvGraphicFramePr>
        <p:xfrm>
          <a:off x="1519238" y="2133600"/>
          <a:ext cx="6105525" cy="1457325"/>
        </p:xfrm>
        <a:graphic>
          <a:graphicData uri="http://schemas.openxmlformats.org/presentationml/2006/ole">
            <mc:AlternateContent xmlns:mc="http://schemas.openxmlformats.org/markup-compatibility/2006">
              <mc:Choice xmlns:v="urn:schemas-microsoft-com:vml" Requires="v">
                <p:oleObj spid="_x0000_s6150" name="Document" r:id="rId5" imgW="6105053" imgH="323255" progId="Word.Document.12">
                  <p:embed/>
                </p:oleObj>
              </mc:Choice>
              <mc:Fallback>
                <p:oleObj name="Document" r:id="rId5" imgW="6105053" imgH="32325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238" y="2133600"/>
                        <a:ext cx="6105525"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2" name="Object 5"/>
          <p:cNvGraphicFramePr>
            <a:graphicFrameLocks noChangeAspect="1"/>
          </p:cNvGraphicFramePr>
          <p:nvPr/>
        </p:nvGraphicFramePr>
        <p:xfrm>
          <a:off x="2057400" y="0"/>
          <a:ext cx="5029200" cy="6858000"/>
        </p:xfrm>
        <a:graphic>
          <a:graphicData uri="http://schemas.openxmlformats.org/presentationml/2006/ole">
            <mc:AlternateContent xmlns:mc="http://schemas.openxmlformats.org/markup-compatibility/2006">
              <mc:Choice xmlns:v="urn:schemas-microsoft-com:vml" Requires="v">
                <p:oleObj spid="_x0000_s6151" name="Document" r:id="rId7" imgW="6248343" imgH="8519817" progId="Word.Document.12">
                  <p:embed/>
                </p:oleObj>
              </mc:Choice>
              <mc:Fallback>
                <p:oleObj name="Document" r:id="rId7" imgW="6248343" imgH="8519817"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0"/>
                        <a:ext cx="50292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053778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TotalTime>
  <Words>2401</Words>
  <Application>Microsoft Office PowerPoint</Application>
  <PresentationFormat>Presentazione su schermo (4:3)</PresentationFormat>
  <Paragraphs>522</Paragraphs>
  <Slides>93</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93</vt:i4>
      </vt:variant>
    </vt:vector>
  </HeadingPairs>
  <TitlesOfParts>
    <vt:vector size="96" baseType="lpstr">
      <vt:lpstr>Chiaro</vt:lpstr>
      <vt:lpstr>Chart</vt:lpstr>
      <vt:lpstr>Document</vt:lpstr>
      <vt:lpstr>Lesson Three </vt:lpstr>
      <vt:lpstr>Coherence 1: clusters</vt:lpstr>
      <vt:lpstr>Coherence 2: bundles</vt:lpstr>
      <vt:lpstr>Visual sets</vt:lpstr>
      <vt:lpstr>Priming</vt:lpstr>
      <vt:lpstr>Case Study</vt:lpstr>
      <vt:lpstr>Insert video Bundaberg 1</vt:lpstr>
      <vt:lpstr>Insert Video Bundaberg 2</vt:lpstr>
      <vt:lpstr>Insert Video Bundaberg 3</vt:lpstr>
      <vt:lpstr>Insert video Bundaberg 4</vt:lpstr>
      <vt:lpstr>Insert video Bundaberg 5</vt:lpstr>
      <vt:lpstr>Translation Il Cinema Paradiso</vt:lpstr>
      <vt:lpstr>TRANSLATION</vt:lpstr>
      <vt:lpstr>Lesson Five</vt:lpstr>
      <vt:lpstr>Film language</vt:lpstr>
      <vt:lpstr>A complex semiotic event </vt:lpstr>
      <vt:lpstr>"short, sharp and tight" </vt:lpstr>
      <vt:lpstr>Pleases and thankyous</vt:lpstr>
      <vt:lpstr>A lifetime of experience</vt:lpstr>
      <vt:lpstr>By the way…</vt:lpstr>
      <vt:lpstr>BUT…</vt:lpstr>
      <vt:lpstr>Conversation - an ongoing phenomenon</vt:lpstr>
      <vt:lpstr>Dramatic……….pauses</vt:lpstr>
      <vt:lpstr>“Come up and see me sometime”</vt:lpstr>
      <vt:lpstr>Back to multimodality</vt:lpstr>
      <vt:lpstr>Special case of translation</vt:lpstr>
      <vt:lpstr>Dubbing</vt:lpstr>
      <vt:lpstr>Sergio Jacquier</vt:lpstr>
      <vt:lpstr>Research</vt:lpstr>
      <vt:lpstr>Research Trieste</vt:lpstr>
      <vt:lpstr>Horse Feathers video English</vt:lpstr>
      <vt:lpstr>Horse Feathers video Italian</vt:lpstr>
      <vt:lpstr>Good and Bad</vt:lpstr>
      <vt:lpstr>Talking Points</vt:lpstr>
      <vt:lpstr>Film language</vt:lpstr>
      <vt:lpstr>APS</vt:lpstr>
      <vt:lpstr>Film language and genre</vt:lpstr>
      <vt:lpstr>Seinfeld - ‘The Revenge’</vt:lpstr>
      <vt:lpstr>Filmese?</vt:lpstr>
      <vt:lpstr>Spoken language</vt:lpstr>
      <vt:lpstr>Spoken language 2</vt:lpstr>
      <vt:lpstr>Examples chosen</vt:lpstr>
      <vt:lpstr>Sci-fi 1 - ALIEN (1979)</vt:lpstr>
      <vt:lpstr>Metropolis (1926)</vt:lpstr>
      <vt:lpstr>Sci-fi films - total</vt:lpstr>
      <vt:lpstr>Bank of English</vt:lpstr>
      <vt:lpstr>Comparison sci-fi/corpus</vt:lpstr>
      <vt:lpstr>Realistic films - Casino</vt:lpstr>
      <vt:lpstr>As good as it gets </vt:lpstr>
      <vt:lpstr>Realistic films - total</vt:lpstr>
      <vt:lpstr>Comparison realistic/corpus</vt:lpstr>
      <vt:lpstr>Comparison  sci-fi/realistic</vt:lpstr>
      <vt:lpstr>A Spanish example</vt:lpstr>
      <vt:lpstr>Methodology</vt:lpstr>
      <vt:lpstr>   </vt:lpstr>
      <vt:lpstr>The Pavia Corpus</vt:lpstr>
      <vt:lpstr>Intertextuality</vt:lpstr>
      <vt:lpstr>Predictability</vt:lpstr>
      <vt:lpstr>Translation Memory</vt:lpstr>
      <vt:lpstr>Predictability and Translation</vt:lpstr>
      <vt:lpstr>Predictability cline</vt:lpstr>
      <vt:lpstr>Predictability cont.</vt:lpstr>
      <vt:lpstr>Predictability and Genre</vt:lpstr>
      <vt:lpstr>Less predictable genres in translation</vt:lpstr>
      <vt:lpstr>At table</vt:lpstr>
      <vt:lpstr>Il Commissario Montalbano  (1)  Caffè</vt:lpstr>
      <vt:lpstr>Il Commissario Montalbano (2) Pasta con broccoli</vt:lpstr>
      <vt:lpstr>Il Commissario Montalbano  (3) disturbance!</vt:lpstr>
      <vt:lpstr>Montalbano video</vt:lpstr>
      <vt:lpstr>Il Commissario Montalbano  (4) Spigole etc.</vt:lpstr>
      <vt:lpstr>Neutralisation</vt:lpstr>
      <vt:lpstr>Localisation</vt:lpstr>
      <vt:lpstr>Foreignisation</vt:lpstr>
      <vt:lpstr>Conclusion 1</vt:lpstr>
      <vt:lpstr>Conclusion 2</vt:lpstr>
      <vt:lpstr>Conclusion 3</vt:lpstr>
      <vt:lpstr>Conclusion 4</vt:lpstr>
      <vt:lpstr>Interview - video</vt:lpstr>
      <vt:lpstr>A case study  The Year of Living Dangerously</vt:lpstr>
      <vt:lpstr>The Year of Living Dangerously: characters</vt:lpstr>
      <vt:lpstr>The Year of Living Dangerously 1</vt:lpstr>
      <vt:lpstr>The Year of Living Dangerously 2</vt:lpstr>
      <vt:lpstr>The Year of Living Dangerously 3</vt:lpstr>
      <vt:lpstr>The Year of Living Dangerously 4</vt:lpstr>
      <vt:lpstr>The Year of Living Dangerously 5</vt:lpstr>
      <vt:lpstr>The Year of Living Dangerously 6</vt:lpstr>
      <vt:lpstr>The Year of Living Dangerously 7</vt:lpstr>
      <vt:lpstr>The Year of Living Dangerously 8</vt:lpstr>
      <vt:lpstr>The Year of Living Dangerously 9</vt:lpstr>
      <vt:lpstr>‘The West Wing’ dubbed in Spanish</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Coherence</dc:title>
  <dc:creator>Taylor</dc:creator>
  <cp:lastModifiedBy>Taylor</cp:lastModifiedBy>
  <cp:revision>13</cp:revision>
  <dcterms:created xsi:type="dcterms:W3CDTF">2014-05-16T12:25:34Z</dcterms:created>
  <dcterms:modified xsi:type="dcterms:W3CDTF">2019-07-06T10:16:13Z</dcterms:modified>
</cp:coreProperties>
</file>