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82" r:id="rId2"/>
    <p:sldId id="275" r:id="rId3"/>
    <p:sldId id="281" r:id="rId4"/>
    <p:sldId id="256" r:id="rId5"/>
    <p:sldId id="260" r:id="rId6"/>
    <p:sldId id="259" r:id="rId7"/>
    <p:sldId id="261" r:id="rId8"/>
    <p:sldId id="262" r:id="rId9"/>
    <p:sldId id="263" r:id="rId10"/>
    <p:sldId id="316" r:id="rId11"/>
    <p:sldId id="317" r:id="rId12"/>
    <p:sldId id="318" r:id="rId13"/>
    <p:sldId id="319" r:id="rId14"/>
    <p:sldId id="320" r:id="rId15"/>
    <p:sldId id="321" r:id="rId16"/>
    <p:sldId id="322" r:id="rId17"/>
    <p:sldId id="323" r:id="rId18"/>
    <p:sldId id="273" r:id="rId19"/>
    <p:sldId id="274" r:id="rId20"/>
    <p:sldId id="330" r:id="rId21"/>
    <p:sldId id="331" r:id="rId22"/>
    <p:sldId id="286" r:id="rId23"/>
    <p:sldId id="287" r:id="rId24"/>
    <p:sldId id="288" r:id="rId25"/>
    <p:sldId id="299" r:id="rId26"/>
    <p:sldId id="329" r:id="rId27"/>
    <p:sldId id="290" r:id="rId28"/>
    <p:sldId id="291" r:id="rId29"/>
    <p:sldId id="292" r:id="rId30"/>
    <p:sldId id="293" r:id="rId31"/>
    <p:sldId id="294" r:id="rId32"/>
    <p:sldId id="295" r:id="rId33"/>
    <p:sldId id="296" r:id="rId34"/>
    <p:sldId id="297" r:id="rId35"/>
    <p:sldId id="283" r:id="rId36"/>
    <p:sldId id="284" r:id="rId37"/>
    <p:sldId id="300" r:id="rId38"/>
    <p:sldId id="303" r:id="rId39"/>
    <p:sldId id="301" r:id="rId40"/>
    <p:sldId id="312" r:id="rId41"/>
    <p:sldId id="327" r:id="rId42"/>
    <p:sldId id="328" r:id="rId43"/>
    <p:sldId id="335" r:id="rId44"/>
    <p:sldId id="310" r:id="rId45"/>
    <p:sldId id="325" r:id="rId46"/>
    <p:sldId id="311" r:id="rId47"/>
    <p:sldId id="309" r:id="rId48"/>
    <p:sldId id="314" r:id="rId49"/>
    <p:sldId id="334" r:id="rId50"/>
    <p:sldId id="336" r:id="rId51"/>
    <p:sldId id="340" r:id="rId52"/>
    <p:sldId id="341" r:id="rId53"/>
    <p:sldId id="337" r:id="rId54"/>
    <p:sldId id="339" r:id="rId55"/>
    <p:sldId id="342" r:id="rId56"/>
    <p:sldId id="343" r:id="rId57"/>
    <p:sldId id="344" r:id="rId58"/>
    <p:sldId id="332" r:id="rId59"/>
    <p:sldId id="313" r:id="rId60"/>
  </p:sldIdLst>
  <p:sldSz cx="9144000" cy="6858000" type="screen4x3"/>
  <p:notesSz cx="6794500" cy="9906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o Pines" initials="MP" lastIdx="0" clrIdx="0">
    <p:extLst>
      <p:ext uri="{19B8F6BF-5375-455C-9EA6-DF929625EA0E}">
        <p15:presenceInfo xmlns:p15="http://schemas.microsoft.com/office/powerpoint/2012/main" userId="bc157230454f87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67" autoAdjust="0"/>
  </p:normalViewPr>
  <p:slideViewPr>
    <p:cSldViewPr>
      <p:cViewPr varScale="1">
        <p:scale>
          <a:sx n="85" d="100"/>
          <a:sy n="85" d="100"/>
        </p:scale>
        <p:origin x="696"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44283" cy="495300"/>
          </a:xfrm>
          <a:prstGeom prst="rect">
            <a:avLst/>
          </a:prstGeom>
        </p:spPr>
        <p:txBody>
          <a:bodyPr vert="horz" lIns="91440" tIns="45720" rIns="91440" bIns="45720" rtlCol="0"/>
          <a:lstStyle>
            <a:lvl1pPr algn="l">
              <a:defRPr sz="1200"/>
            </a:lvl1pPr>
          </a:lstStyle>
          <a:p>
            <a:endParaRPr lang="en-US" dirty="0"/>
          </a:p>
        </p:txBody>
      </p:sp>
      <p:sp>
        <p:nvSpPr>
          <p:cNvPr id="3" name="Segnaposto data 2"/>
          <p:cNvSpPr>
            <a:spLocks noGrp="1"/>
          </p:cNvSpPr>
          <p:nvPr>
            <p:ph type="dt" idx="1"/>
          </p:nvPr>
        </p:nvSpPr>
        <p:spPr>
          <a:xfrm>
            <a:off x="3848645" y="0"/>
            <a:ext cx="2944283" cy="495300"/>
          </a:xfrm>
          <a:prstGeom prst="rect">
            <a:avLst/>
          </a:prstGeom>
        </p:spPr>
        <p:txBody>
          <a:bodyPr vert="horz" lIns="91440" tIns="45720" rIns="91440" bIns="45720" rtlCol="0"/>
          <a:lstStyle>
            <a:lvl1pPr algn="r">
              <a:defRPr sz="1200"/>
            </a:lvl1pPr>
          </a:lstStyle>
          <a:p>
            <a:fld id="{9271A65E-195E-43C8-84C9-78A0BFC7236E}" type="datetimeFigureOut">
              <a:rPr lang="en-US" smtClean="0"/>
              <a:pPr/>
              <a:t>10/30/2019</a:t>
            </a:fld>
            <a:endParaRPr lang="en-US" dirty="0"/>
          </a:p>
        </p:txBody>
      </p:sp>
      <p:sp>
        <p:nvSpPr>
          <p:cNvPr id="4" name="Segnaposto immagine diapositiva 3"/>
          <p:cNvSpPr>
            <a:spLocks noGrp="1" noRot="1" noChangeAspect="1"/>
          </p:cNvSpPr>
          <p:nvPr>
            <p:ph type="sldImg" idx="2"/>
          </p:nvPr>
        </p:nvSpPr>
        <p:spPr>
          <a:xfrm>
            <a:off x="920750" y="742950"/>
            <a:ext cx="4953000" cy="37147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Segnaposto note 4"/>
          <p:cNvSpPr>
            <a:spLocks noGrp="1"/>
          </p:cNvSpPr>
          <p:nvPr>
            <p:ph type="body" sz="quarter" idx="3"/>
          </p:nvPr>
        </p:nvSpPr>
        <p:spPr>
          <a:xfrm>
            <a:off x="679450" y="4705350"/>
            <a:ext cx="5435600" cy="44577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6" name="Segnaposto piè di pagina 5"/>
          <p:cNvSpPr>
            <a:spLocks noGrp="1"/>
          </p:cNvSpPr>
          <p:nvPr>
            <p:ph type="ftr" sz="quarter" idx="4"/>
          </p:nvPr>
        </p:nvSpPr>
        <p:spPr>
          <a:xfrm>
            <a:off x="0" y="9408981"/>
            <a:ext cx="2944283" cy="495300"/>
          </a:xfrm>
          <a:prstGeom prst="rect">
            <a:avLst/>
          </a:prstGeom>
        </p:spPr>
        <p:txBody>
          <a:bodyPr vert="horz" lIns="91440" tIns="45720" rIns="91440" bIns="45720" rtlCol="0" anchor="b"/>
          <a:lstStyle>
            <a:lvl1pPr algn="l">
              <a:defRPr sz="1200"/>
            </a:lvl1pPr>
          </a:lstStyle>
          <a:p>
            <a:endParaRPr lang="en-US" dirty="0"/>
          </a:p>
        </p:txBody>
      </p:sp>
      <p:sp>
        <p:nvSpPr>
          <p:cNvPr id="7" name="Segnaposto numero diapositiva 6"/>
          <p:cNvSpPr>
            <a:spLocks noGrp="1"/>
          </p:cNvSpPr>
          <p:nvPr>
            <p:ph type="sldNum" sz="quarter" idx="5"/>
          </p:nvPr>
        </p:nvSpPr>
        <p:spPr>
          <a:xfrm>
            <a:off x="3848645" y="9408981"/>
            <a:ext cx="2944283" cy="495300"/>
          </a:xfrm>
          <a:prstGeom prst="rect">
            <a:avLst/>
          </a:prstGeom>
        </p:spPr>
        <p:txBody>
          <a:bodyPr vert="horz" lIns="91440" tIns="45720" rIns="91440" bIns="45720" rtlCol="0" anchor="b"/>
          <a:lstStyle>
            <a:lvl1pPr algn="r">
              <a:defRPr sz="1200"/>
            </a:lvl1pPr>
          </a:lstStyle>
          <a:p>
            <a:fld id="{77902995-CE65-4095-B6C1-787F8F8055F9}" type="slidenum">
              <a:rPr lang="en-US" smtClean="0"/>
              <a:pPr/>
              <a:t>‹N›</a:t>
            </a:fld>
            <a:endParaRPr lang="en-US" dirty="0"/>
          </a:p>
        </p:txBody>
      </p:sp>
    </p:spTree>
    <p:extLst>
      <p:ext uri="{BB962C8B-B14F-4D97-AF65-F5344CB8AC3E}">
        <p14:creationId xmlns:p14="http://schemas.microsoft.com/office/powerpoint/2010/main" val="4064025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8BB26C2-004A-45CB-A323-9AE8ACC199D9}" type="datetimeFigureOut">
              <a:rPr lang="it-IT" smtClean="0"/>
              <a:pPr/>
              <a:t>30/10/2019</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6657A79E-12CE-468D-A8B1-A2CA8FE5CAF7}" type="slidenum">
              <a:rPr lang="it-IT" smtClean="0"/>
              <a:pPr/>
              <a:t>‹N›</a:t>
            </a:fld>
            <a:endParaRPr lang="it-IT"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8BB26C2-004A-45CB-A323-9AE8ACC199D9}" type="datetimeFigureOut">
              <a:rPr lang="it-IT" smtClean="0"/>
              <a:pPr/>
              <a:t>30/10/2019</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6657A79E-12CE-468D-A8B1-A2CA8FE5CAF7}" type="slidenum">
              <a:rPr lang="it-IT" smtClean="0"/>
              <a:pPr/>
              <a:t>‹N›</a:t>
            </a:fld>
            <a:endParaRPr lang="it-IT"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8BB26C2-004A-45CB-A323-9AE8ACC199D9}" type="datetimeFigureOut">
              <a:rPr lang="it-IT" smtClean="0"/>
              <a:pPr/>
              <a:t>30/10/2019</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6657A79E-12CE-468D-A8B1-A2CA8FE5CAF7}" type="slidenum">
              <a:rPr lang="it-IT" smtClean="0"/>
              <a:pPr/>
              <a:t>‹N›</a:t>
            </a:fld>
            <a:endParaRPr lang="it-IT"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8BB26C2-004A-45CB-A323-9AE8ACC199D9}" type="datetimeFigureOut">
              <a:rPr lang="it-IT" smtClean="0"/>
              <a:pPr/>
              <a:t>30/10/2019</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6657A79E-12CE-468D-A8B1-A2CA8FE5CAF7}" type="slidenum">
              <a:rPr lang="it-IT" smtClean="0"/>
              <a:pPr/>
              <a:t>‹N›</a:t>
            </a:fld>
            <a:endParaRPr lang="it-IT"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8BB26C2-004A-45CB-A323-9AE8ACC199D9}" type="datetimeFigureOut">
              <a:rPr lang="it-IT" smtClean="0"/>
              <a:pPr/>
              <a:t>30/10/2019</a:t>
            </a:fld>
            <a:endParaRPr lang="it-IT" dirty="0"/>
          </a:p>
        </p:txBody>
      </p:sp>
      <p:sp>
        <p:nvSpPr>
          <p:cNvPr id="5" name="Segnaposto piè di pagina 4"/>
          <p:cNvSpPr>
            <a:spLocks noGrp="1"/>
          </p:cNvSpPr>
          <p:nvPr>
            <p:ph type="ftr" sz="quarter" idx="11"/>
          </p:nvPr>
        </p:nvSpPr>
        <p:spPr/>
        <p:txBody>
          <a:bodyPr/>
          <a:lstStyle/>
          <a:p>
            <a:endParaRPr lang="it-IT" dirty="0"/>
          </a:p>
        </p:txBody>
      </p:sp>
      <p:sp>
        <p:nvSpPr>
          <p:cNvPr id="6" name="Segnaposto numero diapositiva 5"/>
          <p:cNvSpPr>
            <a:spLocks noGrp="1"/>
          </p:cNvSpPr>
          <p:nvPr>
            <p:ph type="sldNum" sz="quarter" idx="12"/>
          </p:nvPr>
        </p:nvSpPr>
        <p:spPr/>
        <p:txBody>
          <a:bodyPr/>
          <a:lstStyle/>
          <a:p>
            <a:fld id="{6657A79E-12CE-468D-A8B1-A2CA8FE5CAF7}" type="slidenum">
              <a:rPr lang="it-IT" smtClean="0"/>
              <a:pPr/>
              <a:t>‹N›</a:t>
            </a:fld>
            <a:endParaRPr lang="it-IT"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8BB26C2-004A-45CB-A323-9AE8ACC199D9}" type="datetimeFigureOut">
              <a:rPr lang="it-IT" smtClean="0"/>
              <a:pPr/>
              <a:t>30/10/2019</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6657A79E-12CE-468D-A8B1-A2CA8FE5CAF7}" type="slidenum">
              <a:rPr lang="it-IT" smtClean="0"/>
              <a:pPr/>
              <a:t>‹N›</a:t>
            </a:fld>
            <a:endParaRPr lang="it-IT"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8BB26C2-004A-45CB-A323-9AE8ACC199D9}" type="datetimeFigureOut">
              <a:rPr lang="it-IT" smtClean="0"/>
              <a:pPr/>
              <a:t>30/10/2019</a:t>
            </a:fld>
            <a:endParaRPr lang="it-IT" dirty="0"/>
          </a:p>
        </p:txBody>
      </p:sp>
      <p:sp>
        <p:nvSpPr>
          <p:cNvPr id="8" name="Segnaposto piè di pagina 7"/>
          <p:cNvSpPr>
            <a:spLocks noGrp="1"/>
          </p:cNvSpPr>
          <p:nvPr>
            <p:ph type="ftr" sz="quarter" idx="11"/>
          </p:nvPr>
        </p:nvSpPr>
        <p:spPr/>
        <p:txBody>
          <a:bodyPr/>
          <a:lstStyle/>
          <a:p>
            <a:endParaRPr lang="it-IT" dirty="0"/>
          </a:p>
        </p:txBody>
      </p:sp>
      <p:sp>
        <p:nvSpPr>
          <p:cNvPr id="9" name="Segnaposto numero diapositiva 8"/>
          <p:cNvSpPr>
            <a:spLocks noGrp="1"/>
          </p:cNvSpPr>
          <p:nvPr>
            <p:ph type="sldNum" sz="quarter" idx="12"/>
          </p:nvPr>
        </p:nvSpPr>
        <p:spPr/>
        <p:txBody>
          <a:bodyPr/>
          <a:lstStyle/>
          <a:p>
            <a:fld id="{6657A79E-12CE-468D-A8B1-A2CA8FE5CAF7}" type="slidenum">
              <a:rPr lang="it-IT" smtClean="0"/>
              <a:pPr/>
              <a:t>‹N›</a:t>
            </a:fld>
            <a:endParaRPr lang="it-IT"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8BB26C2-004A-45CB-A323-9AE8ACC199D9}" type="datetimeFigureOut">
              <a:rPr lang="it-IT" smtClean="0"/>
              <a:pPr/>
              <a:t>30/10/2019</a:t>
            </a:fld>
            <a:endParaRPr lang="it-IT" dirty="0"/>
          </a:p>
        </p:txBody>
      </p:sp>
      <p:sp>
        <p:nvSpPr>
          <p:cNvPr id="4" name="Segnaposto piè di pagina 3"/>
          <p:cNvSpPr>
            <a:spLocks noGrp="1"/>
          </p:cNvSpPr>
          <p:nvPr>
            <p:ph type="ftr" sz="quarter" idx="11"/>
          </p:nvPr>
        </p:nvSpPr>
        <p:spPr/>
        <p:txBody>
          <a:bodyPr/>
          <a:lstStyle/>
          <a:p>
            <a:endParaRPr lang="it-IT" dirty="0"/>
          </a:p>
        </p:txBody>
      </p:sp>
      <p:sp>
        <p:nvSpPr>
          <p:cNvPr id="5" name="Segnaposto numero diapositiva 4"/>
          <p:cNvSpPr>
            <a:spLocks noGrp="1"/>
          </p:cNvSpPr>
          <p:nvPr>
            <p:ph type="sldNum" sz="quarter" idx="12"/>
          </p:nvPr>
        </p:nvSpPr>
        <p:spPr/>
        <p:txBody>
          <a:bodyPr/>
          <a:lstStyle/>
          <a:p>
            <a:fld id="{6657A79E-12CE-468D-A8B1-A2CA8FE5CAF7}" type="slidenum">
              <a:rPr lang="it-IT" smtClean="0"/>
              <a:pPr/>
              <a:t>‹N›</a:t>
            </a:fld>
            <a:endParaRPr lang="it-IT"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8BB26C2-004A-45CB-A323-9AE8ACC199D9}" type="datetimeFigureOut">
              <a:rPr lang="it-IT" smtClean="0"/>
              <a:pPr/>
              <a:t>30/10/2019</a:t>
            </a:fld>
            <a:endParaRPr lang="it-IT" dirty="0"/>
          </a:p>
        </p:txBody>
      </p:sp>
      <p:sp>
        <p:nvSpPr>
          <p:cNvPr id="3" name="Segnaposto piè di pagina 2"/>
          <p:cNvSpPr>
            <a:spLocks noGrp="1"/>
          </p:cNvSpPr>
          <p:nvPr>
            <p:ph type="ftr" sz="quarter" idx="11"/>
          </p:nvPr>
        </p:nvSpPr>
        <p:spPr/>
        <p:txBody>
          <a:bodyPr/>
          <a:lstStyle/>
          <a:p>
            <a:endParaRPr lang="it-IT" dirty="0"/>
          </a:p>
        </p:txBody>
      </p:sp>
      <p:sp>
        <p:nvSpPr>
          <p:cNvPr id="4" name="Segnaposto numero diapositiva 3"/>
          <p:cNvSpPr>
            <a:spLocks noGrp="1"/>
          </p:cNvSpPr>
          <p:nvPr>
            <p:ph type="sldNum" sz="quarter" idx="12"/>
          </p:nvPr>
        </p:nvSpPr>
        <p:spPr/>
        <p:txBody>
          <a:bodyPr/>
          <a:lstStyle/>
          <a:p>
            <a:fld id="{6657A79E-12CE-468D-A8B1-A2CA8FE5CAF7}" type="slidenum">
              <a:rPr lang="it-IT" smtClean="0"/>
              <a:pPr/>
              <a:t>‹N›</a:t>
            </a:fld>
            <a:endParaRPr lang="it-IT"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8BB26C2-004A-45CB-A323-9AE8ACC199D9}" type="datetimeFigureOut">
              <a:rPr lang="it-IT" smtClean="0"/>
              <a:pPr/>
              <a:t>30/10/2019</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6657A79E-12CE-468D-A8B1-A2CA8FE5CAF7}" type="slidenum">
              <a:rPr lang="it-IT" smtClean="0"/>
              <a:pPr/>
              <a:t>‹N›</a:t>
            </a:fld>
            <a:endParaRPr lang="it-IT"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dirty="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8BB26C2-004A-45CB-A323-9AE8ACC199D9}" type="datetimeFigureOut">
              <a:rPr lang="it-IT" smtClean="0"/>
              <a:pPr/>
              <a:t>30/10/2019</a:t>
            </a:fld>
            <a:endParaRPr lang="it-IT" dirty="0"/>
          </a:p>
        </p:txBody>
      </p:sp>
      <p:sp>
        <p:nvSpPr>
          <p:cNvPr id="6" name="Segnaposto piè di pagina 5"/>
          <p:cNvSpPr>
            <a:spLocks noGrp="1"/>
          </p:cNvSpPr>
          <p:nvPr>
            <p:ph type="ftr" sz="quarter" idx="11"/>
          </p:nvPr>
        </p:nvSpPr>
        <p:spPr/>
        <p:txBody>
          <a:bodyPr/>
          <a:lstStyle/>
          <a:p>
            <a:endParaRPr lang="it-IT" dirty="0"/>
          </a:p>
        </p:txBody>
      </p:sp>
      <p:sp>
        <p:nvSpPr>
          <p:cNvPr id="7" name="Segnaposto numero diapositiva 6"/>
          <p:cNvSpPr>
            <a:spLocks noGrp="1"/>
          </p:cNvSpPr>
          <p:nvPr>
            <p:ph type="sldNum" sz="quarter" idx="12"/>
          </p:nvPr>
        </p:nvSpPr>
        <p:spPr/>
        <p:txBody>
          <a:bodyPr/>
          <a:lstStyle/>
          <a:p>
            <a:fld id="{6657A79E-12CE-468D-A8B1-A2CA8FE5CAF7}" type="slidenum">
              <a:rPr lang="it-IT" smtClean="0"/>
              <a:pPr/>
              <a:t>‹N›</a:t>
            </a:fld>
            <a:endParaRPr lang="it-IT"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BB26C2-004A-45CB-A323-9AE8ACC199D9}" type="datetimeFigureOut">
              <a:rPr lang="it-IT" smtClean="0"/>
              <a:pPr/>
              <a:t>30/10/2019</a:t>
            </a:fld>
            <a:endParaRPr lang="it-IT" dirty="0"/>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dirty="0"/>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7A79E-12CE-468D-A8B1-A2CA8FE5CAF7}" type="slidenum">
              <a:rPr lang="it-IT" smtClean="0"/>
              <a:pPr/>
              <a:t>‹N›</a:t>
            </a:fld>
            <a:endParaRPr lang="it-IT"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photos.app.goo.gl/LNdf3mWAQXAXCtNJA" TargetMode="Externa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hyperlink" Target="https://www.flickr.com/photos/coinbooks/27751859413/in/dateposted-public/" TargetMode="Externa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hyperlink" Target="https://www.flickr.com/photos/coinbooks/27751859413/in/dateposted-public/"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hyperlink" Target="http://www.users.dircon.co.uk/~netking"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4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hyperlink" Target="http://en.wikipedia.org/wiki/Wall_Street" TargetMode="External"/><Relationship Id="rId7" Type="http://schemas.openxmlformats.org/officeDocument/2006/relationships/hyperlink" Target="http://en.wikipedia.org/wiki/United_States" TargetMode="External"/><Relationship Id="rId2" Type="http://schemas.openxmlformats.org/officeDocument/2006/relationships/image" Target="../media/image41.jpeg"/><Relationship Id="rId1" Type="http://schemas.openxmlformats.org/officeDocument/2006/relationships/slideLayout" Target="../slideLayouts/slideLayout7.xml"/><Relationship Id="rId6" Type="http://schemas.openxmlformats.org/officeDocument/2006/relationships/hyperlink" Target="http://en.wikipedia.org/wiki/Michael_Milken" TargetMode="External"/><Relationship Id="rId5" Type="http://schemas.openxmlformats.org/officeDocument/2006/relationships/hyperlink" Target="http://en.wikipedia.org/wiki/Junk_bond" TargetMode="External"/><Relationship Id="rId4" Type="http://schemas.openxmlformats.org/officeDocument/2006/relationships/hyperlink" Target="http://en.wikipedia.org/wiki/Investment_banking"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hlinkClick r:id="rId2"/>
          </p:cNvPr>
          <p:cNvPicPr>
            <a:picLocks noChangeAspect="1" noChangeArrowheads="1"/>
          </p:cNvPicPr>
          <p:nvPr/>
        </p:nvPicPr>
        <p:blipFill>
          <a:blip r:embed="rId3" cstate="print"/>
          <a:srcRect/>
          <a:stretch>
            <a:fillRect/>
          </a:stretch>
        </p:blipFill>
        <p:spPr bwMode="auto">
          <a:xfrm>
            <a:off x="0" y="1"/>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087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75" y="0"/>
            <a:ext cx="93249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7099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magin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850" y="0"/>
            <a:ext cx="85693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51099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15913"/>
            <a:ext cx="9144000" cy="777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35215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0"/>
            <a:ext cx="90360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648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0"/>
            <a:ext cx="7848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970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088" y="115888"/>
            <a:ext cx="7273925" cy="662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972652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03350" y="115888"/>
            <a:ext cx="6624638" cy="674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8088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539750" y="466725"/>
            <a:ext cx="7831138" cy="5940425"/>
          </a:xfrm>
          <a:prstGeom prst="rect">
            <a:avLst/>
          </a:prstGeom>
          <a:noFill/>
          <a:ln w="9525">
            <a:noFill/>
            <a:miter lim="800000"/>
            <a:headEnd/>
            <a:tailEnd/>
          </a:ln>
        </p:spPr>
        <p:txBody>
          <a:bodyPr anchor="ctr">
            <a:spAutoFit/>
          </a:bodyPr>
          <a:lstStyle/>
          <a:p>
            <a:pPr algn="ctr"/>
            <a:r>
              <a:rPr lang="it-IT" altLang="it-IT" sz="2000" dirty="0">
                <a:latin typeface="Times New Roman" pitchFamily="18" charset="0"/>
                <a:cs typeface="Times New Roman" pitchFamily="18" charset="0"/>
              </a:rPr>
              <a:t>THE ALDRICH-VREELAND ACT </a:t>
            </a:r>
          </a:p>
          <a:p>
            <a:pPr algn="ctr"/>
            <a:endParaRPr lang="it-IT" altLang="it-IT" sz="2000" dirty="0">
              <a:latin typeface="Times New Roman" pitchFamily="18" charset="0"/>
              <a:cs typeface="Times New Roman" pitchFamily="18" charset="0"/>
            </a:endParaRPr>
          </a:p>
          <a:p>
            <a:pPr algn="just"/>
            <a:r>
              <a:rPr lang="en-US" altLang="it-IT" sz="2000" dirty="0">
                <a:latin typeface="Times New Roman" pitchFamily="18" charset="0"/>
                <a:cs typeface="Times New Roman" pitchFamily="18" charset="0"/>
              </a:rPr>
              <a:t>Congress</a:t>
            </a:r>
            <a:r>
              <a:rPr lang="it-IT" altLang="it-IT" sz="2000" dirty="0">
                <a:latin typeface="Times New Roman" pitchFamily="18" charset="0"/>
                <a:cs typeface="Times New Roman" pitchFamily="18" charset="0"/>
              </a:rPr>
              <a:t> passed the Emergency Currency Act modeled on these principles, and it was signed into law May 30, 1908. The act is commonly known as the Aldrich-Vreeland Act after its sponsors.</a:t>
            </a:r>
          </a:p>
          <a:p>
            <a:pPr algn="just"/>
            <a:r>
              <a:rPr lang="it-IT" altLang="it-IT" sz="2000" dirty="0">
                <a:latin typeface="Times New Roman" pitchFamily="18" charset="0"/>
                <a:cs typeface="Times New Roman" pitchFamily="18" charset="0"/>
              </a:rPr>
              <a:t>The Aldrich-Vreeland Act provided a mechanism that would permit banks to use securities other than U. S. government bonds to obtain short-term increases in their circulations. Two types of entities could apply for the additional currency: (1) groups of at least 10 banks formed into national currency associations and (2) individual banks.</a:t>
            </a:r>
          </a:p>
          <a:p>
            <a:pPr algn="just"/>
            <a:r>
              <a:rPr lang="it-IT" altLang="it-IT" sz="2000" dirty="0">
                <a:latin typeface="Times New Roman" pitchFamily="18" charset="0"/>
                <a:cs typeface="Times New Roman" pitchFamily="18" charset="0"/>
              </a:rPr>
              <a:t>National currency associations were authorized to accept securities from a member bank and then to apply to the Comptroller of the Currency for additional circulation for that member bank.</a:t>
            </a:r>
          </a:p>
          <a:p>
            <a:pPr algn="just"/>
            <a:r>
              <a:rPr lang="it-IT" altLang="it-IT" sz="2000" dirty="0">
                <a:latin typeface="Times New Roman" pitchFamily="18" charset="0"/>
                <a:cs typeface="Times New Roman" pitchFamily="18" charset="0"/>
              </a:rPr>
              <a:t>The total amount of emergency currency that could be issued under this act was set at $500,000,000. This amount was subsequently raised to over $1 billion by a hastily passed amendment dated August 4, 1914, immediately following the outbreak of World War I in Europe.</a:t>
            </a:r>
          </a:p>
          <a:p>
            <a:pPr algn="just"/>
            <a:r>
              <a:rPr lang="it-IT" altLang="it-IT" sz="2000" dirty="0">
                <a:hlinkClick r:id="rId2" tooltip="Series of 1882 data back National Bank Note front"/>
              </a:rPr>
              <a:t>  </a:t>
            </a:r>
            <a:endParaRPr lang="it-IT" altLang="it-IT" sz="2000" dirty="0"/>
          </a:p>
          <a:p>
            <a:pPr algn="just"/>
            <a:endParaRPr lang="it-IT" altLang="it-IT"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Series of 1882 data back National Bank Note front">
            <a:hlinkClick r:id="rId2" tooltip="Series of 1882 data back National Bank Note front"/>
          </p:cNvPr>
          <p:cNvPicPr>
            <a:picLocks noChangeAspect="1" noChangeArrowheads="1"/>
          </p:cNvPicPr>
          <p:nvPr/>
        </p:nvPicPr>
        <p:blipFill>
          <a:blip r:embed="rId3"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95536" y="764704"/>
            <a:ext cx="8229600" cy="4525963"/>
          </a:xfrm>
        </p:spPr>
        <p:txBody>
          <a:bodyPr>
            <a:normAutofit fontScale="92500"/>
          </a:bodyPr>
          <a:lstStyle/>
          <a:p>
            <a:pPr algn="just"/>
            <a:r>
              <a:rPr lang="en-US" dirty="0" smtClean="0"/>
              <a:t>Historically, the best that forecasters have been able to do consistently is recognize that we’re in a recession once we’re in one,” said Tara Sinclair, an economist at George Washington University. “The dream of an early warning system is still a dream that we’re working</a:t>
            </a:r>
            <a:r>
              <a:rPr lang="sl-SI" dirty="0" smtClean="0"/>
              <a:t> </a:t>
            </a:r>
            <a:r>
              <a:rPr lang="en-US" dirty="0" smtClean="0"/>
              <a:t>on.”</a:t>
            </a:r>
            <a:endParaRPr lang="sl-SI" dirty="0" smtClean="0"/>
          </a:p>
          <a:p>
            <a:pPr algn="just">
              <a:buNone/>
            </a:pPr>
            <a:r>
              <a:rPr lang="sl-SI" dirty="0" smtClean="0"/>
              <a:t> </a:t>
            </a:r>
          </a:p>
          <a:p>
            <a:pPr algn="just"/>
            <a:r>
              <a:rPr lang="sl-SI" dirty="0" smtClean="0"/>
              <a:t>Alwa</a:t>
            </a:r>
            <a:r>
              <a:rPr lang="it-IT" dirty="0" smtClean="0"/>
              <a:t>y</a:t>
            </a:r>
            <a:r>
              <a:rPr lang="sl-SI" dirty="0" smtClean="0"/>
              <a:t>s a</a:t>
            </a:r>
            <a:r>
              <a:rPr lang="en-US" dirty="0" smtClean="0"/>
              <a:t>fter the monetary roaring seasons, depressions unavoidable pop ups!</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ario Pines\Desktop\Hyman Minsky.jpg"/>
          <p:cNvPicPr>
            <a:picLocks noChangeAspect="1" noChangeArrowheads="1"/>
          </p:cNvPicPr>
          <p:nvPr/>
        </p:nvPicPr>
        <p:blipFill>
          <a:blip r:embed="rId2" cstate="print"/>
          <a:srcRect/>
          <a:stretch>
            <a:fillRect/>
          </a:stretch>
        </p:blipFill>
        <p:spPr bwMode="auto">
          <a:xfrm>
            <a:off x="179512" y="0"/>
            <a:ext cx="8784976" cy="6858000"/>
          </a:xfrm>
          <a:prstGeom prst="rect">
            <a:avLst/>
          </a:prstGeom>
          <a:noFill/>
        </p:spPr>
      </p:pic>
    </p:spTree>
    <p:extLst>
      <p:ext uri="{BB962C8B-B14F-4D97-AF65-F5344CB8AC3E}">
        <p14:creationId xmlns:p14="http://schemas.microsoft.com/office/powerpoint/2010/main" val="30731523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Pepperdine.jpg"/>
          <p:cNvPicPr>
            <a:picLocks noChangeAspect="1"/>
          </p:cNvPicPr>
          <p:nvPr/>
        </p:nvPicPr>
        <p:blipFill>
          <a:blip r:embed="rId2" cstate="print"/>
          <a:stretch>
            <a:fillRect/>
          </a:stretch>
        </p:blipFill>
        <p:spPr>
          <a:xfrm>
            <a:off x="179512" y="404664"/>
            <a:ext cx="8712968" cy="6120680"/>
          </a:xfrm>
          <a:prstGeom prst="rect">
            <a:avLst/>
          </a:prstGeom>
        </p:spPr>
      </p:pic>
    </p:spTree>
    <p:extLst>
      <p:ext uri="{BB962C8B-B14F-4D97-AF65-F5344CB8AC3E}">
        <p14:creationId xmlns:p14="http://schemas.microsoft.com/office/powerpoint/2010/main" val="214284705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1979712" y="188640"/>
            <a:ext cx="4968552" cy="6552728"/>
          </a:xfrm>
          <a:prstGeom prst="rect">
            <a:avLst/>
          </a:prstGeom>
        </p:spPr>
      </p:pic>
    </p:spTree>
    <p:extLst>
      <p:ext uri="{BB962C8B-B14F-4D97-AF65-F5344CB8AC3E}">
        <p14:creationId xmlns:p14="http://schemas.microsoft.com/office/powerpoint/2010/main" val="55590197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2123728" y="0"/>
            <a:ext cx="5184576" cy="6858000"/>
          </a:xfrm>
          <a:prstGeom prst="rect">
            <a:avLst/>
          </a:prstGeom>
        </p:spPr>
      </p:pic>
    </p:spTree>
    <p:extLst>
      <p:ext uri="{BB962C8B-B14F-4D97-AF65-F5344CB8AC3E}">
        <p14:creationId xmlns:p14="http://schemas.microsoft.com/office/powerpoint/2010/main" val="23572533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1907705" y="116632"/>
            <a:ext cx="5256584" cy="6624736"/>
          </a:xfrm>
          <a:prstGeom prst="rect">
            <a:avLst/>
          </a:prstGeom>
        </p:spPr>
      </p:pic>
    </p:spTree>
    <p:extLst>
      <p:ext uri="{BB962C8B-B14F-4D97-AF65-F5344CB8AC3E}">
        <p14:creationId xmlns:p14="http://schemas.microsoft.com/office/powerpoint/2010/main" val="18842540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511827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332656"/>
            <a:ext cx="8640960" cy="6370975"/>
          </a:xfrm>
          <a:prstGeom prst="rect">
            <a:avLst/>
          </a:prstGeom>
        </p:spPr>
        <p:txBody>
          <a:bodyPr wrap="square">
            <a:spAutoFit/>
          </a:bodyPr>
          <a:lstStyle/>
          <a:p>
            <a:pPr marL="342900" indent="-342900">
              <a:buFontTx/>
              <a:buAutoNum type="arabicPeriod"/>
            </a:pPr>
            <a:r>
              <a:rPr lang="en-US" sz="2400" b="1" dirty="0"/>
              <a:t>"We will not have any more crashes in our time."</a:t>
            </a:r>
            <a:br>
              <a:rPr lang="en-US" sz="2400" b="1" dirty="0"/>
            </a:br>
            <a:r>
              <a:rPr lang="en-US" sz="2400" b="1" dirty="0"/>
              <a:t>- John Maynard Keynes in 1927 </a:t>
            </a:r>
          </a:p>
          <a:p>
            <a:pPr marL="342900" indent="-342900">
              <a:buFontTx/>
              <a:buAutoNum type="arabicPeriod"/>
            </a:pPr>
            <a:r>
              <a:rPr lang="en-US" sz="2400" b="1" dirty="0"/>
              <a:t>"I cannot help but raise a dissenting voice to statements that we are living in a fool's paradise, and that prosperity in this country must necessarily diminish and recede in - Myron E. Forbes, President, Pierce Arrow Motor Car Co., January 12, 1928 </a:t>
            </a:r>
          </a:p>
          <a:p>
            <a:pPr marL="342900" indent="-342900">
              <a:buFontTx/>
              <a:buAutoNum type="arabicPeriod"/>
            </a:pPr>
            <a:r>
              <a:rPr lang="en-US" sz="2400" b="1" dirty="0"/>
              <a:t>"No Congress of the United States ever assembled, on surveying the state of the Union, has met with a more pleasing prospect than that which appears at the present time. In the domestic field there is tranquility and contentment...and the highest record of years of prosperity. In the foreign field there is peace, the goodwill which comes from mutual understanding."</a:t>
            </a:r>
            <a:br>
              <a:rPr lang="en-US" sz="2400" b="1" dirty="0"/>
            </a:br>
            <a:r>
              <a:rPr lang="en-US" sz="2400" b="1" dirty="0"/>
              <a:t>- Calvin Coolidge December 4, 1928 </a:t>
            </a:r>
          </a:p>
          <a:p>
            <a:pPr marL="342900" indent="-342900">
              <a:buFontTx/>
              <a:buAutoNum type="arabicPeriod"/>
            </a:pPr>
            <a:r>
              <a:rPr lang="en-US" sz="2400" b="1" dirty="0"/>
              <a:t>"There may be a recession in stock prices, but not anything in the nature of a crash."</a:t>
            </a:r>
            <a:br>
              <a:rPr lang="en-US" sz="2400" b="1" dirty="0"/>
            </a:br>
            <a:r>
              <a:rPr lang="en-US" sz="2400" b="1" dirty="0"/>
              <a:t>- Irving Fisher, leading U.S. economist , New York Times, Sept. 5, 1929 </a:t>
            </a:r>
          </a:p>
        </p:txBody>
      </p:sp>
    </p:spTree>
    <p:extLst>
      <p:ext uri="{BB962C8B-B14F-4D97-AF65-F5344CB8AC3E}">
        <p14:creationId xmlns:p14="http://schemas.microsoft.com/office/powerpoint/2010/main" val="42011644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Text Box 4"/>
          <p:cNvSpPr txBox="1">
            <a:spLocks noChangeArrowheads="1"/>
          </p:cNvSpPr>
          <p:nvPr/>
        </p:nvSpPr>
        <p:spPr bwMode="auto">
          <a:xfrm>
            <a:off x="179387" y="260648"/>
            <a:ext cx="8964613" cy="6370975"/>
          </a:xfrm>
          <a:prstGeom prst="rect">
            <a:avLst/>
          </a:prstGeom>
          <a:noFill/>
          <a:ln w="9525">
            <a:noFill/>
            <a:miter lim="800000"/>
            <a:headEnd/>
            <a:tailEnd/>
          </a:ln>
          <a:effectLst/>
        </p:spPr>
        <p:txBody>
          <a:bodyPr>
            <a:spAutoFit/>
          </a:bodyPr>
          <a:lstStyle/>
          <a:p>
            <a:pPr marL="342900" indent="-342900">
              <a:buFontTx/>
              <a:buAutoNum type="arabicPeriod" startAt="5"/>
            </a:pPr>
            <a:r>
              <a:rPr lang="en-US" sz="2400" dirty="0"/>
              <a:t>"Stock prices have reached what looks like a permanently high plateau. I do not feel there will be soon if ever a 50 or 60 point break from present levels, such as (bears) have predicted. I expect to see the stock market a good deal higher within a few months."- Irving Fisher, Ph.D. in economics, Oct. 17, 1929 </a:t>
            </a:r>
          </a:p>
          <a:p>
            <a:pPr marL="342900" indent="-342900"/>
            <a:r>
              <a:rPr lang="en-US" sz="2400" dirty="0"/>
              <a:t>     "This crash is not going to have much effect on business."</a:t>
            </a:r>
            <a:br>
              <a:rPr lang="en-US" sz="2400" dirty="0"/>
            </a:br>
            <a:r>
              <a:rPr lang="en-US" sz="2400" dirty="0"/>
              <a:t>- Arthur Reynolds, Chairman of Continental Illinois Bank of Chicago, October 24, 1929 </a:t>
            </a:r>
          </a:p>
          <a:p>
            <a:pPr marL="342900" indent="-342900"/>
            <a:r>
              <a:rPr lang="en-US" sz="2400" dirty="0"/>
              <a:t>      "There will be no repetition of the break of yesterday... I have no fear of another comparable decline."- Arthur W. </a:t>
            </a:r>
            <a:r>
              <a:rPr lang="en-US" sz="2400" dirty="0" err="1"/>
              <a:t>Loasby</a:t>
            </a:r>
            <a:r>
              <a:rPr lang="en-US" sz="2400" dirty="0"/>
              <a:t> (President of the Equitable Trust Company), quoted in NYT, Friday, October 25, 1929 </a:t>
            </a:r>
          </a:p>
          <a:p>
            <a:pPr marL="342900" indent="-342900"/>
            <a:r>
              <a:rPr lang="en-US" sz="2400" dirty="0"/>
              <a:t>     "We feel that fundamentally Wall Street is sound, and that for people who can afford to pay for them outright, good stocks are cheap at these prices." </a:t>
            </a:r>
            <a:br>
              <a:rPr lang="en-US" sz="2400" dirty="0"/>
            </a:br>
            <a:r>
              <a:rPr lang="en-US" sz="2400" dirty="0"/>
              <a:t>- </a:t>
            </a:r>
            <a:r>
              <a:rPr lang="en-US" sz="2400" dirty="0" err="1"/>
              <a:t>Goodbody</a:t>
            </a:r>
            <a:r>
              <a:rPr lang="en-US" sz="2400" dirty="0"/>
              <a:t> and Company market-letter quoted in The New York Times, Friday, October 25, 1929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Text Box 4"/>
          <p:cNvSpPr txBox="1">
            <a:spLocks noChangeArrowheads="1"/>
          </p:cNvSpPr>
          <p:nvPr/>
        </p:nvSpPr>
        <p:spPr bwMode="auto">
          <a:xfrm>
            <a:off x="0" y="620688"/>
            <a:ext cx="9144000" cy="5262979"/>
          </a:xfrm>
          <a:prstGeom prst="rect">
            <a:avLst/>
          </a:prstGeom>
          <a:noFill/>
          <a:ln w="9525">
            <a:noFill/>
            <a:miter lim="800000"/>
            <a:headEnd/>
            <a:tailEnd/>
          </a:ln>
          <a:effectLst/>
        </p:spPr>
        <p:txBody>
          <a:bodyPr>
            <a:spAutoFit/>
          </a:bodyPr>
          <a:lstStyle/>
          <a:p>
            <a:pPr marL="342900" indent="-342900">
              <a:buFontTx/>
              <a:buAutoNum type="arabicPeriod" startAt="6"/>
            </a:pPr>
            <a:r>
              <a:rPr lang="en-US" sz="2400" dirty="0"/>
              <a:t>"This is the time to buy stocks. This is the time to recall the words of the late J. P. Morgan... that any man who is bearish on America will go broke. Within a few days there is likely to be a bear panic rather than a bull panic. Many of the low prices as a result of this hysterical selling are not likely to be reached again in many years."</a:t>
            </a:r>
            <a:br>
              <a:rPr lang="en-US" sz="2400" dirty="0"/>
            </a:br>
            <a:r>
              <a:rPr lang="en-US" sz="2400" dirty="0"/>
              <a:t>- R. W. </a:t>
            </a:r>
            <a:r>
              <a:rPr lang="en-US" sz="2400" dirty="0" err="1"/>
              <a:t>McNeel</a:t>
            </a:r>
            <a:r>
              <a:rPr lang="en-US" sz="2400" dirty="0"/>
              <a:t>, market analyst, as quoted in the New York Herald Tribune, October 30, 1929 </a:t>
            </a:r>
          </a:p>
          <a:p>
            <a:pPr marL="342900" indent="-342900"/>
            <a:r>
              <a:rPr lang="en-US" sz="2400" dirty="0"/>
              <a:t>     "Buying of sound, seasoned issues now will not be regretted" </a:t>
            </a:r>
            <a:br>
              <a:rPr lang="en-US" sz="2400" dirty="0"/>
            </a:br>
            <a:r>
              <a:rPr lang="en-US" sz="2400" dirty="0"/>
              <a:t>- E. A. Pearce market letter quoted in the New York Herald Tribune, October 30, 1929 </a:t>
            </a:r>
          </a:p>
          <a:p>
            <a:pPr marL="342900" indent="-342900"/>
            <a:r>
              <a:rPr lang="en-US" sz="2400" dirty="0"/>
              <a:t>     "Some pretty intelligent people are now buying stocks... Unless we are to have a panic -- which no one seriously believes, stocks have hit bottom." </a:t>
            </a:r>
            <a:br>
              <a:rPr lang="en-US" sz="2400" dirty="0"/>
            </a:br>
            <a:r>
              <a:rPr lang="en-US" sz="2400" dirty="0"/>
              <a:t>- R. W. McNeal, financial analyst in October 1929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Text Box 4"/>
          <p:cNvSpPr txBox="1">
            <a:spLocks noChangeArrowheads="1"/>
          </p:cNvSpPr>
          <p:nvPr/>
        </p:nvSpPr>
        <p:spPr bwMode="auto">
          <a:xfrm>
            <a:off x="0" y="476672"/>
            <a:ext cx="9144000" cy="5324535"/>
          </a:xfrm>
          <a:prstGeom prst="rect">
            <a:avLst/>
          </a:prstGeom>
          <a:noFill/>
          <a:ln w="9525">
            <a:noFill/>
            <a:miter lim="800000"/>
            <a:headEnd/>
            <a:tailEnd/>
          </a:ln>
          <a:effectLst/>
        </p:spPr>
        <p:txBody>
          <a:bodyPr>
            <a:spAutoFit/>
          </a:bodyPr>
          <a:lstStyle/>
          <a:p>
            <a:pPr marL="342900" indent="-342900">
              <a:buFontTx/>
              <a:buAutoNum type="arabicPeriod" startAt="7"/>
            </a:pPr>
            <a:r>
              <a:rPr lang="en-US" sz="2000" b="1" dirty="0"/>
              <a:t>"The decline is in paper values, not in tangible goods and services...America is now in the eighth year of prosperity as commercially defined. The former great periods of prosperity in America averaged eleven years. On this basis we now have three more years to go before the tailspin."- Stuart Chase (American economist and author), NY Herald Tribune, November 1, 1929 </a:t>
            </a:r>
          </a:p>
          <a:p>
            <a:pPr marL="342900" indent="-342900"/>
            <a:r>
              <a:rPr lang="en-US" sz="2000" b="1" dirty="0"/>
              <a:t>     "Hysteria has now disappeared from Wall Street.“ - The Times of London, November 2, 1929 </a:t>
            </a:r>
          </a:p>
          <a:p>
            <a:pPr marL="342900" indent="-342900"/>
            <a:r>
              <a:rPr lang="en-US" sz="2000" b="1" dirty="0"/>
              <a:t>     "The Wall Street crash doesn't mean that there will be any general or serious business depression... For six years American business has been diverting a substantial part of its attention, its energies and its resources on the speculative game... Now that irrelevant, alien and hazardous adventure is over. Business has come home again, back to its job, providentially unscathed, sound in wind and limb, financially stronger than ever before." - Business Week, November 2, 1929 </a:t>
            </a:r>
          </a:p>
          <a:p>
            <a:pPr marL="342900" indent="-342900"/>
            <a:r>
              <a:rPr lang="en-US" sz="2000" b="1" dirty="0"/>
              <a:t>     "...despite its severity, we believe that the slump in stock prices will prove an intermediate movement and not the precursor of a business depression such as would entail prolonged further liquidation...“  - Harvard Economic Society (HES), November 2, 1929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Calendar_1914.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Text Box 4"/>
          <p:cNvSpPr txBox="1">
            <a:spLocks noChangeArrowheads="1"/>
          </p:cNvSpPr>
          <p:nvPr/>
        </p:nvSpPr>
        <p:spPr bwMode="auto">
          <a:xfrm>
            <a:off x="0" y="1052736"/>
            <a:ext cx="9144000" cy="4154984"/>
          </a:xfrm>
          <a:prstGeom prst="rect">
            <a:avLst/>
          </a:prstGeom>
          <a:noFill/>
          <a:ln w="9525">
            <a:noFill/>
            <a:miter lim="800000"/>
            <a:headEnd/>
            <a:tailEnd/>
          </a:ln>
          <a:effectLst/>
        </p:spPr>
        <p:txBody>
          <a:bodyPr>
            <a:spAutoFit/>
          </a:bodyPr>
          <a:lstStyle/>
          <a:p>
            <a:pPr marL="342900" indent="-342900">
              <a:buFontTx/>
              <a:buAutoNum type="arabicPeriod" startAt="8"/>
            </a:pPr>
            <a:r>
              <a:rPr lang="en-US" sz="2400" dirty="0"/>
              <a:t>"... a serious depression seems improbable; [we expect] recovery of business next spring, with further improvement in the fall." - HES, November 10, 1929 </a:t>
            </a:r>
          </a:p>
          <a:p>
            <a:pPr marL="342900" indent="-342900"/>
            <a:r>
              <a:rPr lang="en-US" sz="2400" dirty="0"/>
              <a:t>     "The end of the decline of the Stock Market will probably not be long, only a few more days at most." - Irving Fisher, Professor of Economics at Yale University, November 14, 1929 </a:t>
            </a:r>
          </a:p>
          <a:p>
            <a:pPr marL="342900" indent="-342900"/>
            <a:r>
              <a:rPr lang="en-US" sz="2400" dirty="0"/>
              <a:t>     "In most of the cities and towns of this country, this Wall Street panic will have no effect.“ - Paul Block (President of the Block newspaper chain), editorial, November 15, 1929 </a:t>
            </a:r>
          </a:p>
          <a:p>
            <a:pPr marL="342900" indent="-342900"/>
            <a:r>
              <a:rPr lang="en-US" sz="2400" dirty="0"/>
              <a:t>     "Financial storm definitely passed.“ - Bernard Baruch, cablegram to Winston Churchill, November 15, 1929 </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 Box 4"/>
          <p:cNvSpPr txBox="1">
            <a:spLocks noChangeArrowheads="1"/>
          </p:cNvSpPr>
          <p:nvPr/>
        </p:nvSpPr>
        <p:spPr bwMode="auto">
          <a:xfrm>
            <a:off x="0" y="764704"/>
            <a:ext cx="9144000" cy="5262979"/>
          </a:xfrm>
          <a:prstGeom prst="rect">
            <a:avLst/>
          </a:prstGeom>
          <a:noFill/>
          <a:ln w="9525">
            <a:noFill/>
            <a:miter lim="800000"/>
            <a:headEnd/>
            <a:tailEnd/>
          </a:ln>
          <a:effectLst/>
        </p:spPr>
        <p:txBody>
          <a:bodyPr>
            <a:spAutoFit/>
          </a:bodyPr>
          <a:lstStyle/>
          <a:p>
            <a:pPr marL="342900" indent="-342900">
              <a:buFontTx/>
              <a:buAutoNum type="arabicPeriod" startAt="9"/>
            </a:pPr>
            <a:r>
              <a:rPr lang="en-US" sz="2400" dirty="0"/>
              <a:t>"I see nothing in the present situation that is either menacing or warrants pessimism... I have every confidence that there will be a revival of activity in the spring, and that during this coming year the country will make steady progress." </a:t>
            </a:r>
            <a:br>
              <a:rPr lang="en-US" sz="2400" dirty="0"/>
            </a:br>
            <a:r>
              <a:rPr lang="en-US" sz="2400" dirty="0"/>
              <a:t>- Andrew W. Mellon, U.S. Secretary of the Treasury December 31, 1929 </a:t>
            </a:r>
          </a:p>
          <a:p>
            <a:pPr marL="342900" indent="-342900"/>
            <a:r>
              <a:rPr lang="en-US" sz="2400" dirty="0"/>
              <a:t>     "I am convinced that through these measures we have reestablished confidence." </a:t>
            </a:r>
            <a:br>
              <a:rPr lang="en-US" sz="2400" dirty="0"/>
            </a:br>
            <a:r>
              <a:rPr lang="en-US" sz="2400" dirty="0"/>
              <a:t>- Herbert Hoover, December 1929 </a:t>
            </a:r>
            <a:endParaRPr lang="en-US" sz="2400" dirty="0" smtClean="0"/>
          </a:p>
          <a:p>
            <a:pPr marL="342900" indent="-342900"/>
            <a:endParaRPr lang="en-US" sz="2400" dirty="0"/>
          </a:p>
          <a:p>
            <a:pPr marL="342900" indent="-342900"/>
            <a:r>
              <a:rPr lang="en-US" sz="2400" dirty="0" smtClean="0"/>
              <a:t>10.     </a:t>
            </a:r>
            <a:r>
              <a:rPr lang="en-US" sz="2400" dirty="0"/>
              <a:t>"1930 will be a splendid employment year."- U.S. Dept. of Labor, New Year's Forecast, December 1929 </a:t>
            </a:r>
          </a:p>
          <a:p>
            <a:pPr marL="342900" indent="-342900"/>
            <a:r>
              <a:rPr lang="en-US" sz="2400" dirty="0"/>
              <a:t>     "For the immediate future, at least, the outlook (stocks) is bright." </a:t>
            </a:r>
            <a:br>
              <a:rPr lang="en-US" sz="2400" dirty="0"/>
            </a:br>
            <a:r>
              <a:rPr lang="en-US" sz="2400" dirty="0"/>
              <a:t>- Irving Fisher, Ph.D. in Economics, in early 1930 </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4"/>
          <p:cNvSpPr>
            <a:spLocks noChangeArrowheads="1"/>
          </p:cNvSpPr>
          <p:nvPr/>
        </p:nvSpPr>
        <p:spPr bwMode="auto">
          <a:xfrm>
            <a:off x="0" y="1259175"/>
            <a:ext cx="9144000" cy="4339650"/>
          </a:xfrm>
          <a:prstGeom prst="rect">
            <a:avLst/>
          </a:prstGeom>
          <a:noFill/>
          <a:ln w="9525">
            <a:noFill/>
            <a:miter lim="800000"/>
            <a:headEnd/>
            <a:tailEnd/>
          </a:ln>
          <a:effectLst/>
        </p:spPr>
        <p:txBody>
          <a:bodyPr anchor="ctr">
            <a:spAutoFit/>
          </a:bodyPr>
          <a:lstStyle/>
          <a:p>
            <a:pPr marL="342900" indent="-342900"/>
            <a:endParaRPr lang="en-US" dirty="0"/>
          </a:p>
          <a:p>
            <a:pPr marL="342900" indent="-342900">
              <a:buFontTx/>
              <a:buAutoNum type="arabicPeriod" startAt="11"/>
            </a:pPr>
            <a:r>
              <a:rPr lang="en-US" sz="2400" b="1" dirty="0"/>
              <a:t>"...there are indications that the severest phase of the recession is over..." </a:t>
            </a:r>
            <a:br>
              <a:rPr lang="en-US" sz="2400" b="1" dirty="0"/>
            </a:br>
            <a:r>
              <a:rPr lang="en-US" sz="2400" b="1" dirty="0"/>
              <a:t>- Harvard Economic Society (HES) Jan 18, </a:t>
            </a:r>
            <a:r>
              <a:rPr lang="en-US" sz="2400" b="1" dirty="0" smtClean="0"/>
              <a:t>1930 </a:t>
            </a:r>
            <a:endParaRPr lang="en-US" sz="2400" b="1" dirty="0"/>
          </a:p>
          <a:p>
            <a:pPr marL="342900" indent="-342900">
              <a:buFontTx/>
              <a:buAutoNum type="arabicPeriod" startAt="11"/>
            </a:pPr>
            <a:r>
              <a:rPr lang="en-US" sz="2400" b="1" dirty="0"/>
              <a:t>"There is nothing in the situation to be disturbed about." </a:t>
            </a:r>
            <a:br>
              <a:rPr lang="en-US" sz="2400" b="1" dirty="0"/>
            </a:br>
            <a:r>
              <a:rPr lang="en-US" sz="2400" b="1" dirty="0"/>
              <a:t>- Secretary of the Treasury Andrew Mellon, Feb 1930 </a:t>
            </a:r>
          </a:p>
          <a:p>
            <a:pPr marL="342900" indent="-342900">
              <a:buFontTx/>
              <a:buAutoNum type="arabicPeriod" startAt="11"/>
            </a:pPr>
            <a:r>
              <a:rPr lang="en-US" sz="2400" b="1" dirty="0"/>
              <a:t>"The spring of 1930 marks the end of a period of grave concern...American business is steadily coming back to a normal level of prosperity."  - Julius Barnes, head of Hoover's National Business Survey Conference, Mar 16, 1930 </a:t>
            </a:r>
          </a:p>
          <a:p>
            <a:pPr marL="342900" indent="-342900"/>
            <a:r>
              <a:rPr lang="en-US" sz="2400" b="1" dirty="0"/>
              <a:t>     "... the outlook continues favorable..."  - HES Mar 29, 1930 </a:t>
            </a:r>
          </a:p>
          <a:p>
            <a:pPr marL="342900" indent="-342900" eaLnBrk="0" hangingPunct="0"/>
            <a:endParaRPr lang="en-US"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p:cNvSpPr>
            <a:spLocks noChangeArrowheads="1"/>
          </p:cNvSpPr>
          <p:nvPr/>
        </p:nvSpPr>
        <p:spPr bwMode="auto">
          <a:xfrm>
            <a:off x="0" y="1259970"/>
            <a:ext cx="9144000" cy="4339650"/>
          </a:xfrm>
          <a:prstGeom prst="rect">
            <a:avLst/>
          </a:prstGeom>
          <a:noFill/>
          <a:ln w="9525">
            <a:noFill/>
            <a:miter lim="800000"/>
            <a:headEnd/>
            <a:tailEnd/>
          </a:ln>
          <a:effectLst/>
        </p:spPr>
        <p:txBody>
          <a:bodyPr anchor="ctr">
            <a:spAutoFit/>
          </a:bodyPr>
          <a:lstStyle/>
          <a:p>
            <a:pPr marL="342900" indent="-342900" algn="ctr"/>
            <a:endParaRPr lang="en-US" dirty="0"/>
          </a:p>
          <a:p>
            <a:pPr marL="342900" indent="-342900">
              <a:buFontTx/>
              <a:buAutoNum type="arabicPeriod" startAt="14"/>
            </a:pPr>
            <a:r>
              <a:rPr lang="en-US" sz="2000" b="1" dirty="0"/>
              <a:t>"... the outlook is favorable..." </a:t>
            </a:r>
            <a:br>
              <a:rPr lang="en-US" sz="2000" b="1" dirty="0"/>
            </a:br>
            <a:r>
              <a:rPr lang="en-US" sz="2000" b="1" dirty="0"/>
              <a:t>- HES Apr 19, 1930 </a:t>
            </a:r>
            <a:endParaRPr lang="en-US" sz="2000" b="1" dirty="0" smtClean="0"/>
          </a:p>
          <a:p>
            <a:pPr marL="342900" indent="-342900">
              <a:buFontTx/>
              <a:buAutoNum type="arabicPeriod" startAt="14"/>
            </a:pPr>
            <a:endParaRPr lang="en-US" sz="2000" b="1" dirty="0"/>
          </a:p>
          <a:p>
            <a:pPr marL="342900" indent="-342900">
              <a:buFontTx/>
              <a:buAutoNum type="arabicPeriod" startAt="14"/>
            </a:pPr>
            <a:r>
              <a:rPr lang="en-US" sz="2000" b="1" dirty="0"/>
              <a:t>"While the crash only took place six months ago, I am convinced we have now passed through the worst -- and with continued unity of effort we shall rapidly recover. There has been no significant bank or industrial failure. That danger, too, is safely behind us." - Herbert Hoover, President of the United States, May 1, 1930 </a:t>
            </a:r>
          </a:p>
          <a:p>
            <a:pPr marL="342900" indent="-342900"/>
            <a:r>
              <a:rPr lang="en-US" sz="2000" b="1" dirty="0"/>
              <a:t>     "...by May or June the spring recovery forecast in our letters of last December and November should clearly be apparent..."  - HES May 17, 1930 </a:t>
            </a:r>
          </a:p>
          <a:p>
            <a:pPr marL="342900" indent="-342900"/>
            <a:r>
              <a:rPr lang="en-US" sz="2000" b="1" dirty="0"/>
              <a:t>     "Gentleman, you have come sixty days too late. The depression is over.“ - Herbert Hoover, responding to a delegation requesting a public works program to help speed the recovery, June 1930 </a:t>
            </a:r>
          </a:p>
          <a:p>
            <a:pPr marL="342900" indent="-342900" algn="ctr" eaLnBrk="0" hangingPunct="0"/>
            <a:endParaRPr lang="en-US"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ChangeArrowheads="1"/>
          </p:cNvSpPr>
          <p:nvPr/>
        </p:nvSpPr>
        <p:spPr bwMode="auto">
          <a:xfrm>
            <a:off x="0" y="1317506"/>
            <a:ext cx="9144000" cy="4062651"/>
          </a:xfrm>
          <a:prstGeom prst="rect">
            <a:avLst/>
          </a:prstGeom>
          <a:noFill/>
          <a:ln w="9525">
            <a:noFill/>
            <a:miter lim="800000"/>
            <a:headEnd/>
            <a:tailEnd/>
          </a:ln>
          <a:effectLst/>
        </p:spPr>
        <p:txBody>
          <a:bodyPr anchor="ctr">
            <a:spAutoFit/>
          </a:bodyPr>
          <a:lstStyle/>
          <a:p>
            <a:pPr marL="342900" indent="-342900" algn="ctr"/>
            <a:endParaRPr lang="en-US" dirty="0"/>
          </a:p>
          <a:p>
            <a:pPr marL="342900" indent="-342900">
              <a:buFontTx/>
              <a:buAutoNum type="arabicPeriod" startAt="16"/>
            </a:pPr>
            <a:r>
              <a:rPr lang="en-US" sz="2000" b="1" dirty="0"/>
              <a:t>"... irregular and conflicting movements of business should soon give way to a sustained recovery..." </a:t>
            </a:r>
            <a:br>
              <a:rPr lang="en-US" sz="2000" b="1" dirty="0"/>
            </a:br>
            <a:r>
              <a:rPr lang="en-US" sz="2000" b="1" dirty="0"/>
              <a:t>- HES June 28, 1930 </a:t>
            </a:r>
          </a:p>
          <a:p>
            <a:pPr marL="342900" indent="-342900">
              <a:buFontTx/>
              <a:buAutoNum type="arabicPeriod" startAt="16"/>
            </a:pPr>
            <a:r>
              <a:rPr lang="en-US" sz="2000" b="1" dirty="0"/>
              <a:t>"... the present depression has about spent its force..." </a:t>
            </a:r>
            <a:br>
              <a:rPr lang="en-US" sz="2000" b="1" dirty="0"/>
            </a:br>
            <a:r>
              <a:rPr lang="en-US" sz="2000" b="1" dirty="0"/>
              <a:t>- HES, Aug 30, 1930 </a:t>
            </a:r>
          </a:p>
          <a:p>
            <a:pPr marL="342900" indent="-342900">
              <a:buFontTx/>
              <a:buAutoNum type="arabicPeriod" startAt="16"/>
            </a:pPr>
            <a:r>
              <a:rPr lang="en-US" sz="2000" b="1" dirty="0"/>
              <a:t>"We are now near the end of the declining phase of the depression." </a:t>
            </a:r>
            <a:br>
              <a:rPr lang="en-US" sz="2000" b="1" dirty="0"/>
            </a:br>
            <a:r>
              <a:rPr lang="en-US" sz="2000" b="1" dirty="0"/>
              <a:t>- HES Nov 15, 1930 </a:t>
            </a:r>
          </a:p>
          <a:p>
            <a:pPr marL="342900" indent="-342900">
              <a:buFontTx/>
              <a:buAutoNum type="arabicPeriod" startAt="16"/>
            </a:pPr>
            <a:r>
              <a:rPr lang="en-US" sz="2000" b="1" dirty="0"/>
              <a:t>"Stabilization at [present] levels is clearly possible." </a:t>
            </a:r>
            <a:br>
              <a:rPr lang="en-US" sz="2000" b="1" dirty="0"/>
            </a:br>
            <a:r>
              <a:rPr lang="en-US" sz="2000" b="1" dirty="0"/>
              <a:t>- HES Oct 31, 1931 </a:t>
            </a:r>
          </a:p>
          <a:p>
            <a:pPr marL="342900" indent="-342900">
              <a:buFontTx/>
              <a:buAutoNum type="arabicPeriod" startAt="16"/>
            </a:pPr>
            <a:r>
              <a:rPr lang="en-US" sz="2000" b="1" dirty="0"/>
              <a:t>"All safe deposit boxes in banks or financial institutions have been sealed... and may only be opened in the presence of an agent of the I.R.S."</a:t>
            </a:r>
            <a:br>
              <a:rPr lang="en-US" sz="2000" b="1" dirty="0"/>
            </a:br>
            <a:r>
              <a:rPr lang="en-US" sz="2000" b="1" dirty="0"/>
              <a:t>- President F.D. Roosevelt, 1933 </a:t>
            </a:r>
          </a:p>
        </p:txBody>
      </p:sp>
      <p:sp>
        <p:nvSpPr>
          <p:cNvPr id="13317" name="Text Box 5"/>
          <p:cNvSpPr txBox="1">
            <a:spLocks noChangeArrowheads="1"/>
          </p:cNvSpPr>
          <p:nvPr/>
        </p:nvSpPr>
        <p:spPr bwMode="auto">
          <a:xfrm>
            <a:off x="2700338" y="6021388"/>
            <a:ext cx="4102100" cy="641350"/>
          </a:xfrm>
          <a:prstGeom prst="rect">
            <a:avLst/>
          </a:prstGeom>
          <a:noFill/>
          <a:ln w="9525">
            <a:noFill/>
            <a:miter lim="800000"/>
            <a:headEnd/>
            <a:tailEnd/>
          </a:ln>
          <a:effectLst/>
        </p:spPr>
        <p:txBody>
          <a:bodyPr wrap="none">
            <a:spAutoFit/>
          </a:bodyPr>
          <a:lstStyle/>
          <a:p>
            <a:r>
              <a:rPr lang="en-US">
                <a:hlinkClick r:id="rId2"/>
              </a:rPr>
              <a:t>http://www.users.dircon.co.uk/~netking</a:t>
            </a:r>
            <a:r>
              <a:rPr lang="en-US"/>
              <a:t/>
            </a:r>
            <a:br>
              <a:rPr lang="en-US"/>
            </a:b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539552" y="836712"/>
            <a:ext cx="8208912" cy="5078313"/>
          </a:xfrm>
          <a:prstGeom prst="rect">
            <a:avLst/>
          </a:prstGeom>
        </p:spPr>
        <p:txBody>
          <a:bodyPr wrap="square">
            <a:spAutoFit/>
          </a:bodyPr>
          <a:lstStyle/>
          <a:p>
            <a:pPr algn="just" fontAlgn="base">
              <a:spcBef>
                <a:spcPct val="0"/>
              </a:spcBef>
              <a:spcAft>
                <a:spcPct val="0"/>
              </a:spcAft>
              <a:buFontTx/>
              <a:buNone/>
            </a:pPr>
            <a:r>
              <a:rPr lang="en-GB" altLang="it-IT" sz="3600" b="1" dirty="0" smtClean="0">
                <a:solidFill>
                  <a:srgbClr val="FFFFFF"/>
                </a:solidFill>
                <a:latin typeface="Times New Roman" panose="02020603050405020304" pitchFamily="18" charset="0"/>
              </a:rPr>
              <a:t>Nixon’s announcement on the 15° August </a:t>
            </a:r>
            <a:r>
              <a:rPr lang="en-GB" altLang="it-IT" sz="3600" b="1" i="1" dirty="0" smtClean="0">
                <a:solidFill>
                  <a:srgbClr val="FFFFFF"/>
                </a:solidFill>
                <a:latin typeface="Times New Roman" panose="02020603050405020304" pitchFamily="18" charset="0"/>
              </a:rPr>
              <a:t>1971: </a:t>
            </a:r>
          </a:p>
          <a:p>
            <a:pPr algn="just" fontAlgn="base">
              <a:spcBef>
                <a:spcPct val="0"/>
              </a:spcBef>
              <a:spcAft>
                <a:spcPct val="0"/>
              </a:spcAft>
              <a:buFontTx/>
              <a:buNone/>
            </a:pPr>
            <a:endParaRPr lang="en-GB" altLang="it-IT" sz="3600" b="1" i="1" dirty="0" smtClean="0">
              <a:solidFill>
                <a:srgbClr val="FFFFFF"/>
              </a:solidFill>
              <a:latin typeface="Times New Roman" panose="02020603050405020304" pitchFamily="18" charset="0"/>
            </a:endParaRPr>
          </a:p>
          <a:p>
            <a:pPr algn="just" fontAlgn="base">
              <a:spcBef>
                <a:spcPct val="0"/>
              </a:spcBef>
              <a:spcAft>
                <a:spcPct val="0"/>
              </a:spcAft>
              <a:buFontTx/>
              <a:buNone/>
            </a:pPr>
            <a:r>
              <a:rPr lang="en-GB" altLang="it-IT" sz="3600" b="1" i="1" dirty="0" smtClean="0">
                <a:solidFill>
                  <a:srgbClr val="FFFFFF"/>
                </a:solidFill>
                <a:latin typeface="Times New Roman" panose="02020603050405020304" pitchFamily="18" charset="0"/>
              </a:rPr>
              <a:t>"I have directed Secretary </a:t>
            </a:r>
            <a:r>
              <a:rPr lang="en-GB" altLang="it-IT" sz="3600" b="1" i="1" dirty="0" err="1" smtClean="0">
                <a:solidFill>
                  <a:srgbClr val="FFFFFF"/>
                </a:solidFill>
                <a:latin typeface="Times New Roman" panose="02020603050405020304" pitchFamily="18" charset="0"/>
              </a:rPr>
              <a:t>Connally</a:t>
            </a:r>
            <a:r>
              <a:rPr lang="en-GB" altLang="it-IT" sz="3600" b="1" i="1" dirty="0" smtClean="0">
                <a:solidFill>
                  <a:srgbClr val="FFFFFF"/>
                </a:solidFill>
                <a:latin typeface="Times New Roman" panose="02020603050405020304" pitchFamily="18" charset="0"/>
              </a:rPr>
              <a:t> </a:t>
            </a:r>
            <a:r>
              <a:rPr lang="en-GB" altLang="it-IT" sz="3600" b="1" i="1" u="sng" dirty="0" smtClean="0">
                <a:solidFill>
                  <a:srgbClr val="FFFFFF"/>
                </a:solidFill>
                <a:latin typeface="Times New Roman" panose="02020603050405020304" pitchFamily="18" charset="0"/>
              </a:rPr>
              <a:t>to suspend  temporarily the convertibility of the American dollar </a:t>
            </a:r>
            <a:r>
              <a:rPr lang="en-GB" altLang="it-IT" sz="3600" b="1" i="1" dirty="0" smtClean="0">
                <a:solidFill>
                  <a:srgbClr val="FFFFFF"/>
                </a:solidFill>
                <a:latin typeface="Times New Roman" panose="02020603050405020304" pitchFamily="18" charset="0"/>
              </a:rPr>
              <a:t>except in amounts and conditions determined to be in the interest of monetary stability and in the best interests of the United States”</a:t>
            </a:r>
            <a:r>
              <a:rPr lang="en-GB" altLang="it-IT" sz="3600" b="1" dirty="0" smtClean="0">
                <a:solidFill>
                  <a:srgbClr val="FFFFFF"/>
                </a:solidFill>
                <a:latin typeface="Times New Roman" panose="02020603050405020304" pitchFamily="18" charset="0"/>
              </a:rPr>
              <a:t>. </a:t>
            </a:r>
            <a:endParaRPr lang="it-IT" altLang="it-IT" sz="3600" b="1" dirty="0" smtClean="0">
              <a:solidFill>
                <a:srgbClr val="FFFFFF"/>
              </a:solidFill>
              <a:latin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Zagreb_17_18_10_19\Draghi.jpg"/>
          <p:cNvPicPr>
            <a:picLocks noChangeAspect="1" noChangeArrowheads="1"/>
          </p:cNvPicPr>
          <p:nvPr/>
        </p:nvPicPr>
        <p:blipFill>
          <a:blip r:embed="rId2" cstate="print"/>
          <a:srcRect/>
          <a:stretch>
            <a:fillRect/>
          </a:stretch>
        </p:blipFill>
        <p:spPr bwMode="auto">
          <a:xfrm>
            <a:off x="0" y="447675"/>
            <a:ext cx="9144000" cy="596265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Zagreb_17_18_10_19\Draghi_Laurea_2.jpg"/>
          <p:cNvPicPr>
            <a:picLocks noChangeAspect="1" noChangeArrowheads="1"/>
          </p:cNvPicPr>
          <p:nvPr/>
        </p:nvPicPr>
        <p:blipFill>
          <a:blip r:embed="rId2" cstate="print"/>
          <a:srcRect/>
          <a:stretch>
            <a:fillRect/>
          </a:stretch>
        </p:blipFill>
        <p:spPr bwMode="auto">
          <a:xfrm>
            <a:off x="-47625" y="285750"/>
            <a:ext cx="9239250" cy="6286500"/>
          </a:xfrm>
          <a:prstGeom prst="rect">
            <a:avLst/>
          </a:prstGeom>
          <a:noFill/>
        </p:spPr>
      </p:pic>
      <p:pic>
        <p:nvPicPr>
          <p:cNvPr id="1027" name="Picture 3" descr="F:\Zagreb_17_18_10_19\Draghi.jpg"/>
          <p:cNvPicPr>
            <a:picLocks noChangeAspect="1" noChangeArrowheads="1"/>
          </p:cNvPicPr>
          <p:nvPr/>
        </p:nvPicPr>
        <p:blipFill>
          <a:blip r:embed="rId3" cstate="print"/>
          <a:srcRect/>
          <a:stretch>
            <a:fillRect/>
          </a:stretch>
        </p:blipFill>
        <p:spPr bwMode="auto">
          <a:xfrm>
            <a:off x="0" y="447675"/>
            <a:ext cx="9144000" cy="5962650"/>
          </a:xfrm>
          <a:prstGeom prst="rect">
            <a:avLst/>
          </a:prstGeom>
          <a:noFill/>
        </p:spPr>
      </p:pic>
      <p:pic>
        <p:nvPicPr>
          <p:cNvPr id="1028" name="Picture 4" descr="F:\Zagreb_17_18_10_19\Draghi_Laurea.jpg"/>
          <p:cNvPicPr>
            <a:picLocks noChangeAspect="1" noChangeArrowheads="1"/>
          </p:cNvPicPr>
          <p:nvPr/>
        </p:nvPicPr>
        <p:blipFill>
          <a:blip r:embed="rId2" cstate="print"/>
          <a:srcRect/>
          <a:stretch>
            <a:fillRect/>
          </a:stretch>
        </p:blipFill>
        <p:spPr bwMode="auto">
          <a:xfrm>
            <a:off x="-47625" y="285750"/>
            <a:ext cx="9239250" cy="62865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dirty="0"/>
          </a:p>
        </p:txBody>
      </p:sp>
      <p:pic>
        <p:nvPicPr>
          <p:cNvPr id="1026" name="Picture 2"/>
          <p:cNvPicPr>
            <a:picLocks noChangeAspect="1" noChangeArrowheads="1"/>
          </p:cNvPicPr>
          <p:nvPr/>
        </p:nvPicPr>
        <p:blipFill>
          <a:blip r:embed="rId2" cstate="print"/>
          <a:srcRect/>
          <a:stretch>
            <a:fillRect/>
          </a:stretch>
        </p:blipFill>
        <p:spPr bwMode="auto">
          <a:xfrm>
            <a:off x="-540568" y="-387424"/>
            <a:ext cx="10081120" cy="7488832"/>
          </a:xfrm>
          <a:prstGeom prst="rect">
            <a:avLst/>
          </a:prstGeom>
          <a:noFill/>
          <a:ln w="9525">
            <a:noFill/>
            <a:miter lim="800000"/>
            <a:headEnd/>
            <a:tailEnd/>
          </a:ln>
          <a:effectLst/>
        </p:spPr>
      </p:pic>
      <p:pic>
        <p:nvPicPr>
          <p:cNvPr id="5" name="Immagine 4" descr="NY_31_07_14.jpg"/>
          <p:cNvPicPr>
            <a:picLocks noChangeAspect="1"/>
          </p:cNvPicPr>
          <p:nvPr/>
        </p:nvPicPr>
        <p:blipFill>
          <a:blip r:embed="rId3" cstate="print"/>
          <a:stretch>
            <a:fillRect/>
          </a:stretch>
        </p:blipFill>
        <p:spPr>
          <a:xfrm>
            <a:off x="0" y="751114"/>
            <a:ext cx="9144000" cy="5558206"/>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51520" y="404664"/>
            <a:ext cx="8712968" cy="57606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p:cNvSpPr/>
          <p:nvPr/>
        </p:nvSpPr>
        <p:spPr>
          <a:xfrm>
            <a:off x="323528" y="44624"/>
            <a:ext cx="8352928" cy="3370153"/>
          </a:xfrm>
          <a:prstGeom prst="rect">
            <a:avLst/>
          </a:prstGeom>
        </p:spPr>
        <p:txBody>
          <a:bodyPr wrap="square">
            <a:spAutoFit/>
          </a:bodyPr>
          <a:lstStyle/>
          <a:p>
            <a:pPr algn="just"/>
            <a:r>
              <a:rPr lang="en-US" sz="2400" dirty="0">
                <a:latin typeface="Arial-BoldMT"/>
              </a:rPr>
              <a:t>Bank of England Governor King Calls For End of ‘Too</a:t>
            </a:r>
          </a:p>
          <a:p>
            <a:pPr algn="just"/>
            <a:r>
              <a:rPr lang="it-IT" sz="2400" dirty="0">
                <a:latin typeface="Arial-BoldMT"/>
              </a:rPr>
              <a:t>Big To </a:t>
            </a:r>
            <a:r>
              <a:rPr lang="it-IT" sz="2400" dirty="0" err="1">
                <a:latin typeface="Arial-BoldMT"/>
              </a:rPr>
              <a:t>Fail</a:t>
            </a:r>
            <a:r>
              <a:rPr lang="it-IT" sz="2400" dirty="0">
                <a:latin typeface="Arial-BoldMT"/>
              </a:rPr>
              <a:t>’</a:t>
            </a:r>
          </a:p>
          <a:p>
            <a:pPr algn="just"/>
            <a:r>
              <a:rPr lang="en-US" sz="1050" dirty="0">
                <a:latin typeface="ArialMT"/>
              </a:rPr>
              <a:t>By Valentin </a:t>
            </a:r>
            <a:r>
              <a:rPr lang="en-US" sz="1050" dirty="0" err="1">
                <a:latin typeface="ArialMT"/>
              </a:rPr>
              <a:t>Schmid</a:t>
            </a:r>
            <a:r>
              <a:rPr lang="en-US" sz="1050" dirty="0">
                <a:latin typeface="ArialMT"/>
              </a:rPr>
              <a:t> On December 11, 2012 @ 12:50 am In Companies | No </a:t>
            </a:r>
            <a:r>
              <a:rPr lang="en-US" sz="1050" dirty="0" smtClean="0">
                <a:latin typeface="ArialMT"/>
              </a:rPr>
              <a:t>Comments</a:t>
            </a:r>
          </a:p>
          <a:p>
            <a:pPr algn="just"/>
            <a:endParaRPr lang="en-US" sz="1050" dirty="0">
              <a:latin typeface="ArialMT"/>
            </a:endParaRPr>
          </a:p>
          <a:p>
            <a:pPr algn="just"/>
            <a:r>
              <a:rPr lang="it-IT" dirty="0" err="1">
                <a:latin typeface="ArialMT"/>
              </a:rPr>
              <a:t>Outgoing</a:t>
            </a:r>
            <a:r>
              <a:rPr lang="it-IT" dirty="0">
                <a:latin typeface="ArialMT"/>
              </a:rPr>
              <a:t> </a:t>
            </a:r>
            <a:r>
              <a:rPr lang="it-IT" dirty="0" err="1">
                <a:latin typeface="ArialMT"/>
              </a:rPr>
              <a:t>Bank</a:t>
            </a:r>
            <a:r>
              <a:rPr lang="it-IT" dirty="0">
                <a:latin typeface="ArialMT"/>
              </a:rPr>
              <a:t> of </a:t>
            </a:r>
            <a:r>
              <a:rPr lang="it-IT" dirty="0" err="1" smtClean="0">
                <a:latin typeface="ArialMT"/>
              </a:rPr>
              <a:t>England</a:t>
            </a:r>
            <a:r>
              <a:rPr lang="it-IT" dirty="0" smtClean="0">
                <a:latin typeface="ArialMT"/>
              </a:rPr>
              <a:t> </a:t>
            </a:r>
            <a:r>
              <a:rPr lang="en-US" dirty="0" smtClean="0">
                <a:latin typeface="ArialMT"/>
              </a:rPr>
              <a:t>Gov</a:t>
            </a:r>
            <a:r>
              <a:rPr lang="en-US" dirty="0">
                <a:latin typeface="ArialMT"/>
              </a:rPr>
              <a:t>. Sir Mervin </a:t>
            </a:r>
            <a:r>
              <a:rPr lang="en-US" dirty="0" smtClean="0">
                <a:latin typeface="ArialMT"/>
              </a:rPr>
              <a:t>King said </a:t>
            </a:r>
            <a:r>
              <a:rPr lang="it-IT" dirty="0" err="1" smtClean="0">
                <a:latin typeface="ArialMT"/>
              </a:rPr>
              <a:t>economic</a:t>
            </a:r>
            <a:r>
              <a:rPr lang="it-IT" dirty="0" smtClean="0">
                <a:latin typeface="ArialMT"/>
              </a:rPr>
              <a:t> </a:t>
            </a:r>
            <a:r>
              <a:rPr lang="it-IT" dirty="0" err="1">
                <a:latin typeface="ArialMT"/>
              </a:rPr>
              <a:t>problems</a:t>
            </a:r>
            <a:r>
              <a:rPr lang="it-IT" dirty="0">
                <a:latin typeface="ArialMT"/>
              </a:rPr>
              <a:t> </a:t>
            </a:r>
            <a:r>
              <a:rPr lang="it-IT" dirty="0" smtClean="0">
                <a:latin typeface="ArialMT"/>
              </a:rPr>
              <a:t>are </a:t>
            </a:r>
            <a:r>
              <a:rPr lang="en-US" dirty="0" smtClean="0">
                <a:latin typeface="ArialMT"/>
              </a:rPr>
              <a:t>manageable </a:t>
            </a:r>
            <a:r>
              <a:rPr lang="en-US" dirty="0">
                <a:latin typeface="ArialMT"/>
              </a:rPr>
              <a:t>in a New </a:t>
            </a:r>
            <a:r>
              <a:rPr lang="en-US" dirty="0" smtClean="0">
                <a:latin typeface="ArialMT"/>
              </a:rPr>
              <a:t>York speech </a:t>
            </a:r>
            <a:r>
              <a:rPr lang="en-US" dirty="0">
                <a:latin typeface="ArialMT"/>
              </a:rPr>
              <a:t>Dec. 10 . He also </a:t>
            </a:r>
            <a:r>
              <a:rPr lang="en-US" dirty="0" smtClean="0">
                <a:latin typeface="ArialMT"/>
              </a:rPr>
              <a:t>called for </a:t>
            </a:r>
            <a:r>
              <a:rPr lang="en-US" dirty="0">
                <a:latin typeface="ArialMT"/>
              </a:rPr>
              <a:t>an end of “Too Big to </a:t>
            </a:r>
            <a:r>
              <a:rPr lang="en-US" dirty="0" smtClean="0">
                <a:latin typeface="ArialMT"/>
              </a:rPr>
              <a:t>Fail” </a:t>
            </a:r>
            <a:r>
              <a:rPr lang="it-IT" dirty="0" err="1" smtClean="0">
                <a:latin typeface="ArialMT"/>
              </a:rPr>
              <a:t>banks</a:t>
            </a:r>
            <a:r>
              <a:rPr lang="it-IT" dirty="0" smtClean="0">
                <a:latin typeface="ArialMT"/>
              </a:rPr>
              <a:t> </a:t>
            </a:r>
            <a:r>
              <a:rPr lang="it-IT" dirty="0">
                <a:latin typeface="ArialMT"/>
              </a:rPr>
              <a:t>and special </a:t>
            </a:r>
            <a:r>
              <a:rPr lang="it-IT" dirty="0" err="1" smtClean="0">
                <a:latin typeface="ArialMT"/>
              </a:rPr>
              <a:t>interest</a:t>
            </a:r>
            <a:r>
              <a:rPr lang="it-IT" dirty="0" smtClean="0">
                <a:latin typeface="ArialMT"/>
              </a:rPr>
              <a:t> </a:t>
            </a:r>
            <a:r>
              <a:rPr lang="it-IT" dirty="0" err="1" smtClean="0">
                <a:latin typeface="ArialMT"/>
              </a:rPr>
              <a:t>policies</a:t>
            </a:r>
            <a:r>
              <a:rPr lang="it-IT" dirty="0">
                <a:latin typeface="ArialMT"/>
              </a:rPr>
              <a:t>.</a:t>
            </a:r>
          </a:p>
          <a:p>
            <a:pPr algn="just"/>
            <a:r>
              <a:rPr lang="it-IT" dirty="0">
                <a:latin typeface="ArialMT"/>
              </a:rPr>
              <a:t>“</a:t>
            </a:r>
            <a:r>
              <a:rPr lang="it-IT" dirty="0" err="1">
                <a:latin typeface="ArialMT"/>
              </a:rPr>
              <a:t>These</a:t>
            </a:r>
            <a:r>
              <a:rPr lang="it-IT" dirty="0">
                <a:latin typeface="ArialMT"/>
              </a:rPr>
              <a:t> </a:t>
            </a:r>
            <a:r>
              <a:rPr lang="it-IT" dirty="0" err="1">
                <a:latin typeface="ArialMT"/>
              </a:rPr>
              <a:t>problems</a:t>
            </a:r>
            <a:r>
              <a:rPr lang="it-IT" dirty="0">
                <a:latin typeface="ArialMT"/>
              </a:rPr>
              <a:t> are </a:t>
            </a:r>
            <a:r>
              <a:rPr lang="it-IT" dirty="0" err="1" smtClean="0">
                <a:latin typeface="ArialMT"/>
              </a:rPr>
              <a:t>all</a:t>
            </a:r>
            <a:r>
              <a:rPr lang="it-IT" dirty="0" smtClean="0">
                <a:latin typeface="ArialMT"/>
              </a:rPr>
              <a:t> </a:t>
            </a:r>
            <a:r>
              <a:rPr lang="it-IT" dirty="0" err="1" smtClean="0">
                <a:latin typeface="ArialMT"/>
              </a:rPr>
              <a:t>manageable</a:t>
            </a:r>
            <a:r>
              <a:rPr lang="it-IT" dirty="0">
                <a:latin typeface="ArialMT"/>
              </a:rPr>
              <a:t>. </a:t>
            </a:r>
            <a:r>
              <a:rPr lang="it-IT" dirty="0" err="1" smtClean="0">
                <a:latin typeface="ArialMT"/>
              </a:rPr>
              <a:t>Manageable</a:t>
            </a:r>
            <a:r>
              <a:rPr lang="it-IT" dirty="0" smtClean="0">
                <a:latin typeface="ArialMT"/>
              </a:rPr>
              <a:t> </a:t>
            </a:r>
            <a:r>
              <a:rPr lang="en-US" dirty="0" smtClean="0">
                <a:latin typeface="ArialMT"/>
              </a:rPr>
              <a:t>though </a:t>
            </a:r>
            <a:r>
              <a:rPr lang="en-US" dirty="0">
                <a:latin typeface="ArialMT"/>
              </a:rPr>
              <a:t>they </a:t>
            </a:r>
            <a:r>
              <a:rPr lang="en-US" dirty="0" smtClean="0">
                <a:latin typeface="ArialMT"/>
              </a:rPr>
              <a:t>are</a:t>
            </a:r>
            <a:r>
              <a:rPr lang="en-US" dirty="0">
                <a:latin typeface="ArialMT"/>
              </a:rPr>
              <a:t>, they have </a:t>
            </a:r>
            <a:r>
              <a:rPr lang="en-US" dirty="0" smtClean="0">
                <a:latin typeface="ArialMT"/>
              </a:rPr>
              <a:t>to be </a:t>
            </a:r>
            <a:r>
              <a:rPr lang="en-US" dirty="0">
                <a:latin typeface="ArialMT"/>
              </a:rPr>
              <a:t>done,” said Sir Mervin </a:t>
            </a:r>
            <a:r>
              <a:rPr lang="en-US" dirty="0" smtClean="0">
                <a:latin typeface="ArialMT"/>
              </a:rPr>
              <a:t>King at </a:t>
            </a:r>
            <a:r>
              <a:rPr lang="en-US" dirty="0">
                <a:latin typeface="ArialMT"/>
              </a:rPr>
              <a:t>a luncheon speech </a:t>
            </a:r>
            <a:r>
              <a:rPr lang="en-US" dirty="0" smtClean="0">
                <a:latin typeface="ArialMT"/>
              </a:rPr>
              <a:t>before the </a:t>
            </a:r>
            <a:r>
              <a:rPr lang="en-US" dirty="0">
                <a:latin typeface="ArialMT"/>
              </a:rPr>
              <a:t>Economic C </a:t>
            </a:r>
            <a:r>
              <a:rPr lang="en-US" dirty="0" err="1">
                <a:latin typeface="ArialMT"/>
              </a:rPr>
              <a:t>lub</a:t>
            </a:r>
            <a:r>
              <a:rPr lang="en-US" dirty="0">
                <a:latin typeface="ArialMT"/>
              </a:rPr>
              <a:t> of </a:t>
            </a:r>
            <a:r>
              <a:rPr lang="en-US" dirty="0" smtClean="0">
                <a:latin typeface="ArialMT"/>
              </a:rPr>
              <a:t>New York </a:t>
            </a:r>
            <a:r>
              <a:rPr lang="en-US" dirty="0">
                <a:latin typeface="ArialMT"/>
              </a:rPr>
              <a:t>Dec. 10. He referred </a:t>
            </a:r>
            <a:r>
              <a:rPr lang="en-US" dirty="0" smtClean="0">
                <a:latin typeface="ArialMT"/>
              </a:rPr>
              <a:t>to </a:t>
            </a:r>
            <a:r>
              <a:rPr lang="it-IT" dirty="0" smtClean="0">
                <a:latin typeface="ArialMT"/>
              </a:rPr>
              <a:t>the </a:t>
            </a:r>
            <a:r>
              <a:rPr lang="it-IT" dirty="0">
                <a:latin typeface="ArialMT"/>
              </a:rPr>
              <a:t>standard </a:t>
            </a:r>
            <a:r>
              <a:rPr lang="it-IT" dirty="0" err="1" smtClean="0">
                <a:latin typeface="ArialMT"/>
              </a:rPr>
              <a:t>economic</a:t>
            </a:r>
            <a:r>
              <a:rPr lang="it-IT" dirty="0" smtClean="0">
                <a:latin typeface="ArialMT"/>
              </a:rPr>
              <a:t> </a:t>
            </a:r>
            <a:r>
              <a:rPr lang="en-US" dirty="0" smtClean="0">
                <a:latin typeface="ArialMT"/>
              </a:rPr>
              <a:t>problems </a:t>
            </a:r>
            <a:r>
              <a:rPr lang="en-US" dirty="0">
                <a:latin typeface="ArialMT"/>
              </a:rPr>
              <a:t>that a re </a:t>
            </a:r>
            <a:r>
              <a:rPr lang="en-US" dirty="0" smtClean="0">
                <a:latin typeface="ArialMT"/>
              </a:rPr>
              <a:t>often addressed </a:t>
            </a:r>
            <a:r>
              <a:rPr lang="en-US" dirty="0">
                <a:latin typeface="ArialMT"/>
              </a:rPr>
              <a:t>by central </a:t>
            </a:r>
            <a:r>
              <a:rPr lang="en-US" dirty="0" smtClean="0">
                <a:latin typeface="ArialMT"/>
              </a:rPr>
              <a:t>bankers: </a:t>
            </a:r>
            <a:r>
              <a:rPr lang="it-IT" dirty="0" smtClean="0">
                <a:latin typeface="ArialMT"/>
              </a:rPr>
              <a:t>A </a:t>
            </a:r>
            <a:r>
              <a:rPr lang="it-IT" u="sng" dirty="0">
                <a:latin typeface="ArialMT"/>
              </a:rPr>
              <a:t>slow </a:t>
            </a:r>
            <a:r>
              <a:rPr lang="it-IT" u="sng" dirty="0" err="1">
                <a:latin typeface="ArialMT"/>
              </a:rPr>
              <a:t>economic</a:t>
            </a:r>
            <a:r>
              <a:rPr lang="it-IT" u="sng" dirty="0">
                <a:latin typeface="ArialMT"/>
              </a:rPr>
              <a:t> </a:t>
            </a:r>
            <a:r>
              <a:rPr lang="it-IT" u="sng" dirty="0" err="1" smtClean="0">
                <a:latin typeface="ArialMT"/>
              </a:rPr>
              <a:t>recovery</a:t>
            </a:r>
            <a:r>
              <a:rPr lang="it-IT" dirty="0" smtClean="0">
                <a:latin typeface="ArialMT"/>
              </a:rPr>
              <a:t>, </a:t>
            </a:r>
            <a:r>
              <a:rPr lang="en-US" u="sng" dirty="0" smtClean="0">
                <a:latin typeface="ArialMT"/>
              </a:rPr>
              <a:t>banks </a:t>
            </a:r>
            <a:r>
              <a:rPr lang="en-US" u="sng" dirty="0">
                <a:latin typeface="ArialMT"/>
              </a:rPr>
              <a:t>that are unwilling to </a:t>
            </a:r>
            <a:r>
              <a:rPr lang="en-US" u="sng" dirty="0" smtClean="0">
                <a:latin typeface="ArialMT"/>
              </a:rPr>
              <a:t>lend</a:t>
            </a:r>
            <a:r>
              <a:rPr lang="en-US" dirty="0" smtClean="0">
                <a:latin typeface="ArialMT"/>
              </a:rPr>
              <a:t> and </a:t>
            </a:r>
            <a:r>
              <a:rPr lang="en-US" u="sng" dirty="0">
                <a:latin typeface="ArialMT"/>
              </a:rPr>
              <a:t>structural </a:t>
            </a:r>
            <a:r>
              <a:rPr lang="en-US" u="sng" dirty="0" smtClean="0">
                <a:latin typeface="ArialMT"/>
              </a:rPr>
              <a:t>imbalances in </a:t>
            </a:r>
            <a:r>
              <a:rPr lang="it-IT" u="sng" dirty="0" smtClean="0">
                <a:latin typeface="ArialMT"/>
              </a:rPr>
              <a:t>world </a:t>
            </a:r>
            <a:r>
              <a:rPr lang="it-IT" u="sng" dirty="0" err="1">
                <a:latin typeface="ArialMT"/>
              </a:rPr>
              <a:t>trade</a:t>
            </a:r>
            <a:r>
              <a:rPr lang="it-IT" dirty="0">
                <a:latin typeface="ArialMT"/>
              </a:rPr>
              <a:t>.</a:t>
            </a:r>
            <a:endParaRPr lang="it-IT" dirty="0"/>
          </a:p>
        </p:txBody>
      </p:sp>
      <p:pic>
        <p:nvPicPr>
          <p:cNvPr id="6" name="Immagine 5"/>
          <p:cNvPicPr>
            <a:picLocks noChangeAspect="1"/>
          </p:cNvPicPr>
          <p:nvPr/>
        </p:nvPicPr>
        <p:blipFill>
          <a:blip r:embed="rId2" cstate="print"/>
          <a:stretch>
            <a:fillRect/>
          </a:stretch>
        </p:blipFill>
        <p:spPr>
          <a:xfrm>
            <a:off x="421197" y="3573016"/>
            <a:ext cx="2566627" cy="2857170"/>
          </a:xfrm>
          <a:prstGeom prst="rect">
            <a:avLst/>
          </a:prstGeom>
        </p:spPr>
      </p:pic>
      <p:sp>
        <p:nvSpPr>
          <p:cNvPr id="9" name="CasellaDiTesto 8"/>
          <p:cNvSpPr txBox="1"/>
          <p:nvPr/>
        </p:nvSpPr>
        <p:spPr>
          <a:xfrm flipH="1">
            <a:off x="3275856" y="3717032"/>
            <a:ext cx="4896544" cy="1569660"/>
          </a:xfrm>
          <a:prstGeom prst="rect">
            <a:avLst/>
          </a:prstGeom>
          <a:noFill/>
        </p:spPr>
        <p:txBody>
          <a:bodyPr wrap="square" rtlCol="0">
            <a:spAutoFit/>
          </a:bodyPr>
          <a:lstStyle/>
          <a:p>
            <a:r>
              <a:rPr lang="en-US" sz="1600" dirty="0"/>
              <a:t>Governor of the Bank of England </a:t>
            </a:r>
            <a:r>
              <a:rPr lang="en-US" sz="1600" b="1" u="sng" dirty="0"/>
              <a:t>Mervyn King</a:t>
            </a:r>
          </a:p>
          <a:p>
            <a:r>
              <a:rPr lang="en-US" sz="1600" dirty="0"/>
              <a:t>leaves Downing Street in London in this file</a:t>
            </a:r>
          </a:p>
          <a:p>
            <a:r>
              <a:rPr lang="en-US" sz="1600" dirty="0"/>
              <a:t>photo. King spoke on Dec. 10 at the Economic</a:t>
            </a:r>
          </a:p>
          <a:p>
            <a:r>
              <a:rPr lang="en-US" sz="1600" dirty="0"/>
              <a:t>Club of New York and called for an end to ‘Too</a:t>
            </a:r>
          </a:p>
          <a:p>
            <a:r>
              <a:rPr lang="en-US" sz="1600" dirty="0"/>
              <a:t>Big to Fail’ and special interest politics. (Peter</a:t>
            </a:r>
          </a:p>
          <a:p>
            <a:r>
              <a:rPr lang="it-IT" sz="1600" dirty="0" err="1"/>
              <a:t>Macdiarmid</a:t>
            </a:r>
            <a:r>
              <a:rPr lang="it-IT" sz="1600" dirty="0"/>
              <a:t>/</a:t>
            </a:r>
            <a:r>
              <a:rPr lang="it-IT" sz="1600" dirty="0" err="1"/>
              <a:t>Getty</a:t>
            </a:r>
            <a:r>
              <a:rPr lang="it-IT" sz="1600" dirty="0"/>
              <a:t> Images)</a:t>
            </a:r>
          </a:p>
        </p:txBody>
      </p:sp>
    </p:spTree>
    <p:extLst>
      <p:ext uri="{BB962C8B-B14F-4D97-AF65-F5344CB8AC3E}">
        <p14:creationId xmlns:p14="http://schemas.microsoft.com/office/powerpoint/2010/main" val="22910823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5"/>
          <p:cNvSpPr txBox="1"/>
          <p:nvPr/>
        </p:nvSpPr>
        <p:spPr>
          <a:xfrm>
            <a:off x="683568" y="1196752"/>
            <a:ext cx="7632848" cy="5016758"/>
          </a:xfrm>
          <a:prstGeom prst="rect">
            <a:avLst/>
          </a:prstGeom>
          <a:noFill/>
        </p:spPr>
        <p:txBody>
          <a:bodyPr wrap="square" rtlCol="0">
            <a:spAutoFit/>
          </a:bodyPr>
          <a:lstStyle/>
          <a:p>
            <a:pPr algn="just"/>
            <a:r>
              <a:rPr lang="en-US" sz="2000" b="1" dirty="0"/>
              <a:t>Having joined t he Bank of England in 1991, King became governor of </a:t>
            </a:r>
            <a:r>
              <a:rPr lang="en-US" sz="2000" b="1" dirty="0" smtClean="0"/>
              <a:t>the world’s </a:t>
            </a:r>
            <a:r>
              <a:rPr lang="en-US" sz="2000" b="1" dirty="0"/>
              <a:t>oldest </a:t>
            </a:r>
            <a:r>
              <a:rPr lang="en-US" sz="2000" b="1" dirty="0" smtClean="0"/>
              <a:t>central </a:t>
            </a:r>
            <a:r>
              <a:rPr lang="en-US" sz="2000" b="1" dirty="0"/>
              <a:t>bank in 2003. </a:t>
            </a:r>
            <a:r>
              <a:rPr lang="en-US" sz="2000" b="1" dirty="0" smtClean="0"/>
              <a:t>He retired </a:t>
            </a:r>
            <a:r>
              <a:rPr lang="en-US" sz="2000" b="1" dirty="0"/>
              <a:t>from the post in July </a:t>
            </a:r>
            <a:r>
              <a:rPr lang="en-US" sz="2000" b="1" dirty="0" smtClean="0"/>
              <a:t>2013 and </a:t>
            </a:r>
            <a:r>
              <a:rPr lang="en-US" sz="2000" b="1" u="sng" dirty="0"/>
              <a:t>Mark </a:t>
            </a:r>
            <a:r>
              <a:rPr lang="en-US" sz="2000" b="1" u="sng" dirty="0" smtClean="0"/>
              <a:t>Carney </a:t>
            </a:r>
            <a:r>
              <a:rPr lang="en-US" sz="2000" b="1" u="sng" dirty="0"/>
              <a:t>of the Bank of </a:t>
            </a:r>
            <a:r>
              <a:rPr lang="en-US" sz="2000" b="1" u="sng" dirty="0" smtClean="0"/>
              <a:t>Canada </a:t>
            </a:r>
            <a:r>
              <a:rPr lang="en-US" sz="2000" b="1" u="sng" dirty="0"/>
              <a:t>is the designated </a:t>
            </a:r>
            <a:r>
              <a:rPr lang="en-US" sz="2000" b="1" u="sng" dirty="0" smtClean="0"/>
              <a:t>successor</a:t>
            </a:r>
            <a:r>
              <a:rPr lang="en-US" sz="2000" b="1" dirty="0"/>
              <a:t>. </a:t>
            </a:r>
            <a:endParaRPr lang="en-US" sz="2000" b="1" dirty="0" smtClean="0"/>
          </a:p>
          <a:p>
            <a:pPr algn="just"/>
            <a:r>
              <a:rPr lang="en-US" sz="2000" b="1" dirty="0" smtClean="0"/>
              <a:t>In one</a:t>
            </a:r>
            <a:r>
              <a:rPr lang="en-US" sz="2000" b="1" dirty="0"/>
              <a:t> </a:t>
            </a:r>
            <a:r>
              <a:rPr lang="en-US" sz="2000" b="1" dirty="0" smtClean="0"/>
              <a:t>of </a:t>
            </a:r>
            <a:r>
              <a:rPr lang="en-US" sz="2000" b="1" dirty="0"/>
              <a:t>his last </a:t>
            </a:r>
            <a:r>
              <a:rPr lang="en-US" sz="2000" b="1" dirty="0" smtClean="0"/>
              <a:t>speeches</a:t>
            </a:r>
            <a:r>
              <a:rPr lang="en-US" sz="2000" b="1" dirty="0"/>
              <a:t>, the </a:t>
            </a:r>
            <a:r>
              <a:rPr lang="en-US" sz="2000" b="1" dirty="0" smtClean="0"/>
              <a:t>outgoing </a:t>
            </a:r>
            <a:r>
              <a:rPr lang="en-US" sz="2000" b="1" dirty="0"/>
              <a:t>governor certainly did not </a:t>
            </a:r>
            <a:r>
              <a:rPr lang="en-US" sz="2000" b="1" dirty="0" smtClean="0"/>
              <a:t>disappoint the</a:t>
            </a:r>
            <a:r>
              <a:rPr lang="en-US" sz="2000" b="1" dirty="0"/>
              <a:t> </a:t>
            </a:r>
            <a:r>
              <a:rPr lang="en-US" sz="2000" b="1" dirty="0" smtClean="0"/>
              <a:t>New </a:t>
            </a:r>
            <a:r>
              <a:rPr lang="en-US" sz="2000" b="1" dirty="0"/>
              <a:t>York </a:t>
            </a:r>
            <a:r>
              <a:rPr lang="en-US" sz="2000" b="1" dirty="0" smtClean="0"/>
              <a:t>audience</a:t>
            </a:r>
            <a:r>
              <a:rPr lang="en-US" sz="2000" b="1" dirty="0"/>
              <a:t>, with </a:t>
            </a:r>
            <a:r>
              <a:rPr lang="en-US" sz="2000" b="1" dirty="0" smtClean="0"/>
              <a:t>William </a:t>
            </a:r>
            <a:r>
              <a:rPr lang="en-US" sz="2000" b="1" dirty="0"/>
              <a:t>Dudley of the New York Fed and </a:t>
            </a:r>
            <a:r>
              <a:rPr lang="en-US" sz="2000" b="1" dirty="0" smtClean="0"/>
              <a:t>Glenn Hubbard </a:t>
            </a:r>
            <a:r>
              <a:rPr lang="en-US" sz="2000" b="1" dirty="0"/>
              <a:t>of Columbia </a:t>
            </a:r>
            <a:r>
              <a:rPr lang="en-US" sz="2000" b="1" dirty="0" smtClean="0"/>
              <a:t>University </a:t>
            </a:r>
            <a:r>
              <a:rPr lang="en-US" sz="2000" b="1" dirty="0"/>
              <a:t>in </a:t>
            </a:r>
            <a:r>
              <a:rPr lang="en-US" sz="2000" b="1" dirty="0" smtClean="0"/>
              <a:t>attendance</a:t>
            </a:r>
            <a:r>
              <a:rPr lang="en-US" sz="2000" b="1" dirty="0"/>
              <a:t>.</a:t>
            </a:r>
          </a:p>
          <a:p>
            <a:pPr algn="just"/>
            <a:r>
              <a:rPr lang="en-US" sz="2000" b="1" dirty="0"/>
              <a:t>Often when public officials </a:t>
            </a:r>
            <a:r>
              <a:rPr lang="en-US" sz="2000" b="1" dirty="0" smtClean="0"/>
              <a:t>and </a:t>
            </a:r>
            <a:r>
              <a:rPr lang="en-US" sz="2000" b="1" dirty="0"/>
              <a:t>politicians have little time of </a:t>
            </a:r>
            <a:r>
              <a:rPr lang="en-US" sz="2000" b="1" dirty="0" smtClean="0"/>
              <a:t>service </a:t>
            </a:r>
            <a:r>
              <a:rPr lang="en-US" sz="2000" b="1" dirty="0"/>
              <a:t>left, </a:t>
            </a:r>
            <a:r>
              <a:rPr lang="en-US" sz="2000" b="1" dirty="0" smtClean="0"/>
              <a:t>they start </a:t>
            </a:r>
            <a:r>
              <a:rPr lang="en-US" sz="2000" b="1" dirty="0"/>
              <a:t>to become more </a:t>
            </a:r>
            <a:r>
              <a:rPr lang="en-US" sz="2000" b="1" dirty="0" smtClean="0"/>
              <a:t>outspoken</a:t>
            </a:r>
            <a:r>
              <a:rPr lang="en-US" sz="2000" b="1" dirty="0"/>
              <a:t>. King, having little to lose with a </a:t>
            </a:r>
            <a:r>
              <a:rPr lang="en-US" sz="2000" b="1" dirty="0" smtClean="0"/>
              <a:t>fully accrued </a:t>
            </a:r>
            <a:r>
              <a:rPr lang="en-US" sz="2000" b="1" dirty="0"/>
              <a:t>annual pension </a:t>
            </a:r>
            <a:r>
              <a:rPr lang="en-US" sz="2000" b="1" dirty="0" smtClean="0"/>
              <a:t>benefit </a:t>
            </a:r>
            <a:r>
              <a:rPr lang="en-US" sz="2000" b="1" dirty="0"/>
              <a:t>of $3 18,467, also went </a:t>
            </a:r>
            <a:r>
              <a:rPr lang="en-US" sz="2000" b="1" dirty="0" smtClean="0"/>
              <a:t>beyond </a:t>
            </a:r>
            <a:r>
              <a:rPr lang="en-US" sz="2000" b="1" dirty="0"/>
              <a:t>the </a:t>
            </a:r>
            <a:r>
              <a:rPr lang="en-US" sz="2000" b="1" dirty="0" smtClean="0"/>
              <a:t>common central </a:t>
            </a:r>
            <a:r>
              <a:rPr lang="en-US" sz="2000" b="1" dirty="0"/>
              <a:t>banker script. The Fed’s Ben Bernanke or the European </a:t>
            </a:r>
            <a:r>
              <a:rPr lang="en-US" sz="2000" b="1" dirty="0" smtClean="0"/>
              <a:t>Central Bank’s </a:t>
            </a:r>
            <a:r>
              <a:rPr lang="en-US" sz="2000" b="1" dirty="0"/>
              <a:t>Mario Draghi often dwell on </a:t>
            </a:r>
            <a:r>
              <a:rPr lang="en-US" sz="2000" b="1" dirty="0" smtClean="0"/>
              <a:t>topics </a:t>
            </a:r>
            <a:r>
              <a:rPr lang="en-US" sz="2000" b="1" dirty="0"/>
              <a:t>such as </a:t>
            </a:r>
            <a:r>
              <a:rPr lang="en-US" sz="2000" b="1" dirty="0" smtClean="0"/>
              <a:t>banks</a:t>
            </a:r>
            <a:r>
              <a:rPr lang="en-US" sz="2000" b="1" dirty="0"/>
              <a:t>’ unwillingness </a:t>
            </a:r>
            <a:r>
              <a:rPr lang="en-US" sz="2000" b="1" dirty="0" smtClean="0"/>
              <a:t>to lend </a:t>
            </a:r>
            <a:r>
              <a:rPr lang="en-US" sz="2000" b="1" dirty="0"/>
              <a:t>or the slow recovery, </a:t>
            </a:r>
            <a:r>
              <a:rPr lang="en-US" sz="2000" b="1" dirty="0" smtClean="0"/>
              <a:t>not </a:t>
            </a:r>
            <a:r>
              <a:rPr lang="en-US" sz="2000" b="1" dirty="0"/>
              <a:t>so King.</a:t>
            </a:r>
            <a:endParaRPr lang="it-IT" sz="2000" b="1" dirty="0"/>
          </a:p>
        </p:txBody>
      </p:sp>
    </p:spTree>
    <p:extLst>
      <p:ext uri="{BB962C8B-B14F-4D97-AF65-F5344CB8AC3E}">
        <p14:creationId xmlns:p14="http://schemas.microsoft.com/office/powerpoint/2010/main" val="266993220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1060745"/>
            <a:ext cx="8136904" cy="4736510"/>
          </a:xfrm>
          <a:prstGeom prst="rect">
            <a:avLst/>
          </a:prstGeom>
        </p:spPr>
      </p:pic>
    </p:spTree>
    <p:extLst>
      <p:ext uri="{BB962C8B-B14F-4D97-AF65-F5344CB8AC3E}">
        <p14:creationId xmlns:p14="http://schemas.microsoft.com/office/powerpoint/2010/main" val="1778449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4" descr="The alchemist"/>
          <p:cNvPicPr>
            <a:picLocks noChangeAspect="1" noChangeArrowheads="1"/>
          </p:cNvPicPr>
          <p:nvPr/>
        </p:nvPicPr>
        <p:blipFill>
          <a:blip r:embed="rId2" cstate="print"/>
          <a:srcRect/>
          <a:stretch>
            <a:fillRect/>
          </a:stretch>
        </p:blipFill>
        <p:spPr bwMode="auto">
          <a:xfrm>
            <a:off x="1115616" y="548680"/>
            <a:ext cx="6768752" cy="607605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4" descr="JosephWright-Alchemist_177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7813" y="333375"/>
            <a:ext cx="5688012" cy="611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Text Box 5"/>
          <p:cNvSpPr txBox="1">
            <a:spLocks noChangeArrowheads="1"/>
          </p:cNvSpPr>
          <p:nvPr/>
        </p:nvSpPr>
        <p:spPr bwMode="auto">
          <a:xfrm>
            <a:off x="3132138" y="6521450"/>
            <a:ext cx="32353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sl-SI" sz="1600">
                <a:solidFill>
                  <a:schemeClr val="bg1"/>
                </a:solidFill>
                <a:latin typeface="Times New Roman" panose="02020603050405020304" pitchFamily="18" charset="0"/>
              </a:rPr>
              <a:t>Joseph Wright The Alchemist 1771</a:t>
            </a:r>
          </a:p>
        </p:txBody>
      </p:sp>
    </p:spTree>
    <p:extLst>
      <p:ext uri="{BB962C8B-B14F-4D97-AF65-F5344CB8AC3E}">
        <p14:creationId xmlns:p14="http://schemas.microsoft.com/office/powerpoint/2010/main" val="2935624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Immagin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613" y="69850"/>
            <a:ext cx="5184775" cy="662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57401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Timeline.jpg"/>
          <p:cNvPicPr>
            <a:picLocks noChangeAspect="1"/>
          </p:cNvPicPr>
          <p:nvPr/>
        </p:nvPicPr>
        <p:blipFill>
          <a:blip r:embed="rId2" cstate="print"/>
          <a:stretch>
            <a:fillRect/>
          </a:stretch>
        </p:blipFill>
        <p:spPr>
          <a:xfrm>
            <a:off x="0" y="1844824"/>
            <a:ext cx="6516216" cy="3888432"/>
          </a:xfrm>
          <a:prstGeom prst="rect">
            <a:avLst/>
          </a:prstGeom>
        </p:spPr>
      </p:pic>
      <p:pic>
        <p:nvPicPr>
          <p:cNvPr id="3" name="Immagine 2" descr="Stern business.jpg"/>
          <p:cNvPicPr>
            <a:picLocks noChangeAspect="1"/>
          </p:cNvPicPr>
          <p:nvPr/>
        </p:nvPicPr>
        <p:blipFill>
          <a:blip r:embed="rId3" cstate="print"/>
          <a:stretch>
            <a:fillRect/>
          </a:stretch>
        </p:blipFill>
        <p:spPr>
          <a:xfrm>
            <a:off x="0" y="0"/>
            <a:ext cx="6486525" cy="1171575"/>
          </a:xfrm>
          <a:prstGeom prst="rect">
            <a:avLst/>
          </a:prstGeom>
        </p:spPr>
      </p:pic>
      <p:pic>
        <p:nvPicPr>
          <p:cNvPr id="4" name="Immagine 3" descr="When.jpg"/>
          <p:cNvPicPr>
            <a:picLocks noChangeAspect="1"/>
          </p:cNvPicPr>
          <p:nvPr/>
        </p:nvPicPr>
        <p:blipFill>
          <a:blip r:embed="rId4" cstate="print"/>
          <a:stretch>
            <a:fillRect/>
          </a:stretch>
        </p:blipFill>
        <p:spPr>
          <a:xfrm>
            <a:off x="6516216" y="1844824"/>
            <a:ext cx="2627784" cy="3886547"/>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magine 1"/>
          <p:cNvPicPr>
            <a:picLocks noChangeAspect="1"/>
          </p:cNvPicPr>
          <p:nvPr/>
        </p:nvPicPr>
        <p:blipFill>
          <a:blip r:embed="rId2" cstate="print"/>
          <a:srcRect/>
          <a:stretch>
            <a:fillRect/>
          </a:stretch>
        </p:blipFill>
        <p:spPr bwMode="auto">
          <a:xfrm>
            <a:off x="250825" y="404813"/>
            <a:ext cx="8569325" cy="611981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stretch>
            <a:fillRect/>
          </a:stretch>
        </p:blipFill>
        <p:spPr>
          <a:xfrm>
            <a:off x="0" y="0"/>
            <a:ext cx="9144000" cy="6858000"/>
          </a:xfrm>
          <a:prstGeom prst="rect">
            <a:avLst/>
          </a:prstGeom>
        </p:spPr>
      </p:pic>
    </p:spTree>
    <p:extLst>
      <p:ext uri="{BB962C8B-B14F-4D97-AF65-F5344CB8AC3E}">
        <p14:creationId xmlns:p14="http://schemas.microsoft.com/office/powerpoint/2010/main" val="408123902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dirty="0"/>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pic>
        <p:nvPicPr>
          <p:cNvPr id="5" name="Immagine 4" descr="NY_31_07_14_II.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24448977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3446" y="-315416"/>
            <a:ext cx="12192000" cy="762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4" descr="Michael_Milken_1"/>
          <p:cNvPicPr>
            <a:picLocks noChangeAspect="1" noChangeArrowheads="1"/>
          </p:cNvPicPr>
          <p:nvPr/>
        </p:nvPicPr>
        <p:blipFill>
          <a:blip r:embed="rId2" cstate="print"/>
          <a:srcRect/>
          <a:stretch>
            <a:fillRect/>
          </a:stretch>
        </p:blipFill>
        <p:spPr bwMode="auto">
          <a:xfrm>
            <a:off x="2916238" y="692150"/>
            <a:ext cx="3060700" cy="4248150"/>
          </a:xfrm>
          <a:prstGeom prst="rect">
            <a:avLst/>
          </a:prstGeom>
          <a:noFill/>
          <a:ln w="9525">
            <a:noFill/>
            <a:miter lim="800000"/>
            <a:headEnd/>
            <a:tailEnd/>
          </a:ln>
        </p:spPr>
      </p:pic>
      <p:sp>
        <p:nvSpPr>
          <p:cNvPr id="155651" name="Text Box 5"/>
          <p:cNvSpPr txBox="1">
            <a:spLocks noChangeArrowheads="1"/>
          </p:cNvSpPr>
          <p:nvPr/>
        </p:nvSpPr>
        <p:spPr bwMode="auto">
          <a:xfrm>
            <a:off x="611188" y="5661025"/>
            <a:ext cx="8208962" cy="646331"/>
          </a:xfrm>
          <a:prstGeom prst="rect">
            <a:avLst/>
          </a:prstGeom>
          <a:noFill/>
          <a:ln w="9525">
            <a:noFill/>
            <a:miter lim="800000"/>
            <a:headEnd/>
            <a:tailEnd/>
          </a:ln>
        </p:spPr>
        <p:txBody>
          <a:bodyPr>
            <a:spAutoFit/>
          </a:bodyPr>
          <a:lstStyle/>
          <a:p>
            <a:pPr eaLnBrk="1" hangingPunct="1"/>
            <a:r>
              <a:rPr lang="it-IT" altLang="sl-SI" sz="1200" dirty="0"/>
              <a:t>Drexel </a:t>
            </a:r>
            <a:r>
              <a:rPr lang="it-IT" altLang="sl-SI" sz="1200" dirty="0" smtClean="0"/>
              <a:t>Burnham</a:t>
            </a:r>
            <a:r>
              <a:rPr lang="it-IT" altLang="sl-SI" sz="1200" dirty="0" smtClean="0"/>
              <a:t> </a:t>
            </a:r>
            <a:r>
              <a:rPr lang="it-IT" altLang="sl-SI" sz="1200" dirty="0"/>
              <a:t>Lambert </a:t>
            </a:r>
            <a:r>
              <a:rPr lang="it-IT" altLang="sl-SI" sz="1200" dirty="0"/>
              <a:t>was</a:t>
            </a:r>
            <a:r>
              <a:rPr lang="it-IT" altLang="sl-SI" sz="1200" dirty="0"/>
              <a:t> a major </a:t>
            </a:r>
            <a:r>
              <a:rPr lang="it-IT" altLang="sl-SI" sz="1200" dirty="0"/>
              <a:t>Wall</a:t>
            </a:r>
            <a:r>
              <a:rPr lang="it-IT" altLang="sl-SI" sz="1200" dirty="0"/>
              <a:t> </a:t>
            </a:r>
            <a:r>
              <a:rPr lang="it-IT" altLang="sl-SI" sz="1200" dirty="0" smtClean="0"/>
              <a:t>Street </a:t>
            </a:r>
            <a:r>
              <a:rPr lang="it-IT" altLang="sl-SI" sz="1200" dirty="0" smtClean="0"/>
              <a:t>investment</a:t>
            </a:r>
            <a:r>
              <a:rPr lang="it-IT" altLang="sl-SI" sz="1200" dirty="0" smtClean="0"/>
              <a:t> </a:t>
            </a:r>
            <a:r>
              <a:rPr lang="it-IT" altLang="sl-SI" sz="1200" dirty="0"/>
              <a:t>banking </a:t>
            </a:r>
            <a:r>
              <a:rPr lang="it-IT" altLang="sl-SI" sz="1200" dirty="0"/>
              <a:t>firm</a:t>
            </a:r>
            <a:r>
              <a:rPr lang="it-IT" altLang="sl-SI" sz="1200" dirty="0"/>
              <a:t>, </a:t>
            </a:r>
            <a:r>
              <a:rPr lang="it-IT" altLang="sl-SI" sz="1200" dirty="0"/>
              <a:t>which</a:t>
            </a:r>
            <a:r>
              <a:rPr lang="it-IT" altLang="sl-SI" sz="1200" dirty="0"/>
              <a:t> first rose to </a:t>
            </a:r>
            <a:r>
              <a:rPr lang="it-IT" altLang="sl-SI" sz="1200" dirty="0"/>
              <a:t>prominence</a:t>
            </a:r>
            <a:r>
              <a:rPr lang="it-IT" altLang="sl-SI" sz="1200" dirty="0"/>
              <a:t> and </a:t>
            </a:r>
            <a:r>
              <a:rPr lang="it-IT" altLang="sl-SI" sz="1200" dirty="0"/>
              <a:t>then</a:t>
            </a:r>
            <a:r>
              <a:rPr lang="it-IT" altLang="sl-SI" sz="1200" dirty="0"/>
              <a:t> </a:t>
            </a:r>
            <a:r>
              <a:rPr lang="it-IT" altLang="sl-SI" sz="1200" dirty="0"/>
              <a:t>was</a:t>
            </a:r>
            <a:r>
              <a:rPr lang="it-IT" altLang="sl-SI" sz="1200" dirty="0"/>
              <a:t> </a:t>
            </a:r>
            <a:r>
              <a:rPr lang="it-IT" altLang="sl-SI" sz="1200" dirty="0"/>
              <a:t>forced</a:t>
            </a:r>
            <a:r>
              <a:rPr lang="it-IT" altLang="sl-SI" sz="1200" dirty="0"/>
              <a:t> </a:t>
            </a:r>
            <a:r>
              <a:rPr lang="it-IT" altLang="sl-SI" sz="1200" dirty="0"/>
              <a:t>into</a:t>
            </a:r>
            <a:r>
              <a:rPr lang="it-IT" altLang="sl-SI" sz="1200" dirty="0"/>
              <a:t> </a:t>
            </a:r>
            <a:r>
              <a:rPr lang="it-IT" altLang="sl-SI" sz="1200" dirty="0"/>
              <a:t>bankruptcy</a:t>
            </a:r>
            <a:r>
              <a:rPr lang="it-IT" altLang="sl-SI" sz="1200" dirty="0"/>
              <a:t> in </a:t>
            </a:r>
            <a:r>
              <a:rPr lang="it-IT" altLang="sl-SI" sz="1200" dirty="0"/>
              <a:t>February</a:t>
            </a:r>
            <a:r>
              <a:rPr lang="it-IT" altLang="sl-SI" sz="1200" dirty="0"/>
              <a:t> 1990 by </a:t>
            </a:r>
            <a:r>
              <a:rPr lang="it-IT" altLang="sl-SI" sz="1200" dirty="0"/>
              <a:t>its</a:t>
            </a:r>
            <a:r>
              <a:rPr lang="it-IT" altLang="sl-SI" sz="1200" dirty="0"/>
              <a:t> </a:t>
            </a:r>
            <a:r>
              <a:rPr lang="it-IT" altLang="sl-SI" sz="1200" dirty="0"/>
              <a:t>involvement</a:t>
            </a:r>
            <a:r>
              <a:rPr lang="it-IT" altLang="sl-SI" sz="1200" dirty="0"/>
              <a:t> in </a:t>
            </a:r>
            <a:r>
              <a:rPr lang="it-IT" altLang="sl-SI" sz="1200" dirty="0"/>
              <a:t>illegal</a:t>
            </a:r>
            <a:r>
              <a:rPr lang="it-IT" altLang="sl-SI" sz="1200" dirty="0"/>
              <a:t> </a:t>
            </a:r>
            <a:r>
              <a:rPr lang="it-IT" altLang="sl-SI" sz="1200" dirty="0"/>
              <a:t>activities</a:t>
            </a:r>
            <a:r>
              <a:rPr lang="it-IT" altLang="sl-SI" sz="1200" dirty="0"/>
              <a:t> in the </a:t>
            </a:r>
            <a:r>
              <a:rPr lang="it-IT" altLang="sl-SI" sz="1200" b="0" dirty="0"/>
              <a:t>junk bond</a:t>
            </a:r>
            <a:r>
              <a:rPr lang="it-IT" altLang="sl-SI" sz="1200" dirty="0"/>
              <a:t> market, </a:t>
            </a:r>
            <a:r>
              <a:rPr lang="it-IT" altLang="sl-SI" sz="1200" dirty="0"/>
              <a:t>driven</a:t>
            </a:r>
            <a:r>
              <a:rPr lang="it-IT" altLang="sl-SI" sz="1200" dirty="0"/>
              <a:t> by Drexel </a:t>
            </a:r>
            <a:r>
              <a:rPr lang="it-IT" altLang="sl-SI" sz="1200" dirty="0"/>
              <a:t>employee</a:t>
            </a:r>
            <a:r>
              <a:rPr lang="it-IT" altLang="sl-SI" sz="1200" dirty="0"/>
              <a:t> Michael </a:t>
            </a:r>
            <a:r>
              <a:rPr lang="it-IT" altLang="sl-SI" sz="1200" dirty="0"/>
              <a:t>Milken</a:t>
            </a:r>
            <a:r>
              <a:rPr lang="it-IT" altLang="sl-SI" sz="1200" dirty="0"/>
              <a:t>. At </a:t>
            </a:r>
            <a:r>
              <a:rPr lang="it-IT" altLang="sl-SI" sz="1200" dirty="0"/>
              <a:t>its</a:t>
            </a:r>
            <a:r>
              <a:rPr lang="it-IT" altLang="sl-SI" sz="1200" dirty="0"/>
              <a:t> </a:t>
            </a:r>
            <a:r>
              <a:rPr lang="it-IT" altLang="sl-SI" sz="1200" dirty="0"/>
              <a:t>height</a:t>
            </a:r>
            <a:r>
              <a:rPr lang="it-IT" altLang="sl-SI" sz="1200" dirty="0"/>
              <a:t>, </a:t>
            </a:r>
            <a:r>
              <a:rPr lang="it-IT" altLang="sl-SI" sz="1200" dirty="0"/>
              <a:t>it</a:t>
            </a:r>
            <a:r>
              <a:rPr lang="it-IT" altLang="sl-SI" sz="1200" dirty="0"/>
              <a:t> </a:t>
            </a:r>
            <a:r>
              <a:rPr lang="it-IT" altLang="sl-SI" sz="1200" dirty="0"/>
              <a:t>was</a:t>
            </a:r>
            <a:r>
              <a:rPr lang="it-IT" altLang="sl-SI" sz="1200" dirty="0"/>
              <a:t> the </a:t>
            </a:r>
            <a:r>
              <a:rPr lang="it-IT" altLang="sl-SI" sz="1200" dirty="0"/>
              <a:t>fifth-largest</a:t>
            </a:r>
            <a:r>
              <a:rPr lang="it-IT" altLang="sl-SI" sz="1200" dirty="0"/>
              <a:t> </a:t>
            </a:r>
            <a:r>
              <a:rPr lang="it-IT" altLang="sl-SI" sz="1200" dirty="0"/>
              <a:t>investment</a:t>
            </a:r>
            <a:r>
              <a:rPr lang="it-IT" altLang="sl-SI" sz="1200" dirty="0"/>
              <a:t> </a:t>
            </a:r>
            <a:r>
              <a:rPr lang="it-IT" altLang="sl-SI" sz="1200" dirty="0"/>
              <a:t>bank</a:t>
            </a:r>
            <a:r>
              <a:rPr lang="it-IT" altLang="sl-SI" sz="1200" dirty="0"/>
              <a:t> in the </a:t>
            </a:r>
            <a:r>
              <a:rPr lang="it-IT" altLang="sl-SI" sz="1200" dirty="0"/>
              <a:t>United</a:t>
            </a:r>
            <a:r>
              <a:rPr lang="it-IT" altLang="sl-SI" sz="1200" dirty="0"/>
              <a:t> </a:t>
            </a:r>
            <a:r>
              <a:rPr lang="it-IT" altLang="sl-SI" sz="1200" dirty="0" smtClean="0"/>
              <a:t>States</a:t>
            </a:r>
            <a:endParaRPr lang="it-IT" altLang="sl-SI" sz="1200" dirty="0"/>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Lezioni 2019_2020 520EC\Michael Milken 2019.jpg"/>
          <p:cNvPicPr>
            <a:picLocks noChangeAspect="1" noChangeArrowheads="1"/>
          </p:cNvPicPr>
          <p:nvPr/>
        </p:nvPicPr>
        <p:blipFill>
          <a:blip r:embed="rId2" cstate="print"/>
          <a:srcRect/>
          <a:stretch>
            <a:fillRect/>
          </a:stretch>
        </p:blipFill>
        <p:spPr bwMode="auto">
          <a:xfrm>
            <a:off x="-1404664" y="-171400"/>
            <a:ext cx="12192000" cy="7620000"/>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Picture 4" descr="Michael_Milken_1"/>
          <p:cNvPicPr>
            <a:picLocks noChangeAspect="1" noChangeArrowheads="1"/>
          </p:cNvPicPr>
          <p:nvPr/>
        </p:nvPicPr>
        <p:blipFill>
          <a:blip r:embed="rId2" cstate="print"/>
          <a:srcRect/>
          <a:stretch>
            <a:fillRect/>
          </a:stretch>
        </p:blipFill>
        <p:spPr bwMode="auto">
          <a:xfrm>
            <a:off x="2555776" y="692150"/>
            <a:ext cx="3600400" cy="4753074"/>
          </a:xfrm>
          <a:prstGeom prst="rect">
            <a:avLst/>
          </a:prstGeom>
          <a:noFill/>
          <a:ln w="9525">
            <a:noFill/>
            <a:miter lim="800000"/>
            <a:headEnd/>
            <a:tailEnd/>
          </a:ln>
        </p:spPr>
      </p:pic>
      <p:sp>
        <p:nvSpPr>
          <p:cNvPr id="155651" name="Text Box 5"/>
          <p:cNvSpPr txBox="1">
            <a:spLocks noChangeArrowheads="1"/>
          </p:cNvSpPr>
          <p:nvPr/>
        </p:nvSpPr>
        <p:spPr bwMode="auto">
          <a:xfrm>
            <a:off x="611188" y="5661025"/>
            <a:ext cx="8208962" cy="646331"/>
          </a:xfrm>
          <a:prstGeom prst="rect">
            <a:avLst/>
          </a:prstGeom>
          <a:noFill/>
          <a:ln w="9525">
            <a:noFill/>
            <a:miter lim="800000"/>
            <a:headEnd/>
            <a:tailEnd/>
          </a:ln>
        </p:spPr>
        <p:txBody>
          <a:bodyPr>
            <a:spAutoFit/>
          </a:bodyPr>
          <a:lstStyle/>
          <a:p>
            <a:pPr eaLnBrk="1" hangingPunct="1"/>
            <a:r>
              <a:rPr lang="it-IT" altLang="sl-SI" sz="1200" dirty="0"/>
              <a:t>Drexel </a:t>
            </a:r>
            <a:r>
              <a:rPr lang="it-IT" altLang="sl-SI" sz="1200" dirty="0" err="1"/>
              <a:t>Burnham</a:t>
            </a:r>
            <a:r>
              <a:rPr lang="it-IT" altLang="sl-SI" sz="1200" dirty="0"/>
              <a:t> Lambert </a:t>
            </a:r>
            <a:r>
              <a:rPr lang="it-IT" altLang="sl-SI" sz="1200" dirty="0" err="1"/>
              <a:t>was</a:t>
            </a:r>
            <a:r>
              <a:rPr lang="it-IT" altLang="sl-SI" sz="1200" dirty="0"/>
              <a:t> a major </a:t>
            </a:r>
            <a:r>
              <a:rPr lang="it-IT" altLang="sl-SI" sz="1200" dirty="0" err="1">
                <a:hlinkClick r:id="rId3" tooltip="Wall Street"/>
              </a:rPr>
              <a:t>Wall</a:t>
            </a:r>
            <a:r>
              <a:rPr lang="it-IT" altLang="sl-SI" sz="1200" dirty="0">
                <a:hlinkClick r:id="rId3" tooltip="Wall Street"/>
              </a:rPr>
              <a:t> Street</a:t>
            </a:r>
            <a:r>
              <a:rPr lang="it-IT" altLang="sl-SI" sz="1200" dirty="0"/>
              <a:t> </a:t>
            </a:r>
            <a:r>
              <a:rPr lang="it-IT" altLang="sl-SI" sz="1200" dirty="0" err="1">
                <a:hlinkClick r:id="rId4" tooltip="Investment banking"/>
              </a:rPr>
              <a:t>investment</a:t>
            </a:r>
            <a:r>
              <a:rPr lang="it-IT" altLang="sl-SI" sz="1200" dirty="0">
                <a:hlinkClick r:id="rId4" tooltip="Investment banking"/>
              </a:rPr>
              <a:t> banking</a:t>
            </a:r>
            <a:r>
              <a:rPr lang="it-IT" altLang="sl-SI" sz="1200" dirty="0"/>
              <a:t> </a:t>
            </a:r>
            <a:r>
              <a:rPr lang="it-IT" altLang="sl-SI" sz="1200" dirty="0" err="1"/>
              <a:t>firm</a:t>
            </a:r>
            <a:r>
              <a:rPr lang="it-IT" altLang="sl-SI" sz="1200" dirty="0"/>
              <a:t>, </a:t>
            </a:r>
            <a:r>
              <a:rPr lang="it-IT" altLang="sl-SI" sz="1200" dirty="0" err="1"/>
              <a:t>which</a:t>
            </a:r>
            <a:r>
              <a:rPr lang="it-IT" altLang="sl-SI" sz="1200" dirty="0"/>
              <a:t> first rose </a:t>
            </a:r>
            <a:r>
              <a:rPr lang="it-IT" altLang="sl-SI" sz="1200" dirty="0" err="1"/>
              <a:t>to</a:t>
            </a:r>
            <a:r>
              <a:rPr lang="it-IT" altLang="sl-SI" sz="1200" dirty="0"/>
              <a:t> </a:t>
            </a:r>
            <a:r>
              <a:rPr lang="it-IT" altLang="sl-SI" sz="1200" dirty="0" err="1"/>
              <a:t>prominence</a:t>
            </a:r>
            <a:r>
              <a:rPr lang="it-IT" altLang="sl-SI" sz="1200" dirty="0"/>
              <a:t> and </a:t>
            </a:r>
            <a:r>
              <a:rPr lang="it-IT" altLang="sl-SI" sz="1200" dirty="0" err="1"/>
              <a:t>then</a:t>
            </a:r>
            <a:r>
              <a:rPr lang="it-IT" altLang="sl-SI" sz="1200" dirty="0"/>
              <a:t> </a:t>
            </a:r>
            <a:r>
              <a:rPr lang="it-IT" altLang="sl-SI" sz="1200" dirty="0" err="1"/>
              <a:t>was</a:t>
            </a:r>
            <a:r>
              <a:rPr lang="it-IT" altLang="sl-SI" sz="1200" dirty="0"/>
              <a:t> </a:t>
            </a:r>
            <a:r>
              <a:rPr lang="it-IT" altLang="sl-SI" sz="1200" dirty="0" err="1"/>
              <a:t>forced</a:t>
            </a:r>
            <a:r>
              <a:rPr lang="it-IT" altLang="sl-SI" sz="1200" dirty="0"/>
              <a:t> </a:t>
            </a:r>
            <a:r>
              <a:rPr lang="it-IT" altLang="sl-SI" sz="1200" dirty="0" err="1"/>
              <a:t>into</a:t>
            </a:r>
            <a:r>
              <a:rPr lang="it-IT" altLang="sl-SI" sz="1200" dirty="0"/>
              <a:t> </a:t>
            </a:r>
            <a:r>
              <a:rPr lang="it-IT" altLang="sl-SI" sz="1200" dirty="0" err="1"/>
              <a:t>bankruptcy</a:t>
            </a:r>
            <a:r>
              <a:rPr lang="it-IT" altLang="sl-SI" sz="1200" dirty="0"/>
              <a:t> in </a:t>
            </a:r>
            <a:r>
              <a:rPr lang="it-IT" altLang="sl-SI" sz="1200" dirty="0" err="1"/>
              <a:t>February</a:t>
            </a:r>
            <a:r>
              <a:rPr lang="it-IT" altLang="sl-SI" sz="1200" dirty="0"/>
              <a:t> 1990 </a:t>
            </a:r>
            <a:r>
              <a:rPr lang="it-IT" altLang="sl-SI" sz="1200" dirty="0" err="1"/>
              <a:t>by</a:t>
            </a:r>
            <a:r>
              <a:rPr lang="it-IT" altLang="sl-SI" sz="1200" dirty="0"/>
              <a:t> </a:t>
            </a:r>
            <a:r>
              <a:rPr lang="it-IT" altLang="sl-SI" sz="1200" dirty="0" err="1"/>
              <a:t>its</a:t>
            </a:r>
            <a:r>
              <a:rPr lang="it-IT" altLang="sl-SI" sz="1200" dirty="0"/>
              <a:t> </a:t>
            </a:r>
            <a:r>
              <a:rPr lang="it-IT" altLang="sl-SI" sz="1200" dirty="0" err="1"/>
              <a:t>involvement</a:t>
            </a:r>
            <a:r>
              <a:rPr lang="it-IT" altLang="sl-SI" sz="1200" dirty="0"/>
              <a:t> in </a:t>
            </a:r>
            <a:r>
              <a:rPr lang="it-IT" altLang="sl-SI" sz="1200" dirty="0" err="1"/>
              <a:t>illegal</a:t>
            </a:r>
            <a:r>
              <a:rPr lang="it-IT" altLang="sl-SI" sz="1200" dirty="0"/>
              <a:t> </a:t>
            </a:r>
            <a:r>
              <a:rPr lang="it-IT" altLang="sl-SI" sz="1200" dirty="0" err="1"/>
              <a:t>activities</a:t>
            </a:r>
            <a:r>
              <a:rPr lang="it-IT" altLang="sl-SI" sz="1200" dirty="0"/>
              <a:t> in the </a:t>
            </a:r>
            <a:r>
              <a:rPr lang="it-IT" altLang="sl-SI" sz="1200" b="0" dirty="0">
                <a:hlinkClick r:id="rId5" tooltip="Junk bond"/>
              </a:rPr>
              <a:t>junk bond</a:t>
            </a:r>
            <a:r>
              <a:rPr lang="it-IT" altLang="sl-SI" sz="1200" dirty="0"/>
              <a:t> market, </a:t>
            </a:r>
            <a:r>
              <a:rPr lang="it-IT" altLang="sl-SI" sz="1200" dirty="0" err="1"/>
              <a:t>driven</a:t>
            </a:r>
            <a:r>
              <a:rPr lang="it-IT" altLang="sl-SI" sz="1200" dirty="0"/>
              <a:t> </a:t>
            </a:r>
            <a:r>
              <a:rPr lang="it-IT" altLang="sl-SI" sz="1200" dirty="0" err="1"/>
              <a:t>by</a:t>
            </a:r>
            <a:r>
              <a:rPr lang="it-IT" altLang="sl-SI" sz="1200" dirty="0"/>
              <a:t> </a:t>
            </a:r>
            <a:r>
              <a:rPr lang="it-IT" altLang="sl-SI" sz="1200" dirty="0" err="1"/>
              <a:t>Drexel</a:t>
            </a:r>
            <a:r>
              <a:rPr lang="it-IT" altLang="sl-SI" sz="1200" dirty="0"/>
              <a:t> </a:t>
            </a:r>
            <a:r>
              <a:rPr lang="it-IT" altLang="sl-SI" sz="1200" dirty="0" err="1"/>
              <a:t>employee</a:t>
            </a:r>
            <a:r>
              <a:rPr lang="it-IT" altLang="sl-SI" sz="1200" dirty="0"/>
              <a:t> </a:t>
            </a:r>
            <a:r>
              <a:rPr lang="it-IT" altLang="sl-SI" sz="1200" dirty="0">
                <a:hlinkClick r:id="rId6" tooltip="Michael Milken"/>
              </a:rPr>
              <a:t>Michael </a:t>
            </a:r>
            <a:r>
              <a:rPr lang="it-IT" altLang="sl-SI" sz="1200" dirty="0" err="1">
                <a:hlinkClick r:id="rId6" tooltip="Michael Milken"/>
              </a:rPr>
              <a:t>Milken</a:t>
            </a:r>
            <a:r>
              <a:rPr lang="it-IT" altLang="sl-SI" sz="1200" dirty="0"/>
              <a:t>. At </a:t>
            </a:r>
            <a:r>
              <a:rPr lang="it-IT" altLang="sl-SI" sz="1200" dirty="0" err="1"/>
              <a:t>its</a:t>
            </a:r>
            <a:r>
              <a:rPr lang="it-IT" altLang="sl-SI" sz="1200" dirty="0"/>
              <a:t> </a:t>
            </a:r>
            <a:r>
              <a:rPr lang="it-IT" altLang="sl-SI" sz="1200" dirty="0" err="1"/>
              <a:t>height</a:t>
            </a:r>
            <a:r>
              <a:rPr lang="it-IT" altLang="sl-SI" sz="1200" dirty="0"/>
              <a:t>, </a:t>
            </a:r>
            <a:r>
              <a:rPr lang="it-IT" altLang="sl-SI" sz="1200" dirty="0" err="1"/>
              <a:t>it</a:t>
            </a:r>
            <a:r>
              <a:rPr lang="it-IT" altLang="sl-SI" sz="1200" dirty="0"/>
              <a:t> </a:t>
            </a:r>
            <a:r>
              <a:rPr lang="it-IT" altLang="sl-SI" sz="1200" dirty="0" err="1"/>
              <a:t>was</a:t>
            </a:r>
            <a:r>
              <a:rPr lang="it-IT" altLang="sl-SI" sz="1200" dirty="0"/>
              <a:t> the </a:t>
            </a:r>
            <a:r>
              <a:rPr lang="it-IT" altLang="sl-SI" sz="1200" dirty="0" err="1"/>
              <a:t>fifth-largest</a:t>
            </a:r>
            <a:r>
              <a:rPr lang="it-IT" altLang="sl-SI" sz="1200" dirty="0"/>
              <a:t> </a:t>
            </a:r>
            <a:r>
              <a:rPr lang="it-IT" altLang="sl-SI" sz="1200" dirty="0" err="1"/>
              <a:t>investment</a:t>
            </a:r>
            <a:r>
              <a:rPr lang="it-IT" altLang="sl-SI" sz="1200" dirty="0"/>
              <a:t> </a:t>
            </a:r>
            <a:r>
              <a:rPr lang="it-IT" altLang="sl-SI" sz="1200" dirty="0" err="1"/>
              <a:t>bank</a:t>
            </a:r>
            <a:r>
              <a:rPr lang="it-IT" altLang="sl-SI" sz="1200" dirty="0"/>
              <a:t> in the </a:t>
            </a:r>
            <a:r>
              <a:rPr lang="it-IT" altLang="sl-SI" sz="1200" dirty="0" err="1">
                <a:hlinkClick r:id="rId7" tooltip="United States"/>
              </a:rPr>
              <a:t>United</a:t>
            </a:r>
            <a:r>
              <a:rPr lang="it-IT" altLang="sl-SI" sz="1200" dirty="0">
                <a:hlinkClick r:id="rId7" tooltip="United States"/>
              </a:rPr>
              <a:t> </a:t>
            </a:r>
            <a:r>
              <a:rPr lang="it-IT" altLang="sl-SI" sz="1200" dirty="0" err="1">
                <a:hlinkClick r:id="rId7" tooltip="United States"/>
              </a:rPr>
              <a:t>States</a:t>
            </a:r>
            <a:r>
              <a:rPr lang="it-IT" altLang="sl-SI" sz="1200" dirty="0"/>
              <a:t> </a:t>
            </a:r>
          </a:p>
        </p:txBody>
      </p:sp>
      <p:pic>
        <p:nvPicPr>
          <p:cNvPr id="3074" name="Picture 2" descr="https://static01.nyt.com/images/2011/10/22/opinion/20111023_DATAPOINTS/20111023_DATAPOINTS-popup.jpg"/>
          <p:cNvPicPr>
            <a:picLocks noChangeAspect="1" noChangeArrowheads="1"/>
          </p:cNvPicPr>
          <p:nvPr/>
        </p:nvPicPr>
        <p:blipFill>
          <a:blip r:embed="rId8" cstate="print"/>
          <a:srcRect/>
          <a:stretch>
            <a:fillRect/>
          </a:stretch>
        </p:blipFill>
        <p:spPr bwMode="auto">
          <a:xfrm>
            <a:off x="-5437112" y="-8164288"/>
            <a:ext cx="19050000" cy="20850225"/>
          </a:xfrm>
          <a:prstGeom prst="rect">
            <a:avLst/>
          </a:prstGeom>
          <a:noFill/>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908720"/>
            <a:ext cx="8280920" cy="5632311"/>
          </a:xfrm>
          <a:prstGeom prst="rect">
            <a:avLst/>
          </a:prstGeom>
        </p:spPr>
        <p:txBody>
          <a:bodyPr wrap="square">
            <a:spAutoFit/>
          </a:bodyPr>
          <a:lstStyle/>
          <a:p>
            <a:r>
              <a:rPr lang="en-US" sz="2000" b="1" dirty="0" smtClean="0"/>
              <a:t>Opinion | Op-Ed Contributor </a:t>
            </a:r>
          </a:p>
          <a:p>
            <a:r>
              <a:rPr lang="en-US" sz="2000" b="1" dirty="0" smtClean="0"/>
              <a:t>The Original Subprime Crisis</a:t>
            </a:r>
          </a:p>
          <a:p>
            <a:r>
              <a:rPr lang="en-US" sz="2000" dirty="0" smtClean="0"/>
              <a:t>By LOUIS HYMANDEC. 26, 2007 </a:t>
            </a:r>
          </a:p>
          <a:p>
            <a:r>
              <a:rPr lang="en-US" sz="2000" dirty="0" smtClean="0"/>
              <a:t>Continue reading the main story Share This Page Continue reading the main story</a:t>
            </a:r>
          </a:p>
          <a:p>
            <a:r>
              <a:rPr lang="en-US" sz="2000" dirty="0" smtClean="0"/>
              <a:t>Cambridge, Mass.</a:t>
            </a:r>
          </a:p>
          <a:p>
            <a:r>
              <a:rPr lang="en-US" sz="2400" dirty="0" smtClean="0"/>
              <a:t>WHILE critics of today’s mortgage crisis call for government intervention to suppress subprime lending, few are aware that government intervention created subprime mortgages in the first place.</a:t>
            </a:r>
          </a:p>
          <a:p>
            <a:r>
              <a:rPr lang="en-US" sz="2400" dirty="0" smtClean="0"/>
              <a:t>The National Housing Act of 1968, part of President Lyndon Johnson’s Great Society, provided government-subsidized loans to expand home ownership for poor Americans. Liberal policymakers hoped that these loans, called Section 235 loans, would enable poor Americans — urban blacks in particular — to buy their own homes.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620688"/>
            <a:ext cx="9144000" cy="5386090"/>
          </a:xfrm>
          <a:prstGeom prst="rect">
            <a:avLst/>
          </a:prstGeom>
        </p:spPr>
        <p:txBody>
          <a:bodyPr wrap="square">
            <a:spAutoFit/>
          </a:bodyPr>
          <a:lstStyle/>
          <a:p>
            <a:r>
              <a:rPr lang="en-US" sz="2000" dirty="0" smtClean="0"/>
              <a:t>Under the program, a poor family could obtain a mortgage from a lender for as little as $200 down and pay only a small portion of the interest. If the borrower defaulted, the government paid the balance of the loan. If the borrower made payments on time, the government covered all of the loan’s interest above 1 percent. Homebuyers could borrow up to $24,000, as long as Federal Housing Administration inspectors declared the property to be in sound condition.</a:t>
            </a:r>
          </a:p>
          <a:p>
            <a:r>
              <a:rPr lang="en-US" sz="2000" dirty="0" smtClean="0"/>
              <a:t>By 1971, Congressional and press investigations found the program riddled with fraud. Section 235 accelerated existing white flight by providing poor African-Americans with money to buy out their anxious white neighbors, who in turn accepted below-market prices for their houses. Real estate agents frightened white homeowners with visions of all-black neighborhoods financed by government money, and then pocketed the proceeds from the resulting high home turnover.</a:t>
            </a:r>
          </a:p>
          <a:p>
            <a:r>
              <a:rPr lang="en-US" sz="2000" dirty="0" smtClean="0"/>
              <a:t>Existing homeowners lost their equity, but a canny alliance of brokers, lenders and federal housing inspectors inserted themselves as middlemen between the buyers and the sellers to reap profits. White speculators, often real estate agents themselves, bought houses cheaply from fleeing white homeowners, did superficial renovations and then sold the houses at steep prices to black first-time homeowners</a:t>
            </a:r>
            <a:r>
              <a:rPr lang="en-US" sz="2400" dirty="0" smtClean="0"/>
              <a:t>.</a:t>
            </a:r>
            <a:endParaRPr lang="en-US" sz="2400"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Zagreb_17_18_10_19\Conference_ZA_2019\GSG.jpg"/>
          <p:cNvPicPr>
            <a:picLocks noChangeAspect="1" noChangeArrowheads="1"/>
          </p:cNvPicPr>
          <p:nvPr/>
        </p:nvPicPr>
        <p:blipFill>
          <a:blip r:embed="rId2" cstate="print"/>
          <a:srcRect/>
          <a:stretch>
            <a:fillRect/>
          </a:stretch>
        </p:blipFill>
        <p:spPr bwMode="auto">
          <a:xfrm>
            <a:off x="-1524000" y="-381000"/>
            <a:ext cx="12192000" cy="76200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32483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dirty="0"/>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pic>
        <p:nvPicPr>
          <p:cNvPr id="5" name="Immagine 4" descr="NY_31_07_14_III.jpg"/>
          <p:cNvPicPr>
            <a:picLocks noChangeAspect="1"/>
          </p:cNvPicPr>
          <p:nvPr/>
        </p:nvPicPr>
        <p:blipFill>
          <a:blip r:embed="rId3" cstate="print"/>
          <a:stretch>
            <a:fillRect/>
          </a:stretch>
        </p:blipFill>
        <p:spPr>
          <a:xfrm>
            <a:off x="1763688" y="1"/>
            <a:ext cx="5544616" cy="68580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dirty="0"/>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dirty="0"/>
          </a:p>
        </p:txBody>
      </p:sp>
      <p:pic>
        <p:nvPicPr>
          <p:cNvPr id="1026" name="Picture 2"/>
          <p:cNvPicPr>
            <a:picLocks noChangeAspect="1" noChangeArrowheads="1"/>
          </p:cNvPicPr>
          <p:nvPr/>
        </p:nvPicPr>
        <p:blipFill>
          <a:blip r:embed="rId2" cstate="print"/>
          <a:srcRect/>
          <a:stretch>
            <a:fillRect/>
          </a:stretch>
        </p:blipFill>
        <p:spPr bwMode="auto">
          <a:xfrm>
            <a:off x="0" y="-387424"/>
            <a:ext cx="9144000" cy="7499337"/>
          </a:xfrm>
          <a:prstGeom prst="rect">
            <a:avLst/>
          </a:prstGeom>
          <a:noFill/>
          <a:ln w="9525">
            <a:noFill/>
            <a:miter lim="800000"/>
            <a:headEnd/>
            <a:tailEnd/>
          </a:ln>
          <a:effectLst/>
        </p:spPr>
      </p:pic>
      <p:pic>
        <p:nvPicPr>
          <p:cNvPr id="4" name="Immagin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1467924"/>
            <a:ext cx="8208912" cy="3312368"/>
          </a:xfrm>
          <a:prstGeom prst="rect">
            <a:avLst/>
          </a:prstGeom>
        </p:spPr>
      </p:pic>
      <p:sp>
        <p:nvSpPr>
          <p:cNvPr id="7" name="CasellaDiTesto 6"/>
          <p:cNvSpPr txBox="1"/>
          <p:nvPr/>
        </p:nvSpPr>
        <p:spPr>
          <a:xfrm>
            <a:off x="2699792" y="5157192"/>
            <a:ext cx="3648499" cy="461665"/>
          </a:xfrm>
          <a:prstGeom prst="rect">
            <a:avLst/>
          </a:prstGeom>
          <a:noFill/>
        </p:spPr>
        <p:txBody>
          <a:bodyPr wrap="none" rtlCol="0">
            <a:spAutoFit/>
          </a:bodyPr>
          <a:lstStyle/>
          <a:p>
            <a:pPr algn="just"/>
            <a:r>
              <a:rPr lang="en-US" sz="2400" b="1" i="1" dirty="0" smtClean="0"/>
              <a:t> First Federal Council Board</a:t>
            </a:r>
            <a:endParaRPr lang="en-US" sz="2400" b="1" i="1"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dirty="0"/>
          </a:p>
        </p:txBody>
      </p:sp>
      <p:sp>
        <p:nvSpPr>
          <p:cNvPr id="3" name="Sottotitolo 2"/>
          <p:cNvSpPr>
            <a:spLocks noGrp="1"/>
          </p:cNvSpPr>
          <p:nvPr>
            <p:ph type="subTitle" idx="1"/>
          </p:nvPr>
        </p:nvSpPr>
        <p:spPr/>
        <p:txBody>
          <a:bodyPr/>
          <a:lstStyle/>
          <a:p>
            <a:endParaRPr lang="it-IT" dirty="0"/>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
        <p:nvSpPr>
          <p:cNvPr id="5" name="CasellaDiTesto 4"/>
          <p:cNvSpPr txBox="1"/>
          <p:nvPr/>
        </p:nvSpPr>
        <p:spPr>
          <a:xfrm>
            <a:off x="1298759" y="2708920"/>
            <a:ext cx="6466770" cy="523220"/>
          </a:xfrm>
          <a:prstGeom prst="rect">
            <a:avLst/>
          </a:prstGeom>
          <a:noFill/>
        </p:spPr>
        <p:txBody>
          <a:bodyPr wrap="none" rtlCol="0">
            <a:spAutoFit/>
          </a:bodyPr>
          <a:lstStyle/>
          <a:p>
            <a:pPr algn="ctr"/>
            <a:r>
              <a:rPr lang="en-US" sz="2800" b="1" dirty="0" smtClean="0">
                <a:latin typeface="Times New Roman" pitchFamily="18" charset="0"/>
                <a:cs typeface="Times New Roman" pitchFamily="18" charset="0"/>
              </a:rPr>
              <a:t>The prologue and </a:t>
            </a:r>
            <a:r>
              <a:rPr lang="sl-SI" sz="2800" b="1" dirty="0" smtClean="0">
                <a:latin typeface="Times New Roman" pitchFamily="18" charset="0"/>
                <a:cs typeface="Times New Roman" pitchFamily="18" charset="0"/>
              </a:rPr>
              <a:t>the </a:t>
            </a:r>
            <a:r>
              <a:rPr lang="en-US" sz="2800" b="1" dirty="0" smtClean="0">
                <a:latin typeface="Times New Roman" pitchFamily="18" charset="0"/>
                <a:cs typeface="Times New Roman" pitchFamily="18" charset="0"/>
              </a:rPr>
              <a:t>misunderstandings</a:t>
            </a:r>
            <a:endParaRPr lang="en-US" sz="28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461</TotalTime>
  <Words>1743</Words>
  <Application>Microsoft Office PowerPoint</Application>
  <PresentationFormat>Presentazione su schermo (4:3)</PresentationFormat>
  <Paragraphs>85</Paragraphs>
  <Slides>59</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59</vt:i4>
      </vt:variant>
    </vt:vector>
  </HeadingPairs>
  <TitlesOfParts>
    <vt:vector size="65" baseType="lpstr">
      <vt:lpstr>Arial</vt:lpstr>
      <vt:lpstr>Arial-BoldMT</vt:lpstr>
      <vt:lpstr>ArialMT</vt:lpstr>
      <vt:lpstr>Calibri</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Mario Pines</dc:creator>
  <cp:lastModifiedBy>Mario Pines</cp:lastModifiedBy>
  <cp:revision>65</cp:revision>
  <cp:lastPrinted>2019-10-16T08:37:20Z</cp:lastPrinted>
  <dcterms:created xsi:type="dcterms:W3CDTF">2016-08-28T12:39:41Z</dcterms:created>
  <dcterms:modified xsi:type="dcterms:W3CDTF">2019-10-30T09:33:51Z</dcterms:modified>
</cp:coreProperties>
</file>