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8"/>
  </p:notesMasterIdLst>
  <p:sldIdLst>
    <p:sldId id="256" r:id="rId6"/>
    <p:sldId id="270" r:id="rId7"/>
    <p:sldId id="260" r:id="rId8"/>
    <p:sldId id="261" r:id="rId9"/>
    <p:sldId id="257" r:id="rId10"/>
    <p:sldId id="258" r:id="rId11"/>
    <p:sldId id="259" r:id="rId12"/>
    <p:sldId id="262" r:id="rId13"/>
    <p:sldId id="263" r:id="rId14"/>
    <p:sldId id="313" r:id="rId15"/>
    <p:sldId id="314" r:id="rId16"/>
    <p:sldId id="264" r:id="rId17"/>
    <p:sldId id="265" r:id="rId18"/>
    <p:sldId id="304" r:id="rId19"/>
    <p:sldId id="266" r:id="rId20"/>
    <p:sldId id="267" r:id="rId21"/>
    <p:sldId id="303" r:id="rId22"/>
    <p:sldId id="268" r:id="rId23"/>
    <p:sldId id="269" r:id="rId24"/>
    <p:sldId id="271" r:id="rId25"/>
    <p:sldId id="272" r:id="rId26"/>
    <p:sldId id="273" r:id="rId27"/>
    <p:sldId id="276" r:id="rId28"/>
    <p:sldId id="277" r:id="rId29"/>
    <p:sldId id="278" r:id="rId30"/>
    <p:sldId id="279" r:id="rId31"/>
    <p:sldId id="283" r:id="rId32"/>
    <p:sldId id="318" r:id="rId33"/>
    <p:sldId id="319" r:id="rId34"/>
    <p:sldId id="320" r:id="rId35"/>
    <p:sldId id="321" r:id="rId36"/>
    <p:sldId id="322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799B4-D3B9-4D72-9F16-96C17C5D4DFA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84552-0EBB-4690-BC2C-E5F581BCF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18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67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94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56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D6FA-0B71-4F8B-8960-FBB0A260C38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3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74BAC-2DE3-4F44-9215-AF2ECFB7876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71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11C64-59C5-4333-9D61-574C1360F9B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A1B-E951-461F-9526-D9AA7753064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6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7702-13D6-4111-B386-D4DCF8FCC61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07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B1156-E1D3-4BF4-930A-996050796EE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1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2C7E-671F-4982-A43C-0DDFAB1FB94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70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37B87-65DA-4D7E-8A51-585EBA94494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1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119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F6E2-DBA7-4896-B4E7-06DB0B0885A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95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DABE-043F-40CF-BE09-C11982B6ED4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8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576E-1270-49A3-BC38-51DEC754E71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79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EDF2-2FD4-4910-9C10-C40C455D6F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0921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09F6-F6CC-4526-A133-89FD48BFBE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1208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3FBF0-FB31-4224-A771-DA5D5FBE03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636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6CAF-08B1-4989-998B-A4D1C1C2EF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23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3ABD-960C-4E47-9651-41DBA24439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1781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AA776-A210-4400-8746-B59C94922D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5316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631A-A9B8-42BF-867E-FED4A73335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168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330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971F-DC8B-4BED-B8FF-65F0BADAFD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4301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B15F0-E610-438D-B81B-32E4A05345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7191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9E7EF-7D64-431E-A662-92908E79AE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3755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0105-7B4D-4C80-AAA5-31A90B2B13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1567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0" y="6308725"/>
            <a:ext cx="6019800" cy="4127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7010400" y="63087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E9021D-650E-42CA-9CDA-5355561B36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691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87CE396-0FDC-4711-9DD6-81B7B46AC3D4}" type="datetimeFigureOut">
              <a:rPr lang="it-IT">
                <a:cs typeface="Arial" charset="0"/>
              </a:rPr>
              <a:pPr>
                <a:defRPr/>
              </a:pPr>
              <a:t>31/10/2019</a:t>
            </a:fld>
            <a:endParaRPr lang="it-IT"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5533E1-45B3-4B99-AC18-A1ED6BA3A2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158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222F9E4-EA4C-4D56-9B05-89F63880E663}" type="datetimeFigureOut">
              <a:rPr lang="it-IT">
                <a:cs typeface="Arial" charset="0"/>
              </a:rPr>
              <a:pPr>
                <a:defRPr/>
              </a:pPr>
              <a:t>31/10/2019</a:t>
            </a:fld>
            <a:endParaRPr lang="it-IT"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667C12-CC17-4D69-B84E-4C5AEAFDCF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827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0A8C6CD-3695-48B4-A70D-5A7FBD8FE354}" type="datetimeFigureOut">
              <a:rPr lang="it-IT">
                <a:cs typeface="Arial" charset="0"/>
              </a:rPr>
              <a:pPr>
                <a:defRPr/>
              </a:pPr>
              <a:t>31/10/2019</a:t>
            </a:fld>
            <a:endParaRPr lang="it-IT">
              <a:cs typeface="Arial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00DED0-6324-468A-818D-5CE93B8272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476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6B542C2-BA66-43C5-9341-3F39CD6BEE22}" type="datetimeFigureOut">
              <a:rPr lang="it-IT">
                <a:cs typeface="Arial" charset="0"/>
              </a:rPr>
              <a:pPr>
                <a:defRPr/>
              </a:pPr>
              <a:t>31/10/2019</a:t>
            </a:fld>
            <a:endParaRPr lang="it-IT">
              <a:cs typeface="Arial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21625E-0A22-4262-A412-EF4412041C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1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CBB9843-63CD-4B49-9603-A8B796F766B3}" type="datetimeFigureOut">
              <a:rPr lang="it-IT">
                <a:cs typeface="Arial" charset="0"/>
              </a:rPr>
              <a:pPr>
                <a:defRPr/>
              </a:pPr>
              <a:t>31/10/2019</a:t>
            </a:fld>
            <a:endParaRPr lang="it-IT">
              <a:cs typeface="Arial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EEEACB-380D-4E50-B849-2CB797BD3A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07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589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80BBE47-B72E-42CD-A5B1-356D36F3F7AA}" type="datetimeFigureOut">
              <a:rPr lang="it-IT">
                <a:cs typeface="Arial" charset="0"/>
              </a:rPr>
              <a:pPr>
                <a:defRPr/>
              </a:pPr>
              <a:t>31/10/2019</a:t>
            </a:fld>
            <a:endParaRPr lang="it-IT">
              <a:cs typeface="Arial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9F5964-5E42-4E0A-85ED-66C8C00A29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800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61BD409-7748-4BD7-8F6B-FB7EABFC72D6}" type="datetimeFigureOut">
              <a:rPr lang="it-IT">
                <a:cs typeface="Arial" charset="0"/>
              </a:rPr>
              <a:pPr>
                <a:defRPr/>
              </a:pPr>
              <a:t>31/10/2019</a:t>
            </a:fld>
            <a:endParaRPr lang="it-IT">
              <a:cs typeface="Arial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F3DAB11-1637-441A-A3CC-1FAE3B1BAC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665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B69D078-583B-498D-810D-10292D172B56}" type="datetimeFigureOut">
              <a:rPr lang="it-IT">
                <a:cs typeface="Arial" charset="0"/>
              </a:rPr>
              <a:pPr>
                <a:defRPr/>
              </a:pPr>
              <a:t>31/10/2019</a:t>
            </a:fld>
            <a:endParaRPr lang="it-IT">
              <a:cs typeface="Arial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F02791-0A47-4957-BAF5-46CA84EB7C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689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6BEE94B-2159-4966-97FC-B2B215DDD3CA}" type="datetimeFigureOut">
              <a:rPr lang="it-IT">
                <a:cs typeface="Arial" charset="0"/>
              </a:rPr>
              <a:pPr>
                <a:defRPr/>
              </a:pPr>
              <a:t>31/10/2019</a:t>
            </a:fld>
            <a:endParaRPr lang="it-IT"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224816-1208-451B-BB09-C5B214E267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19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4987401-93FA-4546-A966-898703590DBF}" type="datetimeFigureOut">
              <a:rPr lang="it-IT">
                <a:cs typeface="Arial" charset="0"/>
              </a:rPr>
              <a:pPr>
                <a:defRPr/>
              </a:pPr>
              <a:t>31/10/2019</a:t>
            </a:fld>
            <a:endParaRPr lang="it-IT"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E9B032-4626-4452-B290-16B7061AD7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756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788D-290A-4EB6-BFE4-D965564D1B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43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2E7C-EE2D-48B5-AFF1-5D3641FB2DA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65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7E186-529B-41EB-910D-7F211341897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39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A17A-BF8D-4D68-BC08-C4C2F01B8A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33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AB17-1963-435C-95C9-E14841D5A21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5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042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7C12-437A-42BA-BEAC-2CE589345D6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06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8CC0-E704-470B-A65F-7E9B84A3879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7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8C8DA-54D1-4D6E-B4FE-2ACC9407333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76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1C95E-8C44-4EF8-8CE3-D6BCFB3B2AA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83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91E3-2373-4C06-9003-2DA624F8EC5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05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7350-A2A3-4603-A945-F092B0F67A7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8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67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30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12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47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575F-C748-4E84-A2FE-F036396F383F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407D5-CECA-4646-B17C-64BE16F3A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88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957F2-B48F-43F6-8634-60B27C555BCF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4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DAAFD-3B52-489E-B87E-AF4D6B84420F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249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0" y="7143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br>
              <a:rPr lang="it-IT" altLang="it-IT" smtClean="0"/>
            </a:br>
            <a:endParaRPr lang="it-IT" altLang="it-IT" smtClean="0"/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0" y="6381750"/>
            <a:ext cx="853281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32813" y="6308725"/>
            <a:ext cx="576262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740E674-6874-409A-9AB7-72D2412FDCEB}" type="slidenum">
              <a:rPr lang="it-IT">
                <a:cs typeface="Arial" charset="0"/>
              </a:rPr>
              <a:pPr>
                <a:defRPr/>
              </a:pPr>
              <a:t>‹N›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3EEA6-1745-4666-89C2-FE761124EBBA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5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43"/>
          <a:stretch/>
        </p:blipFill>
        <p:spPr bwMode="auto">
          <a:xfrm>
            <a:off x="323528" y="620688"/>
            <a:ext cx="3503468" cy="563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70" y="4221089"/>
            <a:ext cx="2171052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4624"/>
            <a:ext cx="4848225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igura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6465" r="61149"/>
          <a:stretch/>
        </p:blipFill>
        <p:spPr bwMode="auto">
          <a:xfrm>
            <a:off x="6372200" y="3437707"/>
            <a:ext cx="2166832" cy="32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8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1"/>
          <p:cNvSpPr txBox="1">
            <a:spLocks noChangeArrowheads="1"/>
          </p:cNvSpPr>
          <p:nvPr/>
        </p:nvSpPr>
        <p:spPr bwMode="auto">
          <a:xfrm>
            <a:off x="468313" y="549275"/>
            <a:ext cx="82073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>
                <a:solidFill>
                  <a:srgbClr val="000000"/>
                </a:solidFill>
              </a:rPr>
              <a:t>Esiste una correlazione tra i valori forniti dal vecchio reticolo (10 maglie di 10×15 cm), corrispondente al «vecchio» IAP</a:t>
            </a:r>
            <a:r>
              <a:rPr lang="it-IT" altLang="it-IT" sz="2800" baseline="-25000">
                <a:solidFill>
                  <a:srgbClr val="000000"/>
                </a:solidFill>
              </a:rPr>
              <a:t>18</a:t>
            </a:r>
            <a:r>
              <a:rPr lang="it-IT" altLang="it-IT" sz="2800">
                <a:solidFill>
                  <a:srgbClr val="000000"/>
                </a:solidFill>
              </a:rPr>
              <a:t> e quelli del nuovo reticolo (5 maglie di 10×10 cm, spostato ai quattro punti cardinali del tronco), corrispondente al nuovo LDV?</a:t>
            </a:r>
          </a:p>
        </p:txBody>
      </p:sp>
      <p:sp>
        <p:nvSpPr>
          <p:cNvPr id="34819" name="CasellaDiTesto 2"/>
          <p:cNvSpPr txBox="1">
            <a:spLocks noChangeArrowheads="1"/>
          </p:cNvSpPr>
          <p:nvPr/>
        </p:nvSpPr>
        <p:spPr bwMode="auto">
          <a:xfrm>
            <a:off x="474663" y="3463925"/>
            <a:ext cx="7993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2000" dirty="0" err="1" smtClean="0">
                <a:solidFill>
                  <a:srgbClr val="333399">
                    <a:lumMod val="75000"/>
                  </a:srgbClr>
                </a:solidFill>
              </a:rPr>
              <a:t>Castello</a:t>
            </a:r>
            <a:r>
              <a:rPr lang="en-US" altLang="it-IT" sz="2000" dirty="0" smtClean="0">
                <a:solidFill>
                  <a:srgbClr val="333399">
                    <a:lumMod val="75000"/>
                  </a:srgbClr>
                </a:solidFill>
              </a:rPr>
              <a:t> M., </a:t>
            </a:r>
            <a:r>
              <a:rPr lang="en-US" altLang="it-IT" sz="2000" dirty="0" err="1" smtClean="0">
                <a:solidFill>
                  <a:srgbClr val="333399">
                    <a:lumMod val="75000"/>
                  </a:srgbClr>
                </a:solidFill>
              </a:rPr>
              <a:t>Skert</a:t>
            </a:r>
            <a:r>
              <a:rPr lang="en-US" altLang="it-IT" sz="2000" dirty="0" smtClean="0">
                <a:solidFill>
                  <a:srgbClr val="333399">
                    <a:lumMod val="75000"/>
                  </a:srgbClr>
                </a:solidFill>
              </a:rPr>
              <a:t> N. (</a:t>
            </a:r>
            <a:r>
              <a:rPr lang="en-US" altLang="it-IT" sz="2000" b="1" dirty="0" smtClean="0">
                <a:solidFill>
                  <a:srgbClr val="333399">
                    <a:lumMod val="75000"/>
                  </a:srgbClr>
                </a:solidFill>
              </a:rPr>
              <a:t>2005</a:t>
            </a:r>
            <a:r>
              <a:rPr lang="en-US" altLang="it-IT" sz="2000" dirty="0" smtClean="0">
                <a:solidFill>
                  <a:srgbClr val="333399">
                    <a:lumMod val="75000"/>
                  </a:srgbClr>
                </a:solidFill>
              </a:rPr>
              <a:t>). </a:t>
            </a:r>
            <a:r>
              <a:rPr lang="en-US" altLang="it-IT" sz="2000" i="1" dirty="0" smtClean="0">
                <a:solidFill>
                  <a:srgbClr val="333399">
                    <a:lumMod val="75000"/>
                  </a:srgbClr>
                </a:solidFill>
              </a:rPr>
              <a:t>Evaluation of lichen diversity as an indicator of environmental quality in the North Adriatic </a:t>
            </a:r>
            <a:r>
              <a:rPr lang="en-US" altLang="it-IT" sz="2000" i="1" dirty="0" err="1" smtClean="0">
                <a:solidFill>
                  <a:srgbClr val="333399">
                    <a:lumMod val="75000"/>
                  </a:srgbClr>
                </a:solidFill>
              </a:rPr>
              <a:t>submediterranean</a:t>
            </a:r>
            <a:r>
              <a:rPr lang="en-US" altLang="it-IT" sz="2000" i="1" dirty="0" smtClean="0">
                <a:solidFill>
                  <a:srgbClr val="333399">
                    <a:lumMod val="75000"/>
                  </a:srgbClr>
                </a:solidFill>
              </a:rPr>
              <a:t> region</a:t>
            </a:r>
            <a:r>
              <a:rPr lang="en-US" altLang="it-IT" sz="2000" dirty="0" smtClean="0">
                <a:solidFill>
                  <a:srgbClr val="333399">
                    <a:lumMod val="75000"/>
                  </a:srgbClr>
                </a:solidFill>
              </a:rPr>
              <a:t>. Science of the Total Environment 336: 201-214.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it-IT" sz="2000" dirty="0" smtClean="0">
              <a:solidFill>
                <a:srgbClr val="333399">
                  <a:lumMod val="75000"/>
                </a:srgbClr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2000" dirty="0" smtClean="0">
                <a:solidFill>
                  <a:srgbClr val="333399">
                    <a:lumMod val="75000"/>
                  </a:srgbClr>
                </a:solidFill>
              </a:rPr>
              <a:t>The survey was carried out in </a:t>
            </a:r>
            <a:r>
              <a:rPr lang="en-US" altLang="it-IT" sz="2000" b="1" dirty="0" smtClean="0">
                <a:solidFill>
                  <a:srgbClr val="333399">
                    <a:lumMod val="75000"/>
                  </a:srgbClr>
                </a:solidFill>
              </a:rPr>
              <a:t>61</a:t>
            </a:r>
            <a:r>
              <a:rPr lang="en-US" altLang="it-IT" sz="2000" dirty="0" smtClean="0">
                <a:solidFill>
                  <a:srgbClr val="333399">
                    <a:lumMod val="75000"/>
                  </a:srgbClr>
                </a:solidFill>
              </a:rPr>
              <a:t> sampling sites of two areas of the Friuli </a:t>
            </a:r>
            <a:r>
              <a:rPr lang="en-US" altLang="it-IT" sz="2000" dirty="0" err="1" smtClean="0">
                <a:solidFill>
                  <a:srgbClr val="333399">
                    <a:lumMod val="75000"/>
                  </a:srgbClr>
                </a:solidFill>
              </a:rPr>
              <a:t>Venezia</a:t>
            </a:r>
            <a:r>
              <a:rPr lang="en-US" altLang="it-IT" sz="2000" dirty="0" smtClean="0">
                <a:solidFill>
                  <a:srgbClr val="333399">
                    <a:lumMod val="75000"/>
                  </a:srgbClr>
                </a:solidFill>
              </a:rPr>
              <a:t> Giulia region (Italy) and Slovenia, characterized by similar climatic conditions and a wide range of anthropic pressure. </a:t>
            </a:r>
          </a:p>
        </p:txBody>
      </p:sp>
    </p:spTree>
    <p:extLst>
      <p:ext uri="{BB962C8B-B14F-4D97-AF65-F5344CB8AC3E}">
        <p14:creationId xmlns:p14="http://schemas.microsoft.com/office/powerpoint/2010/main" val="38096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sellaDiTesto 1"/>
          <p:cNvSpPr txBox="1">
            <a:spLocks noChangeArrowheads="1"/>
          </p:cNvSpPr>
          <p:nvPr/>
        </p:nvSpPr>
        <p:spPr bwMode="auto">
          <a:xfrm>
            <a:off x="539750" y="692150"/>
            <a:ext cx="81359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800">
                <a:solidFill>
                  <a:srgbClr val="000000"/>
                </a:solidFill>
              </a:rPr>
              <a:t>Biodiversity values obtained with </a:t>
            </a:r>
            <a:r>
              <a:rPr lang="en-US" altLang="it-IT" sz="2800" b="1">
                <a:solidFill>
                  <a:srgbClr val="000000"/>
                </a:solidFill>
              </a:rPr>
              <a:t>the two sampling methods are highly statistically correlated</a:t>
            </a:r>
            <a:r>
              <a:rPr lang="en-US" altLang="it-IT" sz="2800">
                <a:solidFill>
                  <a:srgbClr val="000000"/>
                </a:solidFill>
              </a:rPr>
              <a:t>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800">
                <a:solidFill>
                  <a:srgbClr val="000000"/>
                </a:solidFill>
              </a:rPr>
              <a:t>this suggests an interpretative continuity of lichen diversity data for biomonitoring purposes. </a:t>
            </a:r>
          </a:p>
        </p:txBody>
      </p:sp>
    </p:spTree>
    <p:extLst>
      <p:ext uri="{BB962C8B-B14F-4D97-AF65-F5344CB8AC3E}">
        <p14:creationId xmlns:p14="http://schemas.microsoft.com/office/powerpoint/2010/main" val="11242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03200" y="209558"/>
            <a:ext cx="871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charset="0"/>
              </a:rPr>
              <a:t>Negli studi di </a:t>
            </a:r>
            <a:r>
              <a:rPr lang="it-IT" altLang="it-IT" sz="1800" dirty="0" err="1">
                <a:solidFill>
                  <a:srgbClr val="FF0000"/>
                </a:solidFill>
                <a:latin typeface="Arial" charset="0"/>
              </a:rPr>
              <a:t>biomonitoraggio</a:t>
            </a:r>
            <a:r>
              <a:rPr lang="it-IT" altLang="it-IT" sz="1800" dirty="0">
                <a:solidFill>
                  <a:srgbClr val="FF0000"/>
                </a:solidFill>
                <a:latin typeface="Arial" charset="0"/>
              </a:rPr>
              <a:t> è necessario rispettare un protocollo nella scelta degli alberi, in modo da evitare anomalie che potrebbero influire negativamente sui dati.</a:t>
            </a:r>
          </a:p>
        </p:txBody>
      </p:sp>
      <p:pic>
        <p:nvPicPr>
          <p:cNvPr id="16387" name="Picture 4" descr="PC080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403383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PC0800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9973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46063" y="6237288"/>
            <a:ext cx="414178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1400" dirty="0">
                <a:solidFill>
                  <a:srgbClr val="000000"/>
                </a:solidFill>
              </a:rPr>
              <a:t>Evitare i tronchi con </a:t>
            </a:r>
            <a:r>
              <a:rPr lang="it-IT" sz="1400" b="1" dirty="0">
                <a:solidFill>
                  <a:srgbClr val="000000"/>
                </a:solidFill>
              </a:rPr>
              <a:t>inclinazione superiore ai 20°</a:t>
            </a:r>
            <a:r>
              <a:rPr lang="it-IT" sz="1400" dirty="0">
                <a:solidFill>
                  <a:srgbClr val="000000"/>
                </a:solidFill>
              </a:rPr>
              <a:t> o che presentano </a:t>
            </a:r>
            <a:r>
              <a:rPr lang="it-IT" sz="1400" b="1" dirty="0">
                <a:solidFill>
                  <a:srgbClr val="000000"/>
                </a:solidFill>
              </a:rPr>
              <a:t>grosse nodosità</a:t>
            </a:r>
            <a:r>
              <a:rPr lang="it-IT" sz="14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716463" y="6237288"/>
            <a:ext cx="414178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1400" dirty="0">
                <a:solidFill>
                  <a:srgbClr val="000000"/>
                </a:solidFill>
              </a:rPr>
              <a:t>Evitare i tronchi con </a:t>
            </a:r>
            <a:r>
              <a:rPr lang="it-IT" sz="1400" b="1" dirty="0">
                <a:solidFill>
                  <a:srgbClr val="000000"/>
                </a:solidFill>
              </a:rPr>
              <a:t>copertura di briofite o piante rampicanti maggiore del 20%</a:t>
            </a:r>
            <a:r>
              <a:rPr lang="it-IT" sz="1400" dirty="0">
                <a:solidFill>
                  <a:srgbClr val="000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19037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magine 1" descr="Brunialti e Giordani review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38057" r="9253" b="16685"/>
          <a:stretch>
            <a:fillRect/>
          </a:stretch>
        </p:blipFill>
        <p:spPr bwMode="auto">
          <a:xfrm>
            <a:off x="177800" y="1052513"/>
            <a:ext cx="87249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0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yy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238"/>
            <a:ext cx="59436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943600" y="1311275"/>
            <a:ext cx="32004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7850" indent="-5778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t-IT" sz="1800">
                <a:latin typeface="Tahoma" pitchFamily="34" charset="0"/>
                <a:cs typeface="Tahoma" pitchFamily="34" charset="0"/>
              </a:rPr>
              <a:t>When choosing tree species (in preference order):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t-IT" sz="180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romanLcPeriod"/>
            </a:pPr>
            <a:r>
              <a:rPr lang="en-US" altLang="it-IT" sz="1800">
                <a:latin typeface="Tahoma" pitchFamily="34" charset="0"/>
                <a:cs typeface="Tahoma" pitchFamily="34" charset="0"/>
              </a:rPr>
              <a:t>A single tree species within the whole study area (e.g. A).</a:t>
            </a:r>
          </a:p>
          <a:p>
            <a:pPr eaLnBrk="1" hangingPunct="1">
              <a:lnSpc>
                <a:spcPct val="80000"/>
              </a:lnSpc>
              <a:buFontTx/>
              <a:buAutoNum type="romanLcPeriod"/>
            </a:pPr>
            <a:endParaRPr lang="en-US" altLang="it-IT" sz="180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romanLcPeriod" startAt="2"/>
            </a:pPr>
            <a:r>
              <a:rPr lang="en-US" altLang="it-IT" sz="1800">
                <a:latin typeface="Tahoma" pitchFamily="34" charset="0"/>
                <a:cs typeface="Tahoma" pitchFamily="34" charset="0"/>
              </a:rPr>
              <a:t>Different tree species, within the same bark-type group (e.g. A and B).</a:t>
            </a:r>
          </a:p>
          <a:p>
            <a:pPr eaLnBrk="1" hangingPunct="1">
              <a:lnSpc>
                <a:spcPct val="80000"/>
              </a:lnSpc>
              <a:buFontTx/>
              <a:buAutoNum type="romanLcPeriod" startAt="2"/>
            </a:pPr>
            <a:endParaRPr lang="en-US" altLang="it-IT" sz="180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t-IT" sz="1800">
                <a:latin typeface="Tahoma" pitchFamily="34" charset="0"/>
                <a:cs typeface="Tahoma" pitchFamily="34" charset="0"/>
              </a:rPr>
              <a:t>iii.	Different tree species within different bark-type groups (e.g. A, B and C), excluding unsuitable taxa, e.g. some Conifers, </a:t>
            </a:r>
            <a:r>
              <a:rPr lang="en-US" altLang="it-IT" sz="1800" i="1">
                <a:latin typeface="Tahoma" pitchFamily="34" charset="0"/>
                <a:cs typeface="Tahoma" pitchFamily="34" charset="0"/>
              </a:rPr>
              <a:t>Platanus</a:t>
            </a:r>
            <a:r>
              <a:rPr lang="en-US" altLang="it-IT" sz="1800">
                <a:latin typeface="Tahoma" pitchFamily="34" charset="0"/>
                <a:cs typeface="Tahoma" pitchFamily="34" charset="0"/>
              </a:rPr>
              <a:t> - D).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it-IT" altLang="it-IT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0" name="CasellaDiTesto 4"/>
          <p:cNvSpPr txBox="1">
            <a:spLocks noChangeArrowheads="1"/>
          </p:cNvSpPr>
          <p:nvPr/>
        </p:nvSpPr>
        <p:spPr bwMode="auto">
          <a:xfrm>
            <a:off x="0" y="0"/>
            <a:ext cx="845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charset="0"/>
              </a:rPr>
              <a:t>Controllo della variabilità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36513" y="404813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CasellaDiTesto 7"/>
          <p:cNvSpPr txBox="1">
            <a:spLocks noChangeArrowheads="1"/>
          </p:cNvSpPr>
          <p:nvPr/>
        </p:nvSpPr>
        <p:spPr bwMode="auto">
          <a:xfrm>
            <a:off x="539750" y="476250"/>
            <a:ext cx="698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Elementi di variabilità : la specie arborea</a:t>
            </a:r>
          </a:p>
        </p:txBody>
      </p:sp>
    </p:spTree>
    <p:extLst>
      <p:ext uri="{BB962C8B-B14F-4D97-AF65-F5344CB8AC3E}">
        <p14:creationId xmlns:p14="http://schemas.microsoft.com/office/powerpoint/2010/main" val="2269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58838"/>
            <a:ext cx="59055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asellaDiTesto 4"/>
          <p:cNvSpPr txBox="1">
            <a:spLocks noChangeArrowheads="1"/>
          </p:cNvSpPr>
          <p:nvPr/>
        </p:nvSpPr>
        <p:spPr bwMode="auto">
          <a:xfrm>
            <a:off x="539750" y="476250"/>
            <a:ext cx="698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charset="0"/>
              </a:rPr>
              <a:t>Elementi di variabilità : la specie arborea</a:t>
            </a:r>
          </a:p>
        </p:txBody>
      </p:sp>
      <p:sp>
        <p:nvSpPr>
          <p:cNvPr id="15364" name="CasellaDiTesto 5"/>
          <p:cNvSpPr txBox="1">
            <a:spLocks noChangeArrowheads="1"/>
          </p:cNvSpPr>
          <p:nvPr/>
        </p:nvSpPr>
        <p:spPr bwMode="auto">
          <a:xfrm>
            <a:off x="0" y="0"/>
            <a:ext cx="845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Arial" charset="0"/>
              </a:rPr>
              <a:t>Controllo della variabilità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-36513" y="404813"/>
            <a:ext cx="91440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9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" y="1196975"/>
            <a:ext cx="9153525" cy="4464050"/>
          </a:xfrm>
        </p:spPr>
      </p:pic>
      <p:sp>
        <p:nvSpPr>
          <p:cNvPr id="18435" name="CasellaDiTesto 5"/>
          <p:cNvSpPr txBox="1">
            <a:spLocks noChangeArrowheads="1"/>
          </p:cNvSpPr>
          <p:nvPr/>
        </p:nvSpPr>
        <p:spPr bwMode="auto">
          <a:xfrm>
            <a:off x="0" y="0"/>
            <a:ext cx="845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Arial" charset="0"/>
              </a:rPr>
              <a:t>Controllo della variabilità: il posizionamento del reticolo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-36513" y="404813"/>
            <a:ext cx="91440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100" smtClean="0"/>
              <a:t>Biomonitoraggio nel contenzioso ambientale </a:t>
            </a:r>
            <a:br>
              <a:rPr lang="it-IT" sz="3100" smtClean="0"/>
            </a:br>
            <a:r>
              <a:rPr lang="it-IT" b="0" i="1" smtClean="0"/>
              <a:t>Errori non campionari nella selezione di alberi standard</a:t>
            </a:r>
            <a:endParaRPr lang="it-IT" b="0" i="1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836712"/>
            <a:ext cx="6120680" cy="5678781"/>
          </a:xfrm>
          <a:effectLst>
            <a:softEdge rad="112500"/>
          </a:effectLst>
          <a:extLst/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4664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4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7654925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1547813" y="4941888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>
                <a:solidFill>
                  <a:srgbClr val="CC3300"/>
                </a:solidFill>
              </a:rPr>
              <a:t>http://www.lichenologia.eu/</a:t>
            </a:r>
          </a:p>
        </p:txBody>
      </p:sp>
    </p:spTree>
    <p:extLst>
      <p:ext uri="{BB962C8B-B14F-4D97-AF65-F5344CB8AC3E}">
        <p14:creationId xmlns:p14="http://schemas.microsoft.com/office/powerpoint/2010/main" val="24533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175"/>
            <a:ext cx="9151938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5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995936" y="764704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5742600" y="764704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7524328" y="764704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3995936" y="764704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978404" y="5877272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978404" y="1772816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995936" y="2790164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3978404" y="3824104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78404" y="4878396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olo isoscele 15"/>
          <p:cNvSpPr/>
          <p:nvPr/>
        </p:nvSpPr>
        <p:spPr>
          <a:xfrm>
            <a:off x="4499992" y="1196752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riangolo isoscele 18"/>
          <p:cNvSpPr/>
          <p:nvPr/>
        </p:nvSpPr>
        <p:spPr>
          <a:xfrm>
            <a:off x="4940424" y="1637184"/>
            <a:ext cx="423664" cy="4236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riangolo isoscele 19"/>
          <p:cNvSpPr/>
          <p:nvPr/>
        </p:nvSpPr>
        <p:spPr>
          <a:xfrm>
            <a:off x="4499992" y="1705000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riangolo isoscele 20"/>
          <p:cNvSpPr/>
          <p:nvPr/>
        </p:nvSpPr>
        <p:spPr>
          <a:xfrm>
            <a:off x="6156176" y="3573016"/>
            <a:ext cx="360040" cy="3951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riangolo isoscele 21"/>
          <p:cNvSpPr/>
          <p:nvPr/>
        </p:nvSpPr>
        <p:spPr>
          <a:xfrm>
            <a:off x="6156176" y="3968120"/>
            <a:ext cx="144016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riangolo isoscele 22"/>
          <p:cNvSpPr/>
          <p:nvPr/>
        </p:nvSpPr>
        <p:spPr>
          <a:xfrm>
            <a:off x="6444208" y="3846879"/>
            <a:ext cx="216024" cy="2652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riangolo isoscele 23"/>
          <p:cNvSpPr/>
          <p:nvPr/>
        </p:nvSpPr>
        <p:spPr>
          <a:xfrm>
            <a:off x="4211960" y="5733256"/>
            <a:ext cx="432048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riangolo isoscele 24"/>
          <p:cNvSpPr/>
          <p:nvPr/>
        </p:nvSpPr>
        <p:spPr>
          <a:xfrm>
            <a:off x="6516216" y="401541"/>
            <a:ext cx="144016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156176" y="1993032"/>
            <a:ext cx="504056" cy="3558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5152256" y="3021393"/>
            <a:ext cx="756084" cy="5019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6715612" y="2640680"/>
            <a:ext cx="592692" cy="42828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4788024" y="5407124"/>
            <a:ext cx="364232" cy="1779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4999856" y="5949280"/>
            <a:ext cx="364232" cy="1779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4745430" y="5788310"/>
            <a:ext cx="364232" cy="1779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4461892" y="415845"/>
            <a:ext cx="364232" cy="1779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 rot="18854798">
            <a:off x="4605757" y="4236010"/>
            <a:ext cx="364534" cy="2880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arrotondato 33"/>
          <p:cNvSpPr/>
          <p:nvPr/>
        </p:nvSpPr>
        <p:spPr>
          <a:xfrm rot="18854798">
            <a:off x="5438622" y="4677232"/>
            <a:ext cx="289554" cy="2485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arrotondato 34"/>
          <p:cNvSpPr/>
          <p:nvPr/>
        </p:nvSpPr>
        <p:spPr>
          <a:xfrm rot="18854798">
            <a:off x="4687012" y="3779161"/>
            <a:ext cx="269839" cy="2339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 rot="18854798">
            <a:off x="6525312" y="677375"/>
            <a:ext cx="269839" cy="2339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arrotondato 36"/>
          <p:cNvSpPr/>
          <p:nvPr/>
        </p:nvSpPr>
        <p:spPr>
          <a:xfrm rot="18854798">
            <a:off x="5785604" y="6010577"/>
            <a:ext cx="269839" cy="2339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 rot="18854798">
            <a:off x="5665302" y="2726173"/>
            <a:ext cx="269839" cy="2339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tella a 5 punte 25"/>
          <p:cNvSpPr/>
          <p:nvPr/>
        </p:nvSpPr>
        <p:spPr>
          <a:xfrm>
            <a:off x="4826124" y="1705000"/>
            <a:ext cx="283538" cy="288032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Stella a 5 punte 39"/>
          <p:cNvSpPr/>
          <p:nvPr/>
        </p:nvSpPr>
        <p:spPr>
          <a:xfrm>
            <a:off x="6519564" y="5352070"/>
            <a:ext cx="283538" cy="288032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Stella a 5 punte 40"/>
          <p:cNvSpPr/>
          <p:nvPr/>
        </p:nvSpPr>
        <p:spPr>
          <a:xfrm>
            <a:off x="4226062" y="3068960"/>
            <a:ext cx="561962" cy="491445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Stella a 5 punte 41"/>
          <p:cNvSpPr/>
          <p:nvPr/>
        </p:nvSpPr>
        <p:spPr>
          <a:xfrm>
            <a:off x="4680162" y="2984341"/>
            <a:ext cx="283538" cy="288032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Stella a 5 punte 42"/>
          <p:cNvSpPr/>
          <p:nvPr/>
        </p:nvSpPr>
        <p:spPr>
          <a:xfrm>
            <a:off x="7382558" y="794336"/>
            <a:ext cx="933857" cy="690448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7740352" y="51674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10 cm</a:t>
            </a:r>
            <a:endParaRPr lang="it-IT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337296" y="6038242"/>
            <a:ext cx="104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15 cm</a:t>
            </a:r>
            <a:endParaRPr lang="it-IT" b="1" dirty="0"/>
          </a:p>
        </p:txBody>
      </p:sp>
      <p:sp>
        <p:nvSpPr>
          <p:cNvPr id="48" name="Stella a 5 punte 47"/>
          <p:cNvSpPr/>
          <p:nvPr/>
        </p:nvSpPr>
        <p:spPr>
          <a:xfrm>
            <a:off x="6826216" y="4801491"/>
            <a:ext cx="283538" cy="288032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igura a mano libera 38"/>
          <p:cNvSpPr/>
          <p:nvPr/>
        </p:nvSpPr>
        <p:spPr>
          <a:xfrm>
            <a:off x="6197600" y="1162816"/>
            <a:ext cx="434354" cy="462784"/>
          </a:xfrm>
          <a:custGeom>
            <a:avLst/>
            <a:gdLst>
              <a:gd name="connsiteX0" fmla="*/ 166255 w 434354"/>
              <a:gd name="connsiteY0" fmla="*/ 102566 h 462784"/>
              <a:gd name="connsiteX1" fmla="*/ 120073 w 434354"/>
              <a:gd name="connsiteY1" fmla="*/ 111802 h 462784"/>
              <a:gd name="connsiteX2" fmla="*/ 64655 w 434354"/>
              <a:gd name="connsiteY2" fmla="*/ 130275 h 462784"/>
              <a:gd name="connsiteX3" fmla="*/ 0 w 434354"/>
              <a:gd name="connsiteY3" fmla="*/ 241111 h 462784"/>
              <a:gd name="connsiteX4" fmla="*/ 9236 w 434354"/>
              <a:gd name="connsiteY4" fmla="*/ 278057 h 462784"/>
              <a:gd name="connsiteX5" fmla="*/ 36945 w 434354"/>
              <a:gd name="connsiteY5" fmla="*/ 287293 h 462784"/>
              <a:gd name="connsiteX6" fmla="*/ 92364 w 434354"/>
              <a:gd name="connsiteY6" fmla="*/ 315002 h 462784"/>
              <a:gd name="connsiteX7" fmla="*/ 147782 w 434354"/>
              <a:gd name="connsiteY7" fmla="*/ 361184 h 462784"/>
              <a:gd name="connsiteX8" fmla="*/ 175491 w 434354"/>
              <a:gd name="connsiteY8" fmla="*/ 379657 h 462784"/>
              <a:gd name="connsiteX9" fmla="*/ 221673 w 434354"/>
              <a:gd name="connsiteY9" fmla="*/ 453548 h 462784"/>
              <a:gd name="connsiteX10" fmla="*/ 249382 w 434354"/>
              <a:gd name="connsiteY10" fmla="*/ 462784 h 462784"/>
              <a:gd name="connsiteX11" fmla="*/ 332509 w 434354"/>
              <a:gd name="connsiteY11" fmla="*/ 453548 h 462784"/>
              <a:gd name="connsiteX12" fmla="*/ 360218 w 434354"/>
              <a:gd name="connsiteY12" fmla="*/ 444311 h 462784"/>
              <a:gd name="connsiteX13" fmla="*/ 350982 w 434354"/>
              <a:gd name="connsiteY13" fmla="*/ 388893 h 462784"/>
              <a:gd name="connsiteX14" fmla="*/ 397164 w 434354"/>
              <a:gd name="connsiteY14" fmla="*/ 324239 h 462784"/>
              <a:gd name="connsiteX15" fmla="*/ 434109 w 434354"/>
              <a:gd name="connsiteY15" fmla="*/ 268820 h 462784"/>
              <a:gd name="connsiteX16" fmla="*/ 397164 w 434354"/>
              <a:gd name="connsiteY16" fmla="*/ 176457 h 462784"/>
              <a:gd name="connsiteX17" fmla="*/ 369455 w 434354"/>
              <a:gd name="connsiteY17" fmla="*/ 167220 h 462784"/>
              <a:gd name="connsiteX18" fmla="*/ 314036 w 434354"/>
              <a:gd name="connsiteY18" fmla="*/ 176457 h 462784"/>
              <a:gd name="connsiteX19" fmla="*/ 286327 w 434354"/>
              <a:gd name="connsiteY19" fmla="*/ 185693 h 462784"/>
              <a:gd name="connsiteX20" fmla="*/ 258618 w 434354"/>
              <a:gd name="connsiteY20" fmla="*/ 176457 h 462784"/>
              <a:gd name="connsiteX21" fmla="*/ 249382 w 434354"/>
              <a:gd name="connsiteY21" fmla="*/ 148748 h 462784"/>
              <a:gd name="connsiteX22" fmla="*/ 277091 w 434354"/>
              <a:gd name="connsiteY22" fmla="*/ 56384 h 462784"/>
              <a:gd name="connsiteX23" fmla="*/ 267855 w 434354"/>
              <a:gd name="connsiteY23" fmla="*/ 10202 h 462784"/>
              <a:gd name="connsiteX24" fmla="*/ 193964 w 434354"/>
              <a:gd name="connsiteY24" fmla="*/ 47148 h 462784"/>
              <a:gd name="connsiteX25" fmla="*/ 166255 w 434354"/>
              <a:gd name="connsiteY25" fmla="*/ 56384 h 462784"/>
              <a:gd name="connsiteX26" fmla="*/ 166255 w 434354"/>
              <a:gd name="connsiteY26" fmla="*/ 102566 h 46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4354" h="462784">
                <a:moveTo>
                  <a:pt x="166255" y="102566"/>
                </a:moveTo>
                <a:cubicBezTo>
                  <a:pt x="158558" y="111802"/>
                  <a:pt x="135219" y="107671"/>
                  <a:pt x="120073" y="111802"/>
                </a:cubicBezTo>
                <a:cubicBezTo>
                  <a:pt x="101287" y="116925"/>
                  <a:pt x="64655" y="130275"/>
                  <a:pt x="64655" y="130275"/>
                </a:cubicBezTo>
                <a:cubicBezTo>
                  <a:pt x="-11417" y="180989"/>
                  <a:pt x="11990" y="145190"/>
                  <a:pt x="0" y="241111"/>
                </a:cubicBezTo>
                <a:cubicBezTo>
                  <a:pt x="3079" y="253426"/>
                  <a:pt x="1306" y="268144"/>
                  <a:pt x="9236" y="278057"/>
                </a:cubicBezTo>
                <a:cubicBezTo>
                  <a:pt x="15318" y="285660"/>
                  <a:pt x="28237" y="282939"/>
                  <a:pt x="36945" y="287293"/>
                </a:cubicBezTo>
                <a:cubicBezTo>
                  <a:pt x="108565" y="323103"/>
                  <a:pt x="22718" y="291787"/>
                  <a:pt x="92364" y="315002"/>
                </a:cubicBezTo>
                <a:cubicBezTo>
                  <a:pt x="161160" y="360867"/>
                  <a:pt x="76665" y="301920"/>
                  <a:pt x="147782" y="361184"/>
                </a:cubicBezTo>
                <a:cubicBezTo>
                  <a:pt x="156310" y="368291"/>
                  <a:pt x="166255" y="373499"/>
                  <a:pt x="175491" y="379657"/>
                </a:cubicBezTo>
                <a:cubicBezTo>
                  <a:pt x="192339" y="430200"/>
                  <a:pt x="180690" y="433057"/>
                  <a:pt x="221673" y="453548"/>
                </a:cubicBezTo>
                <a:cubicBezTo>
                  <a:pt x="230381" y="457902"/>
                  <a:pt x="240146" y="459705"/>
                  <a:pt x="249382" y="462784"/>
                </a:cubicBezTo>
                <a:cubicBezTo>
                  <a:pt x="277091" y="459705"/>
                  <a:pt x="305009" y="458131"/>
                  <a:pt x="332509" y="453548"/>
                </a:cubicBezTo>
                <a:cubicBezTo>
                  <a:pt x="342113" y="451947"/>
                  <a:pt x="357543" y="453672"/>
                  <a:pt x="360218" y="444311"/>
                </a:cubicBezTo>
                <a:cubicBezTo>
                  <a:pt x="365363" y="426304"/>
                  <a:pt x="354061" y="407366"/>
                  <a:pt x="350982" y="388893"/>
                </a:cubicBezTo>
                <a:cubicBezTo>
                  <a:pt x="372534" y="324239"/>
                  <a:pt x="350982" y="339632"/>
                  <a:pt x="397164" y="324239"/>
                </a:cubicBezTo>
                <a:cubicBezTo>
                  <a:pt x="409479" y="305766"/>
                  <a:pt x="437249" y="290798"/>
                  <a:pt x="434109" y="268820"/>
                </a:cubicBezTo>
                <a:cubicBezTo>
                  <a:pt x="426806" y="217701"/>
                  <a:pt x="437998" y="203680"/>
                  <a:pt x="397164" y="176457"/>
                </a:cubicBezTo>
                <a:cubicBezTo>
                  <a:pt x="389063" y="171056"/>
                  <a:pt x="378691" y="170299"/>
                  <a:pt x="369455" y="167220"/>
                </a:cubicBezTo>
                <a:cubicBezTo>
                  <a:pt x="350982" y="170299"/>
                  <a:pt x="332318" y="172394"/>
                  <a:pt x="314036" y="176457"/>
                </a:cubicBezTo>
                <a:cubicBezTo>
                  <a:pt x="304532" y="178569"/>
                  <a:pt x="296063" y="185693"/>
                  <a:pt x="286327" y="185693"/>
                </a:cubicBezTo>
                <a:cubicBezTo>
                  <a:pt x="276591" y="185693"/>
                  <a:pt x="267854" y="179536"/>
                  <a:pt x="258618" y="176457"/>
                </a:cubicBezTo>
                <a:cubicBezTo>
                  <a:pt x="255539" y="167221"/>
                  <a:pt x="249382" y="158484"/>
                  <a:pt x="249382" y="148748"/>
                </a:cubicBezTo>
                <a:cubicBezTo>
                  <a:pt x="249382" y="89312"/>
                  <a:pt x="252052" y="93942"/>
                  <a:pt x="277091" y="56384"/>
                </a:cubicBezTo>
                <a:cubicBezTo>
                  <a:pt x="274012" y="40990"/>
                  <a:pt x="281485" y="17991"/>
                  <a:pt x="267855" y="10202"/>
                </a:cubicBezTo>
                <a:cubicBezTo>
                  <a:pt x="212352" y="-21514"/>
                  <a:pt x="216384" y="29212"/>
                  <a:pt x="193964" y="47148"/>
                </a:cubicBezTo>
                <a:cubicBezTo>
                  <a:pt x="186362" y="53230"/>
                  <a:pt x="175491" y="53305"/>
                  <a:pt x="166255" y="56384"/>
                </a:cubicBezTo>
                <a:cubicBezTo>
                  <a:pt x="144366" y="89216"/>
                  <a:pt x="173952" y="93330"/>
                  <a:pt x="166255" y="102566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Figura a mano libera 52"/>
          <p:cNvSpPr/>
          <p:nvPr/>
        </p:nvSpPr>
        <p:spPr>
          <a:xfrm>
            <a:off x="5145028" y="3749328"/>
            <a:ext cx="556009" cy="704376"/>
          </a:xfrm>
          <a:custGeom>
            <a:avLst/>
            <a:gdLst>
              <a:gd name="connsiteX0" fmla="*/ 166255 w 434354"/>
              <a:gd name="connsiteY0" fmla="*/ 102566 h 462784"/>
              <a:gd name="connsiteX1" fmla="*/ 120073 w 434354"/>
              <a:gd name="connsiteY1" fmla="*/ 111802 h 462784"/>
              <a:gd name="connsiteX2" fmla="*/ 64655 w 434354"/>
              <a:gd name="connsiteY2" fmla="*/ 130275 h 462784"/>
              <a:gd name="connsiteX3" fmla="*/ 0 w 434354"/>
              <a:gd name="connsiteY3" fmla="*/ 241111 h 462784"/>
              <a:gd name="connsiteX4" fmla="*/ 9236 w 434354"/>
              <a:gd name="connsiteY4" fmla="*/ 278057 h 462784"/>
              <a:gd name="connsiteX5" fmla="*/ 36945 w 434354"/>
              <a:gd name="connsiteY5" fmla="*/ 287293 h 462784"/>
              <a:gd name="connsiteX6" fmla="*/ 92364 w 434354"/>
              <a:gd name="connsiteY6" fmla="*/ 315002 h 462784"/>
              <a:gd name="connsiteX7" fmla="*/ 147782 w 434354"/>
              <a:gd name="connsiteY7" fmla="*/ 361184 h 462784"/>
              <a:gd name="connsiteX8" fmla="*/ 175491 w 434354"/>
              <a:gd name="connsiteY8" fmla="*/ 379657 h 462784"/>
              <a:gd name="connsiteX9" fmla="*/ 221673 w 434354"/>
              <a:gd name="connsiteY9" fmla="*/ 453548 h 462784"/>
              <a:gd name="connsiteX10" fmla="*/ 249382 w 434354"/>
              <a:gd name="connsiteY10" fmla="*/ 462784 h 462784"/>
              <a:gd name="connsiteX11" fmla="*/ 332509 w 434354"/>
              <a:gd name="connsiteY11" fmla="*/ 453548 h 462784"/>
              <a:gd name="connsiteX12" fmla="*/ 360218 w 434354"/>
              <a:gd name="connsiteY12" fmla="*/ 444311 h 462784"/>
              <a:gd name="connsiteX13" fmla="*/ 350982 w 434354"/>
              <a:gd name="connsiteY13" fmla="*/ 388893 h 462784"/>
              <a:gd name="connsiteX14" fmla="*/ 397164 w 434354"/>
              <a:gd name="connsiteY14" fmla="*/ 324239 h 462784"/>
              <a:gd name="connsiteX15" fmla="*/ 434109 w 434354"/>
              <a:gd name="connsiteY15" fmla="*/ 268820 h 462784"/>
              <a:gd name="connsiteX16" fmla="*/ 397164 w 434354"/>
              <a:gd name="connsiteY16" fmla="*/ 176457 h 462784"/>
              <a:gd name="connsiteX17" fmla="*/ 369455 w 434354"/>
              <a:gd name="connsiteY17" fmla="*/ 167220 h 462784"/>
              <a:gd name="connsiteX18" fmla="*/ 314036 w 434354"/>
              <a:gd name="connsiteY18" fmla="*/ 176457 h 462784"/>
              <a:gd name="connsiteX19" fmla="*/ 286327 w 434354"/>
              <a:gd name="connsiteY19" fmla="*/ 185693 h 462784"/>
              <a:gd name="connsiteX20" fmla="*/ 258618 w 434354"/>
              <a:gd name="connsiteY20" fmla="*/ 176457 h 462784"/>
              <a:gd name="connsiteX21" fmla="*/ 249382 w 434354"/>
              <a:gd name="connsiteY21" fmla="*/ 148748 h 462784"/>
              <a:gd name="connsiteX22" fmla="*/ 277091 w 434354"/>
              <a:gd name="connsiteY22" fmla="*/ 56384 h 462784"/>
              <a:gd name="connsiteX23" fmla="*/ 267855 w 434354"/>
              <a:gd name="connsiteY23" fmla="*/ 10202 h 462784"/>
              <a:gd name="connsiteX24" fmla="*/ 193964 w 434354"/>
              <a:gd name="connsiteY24" fmla="*/ 47148 h 462784"/>
              <a:gd name="connsiteX25" fmla="*/ 166255 w 434354"/>
              <a:gd name="connsiteY25" fmla="*/ 56384 h 462784"/>
              <a:gd name="connsiteX26" fmla="*/ 166255 w 434354"/>
              <a:gd name="connsiteY26" fmla="*/ 102566 h 46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4354" h="462784">
                <a:moveTo>
                  <a:pt x="166255" y="102566"/>
                </a:moveTo>
                <a:cubicBezTo>
                  <a:pt x="158558" y="111802"/>
                  <a:pt x="135219" y="107671"/>
                  <a:pt x="120073" y="111802"/>
                </a:cubicBezTo>
                <a:cubicBezTo>
                  <a:pt x="101287" y="116925"/>
                  <a:pt x="64655" y="130275"/>
                  <a:pt x="64655" y="130275"/>
                </a:cubicBezTo>
                <a:cubicBezTo>
                  <a:pt x="-11417" y="180989"/>
                  <a:pt x="11990" y="145190"/>
                  <a:pt x="0" y="241111"/>
                </a:cubicBezTo>
                <a:cubicBezTo>
                  <a:pt x="3079" y="253426"/>
                  <a:pt x="1306" y="268144"/>
                  <a:pt x="9236" y="278057"/>
                </a:cubicBezTo>
                <a:cubicBezTo>
                  <a:pt x="15318" y="285660"/>
                  <a:pt x="28237" y="282939"/>
                  <a:pt x="36945" y="287293"/>
                </a:cubicBezTo>
                <a:cubicBezTo>
                  <a:pt x="108565" y="323103"/>
                  <a:pt x="22718" y="291787"/>
                  <a:pt x="92364" y="315002"/>
                </a:cubicBezTo>
                <a:cubicBezTo>
                  <a:pt x="161160" y="360867"/>
                  <a:pt x="76665" y="301920"/>
                  <a:pt x="147782" y="361184"/>
                </a:cubicBezTo>
                <a:cubicBezTo>
                  <a:pt x="156310" y="368291"/>
                  <a:pt x="166255" y="373499"/>
                  <a:pt x="175491" y="379657"/>
                </a:cubicBezTo>
                <a:cubicBezTo>
                  <a:pt x="192339" y="430200"/>
                  <a:pt x="180690" y="433057"/>
                  <a:pt x="221673" y="453548"/>
                </a:cubicBezTo>
                <a:cubicBezTo>
                  <a:pt x="230381" y="457902"/>
                  <a:pt x="240146" y="459705"/>
                  <a:pt x="249382" y="462784"/>
                </a:cubicBezTo>
                <a:cubicBezTo>
                  <a:pt x="277091" y="459705"/>
                  <a:pt x="305009" y="458131"/>
                  <a:pt x="332509" y="453548"/>
                </a:cubicBezTo>
                <a:cubicBezTo>
                  <a:pt x="342113" y="451947"/>
                  <a:pt x="357543" y="453672"/>
                  <a:pt x="360218" y="444311"/>
                </a:cubicBezTo>
                <a:cubicBezTo>
                  <a:pt x="365363" y="426304"/>
                  <a:pt x="354061" y="407366"/>
                  <a:pt x="350982" y="388893"/>
                </a:cubicBezTo>
                <a:cubicBezTo>
                  <a:pt x="372534" y="324239"/>
                  <a:pt x="350982" y="339632"/>
                  <a:pt x="397164" y="324239"/>
                </a:cubicBezTo>
                <a:cubicBezTo>
                  <a:pt x="409479" y="305766"/>
                  <a:pt x="437249" y="290798"/>
                  <a:pt x="434109" y="268820"/>
                </a:cubicBezTo>
                <a:cubicBezTo>
                  <a:pt x="426806" y="217701"/>
                  <a:pt x="437998" y="203680"/>
                  <a:pt x="397164" y="176457"/>
                </a:cubicBezTo>
                <a:cubicBezTo>
                  <a:pt x="389063" y="171056"/>
                  <a:pt x="378691" y="170299"/>
                  <a:pt x="369455" y="167220"/>
                </a:cubicBezTo>
                <a:cubicBezTo>
                  <a:pt x="350982" y="170299"/>
                  <a:pt x="332318" y="172394"/>
                  <a:pt x="314036" y="176457"/>
                </a:cubicBezTo>
                <a:cubicBezTo>
                  <a:pt x="304532" y="178569"/>
                  <a:pt x="296063" y="185693"/>
                  <a:pt x="286327" y="185693"/>
                </a:cubicBezTo>
                <a:cubicBezTo>
                  <a:pt x="276591" y="185693"/>
                  <a:pt x="267854" y="179536"/>
                  <a:pt x="258618" y="176457"/>
                </a:cubicBezTo>
                <a:cubicBezTo>
                  <a:pt x="255539" y="167221"/>
                  <a:pt x="249382" y="158484"/>
                  <a:pt x="249382" y="148748"/>
                </a:cubicBezTo>
                <a:cubicBezTo>
                  <a:pt x="249382" y="89312"/>
                  <a:pt x="252052" y="93942"/>
                  <a:pt x="277091" y="56384"/>
                </a:cubicBezTo>
                <a:cubicBezTo>
                  <a:pt x="274012" y="40990"/>
                  <a:pt x="281485" y="17991"/>
                  <a:pt x="267855" y="10202"/>
                </a:cubicBezTo>
                <a:cubicBezTo>
                  <a:pt x="212352" y="-21514"/>
                  <a:pt x="216384" y="29212"/>
                  <a:pt x="193964" y="47148"/>
                </a:cubicBezTo>
                <a:cubicBezTo>
                  <a:pt x="186362" y="53230"/>
                  <a:pt x="175491" y="53305"/>
                  <a:pt x="166255" y="56384"/>
                </a:cubicBezTo>
                <a:cubicBezTo>
                  <a:pt x="144366" y="89216"/>
                  <a:pt x="173952" y="93330"/>
                  <a:pt x="166255" y="102566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24" name="Gruppo 1023"/>
          <p:cNvGrpSpPr/>
          <p:nvPr/>
        </p:nvGrpSpPr>
        <p:grpSpPr>
          <a:xfrm>
            <a:off x="539552" y="3858444"/>
            <a:ext cx="1195517" cy="375973"/>
            <a:chOff x="539552" y="3516712"/>
            <a:chExt cx="1195517" cy="375973"/>
          </a:xfrm>
        </p:grpSpPr>
        <p:sp>
          <p:nvSpPr>
            <p:cNvPr id="46" name="Triangolo isoscele 45"/>
            <p:cNvSpPr/>
            <p:nvPr/>
          </p:nvSpPr>
          <p:spPr>
            <a:xfrm>
              <a:off x="539552" y="3516712"/>
              <a:ext cx="288032" cy="2880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1231013" y="3523353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5</a:t>
              </a:r>
              <a:endParaRPr lang="it-IT" dirty="0"/>
            </a:p>
          </p:txBody>
        </p:sp>
      </p:grpSp>
      <p:grpSp>
        <p:nvGrpSpPr>
          <p:cNvPr id="1025" name="Gruppo 1024"/>
          <p:cNvGrpSpPr/>
          <p:nvPr/>
        </p:nvGrpSpPr>
        <p:grpSpPr>
          <a:xfrm>
            <a:off x="549184" y="4320506"/>
            <a:ext cx="1140062" cy="369332"/>
            <a:chOff x="549184" y="4043426"/>
            <a:chExt cx="1140062" cy="369332"/>
          </a:xfrm>
        </p:grpSpPr>
        <p:sp>
          <p:nvSpPr>
            <p:cNvPr id="47" name="Stella a 5 punte 46"/>
            <p:cNvSpPr/>
            <p:nvPr/>
          </p:nvSpPr>
          <p:spPr>
            <a:xfrm>
              <a:off x="549184" y="4091994"/>
              <a:ext cx="283538" cy="288032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1231013" y="4043426"/>
              <a:ext cx="458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5</a:t>
              </a:r>
              <a:endParaRPr lang="it-IT" dirty="0"/>
            </a:p>
          </p:txBody>
        </p:sp>
      </p:grpSp>
      <p:grpSp>
        <p:nvGrpSpPr>
          <p:cNvPr id="1029" name="Gruppo 1028"/>
          <p:cNvGrpSpPr/>
          <p:nvPr/>
        </p:nvGrpSpPr>
        <p:grpSpPr>
          <a:xfrm>
            <a:off x="559309" y="5185168"/>
            <a:ext cx="1129937" cy="369332"/>
            <a:chOff x="559309" y="5083572"/>
            <a:chExt cx="1129937" cy="369332"/>
          </a:xfrm>
        </p:grpSpPr>
        <p:sp>
          <p:nvSpPr>
            <p:cNvPr id="51" name="Rettangolo arrotondato 50"/>
            <p:cNvSpPr/>
            <p:nvPr/>
          </p:nvSpPr>
          <p:spPr>
            <a:xfrm rot="18854798">
              <a:off x="538791" y="5132233"/>
              <a:ext cx="289554" cy="24851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231013" y="5083572"/>
              <a:ext cx="458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8</a:t>
              </a:r>
            </a:p>
          </p:txBody>
        </p:sp>
      </p:grpSp>
      <p:grpSp>
        <p:nvGrpSpPr>
          <p:cNvPr id="1027" name="Gruppo 1026"/>
          <p:cNvGrpSpPr/>
          <p:nvPr/>
        </p:nvGrpSpPr>
        <p:grpSpPr>
          <a:xfrm>
            <a:off x="501452" y="4738983"/>
            <a:ext cx="1187794" cy="369332"/>
            <a:chOff x="501452" y="4563499"/>
            <a:chExt cx="1187794" cy="369332"/>
          </a:xfrm>
        </p:grpSpPr>
        <p:sp>
          <p:nvSpPr>
            <p:cNvPr id="49" name="Ovale 48"/>
            <p:cNvSpPr/>
            <p:nvPr/>
          </p:nvSpPr>
          <p:spPr>
            <a:xfrm>
              <a:off x="501452" y="4696303"/>
              <a:ext cx="364232" cy="1779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1231013" y="4563499"/>
              <a:ext cx="458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4</a:t>
              </a:r>
            </a:p>
          </p:txBody>
        </p:sp>
      </p:grpSp>
      <p:grpSp>
        <p:nvGrpSpPr>
          <p:cNvPr id="1031" name="Gruppo 1030"/>
          <p:cNvGrpSpPr/>
          <p:nvPr/>
        </p:nvGrpSpPr>
        <p:grpSpPr>
          <a:xfrm>
            <a:off x="439244" y="5556918"/>
            <a:ext cx="1250002" cy="462784"/>
            <a:chOff x="439244" y="5556918"/>
            <a:chExt cx="1250002" cy="462784"/>
          </a:xfrm>
        </p:grpSpPr>
        <p:sp>
          <p:nvSpPr>
            <p:cNvPr id="54" name="Figura a mano libera 53"/>
            <p:cNvSpPr/>
            <p:nvPr/>
          </p:nvSpPr>
          <p:spPr>
            <a:xfrm>
              <a:off x="439244" y="5556918"/>
              <a:ext cx="434354" cy="462784"/>
            </a:xfrm>
            <a:custGeom>
              <a:avLst/>
              <a:gdLst>
                <a:gd name="connsiteX0" fmla="*/ 166255 w 434354"/>
                <a:gd name="connsiteY0" fmla="*/ 102566 h 462784"/>
                <a:gd name="connsiteX1" fmla="*/ 120073 w 434354"/>
                <a:gd name="connsiteY1" fmla="*/ 111802 h 462784"/>
                <a:gd name="connsiteX2" fmla="*/ 64655 w 434354"/>
                <a:gd name="connsiteY2" fmla="*/ 130275 h 462784"/>
                <a:gd name="connsiteX3" fmla="*/ 0 w 434354"/>
                <a:gd name="connsiteY3" fmla="*/ 241111 h 462784"/>
                <a:gd name="connsiteX4" fmla="*/ 9236 w 434354"/>
                <a:gd name="connsiteY4" fmla="*/ 278057 h 462784"/>
                <a:gd name="connsiteX5" fmla="*/ 36945 w 434354"/>
                <a:gd name="connsiteY5" fmla="*/ 287293 h 462784"/>
                <a:gd name="connsiteX6" fmla="*/ 92364 w 434354"/>
                <a:gd name="connsiteY6" fmla="*/ 315002 h 462784"/>
                <a:gd name="connsiteX7" fmla="*/ 147782 w 434354"/>
                <a:gd name="connsiteY7" fmla="*/ 361184 h 462784"/>
                <a:gd name="connsiteX8" fmla="*/ 175491 w 434354"/>
                <a:gd name="connsiteY8" fmla="*/ 379657 h 462784"/>
                <a:gd name="connsiteX9" fmla="*/ 221673 w 434354"/>
                <a:gd name="connsiteY9" fmla="*/ 453548 h 462784"/>
                <a:gd name="connsiteX10" fmla="*/ 249382 w 434354"/>
                <a:gd name="connsiteY10" fmla="*/ 462784 h 462784"/>
                <a:gd name="connsiteX11" fmla="*/ 332509 w 434354"/>
                <a:gd name="connsiteY11" fmla="*/ 453548 h 462784"/>
                <a:gd name="connsiteX12" fmla="*/ 360218 w 434354"/>
                <a:gd name="connsiteY12" fmla="*/ 444311 h 462784"/>
                <a:gd name="connsiteX13" fmla="*/ 350982 w 434354"/>
                <a:gd name="connsiteY13" fmla="*/ 388893 h 462784"/>
                <a:gd name="connsiteX14" fmla="*/ 397164 w 434354"/>
                <a:gd name="connsiteY14" fmla="*/ 324239 h 462784"/>
                <a:gd name="connsiteX15" fmla="*/ 434109 w 434354"/>
                <a:gd name="connsiteY15" fmla="*/ 268820 h 462784"/>
                <a:gd name="connsiteX16" fmla="*/ 397164 w 434354"/>
                <a:gd name="connsiteY16" fmla="*/ 176457 h 462784"/>
                <a:gd name="connsiteX17" fmla="*/ 369455 w 434354"/>
                <a:gd name="connsiteY17" fmla="*/ 167220 h 462784"/>
                <a:gd name="connsiteX18" fmla="*/ 314036 w 434354"/>
                <a:gd name="connsiteY18" fmla="*/ 176457 h 462784"/>
                <a:gd name="connsiteX19" fmla="*/ 286327 w 434354"/>
                <a:gd name="connsiteY19" fmla="*/ 185693 h 462784"/>
                <a:gd name="connsiteX20" fmla="*/ 258618 w 434354"/>
                <a:gd name="connsiteY20" fmla="*/ 176457 h 462784"/>
                <a:gd name="connsiteX21" fmla="*/ 249382 w 434354"/>
                <a:gd name="connsiteY21" fmla="*/ 148748 h 462784"/>
                <a:gd name="connsiteX22" fmla="*/ 277091 w 434354"/>
                <a:gd name="connsiteY22" fmla="*/ 56384 h 462784"/>
                <a:gd name="connsiteX23" fmla="*/ 267855 w 434354"/>
                <a:gd name="connsiteY23" fmla="*/ 10202 h 462784"/>
                <a:gd name="connsiteX24" fmla="*/ 193964 w 434354"/>
                <a:gd name="connsiteY24" fmla="*/ 47148 h 462784"/>
                <a:gd name="connsiteX25" fmla="*/ 166255 w 434354"/>
                <a:gd name="connsiteY25" fmla="*/ 56384 h 462784"/>
                <a:gd name="connsiteX26" fmla="*/ 166255 w 434354"/>
                <a:gd name="connsiteY26" fmla="*/ 102566 h 46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4354" h="462784">
                  <a:moveTo>
                    <a:pt x="166255" y="102566"/>
                  </a:moveTo>
                  <a:cubicBezTo>
                    <a:pt x="158558" y="111802"/>
                    <a:pt x="135219" y="107671"/>
                    <a:pt x="120073" y="111802"/>
                  </a:cubicBezTo>
                  <a:cubicBezTo>
                    <a:pt x="101287" y="116925"/>
                    <a:pt x="64655" y="130275"/>
                    <a:pt x="64655" y="130275"/>
                  </a:cubicBezTo>
                  <a:cubicBezTo>
                    <a:pt x="-11417" y="180989"/>
                    <a:pt x="11990" y="145190"/>
                    <a:pt x="0" y="241111"/>
                  </a:cubicBezTo>
                  <a:cubicBezTo>
                    <a:pt x="3079" y="253426"/>
                    <a:pt x="1306" y="268144"/>
                    <a:pt x="9236" y="278057"/>
                  </a:cubicBezTo>
                  <a:cubicBezTo>
                    <a:pt x="15318" y="285660"/>
                    <a:pt x="28237" y="282939"/>
                    <a:pt x="36945" y="287293"/>
                  </a:cubicBezTo>
                  <a:cubicBezTo>
                    <a:pt x="108565" y="323103"/>
                    <a:pt x="22718" y="291787"/>
                    <a:pt x="92364" y="315002"/>
                  </a:cubicBezTo>
                  <a:cubicBezTo>
                    <a:pt x="161160" y="360867"/>
                    <a:pt x="76665" y="301920"/>
                    <a:pt x="147782" y="361184"/>
                  </a:cubicBezTo>
                  <a:cubicBezTo>
                    <a:pt x="156310" y="368291"/>
                    <a:pt x="166255" y="373499"/>
                    <a:pt x="175491" y="379657"/>
                  </a:cubicBezTo>
                  <a:cubicBezTo>
                    <a:pt x="192339" y="430200"/>
                    <a:pt x="180690" y="433057"/>
                    <a:pt x="221673" y="453548"/>
                  </a:cubicBezTo>
                  <a:cubicBezTo>
                    <a:pt x="230381" y="457902"/>
                    <a:pt x="240146" y="459705"/>
                    <a:pt x="249382" y="462784"/>
                  </a:cubicBezTo>
                  <a:cubicBezTo>
                    <a:pt x="277091" y="459705"/>
                    <a:pt x="305009" y="458131"/>
                    <a:pt x="332509" y="453548"/>
                  </a:cubicBezTo>
                  <a:cubicBezTo>
                    <a:pt x="342113" y="451947"/>
                    <a:pt x="357543" y="453672"/>
                    <a:pt x="360218" y="444311"/>
                  </a:cubicBezTo>
                  <a:cubicBezTo>
                    <a:pt x="365363" y="426304"/>
                    <a:pt x="354061" y="407366"/>
                    <a:pt x="350982" y="388893"/>
                  </a:cubicBezTo>
                  <a:cubicBezTo>
                    <a:pt x="372534" y="324239"/>
                    <a:pt x="350982" y="339632"/>
                    <a:pt x="397164" y="324239"/>
                  </a:cubicBezTo>
                  <a:cubicBezTo>
                    <a:pt x="409479" y="305766"/>
                    <a:pt x="437249" y="290798"/>
                    <a:pt x="434109" y="268820"/>
                  </a:cubicBezTo>
                  <a:cubicBezTo>
                    <a:pt x="426806" y="217701"/>
                    <a:pt x="437998" y="203680"/>
                    <a:pt x="397164" y="176457"/>
                  </a:cubicBezTo>
                  <a:cubicBezTo>
                    <a:pt x="389063" y="171056"/>
                    <a:pt x="378691" y="170299"/>
                    <a:pt x="369455" y="167220"/>
                  </a:cubicBezTo>
                  <a:cubicBezTo>
                    <a:pt x="350982" y="170299"/>
                    <a:pt x="332318" y="172394"/>
                    <a:pt x="314036" y="176457"/>
                  </a:cubicBezTo>
                  <a:cubicBezTo>
                    <a:pt x="304532" y="178569"/>
                    <a:pt x="296063" y="185693"/>
                    <a:pt x="286327" y="185693"/>
                  </a:cubicBezTo>
                  <a:cubicBezTo>
                    <a:pt x="276591" y="185693"/>
                    <a:pt x="267854" y="179536"/>
                    <a:pt x="258618" y="176457"/>
                  </a:cubicBezTo>
                  <a:cubicBezTo>
                    <a:pt x="255539" y="167221"/>
                    <a:pt x="249382" y="158484"/>
                    <a:pt x="249382" y="148748"/>
                  </a:cubicBezTo>
                  <a:cubicBezTo>
                    <a:pt x="249382" y="89312"/>
                    <a:pt x="252052" y="93942"/>
                    <a:pt x="277091" y="56384"/>
                  </a:cubicBezTo>
                  <a:cubicBezTo>
                    <a:pt x="274012" y="40990"/>
                    <a:pt x="281485" y="17991"/>
                    <a:pt x="267855" y="10202"/>
                  </a:cubicBezTo>
                  <a:cubicBezTo>
                    <a:pt x="212352" y="-21514"/>
                    <a:pt x="216384" y="29212"/>
                    <a:pt x="193964" y="47148"/>
                  </a:cubicBezTo>
                  <a:cubicBezTo>
                    <a:pt x="186362" y="53230"/>
                    <a:pt x="175491" y="53305"/>
                    <a:pt x="166255" y="56384"/>
                  </a:cubicBezTo>
                  <a:cubicBezTo>
                    <a:pt x="144366" y="89216"/>
                    <a:pt x="173952" y="93330"/>
                    <a:pt x="166255" y="102566"/>
                  </a:cubicBezTo>
                  <a:close/>
                </a:path>
              </a:pathLst>
            </a:custGeom>
            <a:solidFill>
              <a:srgbClr val="FF99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1231013" y="5603644"/>
              <a:ext cx="458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3</a:t>
              </a:r>
              <a:endParaRPr lang="it-IT" dirty="0"/>
            </a:p>
          </p:txBody>
        </p:sp>
      </p:grpSp>
      <p:cxnSp>
        <p:nvCxnSpPr>
          <p:cNvPr id="55" name="Connettore 1 54"/>
          <p:cNvCxnSpPr/>
          <p:nvPr/>
        </p:nvCxnSpPr>
        <p:spPr>
          <a:xfrm>
            <a:off x="1043608" y="6165304"/>
            <a:ext cx="6914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1187624" y="6305978"/>
            <a:ext cx="54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25</a:t>
            </a:r>
            <a:endParaRPr lang="it-IT" b="1" dirty="0"/>
          </a:p>
        </p:txBody>
      </p:sp>
      <p:pic>
        <p:nvPicPr>
          <p:cNvPr id="1030" name="Picture 6" descr="Risultati immagini per lichen diversity val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r="5953"/>
          <a:stretch/>
        </p:blipFill>
        <p:spPr bwMode="auto">
          <a:xfrm>
            <a:off x="0" y="0"/>
            <a:ext cx="3880855" cy="35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CasellaDiTesto 1031"/>
          <p:cNvSpPr txBox="1"/>
          <p:nvPr/>
        </p:nvSpPr>
        <p:spPr>
          <a:xfrm>
            <a:off x="1605764" y="6305978"/>
            <a:ext cx="30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«I.A.P. dell’albero n del sito x»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6736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sz="3100" dirty="0" err="1" smtClean="0"/>
              <a:t>Biomonitoraggio</a:t>
            </a:r>
            <a:r>
              <a:rPr lang="it-IT" sz="3100" dirty="0" smtClean="0"/>
              <a:t> nel contenzioso ambientale </a:t>
            </a:r>
            <a:br>
              <a:rPr lang="it-IT" sz="3100" dirty="0" smtClean="0"/>
            </a:br>
            <a:r>
              <a:rPr lang="it-IT" sz="3600" i="1" dirty="0" smtClean="0">
                <a:solidFill>
                  <a:schemeClr val="accent2">
                    <a:lumMod val="75000"/>
                  </a:schemeClr>
                </a:solidFill>
              </a:rPr>
              <a:t>La ricerca a sostegno della normazione</a:t>
            </a:r>
            <a:endParaRPr lang="it-IT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it-IT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Maggiore oggettività, con la verifica di alcuni metodi di </a:t>
            </a:r>
            <a:r>
              <a:rPr lang="it-IT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campionamento su base probabilistica</a:t>
            </a:r>
            <a:r>
              <a:rPr lang="it-IT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Font typeface="Wingdings" pitchFamily="2" charset="2"/>
              <a:buChar char="v"/>
              <a:defRPr/>
            </a:pPr>
            <a:endParaRPr lang="it-IT" sz="24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it-IT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Studio della variabilità spaziale between-site </a:t>
            </a:r>
            <a:r>
              <a:rPr lang="it-IT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della diversità lichenica per l’ottimizzazione della numerosità campionaria.</a:t>
            </a:r>
          </a:p>
          <a:p>
            <a:pPr>
              <a:buFont typeface="Wingdings" pitchFamily="2" charset="2"/>
              <a:buChar char="v"/>
              <a:defRPr/>
            </a:pPr>
            <a:endParaRPr lang="it-IT" sz="24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it-IT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Indagine della </a:t>
            </a:r>
            <a:r>
              <a:rPr lang="it-IT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variabilità within-site </a:t>
            </a:r>
            <a:r>
              <a:rPr lang="it-IT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per la definizione del rumore di fondo naturale, per ottenere una migliore interpretazione dei dati.</a:t>
            </a:r>
          </a:p>
          <a:p>
            <a:pPr>
              <a:buFont typeface="Wingdings" pitchFamily="2" charset="2"/>
              <a:buChar char="v"/>
              <a:defRPr/>
            </a:pPr>
            <a:endParaRPr lang="it-IT" sz="24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it-IT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Definizione di </a:t>
            </a:r>
            <a:r>
              <a:rPr lang="it-IT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procedure di Quality Assurance </a:t>
            </a:r>
            <a:r>
              <a:rPr lang="it-IT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per valutare e minimizzare gli errori non campionari dovuti agli operatori.</a:t>
            </a:r>
          </a:p>
          <a:p>
            <a:pPr>
              <a:buFont typeface="Wingdings" pitchFamily="2" charset="2"/>
              <a:buChar char="v"/>
              <a:defRPr/>
            </a:pPr>
            <a:endParaRPr lang="it-IT" sz="24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it-IT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Interpretazione</a:t>
            </a:r>
            <a:r>
              <a:rPr lang="it-IT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dei dati</a:t>
            </a:r>
            <a:endParaRPr lang="it-IT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82073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2400">
                <a:solidFill>
                  <a:srgbClr val="000000"/>
                </a:solidFill>
              </a:rPr>
              <a:t> Cline, S.P., Burkman, W.G. (1989). </a:t>
            </a:r>
            <a:r>
              <a:rPr lang="en-GB" altLang="it-IT" sz="2400" i="1">
                <a:solidFill>
                  <a:srgbClr val="000000"/>
                </a:solidFill>
              </a:rPr>
              <a:t>The role of quality assurance in ecological programs</a:t>
            </a:r>
            <a:r>
              <a:rPr lang="en-GB" altLang="it-IT" sz="2400">
                <a:solidFill>
                  <a:srgbClr val="000000"/>
                </a:solidFill>
              </a:rPr>
              <a:t>. In: Bucher, J.B., Bucher-Wallin, J. (Eds.): Air pollution and forest decline. IUFRO, Birmensdorf, 361 pp.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2400">
                <a:solidFill>
                  <a:srgbClr val="000000"/>
                </a:solidFill>
              </a:rPr>
              <a:t> EPA (2002). Guidance for Quality Assurance Project Plans. EPA QA/G-5. </a:t>
            </a: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2997200"/>
            <a:ext cx="8135938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it-IT" sz="2400">
                <a:solidFill>
                  <a:srgbClr val="000000"/>
                </a:solidFill>
              </a:rPr>
              <a:t> Brunialti, G., Giordani, P., Ferretti, M. (2004). </a:t>
            </a:r>
            <a:r>
              <a:rPr lang="en-GB" altLang="it-IT" sz="2400" i="1">
                <a:solidFill>
                  <a:srgbClr val="000000"/>
                </a:solidFill>
              </a:rPr>
              <a:t>Discriminating between the good and the bad: quality assurance is central in biomonitoring studies</a:t>
            </a:r>
            <a:r>
              <a:rPr lang="en-GB" altLang="it-IT" sz="2400">
                <a:solidFill>
                  <a:srgbClr val="000000"/>
                </a:solidFill>
              </a:rPr>
              <a:t>. In: Wiersma, B. (Ed.): Environmental Monitoring. CRC Press LLC, pp. 443-464.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it-IT" sz="2400">
                <a:solidFill>
                  <a:srgbClr val="000000"/>
                </a:solidFill>
              </a:rPr>
              <a:t> Brunialti, G., Giordani, P., Isocrono, D., Loppi, S. (2002). </a:t>
            </a:r>
            <a:r>
              <a:rPr lang="en-GB" altLang="it-IT" sz="2400" i="1">
                <a:solidFill>
                  <a:srgbClr val="000000"/>
                </a:solidFill>
              </a:rPr>
              <a:t>Evaluation of data quality in lichen biomonitoring studies: the Italian experience</a:t>
            </a:r>
            <a:r>
              <a:rPr lang="en-GB" altLang="it-IT" sz="2400">
                <a:solidFill>
                  <a:srgbClr val="000000"/>
                </a:solidFill>
              </a:rPr>
              <a:t>. Environmental Monitoring and Assessment 75, 271-280.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 noChangeAspect="1"/>
          </p:cNvGrpSpPr>
          <p:nvPr/>
        </p:nvGrpSpPr>
        <p:grpSpPr bwMode="auto">
          <a:xfrm>
            <a:off x="2000250" y="228600"/>
            <a:ext cx="5143500" cy="6629400"/>
            <a:chOff x="0" y="272"/>
            <a:chExt cx="8100" cy="10440"/>
          </a:xfrm>
        </p:grpSpPr>
        <p:sp>
          <p:nvSpPr>
            <p:cNvPr id="17411" name="AutoShape 3"/>
            <p:cNvSpPr>
              <a:spLocks noChangeAspect="1" noChangeArrowheads="1"/>
            </p:cNvSpPr>
            <p:nvPr/>
          </p:nvSpPr>
          <p:spPr bwMode="auto">
            <a:xfrm>
              <a:off x="0" y="272"/>
              <a:ext cx="8100" cy="1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0" y="5984"/>
              <a:ext cx="3379" cy="642"/>
            </a:xfrm>
            <a:prstGeom prst="rect">
              <a:avLst/>
            </a:prstGeom>
            <a:noFill/>
            <a:ln w="762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it-IT" sz="1200">
                  <a:solidFill>
                    <a:srgbClr val="000000"/>
                  </a:solidFill>
                  <a:latin typeface="Times New Roman" pitchFamily="18" charset="0"/>
                </a:rPr>
                <a:t>Identification of critical specimens (5.4.9)</a:t>
              </a: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0" y="7208"/>
              <a:ext cx="3379" cy="680"/>
            </a:xfrm>
            <a:prstGeom prst="rect">
              <a:avLst/>
            </a:prstGeom>
            <a:noFill/>
            <a:ln w="762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200">
                  <a:solidFill>
                    <a:srgbClr val="000000"/>
                  </a:solidFill>
                  <a:latin typeface="Times New Roman" pitchFamily="18" charset="0"/>
                </a:rPr>
                <a:t>Calculation of lichens diversity metrics (Annex B)</a:t>
              </a: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0" y="1496"/>
              <a:ext cx="3379" cy="816"/>
            </a:xfrm>
            <a:prstGeom prst="rect">
              <a:avLst/>
            </a:prstGeom>
            <a:noFill/>
            <a:ln w="762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Preliminary knowledge: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Aim of the study, characteristics of the study area (5.4.2)</a:t>
              </a: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2856"/>
              <a:ext cx="3379" cy="1224"/>
            </a:xfrm>
            <a:prstGeom prst="rect">
              <a:avLst/>
            </a:prstGeom>
            <a:noFill/>
            <a:ln w="762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Standard tree species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(5.4.3, Annex C)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Sampling scheme (5.4.5)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Sampling unit (5.4.6)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Sampling density (5.4.7)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0" y="4624"/>
              <a:ext cx="3400" cy="680"/>
            </a:xfrm>
            <a:prstGeom prst="rect">
              <a:avLst/>
            </a:prstGeom>
            <a:solidFill>
              <a:srgbClr val="C0C0C0"/>
            </a:solidFill>
            <a:ln w="762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Selection of standard trees (5.4.4)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Survey of lichens (5.4.8)</a:t>
              </a: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3700" y="952"/>
              <a:ext cx="4000" cy="680"/>
            </a:xfrm>
            <a:prstGeom prst="rect">
              <a:avLst/>
            </a:prstGeom>
            <a:noFill/>
            <a:ln w="222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Quality Assurance and quality control (Clause 7, i. Project management)</a:t>
              </a: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3700" y="4080"/>
              <a:ext cx="4000" cy="680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Quality assurance and quality control (Clause 7, ii. adopted Standard Operating Procedures)</a:t>
              </a: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3700" y="6664"/>
              <a:ext cx="4100" cy="680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00">
                  <a:solidFill>
                    <a:srgbClr val="000000"/>
                  </a:solidFill>
                  <a:latin typeface="Times New Roman" pitchFamily="18" charset="0"/>
                </a:rPr>
                <a:t>Quality assurance and quality control (Clause 7, iii. Data quality control activities)</a:t>
              </a:r>
              <a:endParaRPr lang="it-IT" altLang="it-IT" sz="1800">
                <a:solidFill>
                  <a:srgbClr val="000000"/>
                </a:solidFill>
              </a:endParaRPr>
            </a:p>
          </p:txBody>
        </p:sp>
        <p:cxnSp>
          <p:nvCxnSpPr>
            <p:cNvPr id="17420" name="AutoShape 12"/>
            <p:cNvCxnSpPr>
              <a:cxnSpLocks noChangeShapeType="1"/>
            </p:cNvCxnSpPr>
            <p:nvPr/>
          </p:nvCxnSpPr>
          <p:spPr bwMode="auto">
            <a:xfrm flipH="1">
              <a:off x="1690" y="952"/>
              <a:ext cx="10" cy="5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1" name="AutoShape 13"/>
            <p:cNvCxnSpPr>
              <a:cxnSpLocks noChangeShapeType="1"/>
            </p:cNvCxnSpPr>
            <p:nvPr/>
          </p:nvCxnSpPr>
          <p:spPr bwMode="auto">
            <a:xfrm>
              <a:off x="1690" y="2312"/>
              <a:ext cx="1" cy="5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2" name="AutoShape 14"/>
            <p:cNvCxnSpPr>
              <a:cxnSpLocks noChangeShapeType="1"/>
            </p:cNvCxnSpPr>
            <p:nvPr/>
          </p:nvCxnSpPr>
          <p:spPr bwMode="auto">
            <a:xfrm>
              <a:off x="1690" y="4080"/>
              <a:ext cx="10" cy="5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3" name="AutoShape 15"/>
            <p:cNvCxnSpPr>
              <a:cxnSpLocks noChangeShapeType="1"/>
            </p:cNvCxnSpPr>
            <p:nvPr/>
          </p:nvCxnSpPr>
          <p:spPr bwMode="auto">
            <a:xfrm flipH="1">
              <a:off x="1690" y="5304"/>
              <a:ext cx="10" cy="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4" name="AutoShape 16"/>
            <p:cNvCxnSpPr>
              <a:cxnSpLocks noChangeShapeType="1"/>
            </p:cNvCxnSpPr>
            <p:nvPr/>
          </p:nvCxnSpPr>
          <p:spPr bwMode="auto">
            <a:xfrm>
              <a:off x="1690" y="6626"/>
              <a:ext cx="1" cy="5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5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1423" y="8155"/>
              <a:ext cx="544" cy="1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H="1">
              <a:off x="1700" y="1224"/>
              <a:ext cx="2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 flipH="1">
              <a:off x="1700" y="6936"/>
              <a:ext cx="2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>
              <a:off x="1700" y="4352"/>
              <a:ext cx="20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1700" y="5576"/>
              <a:ext cx="1805" cy="2587"/>
            </a:xfrm>
            <a:custGeom>
              <a:avLst/>
              <a:gdLst>
                <a:gd name="T0" fmla="*/ 0 w 1805"/>
                <a:gd name="T1" fmla="*/ 0 h 2587"/>
                <a:gd name="T2" fmla="*/ 1800 w 1805"/>
                <a:gd name="T3" fmla="*/ 0 h 2587"/>
                <a:gd name="T4" fmla="*/ 1805 w 1805"/>
                <a:gd name="T5" fmla="*/ 2587 h 2587"/>
                <a:gd name="T6" fmla="*/ 0 w 1805"/>
                <a:gd name="T7" fmla="*/ 2584 h 2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5" h="2587">
                  <a:moveTo>
                    <a:pt x="0" y="0"/>
                  </a:moveTo>
                  <a:lnTo>
                    <a:pt x="1800" y="0"/>
                  </a:lnTo>
                  <a:lnTo>
                    <a:pt x="1805" y="2587"/>
                  </a:lnTo>
                  <a:lnTo>
                    <a:pt x="0" y="25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7430" name="AutoShape 22"/>
            <p:cNvSpPr>
              <a:spLocks noChangeArrowheads="1"/>
            </p:cNvSpPr>
            <p:nvPr/>
          </p:nvSpPr>
          <p:spPr bwMode="auto">
            <a:xfrm>
              <a:off x="0" y="544"/>
              <a:ext cx="3400" cy="4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it-IT" sz="900">
                  <a:solidFill>
                    <a:srgbClr val="000000"/>
                  </a:solidFill>
                  <a:latin typeface="Times New Roman" pitchFamily="18" charset="0"/>
                </a:rPr>
                <a:t>Baseline study (5.3)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>
              <a:off x="0" y="8432"/>
              <a:ext cx="3400" cy="4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200">
                  <a:solidFill>
                    <a:srgbClr val="000000"/>
                  </a:solidFill>
                  <a:latin typeface="Times New Roman" pitchFamily="18" charset="0"/>
                </a:rPr>
                <a:t>End of survey (Annex E)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0" y="9272"/>
              <a:ext cx="3379" cy="540"/>
            </a:xfrm>
            <a:prstGeom prst="rect">
              <a:avLst/>
            </a:prstGeom>
            <a:noFill/>
            <a:ln w="762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200">
                  <a:solidFill>
                    <a:srgbClr val="000000"/>
                  </a:solidFill>
                  <a:latin typeface="Times New Roman" pitchFamily="18" charset="0"/>
                </a:rPr>
                <a:t>White rectangles: Indoor or lab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0" y="9992"/>
              <a:ext cx="3400" cy="540"/>
            </a:xfrm>
            <a:prstGeom prst="rect">
              <a:avLst/>
            </a:prstGeom>
            <a:solidFill>
              <a:srgbClr val="C0C0C0"/>
            </a:solidFill>
            <a:ln w="762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200">
                  <a:solidFill>
                    <a:srgbClr val="000000"/>
                  </a:solidFill>
                  <a:latin typeface="Times New Roman" pitchFamily="18" charset="0"/>
                </a:rPr>
                <a:t>Grey rectangles: fieldwork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3600" y="9992"/>
              <a:ext cx="4100" cy="500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200">
                  <a:solidFill>
                    <a:srgbClr val="000000"/>
                  </a:solidFill>
                  <a:latin typeface="Times New Roman" pitchFamily="18" charset="0"/>
                </a:rPr>
                <a:t>Bold rectangles: Quality assurance.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7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100" smtClean="0"/>
              <a:t>Biomonitoraggio nel contenzioso ambientale </a:t>
            </a:r>
            <a:r>
              <a:rPr lang="it-IT" smtClean="0"/>
              <a:t/>
            </a:r>
            <a:br>
              <a:rPr lang="it-IT" smtClean="0"/>
            </a:br>
            <a:r>
              <a:rPr lang="it-IT" b="0" i="1" smtClean="0"/>
              <a:t>Errori non campionari: accuratezza del rilevamento</a:t>
            </a:r>
            <a:endParaRPr lang="it-IT" b="0" i="1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90738"/>
            <a:ext cx="69850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5413" y="1268413"/>
            <a:ext cx="4067175" cy="936625"/>
          </a:xfrm>
        </p:spPr>
      </p:pic>
    </p:spTree>
    <p:extLst>
      <p:ext uri="{BB962C8B-B14F-4D97-AF65-F5344CB8AC3E}">
        <p14:creationId xmlns:p14="http://schemas.microsoft.com/office/powerpoint/2010/main" val="10942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100" smtClean="0"/>
              <a:t>Biomonitoraggio nel contenzioso ambientale </a:t>
            </a:r>
            <a:r>
              <a:rPr lang="it-IT" smtClean="0"/>
              <a:t/>
            </a:r>
            <a:br>
              <a:rPr lang="it-IT" smtClean="0"/>
            </a:br>
            <a:r>
              <a:rPr lang="it-IT" b="0" i="1" smtClean="0"/>
              <a:t>Dal campionamento preferenziale al probabilistico</a:t>
            </a:r>
            <a:endParaRPr lang="it-IT" b="0" i="1"/>
          </a:p>
        </p:txBody>
      </p:sp>
      <p:pic>
        <p:nvPicPr>
          <p:cNvPr id="21507" name="Picture 4" descr="stazioni%20x%20str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0325"/>
            <a:ext cx="4267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fig 2 LB Ligu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54513"/>
            <a:ext cx="42672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IBLtutti stra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322388"/>
            <a:ext cx="4094163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025"/>
            <a:ext cx="48768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41988"/>
            <a:ext cx="20574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35288"/>
            <a:ext cx="2209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2057400" y="985838"/>
            <a:ext cx="5338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2003 -  Campionamento randomizzato stratificato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2743200" y="3957638"/>
            <a:ext cx="3897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2000 – Campionamento sistematico</a:t>
            </a:r>
          </a:p>
        </p:txBody>
      </p:sp>
    </p:spTree>
    <p:extLst>
      <p:ext uri="{BB962C8B-B14F-4D97-AF65-F5344CB8AC3E}">
        <p14:creationId xmlns:p14="http://schemas.microsoft.com/office/powerpoint/2010/main" val="32944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100" smtClean="0"/>
              <a:t>Biomonitoraggio nel contenzioso ambientale </a:t>
            </a:r>
            <a:r>
              <a:rPr lang="it-IT" smtClean="0"/>
              <a:t/>
            </a:r>
            <a:br>
              <a:rPr lang="it-IT" smtClean="0"/>
            </a:br>
            <a:r>
              <a:rPr lang="it-IT" b="0" i="1" smtClean="0"/>
              <a:t>Normazione dei disegni campionari</a:t>
            </a:r>
            <a:endParaRPr lang="it-IT" b="0" i="1"/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831850"/>
            <a:ext cx="44640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7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100" smtClean="0"/>
              <a:t>Biomonitoraggio nel contenzioso ambientale </a:t>
            </a:r>
            <a:r>
              <a:rPr lang="it-IT" b="0" i="1" smtClean="0"/>
              <a:t>Variabilità spaziale ‘between sites’</a:t>
            </a:r>
            <a:endParaRPr lang="it-IT" b="0" i="1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4663"/>
            <a:ext cx="349091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90713"/>
            <a:ext cx="8077200" cy="4967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96837" y="620688"/>
            <a:ext cx="76327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dirty="0" smtClean="0">
                <a:solidFill>
                  <a:srgbClr val="FF0000"/>
                </a:solidFill>
              </a:rPr>
              <a:t>Altri problemi fondam</a:t>
            </a:r>
            <a:r>
              <a:rPr lang="it-IT" altLang="it-IT" sz="2400" dirty="0" smtClean="0">
                <a:solidFill>
                  <a:srgbClr val="FF0000"/>
                </a:solidFill>
              </a:rPr>
              <a:t>entali da discutere:</a:t>
            </a:r>
            <a:endParaRPr lang="it-IT" altLang="it-IT" sz="2400" dirty="0" smtClean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smtClean="0">
                <a:solidFill>
                  <a:srgbClr val="000000"/>
                </a:solidFill>
              </a:rPr>
              <a:t>Tutte </a:t>
            </a:r>
            <a:r>
              <a:rPr lang="it-IT" altLang="it-IT" sz="2400" dirty="0">
                <a:solidFill>
                  <a:srgbClr val="000000"/>
                </a:solidFill>
              </a:rPr>
              <a:t>le specie o solo </a:t>
            </a:r>
            <a:r>
              <a:rPr lang="it-IT" altLang="it-IT" sz="2400" dirty="0" smtClean="0">
                <a:solidFill>
                  <a:srgbClr val="000000"/>
                </a:solidFill>
              </a:rPr>
              <a:t>alcune (es. </a:t>
            </a:r>
            <a:r>
              <a:rPr lang="it-IT" altLang="it-IT" sz="2400" dirty="0" err="1" smtClean="0">
                <a:solidFill>
                  <a:srgbClr val="000000"/>
                </a:solidFill>
              </a:rPr>
              <a:t>macrolicheni</a:t>
            </a:r>
            <a:r>
              <a:rPr lang="it-IT" altLang="it-IT" sz="2400" dirty="0" smtClean="0">
                <a:solidFill>
                  <a:srgbClr val="000000"/>
                </a:solidFill>
              </a:rPr>
              <a:t>)? </a:t>
            </a:r>
            <a:r>
              <a:rPr lang="it-IT" altLang="it-IT" sz="2400" dirty="0">
                <a:solidFill>
                  <a:srgbClr val="000000"/>
                </a:solidFill>
              </a:rPr>
              <a:t>Se solo alcune, come e perché scelte?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smtClean="0">
                <a:solidFill>
                  <a:srgbClr val="000000"/>
                </a:solidFill>
              </a:rPr>
              <a:t>Chi </a:t>
            </a:r>
            <a:r>
              <a:rPr lang="it-IT" altLang="it-IT" sz="2400" dirty="0">
                <a:solidFill>
                  <a:srgbClr val="000000"/>
                </a:solidFill>
              </a:rPr>
              <a:t>controlla i controllori</a:t>
            </a:r>
            <a:r>
              <a:rPr lang="it-IT" altLang="it-IT" sz="2400" dirty="0">
                <a:solidFill>
                  <a:srgbClr val="000000"/>
                </a:solidFill>
              </a:rPr>
              <a:t>? Patentino o no? </a:t>
            </a:r>
            <a:endParaRPr lang="it-IT" altLang="it-IT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smtClean="0">
                <a:solidFill>
                  <a:srgbClr val="000000"/>
                </a:solidFill>
              </a:rPr>
              <a:t>Le </a:t>
            </a:r>
            <a:r>
              <a:rPr lang="it-IT" altLang="it-IT" sz="2400" dirty="0">
                <a:solidFill>
                  <a:srgbClr val="000000"/>
                </a:solidFill>
              </a:rPr>
              <a:t>scale di naturalità/alterazione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rgbClr val="000000"/>
                </a:solidFill>
              </a:rPr>
              <a:t>Scale interpretative x aree </a:t>
            </a:r>
            <a:r>
              <a:rPr lang="it-IT" altLang="it-IT" sz="2400" dirty="0" err="1">
                <a:solidFill>
                  <a:srgbClr val="000000"/>
                </a:solidFill>
              </a:rPr>
              <a:t>fitoclimatiche</a:t>
            </a:r>
            <a:r>
              <a:rPr lang="it-IT" altLang="it-IT" sz="2400" dirty="0">
                <a:solidFill>
                  <a:srgbClr val="000000"/>
                </a:solidFill>
              </a:rPr>
              <a:t> </a:t>
            </a:r>
            <a:r>
              <a:rPr lang="it-IT" altLang="it-IT" sz="2400" dirty="0" smtClean="0">
                <a:solidFill>
                  <a:srgbClr val="000000"/>
                </a:solidFill>
              </a:rPr>
              <a:t>omogenee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smtClean="0">
                <a:solidFill>
                  <a:srgbClr val="000000"/>
                </a:solidFill>
              </a:rPr>
              <a:t>Alla fine, cosa </a:t>
            </a:r>
            <a:r>
              <a:rPr lang="it-IT" altLang="it-IT" sz="2400" dirty="0">
                <a:solidFill>
                  <a:srgbClr val="000000"/>
                </a:solidFill>
              </a:rPr>
              <a:t>effettivamente misura il «Lichen </a:t>
            </a:r>
            <a:r>
              <a:rPr lang="it-IT" altLang="it-IT" sz="2400" dirty="0" err="1">
                <a:solidFill>
                  <a:srgbClr val="000000"/>
                </a:solidFill>
              </a:rPr>
              <a:t>Diversity</a:t>
            </a:r>
            <a:r>
              <a:rPr lang="it-IT" altLang="it-IT" sz="2400" dirty="0">
                <a:solidFill>
                  <a:srgbClr val="000000"/>
                </a:solidFill>
              </a:rPr>
              <a:t> Value</a:t>
            </a:r>
            <a:r>
              <a:rPr lang="it-IT" altLang="it-IT" sz="2400" dirty="0" smtClean="0">
                <a:solidFill>
                  <a:srgbClr val="000000"/>
                </a:solidFill>
              </a:rPr>
              <a:t>»?</a:t>
            </a:r>
            <a:endParaRPr lang="it-IT" altLang="it-IT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ttangolo 2"/>
          <p:cNvSpPr>
            <a:spLocks noChangeArrowheads="1"/>
          </p:cNvSpPr>
          <p:nvPr/>
        </p:nvSpPr>
        <p:spPr bwMode="auto">
          <a:xfrm>
            <a:off x="468313" y="404813"/>
            <a:ext cx="8135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Tutte le specie o solo alcune? Se solo alcune, come e perché scelte?</a:t>
            </a:r>
          </a:p>
        </p:txBody>
      </p:sp>
      <p:pic>
        <p:nvPicPr>
          <p:cNvPr id="39939" name="Immagine 3" descr="art_10.1007_s10531-006-9084-z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5" t="17802" r="7912" b="44710"/>
          <a:stretch>
            <a:fillRect/>
          </a:stretch>
        </p:blipFill>
        <p:spPr bwMode="auto">
          <a:xfrm>
            <a:off x="250825" y="1341438"/>
            <a:ext cx="575945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magine 4" descr="art_10.1007_s10531-006-9084-z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45799" r="7014" b="16652"/>
          <a:stretch>
            <a:fillRect/>
          </a:stretch>
        </p:blipFill>
        <p:spPr bwMode="auto">
          <a:xfrm>
            <a:off x="2919413" y="2808288"/>
            <a:ext cx="62245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magine 1" descr="art_10.1007_s10531-006-9084-z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8" t="35300" r="7016" b="6357"/>
          <a:stretch>
            <a:fillRect/>
          </a:stretch>
        </p:blipFill>
        <p:spPr bwMode="auto">
          <a:xfrm>
            <a:off x="684213" y="620713"/>
            <a:ext cx="7708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1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magine 1" descr="bioindicazione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16768" r="7164" b="14136"/>
          <a:stretch>
            <a:fillRect/>
          </a:stretch>
        </p:blipFill>
        <p:spPr bwMode="auto">
          <a:xfrm>
            <a:off x="455613" y="692150"/>
            <a:ext cx="8377237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magine 1" descr="art_10.1007_s10531-006-9084-z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5" t="22260" r="17165" b="8186"/>
          <a:stretch>
            <a:fillRect/>
          </a:stretch>
        </p:blipFill>
        <p:spPr bwMode="auto">
          <a:xfrm>
            <a:off x="1331913" y="19050"/>
            <a:ext cx="65532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3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tangolo 2"/>
          <p:cNvSpPr>
            <a:spLocks noChangeArrowheads="1"/>
          </p:cNvSpPr>
          <p:nvPr/>
        </p:nvSpPr>
        <p:spPr bwMode="auto">
          <a:xfrm>
            <a:off x="468313" y="404813"/>
            <a:ext cx="813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I taxa problematici</a:t>
            </a:r>
          </a:p>
        </p:txBody>
      </p:sp>
      <p:sp>
        <p:nvSpPr>
          <p:cNvPr id="43011" name="CasellaDiTesto 2"/>
          <p:cNvSpPr txBox="1">
            <a:spLocks noChangeArrowheads="1"/>
          </p:cNvSpPr>
          <p:nvPr/>
        </p:nvSpPr>
        <p:spPr bwMode="auto">
          <a:xfrm>
            <a:off x="468313" y="1077913"/>
            <a:ext cx="8135937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Ogni gruppo tassonomico ha i propri gruppi problematici, che sono spesso accompagnati da problemi nomenclaturali di non poco (la disponibilità di tanti nomi indica che diversi specialisti hanno interpretato diversamente la variabilità riscontrata…).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68313" y="3054350"/>
            <a:ext cx="84963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In alcuni casi si tratta di problemi reali, rappresentati da taxa poco differenziati morfologicamente (o con caratteri diacritici di difficile osservazione in campo).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In altri casi, il problema è legato al grado di conoscenza dell’operatore, quando non alle limitatissime dimensioni dei talli e alla stagionalità della produzione dei corpi fruttiferi.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468313" y="5443538"/>
            <a:ext cx="81359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Il guaio è che talvolta si tratta di taxa relativamente comuni, in cui è facile imbattersi.</a:t>
            </a:r>
          </a:p>
        </p:txBody>
      </p:sp>
    </p:spTree>
    <p:extLst>
      <p:ext uri="{BB962C8B-B14F-4D97-AF65-F5344CB8AC3E}">
        <p14:creationId xmlns:p14="http://schemas.microsoft.com/office/powerpoint/2010/main" val="3520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moose-flechten-umwelt.de/Punctelia%20borreri_12s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76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http://4.bp.blogspot.com/-WeyFTXRk0CM/UTPLHAMxMCI/AAAAAAAAK0U/KRQ9HayrUds/s1600/puncteliasubrudecta_whetstone030313_m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0"/>
            <a:ext cx="50196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http://www2.ac-lille.fr/myconord/Photos_AFL/Photos_AFL_L/Lecanora/Lecanora_argentata_JP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830638"/>
            <a:ext cx="41417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http://www2.ac-lille.fr/myconord/Photos_AFL/Photos_AFL_G/Phot_G/Gyalecta_truncigena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4086225"/>
            <a:ext cx="498633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9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/>
          <a:stretch>
            <a:fillRect/>
          </a:stretch>
        </p:blipFill>
        <p:spPr bwMode="auto">
          <a:xfrm>
            <a:off x="1303338" y="333375"/>
            <a:ext cx="6770687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5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3451189"/>
            <a:ext cx="2303463" cy="3225800"/>
          </a:xfrm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89240"/>
            <a:ext cx="39227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37" y="3284984"/>
            <a:ext cx="585586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CasellaDiTesto 4"/>
          <p:cNvSpPr txBox="1">
            <a:spLocks noChangeArrowheads="1"/>
          </p:cNvSpPr>
          <p:nvPr/>
        </p:nvSpPr>
        <p:spPr bwMode="auto">
          <a:xfrm>
            <a:off x="177173" y="908720"/>
            <a:ext cx="8571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it-IT" altLang="it-IT" sz="1800" dirty="0" smtClean="0">
                <a:solidFill>
                  <a:srgbClr val="000000"/>
                </a:solidFill>
                <a:latin typeface="Arial" charset="0"/>
              </a:rPr>
              <a:t>Un </a:t>
            </a:r>
            <a:r>
              <a:rPr lang="it-IT" altLang="it-IT" sz="1800" dirty="0">
                <a:solidFill>
                  <a:srgbClr val="000000"/>
                </a:solidFill>
                <a:latin typeface="Arial" charset="0"/>
              </a:rPr>
              <a:t>aspetto centrale </a:t>
            </a:r>
            <a:r>
              <a:rPr lang="it-IT" altLang="it-IT" sz="1800" dirty="0" smtClean="0">
                <a:solidFill>
                  <a:srgbClr val="000000"/>
                </a:solidFill>
                <a:latin typeface="Arial" charset="0"/>
              </a:rPr>
              <a:t>dello sviluppo delle </a:t>
            </a:r>
            <a:r>
              <a:rPr lang="it-IT" altLang="it-IT" sz="1800" dirty="0">
                <a:solidFill>
                  <a:srgbClr val="000000"/>
                </a:solidFill>
                <a:latin typeface="Arial" charset="0"/>
              </a:rPr>
              <a:t>metodiche di </a:t>
            </a:r>
            <a:r>
              <a:rPr lang="it-IT" altLang="it-IT" sz="1800" dirty="0" err="1" smtClean="0">
                <a:solidFill>
                  <a:srgbClr val="000000"/>
                </a:solidFill>
                <a:latin typeface="Arial" charset="0"/>
              </a:rPr>
              <a:t>bioindicazione</a:t>
            </a:r>
            <a:r>
              <a:rPr lang="it-IT" altLang="it-IT" sz="1800" dirty="0" smtClean="0">
                <a:solidFill>
                  <a:srgbClr val="000000"/>
                </a:solidFill>
                <a:latin typeface="Arial" charset="0"/>
              </a:rPr>
              <a:t> con le comunità licheniche epifite ha riguardato la </a:t>
            </a:r>
            <a:r>
              <a:rPr lang="it-IT" altLang="it-IT" sz="1800" dirty="0">
                <a:solidFill>
                  <a:srgbClr val="000000"/>
                </a:solidFill>
                <a:latin typeface="Arial" charset="0"/>
              </a:rPr>
              <a:t>standardizzazione delle </a:t>
            </a:r>
            <a:r>
              <a:rPr lang="it-IT" altLang="it-IT" sz="1800" dirty="0" smtClean="0">
                <a:solidFill>
                  <a:srgbClr val="000000"/>
                </a:solidFill>
                <a:latin typeface="Arial" charset="0"/>
              </a:rPr>
              <a:t>procedure.</a:t>
            </a:r>
            <a:endParaRPr lang="it-IT" altLang="it-IT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395536" y="120786"/>
            <a:ext cx="8459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</a:rPr>
              <a:t>la </a:t>
            </a:r>
            <a:r>
              <a:rPr lang="it-IT" altLang="it-IT" sz="2400" dirty="0">
                <a:solidFill>
                  <a:srgbClr val="FF0000"/>
                </a:solidFill>
                <a:latin typeface="Arial" charset="0"/>
              </a:rPr>
              <a:t>strada verso la </a:t>
            </a: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</a:rPr>
              <a:t>standardizzazione……</a:t>
            </a:r>
            <a:endParaRPr lang="it-IT" altLang="it-IT" sz="24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57746" y="1700808"/>
            <a:ext cx="8028507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it-IT" sz="1800" dirty="0" err="1">
                <a:solidFill>
                  <a:srgbClr val="000000"/>
                </a:solidFill>
              </a:rPr>
              <a:t>Piccini</a:t>
            </a:r>
            <a:r>
              <a:rPr lang="en-GB" altLang="it-IT" sz="1800" dirty="0">
                <a:solidFill>
                  <a:srgbClr val="000000"/>
                </a:solidFill>
              </a:rPr>
              <a:t> C., </a:t>
            </a:r>
            <a:r>
              <a:rPr lang="en-GB" altLang="it-IT" sz="1800" dirty="0" err="1">
                <a:solidFill>
                  <a:srgbClr val="000000"/>
                </a:solidFill>
              </a:rPr>
              <a:t>Salvati</a:t>
            </a:r>
            <a:r>
              <a:rPr lang="en-GB" altLang="it-IT" sz="1800" dirty="0">
                <a:solidFill>
                  <a:srgbClr val="000000"/>
                </a:solidFill>
              </a:rPr>
              <a:t> S. (Eds.): </a:t>
            </a:r>
            <a:r>
              <a:rPr lang="en-GB" altLang="it-IT" sz="1800" dirty="0" err="1">
                <a:solidFill>
                  <a:srgbClr val="000000"/>
                </a:solidFill>
              </a:rPr>
              <a:t>Atti</a:t>
            </a:r>
            <a:r>
              <a:rPr lang="en-GB" altLang="it-IT" sz="1800" dirty="0">
                <a:solidFill>
                  <a:srgbClr val="000000"/>
                </a:solidFill>
              </a:rPr>
              <a:t> Workshop </a:t>
            </a:r>
            <a:r>
              <a:rPr lang="en-GB" altLang="it-IT" sz="1800" dirty="0" err="1">
                <a:solidFill>
                  <a:srgbClr val="000000"/>
                </a:solidFill>
              </a:rPr>
              <a:t>Biomonitoraggio</a:t>
            </a:r>
            <a:r>
              <a:rPr lang="en-GB" altLang="it-IT" sz="1800" dirty="0">
                <a:solidFill>
                  <a:srgbClr val="000000"/>
                </a:solidFill>
              </a:rPr>
              <a:t> </a:t>
            </a:r>
            <a:r>
              <a:rPr lang="en-GB" altLang="it-IT" sz="1800" dirty="0" err="1">
                <a:solidFill>
                  <a:srgbClr val="000000"/>
                </a:solidFill>
              </a:rPr>
              <a:t>Qualità</a:t>
            </a:r>
            <a:r>
              <a:rPr lang="en-GB" altLang="it-IT" sz="1800" dirty="0">
                <a:solidFill>
                  <a:srgbClr val="000000"/>
                </a:solidFill>
              </a:rPr>
              <a:t> </a:t>
            </a:r>
            <a:r>
              <a:rPr lang="en-GB" altLang="it-IT" sz="1800" dirty="0" err="1">
                <a:solidFill>
                  <a:srgbClr val="000000"/>
                </a:solidFill>
              </a:rPr>
              <a:t>dell’aria</a:t>
            </a:r>
            <a:r>
              <a:rPr lang="en-GB" altLang="it-IT" sz="1800" dirty="0">
                <a:solidFill>
                  <a:srgbClr val="000000"/>
                </a:solidFill>
              </a:rPr>
              <a:t> </a:t>
            </a:r>
            <a:r>
              <a:rPr lang="en-GB" altLang="it-IT" sz="1800" dirty="0" err="1">
                <a:solidFill>
                  <a:srgbClr val="000000"/>
                </a:solidFill>
              </a:rPr>
              <a:t>sul</a:t>
            </a:r>
            <a:r>
              <a:rPr lang="en-GB" altLang="it-IT" sz="1800" dirty="0">
                <a:solidFill>
                  <a:srgbClr val="000000"/>
                </a:solidFill>
              </a:rPr>
              <a:t> </a:t>
            </a:r>
            <a:r>
              <a:rPr lang="en-GB" altLang="it-IT" sz="1800" dirty="0" err="1">
                <a:solidFill>
                  <a:srgbClr val="000000"/>
                </a:solidFill>
              </a:rPr>
              <a:t>territorio</a:t>
            </a:r>
            <a:r>
              <a:rPr lang="en-GB" altLang="it-IT" sz="1800" dirty="0">
                <a:solidFill>
                  <a:srgbClr val="000000"/>
                </a:solidFill>
              </a:rPr>
              <a:t> </a:t>
            </a:r>
            <a:r>
              <a:rPr lang="en-GB" altLang="it-IT" sz="1800" dirty="0" err="1">
                <a:solidFill>
                  <a:srgbClr val="000000"/>
                </a:solidFill>
              </a:rPr>
              <a:t>Nazionale</a:t>
            </a:r>
            <a:r>
              <a:rPr lang="en-GB" altLang="it-IT" sz="1800" dirty="0">
                <a:solidFill>
                  <a:srgbClr val="000000"/>
                </a:solidFill>
              </a:rPr>
              <a:t>. ANPA, Ser. </a:t>
            </a:r>
            <a:r>
              <a:rPr lang="en-GB" altLang="it-IT" sz="1800" dirty="0" err="1">
                <a:solidFill>
                  <a:srgbClr val="000000"/>
                </a:solidFill>
              </a:rPr>
              <a:t>Atti</a:t>
            </a:r>
            <a:r>
              <a:rPr lang="en-GB" altLang="it-IT" sz="1800" dirty="0">
                <a:solidFill>
                  <a:srgbClr val="000000"/>
                </a:solidFill>
              </a:rPr>
              <a:t>, 2.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it-IT" sz="1800" dirty="0" err="1">
                <a:solidFill>
                  <a:srgbClr val="000000"/>
                </a:solidFill>
              </a:rPr>
              <a:t>Nimis</a:t>
            </a:r>
            <a:r>
              <a:rPr lang="fr-FR" altLang="it-IT" sz="1800" dirty="0">
                <a:solidFill>
                  <a:srgbClr val="000000"/>
                </a:solidFill>
              </a:rPr>
              <a:t>, P.L. (1999). </a:t>
            </a:r>
            <a:r>
              <a:rPr lang="fr-FR" altLang="it-IT" sz="1800" i="1" dirty="0" err="1">
                <a:solidFill>
                  <a:srgbClr val="000000"/>
                </a:solidFill>
              </a:rPr>
              <a:t>Linee</a:t>
            </a:r>
            <a:r>
              <a:rPr lang="fr-FR" altLang="it-IT" sz="1800" i="1" dirty="0">
                <a:solidFill>
                  <a:srgbClr val="000000"/>
                </a:solidFill>
              </a:rPr>
              <a:t> guida per la </a:t>
            </a:r>
            <a:r>
              <a:rPr lang="fr-FR" altLang="it-IT" sz="1800" i="1" dirty="0" err="1">
                <a:solidFill>
                  <a:srgbClr val="000000"/>
                </a:solidFill>
              </a:rPr>
              <a:t>bioindicazione</a:t>
            </a:r>
            <a:r>
              <a:rPr lang="fr-FR" altLang="it-IT" sz="1800" i="1" dirty="0">
                <a:solidFill>
                  <a:srgbClr val="000000"/>
                </a:solidFill>
              </a:rPr>
              <a:t> </a:t>
            </a:r>
            <a:r>
              <a:rPr lang="fr-FR" altLang="it-IT" sz="1800" i="1" dirty="0" err="1">
                <a:solidFill>
                  <a:srgbClr val="000000"/>
                </a:solidFill>
              </a:rPr>
              <a:t>degli</a:t>
            </a:r>
            <a:r>
              <a:rPr lang="fr-FR" altLang="it-IT" sz="1800" i="1" dirty="0">
                <a:solidFill>
                  <a:srgbClr val="000000"/>
                </a:solidFill>
              </a:rPr>
              <a:t> </a:t>
            </a:r>
            <a:r>
              <a:rPr lang="fr-FR" altLang="it-IT" sz="1800" i="1" dirty="0" err="1">
                <a:solidFill>
                  <a:srgbClr val="000000"/>
                </a:solidFill>
              </a:rPr>
              <a:t>effetti</a:t>
            </a:r>
            <a:r>
              <a:rPr lang="fr-FR" altLang="it-IT" sz="1800" i="1" dirty="0">
                <a:solidFill>
                  <a:srgbClr val="000000"/>
                </a:solidFill>
              </a:rPr>
              <a:t> </a:t>
            </a:r>
            <a:r>
              <a:rPr lang="fr-FR" altLang="it-IT" sz="1800" i="1" dirty="0" err="1">
                <a:solidFill>
                  <a:srgbClr val="000000"/>
                </a:solidFill>
              </a:rPr>
              <a:t>dell’inquinamento</a:t>
            </a:r>
            <a:r>
              <a:rPr lang="fr-FR" altLang="it-IT" sz="1800" i="1" dirty="0">
                <a:solidFill>
                  <a:srgbClr val="000000"/>
                </a:solidFill>
              </a:rPr>
              <a:t> </a:t>
            </a:r>
            <a:r>
              <a:rPr lang="fr-FR" altLang="it-IT" sz="1800" i="1" dirty="0" err="1">
                <a:solidFill>
                  <a:srgbClr val="000000"/>
                </a:solidFill>
              </a:rPr>
              <a:t>tramite</a:t>
            </a:r>
            <a:r>
              <a:rPr lang="fr-FR" altLang="it-IT" sz="1800" i="1" dirty="0">
                <a:solidFill>
                  <a:srgbClr val="000000"/>
                </a:solidFill>
              </a:rPr>
              <a:t> la </a:t>
            </a:r>
            <a:r>
              <a:rPr lang="fr-FR" altLang="it-IT" sz="1800" i="1" dirty="0" err="1">
                <a:solidFill>
                  <a:srgbClr val="000000"/>
                </a:solidFill>
              </a:rPr>
              <a:t>biodiversità</a:t>
            </a:r>
            <a:r>
              <a:rPr lang="fr-FR" altLang="it-IT" sz="1800" i="1" dirty="0">
                <a:solidFill>
                  <a:srgbClr val="000000"/>
                </a:solidFill>
              </a:rPr>
              <a:t> dei </a:t>
            </a:r>
            <a:r>
              <a:rPr lang="fr-FR" altLang="it-IT" sz="1800" i="1" dirty="0" err="1">
                <a:solidFill>
                  <a:srgbClr val="000000"/>
                </a:solidFill>
              </a:rPr>
              <a:t>licheni</a:t>
            </a:r>
            <a:r>
              <a:rPr lang="fr-FR" altLang="it-IT" sz="1800" i="1" dirty="0">
                <a:solidFill>
                  <a:srgbClr val="000000"/>
                </a:solidFill>
              </a:rPr>
              <a:t> </a:t>
            </a:r>
            <a:r>
              <a:rPr lang="fr-FR" altLang="it-IT" sz="1800" i="1" dirty="0" err="1">
                <a:solidFill>
                  <a:srgbClr val="000000"/>
                </a:solidFill>
              </a:rPr>
              <a:t>epifiti</a:t>
            </a:r>
            <a:r>
              <a:rPr lang="fr-FR" altLang="it-IT" sz="1800" dirty="0">
                <a:solidFill>
                  <a:srgbClr val="000000"/>
                </a:solidFill>
              </a:rPr>
              <a:t>. Ibid., pp. </a:t>
            </a:r>
            <a:r>
              <a:rPr lang="en-GB" altLang="it-IT" sz="1800" dirty="0">
                <a:solidFill>
                  <a:srgbClr val="000000"/>
                </a:solidFill>
              </a:rPr>
              <a:t>267-277.</a:t>
            </a:r>
            <a:endParaRPr lang="it-IT" altLang="it-IT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8313" y="468313"/>
            <a:ext cx="813593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de-DE" altLang="it-IT" sz="2400" dirty="0" smtClean="0">
                <a:solidFill>
                  <a:srgbClr val="000000"/>
                </a:solidFill>
              </a:rPr>
              <a:t>Asta, J., Erhardt, W.,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Ferretti</a:t>
            </a:r>
            <a:r>
              <a:rPr lang="de-DE" altLang="it-IT" sz="2400" dirty="0" smtClean="0">
                <a:solidFill>
                  <a:srgbClr val="000000"/>
                </a:solidFill>
              </a:rPr>
              <a:t>, M.,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Fornasier</a:t>
            </a:r>
            <a:r>
              <a:rPr lang="de-DE" altLang="it-IT" sz="2400" dirty="0" smtClean="0">
                <a:solidFill>
                  <a:srgbClr val="000000"/>
                </a:solidFill>
              </a:rPr>
              <a:t>, F., Kirschbaum, U.,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Nimis</a:t>
            </a:r>
            <a:r>
              <a:rPr lang="de-DE" altLang="it-IT" sz="2400" dirty="0" smtClean="0">
                <a:solidFill>
                  <a:srgbClr val="000000"/>
                </a:solidFill>
              </a:rPr>
              <a:t>, P.L.,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Purvis</a:t>
            </a:r>
            <a:r>
              <a:rPr lang="de-DE" altLang="it-IT" sz="2400" dirty="0" smtClean="0">
                <a:solidFill>
                  <a:srgbClr val="000000"/>
                </a:solidFill>
              </a:rPr>
              <a:t>, O.W.,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Pirintsos</a:t>
            </a:r>
            <a:r>
              <a:rPr lang="de-DE" altLang="it-IT" sz="2400" dirty="0" smtClean="0">
                <a:solidFill>
                  <a:srgbClr val="000000"/>
                </a:solidFill>
              </a:rPr>
              <a:t>, S.,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Scheidegger</a:t>
            </a:r>
            <a:r>
              <a:rPr lang="de-DE" altLang="it-IT" sz="2400" dirty="0" smtClean="0">
                <a:solidFill>
                  <a:srgbClr val="000000"/>
                </a:solidFill>
              </a:rPr>
              <a:t>, C., van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Haluwyn</a:t>
            </a:r>
            <a:r>
              <a:rPr lang="de-DE" altLang="it-IT" sz="2400" dirty="0" smtClean="0">
                <a:solidFill>
                  <a:srgbClr val="000000"/>
                </a:solidFill>
              </a:rPr>
              <a:t>, C. , Wirth, V. (</a:t>
            </a:r>
            <a:r>
              <a:rPr lang="de-DE" altLang="it-IT" sz="2400" b="1" dirty="0" smtClean="0">
                <a:solidFill>
                  <a:srgbClr val="000000"/>
                </a:solidFill>
              </a:rPr>
              <a:t>2002</a:t>
            </a:r>
            <a:r>
              <a:rPr lang="de-DE" altLang="it-IT" sz="2400" dirty="0" smtClean="0">
                <a:solidFill>
                  <a:srgbClr val="000000"/>
                </a:solidFill>
              </a:rPr>
              <a:t>). </a:t>
            </a:r>
            <a:r>
              <a:rPr lang="en-GB" altLang="it-IT" sz="2400" i="1" dirty="0" smtClean="0">
                <a:solidFill>
                  <a:srgbClr val="333399">
                    <a:lumMod val="75000"/>
                  </a:srgbClr>
                </a:solidFill>
              </a:rPr>
              <a:t>Mapping lichen diversity as an indicator of environmental quality</a:t>
            </a:r>
            <a:r>
              <a:rPr lang="en-GB" altLang="it-IT" sz="2400" dirty="0" smtClean="0">
                <a:solidFill>
                  <a:srgbClr val="333399">
                    <a:lumMod val="75000"/>
                  </a:srgbClr>
                </a:solidFill>
              </a:rPr>
              <a:t>.</a:t>
            </a:r>
            <a:r>
              <a:rPr lang="en-GB" altLang="it-IT" sz="2400" dirty="0" smtClean="0">
                <a:solidFill>
                  <a:srgbClr val="000000"/>
                </a:solidFill>
              </a:rPr>
              <a:t> In: </a:t>
            </a:r>
            <a:r>
              <a:rPr lang="en-GB" altLang="it-IT" sz="2400" dirty="0" err="1" smtClean="0">
                <a:solidFill>
                  <a:srgbClr val="000000"/>
                </a:solidFill>
              </a:rPr>
              <a:t>Nimis</a:t>
            </a:r>
            <a:r>
              <a:rPr lang="en-GB" altLang="it-IT" sz="2400" dirty="0" smtClean="0">
                <a:solidFill>
                  <a:srgbClr val="000000"/>
                </a:solidFill>
              </a:rPr>
              <a:t> P.L., </a:t>
            </a:r>
            <a:r>
              <a:rPr lang="en-GB" altLang="it-IT" sz="2400" dirty="0" err="1" smtClean="0">
                <a:solidFill>
                  <a:srgbClr val="000000"/>
                </a:solidFill>
              </a:rPr>
              <a:t>Scheidegger</a:t>
            </a:r>
            <a:r>
              <a:rPr lang="en-GB" altLang="it-IT" sz="2400" dirty="0" smtClean="0">
                <a:solidFill>
                  <a:srgbClr val="000000"/>
                </a:solidFill>
              </a:rPr>
              <a:t> C., </a:t>
            </a:r>
            <a:r>
              <a:rPr lang="en-GB" altLang="it-IT" sz="2400" dirty="0" err="1" smtClean="0">
                <a:solidFill>
                  <a:srgbClr val="000000"/>
                </a:solidFill>
              </a:rPr>
              <a:t>Wolseley</a:t>
            </a:r>
            <a:r>
              <a:rPr lang="en-GB" altLang="it-IT" sz="2400" dirty="0" smtClean="0">
                <a:solidFill>
                  <a:srgbClr val="000000"/>
                </a:solidFill>
              </a:rPr>
              <a:t> P. (Eds.). </a:t>
            </a:r>
            <a:r>
              <a:rPr lang="en-GB" altLang="it-IT" sz="2400" dirty="0" smtClean="0">
                <a:solidFill>
                  <a:schemeClr val="accent2">
                    <a:lumMod val="75000"/>
                  </a:schemeClr>
                </a:solidFill>
              </a:rPr>
              <a:t>Monitoring with lichens – Monitoring lichens</a:t>
            </a:r>
            <a:r>
              <a:rPr lang="en-GB" altLang="it-IT" sz="2400" dirty="0" smtClean="0">
                <a:solidFill>
                  <a:srgbClr val="000000"/>
                </a:solidFill>
              </a:rPr>
              <a:t>. NATO Science Series, IV, vol. 7. Kluwer, Dordrecht, pp. 273 -279.</a:t>
            </a:r>
            <a:r>
              <a:rPr lang="it-IT" altLang="it-IT" sz="24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6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908720"/>
            <a:ext cx="5964167" cy="3610539"/>
          </a:xfrm>
          <a:ln w="41275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</p:pic>
      <p:cxnSp>
        <p:nvCxnSpPr>
          <p:cNvPr id="5" name="Connettore 1 4"/>
          <p:cNvCxnSpPr/>
          <p:nvPr/>
        </p:nvCxnSpPr>
        <p:spPr>
          <a:xfrm>
            <a:off x="53430" y="692696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48" y="4437112"/>
            <a:ext cx="5386582" cy="23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95536" y="120786"/>
            <a:ext cx="8459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</a:rPr>
              <a:t>la </a:t>
            </a:r>
            <a:r>
              <a:rPr lang="it-IT" altLang="it-IT" sz="2400" dirty="0">
                <a:solidFill>
                  <a:srgbClr val="FF0000"/>
                </a:solidFill>
                <a:latin typeface="Arial" charset="0"/>
              </a:rPr>
              <a:t>strada verso la </a:t>
            </a: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</a:rPr>
              <a:t>standardizzazione……</a:t>
            </a:r>
            <a:endParaRPr lang="it-IT" altLang="it-IT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asellaDiTesto 1"/>
          <p:cNvSpPr txBox="1">
            <a:spLocks noChangeArrowheads="1"/>
          </p:cNvSpPr>
          <p:nvPr/>
        </p:nvSpPr>
        <p:spPr bwMode="auto">
          <a:xfrm>
            <a:off x="611188" y="719138"/>
            <a:ext cx="784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…qualche confusione determinata da modifiche terminologiche: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295400" y="45339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LDV</a:t>
            </a:r>
            <a:r>
              <a:rPr lang="it-IT" altLang="it-IT" sz="2400">
                <a:solidFill>
                  <a:srgbClr val="000000"/>
                </a:solidFill>
              </a:rPr>
              <a:t> </a:t>
            </a:r>
            <a:r>
              <a:rPr lang="it-IT" altLang="it-IT" sz="2400">
                <a:solidFill>
                  <a:srgbClr val="FF0000"/>
                </a:solidFill>
              </a:rPr>
              <a:t>(«</a:t>
            </a:r>
            <a:r>
              <a:rPr lang="it-IT" altLang="it-IT" sz="2400" b="1">
                <a:solidFill>
                  <a:srgbClr val="FF0000"/>
                </a:solidFill>
              </a:rPr>
              <a:t>L</a:t>
            </a:r>
            <a:r>
              <a:rPr lang="it-IT" altLang="it-IT" sz="2400">
                <a:solidFill>
                  <a:srgbClr val="FF0000"/>
                </a:solidFill>
              </a:rPr>
              <a:t>ichen </a:t>
            </a:r>
            <a:r>
              <a:rPr lang="it-IT" altLang="it-IT" sz="2400" b="1">
                <a:solidFill>
                  <a:srgbClr val="FF0000"/>
                </a:solidFill>
              </a:rPr>
              <a:t>D</a:t>
            </a:r>
            <a:r>
              <a:rPr lang="it-IT" altLang="it-IT" sz="2400">
                <a:solidFill>
                  <a:srgbClr val="FF0000"/>
                </a:solidFill>
              </a:rPr>
              <a:t>iversity </a:t>
            </a:r>
            <a:r>
              <a:rPr lang="it-IT" altLang="it-IT" sz="2400" b="1">
                <a:solidFill>
                  <a:srgbClr val="FF0000"/>
                </a:solidFill>
              </a:rPr>
              <a:t>V</a:t>
            </a:r>
            <a:r>
              <a:rPr lang="it-IT" altLang="it-IT" sz="2400">
                <a:solidFill>
                  <a:srgbClr val="FF0000"/>
                </a:solidFill>
              </a:rPr>
              <a:t>alue»)</a:t>
            </a: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295400" y="1770063"/>
            <a:ext cx="7848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2400" b="1" dirty="0" smtClean="0">
                <a:solidFill>
                  <a:srgbClr val="000000"/>
                </a:solidFill>
              </a:rPr>
              <a:t>IAP </a:t>
            </a:r>
            <a:r>
              <a:rPr lang="it-IT" altLang="it-IT" sz="2400" b="1" baseline="-25000" dirty="0" smtClean="0">
                <a:solidFill>
                  <a:srgbClr val="000000"/>
                </a:solidFill>
              </a:rPr>
              <a:t>«</a:t>
            </a:r>
            <a:r>
              <a:rPr lang="it-IT" altLang="it-IT" sz="2400" b="1" baseline="-25000" dirty="0" err="1" smtClean="0">
                <a:solidFill>
                  <a:srgbClr val="000000"/>
                </a:solidFill>
              </a:rPr>
              <a:t>Ammann</a:t>
            </a:r>
            <a:r>
              <a:rPr lang="it-IT" altLang="it-IT" sz="2400" b="1" baseline="-25000" dirty="0" smtClean="0">
                <a:solidFill>
                  <a:srgbClr val="000000"/>
                </a:solidFill>
              </a:rPr>
              <a:t>»</a:t>
            </a:r>
            <a:r>
              <a:rPr lang="it-IT" altLang="it-IT" sz="2400" baseline="-25000" dirty="0" smtClean="0">
                <a:solidFill>
                  <a:srgbClr val="000000"/>
                </a:solidFill>
              </a:rPr>
              <a:t> </a:t>
            </a:r>
            <a:r>
              <a:rPr lang="it-IT" altLang="it-IT" sz="2400" dirty="0" smtClean="0">
                <a:solidFill>
                  <a:srgbClr val="000000"/>
                </a:solidFill>
              </a:rPr>
              <a:t>o </a:t>
            </a:r>
            <a:r>
              <a:rPr lang="it-IT" altLang="it-IT" sz="2400" b="1" dirty="0" smtClean="0">
                <a:solidFill>
                  <a:srgbClr val="000000"/>
                </a:solidFill>
              </a:rPr>
              <a:t>IAP</a:t>
            </a:r>
            <a:r>
              <a:rPr lang="it-IT" altLang="it-IT" sz="2400" b="1" baseline="-25000" dirty="0" smtClean="0">
                <a:solidFill>
                  <a:srgbClr val="000000"/>
                </a:solidFill>
              </a:rPr>
              <a:t>18</a:t>
            </a:r>
            <a:r>
              <a:rPr lang="it-IT" altLang="it-IT" sz="2400" baseline="-25000" dirty="0" smtClean="0">
                <a:solidFill>
                  <a:srgbClr val="000000"/>
                </a:solidFill>
              </a:rPr>
              <a:t> </a:t>
            </a:r>
            <a:r>
              <a:rPr lang="it-IT" altLang="it-IT" sz="2400" dirty="0" smtClean="0">
                <a:solidFill>
                  <a:srgbClr val="000000"/>
                </a:solidFill>
              </a:rPr>
              <a:t>diventa: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it-IT" altLang="it-IT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2400" b="1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LBI</a:t>
            </a:r>
            <a:r>
              <a:rPr lang="it-IT" altLang="it-IT" sz="2400" dirty="0" smtClean="0">
                <a:solidFill>
                  <a:srgbClr val="000000"/>
                </a:solidFill>
              </a:rPr>
              <a:t> o </a:t>
            </a:r>
            <a:r>
              <a:rPr lang="it-IT" altLang="it-IT" sz="2400" b="1" dirty="0" smtClean="0">
                <a:solidFill>
                  <a:srgbClr val="000000"/>
                </a:solidFill>
              </a:rPr>
              <a:t>IBL</a:t>
            </a:r>
            <a:r>
              <a:rPr lang="it-IT" altLang="it-IT" sz="2400" dirty="0" smtClean="0">
                <a:solidFill>
                  <a:srgbClr val="000000"/>
                </a:solidFill>
              </a:rPr>
              <a:t> («</a:t>
            </a:r>
            <a:r>
              <a:rPr lang="it-IT" altLang="it-IT" sz="2400" b="1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L</a:t>
            </a:r>
            <a:r>
              <a:rPr lang="it-IT" altLang="it-IT" sz="2400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ichen </a:t>
            </a:r>
            <a:r>
              <a:rPr lang="it-IT" altLang="it-IT" sz="2400" b="1" dirty="0" err="1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B</a:t>
            </a:r>
            <a:r>
              <a:rPr lang="it-IT" altLang="it-IT" sz="2400" dirty="0" err="1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iodiversity</a:t>
            </a:r>
            <a:r>
              <a:rPr lang="it-IT" altLang="it-IT" sz="2400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 </a:t>
            </a:r>
            <a:r>
              <a:rPr lang="it-IT" altLang="it-IT" sz="2400" b="1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I</a:t>
            </a:r>
            <a:r>
              <a:rPr lang="it-IT" altLang="it-IT" sz="2400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ndex</a:t>
            </a:r>
            <a:r>
              <a:rPr lang="it-IT" altLang="it-IT" sz="2400" dirty="0" smtClean="0">
                <a:solidFill>
                  <a:srgbClr val="000000"/>
                </a:solidFill>
              </a:rPr>
              <a:t>» o «</a:t>
            </a:r>
            <a:r>
              <a:rPr lang="it-IT" altLang="it-IT" sz="2400" b="1" dirty="0" smtClean="0">
                <a:solidFill>
                  <a:srgbClr val="000000"/>
                </a:solidFill>
              </a:rPr>
              <a:t>I</a:t>
            </a:r>
            <a:r>
              <a:rPr lang="it-IT" altLang="it-IT" sz="2400" dirty="0" smtClean="0">
                <a:solidFill>
                  <a:srgbClr val="000000"/>
                </a:solidFill>
              </a:rPr>
              <a:t>ndice di </a:t>
            </a:r>
            <a:r>
              <a:rPr lang="it-IT" altLang="it-IT" sz="2400" b="1" dirty="0" smtClean="0">
                <a:solidFill>
                  <a:srgbClr val="000000"/>
                </a:solidFill>
              </a:rPr>
              <a:t>B</a:t>
            </a:r>
            <a:r>
              <a:rPr lang="it-IT" altLang="it-IT" sz="2400" dirty="0" smtClean="0">
                <a:solidFill>
                  <a:srgbClr val="000000"/>
                </a:solidFill>
              </a:rPr>
              <a:t>iodiversità </a:t>
            </a:r>
            <a:r>
              <a:rPr lang="it-IT" altLang="it-IT" sz="2400" b="1" dirty="0" smtClean="0">
                <a:solidFill>
                  <a:srgbClr val="000000"/>
                </a:solidFill>
              </a:rPr>
              <a:t>L</a:t>
            </a:r>
            <a:r>
              <a:rPr lang="it-IT" altLang="it-IT" sz="2400" dirty="0" smtClean="0">
                <a:solidFill>
                  <a:srgbClr val="000000"/>
                </a:solidFill>
              </a:rPr>
              <a:t>ichenica»), quindi: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95400" y="3521075"/>
            <a:ext cx="79216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b="1" dirty="0">
                <a:solidFill>
                  <a:srgbClr val="2D2D8A">
                    <a:lumMod val="60000"/>
                    <a:lumOff val="40000"/>
                  </a:srgbClr>
                </a:solidFill>
              </a:rPr>
              <a:t>VBL</a:t>
            </a:r>
            <a:r>
              <a:rPr lang="it-IT" altLang="it-IT" sz="2400" dirty="0">
                <a:solidFill>
                  <a:srgbClr val="000000"/>
                </a:solidFill>
              </a:rPr>
              <a:t> o </a:t>
            </a:r>
            <a:r>
              <a:rPr lang="it-IT" altLang="it-IT" sz="2400" b="1" dirty="0">
                <a:solidFill>
                  <a:srgbClr val="000000"/>
                </a:solidFill>
              </a:rPr>
              <a:t>LBV</a:t>
            </a:r>
            <a:r>
              <a:rPr lang="it-IT" altLang="it-IT" sz="2400" dirty="0">
                <a:solidFill>
                  <a:srgbClr val="000000"/>
                </a:solidFill>
              </a:rPr>
              <a:t> («</a:t>
            </a:r>
            <a:r>
              <a:rPr lang="it-IT" altLang="it-IT" sz="2400" b="1" dirty="0">
                <a:solidFill>
                  <a:srgbClr val="2D2D8A">
                    <a:lumMod val="60000"/>
                    <a:lumOff val="40000"/>
                  </a:srgbClr>
                </a:solidFill>
              </a:rPr>
              <a:t>L</a:t>
            </a:r>
            <a:r>
              <a:rPr lang="it-IT" altLang="it-IT" sz="2400" dirty="0">
                <a:solidFill>
                  <a:srgbClr val="2D2D8A">
                    <a:lumMod val="60000"/>
                    <a:lumOff val="40000"/>
                  </a:srgbClr>
                </a:solidFill>
              </a:rPr>
              <a:t>ichen </a:t>
            </a:r>
            <a:r>
              <a:rPr lang="it-IT" altLang="it-IT" sz="2400" b="1" dirty="0" err="1">
                <a:solidFill>
                  <a:srgbClr val="2D2D8A">
                    <a:lumMod val="60000"/>
                    <a:lumOff val="40000"/>
                  </a:srgbClr>
                </a:solidFill>
              </a:rPr>
              <a:t>B</a:t>
            </a:r>
            <a:r>
              <a:rPr lang="it-IT" altLang="it-IT" sz="2400" dirty="0" err="1">
                <a:solidFill>
                  <a:srgbClr val="2D2D8A">
                    <a:lumMod val="60000"/>
                    <a:lumOff val="40000"/>
                  </a:srgbClr>
                </a:solidFill>
              </a:rPr>
              <a:t>iodiversity</a:t>
            </a:r>
            <a:r>
              <a:rPr lang="it-IT" altLang="it-IT" sz="2400" dirty="0">
                <a:solidFill>
                  <a:srgbClr val="2D2D8A">
                    <a:lumMod val="60000"/>
                    <a:lumOff val="40000"/>
                  </a:srgbClr>
                </a:solidFill>
              </a:rPr>
              <a:t> </a:t>
            </a:r>
            <a:r>
              <a:rPr lang="it-IT" altLang="it-IT" sz="2400" b="1" dirty="0">
                <a:solidFill>
                  <a:srgbClr val="2D2D8A">
                    <a:lumMod val="60000"/>
                    <a:lumOff val="40000"/>
                  </a:srgbClr>
                </a:solidFill>
              </a:rPr>
              <a:t>V</a:t>
            </a:r>
            <a:r>
              <a:rPr lang="it-IT" altLang="it-IT" sz="2400" dirty="0">
                <a:solidFill>
                  <a:srgbClr val="2D2D8A">
                    <a:lumMod val="60000"/>
                    <a:lumOff val="40000"/>
                  </a:srgbClr>
                </a:solidFill>
              </a:rPr>
              <a:t>alue</a:t>
            </a:r>
            <a:r>
              <a:rPr lang="it-IT" altLang="it-IT" sz="2400" dirty="0">
                <a:solidFill>
                  <a:srgbClr val="000000"/>
                </a:solidFill>
              </a:rPr>
              <a:t>» o «</a:t>
            </a:r>
            <a:r>
              <a:rPr lang="it-IT" altLang="it-IT" sz="2400" b="1" dirty="0">
                <a:solidFill>
                  <a:srgbClr val="000000"/>
                </a:solidFill>
              </a:rPr>
              <a:t>V</a:t>
            </a:r>
            <a:r>
              <a:rPr lang="it-IT" altLang="it-IT" sz="2400" dirty="0">
                <a:solidFill>
                  <a:srgbClr val="000000"/>
                </a:solidFill>
              </a:rPr>
              <a:t>alore di Biodiversità Lichenica»), quindi: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755650" y="1916113"/>
            <a:ext cx="0" cy="3079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2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89" y="264157"/>
            <a:ext cx="2962318" cy="552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gura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5446" y="1129222"/>
            <a:ext cx="3564526" cy="465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destra 1"/>
          <p:cNvSpPr/>
          <p:nvPr/>
        </p:nvSpPr>
        <p:spPr>
          <a:xfrm>
            <a:off x="4276615" y="3667534"/>
            <a:ext cx="648072" cy="402208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9266" y="5855040"/>
            <a:ext cx="3672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Sulla zona di massima copertura sul tronco, definita in base all’esperienza dell’operatore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230787" y="5867932"/>
            <a:ext cx="3672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Ai quattro punti cardinali, adottando un reticolo più ridotto (5 aree quadrate di 10×10 cm)</a:t>
            </a:r>
          </a:p>
        </p:txBody>
      </p:sp>
    </p:spTree>
    <p:extLst>
      <p:ext uri="{BB962C8B-B14F-4D97-AF65-F5344CB8AC3E}">
        <p14:creationId xmlns:p14="http://schemas.microsoft.com/office/powerpoint/2010/main" val="26583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1136</Words>
  <Application>Microsoft Office PowerPoint</Application>
  <PresentationFormat>Presentazione su schermo (4:3)</PresentationFormat>
  <Paragraphs>102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Tema di Office</vt:lpstr>
      <vt:lpstr>Struttura predefinita</vt:lpstr>
      <vt:lpstr>1_Struttura predefinita</vt:lpstr>
      <vt:lpstr>1_Tema di Office</vt:lpstr>
      <vt:lpstr>2_Struttura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Biomonitoraggio nel contenzioso ambientale  Errori non campionari nella selezione di alberi standard</vt:lpstr>
      <vt:lpstr>Presentazione standard di PowerPoint</vt:lpstr>
      <vt:lpstr>Presentazione standard di PowerPoint</vt:lpstr>
      <vt:lpstr>Biomonitoraggio nel contenzioso ambientale  La ricerca a sostegno della normazione</vt:lpstr>
      <vt:lpstr>Presentazione standard di PowerPoint</vt:lpstr>
      <vt:lpstr>Presentazione standard di PowerPoint</vt:lpstr>
      <vt:lpstr>Biomonitoraggio nel contenzioso ambientale  Errori non campionari: accuratezza del rilevamento</vt:lpstr>
      <vt:lpstr>Biomonitoraggio nel contenzioso ambientale  Dal campionamento preferenziale al probabilistico</vt:lpstr>
      <vt:lpstr>Biomonitoraggio nel contenzioso ambientale  Normazione dei disegni campionari</vt:lpstr>
      <vt:lpstr>Biomonitoraggio nel contenzioso ambientale Variabilità spaziale ‘between sites’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9</cp:revision>
  <dcterms:created xsi:type="dcterms:W3CDTF">2019-10-30T15:45:35Z</dcterms:created>
  <dcterms:modified xsi:type="dcterms:W3CDTF">2019-10-31T12:05:06Z</dcterms:modified>
</cp:coreProperties>
</file>