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84" d="100"/>
          <a:sy n="84" d="100"/>
        </p:scale>
        <p:origin x="2970" y="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58D61-9CDD-42AB-AB5C-54FA12A3A761}" type="datetimeFigureOut">
              <a:rPr lang="it-IT" smtClean="0"/>
              <a:t>31/10/2019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B904-525A-42C3-98BE-059A580E27B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0739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58D61-9CDD-42AB-AB5C-54FA12A3A761}" type="datetimeFigureOut">
              <a:rPr lang="it-IT" smtClean="0"/>
              <a:t>31/10/2019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B904-525A-42C3-98BE-059A580E27B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9782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58D61-9CDD-42AB-AB5C-54FA12A3A761}" type="datetimeFigureOut">
              <a:rPr lang="it-IT" smtClean="0"/>
              <a:t>31/10/2019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B904-525A-42C3-98BE-059A580E27B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3391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58D61-9CDD-42AB-AB5C-54FA12A3A761}" type="datetimeFigureOut">
              <a:rPr lang="it-IT" smtClean="0"/>
              <a:t>31/10/2019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B904-525A-42C3-98BE-059A580E27B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1989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58D61-9CDD-42AB-AB5C-54FA12A3A761}" type="datetimeFigureOut">
              <a:rPr lang="it-IT" smtClean="0"/>
              <a:t>31/10/2019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B904-525A-42C3-98BE-059A580E27B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53144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58D61-9CDD-42AB-AB5C-54FA12A3A761}" type="datetimeFigureOut">
              <a:rPr lang="it-IT" smtClean="0"/>
              <a:t>31/10/2019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B904-525A-42C3-98BE-059A580E27B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6242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58D61-9CDD-42AB-AB5C-54FA12A3A761}" type="datetimeFigureOut">
              <a:rPr lang="it-IT" smtClean="0"/>
              <a:t>31/10/2019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B904-525A-42C3-98BE-059A580E27B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3563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58D61-9CDD-42AB-AB5C-54FA12A3A761}" type="datetimeFigureOut">
              <a:rPr lang="it-IT" smtClean="0"/>
              <a:t>31/10/2019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B904-525A-42C3-98BE-059A580E27B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366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58D61-9CDD-42AB-AB5C-54FA12A3A761}" type="datetimeFigureOut">
              <a:rPr lang="it-IT" smtClean="0"/>
              <a:t>31/10/2019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B904-525A-42C3-98BE-059A580E27B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5594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58D61-9CDD-42AB-AB5C-54FA12A3A761}" type="datetimeFigureOut">
              <a:rPr lang="it-IT" smtClean="0"/>
              <a:t>31/10/2019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B904-525A-42C3-98BE-059A580E27B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5382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58D61-9CDD-42AB-AB5C-54FA12A3A761}" type="datetimeFigureOut">
              <a:rPr lang="it-IT" smtClean="0"/>
              <a:t>31/10/2019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DEB904-525A-42C3-98BE-059A580E27B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90137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858D61-9CDD-42AB-AB5C-54FA12A3A761}" type="datetimeFigureOut">
              <a:rPr lang="it-IT" smtClean="0"/>
              <a:t>31/10/2019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DEB904-525A-42C3-98BE-059A580E27BF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924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5645118"/>
              </p:ext>
            </p:extLst>
          </p:nvPr>
        </p:nvGraphicFramePr>
        <p:xfrm>
          <a:off x="51113" y="1215414"/>
          <a:ext cx="6752932" cy="367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0082"/>
                <a:gridCol w="472545"/>
                <a:gridCol w="1077959"/>
                <a:gridCol w="2601213"/>
                <a:gridCol w="1681133"/>
              </a:tblGrid>
              <a:tr h="335343">
                <a:tc>
                  <a:txBody>
                    <a:bodyPr/>
                    <a:lstStyle/>
                    <a:p>
                      <a:r>
                        <a:rPr lang="it-IT" dirty="0" smtClean="0"/>
                        <a:t>Anno</a:t>
                      </a:r>
                      <a:r>
                        <a:rPr lang="it-IT" baseline="0" dirty="0" smtClean="0"/>
                        <a:t> coorte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err="1" smtClean="0"/>
                        <a:t>cfu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Libro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Modalità</a:t>
                      </a:r>
                      <a:r>
                        <a:rPr lang="it-IT" baseline="0" dirty="0" smtClean="0"/>
                        <a:t> esame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Note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t-IT" sz="1000" dirty="0" smtClean="0"/>
                    </a:p>
                    <a:p>
                      <a:endParaRPr lang="it-IT" sz="1000" dirty="0" smtClean="0"/>
                    </a:p>
                    <a:p>
                      <a:r>
                        <a:rPr lang="it-IT" sz="1000" dirty="0" smtClean="0"/>
                        <a:t>2015/2016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b="1" dirty="0" smtClean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Agresti e </a:t>
                      </a:r>
                      <a:r>
                        <a:rPr lang="it-IT" sz="1000" dirty="0" err="1" smtClean="0"/>
                        <a:t>Finlay</a:t>
                      </a:r>
                      <a:endParaRPr lang="it-IT" sz="1000" dirty="0" smtClean="0"/>
                    </a:p>
                    <a:p>
                      <a:r>
                        <a:rPr lang="it-IT" sz="1000" dirty="0" smtClean="0"/>
                        <a:t>Programma invariato</a:t>
                      </a:r>
                    </a:p>
                    <a:p>
                      <a:r>
                        <a:rPr lang="it-IT" sz="1000" dirty="0" smtClean="0"/>
                        <a:t>Cap</a:t>
                      </a:r>
                      <a:r>
                        <a:rPr lang="it-IT" sz="1000" baseline="0" dirty="0" smtClean="0"/>
                        <a:t> 1 - 11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1000" dirty="0" smtClean="0"/>
                        <a:t>2 esercizi da svolgere</a:t>
                      </a:r>
                      <a:r>
                        <a:rPr lang="it-IT" sz="1000" baseline="0" dirty="0" smtClean="0"/>
                        <a:t> (fino a 18/30)</a:t>
                      </a:r>
                      <a:r>
                        <a:rPr lang="it-IT" sz="1000" dirty="0" smtClean="0"/>
                        <a:t>, un quesito teorico con modalità di risposta aperta (6/30), due domande brevi su teoria, formule, ed esercizi (6/30).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smtClean="0"/>
                        <a:t>DURATA 1</a:t>
                      </a:r>
                      <a:r>
                        <a:rPr lang="it-IT" sz="1000" baseline="0" dirty="0" smtClean="0"/>
                        <a:t> ora e mezza</a:t>
                      </a:r>
                    </a:p>
                    <a:p>
                      <a:pPr algn="l"/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it-IT" sz="1000" baseline="0" dirty="0" smtClean="0"/>
                        <a:t>Portare:</a:t>
                      </a:r>
                    </a:p>
                    <a:p>
                      <a:pPr marL="36000" indent="-108000">
                        <a:buFont typeface="Arial" panose="020B0604020202020204" pitchFamily="34" charset="0"/>
                        <a:buChar char="•"/>
                      </a:pPr>
                      <a:r>
                        <a:rPr lang="it-IT" sz="1000" baseline="0" dirty="0" smtClean="0"/>
                        <a:t>calcolatrice, </a:t>
                      </a:r>
                    </a:p>
                    <a:p>
                      <a:pPr marL="36000" indent="-108000">
                        <a:buFont typeface="Arial" panose="020B0604020202020204" pitchFamily="34" charset="0"/>
                        <a:buChar char="•"/>
                      </a:pPr>
                      <a:r>
                        <a:rPr lang="it-IT" sz="1000" baseline="0" dirty="0" smtClean="0"/>
                        <a:t>tabelle distribuzioni </a:t>
                      </a:r>
                    </a:p>
                    <a:p>
                      <a:pPr marL="36000" indent="-108000">
                        <a:buFont typeface="Arial" panose="020B0604020202020204" pitchFamily="34" charset="0"/>
                        <a:buChar char="•"/>
                      </a:pPr>
                      <a:r>
                        <a:rPr lang="it-IT" sz="1000" baseline="0" dirty="0" smtClean="0"/>
                        <a:t>foglio A4 (due facciate) con formule, compilato dallo studente.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2016/17</a:t>
                      </a:r>
                    </a:p>
                    <a:p>
                      <a:r>
                        <a:rPr lang="it-IT" sz="1000" dirty="0" smtClean="0"/>
                        <a:t>2017/18</a:t>
                      </a:r>
                    </a:p>
                    <a:p>
                      <a:r>
                        <a:rPr lang="it-IT" sz="1000" b="1" dirty="0" smtClean="0"/>
                        <a:t>Fino</a:t>
                      </a:r>
                      <a:r>
                        <a:rPr lang="it-IT" sz="1000" b="1" baseline="0" dirty="0" smtClean="0"/>
                        <a:t> a febbraio 2020, poi programma 2019/20</a:t>
                      </a:r>
                      <a:endParaRPr lang="it-IT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6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Agresti</a:t>
                      </a:r>
                      <a:r>
                        <a:rPr lang="it-IT" sz="1000" baseline="0" dirty="0" smtClean="0"/>
                        <a:t> e </a:t>
                      </a:r>
                      <a:r>
                        <a:rPr lang="it-IT" sz="1000" baseline="0" dirty="0" err="1" smtClean="0"/>
                        <a:t>Finlay</a:t>
                      </a:r>
                      <a:endParaRPr lang="it-IT" sz="1000" baseline="0" dirty="0" smtClean="0"/>
                    </a:p>
                    <a:p>
                      <a:r>
                        <a:rPr lang="it-IT" sz="1000" baseline="0" dirty="0" smtClean="0"/>
                        <a:t>Programma invariato</a:t>
                      </a:r>
                    </a:p>
                    <a:p>
                      <a:r>
                        <a:rPr lang="it-IT" sz="1000" baseline="0" dirty="0" smtClean="0"/>
                        <a:t>Cap 1 - 7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smtClean="0"/>
                        <a:t>2 esercizi da svolgere</a:t>
                      </a:r>
                      <a:r>
                        <a:rPr lang="it-IT" sz="1000" baseline="0" dirty="0" smtClean="0"/>
                        <a:t> (fino a 18/30)</a:t>
                      </a:r>
                      <a:r>
                        <a:rPr lang="it-IT" sz="1000" dirty="0" smtClean="0"/>
                        <a:t>, un quesito teorico con modalità di risposta aperta (6/30), due domande brevi su teoria, formule, ed esercizi (6/30)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smtClean="0"/>
                        <a:t>DURATA 1</a:t>
                      </a:r>
                      <a:r>
                        <a:rPr lang="it-IT" sz="1000" baseline="0" dirty="0" smtClean="0"/>
                        <a:t> ora e mezza</a:t>
                      </a:r>
                      <a:endParaRPr lang="it-IT" sz="1000" dirty="0" smtClean="0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it-IT" sz="1000" baseline="0" dirty="0" smtClean="0"/>
                        <a:t>Portare:</a:t>
                      </a:r>
                    </a:p>
                    <a:p>
                      <a:pPr marL="36000" indent="-108000">
                        <a:buFont typeface="Arial" panose="020B0604020202020204" pitchFamily="34" charset="0"/>
                        <a:buChar char="•"/>
                      </a:pPr>
                      <a:r>
                        <a:rPr lang="it-IT" sz="1000" baseline="0" dirty="0" smtClean="0"/>
                        <a:t>calcolatrice, </a:t>
                      </a:r>
                    </a:p>
                    <a:p>
                      <a:pPr marL="36000" indent="-108000">
                        <a:buFont typeface="Arial" panose="020B0604020202020204" pitchFamily="34" charset="0"/>
                        <a:buChar char="•"/>
                      </a:pPr>
                      <a:r>
                        <a:rPr lang="it-IT" sz="1000" baseline="0" dirty="0" smtClean="0"/>
                        <a:t>tabelle distribuzioni </a:t>
                      </a:r>
                    </a:p>
                    <a:p>
                      <a:pPr marL="36000" indent="-108000">
                        <a:buFont typeface="Arial" panose="020B0604020202020204" pitchFamily="34" charset="0"/>
                        <a:buChar char="•"/>
                      </a:pPr>
                      <a:r>
                        <a:rPr lang="it-IT" sz="1000" baseline="0" dirty="0" smtClean="0"/>
                        <a:t>foglio A4 (due facciate) con formule, compilato dallo studente.</a:t>
                      </a:r>
                    </a:p>
                    <a:p>
                      <a:endParaRPr lang="it-IT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t-IT" sz="1000" dirty="0" smtClean="0"/>
                    </a:p>
                    <a:p>
                      <a:endParaRPr lang="it-IT" sz="1000" dirty="0" smtClean="0"/>
                    </a:p>
                    <a:p>
                      <a:r>
                        <a:rPr lang="it-IT" sz="1000" dirty="0" smtClean="0"/>
                        <a:t>2018/19**</a:t>
                      </a:r>
                    </a:p>
                    <a:p>
                      <a:r>
                        <a:rPr lang="it-IT" sz="1000" dirty="0" smtClean="0"/>
                        <a:t>2019/20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smtClean="0"/>
                        <a:t>6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000" dirty="0" err="1" smtClean="0"/>
                        <a:t>Caudek</a:t>
                      </a:r>
                      <a:r>
                        <a:rPr lang="it-IT" sz="1000" dirty="0" smtClean="0"/>
                        <a:t> e Luccio</a:t>
                      </a:r>
                    </a:p>
                    <a:p>
                      <a:r>
                        <a:rPr lang="it-IT" sz="1000" dirty="0" smtClean="0"/>
                        <a:t>1 – 11*</a:t>
                      </a:r>
                    </a:p>
                    <a:p>
                      <a:endParaRPr lang="it-IT" sz="1000" dirty="0" smtClean="0"/>
                    </a:p>
                    <a:p>
                      <a:r>
                        <a:rPr lang="it-IT" sz="1000" dirty="0" smtClean="0"/>
                        <a:t>A supporto</a:t>
                      </a:r>
                    </a:p>
                    <a:p>
                      <a:r>
                        <a:rPr lang="it-IT" sz="1000" dirty="0" smtClean="0"/>
                        <a:t>Picconi</a:t>
                      </a:r>
                      <a:r>
                        <a:rPr lang="it-IT" sz="1000" baseline="0" dirty="0" smtClean="0"/>
                        <a:t> </a:t>
                      </a:r>
                      <a:r>
                        <a:rPr lang="it-IT" sz="1000" dirty="0" smtClean="0"/>
                        <a:t>(2018)</a:t>
                      </a:r>
                      <a:endParaRPr lang="it-I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smtClean="0"/>
                        <a:t>2 esercizi da svolgere</a:t>
                      </a:r>
                      <a:r>
                        <a:rPr lang="it-IT" sz="1000" baseline="0" dirty="0" smtClean="0"/>
                        <a:t> (fino a 18/30)</a:t>
                      </a:r>
                      <a:r>
                        <a:rPr lang="it-IT" sz="1000" dirty="0" smtClean="0"/>
                        <a:t>, un quesito teorico con modalità di risposta aperta (6/30), due domande brevi su teoria, formule, ed esercizi (6/30)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 smtClean="0"/>
                        <a:t>DURATA 1</a:t>
                      </a:r>
                      <a:r>
                        <a:rPr lang="it-IT" sz="1000" baseline="0" dirty="0" smtClean="0"/>
                        <a:t> ora e mezza</a:t>
                      </a:r>
                      <a:endParaRPr lang="it-IT" sz="1000" dirty="0" smtClean="0"/>
                    </a:p>
                    <a:p>
                      <a:pPr algn="l"/>
                      <a:endParaRPr lang="it-IT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it-IT" sz="1000" baseline="0" dirty="0" smtClean="0"/>
                        <a:t>Portare:</a:t>
                      </a:r>
                    </a:p>
                    <a:p>
                      <a:pPr marL="36000" indent="-108000">
                        <a:buFont typeface="Arial" panose="020B0604020202020204" pitchFamily="34" charset="0"/>
                        <a:buChar char="•"/>
                      </a:pPr>
                      <a:r>
                        <a:rPr lang="it-IT" sz="1000" baseline="0" dirty="0" smtClean="0"/>
                        <a:t>calcolatrice, </a:t>
                      </a:r>
                    </a:p>
                    <a:p>
                      <a:pPr marL="36000" indent="-108000">
                        <a:buFont typeface="Arial" panose="020B0604020202020204" pitchFamily="34" charset="0"/>
                        <a:buChar char="•"/>
                      </a:pPr>
                      <a:r>
                        <a:rPr lang="it-IT" sz="1000" baseline="0" dirty="0" smtClean="0"/>
                        <a:t>tabelle distribuzioni </a:t>
                      </a:r>
                    </a:p>
                    <a:p>
                      <a:pPr marL="36000" indent="-108000">
                        <a:buFont typeface="Arial" panose="020B0604020202020204" pitchFamily="34" charset="0"/>
                        <a:buChar char="•"/>
                      </a:pPr>
                      <a:r>
                        <a:rPr lang="it-IT" sz="1000" baseline="0" dirty="0" smtClean="0"/>
                        <a:t>foglio A4 (due facciate) con formule, compilato dallo studente.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783769" y="274106"/>
            <a:ext cx="5304658" cy="30469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it-IT" sz="1200" b="1" dirty="0" smtClean="0">
                <a:solidFill>
                  <a:srgbClr val="FF0000"/>
                </a:solidFill>
              </a:rPr>
              <a:t>PSICOMETRIA 1 023 PS programmi e modalità di esame aggiornate al 31/10 2019</a:t>
            </a:r>
            <a:endParaRPr lang="it-IT" sz="1200" b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6389" y="4974014"/>
            <a:ext cx="6810434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it-IT" sz="1000" dirty="0" smtClean="0"/>
              <a:t>* Tranne 1.4 Algebra lineare e aggiuntivo del cap. 11, in programma (nel semestre in </a:t>
            </a:r>
            <a:r>
              <a:rPr lang="it-IT" sz="1000" dirty="0" smtClean="0"/>
              <a:t>corso) </a:t>
            </a:r>
            <a:r>
              <a:rPr lang="it-IT" sz="1000" dirty="0" smtClean="0"/>
              <a:t>per la coorte 2019/20 e quindi </a:t>
            </a:r>
            <a:r>
              <a:rPr lang="it-IT" sz="1000" b="1" dirty="0" smtClean="0"/>
              <a:t>suggerito</a:t>
            </a:r>
            <a:r>
              <a:rPr lang="it-IT" sz="1000" dirty="0" smtClean="0"/>
              <a:t> (</a:t>
            </a:r>
            <a:r>
              <a:rPr lang="it-IT" sz="1000" dirty="0" smtClean="0"/>
              <a:t>al posto degli argomenti di </a:t>
            </a:r>
            <a:r>
              <a:rPr lang="it-IT" sz="1000" dirty="0" smtClean="0"/>
              <a:t>algebra lineare) anche </a:t>
            </a:r>
            <a:r>
              <a:rPr lang="it-IT" sz="1000" dirty="0" smtClean="0"/>
              <a:t>alla coorte 2018/19 non in regola con l’esame e che intende presentarsi da gennaio/febbraio</a:t>
            </a:r>
            <a:r>
              <a:rPr lang="it-IT" sz="1000" dirty="0"/>
              <a:t> </a:t>
            </a:r>
            <a:r>
              <a:rPr lang="it-IT" sz="1000" dirty="0" smtClean="0"/>
              <a:t>** Fare riferimento </a:t>
            </a:r>
            <a:r>
              <a:rPr lang="it-IT" sz="1000" b="1" dirty="0" smtClean="0"/>
              <a:t>esclusivamente</a:t>
            </a:r>
            <a:r>
              <a:rPr lang="it-IT" sz="1000" dirty="0" smtClean="0"/>
              <a:t> alla pagina Moodle2 </a:t>
            </a:r>
            <a:r>
              <a:rPr lang="it-IT" sz="1000" dirty="0" err="1" smtClean="0"/>
              <a:t>units</a:t>
            </a:r>
            <a:r>
              <a:rPr lang="it-IT" sz="1000" dirty="0" smtClean="0"/>
              <a:t> 2019/2020 -PSICOMETRIA 1</a:t>
            </a:r>
            <a:r>
              <a:rPr lang="it-IT" sz="1000" dirty="0"/>
              <a:t> </a:t>
            </a:r>
            <a:r>
              <a:rPr lang="it-IT" sz="1000" dirty="0" smtClean="0"/>
              <a:t>per aggiornamenti sul materiale presentato in classe.</a:t>
            </a:r>
            <a:endParaRPr lang="it-IT" sz="1000" dirty="0"/>
          </a:p>
        </p:txBody>
      </p:sp>
      <p:sp>
        <p:nvSpPr>
          <p:cNvPr id="8" name="Rectangle 7"/>
          <p:cNvSpPr/>
          <p:nvPr/>
        </p:nvSpPr>
        <p:spPr>
          <a:xfrm>
            <a:off x="152398" y="6426352"/>
            <a:ext cx="6572134" cy="16230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it-IT" sz="1200" dirty="0" smtClean="0"/>
              <a:t>Agresti, </a:t>
            </a:r>
            <a:r>
              <a:rPr lang="it-IT" sz="1200" dirty="0" err="1" smtClean="0"/>
              <a:t>Finlay</a:t>
            </a:r>
            <a:r>
              <a:rPr lang="it-IT" sz="1200" dirty="0" smtClean="0"/>
              <a:t> (2012) </a:t>
            </a:r>
            <a:r>
              <a:rPr lang="it-IT" sz="1200" b="1" dirty="0" smtClean="0"/>
              <a:t>Metodi statistici di base e avanzati per le scienze sociali. </a:t>
            </a:r>
            <a:r>
              <a:rPr lang="it-IT" sz="1200" dirty="0" err="1" smtClean="0"/>
              <a:t>Pearson</a:t>
            </a:r>
            <a:r>
              <a:rPr lang="it-IT" sz="1200" b="1" dirty="0" smtClean="0"/>
              <a:t> </a:t>
            </a:r>
            <a:r>
              <a:rPr lang="it-IT" sz="1200" dirty="0" smtClean="0"/>
              <a:t>ISBN 9788865189498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it-IT" sz="1200" dirty="0" err="1" smtClean="0"/>
              <a:t>Caudek</a:t>
            </a:r>
            <a:r>
              <a:rPr lang="it-IT" sz="1200" dirty="0"/>
              <a:t>, Luccio (2001) </a:t>
            </a:r>
            <a:r>
              <a:rPr lang="it-IT" sz="1200" b="1" dirty="0"/>
              <a:t>Statistica per psicologi</a:t>
            </a:r>
            <a:r>
              <a:rPr lang="it-IT" sz="1200" dirty="0"/>
              <a:t>. Editori Laterza. Collana: Scienze della mente [11]; ISBN: </a:t>
            </a:r>
            <a:r>
              <a:rPr lang="it-IT" sz="1200" dirty="0" smtClean="0"/>
              <a:t>9788842064190</a:t>
            </a:r>
            <a:endParaRPr lang="it-IT" sz="1200" dirty="0"/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it-IT" sz="1200" dirty="0"/>
              <a:t>Supporto alla </a:t>
            </a:r>
            <a:r>
              <a:rPr lang="it-IT" sz="1200" dirty="0" smtClean="0"/>
              <a:t>didattica: Picconi</a:t>
            </a:r>
            <a:r>
              <a:rPr lang="it-IT" sz="1200" dirty="0"/>
              <a:t>, L. (2018) </a:t>
            </a:r>
            <a:r>
              <a:rPr lang="it-IT" sz="1200" b="1" dirty="0"/>
              <a:t>Elementi di psicometria vol.2</a:t>
            </a:r>
            <a:r>
              <a:rPr lang="it-IT" sz="1200" dirty="0"/>
              <a:t>. McGraw-Hill </a:t>
            </a:r>
            <a:r>
              <a:rPr lang="it-IT" sz="1200" dirty="0" err="1"/>
              <a:t>Education</a:t>
            </a:r>
            <a:r>
              <a:rPr lang="it-IT" sz="1200" dirty="0"/>
              <a:t>. ISBN: 8838695261</a:t>
            </a:r>
          </a:p>
        </p:txBody>
      </p:sp>
    </p:spTree>
    <p:extLst>
      <p:ext uri="{BB962C8B-B14F-4D97-AF65-F5344CB8AC3E}">
        <p14:creationId xmlns:p14="http://schemas.microsoft.com/office/powerpoint/2010/main" val="2179283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</TotalTime>
  <Words>376</Words>
  <Application>Microsoft Office PowerPoint</Application>
  <PresentationFormat>A4 Paper (210x297 mm)</PresentationFormat>
  <Paragraphs>52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Michele Grassi</dc:creator>
  <cp:lastModifiedBy>Michele Grassi</cp:lastModifiedBy>
  <cp:revision>15</cp:revision>
  <dcterms:created xsi:type="dcterms:W3CDTF">2019-10-31T12:36:52Z</dcterms:created>
  <dcterms:modified xsi:type="dcterms:W3CDTF">2019-10-31T14:19:55Z</dcterms:modified>
</cp:coreProperties>
</file>