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46" autoAdjust="0"/>
  </p:normalViewPr>
  <p:slideViewPr>
    <p:cSldViewPr snapToGrid="0" snapToObjects="1">
      <p:cViewPr>
        <p:scale>
          <a:sx n="68" d="100"/>
          <a:sy n="68" d="100"/>
        </p:scale>
        <p:origin x="-152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58730-0163-2142-AD8B-97CAE4E1348F}" type="datetimeFigureOut">
              <a:rPr lang="it-IT" smtClean="0"/>
              <a:t>02/11/19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118A0-6A76-1A4C-9FF8-AEFE2ADDFBD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8956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2BBC0-5FE8-E64C-AD4C-61F40855153A}" type="datetimeFigureOut">
              <a:rPr lang="it-IT" smtClean="0"/>
              <a:t>02/11/19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63133-66C1-844E-8AB1-9D5235A48C9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1364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54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3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28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91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19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72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4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20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54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33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3D58-4CDE-AB41-B4A0-26769C7FF8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9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Lezioni 15-16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9076" y="3886200"/>
            <a:ext cx="7086600" cy="1752600"/>
          </a:xfrm>
        </p:spPr>
        <p:txBody>
          <a:bodyPr/>
          <a:lstStyle/>
          <a:p>
            <a:r>
              <a:rPr lang="it-IT" dirty="0" smtClean="0"/>
              <a:t>ORMONI-RECETTORI-BIOSEGNALAZIONE</a:t>
            </a:r>
            <a:endParaRPr lang="it-IT" dirty="0"/>
          </a:p>
          <a:p>
            <a:r>
              <a:rPr lang="it-IT" dirty="0" smtClean="0"/>
              <a:t>Sinopsi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091FA - BIOCHIMICA APPLICATA MEDICA 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9E75-F19F-6C45-9F0D-3B08720FA81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345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I </a:t>
            </a:r>
            <a:r>
              <a:rPr lang="it-IT" dirty="0" smtClean="0"/>
              <a:t>gruppi </a:t>
            </a:r>
            <a:r>
              <a:rPr lang="it-IT" dirty="0" smtClean="0"/>
              <a:t>di </a:t>
            </a:r>
            <a:r>
              <a:rPr lang="it-IT" dirty="0" smtClean="0"/>
              <a:t>lavoro </a:t>
            </a:r>
            <a:r>
              <a:rPr lang="it-IT" dirty="0" smtClean="0"/>
              <a:t>eseguiranno il controllo di qualità, in due fasi</a:t>
            </a:r>
            <a:r>
              <a:rPr lang="it-IT" dirty="0" smtClean="0"/>
              <a:t>:</a:t>
            </a:r>
            <a:endParaRPr lang="it-IT" dirty="0" smtClean="0"/>
          </a:p>
          <a:p>
            <a:pPr lvl="1"/>
            <a:r>
              <a:rPr lang="it-IT" dirty="0" smtClean="0"/>
              <a:t>FASE 1: ogni </a:t>
            </a:r>
            <a:r>
              <a:rPr lang="it-IT" dirty="0" smtClean="0"/>
              <a:t>gruppo si prenderà carico della revisione dei testi compilati da un altro </a:t>
            </a:r>
            <a:r>
              <a:rPr lang="it-IT" dirty="0" smtClean="0"/>
              <a:t>gruppo</a:t>
            </a:r>
          </a:p>
          <a:p>
            <a:pPr lvl="3"/>
            <a:r>
              <a:rPr lang="it-IT" dirty="0" smtClean="0"/>
              <a:t>1a ora</a:t>
            </a:r>
            <a:endParaRPr lang="it-IT" dirty="0" smtClean="0"/>
          </a:p>
          <a:p>
            <a:pPr lvl="1"/>
            <a:r>
              <a:rPr lang="it-IT" dirty="0" smtClean="0"/>
              <a:t>FASE 2: </a:t>
            </a:r>
            <a:r>
              <a:rPr lang="it-IT" dirty="0"/>
              <a:t>ogni gruppo si prenderà carico della </a:t>
            </a:r>
            <a:r>
              <a:rPr lang="it-IT" dirty="0" smtClean="0"/>
              <a:t>revisione delle colonne</a:t>
            </a:r>
          </a:p>
          <a:p>
            <a:pPr lvl="2"/>
            <a:r>
              <a:rPr lang="it-IT" dirty="0" smtClean="0"/>
              <a:t>2 gruppi / colonna</a:t>
            </a:r>
          </a:p>
          <a:p>
            <a:pPr lvl="2"/>
            <a:r>
              <a:rPr lang="it-IT" dirty="0" smtClean="0"/>
              <a:t>1 gruppo / colonna</a:t>
            </a:r>
          </a:p>
          <a:p>
            <a:pPr lvl="2"/>
            <a:r>
              <a:rPr lang="it-IT" dirty="0" smtClean="0"/>
              <a:t>2 colonne / gruppo</a:t>
            </a:r>
          </a:p>
          <a:p>
            <a:pPr lvl="3"/>
            <a:r>
              <a:rPr lang="it-IT" dirty="0" smtClean="0"/>
              <a:t>2a ora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51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Compilazione di una sinopsi sulla biochimica degli ormoni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 cura degli studenti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1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FORMATIVI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Sviluppare la capacità di ordinare le informazioni scientifiche secondo categorie generali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Sviluppare la capacità </a:t>
            </a:r>
            <a:r>
              <a:rPr lang="it-IT" dirty="0"/>
              <a:t>di ordinare i dati secondo una gerarchia di </a:t>
            </a:r>
            <a:r>
              <a:rPr lang="it-IT" dirty="0" smtClean="0"/>
              <a:t>rilevanza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Sperimentare l’apprendimento attivo 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Esercitare le abilità del lavoro di squadra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62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Compilazione di una tabella </a:t>
            </a:r>
            <a:r>
              <a:rPr lang="it-IT" dirty="0" err="1" smtClean="0"/>
              <a:t>sinoptica</a:t>
            </a:r>
            <a:r>
              <a:rPr lang="it-IT" dirty="0" smtClean="0"/>
              <a:t> della biochimica degli ormoni.</a:t>
            </a:r>
          </a:p>
          <a:p>
            <a:pPr lvl="1"/>
            <a:r>
              <a:rPr lang="it-IT" dirty="0" smtClean="0"/>
              <a:t>Struttura della tabella </a:t>
            </a:r>
            <a:r>
              <a:rPr lang="it-IT" dirty="0" err="1" smtClean="0"/>
              <a:t>sinoptica</a:t>
            </a:r>
            <a:endParaRPr lang="it-IT" dirty="0" smtClean="0"/>
          </a:p>
          <a:p>
            <a:pPr lvl="2"/>
            <a:r>
              <a:rPr lang="it-IT" dirty="0" smtClean="0"/>
              <a:t>RIGHE: ormoni e rispettivi descrittori biochimici </a:t>
            </a:r>
          </a:p>
          <a:p>
            <a:pPr lvl="2"/>
            <a:r>
              <a:rPr lang="it-IT" dirty="0" smtClean="0"/>
              <a:t>COLONNE: categorie descrittive degli ormoni (vedi schema successivo)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Suddivisione del lavoro in gruppi (3-5 studenti)</a:t>
            </a:r>
          </a:p>
          <a:p>
            <a:pPr lvl="1"/>
            <a:r>
              <a:rPr lang="it-IT" dirty="0" smtClean="0"/>
              <a:t>Ogni gruppo compila una/alcune righe della tabella (uno o più ormoni)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Funzioni dei membri del gruppo di lavoro</a:t>
            </a:r>
          </a:p>
          <a:p>
            <a:pPr lvl="1"/>
            <a:r>
              <a:rPr lang="it-IT" dirty="0" smtClean="0"/>
              <a:t>addetto alla compilazione (ragionata) della sinopsi</a:t>
            </a:r>
          </a:p>
          <a:p>
            <a:pPr lvl="1"/>
            <a:r>
              <a:rPr lang="it-IT" dirty="0" smtClean="0"/>
              <a:t>addetto al recupero delle informazioni da fonti accreditate (libro di testo, lezioni, web)</a:t>
            </a:r>
          </a:p>
          <a:p>
            <a:pPr lvl="1"/>
            <a:r>
              <a:rPr lang="it-IT" dirty="0" smtClean="0"/>
              <a:t>addetto al controllo di qualità delle informazioni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99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it-IT" dirty="0" smtClean="0"/>
              <a:t>Struttura della sinopsi</a:t>
            </a:r>
            <a:br>
              <a:rPr lang="it-IT" dirty="0" smtClean="0"/>
            </a:br>
            <a:r>
              <a:rPr lang="it-IT" sz="2200" dirty="0">
                <a:solidFill>
                  <a:prstClr val="black"/>
                </a:solidFill>
                <a:ea typeface="+mn-ea"/>
                <a:cs typeface="+mn-cs"/>
              </a:rPr>
              <a:t>Ogni ormone viene descritto da caratteristiche </a:t>
            </a:r>
            <a:r>
              <a:rPr lang="it-IT" sz="2200" dirty="0" smtClean="0">
                <a:solidFill>
                  <a:prstClr val="black"/>
                </a:solidFill>
                <a:ea typeface="+mn-ea"/>
                <a:cs typeface="+mn-cs"/>
              </a:rPr>
              <a:t>principali </a:t>
            </a:r>
            <a:r>
              <a:rPr lang="it-IT" sz="2200" dirty="0">
                <a:solidFill>
                  <a:prstClr val="black"/>
                </a:solidFill>
                <a:ea typeface="+mn-ea"/>
                <a:cs typeface="+mn-cs"/>
              </a:rPr>
              <a:t>e secondarie </a:t>
            </a:r>
            <a:endParaRPr lang="it-IT" sz="5300" dirty="0"/>
          </a:p>
        </p:txBody>
      </p:sp>
      <p:graphicFrame>
        <p:nvGraphicFramePr>
          <p:cNvPr id="17" name="Segnaposto contenuto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694019"/>
              </p:ext>
            </p:extLst>
          </p:nvPr>
        </p:nvGraphicFramePr>
        <p:xfrm>
          <a:off x="457200" y="1948124"/>
          <a:ext cx="8229437" cy="207771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0193"/>
                <a:gridCol w="1029892"/>
                <a:gridCol w="1029892"/>
                <a:gridCol w="1029892"/>
                <a:gridCol w="1029892"/>
                <a:gridCol w="1029892"/>
                <a:gridCol w="1029892"/>
                <a:gridCol w="1029892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ORMONE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SEDE DI SINTESI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SINTESI E ACCUMULO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RILASCIO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ORGANI BERSAGLIO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BERSAGLI MOLECOLARI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EFFETTI MOLECOLARI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EFFETTI FISIOLOGICI</a:t>
                      </a:r>
                      <a:endParaRPr lang="it-IT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Nome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organo</a:t>
                      </a:r>
                      <a:endParaRPr lang="it-IT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processo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fattore chimico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apparato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recettori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processi/vie metaboliche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specifici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classe chimica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zona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sede subcellulare 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fattore fisiologico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organi/zone</a:t>
                      </a:r>
                      <a:endParaRPr lang="it-IT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tipo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enzimi, ecc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sistemici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cellula specializzata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meccanismo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via di segnalazione</a:t>
                      </a:r>
                      <a:endParaRPr lang="it-IT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via di segnalazione</a:t>
                      </a:r>
                      <a:endParaRPr lang="it-IT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2000" dirty="0">
                        <a:effectLst/>
                        <a:latin typeface="Cambria"/>
                      </a:endParaRPr>
                    </a:p>
                  </a:txBody>
                  <a:tcPr marL="44502" marR="44502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5</a:t>
            </a:fld>
            <a:endParaRPr lang="it-IT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03001"/>
            <a:ext cx="9144000" cy="1303957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3161552" y="4196823"/>
            <a:ext cx="2614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Il foglio di lavoro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0266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ATTESI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OGGETTIVI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Tabella completa con tutte le caratteristiche descrittive degli ormoni</a:t>
            </a:r>
          </a:p>
          <a:p>
            <a:pPr marL="914400" lvl="1" indent="-514350"/>
            <a:r>
              <a:rPr lang="it-IT" dirty="0" smtClean="0"/>
              <a:t>utile per lo studio, apprendimento e verifica della conoscenza della materia</a:t>
            </a:r>
          </a:p>
          <a:p>
            <a:pPr marL="1314450" lvl="2" indent="-514350"/>
            <a:r>
              <a:rPr lang="it-IT" dirty="0" smtClean="0"/>
              <a:t>sia per gli studenti che per i docenti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417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ATTESI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SOGGETTIVI</a:t>
            </a:r>
          </a:p>
          <a:p>
            <a:r>
              <a:rPr lang="it-IT" dirty="0" smtClean="0"/>
              <a:t>Gli studenti hanno sviluppato: 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un approccio sistematico alla raccolta e gestione delle informazioni scientifiche;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competenze nel lavoro di gruppo;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capacità di passare </a:t>
            </a:r>
            <a:r>
              <a:rPr lang="it-IT" dirty="0" smtClean="0"/>
              <a:t>al </a:t>
            </a:r>
            <a:r>
              <a:rPr lang="it-IT" dirty="0" smtClean="0"/>
              <a:t>modo attivo di produzione di conoscenza (tabella </a:t>
            </a:r>
            <a:r>
              <a:rPr lang="it-IT" dirty="0" err="1" smtClean="0"/>
              <a:t>sinoptica</a:t>
            </a:r>
            <a:r>
              <a:rPr lang="it-IT" dirty="0" smtClean="0"/>
              <a:t>);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responsabilità scientifica (sulla correttezza dei dati)</a:t>
            </a:r>
            <a:endParaRPr lang="it-IT" dirty="0" smtClean="0"/>
          </a:p>
          <a:p>
            <a:pPr marL="800100" lvl="2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00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Caratteristiche della sinopsi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sinopsi è una matrice di </a:t>
            </a:r>
          </a:p>
          <a:p>
            <a:pPr lvl="1"/>
            <a:r>
              <a:rPr lang="it-IT" dirty="0" smtClean="0"/>
              <a:t>82 righe</a:t>
            </a:r>
          </a:p>
          <a:p>
            <a:pPr lvl="1"/>
            <a:r>
              <a:rPr lang="it-IT" dirty="0" smtClean="0"/>
              <a:t>18 colonne</a:t>
            </a:r>
          </a:p>
          <a:p>
            <a:pPr lvl="1"/>
            <a:r>
              <a:rPr lang="it-IT" dirty="0" smtClean="0"/>
              <a:t>non tutti i quadri sono occupati da testo</a:t>
            </a:r>
          </a:p>
          <a:p>
            <a:r>
              <a:rPr lang="it-IT" dirty="0" smtClean="0"/>
              <a:t>I testi inseriti appaiono ottimi (sintetici e completi)</a:t>
            </a:r>
          </a:p>
          <a:p>
            <a:pPr marL="457200" lvl="1" indent="0">
              <a:buNone/>
            </a:pP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568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di qualità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OBIETTIVI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controllare la correttezza dei dati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integrare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abbreviare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impaginare in un formato </a:t>
            </a:r>
            <a:r>
              <a:rPr lang="it-IT" dirty="0" smtClean="0"/>
              <a:t>leggibile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30/10/19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091FA - BIOCHIMICA APPLICATA MEDICA 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3D58-4CDE-AB41-B4A0-26769C7FF84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371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511</Words>
  <Application>Microsoft Macintosh PowerPoint</Application>
  <PresentationFormat>Presentazione su schermo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Lezioni 15-16</vt:lpstr>
      <vt:lpstr>Compilazione di una sinopsi sulla biochimica degli ormoni</vt:lpstr>
      <vt:lpstr>OBIETTIVI FORMATIVI</vt:lpstr>
      <vt:lpstr>METODO</vt:lpstr>
      <vt:lpstr>Struttura della sinopsi Ogni ormone viene descritto da caratteristiche principali e secondarie </vt:lpstr>
      <vt:lpstr>RISULTATI ATTESI</vt:lpstr>
      <vt:lpstr>RISULTATI ATTESI</vt:lpstr>
      <vt:lpstr>Caratteristiche della sinopsi</vt:lpstr>
      <vt:lpstr>Controllo di qualità</vt:lpstr>
      <vt:lpstr>METODO</vt:lpstr>
    </vt:vector>
  </TitlesOfParts>
  <Company>Univ.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15</dc:title>
  <dc:creator>Sabina Passamonti</dc:creator>
  <cp:lastModifiedBy>Sabina Passamonti</cp:lastModifiedBy>
  <cp:revision>30</cp:revision>
  <dcterms:created xsi:type="dcterms:W3CDTF">2019-10-30T10:35:02Z</dcterms:created>
  <dcterms:modified xsi:type="dcterms:W3CDTF">2019-11-02T19:06:30Z</dcterms:modified>
</cp:coreProperties>
</file>