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40"/>
  </p:notesMasterIdLst>
  <p:sldIdLst>
    <p:sldId id="256" r:id="rId2"/>
    <p:sldId id="257" r:id="rId3"/>
    <p:sldId id="549" r:id="rId4"/>
    <p:sldId id="550" r:id="rId5"/>
    <p:sldId id="551" r:id="rId6"/>
    <p:sldId id="554" r:id="rId7"/>
    <p:sldId id="555" r:id="rId8"/>
    <p:sldId id="556" r:id="rId9"/>
    <p:sldId id="557" r:id="rId10"/>
    <p:sldId id="553" r:id="rId11"/>
    <p:sldId id="559" r:id="rId12"/>
    <p:sldId id="560" r:id="rId13"/>
    <p:sldId id="558" r:id="rId14"/>
    <p:sldId id="562" r:id="rId15"/>
    <p:sldId id="563" r:id="rId16"/>
    <p:sldId id="561" r:id="rId17"/>
    <p:sldId id="564" r:id="rId18"/>
    <p:sldId id="565" r:id="rId19"/>
    <p:sldId id="566" r:id="rId20"/>
    <p:sldId id="567" r:id="rId21"/>
    <p:sldId id="568" r:id="rId22"/>
    <p:sldId id="571" r:id="rId23"/>
    <p:sldId id="569" r:id="rId24"/>
    <p:sldId id="570" r:id="rId25"/>
    <p:sldId id="572" r:id="rId26"/>
    <p:sldId id="573" r:id="rId27"/>
    <p:sldId id="574" r:id="rId28"/>
    <p:sldId id="575" r:id="rId29"/>
    <p:sldId id="576" r:id="rId30"/>
    <p:sldId id="578" r:id="rId31"/>
    <p:sldId id="579" r:id="rId32"/>
    <p:sldId id="580" r:id="rId33"/>
    <p:sldId id="581" r:id="rId34"/>
    <p:sldId id="582" r:id="rId35"/>
    <p:sldId id="583" r:id="rId36"/>
    <p:sldId id="584" r:id="rId37"/>
    <p:sldId id="585" r:id="rId38"/>
    <p:sldId id="529" r:id="rId3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976D88-4D29-4E00-8AE7-B53C69E61F9C}" type="datetimeFigureOut">
              <a:rPr lang="it-IT" smtClean="0"/>
              <a:pPr/>
              <a:t>04/11/2019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0C7F8-BA1A-4D21-BA4B-62C5FB5F63A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04/11/2019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04/11/2019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04/11/2019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04/11/2019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04/11/2019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hn.uni-hamburg.de/node/18.html" TargetMode="External"/><Relationship Id="rId2" Type="http://schemas.openxmlformats.org/officeDocument/2006/relationships/hyperlink" Target="https://www.lhn.unihamburg.de/node/48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Narrativ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Lingua inglese di base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37784" y="3404592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/>
              <a:t>Corso di laurea in Lettere antiche e moderne, arti, comunicazione</a:t>
            </a:r>
          </a:p>
          <a:p>
            <a:pPr algn="ctr"/>
            <a:r>
              <a:rPr lang="it-IT" sz="3200" dirty="0" err="1" smtClean="0"/>
              <a:t>a.a.</a:t>
            </a:r>
            <a:r>
              <a:rPr lang="it-IT" sz="3200" dirty="0" smtClean="0"/>
              <a:t> 2019-2020</a:t>
            </a:r>
            <a:endParaRPr lang="it-I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Story-reconstruction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err="1" smtClean="0"/>
              <a:t>Stories</a:t>
            </a:r>
            <a:r>
              <a:rPr lang="it-IT" dirty="0" smtClean="0"/>
              <a:t> are </a:t>
            </a:r>
            <a:r>
              <a:rPr lang="it-IT" dirty="0" err="1" smtClean="0"/>
              <a:t>made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read</a:t>
            </a:r>
            <a:r>
              <a:rPr lang="it-IT" dirty="0" smtClean="0"/>
              <a:t>, </a:t>
            </a:r>
            <a:r>
              <a:rPr lang="it-IT" dirty="0" err="1" smtClean="0"/>
              <a:t>listened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or </a:t>
            </a:r>
            <a:r>
              <a:rPr lang="it-IT" dirty="0" err="1" smtClean="0"/>
              <a:t>watched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dirty="0" err="1" smtClean="0"/>
              <a:t>an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audience.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Audiences</a:t>
            </a:r>
            <a:r>
              <a:rPr lang="it-IT" dirty="0" smtClean="0"/>
              <a:t> </a:t>
            </a:r>
            <a:r>
              <a:rPr lang="it-IT" dirty="0" err="1" smtClean="0"/>
              <a:t>follow</a:t>
            </a:r>
            <a:r>
              <a:rPr lang="it-IT" dirty="0" smtClean="0"/>
              <a:t> a </a:t>
            </a:r>
            <a:r>
              <a:rPr lang="it-IT" dirty="0" err="1" smtClean="0"/>
              <a:t>path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opposite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the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</a:t>
            </a:r>
          </a:p>
          <a:p>
            <a:pPr>
              <a:buNone/>
            </a:pPr>
            <a:r>
              <a:rPr lang="it-IT" dirty="0" err="1" smtClean="0"/>
              <a:t>author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Story-reconstruction</a:t>
            </a:r>
            <a:r>
              <a:rPr lang="it-IT" dirty="0" smtClean="0"/>
              <a:t> = </a:t>
            </a:r>
            <a:r>
              <a:rPr lang="it-IT" dirty="0" err="1" smtClean="0"/>
              <a:t>universal</a:t>
            </a:r>
            <a:r>
              <a:rPr lang="it-IT" dirty="0" smtClean="0"/>
              <a:t> </a:t>
            </a:r>
            <a:r>
              <a:rPr lang="it-IT" dirty="0" err="1" smtClean="0"/>
              <a:t>process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dirty="0" smtClean="0"/>
          </a:p>
          <a:p>
            <a:pPr algn="r">
              <a:buNone/>
            </a:pPr>
            <a:r>
              <a:rPr lang="it-IT" dirty="0" smtClean="0"/>
              <a:t>(Ibid.)</a:t>
            </a:r>
          </a:p>
          <a:p>
            <a:pPr>
              <a:buNone/>
            </a:pPr>
            <a:endParaRPr lang="it-IT" sz="32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Story-reconstruction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Audiences reconstruct stories by creating mental</a:t>
            </a:r>
          </a:p>
          <a:p>
            <a:pPr>
              <a:buNone/>
            </a:pPr>
            <a:r>
              <a:rPr lang="en-US" dirty="0" smtClean="0"/>
              <a:t>models of who did what with and/or to whom, where,</a:t>
            </a:r>
          </a:p>
          <a:p>
            <a:pPr>
              <a:buNone/>
            </a:pPr>
            <a:r>
              <a:rPr lang="en-US" dirty="0" smtClean="0"/>
              <a:t>when and why.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Actions</a:t>
            </a:r>
            <a:r>
              <a:rPr lang="it-IT" dirty="0" smtClean="0"/>
              <a:t> are </a:t>
            </a:r>
            <a:r>
              <a:rPr lang="it-IT" dirty="0" err="1" smtClean="0"/>
              <a:t>central</a:t>
            </a:r>
            <a:r>
              <a:rPr lang="it-IT" dirty="0" smtClean="0"/>
              <a:t> in the </a:t>
            </a:r>
            <a:r>
              <a:rPr lang="it-IT" dirty="0" err="1" smtClean="0"/>
              <a:t>model</a:t>
            </a:r>
            <a:r>
              <a:rPr lang="it-IT" dirty="0" smtClean="0"/>
              <a:t> and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aspects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(</a:t>
            </a:r>
            <a:r>
              <a:rPr lang="it-IT" dirty="0" err="1" smtClean="0"/>
              <a:t>characters</a:t>
            </a:r>
            <a:r>
              <a:rPr lang="it-IT" dirty="0" smtClean="0"/>
              <a:t> and </a:t>
            </a:r>
            <a:r>
              <a:rPr lang="it-IT" dirty="0" err="1" smtClean="0"/>
              <a:t>spatio-temporal</a:t>
            </a:r>
            <a:r>
              <a:rPr lang="it-IT" dirty="0" smtClean="0"/>
              <a:t> </a:t>
            </a:r>
            <a:r>
              <a:rPr lang="it-IT" dirty="0" err="1" smtClean="0"/>
              <a:t>settings</a:t>
            </a:r>
            <a:r>
              <a:rPr lang="it-IT" dirty="0" smtClean="0"/>
              <a:t>) are </a:t>
            </a:r>
            <a:r>
              <a:rPr lang="it-IT" dirty="0" err="1" smtClean="0"/>
              <a:t>related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them</a:t>
            </a:r>
            <a:r>
              <a:rPr lang="it-IT" dirty="0" smtClean="0"/>
              <a:t>.</a:t>
            </a:r>
          </a:p>
          <a:p>
            <a:pPr algn="r">
              <a:buNone/>
            </a:pPr>
            <a:r>
              <a:rPr lang="it-IT" dirty="0" smtClean="0"/>
              <a:t>(Ibid.)</a:t>
            </a:r>
          </a:p>
          <a:p>
            <a:pPr>
              <a:buNone/>
            </a:pPr>
            <a:endParaRPr lang="it-IT" sz="32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Story-reconstruction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algn="r">
              <a:buNone/>
            </a:pPr>
            <a:endParaRPr lang="it-IT" dirty="0" smtClean="0"/>
          </a:p>
          <a:p>
            <a:pPr>
              <a:buNone/>
            </a:pPr>
            <a:r>
              <a:rPr lang="en-US" dirty="0" smtClean="0"/>
              <a:t>As the story progresses, audiences continuously update</a:t>
            </a:r>
          </a:p>
          <a:p>
            <a:pPr>
              <a:buNone/>
            </a:pPr>
            <a:r>
              <a:rPr lang="en-US" dirty="0" smtClean="0"/>
              <a:t>their mental model of the story, adding new information</a:t>
            </a:r>
          </a:p>
          <a:p>
            <a:pPr>
              <a:buNone/>
            </a:pPr>
            <a:r>
              <a:rPr lang="en-US" dirty="0" smtClean="0"/>
              <a:t>to it, confirming what was already there or what they</a:t>
            </a:r>
          </a:p>
          <a:p>
            <a:pPr>
              <a:buNone/>
            </a:pPr>
            <a:r>
              <a:rPr lang="en-US" dirty="0" smtClean="0"/>
              <a:t>inferred, and changing existing information or</a:t>
            </a:r>
          </a:p>
          <a:p>
            <a:pPr>
              <a:buNone/>
            </a:pPr>
            <a:r>
              <a:rPr lang="en-US" dirty="0" smtClean="0"/>
              <a:t>assumptions based on information they have received</a:t>
            </a:r>
          </a:p>
          <a:p>
            <a:pPr>
              <a:buNone/>
            </a:pPr>
            <a:r>
              <a:rPr lang="en-US" dirty="0" smtClean="0"/>
              <a:t>later.</a:t>
            </a:r>
            <a:endParaRPr lang="it-IT" dirty="0" smtClean="0"/>
          </a:p>
          <a:p>
            <a:pPr algn="r">
              <a:buNone/>
            </a:pPr>
            <a:endParaRPr lang="it-IT" dirty="0" smtClean="0"/>
          </a:p>
          <a:p>
            <a:pPr algn="r">
              <a:buNone/>
            </a:pPr>
            <a:r>
              <a:rPr lang="it-IT" dirty="0" smtClean="0"/>
              <a:t>(Ibid.)</a:t>
            </a:r>
          </a:p>
          <a:p>
            <a:pPr>
              <a:buNone/>
            </a:pPr>
            <a:endParaRPr lang="it-IT" sz="32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Narratological</a:t>
            </a:r>
            <a:r>
              <a:rPr lang="it-IT" b="1" dirty="0" smtClean="0"/>
              <a:t> building </a:t>
            </a:r>
            <a:r>
              <a:rPr lang="it-IT" b="1" dirty="0" err="1" smtClean="0"/>
              <a:t>blocks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3200" b="1" dirty="0" err="1" smtClean="0">
                <a:solidFill>
                  <a:srgbClr val="C00000"/>
                </a:solidFill>
              </a:rPr>
              <a:t>Characters</a:t>
            </a:r>
            <a:r>
              <a:rPr lang="it-IT" sz="3200" b="1" dirty="0" smtClean="0">
                <a:solidFill>
                  <a:srgbClr val="C00000"/>
                </a:solidFill>
              </a:rPr>
              <a:t> and </a:t>
            </a:r>
            <a:r>
              <a:rPr lang="it-IT" sz="3200" b="1" dirty="0" err="1" smtClean="0">
                <a:solidFill>
                  <a:srgbClr val="C00000"/>
                </a:solidFill>
              </a:rPr>
              <a:t>action</a:t>
            </a:r>
            <a:endParaRPr lang="it-IT" sz="3200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it-IT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it-IT" dirty="0" err="1" smtClean="0"/>
              <a:t>Characters</a:t>
            </a:r>
            <a:r>
              <a:rPr lang="it-IT" dirty="0" smtClean="0"/>
              <a:t> and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actions</a:t>
            </a:r>
            <a:r>
              <a:rPr lang="it-IT" dirty="0" smtClean="0"/>
              <a:t> </a:t>
            </a:r>
            <a:r>
              <a:rPr lang="it-IT" dirty="0" err="1" smtClean="0"/>
              <a:t>move</a:t>
            </a:r>
            <a:r>
              <a:rPr lang="it-IT" dirty="0" smtClean="0"/>
              <a:t> the story </a:t>
            </a:r>
            <a:r>
              <a:rPr lang="it-IT" dirty="0" err="1" smtClean="0"/>
              <a:t>forward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In </a:t>
            </a:r>
            <a:r>
              <a:rPr lang="it-IT" dirty="0" err="1" smtClean="0"/>
              <a:t>any</a:t>
            </a:r>
            <a:r>
              <a:rPr lang="it-IT" dirty="0" smtClean="0"/>
              <a:t> narrative </a:t>
            </a:r>
            <a:r>
              <a:rPr lang="it-IT" dirty="0" err="1" smtClean="0"/>
              <a:t>there</a:t>
            </a:r>
            <a:r>
              <a:rPr lang="it-IT" dirty="0" smtClean="0"/>
              <a:t> are </a:t>
            </a:r>
            <a:r>
              <a:rPr lang="it-IT" dirty="0" err="1" smtClean="0"/>
              <a:t>usually</a:t>
            </a:r>
            <a:r>
              <a:rPr lang="it-IT" dirty="0" smtClean="0"/>
              <a:t>:</a:t>
            </a:r>
          </a:p>
          <a:p>
            <a:pPr>
              <a:buNone/>
            </a:pPr>
            <a:r>
              <a:rPr lang="it-IT" dirty="0" smtClean="0"/>
              <a:t>- </a:t>
            </a:r>
            <a:r>
              <a:rPr lang="it-IT" dirty="0" err="1" smtClean="0"/>
              <a:t>focal</a:t>
            </a:r>
            <a:r>
              <a:rPr lang="it-IT" dirty="0" smtClean="0"/>
              <a:t> </a:t>
            </a:r>
            <a:r>
              <a:rPr lang="it-IT" dirty="0" err="1" smtClean="0"/>
              <a:t>character</a:t>
            </a:r>
            <a:r>
              <a:rPr lang="it-IT" dirty="0" smtClean="0"/>
              <a:t>/s;</a:t>
            </a:r>
          </a:p>
          <a:p>
            <a:pPr>
              <a:buFontTx/>
              <a:buChar char="-"/>
            </a:pPr>
            <a:r>
              <a:rPr lang="it-IT" dirty="0" err="1" smtClean="0"/>
              <a:t>supporting</a:t>
            </a:r>
            <a:r>
              <a:rPr lang="it-IT" dirty="0" smtClean="0"/>
              <a:t> </a:t>
            </a:r>
            <a:r>
              <a:rPr lang="it-IT" dirty="0" err="1" smtClean="0"/>
              <a:t>characters</a:t>
            </a:r>
            <a:r>
              <a:rPr lang="it-IT" dirty="0" smtClean="0"/>
              <a:t>;</a:t>
            </a:r>
          </a:p>
          <a:p>
            <a:pPr>
              <a:buFontTx/>
              <a:buChar char="-"/>
            </a:pPr>
            <a:r>
              <a:rPr lang="it-IT" dirty="0" smtClean="0"/>
              <a:t>background </a:t>
            </a:r>
            <a:r>
              <a:rPr lang="it-IT" dirty="0" err="1" smtClean="0"/>
              <a:t>characters</a:t>
            </a:r>
            <a:r>
              <a:rPr lang="it-IT" dirty="0" smtClean="0"/>
              <a:t>.</a:t>
            </a:r>
          </a:p>
          <a:p>
            <a:pPr algn="r">
              <a:buNone/>
            </a:pPr>
            <a:r>
              <a:rPr lang="it-IT" dirty="0" smtClean="0"/>
              <a:t>(Ibid.)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Narratological</a:t>
            </a:r>
            <a:r>
              <a:rPr lang="it-IT" b="1" dirty="0" smtClean="0"/>
              <a:t> building </a:t>
            </a:r>
            <a:r>
              <a:rPr lang="it-IT" b="1" dirty="0" err="1" smtClean="0"/>
              <a:t>blocks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sz="2800" dirty="0" err="1" smtClean="0"/>
              <a:t>Characters</a:t>
            </a:r>
            <a:r>
              <a:rPr lang="it-IT" sz="2800" dirty="0" smtClean="0"/>
              <a:t> can </a:t>
            </a:r>
            <a:r>
              <a:rPr lang="it-IT" sz="2800" dirty="0" err="1" smtClean="0"/>
              <a:t>be</a:t>
            </a:r>
            <a:r>
              <a:rPr lang="it-IT" sz="2800" dirty="0" smtClean="0"/>
              <a:t>:</a:t>
            </a:r>
          </a:p>
          <a:p>
            <a:pPr>
              <a:buNone/>
            </a:pPr>
            <a:endParaRPr lang="it-IT" sz="2800" dirty="0" smtClean="0"/>
          </a:p>
          <a:p>
            <a:pPr>
              <a:buFontTx/>
              <a:buChar char="-"/>
            </a:pPr>
            <a:r>
              <a:rPr lang="it-IT" sz="2800" dirty="0" err="1" smtClean="0"/>
              <a:t>new</a:t>
            </a:r>
            <a:r>
              <a:rPr lang="it-IT" sz="2800" dirty="0" smtClean="0"/>
              <a:t>/</a:t>
            </a:r>
            <a:r>
              <a:rPr lang="it-IT" sz="2800" dirty="0" err="1" smtClean="0"/>
              <a:t>known</a:t>
            </a:r>
            <a:r>
              <a:rPr lang="it-IT" sz="2800" dirty="0" smtClean="0"/>
              <a:t>;</a:t>
            </a:r>
          </a:p>
          <a:p>
            <a:pPr>
              <a:buFontTx/>
              <a:buChar char="-"/>
            </a:pPr>
            <a:r>
              <a:rPr lang="it-IT" sz="2800" dirty="0" err="1" smtClean="0"/>
              <a:t>used</a:t>
            </a:r>
            <a:r>
              <a:rPr lang="it-IT" sz="2800" dirty="0" smtClean="0"/>
              <a:t> </a:t>
            </a:r>
            <a:r>
              <a:rPr lang="it-IT" sz="2800" dirty="0" err="1" smtClean="0"/>
              <a:t>for</a:t>
            </a:r>
            <a:r>
              <a:rPr lang="it-IT" sz="2800" dirty="0" smtClean="0"/>
              <a:t> </a:t>
            </a:r>
            <a:r>
              <a:rPr lang="it-IT" sz="2800" dirty="0" err="1" smtClean="0"/>
              <a:t>temporal</a:t>
            </a:r>
            <a:r>
              <a:rPr lang="it-IT" sz="2800" dirty="0" smtClean="0"/>
              <a:t> </a:t>
            </a:r>
            <a:r>
              <a:rPr lang="it-IT" sz="2800" dirty="0" err="1" smtClean="0"/>
              <a:t>orchestration</a:t>
            </a:r>
            <a:r>
              <a:rPr lang="it-IT" sz="2800" dirty="0" smtClean="0"/>
              <a:t>;</a:t>
            </a:r>
          </a:p>
          <a:p>
            <a:pPr>
              <a:buFontTx/>
              <a:buChar char="-"/>
            </a:pPr>
            <a:r>
              <a:rPr lang="it-IT" sz="2800" dirty="0" err="1" smtClean="0"/>
              <a:t>linked</a:t>
            </a:r>
            <a:r>
              <a:rPr lang="it-IT" sz="2800" dirty="0" smtClean="0"/>
              <a:t> </a:t>
            </a:r>
            <a:r>
              <a:rPr lang="it-IT" sz="2800" dirty="0" err="1" smtClean="0"/>
              <a:t>to</a:t>
            </a:r>
            <a:r>
              <a:rPr lang="it-IT" sz="2800" dirty="0" smtClean="0"/>
              <a:t> </a:t>
            </a:r>
            <a:r>
              <a:rPr lang="it-IT" sz="2800" dirty="0" err="1" smtClean="0"/>
              <a:t>one</a:t>
            </a:r>
            <a:r>
              <a:rPr lang="it-IT" sz="2800" dirty="0" smtClean="0"/>
              <a:t> </a:t>
            </a:r>
            <a:r>
              <a:rPr lang="it-IT" sz="2800" dirty="0" err="1" smtClean="0"/>
              <a:t>another</a:t>
            </a:r>
            <a:r>
              <a:rPr lang="it-IT" sz="2800" dirty="0" smtClean="0"/>
              <a:t>/</a:t>
            </a:r>
            <a:r>
              <a:rPr lang="it-IT" sz="2800" dirty="0" err="1" smtClean="0"/>
              <a:t>to</a:t>
            </a:r>
            <a:r>
              <a:rPr lang="it-IT" sz="2800" dirty="0" smtClean="0"/>
              <a:t> a </a:t>
            </a:r>
            <a:r>
              <a:rPr lang="it-IT" sz="2800" dirty="0" err="1" smtClean="0"/>
              <a:t>particular</a:t>
            </a:r>
            <a:r>
              <a:rPr lang="it-IT" sz="2800" dirty="0" smtClean="0"/>
              <a:t> </a:t>
            </a:r>
            <a:r>
              <a:rPr lang="it-IT" sz="2800" dirty="0" err="1" smtClean="0"/>
              <a:t>setting</a:t>
            </a:r>
            <a:r>
              <a:rPr lang="it-IT" sz="2800" dirty="0" smtClean="0"/>
              <a:t>;</a:t>
            </a:r>
          </a:p>
          <a:p>
            <a:pPr>
              <a:buFontTx/>
              <a:buChar char="-"/>
            </a:pPr>
            <a:r>
              <a:rPr lang="it-IT" sz="2800" dirty="0" err="1" smtClean="0"/>
              <a:t>authentic</a:t>
            </a:r>
            <a:r>
              <a:rPr lang="it-IT" sz="2800" dirty="0" smtClean="0"/>
              <a:t>/</a:t>
            </a:r>
            <a:r>
              <a:rPr lang="it-IT" sz="2800" dirty="0" err="1" smtClean="0"/>
              <a:t>fictional</a:t>
            </a:r>
            <a:r>
              <a:rPr lang="it-IT" sz="2800" dirty="0" smtClean="0"/>
              <a:t>;</a:t>
            </a:r>
          </a:p>
          <a:p>
            <a:pPr>
              <a:buFontTx/>
              <a:buChar char="-"/>
            </a:pPr>
            <a:r>
              <a:rPr lang="it-IT" sz="2800" dirty="0" err="1" smtClean="0"/>
              <a:t>real</a:t>
            </a:r>
            <a:r>
              <a:rPr lang="it-IT" sz="2800" dirty="0" smtClean="0"/>
              <a:t>/</a:t>
            </a:r>
            <a:r>
              <a:rPr lang="it-IT" sz="2800" dirty="0" err="1" smtClean="0"/>
              <a:t>unrealistic</a:t>
            </a:r>
            <a:r>
              <a:rPr lang="it-IT" sz="2800" dirty="0" smtClean="0"/>
              <a:t>;</a:t>
            </a:r>
          </a:p>
          <a:p>
            <a:pPr>
              <a:buFontTx/>
              <a:buChar char="-"/>
            </a:pPr>
            <a:r>
              <a:rPr lang="it-IT" sz="2800" dirty="0" err="1" smtClean="0"/>
              <a:t>used</a:t>
            </a:r>
            <a:r>
              <a:rPr lang="it-IT" sz="2800" dirty="0" smtClean="0"/>
              <a:t> </a:t>
            </a:r>
            <a:r>
              <a:rPr lang="it-IT" sz="2800" dirty="0" err="1" smtClean="0"/>
              <a:t>to</a:t>
            </a:r>
            <a:r>
              <a:rPr lang="it-IT" sz="2800" dirty="0" smtClean="0"/>
              <a:t> </a:t>
            </a:r>
            <a:r>
              <a:rPr lang="it-IT" sz="2800" dirty="0" err="1" smtClean="0"/>
              <a:t>represent</a:t>
            </a:r>
            <a:r>
              <a:rPr lang="it-IT" sz="2800" dirty="0" smtClean="0"/>
              <a:t> a </a:t>
            </a:r>
            <a:r>
              <a:rPr lang="it-IT" sz="2800" dirty="0" err="1" smtClean="0"/>
              <a:t>group</a:t>
            </a:r>
            <a:r>
              <a:rPr lang="it-IT" sz="2800" dirty="0" smtClean="0"/>
              <a:t>/idea/</a:t>
            </a:r>
            <a:r>
              <a:rPr lang="it-IT" sz="2800" dirty="0" err="1" smtClean="0"/>
              <a:t>stereotype</a:t>
            </a:r>
            <a:r>
              <a:rPr lang="it-IT" sz="2800" dirty="0" smtClean="0"/>
              <a:t>.</a:t>
            </a:r>
          </a:p>
          <a:p>
            <a:pPr>
              <a:buFontTx/>
              <a:buChar char="-"/>
            </a:pPr>
            <a:endParaRPr lang="it-IT" sz="3200" dirty="0" smtClean="0"/>
          </a:p>
          <a:p>
            <a:pPr algn="ctr">
              <a:buNone/>
            </a:pPr>
            <a:endParaRPr lang="it-IT" sz="3200" b="1" dirty="0" smtClean="0">
              <a:solidFill>
                <a:srgbClr val="C00000"/>
              </a:solidFill>
            </a:endParaRPr>
          </a:p>
          <a:p>
            <a:pPr algn="r">
              <a:buNone/>
            </a:pPr>
            <a:r>
              <a:rPr lang="it-IT" dirty="0" smtClean="0"/>
              <a:t>(Ibid.)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Characterization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sz="2800" dirty="0" err="1" smtClean="0"/>
              <a:t>Characters</a:t>
            </a:r>
            <a:r>
              <a:rPr lang="it-IT" sz="2800" dirty="0" smtClean="0"/>
              <a:t> can </a:t>
            </a:r>
            <a:r>
              <a:rPr lang="it-IT" sz="2800" dirty="0" err="1" smtClean="0"/>
              <a:t>be</a:t>
            </a:r>
            <a:r>
              <a:rPr lang="it-IT" sz="2800" dirty="0" smtClean="0"/>
              <a:t> </a:t>
            </a:r>
            <a:r>
              <a:rPr lang="it-IT" sz="2800" dirty="0" err="1" smtClean="0"/>
              <a:t>presented</a:t>
            </a:r>
            <a:r>
              <a:rPr lang="it-IT" sz="2800" dirty="0" smtClean="0"/>
              <a:t> </a:t>
            </a:r>
            <a:r>
              <a:rPr lang="it-IT" sz="2800" dirty="0" err="1" smtClean="0"/>
              <a:t>quickly</a:t>
            </a:r>
            <a:r>
              <a:rPr lang="it-IT" sz="2800" dirty="0" smtClean="0"/>
              <a:t> and</a:t>
            </a:r>
          </a:p>
          <a:p>
            <a:pPr>
              <a:buNone/>
            </a:pPr>
            <a:r>
              <a:rPr lang="it-IT" sz="2800" dirty="0" err="1" smtClean="0"/>
              <a:t>straightforwardly</a:t>
            </a:r>
            <a:r>
              <a:rPr lang="it-IT" sz="2800" dirty="0" smtClean="0"/>
              <a:t> or </a:t>
            </a:r>
            <a:r>
              <a:rPr lang="it-IT" sz="2800" dirty="0" err="1" smtClean="0"/>
              <a:t>gradually</a:t>
            </a:r>
            <a:r>
              <a:rPr lang="it-IT" sz="2800" dirty="0" smtClean="0"/>
              <a:t>.</a:t>
            </a:r>
          </a:p>
          <a:p>
            <a:pPr>
              <a:buNone/>
            </a:pPr>
            <a:endParaRPr lang="it-IT" sz="2800" dirty="0" smtClean="0"/>
          </a:p>
          <a:p>
            <a:pPr>
              <a:buNone/>
            </a:pPr>
            <a:r>
              <a:rPr lang="it-IT" sz="2800" dirty="0" err="1" smtClean="0"/>
              <a:t>Readers</a:t>
            </a:r>
            <a:r>
              <a:rPr lang="it-IT" sz="2800" dirty="0" smtClean="0"/>
              <a:t>/</a:t>
            </a:r>
            <a:r>
              <a:rPr lang="it-IT" sz="2800" dirty="0" err="1" smtClean="0"/>
              <a:t>viewers</a:t>
            </a:r>
            <a:r>
              <a:rPr lang="it-IT" sz="2800" dirty="0" smtClean="0"/>
              <a:t> </a:t>
            </a:r>
            <a:r>
              <a:rPr lang="it-IT" sz="2800" dirty="0" err="1" smtClean="0"/>
              <a:t>get</a:t>
            </a:r>
            <a:r>
              <a:rPr lang="it-IT" sz="2800" dirty="0" smtClean="0"/>
              <a:t> </a:t>
            </a:r>
            <a:r>
              <a:rPr lang="it-IT" sz="2800" dirty="0" err="1" smtClean="0"/>
              <a:t>to</a:t>
            </a:r>
            <a:r>
              <a:rPr lang="it-IT" sz="2800" dirty="0" smtClean="0"/>
              <a:t> </a:t>
            </a:r>
            <a:r>
              <a:rPr lang="it-IT" sz="2800" dirty="0" err="1" smtClean="0"/>
              <a:t>know</a:t>
            </a:r>
            <a:r>
              <a:rPr lang="it-IT" sz="2800" dirty="0" smtClean="0"/>
              <a:t> </a:t>
            </a:r>
            <a:r>
              <a:rPr lang="it-IT" sz="2800" dirty="0" err="1" smtClean="0"/>
              <a:t>characters</a:t>
            </a:r>
            <a:r>
              <a:rPr lang="it-IT" sz="2800" dirty="0" smtClean="0"/>
              <a:t> </a:t>
            </a:r>
            <a:r>
              <a:rPr lang="it-IT" sz="2800" dirty="0" err="1" smtClean="0"/>
              <a:t>through</a:t>
            </a:r>
            <a:r>
              <a:rPr lang="it-IT" sz="2800" dirty="0" smtClean="0"/>
              <a:t>:</a:t>
            </a:r>
          </a:p>
          <a:p>
            <a:pPr>
              <a:buFontTx/>
              <a:buChar char="-"/>
            </a:pPr>
            <a:r>
              <a:rPr lang="it-IT" sz="2800" dirty="0" err="1" smtClean="0"/>
              <a:t>physical</a:t>
            </a:r>
            <a:r>
              <a:rPr lang="it-IT" sz="2800" dirty="0" smtClean="0"/>
              <a:t> </a:t>
            </a:r>
            <a:r>
              <a:rPr lang="it-IT" sz="2800" dirty="0" err="1" smtClean="0"/>
              <a:t>appearance</a:t>
            </a:r>
            <a:r>
              <a:rPr lang="it-IT" sz="2800" dirty="0" smtClean="0"/>
              <a:t>;</a:t>
            </a:r>
          </a:p>
          <a:p>
            <a:pPr>
              <a:buFontTx/>
              <a:buChar char="-"/>
            </a:pPr>
            <a:r>
              <a:rPr lang="it-IT" sz="2800" dirty="0" err="1" smtClean="0"/>
              <a:t>actions</a:t>
            </a:r>
            <a:r>
              <a:rPr lang="it-IT" sz="2800" dirty="0" smtClean="0"/>
              <a:t>/</a:t>
            </a:r>
            <a:r>
              <a:rPr lang="it-IT" sz="2800" dirty="0" err="1" smtClean="0"/>
              <a:t>reactions</a:t>
            </a:r>
            <a:r>
              <a:rPr lang="it-IT" sz="2800" dirty="0" smtClean="0"/>
              <a:t>;</a:t>
            </a:r>
          </a:p>
          <a:p>
            <a:pPr>
              <a:buFontTx/>
              <a:buChar char="-"/>
            </a:pPr>
            <a:r>
              <a:rPr lang="it-IT" sz="2800" dirty="0" err="1" smtClean="0"/>
              <a:t>what</a:t>
            </a:r>
            <a:r>
              <a:rPr lang="it-IT" sz="2800" dirty="0" smtClean="0"/>
              <a:t> </a:t>
            </a:r>
            <a:r>
              <a:rPr lang="it-IT" sz="2800" dirty="0" err="1" smtClean="0"/>
              <a:t>they</a:t>
            </a:r>
            <a:r>
              <a:rPr lang="it-IT" sz="2800" dirty="0" smtClean="0"/>
              <a:t> </a:t>
            </a:r>
            <a:r>
              <a:rPr lang="it-IT" sz="2800" dirty="0" err="1" smtClean="0"/>
              <a:t>say</a:t>
            </a:r>
            <a:r>
              <a:rPr lang="it-IT" sz="2800" dirty="0" smtClean="0"/>
              <a:t> and </a:t>
            </a:r>
            <a:r>
              <a:rPr lang="it-IT" sz="2800" dirty="0" err="1" smtClean="0"/>
              <a:t>how</a:t>
            </a:r>
            <a:r>
              <a:rPr lang="it-IT" sz="2800" dirty="0" smtClean="0"/>
              <a:t> </a:t>
            </a:r>
            <a:r>
              <a:rPr lang="it-IT" sz="2800" dirty="0" err="1" smtClean="0"/>
              <a:t>they</a:t>
            </a:r>
            <a:r>
              <a:rPr lang="it-IT" sz="2800" dirty="0" smtClean="0"/>
              <a:t> </a:t>
            </a:r>
            <a:r>
              <a:rPr lang="it-IT" sz="2800" dirty="0" err="1" smtClean="0"/>
              <a:t>say</a:t>
            </a:r>
            <a:r>
              <a:rPr lang="it-IT" sz="2800" dirty="0" smtClean="0"/>
              <a:t> </a:t>
            </a:r>
            <a:r>
              <a:rPr lang="it-IT" sz="2800" dirty="0" err="1" smtClean="0"/>
              <a:t>it</a:t>
            </a:r>
            <a:r>
              <a:rPr lang="it-IT" sz="2800" dirty="0" smtClean="0"/>
              <a:t>.</a:t>
            </a:r>
          </a:p>
          <a:p>
            <a:pPr>
              <a:buNone/>
            </a:pPr>
            <a:endParaRPr lang="it-IT" sz="2800" dirty="0" smtClean="0"/>
          </a:p>
          <a:p>
            <a:pPr>
              <a:buNone/>
            </a:pPr>
            <a:r>
              <a:rPr lang="it-IT" sz="2800" dirty="0" smtClean="0">
                <a:sym typeface="Wingdings" pitchFamily="2" charset="2"/>
              </a:rPr>
              <a:t> </a:t>
            </a:r>
            <a:r>
              <a:rPr lang="it-IT" sz="2800" dirty="0" err="1" smtClean="0">
                <a:sym typeface="Wingdings" pitchFamily="2" charset="2"/>
              </a:rPr>
              <a:t>o</a:t>
            </a:r>
            <a:r>
              <a:rPr lang="it-IT" sz="2800" dirty="0" err="1" smtClean="0"/>
              <a:t>ne-</a:t>
            </a:r>
            <a:r>
              <a:rPr lang="it-IT" sz="2800" dirty="0" smtClean="0"/>
              <a:t> </a:t>
            </a:r>
            <a:r>
              <a:rPr lang="it-IT" sz="2800" dirty="0" err="1" smtClean="0"/>
              <a:t>dimensional</a:t>
            </a:r>
            <a:r>
              <a:rPr lang="it-IT" sz="2800" dirty="0" smtClean="0"/>
              <a:t> VS </a:t>
            </a:r>
            <a:r>
              <a:rPr lang="it-IT" sz="2800" dirty="0" err="1" smtClean="0"/>
              <a:t>three-dimensional</a:t>
            </a:r>
            <a:r>
              <a:rPr lang="it-IT" sz="2800" dirty="0" smtClean="0"/>
              <a:t> </a:t>
            </a:r>
            <a:r>
              <a:rPr lang="it-IT" sz="2800" dirty="0" err="1" smtClean="0"/>
              <a:t>characters</a:t>
            </a:r>
            <a:r>
              <a:rPr lang="it-IT" sz="2800" dirty="0" smtClean="0"/>
              <a:t>.</a:t>
            </a:r>
          </a:p>
          <a:p>
            <a:pPr>
              <a:buFontTx/>
              <a:buChar char="-"/>
            </a:pPr>
            <a:endParaRPr lang="it-IT" sz="3200" dirty="0" smtClean="0"/>
          </a:p>
          <a:p>
            <a:pPr algn="ctr">
              <a:buNone/>
            </a:pPr>
            <a:endParaRPr lang="it-IT" sz="3200" b="1" dirty="0" smtClean="0">
              <a:solidFill>
                <a:srgbClr val="C00000"/>
              </a:solidFill>
            </a:endParaRPr>
          </a:p>
          <a:p>
            <a:pPr algn="r">
              <a:buNone/>
            </a:pPr>
            <a:r>
              <a:rPr lang="it-IT" dirty="0" smtClean="0"/>
              <a:t>(Ibid.)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Focalization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it-IT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it-IT" dirty="0" err="1" smtClean="0"/>
              <a:t>Coined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Genette (1972) </a:t>
            </a:r>
            <a:r>
              <a:rPr lang="en-US" dirty="0" smtClean="0"/>
              <a:t>as a replacement for</a:t>
            </a:r>
          </a:p>
          <a:p>
            <a:pPr>
              <a:buNone/>
            </a:pPr>
            <a:r>
              <a:rPr lang="en-US" dirty="0" smtClean="0"/>
              <a:t>“perspective” and “point of view”. </a:t>
            </a:r>
          </a:p>
          <a:p>
            <a:pPr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/>
              <a:t>Selection of amounts of information that are accessible</a:t>
            </a:r>
          </a:p>
          <a:p>
            <a:pPr>
              <a:buNone/>
            </a:pPr>
            <a:r>
              <a:rPr lang="en-US" dirty="0" smtClean="0"/>
              <a:t>d</a:t>
            </a:r>
            <a:r>
              <a:rPr lang="en-US" dirty="0" smtClean="0"/>
              <a:t>epending on </a:t>
            </a:r>
            <a:r>
              <a:rPr lang="en-US" dirty="0" smtClean="0"/>
              <a:t>a </a:t>
            </a:r>
            <a:r>
              <a:rPr lang="en-US" dirty="0" smtClean="0"/>
              <a:t>particular focalization.</a:t>
            </a:r>
          </a:p>
          <a:p>
            <a:pPr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/>
              <a:t>Focalization VS narrator.</a:t>
            </a:r>
          </a:p>
          <a:p>
            <a:pPr algn="r">
              <a:buNone/>
            </a:pPr>
            <a:r>
              <a:rPr lang="en-US" dirty="0" smtClean="0"/>
              <a:t>(</a:t>
            </a:r>
            <a:r>
              <a:rPr lang="en-US" dirty="0" err="1" smtClean="0"/>
              <a:t>Niederhoff</a:t>
            </a:r>
            <a:r>
              <a:rPr lang="en-US" dirty="0" smtClean="0"/>
              <a:t> 2011)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Spatio-temporal</a:t>
            </a:r>
            <a:r>
              <a:rPr lang="it-IT" b="1" dirty="0" smtClean="0"/>
              <a:t> </a:t>
            </a:r>
            <a:r>
              <a:rPr lang="it-IT" b="1" dirty="0" err="1" smtClean="0"/>
              <a:t>settings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basic</a:t>
            </a:r>
            <a:r>
              <a:rPr lang="it-IT" dirty="0" smtClean="0"/>
              <a:t> narrative building </a:t>
            </a:r>
            <a:r>
              <a:rPr lang="it-IT" dirty="0" err="1" smtClean="0"/>
              <a:t>blocks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There</a:t>
            </a:r>
            <a:r>
              <a:rPr lang="it-IT" dirty="0" smtClean="0"/>
              <a:t> can </a:t>
            </a:r>
            <a:r>
              <a:rPr lang="it-IT" dirty="0" err="1" smtClean="0"/>
              <a:t>be</a:t>
            </a:r>
            <a:r>
              <a:rPr lang="it-IT" dirty="0" smtClean="0"/>
              <a:t> no </a:t>
            </a:r>
            <a:r>
              <a:rPr lang="it-IT" dirty="0" err="1" smtClean="0"/>
              <a:t>action</a:t>
            </a:r>
            <a:r>
              <a:rPr lang="it-IT" dirty="0" smtClean="0"/>
              <a:t> </a:t>
            </a:r>
            <a:r>
              <a:rPr lang="it-IT" dirty="0" err="1" smtClean="0"/>
              <a:t>without</a:t>
            </a:r>
            <a:r>
              <a:rPr lang="it-IT" dirty="0" smtClean="0"/>
              <a:t> a </a:t>
            </a:r>
            <a:r>
              <a:rPr lang="it-IT" dirty="0" err="1" smtClean="0"/>
              <a:t>setting</a:t>
            </a:r>
            <a:r>
              <a:rPr lang="it-IT" dirty="0" smtClean="0"/>
              <a:t> (</a:t>
            </a:r>
            <a:r>
              <a:rPr lang="it-IT" dirty="0" err="1" smtClean="0"/>
              <a:t>time</a:t>
            </a:r>
            <a:r>
              <a:rPr lang="it-IT" dirty="0" smtClean="0"/>
              <a:t> and</a:t>
            </a:r>
          </a:p>
          <a:p>
            <a:pPr>
              <a:buNone/>
            </a:pPr>
            <a:r>
              <a:rPr lang="it-IT" dirty="0" err="1" smtClean="0"/>
              <a:t>place</a:t>
            </a:r>
            <a:r>
              <a:rPr lang="it-IT" dirty="0" smtClean="0"/>
              <a:t>).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Importance</a:t>
            </a:r>
            <a:r>
              <a:rPr lang="it-IT" dirty="0" smtClean="0"/>
              <a:t> and </a:t>
            </a:r>
            <a:r>
              <a:rPr lang="it-IT" dirty="0" err="1" smtClean="0"/>
              <a:t>function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time</a:t>
            </a:r>
            <a:r>
              <a:rPr lang="it-IT" dirty="0" smtClean="0"/>
              <a:t> and </a:t>
            </a:r>
            <a:r>
              <a:rPr lang="it-IT" dirty="0" err="1" smtClean="0"/>
              <a:t>setting</a:t>
            </a:r>
            <a:r>
              <a:rPr lang="it-IT" dirty="0" smtClean="0"/>
              <a:t> </a:t>
            </a:r>
            <a:r>
              <a:rPr lang="it-IT" dirty="0" err="1" smtClean="0"/>
              <a:t>may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change</a:t>
            </a:r>
            <a:r>
              <a:rPr lang="it-IT" dirty="0" smtClean="0"/>
              <a:t> </a:t>
            </a:r>
            <a:r>
              <a:rPr lang="it-IT" dirty="0" err="1" smtClean="0"/>
              <a:t>throughout</a:t>
            </a:r>
            <a:r>
              <a:rPr lang="it-IT" dirty="0" smtClean="0"/>
              <a:t> the story.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Settings</a:t>
            </a:r>
            <a:r>
              <a:rPr lang="it-IT" dirty="0" smtClean="0"/>
              <a:t> are </a:t>
            </a:r>
            <a:r>
              <a:rPr lang="it-IT" dirty="0" err="1" smtClean="0"/>
              <a:t>linked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another</a:t>
            </a:r>
            <a:r>
              <a:rPr lang="it-IT" dirty="0" smtClean="0"/>
              <a:t> (</a:t>
            </a:r>
            <a:r>
              <a:rPr lang="it-IT" dirty="0" err="1" smtClean="0"/>
              <a:t>chronologically</a:t>
            </a:r>
            <a:r>
              <a:rPr lang="it-IT" dirty="0" smtClean="0"/>
              <a:t> VS</a:t>
            </a:r>
          </a:p>
          <a:p>
            <a:pPr>
              <a:buNone/>
            </a:pPr>
            <a:r>
              <a:rPr lang="it-IT" dirty="0" smtClean="0"/>
              <a:t>flashback/</a:t>
            </a:r>
            <a:r>
              <a:rPr lang="it-IT" dirty="0" err="1" smtClean="0"/>
              <a:t>flashforward</a:t>
            </a:r>
            <a:r>
              <a:rPr lang="it-IT" dirty="0" smtClean="0"/>
              <a:t>) </a:t>
            </a: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err="1" smtClean="0">
                <a:sym typeface="Wingdings" pitchFamily="2" charset="2"/>
              </a:rPr>
              <a:t>temporal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orchestration</a:t>
            </a:r>
            <a:r>
              <a:rPr lang="it-IT" dirty="0" smtClean="0">
                <a:sym typeface="Wingdings" pitchFamily="2" charset="2"/>
              </a:rPr>
              <a:t>.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 algn="r">
              <a:buNone/>
            </a:pPr>
            <a:r>
              <a:rPr lang="it-IT" dirty="0" smtClean="0"/>
              <a:t>(</a:t>
            </a:r>
            <a:r>
              <a:rPr lang="it-IT" dirty="0" err="1" smtClean="0"/>
              <a:t>Remael</a:t>
            </a:r>
            <a:r>
              <a:rPr lang="it-IT" dirty="0" smtClean="0"/>
              <a:t> </a:t>
            </a:r>
            <a:r>
              <a:rPr lang="it-IT" dirty="0" err="1" smtClean="0"/>
              <a:t>et</a:t>
            </a:r>
            <a:r>
              <a:rPr lang="it-IT" dirty="0" smtClean="0"/>
              <a:t> al. 2015)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Spatio-temporal</a:t>
            </a:r>
            <a:r>
              <a:rPr lang="it-IT" b="1" dirty="0" smtClean="0"/>
              <a:t> </a:t>
            </a:r>
            <a:r>
              <a:rPr lang="it-IT" b="1" dirty="0" err="1" smtClean="0"/>
              <a:t>settings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err="1" smtClean="0"/>
              <a:t>Settings</a:t>
            </a:r>
            <a:r>
              <a:rPr lang="it-IT" dirty="0" smtClean="0"/>
              <a:t> can </a:t>
            </a:r>
            <a:r>
              <a:rPr lang="it-IT" dirty="0" err="1" smtClean="0"/>
              <a:t>be</a:t>
            </a:r>
            <a:r>
              <a:rPr lang="it-IT" dirty="0" smtClean="0"/>
              <a:t>:</a:t>
            </a:r>
          </a:p>
          <a:p>
            <a:pPr>
              <a:buNone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global/</a:t>
            </a:r>
            <a:r>
              <a:rPr lang="it-IT" dirty="0" err="1" smtClean="0"/>
              <a:t>local</a:t>
            </a:r>
            <a:r>
              <a:rPr lang="it-IT" dirty="0" smtClean="0"/>
              <a:t>;</a:t>
            </a:r>
          </a:p>
          <a:p>
            <a:pPr>
              <a:buFontTx/>
              <a:buChar char="-"/>
            </a:pPr>
            <a:r>
              <a:rPr lang="it-IT" dirty="0" err="1" smtClean="0"/>
              <a:t>used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background/</a:t>
            </a:r>
            <a:r>
              <a:rPr lang="it-IT" dirty="0" err="1" smtClean="0"/>
              <a:t>to</a:t>
            </a:r>
            <a:r>
              <a:rPr lang="it-IT" dirty="0" smtClean="0"/>
              <a:t> serve a </a:t>
            </a:r>
            <a:r>
              <a:rPr lang="it-IT" dirty="0" err="1" smtClean="0"/>
              <a:t>symbolic</a:t>
            </a:r>
            <a:r>
              <a:rPr lang="it-IT" dirty="0" smtClean="0"/>
              <a:t> </a:t>
            </a:r>
            <a:r>
              <a:rPr lang="it-IT" dirty="0" err="1" smtClean="0"/>
              <a:t>function</a:t>
            </a:r>
            <a:r>
              <a:rPr lang="it-IT" dirty="0" smtClean="0"/>
              <a:t>;</a:t>
            </a:r>
          </a:p>
          <a:p>
            <a:pPr>
              <a:buFontTx/>
              <a:buChar char="-"/>
            </a:pPr>
            <a:r>
              <a:rPr lang="it-IT" dirty="0" err="1" smtClean="0"/>
              <a:t>real</a:t>
            </a:r>
            <a:r>
              <a:rPr lang="it-IT" dirty="0" smtClean="0"/>
              <a:t>/</a:t>
            </a:r>
            <a:r>
              <a:rPr lang="it-IT" dirty="0" err="1" smtClean="0"/>
              <a:t>imagined</a:t>
            </a:r>
            <a:r>
              <a:rPr lang="it-IT" dirty="0" smtClean="0"/>
              <a:t>;</a:t>
            </a:r>
          </a:p>
          <a:p>
            <a:pPr>
              <a:buFontTx/>
              <a:buChar char="-"/>
            </a:pPr>
            <a:r>
              <a:rPr lang="it-IT" dirty="0" err="1" smtClean="0"/>
              <a:t>new</a:t>
            </a:r>
            <a:r>
              <a:rPr lang="it-IT" dirty="0" smtClean="0"/>
              <a:t>/</a:t>
            </a:r>
            <a:r>
              <a:rPr lang="it-IT" dirty="0" err="1" smtClean="0"/>
              <a:t>known</a:t>
            </a:r>
            <a:r>
              <a:rPr lang="it-IT" dirty="0" smtClean="0"/>
              <a:t>;</a:t>
            </a:r>
          </a:p>
          <a:p>
            <a:pPr>
              <a:buFontTx/>
              <a:buChar char="-"/>
            </a:pPr>
            <a:r>
              <a:rPr lang="it-IT" dirty="0" err="1" smtClean="0"/>
              <a:t>presented</a:t>
            </a:r>
            <a:r>
              <a:rPr lang="it-IT" dirty="0" smtClean="0"/>
              <a:t> </a:t>
            </a:r>
            <a:r>
              <a:rPr lang="it-IT" dirty="0" err="1" smtClean="0"/>
              <a:t>explicitly</a:t>
            </a:r>
            <a:r>
              <a:rPr lang="it-IT" dirty="0" smtClean="0"/>
              <a:t>/</a:t>
            </a:r>
            <a:r>
              <a:rPr lang="it-IT" dirty="0" err="1" smtClean="0"/>
              <a:t>implicitly</a:t>
            </a:r>
            <a:r>
              <a:rPr lang="it-IT" dirty="0" smtClean="0"/>
              <a:t>;</a:t>
            </a:r>
          </a:p>
          <a:p>
            <a:pPr>
              <a:buFontTx/>
              <a:buChar char="-"/>
            </a:pPr>
            <a:r>
              <a:rPr lang="it-IT" dirty="0" err="1" smtClean="0"/>
              <a:t>Familiar</a:t>
            </a:r>
            <a:r>
              <a:rPr lang="it-IT" dirty="0" smtClean="0"/>
              <a:t>/</a:t>
            </a:r>
            <a:r>
              <a:rPr lang="it-IT" dirty="0" err="1" smtClean="0"/>
              <a:t>unfamiliar</a:t>
            </a:r>
            <a:r>
              <a:rPr lang="it-IT" dirty="0" smtClean="0"/>
              <a:t>;</a:t>
            </a:r>
          </a:p>
          <a:p>
            <a:pPr>
              <a:buFontTx/>
              <a:buChar char="-"/>
            </a:pPr>
            <a:r>
              <a:rPr lang="it-IT" dirty="0" err="1" smtClean="0"/>
              <a:t>related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specific</a:t>
            </a:r>
            <a:r>
              <a:rPr lang="it-IT" dirty="0" smtClean="0"/>
              <a:t> </a:t>
            </a:r>
            <a:r>
              <a:rPr lang="it-IT" dirty="0" err="1" smtClean="0"/>
              <a:t>characters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dirty="0" smtClean="0"/>
          </a:p>
          <a:p>
            <a:pPr algn="r">
              <a:buNone/>
            </a:pPr>
            <a:r>
              <a:rPr lang="it-IT" dirty="0" smtClean="0"/>
              <a:t>(Ibid.)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Genre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err="1" smtClean="0"/>
              <a:t>Classification</a:t>
            </a:r>
            <a:r>
              <a:rPr lang="it-IT" dirty="0" smtClean="0"/>
              <a:t> </a:t>
            </a:r>
            <a:r>
              <a:rPr lang="it-IT" dirty="0" err="1" smtClean="0"/>
              <a:t>according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en-US" dirty="0" smtClean="0"/>
              <a:t>specific repetitive formal, aesthetic or narrative features.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Examples</a:t>
            </a:r>
            <a:r>
              <a:rPr lang="it-IT" dirty="0" smtClean="0"/>
              <a:t>: comedy, </a:t>
            </a:r>
            <a:r>
              <a:rPr lang="it-IT" dirty="0" err="1" smtClean="0"/>
              <a:t>melodrama</a:t>
            </a:r>
            <a:r>
              <a:rPr lang="it-IT" dirty="0" smtClean="0"/>
              <a:t>, sci-fi, horror, </a:t>
            </a:r>
            <a:r>
              <a:rPr lang="it-IT" dirty="0" err="1" smtClean="0"/>
              <a:t>action…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Genre</a:t>
            </a:r>
            <a:r>
              <a:rPr lang="it-IT" dirty="0" smtClean="0"/>
              <a:t> </a:t>
            </a:r>
            <a:r>
              <a:rPr lang="it-IT" dirty="0" smtClean="0">
                <a:sym typeface="Wingdings" pitchFamily="2" charset="2"/>
              </a:rPr>
              <a:t> global </a:t>
            </a:r>
            <a:r>
              <a:rPr lang="it-IT" dirty="0" err="1" smtClean="0">
                <a:sym typeface="Wingdings" pitchFamily="2" charset="2"/>
              </a:rPr>
              <a:t>strategies</a:t>
            </a:r>
            <a:r>
              <a:rPr lang="it-IT" dirty="0" smtClean="0">
                <a:sym typeface="Wingdings" pitchFamily="2" charset="2"/>
              </a:rPr>
              <a:t> (</a:t>
            </a:r>
            <a:r>
              <a:rPr lang="it-IT" dirty="0" err="1" smtClean="0">
                <a:sym typeface="Wingdings" pitchFamily="2" charset="2"/>
              </a:rPr>
              <a:t>author</a:t>
            </a:r>
            <a:r>
              <a:rPr lang="it-IT" dirty="0" smtClean="0">
                <a:sym typeface="Wingdings" pitchFamily="2" charset="2"/>
              </a:rPr>
              <a:t>) + </a:t>
            </a:r>
            <a:r>
              <a:rPr lang="it-IT" dirty="0" err="1" smtClean="0">
                <a:sym typeface="Wingdings" pitchFamily="2" charset="2"/>
              </a:rPr>
              <a:t>general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expectations</a:t>
            </a:r>
            <a:endParaRPr lang="it-IT" dirty="0" smtClean="0">
              <a:sym typeface="Wingdings" pitchFamily="2" charset="2"/>
            </a:endParaRPr>
          </a:p>
          <a:p>
            <a:pPr>
              <a:buNone/>
            </a:pPr>
            <a:r>
              <a:rPr lang="it-IT" dirty="0" smtClean="0">
                <a:sym typeface="Wingdings" pitchFamily="2" charset="2"/>
              </a:rPr>
              <a:t>(audience).</a:t>
            </a:r>
          </a:p>
          <a:p>
            <a:pPr>
              <a:buNone/>
            </a:pPr>
            <a:endParaRPr lang="it-IT" dirty="0" smtClean="0">
              <a:sym typeface="Wingdings" pitchFamily="2" charset="2"/>
            </a:endParaRPr>
          </a:p>
          <a:p>
            <a:pPr>
              <a:buNone/>
            </a:pPr>
            <a:r>
              <a:rPr lang="it-IT" dirty="0" err="1" smtClean="0">
                <a:sym typeface="Wingdings" pitchFamily="2" charset="2"/>
              </a:rPr>
              <a:t>Hybrid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categories</a:t>
            </a:r>
            <a:r>
              <a:rPr lang="it-IT" dirty="0" smtClean="0">
                <a:sym typeface="Wingdings" pitchFamily="2" charset="2"/>
              </a:rPr>
              <a:t>: </a:t>
            </a:r>
            <a:r>
              <a:rPr lang="it-IT" dirty="0" err="1" smtClean="0">
                <a:sym typeface="Wingdings" pitchFamily="2" charset="2"/>
              </a:rPr>
              <a:t>romantic</a:t>
            </a:r>
            <a:r>
              <a:rPr lang="it-IT" dirty="0" smtClean="0">
                <a:sym typeface="Wingdings" pitchFamily="2" charset="2"/>
              </a:rPr>
              <a:t> comedy, sci-fi </a:t>
            </a:r>
            <a:r>
              <a:rPr lang="it-IT" dirty="0" err="1" smtClean="0">
                <a:sym typeface="Wingdings" pitchFamily="2" charset="2"/>
              </a:rPr>
              <a:t>horror…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 algn="r">
              <a:buNone/>
            </a:pPr>
            <a:r>
              <a:rPr lang="it-IT" dirty="0" smtClean="0"/>
              <a:t>(Ibid.)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Narratology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3200" b="1" dirty="0" smtClean="0">
                <a:solidFill>
                  <a:srgbClr val="C00000"/>
                </a:solidFill>
              </a:rPr>
              <a:t>A short </a:t>
            </a:r>
            <a:r>
              <a:rPr lang="it-IT" sz="3200" b="1" dirty="0" err="1" smtClean="0">
                <a:solidFill>
                  <a:srgbClr val="C00000"/>
                </a:solidFill>
              </a:rPr>
              <a:t>introduction</a:t>
            </a:r>
            <a:endParaRPr lang="it-IT" sz="3200" b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err="1" smtClean="0"/>
              <a:t>Narratology</a:t>
            </a:r>
            <a:r>
              <a:rPr lang="en-US" dirty="0" smtClean="0"/>
              <a:t> is a humanities discipline dedicated to the</a:t>
            </a:r>
          </a:p>
          <a:p>
            <a:pPr marL="514350" indent="-514350">
              <a:buNone/>
            </a:pPr>
            <a:r>
              <a:rPr lang="en-US" dirty="0" smtClean="0"/>
              <a:t>study of the logic, principles, and practices of narrative</a:t>
            </a:r>
          </a:p>
          <a:p>
            <a:pPr marL="514350" indent="-514350">
              <a:buNone/>
            </a:pPr>
            <a:r>
              <a:rPr lang="en-US" dirty="0" smtClean="0"/>
              <a:t>representation.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 algn="r">
              <a:buNone/>
            </a:pPr>
            <a:r>
              <a:rPr lang="en-US" dirty="0" smtClean="0"/>
              <a:t>(Meister 2011)</a:t>
            </a:r>
          </a:p>
          <a:p>
            <a:pPr marL="514350" indent="-51435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Genre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Some “pure” genre films will also depict certain</a:t>
            </a:r>
          </a:p>
          <a:p>
            <a:pPr>
              <a:buNone/>
            </a:pPr>
            <a:r>
              <a:rPr lang="en-US" dirty="0" smtClean="0"/>
              <a:t>prototypical or even stereotypical character types,</a:t>
            </a:r>
          </a:p>
          <a:p>
            <a:pPr>
              <a:buNone/>
            </a:pPr>
            <a:r>
              <a:rPr lang="en-US" dirty="0" smtClean="0"/>
              <a:t>who represent specific personalities and patterns of</a:t>
            </a:r>
          </a:p>
          <a:p>
            <a:pPr>
              <a:buNone/>
            </a:pPr>
            <a:r>
              <a:rPr lang="en-US" dirty="0" err="1" smtClean="0"/>
              <a:t>behaviour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Examples: couple in love in romantic comedies, criminal</a:t>
            </a:r>
          </a:p>
          <a:p>
            <a:pPr>
              <a:buNone/>
            </a:pPr>
            <a:r>
              <a:rPr lang="en-US" dirty="0" smtClean="0"/>
              <a:t>VS detective in thrillers</a:t>
            </a:r>
            <a:endParaRPr lang="it-IT" dirty="0" smtClean="0"/>
          </a:p>
          <a:p>
            <a:pPr algn="r">
              <a:buNone/>
            </a:pPr>
            <a:r>
              <a:rPr lang="it-IT" dirty="0" smtClean="0"/>
              <a:t>(Ibid.)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err="1" smtClean="0"/>
              <a:t>Different</a:t>
            </a:r>
            <a:r>
              <a:rPr lang="it-IT" sz="4000" b="1" dirty="0" smtClean="0"/>
              <a:t> media, </a:t>
            </a:r>
            <a:r>
              <a:rPr lang="it-IT" sz="4000" b="1" dirty="0" err="1" smtClean="0"/>
              <a:t>different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languages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b="1" dirty="0" err="1" smtClean="0">
                <a:solidFill>
                  <a:srgbClr val="C00000"/>
                </a:solidFill>
              </a:rPr>
              <a:t>Monomodal</a:t>
            </a:r>
            <a:r>
              <a:rPr lang="it-IT" b="1" dirty="0" smtClean="0">
                <a:solidFill>
                  <a:srgbClr val="C00000"/>
                </a:solidFill>
              </a:rPr>
              <a:t> VS </a:t>
            </a:r>
            <a:r>
              <a:rPr lang="it-IT" b="1" dirty="0" err="1" smtClean="0">
                <a:solidFill>
                  <a:srgbClr val="C00000"/>
                </a:solidFill>
              </a:rPr>
              <a:t>Multimodal</a:t>
            </a:r>
            <a:r>
              <a:rPr lang="it-IT" b="1" dirty="0" smtClean="0">
                <a:solidFill>
                  <a:srgbClr val="C00000"/>
                </a:solidFill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</a:rPr>
              <a:t>texts</a:t>
            </a:r>
            <a:endParaRPr lang="it-IT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it-IT" b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it-IT" dirty="0" smtClean="0"/>
              <a:t>1) </a:t>
            </a:r>
            <a:r>
              <a:rPr lang="it-IT" dirty="0" err="1" smtClean="0"/>
              <a:t>Novels</a:t>
            </a:r>
            <a:r>
              <a:rPr lang="it-IT" dirty="0" smtClean="0"/>
              <a:t>, </a:t>
            </a:r>
            <a:r>
              <a:rPr lang="it-IT" dirty="0" err="1" smtClean="0"/>
              <a:t>poems</a:t>
            </a:r>
            <a:r>
              <a:rPr lang="it-IT" dirty="0" smtClean="0"/>
              <a:t>, </a:t>
            </a:r>
            <a:r>
              <a:rPr lang="it-IT" dirty="0" err="1" smtClean="0"/>
              <a:t>paintings</a:t>
            </a:r>
            <a:r>
              <a:rPr lang="it-IT" dirty="0" smtClean="0"/>
              <a:t> etc.: </a:t>
            </a:r>
            <a:r>
              <a:rPr lang="it-IT" dirty="0" err="1" smtClean="0"/>
              <a:t>monomodal</a:t>
            </a:r>
            <a:endParaRPr lang="it-IT" dirty="0" smtClean="0"/>
          </a:p>
          <a:p>
            <a:pPr marL="514350" indent="-514350">
              <a:buNone/>
            </a:pPr>
            <a:endParaRPr lang="it-IT" dirty="0" smtClean="0"/>
          </a:p>
          <a:p>
            <a:pPr marL="514350" indent="-514350">
              <a:buNone/>
            </a:pPr>
            <a:r>
              <a:rPr lang="it-IT" dirty="0" smtClean="0"/>
              <a:t>2) </a:t>
            </a:r>
            <a:r>
              <a:rPr lang="it-IT" dirty="0" err="1" smtClean="0"/>
              <a:t>Films</a:t>
            </a:r>
            <a:r>
              <a:rPr lang="it-IT" dirty="0" smtClean="0"/>
              <a:t>, </a:t>
            </a:r>
            <a:r>
              <a:rPr lang="it-IT" dirty="0" err="1" smtClean="0"/>
              <a:t>theatre</a:t>
            </a:r>
            <a:r>
              <a:rPr lang="it-IT" dirty="0" smtClean="0"/>
              <a:t> </a:t>
            </a:r>
            <a:r>
              <a:rPr lang="it-IT" dirty="0" err="1" smtClean="0"/>
              <a:t>plays</a:t>
            </a:r>
            <a:r>
              <a:rPr lang="it-IT" dirty="0" smtClean="0"/>
              <a:t>, </a:t>
            </a:r>
            <a:r>
              <a:rPr lang="it-IT" dirty="0" err="1" smtClean="0"/>
              <a:t>comics</a:t>
            </a:r>
            <a:r>
              <a:rPr lang="it-IT" dirty="0" smtClean="0"/>
              <a:t> etc.: </a:t>
            </a:r>
            <a:r>
              <a:rPr lang="it-IT" dirty="0" err="1" smtClean="0"/>
              <a:t>multimodal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err="1" smtClean="0"/>
              <a:t>Different</a:t>
            </a:r>
            <a:r>
              <a:rPr lang="it-IT" sz="4000" b="1" dirty="0" smtClean="0"/>
              <a:t> media, </a:t>
            </a:r>
            <a:r>
              <a:rPr lang="it-IT" sz="4000" b="1" dirty="0" err="1" smtClean="0"/>
              <a:t>different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languages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it-IT" b="1" dirty="0" err="1" smtClean="0">
                <a:solidFill>
                  <a:srgbClr val="C00000"/>
                </a:solidFill>
              </a:rPr>
              <a:t>Monomodal</a:t>
            </a:r>
            <a:r>
              <a:rPr lang="it-IT" b="1" dirty="0" smtClean="0">
                <a:solidFill>
                  <a:srgbClr val="C00000"/>
                </a:solidFill>
              </a:rPr>
              <a:t> VS </a:t>
            </a:r>
            <a:r>
              <a:rPr lang="it-IT" b="1" dirty="0" err="1" smtClean="0">
                <a:solidFill>
                  <a:srgbClr val="C00000"/>
                </a:solidFill>
              </a:rPr>
              <a:t>Multimodal</a:t>
            </a:r>
            <a:r>
              <a:rPr lang="it-IT" b="1" dirty="0" smtClean="0">
                <a:solidFill>
                  <a:srgbClr val="C00000"/>
                </a:solidFill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</a:rPr>
              <a:t>texts</a:t>
            </a:r>
            <a:endParaRPr lang="it-IT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it-IT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it-IT" dirty="0" err="1" smtClean="0"/>
              <a:t>Each</a:t>
            </a:r>
            <a:r>
              <a:rPr lang="it-IT" dirty="0" smtClean="0"/>
              <a:t> medium </a:t>
            </a:r>
            <a:r>
              <a:rPr lang="it-IT" dirty="0" err="1" smtClean="0"/>
              <a:t>uses</a:t>
            </a:r>
            <a:r>
              <a:rPr lang="it-IT" dirty="0" smtClean="0"/>
              <a:t> </a:t>
            </a:r>
            <a:r>
              <a:rPr lang="it-IT" dirty="0" err="1" smtClean="0"/>
              <a:t>its</a:t>
            </a:r>
            <a:r>
              <a:rPr lang="it-IT" dirty="0" smtClean="0"/>
              <a:t> </a:t>
            </a:r>
            <a:r>
              <a:rPr lang="it-IT" dirty="0" err="1" smtClean="0"/>
              <a:t>own</a:t>
            </a:r>
            <a:r>
              <a:rPr lang="it-IT" dirty="0" smtClean="0"/>
              <a:t> </a:t>
            </a:r>
            <a:r>
              <a:rPr lang="it-IT" dirty="0" err="1" smtClean="0"/>
              <a:t>language</a:t>
            </a:r>
            <a:r>
              <a:rPr lang="it-IT" dirty="0" smtClean="0"/>
              <a:t> or </a:t>
            </a:r>
            <a:r>
              <a:rPr lang="it-IT" dirty="0" err="1" smtClean="0"/>
              <a:t>combination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languages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fulfil</a:t>
            </a:r>
            <a:r>
              <a:rPr lang="it-IT" dirty="0" smtClean="0"/>
              <a:t> 4 </a:t>
            </a:r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functions</a:t>
            </a:r>
            <a:r>
              <a:rPr lang="it-IT" dirty="0" smtClean="0"/>
              <a:t>:</a:t>
            </a:r>
          </a:p>
          <a:p>
            <a:pPr>
              <a:buFontTx/>
              <a:buChar char="-"/>
            </a:pPr>
            <a:r>
              <a:rPr lang="it-IT" dirty="0" smtClean="0"/>
              <a:t>denotative </a:t>
            </a:r>
            <a:r>
              <a:rPr lang="it-IT" dirty="0" err="1" smtClean="0"/>
              <a:t>function</a:t>
            </a:r>
            <a:r>
              <a:rPr lang="it-IT" dirty="0" smtClean="0"/>
              <a:t>: </a:t>
            </a:r>
            <a:r>
              <a:rPr lang="it-IT" dirty="0" err="1" smtClean="0"/>
              <a:t>showing</a:t>
            </a:r>
            <a:r>
              <a:rPr lang="it-IT" dirty="0" smtClean="0"/>
              <a:t>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important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the narrative;</a:t>
            </a:r>
          </a:p>
          <a:p>
            <a:pPr>
              <a:buFontTx/>
              <a:buChar char="-"/>
            </a:pPr>
            <a:r>
              <a:rPr lang="it-IT" dirty="0" err="1" smtClean="0"/>
              <a:t>expressive</a:t>
            </a:r>
            <a:r>
              <a:rPr lang="it-IT" dirty="0" smtClean="0"/>
              <a:t> </a:t>
            </a:r>
            <a:r>
              <a:rPr lang="it-IT" dirty="0" err="1" smtClean="0"/>
              <a:t>function</a:t>
            </a:r>
            <a:r>
              <a:rPr lang="it-IT" dirty="0" smtClean="0"/>
              <a:t>: </a:t>
            </a:r>
            <a:r>
              <a:rPr lang="en-US" dirty="0" smtClean="0"/>
              <a:t>rendering a character’s emotions or eliciting a mood or emotion in the audience;</a:t>
            </a:r>
          </a:p>
          <a:p>
            <a:pPr>
              <a:buFontTx/>
              <a:buChar char="-"/>
            </a:pPr>
            <a:r>
              <a:rPr lang="en-US" dirty="0" smtClean="0"/>
              <a:t>symbolic function;</a:t>
            </a:r>
          </a:p>
          <a:p>
            <a:pPr>
              <a:buFontTx/>
              <a:buChar char="-"/>
            </a:pPr>
            <a:r>
              <a:rPr lang="en-US" dirty="0" smtClean="0"/>
              <a:t>aesthetic function.</a:t>
            </a:r>
          </a:p>
          <a:p>
            <a:pPr algn="r">
              <a:buFontTx/>
              <a:buChar char="-"/>
            </a:pPr>
            <a:r>
              <a:rPr lang="en-US" dirty="0" smtClean="0"/>
              <a:t>(</a:t>
            </a:r>
            <a:r>
              <a:rPr lang="en-US" dirty="0" err="1" smtClean="0"/>
              <a:t>Remael</a:t>
            </a:r>
            <a:r>
              <a:rPr lang="en-US" dirty="0" smtClean="0"/>
              <a:t> et al. 2015)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err="1" smtClean="0"/>
              <a:t>Different</a:t>
            </a:r>
            <a:r>
              <a:rPr lang="it-IT" sz="4000" b="1" dirty="0" smtClean="0"/>
              <a:t> media, </a:t>
            </a:r>
            <a:r>
              <a:rPr lang="it-IT" sz="4000" b="1" dirty="0" err="1" smtClean="0"/>
              <a:t>different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languages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b="1" dirty="0" smtClean="0">
                <a:solidFill>
                  <a:srgbClr val="C00000"/>
                </a:solidFill>
              </a:rPr>
              <a:t>Works </a:t>
            </a:r>
            <a:r>
              <a:rPr lang="it-IT" b="1" dirty="0" err="1" smtClean="0">
                <a:solidFill>
                  <a:srgbClr val="C00000"/>
                </a:solidFill>
              </a:rPr>
              <a:t>of</a:t>
            </a:r>
            <a:r>
              <a:rPr lang="it-IT" b="1" dirty="0" smtClean="0">
                <a:solidFill>
                  <a:srgbClr val="C00000"/>
                </a:solidFill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</a:rPr>
              <a:t>literature</a:t>
            </a:r>
            <a:endParaRPr lang="it-IT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it-IT" b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dirty="0" err="1" smtClean="0"/>
              <a:t>rely</a:t>
            </a:r>
            <a:r>
              <a:rPr lang="it-IT" dirty="0" smtClean="0"/>
              <a:t> on (</a:t>
            </a:r>
            <a:r>
              <a:rPr lang="it-IT" dirty="0" err="1" smtClean="0"/>
              <a:t>written</a:t>
            </a:r>
            <a:r>
              <a:rPr lang="it-IT" dirty="0" smtClean="0"/>
              <a:t>) </a:t>
            </a:r>
            <a:r>
              <a:rPr lang="it-IT" dirty="0" err="1" smtClean="0"/>
              <a:t>verbal</a:t>
            </a:r>
            <a:r>
              <a:rPr lang="it-IT" dirty="0" smtClean="0"/>
              <a:t> </a:t>
            </a:r>
            <a:r>
              <a:rPr lang="it-IT" dirty="0" err="1" smtClean="0"/>
              <a:t>language</a:t>
            </a:r>
            <a:r>
              <a:rPr lang="it-IT" dirty="0" smtClean="0"/>
              <a:t>.</a:t>
            </a:r>
          </a:p>
          <a:p>
            <a:pPr marL="514350" indent="-514350">
              <a:buNone/>
            </a:pP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err="1" smtClean="0">
                <a:sym typeface="Wingdings" pitchFamily="2" charset="2"/>
              </a:rPr>
              <a:t>images</a:t>
            </a:r>
            <a:r>
              <a:rPr lang="it-IT" dirty="0" smtClean="0">
                <a:sym typeface="Wingdings" pitchFamily="2" charset="2"/>
              </a:rPr>
              <a:t>, </a:t>
            </a:r>
            <a:r>
              <a:rPr lang="it-IT" dirty="0" err="1" smtClean="0">
                <a:sym typeface="Wingdings" pitchFamily="2" charset="2"/>
              </a:rPr>
              <a:t>actions</a:t>
            </a:r>
            <a:r>
              <a:rPr lang="it-IT" dirty="0" smtClean="0">
                <a:sym typeface="Wingdings" pitchFamily="2" charset="2"/>
              </a:rPr>
              <a:t>, </a:t>
            </a:r>
            <a:r>
              <a:rPr lang="it-IT" dirty="0" err="1" smtClean="0">
                <a:sym typeface="Wingdings" pitchFamily="2" charset="2"/>
              </a:rPr>
              <a:t>rhythm</a:t>
            </a:r>
            <a:r>
              <a:rPr lang="it-IT" dirty="0" smtClean="0">
                <a:sym typeface="Wingdings" pitchFamily="2" charset="2"/>
              </a:rPr>
              <a:t>, </a:t>
            </a:r>
            <a:r>
              <a:rPr lang="it-IT" dirty="0" err="1" smtClean="0">
                <a:sym typeface="Wingdings" pitchFamily="2" charset="2"/>
              </a:rPr>
              <a:t>characterisation</a:t>
            </a:r>
            <a:r>
              <a:rPr lang="it-IT" dirty="0" smtClean="0">
                <a:sym typeface="Wingdings" pitchFamily="2" charset="2"/>
              </a:rPr>
              <a:t> are </a:t>
            </a:r>
            <a:r>
              <a:rPr lang="it-IT" dirty="0" err="1" smtClean="0">
                <a:sym typeface="Wingdings" pitchFamily="2" charset="2"/>
              </a:rPr>
              <a:t>created</a:t>
            </a:r>
            <a:endParaRPr lang="it-IT" dirty="0" smtClean="0">
              <a:sym typeface="Wingdings" pitchFamily="2" charset="2"/>
            </a:endParaRPr>
          </a:p>
          <a:p>
            <a:pPr marL="514350" indent="-514350">
              <a:buNone/>
            </a:pPr>
            <a:r>
              <a:rPr lang="it-IT" dirty="0" err="1" smtClean="0">
                <a:sym typeface="Wingdings" pitchFamily="2" charset="2"/>
              </a:rPr>
              <a:t>through</a:t>
            </a:r>
            <a:r>
              <a:rPr lang="it-IT" dirty="0" smtClean="0">
                <a:sym typeface="Wingdings" pitchFamily="2" charset="2"/>
              </a:rPr>
              <a:t> word </a:t>
            </a:r>
            <a:r>
              <a:rPr lang="it-IT" dirty="0" err="1" smtClean="0">
                <a:sym typeface="Wingdings" pitchFamily="2" charset="2"/>
              </a:rPr>
              <a:t>choice</a:t>
            </a:r>
            <a:r>
              <a:rPr lang="it-IT" dirty="0" smtClean="0">
                <a:sym typeface="Wingdings" pitchFamily="2" charset="2"/>
              </a:rPr>
              <a:t> (</a:t>
            </a:r>
            <a:r>
              <a:rPr lang="it-IT" dirty="0" err="1" smtClean="0">
                <a:sym typeface="Wingdings" pitchFamily="2" charset="2"/>
              </a:rPr>
              <a:t>including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figures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of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speech</a:t>
            </a:r>
            <a:r>
              <a:rPr lang="it-IT" dirty="0" smtClean="0">
                <a:sym typeface="Wingdings" pitchFamily="2" charset="2"/>
              </a:rPr>
              <a:t>),</a:t>
            </a:r>
          </a:p>
          <a:p>
            <a:pPr marL="514350" indent="-514350">
              <a:buNone/>
            </a:pPr>
            <a:r>
              <a:rPr lang="it-IT" dirty="0" err="1" smtClean="0">
                <a:sym typeface="Wingdings" pitchFamily="2" charset="2"/>
              </a:rPr>
              <a:t>syntax</a:t>
            </a:r>
            <a:r>
              <a:rPr lang="it-IT" dirty="0" smtClean="0">
                <a:sym typeface="Wingdings" pitchFamily="2" charset="2"/>
              </a:rPr>
              <a:t>, </a:t>
            </a:r>
            <a:r>
              <a:rPr lang="it-IT" dirty="0" err="1" smtClean="0">
                <a:sym typeface="Wingdings" pitchFamily="2" charset="2"/>
              </a:rPr>
              <a:t>focalization</a:t>
            </a:r>
            <a:r>
              <a:rPr lang="it-IT" dirty="0" smtClean="0">
                <a:sym typeface="Wingdings" pitchFamily="2" charset="2"/>
              </a:rPr>
              <a:t>.</a:t>
            </a:r>
          </a:p>
          <a:p>
            <a:pPr marL="514350" indent="-514350">
              <a:buNone/>
            </a:pPr>
            <a:endParaRPr lang="it-IT" dirty="0" smtClean="0">
              <a:sym typeface="Wingdings" pitchFamily="2" charset="2"/>
            </a:endParaRPr>
          </a:p>
          <a:p>
            <a:pPr marL="514350" indent="-514350">
              <a:buNone/>
            </a:pPr>
            <a:r>
              <a:rPr lang="it-IT" dirty="0" err="1" smtClean="0">
                <a:sym typeface="Wingdings" pitchFamily="2" charset="2"/>
              </a:rPr>
              <a:t>Usually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deeper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psychological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insight</a:t>
            </a:r>
            <a:r>
              <a:rPr lang="it-IT" dirty="0" smtClean="0">
                <a:sym typeface="Wingdings" pitchFamily="2" charset="2"/>
              </a:rPr>
              <a:t>.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err="1" smtClean="0"/>
              <a:t>Different</a:t>
            </a:r>
            <a:r>
              <a:rPr lang="it-IT" sz="4000" b="1" dirty="0" smtClean="0"/>
              <a:t> media, </a:t>
            </a:r>
            <a:r>
              <a:rPr lang="it-IT" sz="4000" b="1" dirty="0" err="1" smtClean="0"/>
              <a:t>different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languages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b="1" dirty="0" err="1" smtClean="0">
                <a:solidFill>
                  <a:srgbClr val="C00000"/>
                </a:solidFill>
              </a:rPr>
              <a:t>Films</a:t>
            </a:r>
            <a:endParaRPr lang="it-IT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it-IT" b="1" dirty="0" smtClean="0">
              <a:solidFill>
                <a:srgbClr val="C00000"/>
              </a:solidFill>
            </a:endParaRPr>
          </a:p>
          <a:p>
            <a:pPr marL="514350" indent="-514350">
              <a:buFontTx/>
              <a:buChar char="-"/>
            </a:pPr>
            <a:r>
              <a:rPr lang="it-IT" dirty="0" err="1" smtClean="0"/>
              <a:t>Oral</a:t>
            </a:r>
            <a:r>
              <a:rPr lang="it-IT" dirty="0" smtClean="0"/>
              <a:t> and </a:t>
            </a:r>
            <a:r>
              <a:rPr lang="it-IT" dirty="0" err="1" smtClean="0"/>
              <a:t>written</a:t>
            </a:r>
            <a:r>
              <a:rPr lang="it-IT" dirty="0" smtClean="0"/>
              <a:t> </a:t>
            </a:r>
            <a:r>
              <a:rPr lang="it-IT" dirty="0" err="1" smtClean="0"/>
              <a:t>verbal</a:t>
            </a:r>
            <a:r>
              <a:rPr lang="it-IT" dirty="0" smtClean="0"/>
              <a:t> </a:t>
            </a:r>
            <a:r>
              <a:rPr lang="it-IT" dirty="0" err="1" smtClean="0"/>
              <a:t>language</a:t>
            </a:r>
            <a:r>
              <a:rPr lang="it-IT" dirty="0" smtClean="0"/>
              <a:t>;</a:t>
            </a:r>
          </a:p>
          <a:p>
            <a:pPr marL="514350" indent="-514350">
              <a:buFontTx/>
              <a:buChar char="-"/>
            </a:pPr>
            <a:r>
              <a:rPr lang="it-IT" dirty="0" err="1" smtClean="0"/>
              <a:t>images</a:t>
            </a:r>
            <a:r>
              <a:rPr lang="it-IT" dirty="0" smtClean="0"/>
              <a:t>;</a:t>
            </a:r>
          </a:p>
          <a:p>
            <a:pPr marL="514350" indent="-514350">
              <a:buFontTx/>
              <a:buChar char="-"/>
            </a:pPr>
            <a:r>
              <a:rPr lang="it-IT" dirty="0" err="1" smtClean="0"/>
              <a:t>sounds</a:t>
            </a:r>
            <a:r>
              <a:rPr lang="it-IT" dirty="0" smtClean="0"/>
              <a:t>;</a:t>
            </a:r>
          </a:p>
          <a:p>
            <a:pPr marL="514350" indent="-514350">
              <a:buFontTx/>
              <a:buChar char="-"/>
            </a:pPr>
            <a:r>
              <a:rPr lang="it-IT" dirty="0" err="1" smtClean="0"/>
              <a:t>music</a:t>
            </a:r>
            <a:r>
              <a:rPr lang="it-IT" dirty="0" smtClean="0"/>
              <a:t>.</a:t>
            </a:r>
          </a:p>
          <a:p>
            <a:pPr marL="514350" indent="-514350">
              <a:buNone/>
            </a:pPr>
            <a:endParaRPr lang="it-IT" dirty="0" smtClean="0"/>
          </a:p>
          <a:p>
            <a:pPr marL="514350" indent="-514350">
              <a:buNone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err="1" smtClean="0"/>
              <a:t>Different</a:t>
            </a:r>
            <a:r>
              <a:rPr lang="it-IT" sz="4000" b="1" dirty="0" smtClean="0"/>
              <a:t> media, </a:t>
            </a:r>
            <a:r>
              <a:rPr lang="it-IT" sz="4000" b="1" dirty="0" err="1" smtClean="0"/>
              <a:t>different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languages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b="1" dirty="0" smtClean="0">
                <a:solidFill>
                  <a:srgbClr val="C00000"/>
                </a:solidFill>
              </a:rPr>
              <a:t>Film </a:t>
            </a:r>
            <a:r>
              <a:rPr lang="it-IT" b="1" dirty="0" err="1" smtClean="0">
                <a:solidFill>
                  <a:srgbClr val="C00000"/>
                </a:solidFill>
              </a:rPr>
              <a:t>language</a:t>
            </a:r>
            <a:endParaRPr lang="it-IT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it-IT" b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it-IT" dirty="0" err="1" smtClean="0"/>
              <a:t>Combination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various</a:t>
            </a:r>
            <a:r>
              <a:rPr lang="it-IT" dirty="0" smtClean="0"/>
              <a:t> film </a:t>
            </a:r>
            <a:r>
              <a:rPr lang="it-IT" dirty="0" err="1" smtClean="0"/>
              <a:t>techniques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can </a:t>
            </a:r>
            <a:r>
              <a:rPr lang="it-IT" dirty="0" err="1" smtClean="0"/>
              <a:t>be</a:t>
            </a:r>
            <a:endParaRPr lang="it-IT" dirty="0" smtClean="0"/>
          </a:p>
          <a:p>
            <a:pPr marL="514350" indent="-514350">
              <a:buNone/>
            </a:pPr>
            <a:r>
              <a:rPr lang="it-IT" dirty="0" err="1" smtClean="0"/>
              <a:t>grouped</a:t>
            </a:r>
            <a:r>
              <a:rPr lang="it-IT" dirty="0" smtClean="0"/>
              <a:t> </a:t>
            </a:r>
            <a:r>
              <a:rPr lang="it-IT" dirty="0" err="1" smtClean="0"/>
              <a:t>into</a:t>
            </a:r>
            <a:r>
              <a:rPr lang="it-IT" dirty="0" smtClean="0"/>
              <a:t> 3 </a:t>
            </a:r>
            <a:r>
              <a:rPr lang="it-IT" dirty="0" err="1" smtClean="0"/>
              <a:t>categories</a:t>
            </a:r>
            <a:r>
              <a:rPr lang="it-IT" dirty="0" smtClean="0"/>
              <a:t>:</a:t>
            </a:r>
          </a:p>
          <a:p>
            <a:pPr marL="514350" indent="-514350">
              <a:buFontTx/>
              <a:buChar char="-"/>
            </a:pPr>
            <a:r>
              <a:rPr lang="it-IT" dirty="0" err="1" smtClean="0"/>
              <a:t>mise-en-scène</a:t>
            </a:r>
            <a:r>
              <a:rPr lang="it-IT" dirty="0" smtClean="0"/>
              <a:t>;</a:t>
            </a:r>
          </a:p>
          <a:p>
            <a:pPr marL="514350" indent="-514350">
              <a:buFontTx/>
              <a:buChar char="-"/>
            </a:pPr>
            <a:r>
              <a:rPr lang="it-IT" dirty="0" err="1" smtClean="0"/>
              <a:t>cinematography</a:t>
            </a:r>
            <a:r>
              <a:rPr lang="it-IT" dirty="0" smtClean="0"/>
              <a:t>;</a:t>
            </a:r>
          </a:p>
          <a:p>
            <a:pPr marL="514350" indent="-514350">
              <a:buFontTx/>
              <a:buChar char="-"/>
            </a:pPr>
            <a:r>
              <a:rPr lang="it-IT" dirty="0" smtClean="0"/>
              <a:t>editing.</a:t>
            </a:r>
          </a:p>
          <a:p>
            <a:pPr marL="514350" indent="-514350">
              <a:buFontTx/>
              <a:buChar char="-"/>
            </a:pPr>
            <a:endParaRPr lang="it-IT" dirty="0" smtClean="0"/>
          </a:p>
          <a:p>
            <a:pPr marL="514350" indent="-514350" algn="r">
              <a:buNone/>
            </a:pPr>
            <a:r>
              <a:rPr lang="it-IT" dirty="0" smtClean="0"/>
              <a:t>(</a:t>
            </a:r>
            <a:r>
              <a:rPr lang="it-IT" dirty="0" err="1" smtClean="0"/>
              <a:t>Remael</a:t>
            </a:r>
            <a:r>
              <a:rPr lang="it-IT" dirty="0" smtClean="0"/>
              <a:t> </a:t>
            </a:r>
            <a:r>
              <a:rPr lang="it-IT" dirty="0" err="1" smtClean="0"/>
              <a:t>et</a:t>
            </a:r>
            <a:r>
              <a:rPr lang="it-IT" dirty="0" smtClean="0"/>
              <a:t> al. 2015)</a:t>
            </a:r>
          </a:p>
          <a:p>
            <a:pPr marL="514350" indent="-514350">
              <a:buNone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smtClean="0"/>
              <a:t>Film </a:t>
            </a:r>
            <a:r>
              <a:rPr lang="it-IT" sz="4000" b="1" dirty="0" err="1" smtClean="0"/>
              <a:t>language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b="1" dirty="0" err="1" smtClean="0">
                <a:solidFill>
                  <a:srgbClr val="C00000"/>
                </a:solidFill>
              </a:rPr>
              <a:t>Mise-en-scène</a:t>
            </a:r>
            <a:endParaRPr lang="it-IT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it-IT" b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en-US" dirty="0" smtClean="0"/>
              <a:t>What is being filmed in a shot.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Includes: setting, costume and makeup, staging.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 algn="r">
              <a:buNone/>
            </a:pPr>
            <a:r>
              <a:rPr lang="en-US" dirty="0" smtClean="0"/>
              <a:t>(Ibid.)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smtClean="0"/>
              <a:t>Film </a:t>
            </a:r>
            <a:r>
              <a:rPr lang="it-IT" sz="4000" b="1" dirty="0" err="1" smtClean="0"/>
              <a:t>language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b="1" dirty="0" err="1" smtClean="0">
                <a:solidFill>
                  <a:srgbClr val="C00000"/>
                </a:solidFill>
              </a:rPr>
              <a:t>Cinematography</a:t>
            </a:r>
            <a:endParaRPr lang="it-IT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it-IT" b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en-US" dirty="0" smtClean="0"/>
              <a:t> How shots are filmed.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Comprises their photographic qualities, framing and</a:t>
            </a:r>
          </a:p>
          <a:p>
            <a:pPr marL="514350" indent="-514350">
              <a:buNone/>
            </a:pPr>
            <a:r>
              <a:rPr lang="en-US" dirty="0" smtClean="0"/>
              <a:t>duration.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 algn="r">
              <a:buNone/>
            </a:pPr>
            <a:r>
              <a:rPr lang="en-US" dirty="0" smtClean="0"/>
              <a:t>(Ibid.)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smtClean="0"/>
              <a:t>Film </a:t>
            </a:r>
            <a:r>
              <a:rPr lang="it-IT" sz="4000" b="1" dirty="0" err="1" smtClean="0"/>
              <a:t>language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b="1" dirty="0" smtClean="0">
                <a:solidFill>
                  <a:srgbClr val="C00000"/>
                </a:solidFill>
              </a:rPr>
              <a:t>Editing</a:t>
            </a:r>
          </a:p>
          <a:p>
            <a:pPr algn="ctr">
              <a:buNone/>
            </a:pPr>
            <a:endParaRPr lang="it-IT" b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en-US" dirty="0" smtClean="0"/>
              <a:t>Relations between different shots.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These include a graphic, rhythmic, spatial and temporal</a:t>
            </a:r>
          </a:p>
          <a:p>
            <a:pPr marL="514350" indent="-514350">
              <a:buNone/>
            </a:pPr>
            <a:r>
              <a:rPr lang="en-US" dirty="0" smtClean="0"/>
              <a:t>dimension.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 algn="r">
              <a:buNone/>
            </a:pPr>
            <a:r>
              <a:rPr lang="en-US" dirty="0" smtClean="0"/>
              <a:t>(Ibid.)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smtClean="0"/>
              <a:t>In </a:t>
            </a:r>
            <a:r>
              <a:rPr lang="it-IT" sz="4000" b="1" dirty="0" err="1" smtClean="0"/>
              <a:t>conclusion…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Film </a:t>
            </a:r>
            <a:r>
              <a:rPr lang="it-IT" dirty="0" err="1" smtClean="0"/>
              <a:t>language</a:t>
            </a:r>
            <a:r>
              <a:rPr lang="it-IT" dirty="0" smtClean="0"/>
              <a:t> </a:t>
            </a:r>
            <a:r>
              <a:rPr lang="en-US" dirty="0" smtClean="0"/>
              <a:t>determines the form in which the</a:t>
            </a:r>
          </a:p>
          <a:p>
            <a:pPr>
              <a:buNone/>
            </a:pPr>
            <a:r>
              <a:rPr lang="en-US" dirty="0" smtClean="0"/>
              <a:t>story is told. </a:t>
            </a:r>
            <a:endParaRPr lang="it-IT" dirty="0" smtClean="0"/>
          </a:p>
          <a:p>
            <a:pPr algn="ctr">
              <a:buNone/>
            </a:pPr>
            <a:endParaRPr lang="it-IT" b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en-US" dirty="0" smtClean="0"/>
              <a:t>Film techniques show the audience what is</a:t>
            </a:r>
          </a:p>
          <a:p>
            <a:pPr marL="514350" indent="-514350">
              <a:buNone/>
            </a:pPr>
            <a:r>
              <a:rPr lang="en-US" dirty="0" smtClean="0"/>
              <a:t>important in an image, they can also guide or confound</a:t>
            </a:r>
          </a:p>
          <a:p>
            <a:pPr marL="514350" indent="-514350">
              <a:buNone/>
            </a:pPr>
            <a:r>
              <a:rPr lang="en-US" dirty="0" smtClean="0"/>
              <a:t>the viewer’s expectations. 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They can be used to generate suspense or surprise and to</a:t>
            </a:r>
          </a:p>
          <a:p>
            <a:pPr marL="514350" indent="-514350">
              <a:buNone/>
            </a:pPr>
            <a:r>
              <a:rPr lang="en-US" dirty="0" smtClean="0"/>
              <a:t>elicit more longstanding moods in the audience</a:t>
            </a:r>
          </a:p>
          <a:p>
            <a:pPr marL="514350" indent="-514350" algn="r">
              <a:buNone/>
            </a:pPr>
            <a:r>
              <a:rPr lang="en-US" dirty="0" smtClean="0"/>
              <a:t>(Ibid.)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Narratology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3200" b="1" dirty="0" smtClean="0">
                <a:solidFill>
                  <a:srgbClr val="C00000"/>
                </a:solidFill>
              </a:rPr>
              <a:t>A short </a:t>
            </a:r>
            <a:r>
              <a:rPr lang="it-IT" sz="3200" b="1" dirty="0" err="1" smtClean="0">
                <a:solidFill>
                  <a:srgbClr val="C00000"/>
                </a:solidFill>
              </a:rPr>
              <a:t>introduction</a:t>
            </a:r>
            <a:endParaRPr lang="it-IT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it-IT" sz="3200" b="1" dirty="0" smtClean="0">
              <a:solidFill>
                <a:srgbClr val="C00000"/>
              </a:solidFill>
            </a:endParaRPr>
          </a:p>
          <a:p>
            <a:pPr marL="514350" indent="-514350">
              <a:lnSpc>
                <a:spcPct val="110000"/>
              </a:lnSpc>
              <a:buNone/>
            </a:pPr>
            <a:r>
              <a:rPr lang="en-US" dirty="0" err="1" smtClean="0"/>
              <a:t>Narratological</a:t>
            </a:r>
            <a:r>
              <a:rPr lang="en-US" dirty="0" smtClean="0"/>
              <a:t> theorems play a central role in the</a:t>
            </a:r>
          </a:p>
          <a:p>
            <a:pPr marL="514350" indent="-514350">
              <a:lnSpc>
                <a:spcPct val="110000"/>
              </a:lnSpc>
              <a:buNone/>
            </a:pPr>
            <a:r>
              <a:rPr lang="en-US" dirty="0" smtClean="0"/>
              <a:t>exploration and modeling of our ability to produce and</a:t>
            </a:r>
          </a:p>
          <a:p>
            <a:pPr marL="514350" indent="-514350">
              <a:lnSpc>
                <a:spcPct val="110000"/>
              </a:lnSpc>
              <a:buNone/>
            </a:pPr>
            <a:r>
              <a:rPr lang="en-US" dirty="0" smtClean="0"/>
              <a:t>process narratives in a multitude of forms, media,</a:t>
            </a:r>
          </a:p>
          <a:p>
            <a:pPr marL="514350" indent="-514350">
              <a:lnSpc>
                <a:spcPct val="110000"/>
              </a:lnSpc>
              <a:buNone/>
            </a:pPr>
            <a:r>
              <a:rPr lang="en-US" dirty="0" smtClean="0"/>
              <a:t>contexts, and communicative practices.</a:t>
            </a:r>
          </a:p>
          <a:p>
            <a:pPr marL="514350" indent="-514350">
              <a:lnSpc>
                <a:spcPct val="110000"/>
              </a:lnSpc>
              <a:buNone/>
            </a:pPr>
            <a:endParaRPr lang="en-US" dirty="0" smtClean="0"/>
          </a:p>
          <a:p>
            <a:pPr marL="514350" indent="-514350" algn="r">
              <a:lnSpc>
                <a:spcPct val="110000"/>
              </a:lnSpc>
              <a:buNone/>
            </a:pPr>
            <a:r>
              <a:rPr lang="en-US" dirty="0" smtClean="0"/>
              <a:t>(Ibid.)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smtClean="0"/>
              <a:t>A case </a:t>
            </a:r>
            <a:r>
              <a:rPr lang="it-IT" sz="4000" b="1" dirty="0" err="1" smtClean="0"/>
              <a:t>study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Stories with and about </a:t>
            </a:r>
            <a:r>
              <a:rPr lang="en-US" b="1" dirty="0" smtClean="0">
                <a:solidFill>
                  <a:srgbClr val="C00000"/>
                </a:solidFill>
              </a:rPr>
              <a:t>animals</a:t>
            </a:r>
          </a:p>
          <a:p>
            <a:pPr algn="ctr"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i="1" dirty="0" smtClean="0"/>
              <a:t>The animal He created to be</a:t>
            </a:r>
          </a:p>
          <a:p>
            <a:pPr>
              <a:buNone/>
            </a:pPr>
            <a:r>
              <a:rPr lang="en-US" i="1" dirty="0" smtClean="0"/>
              <a:t>Our base nature</a:t>
            </a:r>
          </a:p>
          <a:p>
            <a:pPr>
              <a:buNone/>
            </a:pPr>
            <a:r>
              <a:rPr lang="en-US" i="1" dirty="0" smtClean="0"/>
              <a:t>And our state of nature</a:t>
            </a:r>
          </a:p>
          <a:p>
            <a:pPr>
              <a:buNone/>
            </a:pPr>
            <a:r>
              <a:rPr lang="en-US" i="1" dirty="0" smtClean="0"/>
              <a:t>And our innocence…</a:t>
            </a:r>
          </a:p>
          <a:p>
            <a:pPr>
              <a:buNone/>
            </a:pPr>
            <a:r>
              <a:rPr lang="en-US" i="1" dirty="0" smtClean="0"/>
              <a:t>And our memento </a:t>
            </a:r>
            <a:r>
              <a:rPr lang="en-US" i="1" dirty="0" err="1" smtClean="0"/>
              <a:t>mori</a:t>
            </a:r>
            <a:r>
              <a:rPr lang="en-US" i="1" dirty="0" smtClean="0"/>
              <a:t> on Earth.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(The Seahorse Rears to Oblivion – Current 93)</a:t>
            </a:r>
            <a:endParaRPr lang="en-US" i="1" dirty="0" smtClean="0"/>
          </a:p>
          <a:p>
            <a:pPr algn="ctr"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it-IT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err="1" smtClean="0"/>
              <a:t>Myth</a:t>
            </a:r>
            <a:r>
              <a:rPr lang="it-IT" sz="4000" b="1" dirty="0" smtClean="0"/>
              <a:t>, </a:t>
            </a:r>
            <a:r>
              <a:rPr lang="it-IT" sz="4000" b="1" dirty="0" err="1" smtClean="0"/>
              <a:t>symbolism</a:t>
            </a:r>
            <a:r>
              <a:rPr lang="it-IT" sz="4000" b="1" dirty="0" smtClean="0"/>
              <a:t> and the </a:t>
            </a:r>
            <a:r>
              <a:rPr lang="it-IT" sz="4000" b="1" dirty="0" err="1" smtClean="0"/>
              <a:t>unconscious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it-IT" dirty="0" err="1" smtClean="0"/>
              <a:t>Humans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often</a:t>
            </a:r>
            <a:r>
              <a:rPr lang="it-IT" dirty="0" smtClean="0"/>
              <a:t> </a:t>
            </a:r>
            <a:r>
              <a:rPr lang="it-IT" dirty="0" err="1" smtClean="0"/>
              <a:t>felt</a:t>
            </a:r>
            <a:r>
              <a:rPr lang="it-IT" dirty="0" smtClean="0"/>
              <a:t> the </a:t>
            </a:r>
            <a:r>
              <a:rPr lang="it-IT" dirty="0" err="1" smtClean="0"/>
              <a:t>importance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animals</a:t>
            </a:r>
            <a:r>
              <a:rPr lang="it-IT" dirty="0" smtClean="0"/>
              <a:t> in </a:t>
            </a:r>
            <a:r>
              <a:rPr lang="it-IT" dirty="0" err="1" smtClean="0"/>
              <a:t>their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exploration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beyond</a:t>
            </a:r>
            <a:r>
              <a:rPr lang="it-IT" dirty="0" smtClean="0"/>
              <a:t> </a:t>
            </a:r>
            <a:r>
              <a:rPr lang="it-IT" dirty="0" err="1" smtClean="0"/>
              <a:t>human</a:t>
            </a:r>
            <a:r>
              <a:rPr lang="it-IT" dirty="0" smtClean="0"/>
              <a:t> </a:t>
            </a:r>
            <a:r>
              <a:rPr lang="it-IT" dirty="0" err="1" smtClean="0"/>
              <a:t>understanding</a:t>
            </a:r>
            <a:r>
              <a:rPr lang="it-IT" dirty="0" smtClean="0"/>
              <a:t> (</a:t>
            </a:r>
            <a:r>
              <a:rPr lang="it-IT" dirty="0" err="1" smtClean="0"/>
              <a:t>cf</a:t>
            </a:r>
            <a:r>
              <a:rPr lang="it-IT" dirty="0" smtClean="0"/>
              <a:t>. Carl</a:t>
            </a:r>
          </a:p>
          <a:p>
            <a:pPr>
              <a:buNone/>
            </a:pPr>
            <a:r>
              <a:rPr lang="it-IT" dirty="0" err="1" smtClean="0"/>
              <a:t>Jung</a:t>
            </a:r>
            <a:r>
              <a:rPr lang="it-IT" dirty="0" smtClean="0"/>
              <a:t> and </a:t>
            </a:r>
            <a:r>
              <a:rPr lang="it-IT" dirty="0" err="1" smtClean="0"/>
              <a:t>Aniela</a:t>
            </a:r>
            <a:r>
              <a:rPr lang="it-IT" dirty="0" smtClean="0"/>
              <a:t> </a:t>
            </a:r>
            <a:r>
              <a:rPr lang="it-IT" dirty="0" err="1" smtClean="0"/>
              <a:t>Jaffe</a:t>
            </a:r>
            <a:r>
              <a:rPr lang="it-IT" dirty="0" smtClean="0"/>
              <a:t>). </a:t>
            </a:r>
            <a:r>
              <a:rPr lang="en-US" dirty="0" smtClean="0"/>
              <a:t> </a:t>
            </a:r>
            <a:endParaRPr lang="it-IT" dirty="0" smtClean="0"/>
          </a:p>
          <a:p>
            <a:pPr algn="ctr">
              <a:buNone/>
            </a:pPr>
            <a:endParaRPr lang="it-IT" b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en-US" dirty="0" smtClean="0"/>
              <a:t>Jung: all the fantastic associations that animals possessed in</a:t>
            </a:r>
          </a:p>
          <a:p>
            <a:pPr marL="514350" indent="-514350">
              <a:buNone/>
            </a:pPr>
            <a:r>
              <a:rPr lang="en-US" dirty="0" smtClean="0"/>
              <a:t>the past survive to this day, not only in the unconscious, but</a:t>
            </a:r>
          </a:p>
          <a:p>
            <a:pPr marL="514350" indent="-514350">
              <a:buNone/>
            </a:pPr>
            <a:r>
              <a:rPr lang="en-US" dirty="0" smtClean="0"/>
              <a:t>also in the realm of myth and symbolism.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 algn="r">
              <a:buNone/>
            </a:pPr>
            <a:r>
              <a:rPr lang="en-US" dirty="0" smtClean="0"/>
              <a:t>(</a:t>
            </a:r>
            <a:r>
              <a:rPr lang="en-US" dirty="0" err="1" smtClean="0"/>
              <a:t>Paravia</a:t>
            </a:r>
            <a:r>
              <a:rPr lang="en-US" dirty="0" smtClean="0"/>
              <a:t> 2007)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err="1" smtClean="0"/>
              <a:t>Myth</a:t>
            </a:r>
            <a:r>
              <a:rPr lang="it-IT" sz="4000" b="1" dirty="0" smtClean="0"/>
              <a:t>, </a:t>
            </a:r>
            <a:r>
              <a:rPr lang="it-IT" sz="4000" b="1" dirty="0" err="1" smtClean="0"/>
              <a:t>symbolism</a:t>
            </a:r>
            <a:r>
              <a:rPr lang="it-IT" sz="4000" b="1" dirty="0" smtClean="0"/>
              <a:t> and the </a:t>
            </a:r>
            <a:r>
              <a:rPr lang="it-IT" sz="4000" b="1" dirty="0" err="1" smtClean="0"/>
              <a:t>unconscious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err="1" smtClean="0"/>
              <a:t>Jaffe</a:t>
            </a:r>
            <a:r>
              <a:rPr lang="it-IT" dirty="0" smtClean="0"/>
              <a:t>: </a:t>
            </a:r>
            <a:r>
              <a:rPr lang="it-IT" dirty="0" err="1" smtClean="0"/>
              <a:t>animal</a:t>
            </a:r>
            <a:r>
              <a:rPr lang="it-IT" dirty="0" smtClean="0"/>
              <a:t> </a:t>
            </a:r>
            <a:r>
              <a:rPr lang="it-IT" dirty="0" err="1" smtClean="0"/>
              <a:t>symbolism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very</a:t>
            </a:r>
            <a:r>
              <a:rPr lang="it-IT" dirty="0" smtClean="0"/>
              <a:t> </a:t>
            </a:r>
            <a:r>
              <a:rPr lang="it-IT" dirty="0" err="1" smtClean="0"/>
              <a:t>important</a:t>
            </a:r>
            <a:r>
              <a:rPr lang="it-IT" dirty="0" smtClean="0"/>
              <a:t> in </a:t>
            </a:r>
            <a:r>
              <a:rPr lang="it-IT" dirty="0" err="1" smtClean="0"/>
              <a:t>any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religion</a:t>
            </a:r>
            <a:r>
              <a:rPr lang="it-IT" dirty="0" smtClean="0"/>
              <a:t>, </a:t>
            </a:r>
            <a:r>
              <a:rPr lang="it-IT" dirty="0" err="1" smtClean="0"/>
              <a:t>where</a:t>
            </a:r>
            <a:r>
              <a:rPr lang="it-IT" dirty="0" smtClean="0"/>
              <a:t> </a:t>
            </a:r>
            <a:r>
              <a:rPr lang="it-IT" dirty="0" err="1" smtClean="0"/>
              <a:t>animal</a:t>
            </a:r>
            <a:r>
              <a:rPr lang="it-IT" dirty="0" smtClean="0"/>
              <a:t> </a:t>
            </a:r>
            <a:r>
              <a:rPr lang="it-IT" dirty="0" err="1" smtClean="0"/>
              <a:t>attributes</a:t>
            </a:r>
            <a:r>
              <a:rPr lang="it-IT" dirty="0" smtClean="0"/>
              <a:t> are </a:t>
            </a:r>
            <a:r>
              <a:rPr lang="it-IT" dirty="0" err="1" smtClean="0"/>
              <a:t>ascribed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supreme </a:t>
            </a:r>
            <a:r>
              <a:rPr lang="it-IT" dirty="0" err="1" smtClean="0"/>
              <a:t>gods</a:t>
            </a:r>
            <a:r>
              <a:rPr lang="it-IT" dirty="0" smtClean="0"/>
              <a:t>, or the </a:t>
            </a:r>
            <a:r>
              <a:rPr lang="it-IT" dirty="0" err="1" smtClean="0"/>
              <a:t>gods</a:t>
            </a:r>
            <a:r>
              <a:rPr lang="it-IT" dirty="0" smtClean="0"/>
              <a:t> </a:t>
            </a:r>
            <a:r>
              <a:rPr lang="it-IT" dirty="0" err="1" smtClean="0"/>
              <a:t>themselves</a:t>
            </a:r>
            <a:r>
              <a:rPr lang="it-IT" dirty="0" smtClean="0"/>
              <a:t> are </a:t>
            </a:r>
            <a:r>
              <a:rPr lang="it-IT" dirty="0" err="1" smtClean="0"/>
              <a:t>represented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endParaRPr lang="it-IT" dirty="0" smtClean="0"/>
          </a:p>
          <a:p>
            <a:pPr>
              <a:buNone/>
            </a:pPr>
            <a:r>
              <a:rPr lang="it-IT" dirty="0" err="1" smtClean="0"/>
              <a:t>animals</a:t>
            </a:r>
            <a:r>
              <a:rPr lang="it-IT" dirty="0" smtClean="0"/>
              <a:t>.</a:t>
            </a:r>
          </a:p>
          <a:p>
            <a:pPr algn="ctr">
              <a:buNone/>
            </a:pPr>
            <a:endParaRPr lang="it-IT" b="1" dirty="0" smtClean="0">
              <a:solidFill>
                <a:srgbClr val="C00000"/>
              </a:solidFill>
            </a:endParaRPr>
          </a:p>
          <a:p>
            <a:pPr marL="514350" indent="-514350">
              <a:buNone/>
            </a:pPr>
            <a:r>
              <a:rPr lang="en-US" dirty="0" smtClean="0"/>
              <a:t>Cf. Hindu gods, Greek mythology, Christian symbolism.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 algn="r">
              <a:buNone/>
            </a:pPr>
            <a:r>
              <a:rPr lang="en-US" dirty="0" smtClean="0"/>
              <a:t>(Ibid.)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err="1" smtClean="0"/>
              <a:t>Myth</a:t>
            </a:r>
            <a:r>
              <a:rPr lang="it-IT" sz="4000" b="1" dirty="0" smtClean="0"/>
              <a:t>, </a:t>
            </a:r>
            <a:r>
              <a:rPr lang="it-IT" sz="4000" b="1" dirty="0" err="1" smtClean="0"/>
              <a:t>symbolism</a:t>
            </a:r>
            <a:r>
              <a:rPr lang="it-IT" sz="4000" b="1" dirty="0" smtClean="0"/>
              <a:t> and the </a:t>
            </a:r>
            <a:r>
              <a:rPr lang="it-IT" sz="4000" b="1" dirty="0" err="1" smtClean="0"/>
              <a:t>unconscious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/>
              <a:t>For some cultures (e.g. native Americans) there is no</a:t>
            </a:r>
          </a:p>
          <a:p>
            <a:pPr marL="514350" indent="-514350">
              <a:buNone/>
            </a:pPr>
            <a:r>
              <a:rPr lang="en-US" dirty="0" smtClean="0"/>
              <a:t>division between animal and human domains and the</a:t>
            </a:r>
          </a:p>
          <a:p>
            <a:pPr marL="514350" indent="-514350">
              <a:buNone/>
            </a:pPr>
            <a:r>
              <a:rPr lang="en-US" dirty="0" smtClean="0"/>
              <a:t>relationship between animals and humans is one of</a:t>
            </a:r>
          </a:p>
          <a:p>
            <a:pPr marL="514350" indent="-514350">
              <a:buNone/>
            </a:pPr>
            <a:r>
              <a:rPr lang="en-US" dirty="0" smtClean="0"/>
              <a:t>mutual aid and respect.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 algn="r">
              <a:buNone/>
            </a:pPr>
            <a:r>
              <a:rPr lang="en-US" dirty="0" smtClean="0"/>
              <a:t>(Ibid.)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err="1" smtClean="0"/>
              <a:t>Animal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fables</a:t>
            </a:r>
            <a:r>
              <a:rPr lang="it-IT" sz="4000" b="1" dirty="0" smtClean="0"/>
              <a:t> and satire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/>
              <a:t>In many traditions, the characters in fables are animals</a:t>
            </a:r>
          </a:p>
          <a:p>
            <a:pPr marL="514350" indent="-514350">
              <a:buNone/>
            </a:pPr>
            <a:r>
              <a:rPr lang="en-US" dirty="0" smtClean="0"/>
              <a:t>that behave like humans and are used to teach a clear</a:t>
            </a:r>
          </a:p>
          <a:p>
            <a:pPr marL="514350" indent="-514350">
              <a:buNone/>
            </a:pPr>
            <a:r>
              <a:rPr lang="en-US" dirty="0" smtClean="0"/>
              <a:t>moral lesson.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Cf. fables by Aesop, Phaedrus, Horace.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 algn="r">
              <a:buNone/>
            </a:pPr>
            <a:r>
              <a:rPr lang="en-US" dirty="0" smtClean="0"/>
              <a:t>(Ibid.)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err="1" smtClean="0"/>
              <a:t>Animal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fables</a:t>
            </a:r>
            <a:r>
              <a:rPr lang="it-IT" sz="4000" b="1" dirty="0" smtClean="0"/>
              <a:t> and satire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/>
              <a:t>Preserved in the clerical schools of the medieval church,</a:t>
            </a:r>
          </a:p>
          <a:p>
            <a:pPr marL="514350" indent="-514350">
              <a:buNone/>
            </a:pPr>
            <a:r>
              <a:rPr lang="en-US" dirty="0" smtClean="0"/>
              <a:t>animal fables survived well into the Middle Ages.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The animals portrayed in these stories – mainly intended</a:t>
            </a:r>
          </a:p>
          <a:p>
            <a:pPr marL="514350" indent="-514350">
              <a:buNone/>
            </a:pPr>
            <a:r>
              <a:rPr lang="en-US" dirty="0" smtClean="0"/>
              <a:t>for communal entertainment by wandering </a:t>
            </a:r>
            <a:r>
              <a:rPr lang="en-US" dirty="0" err="1" smtClean="0"/>
              <a:t>ministrels</a:t>
            </a:r>
            <a:r>
              <a:rPr lang="en-US" dirty="0" smtClean="0"/>
              <a:t> –</a:t>
            </a:r>
          </a:p>
          <a:p>
            <a:pPr marL="514350" indent="-514350">
              <a:buNone/>
            </a:pPr>
            <a:r>
              <a:rPr lang="en-US" dirty="0" smtClean="0"/>
              <a:t>have plenty of human vices and ingenuities and very few</a:t>
            </a:r>
          </a:p>
          <a:p>
            <a:pPr marL="514350" indent="-514350">
              <a:buNone/>
            </a:pPr>
            <a:r>
              <a:rPr lang="en-US" dirty="0" smtClean="0"/>
              <a:t>virtues.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 algn="r">
              <a:buNone/>
            </a:pPr>
            <a:r>
              <a:rPr lang="en-US" dirty="0" smtClean="0"/>
              <a:t>(Ibid.)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err="1" smtClean="0"/>
              <a:t>Animal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fables</a:t>
            </a:r>
            <a:r>
              <a:rPr lang="it-IT" sz="4000" b="1" dirty="0" smtClean="0"/>
              <a:t> and satire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/>
              <a:t>Satirists have often used animal characters to question</a:t>
            </a:r>
          </a:p>
          <a:p>
            <a:pPr marL="514350" indent="-514350">
              <a:buNone/>
            </a:pPr>
            <a:r>
              <a:rPr lang="en-US" dirty="0" smtClean="0"/>
              <a:t>the sanity of human </a:t>
            </a:r>
            <a:r>
              <a:rPr lang="en-US" dirty="0" err="1" smtClean="0"/>
              <a:t>behaviour</a:t>
            </a:r>
            <a:r>
              <a:rPr lang="en-US" dirty="0" smtClean="0"/>
              <a:t> – particularly that of</a:t>
            </a:r>
          </a:p>
          <a:p>
            <a:pPr marL="514350" indent="-514350">
              <a:buNone/>
            </a:pPr>
            <a:r>
              <a:rPr lang="en-US" dirty="0" smtClean="0"/>
              <a:t>politicians.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Cf. </a:t>
            </a:r>
            <a:r>
              <a:rPr lang="en-US" i="1" dirty="0" smtClean="0"/>
              <a:t>Gulliver’s Travels </a:t>
            </a:r>
            <a:r>
              <a:rPr lang="en-US" dirty="0" smtClean="0"/>
              <a:t>and </a:t>
            </a:r>
            <a:r>
              <a:rPr lang="en-US" i="1" dirty="0" smtClean="0"/>
              <a:t>Animal Farm</a:t>
            </a:r>
            <a:r>
              <a:rPr lang="en-US" dirty="0" smtClean="0"/>
              <a:t>.</a:t>
            </a:r>
          </a:p>
          <a:p>
            <a:pPr marL="514350" indent="-514350" algn="r">
              <a:buNone/>
            </a:pPr>
            <a:r>
              <a:rPr lang="en-US" dirty="0" smtClean="0"/>
              <a:t>(Ibid.)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it-IT" sz="4000" b="1" dirty="0" err="1" smtClean="0"/>
              <a:t>Animal</a:t>
            </a:r>
            <a:r>
              <a:rPr lang="it-IT" sz="4000" b="1" dirty="0" smtClean="0"/>
              <a:t> or </a:t>
            </a:r>
            <a:r>
              <a:rPr lang="it-IT" sz="4000" b="1" dirty="0" err="1" smtClean="0"/>
              <a:t>symbol</a:t>
            </a:r>
            <a:r>
              <a:rPr lang="it-IT" sz="4000" b="1" dirty="0" smtClean="0"/>
              <a:t>?</a:t>
            </a:r>
            <a:endParaRPr lang="it-IT" sz="4000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dirty="0" smtClean="0"/>
              <a:t>Animal characters are often portrayed with an</a:t>
            </a:r>
          </a:p>
          <a:p>
            <a:pPr marL="514350" indent="-514350">
              <a:buNone/>
            </a:pPr>
            <a:r>
              <a:rPr lang="en-US" dirty="0" smtClean="0"/>
              <a:t>astonishing degree of emotional intensity and intimacy. 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In most of these stories, the big question is how to</a:t>
            </a:r>
          </a:p>
          <a:p>
            <a:pPr marL="514350" indent="-514350">
              <a:buNone/>
            </a:pPr>
            <a:r>
              <a:rPr lang="en-US" dirty="0" smtClean="0"/>
              <a:t>interpret animal images: when can they be read</a:t>
            </a:r>
          </a:p>
          <a:p>
            <a:pPr marL="514350" indent="-514350">
              <a:buNone/>
            </a:pPr>
            <a:r>
              <a:rPr lang="en-US" dirty="0" smtClean="0"/>
              <a:t>naturalistically and when do other, symbolic meanings come</a:t>
            </a:r>
          </a:p>
          <a:p>
            <a:pPr marL="514350" indent="-514350">
              <a:buNone/>
            </a:pPr>
            <a:r>
              <a:rPr lang="en-US" dirty="0" smtClean="0"/>
              <a:t>into play?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Cf. </a:t>
            </a:r>
            <a:r>
              <a:rPr lang="en-US" i="1" dirty="0" smtClean="0"/>
              <a:t>The Rime of the Ancient Mariner </a:t>
            </a:r>
            <a:r>
              <a:rPr lang="en-US" dirty="0" smtClean="0"/>
              <a:t>and </a:t>
            </a:r>
            <a:r>
              <a:rPr lang="en-US" i="1" dirty="0" smtClean="0"/>
              <a:t>The Black Cat</a:t>
            </a:r>
            <a:r>
              <a:rPr lang="en-US" dirty="0" smtClean="0"/>
              <a:t>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 algn="r">
              <a:buNone/>
            </a:pPr>
            <a:r>
              <a:rPr lang="en-US" dirty="0" smtClean="0"/>
              <a:t>(Ibid.)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References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it-IT" sz="2000" b="1" dirty="0" err="1" smtClean="0"/>
              <a:t>Remael</a:t>
            </a:r>
            <a:r>
              <a:rPr lang="it-IT" sz="2000" b="1" dirty="0" smtClean="0"/>
              <a:t> </a:t>
            </a:r>
            <a:r>
              <a:rPr lang="it-IT" sz="2000" b="1" dirty="0" err="1" smtClean="0"/>
              <a:t>et</a:t>
            </a:r>
            <a:r>
              <a:rPr lang="it-IT" sz="2000" b="1" dirty="0" smtClean="0"/>
              <a:t> al. (</a:t>
            </a:r>
            <a:r>
              <a:rPr lang="it-IT" sz="2000" b="1" dirty="0" err="1" smtClean="0"/>
              <a:t>eds</a:t>
            </a:r>
            <a:r>
              <a:rPr lang="it-IT" sz="2000" b="1" dirty="0" smtClean="0"/>
              <a:t>), 2015</a:t>
            </a:r>
            <a:r>
              <a:rPr lang="it-IT" sz="2000" dirty="0" smtClean="0"/>
              <a:t>. </a:t>
            </a:r>
            <a:r>
              <a:rPr lang="it-IT" sz="2000" i="1" dirty="0" err="1" smtClean="0"/>
              <a:t>Pictures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painted</a:t>
            </a:r>
            <a:r>
              <a:rPr lang="it-IT" sz="2000" i="1" dirty="0" smtClean="0"/>
              <a:t> in </a:t>
            </a:r>
            <a:r>
              <a:rPr lang="it-IT" sz="2000" i="1" dirty="0" err="1" smtClean="0"/>
              <a:t>words</a:t>
            </a:r>
            <a:r>
              <a:rPr lang="it-IT" sz="2000" i="1" dirty="0" smtClean="0"/>
              <a:t>: ADLAB Audio</a:t>
            </a:r>
          </a:p>
          <a:p>
            <a:pPr marL="514350" indent="-514350">
              <a:buNone/>
            </a:pPr>
            <a:r>
              <a:rPr lang="it-IT" sz="2000" i="1" dirty="0" err="1" smtClean="0"/>
              <a:t>Description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guidelines</a:t>
            </a:r>
            <a:r>
              <a:rPr lang="it-IT" sz="2000" dirty="0" smtClean="0"/>
              <a:t>. EUT – Edizioni Università di Trieste.</a:t>
            </a:r>
          </a:p>
          <a:p>
            <a:pPr marL="514350" indent="-514350">
              <a:buNone/>
            </a:pPr>
            <a:r>
              <a:rPr lang="it-IT" sz="2000" b="1" dirty="0" err="1" smtClean="0"/>
              <a:t>Meister</a:t>
            </a:r>
            <a:r>
              <a:rPr lang="it-IT" sz="2000" b="1" dirty="0" smtClean="0"/>
              <a:t>, </a:t>
            </a:r>
            <a:r>
              <a:rPr lang="it-IT" sz="2000" b="1" dirty="0" err="1" smtClean="0"/>
              <a:t>J.C.</a:t>
            </a:r>
            <a:r>
              <a:rPr lang="it-IT" sz="2000" b="1" dirty="0" smtClean="0"/>
              <a:t>, 2011</a:t>
            </a:r>
            <a:r>
              <a:rPr lang="it-IT" sz="2000" dirty="0" smtClean="0"/>
              <a:t>. </a:t>
            </a:r>
            <a:r>
              <a:rPr lang="it-IT" sz="2000" i="1" dirty="0" err="1" smtClean="0"/>
              <a:t>Narratology</a:t>
            </a:r>
            <a:r>
              <a:rPr lang="it-IT" sz="2000" i="1" dirty="0" smtClean="0"/>
              <a:t>. </a:t>
            </a:r>
            <a:r>
              <a:rPr lang="it-IT" sz="2000" dirty="0" smtClean="0"/>
              <a:t>In </a:t>
            </a:r>
            <a:r>
              <a:rPr lang="it-IT" sz="2000" i="1" dirty="0" smtClean="0"/>
              <a:t>The living </a:t>
            </a:r>
            <a:r>
              <a:rPr lang="it-IT" sz="2000" i="1" dirty="0" err="1" smtClean="0"/>
              <a:t>handbook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of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narratology</a:t>
            </a:r>
            <a:r>
              <a:rPr lang="it-IT" sz="2000" i="1" dirty="0" smtClean="0"/>
              <a:t>,</a:t>
            </a:r>
          </a:p>
          <a:p>
            <a:pPr marL="514350" indent="-514350">
              <a:buNone/>
            </a:pPr>
            <a:r>
              <a:rPr lang="it-IT" sz="2000" dirty="0" smtClean="0">
                <a:hlinkClick r:id="rId2"/>
              </a:rPr>
              <a:t>https://www.lhn.unihamburg.de/node/48.html</a:t>
            </a:r>
            <a:r>
              <a:rPr lang="it-IT" sz="2000" dirty="0" smtClean="0"/>
              <a:t> (last </a:t>
            </a:r>
            <a:r>
              <a:rPr lang="it-IT" sz="2000" dirty="0" err="1" smtClean="0"/>
              <a:t>access</a:t>
            </a:r>
            <a:r>
              <a:rPr lang="it-IT" sz="2000" dirty="0" smtClean="0"/>
              <a:t> 12.10.2019).</a:t>
            </a:r>
          </a:p>
          <a:p>
            <a:pPr marL="514350" indent="-514350">
              <a:buNone/>
            </a:pPr>
            <a:r>
              <a:rPr lang="it-IT" sz="2000" b="1" dirty="0" err="1" smtClean="0"/>
              <a:t>Niederhoff</a:t>
            </a:r>
            <a:r>
              <a:rPr lang="it-IT" sz="2000" b="1" dirty="0" smtClean="0"/>
              <a:t>, B., 2011. </a:t>
            </a:r>
            <a:r>
              <a:rPr lang="it-IT" sz="2000" i="1" dirty="0" err="1" smtClean="0"/>
              <a:t>Focalization</a:t>
            </a:r>
            <a:r>
              <a:rPr lang="it-IT" sz="2000" i="1" dirty="0" smtClean="0"/>
              <a:t>. </a:t>
            </a:r>
            <a:r>
              <a:rPr lang="it-IT" sz="2000" dirty="0" smtClean="0"/>
              <a:t>In </a:t>
            </a:r>
            <a:r>
              <a:rPr lang="it-IT" sz="2000" i="1" dirty="0" smtClean="0"/>
              <a:t>The living </a:t>
            </a:r>
            <a:r>
              <a:rPr lang="it-IT" sz="2000" i="1" dirty="0" err="1" smtClean="0"/>
              <a:t>handbook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of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narratology</a:t>
            </a:r>
            <a:r>
              <a:rPr lang="it-IT" sz="2000" i="1" dirty="0" smtClean="0"/>
              <a:t>,</a:t>
            </a:r>
          </a:p>
          <a:p>
            <a:pPr marL="514350" indent="-514350">
              <a:buNone/>
            </a:pPr>
            <a:r>
              <a:rPr lang="it-IT" sz="2000" dirty="0" smtClean="0">
                <a:hlinkClick r:id="rId3"/>
              </a:rPr>
              <a:t>https://www.lhn.uni-hamburg.de/node/18.html</a:t>
            </a:r>
            <a:r>
              <a:rPr lang="it-IT" sz="2000" dirty="0" smtClean="0"/>
              <a:t> (last </a:t>
            </a:r>
            <a:r>
              <a:rPr lang="it-IT" sz="2000" dirty="0" err="1" smtClean="0"/>
              <a:t>access</a:t>
            </a:r>
            <a:r>
              <a:rPr lang="it-IT" sz="2000" dirty="0" smtClean="0"/>
              <a:t>. 15.10.2019).</a:t>
            </a:r>
          </a:p>
          <a:p>
            <a:pPr marL="514350" indent="-514350">
              <a:buNone/>
            </a:pPr>
            <a:r>
              <a:rPr lang="it-IT" sz="2000" b="1" dirty="0" smtClean="0"/>
              <a:t>Irvine, M., 2007</a:t>
            </a:r>
            <a:r>
              <a:rPr lang="it-IT" sz="2000" dirty="0" smtClean="0"/>
              <a:t>. </a:t>
            </a:r>
            <a:r>
              <a:rPr lang="it-IT" sz="2000" i="1" dirty="0" err="1" smtClean="0"/>
              <a:t>Of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Men</a:t>
            </a:r>
            <a:r>
              <a:rPr lang="it-IT" sz="2000" i="1" dirty="0" smtClean="0"/>
              <a:t> and </a:t>
            </a:r>
            <a:r>
              <a:rPr lang="it-IT" sz="2000" i="1" dirty="0" err="1" smtClean="0"/>
              <a:t>Animals</a:t>
            </a:r>
            <a:r>
              <a:rPr lang="it-IT" sz="2000" i="1" dirty="0" smtClean="0"/>
              <a:t>. </a:t>
            </a:r>
            <a:r>
              <a:rPr lang="it-IT" sz="2000" i="1" dirty="0" err="1" smtClean="0"/>
              <a:t>Six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Modernist</a:t>
            </a:r>
            <a:r>
              <a:rPr lang="it-IT" sz="2000" i="1" dirty="0" smtClean="0"/>
              <a:t> Short </a:t>
            </a:r>
            <a:r>
              <a:rPr lang="it-IT" sz="2000" i="1" dirty="0" err="1" smtClean="0"/>
              <a:t>Stories</a:t>
            </a:r>
            <a:r>
              <a:rPr lang="it-IT" sz="2000" i="1" dirty="0" smtClean="0"/>
              <a:t>.</a:t>
            </a:r>
          </a:p>
          <a:p>
            <a:pPr marL="514350" indent="-514350">
              <a:buNone/>
            </a:pPr>
            <a:r>
              <a:rPr lang="it-IT" sz="2000" dirty="0" smtClean="0"/>
              <a:t>Paravia Bruno Mondadori Editore.</a:t>
            </a:r>
          </a:p>
          <a:p>
            <a:pPr marL="514350" indent="-514350">
              <a:buNone/>
            </a:pPr>
            <a:r>
              <a:rPr lang="en-US" sz="2000" b="1" dirty="0" err="1" smtClean="0"/>
              <a:t>Genette</a:t>
            </a:r>
            <a:r>
              <a:rPr lang="en-US" sz="2000" b="1" dirty="0" smtClean="0"/>
              <a:t>, G. (1972).</a:t>
            </a:r>
            <a:r>
              <a:rPr lang="en-US" sz="2000" dirty="0" smtClean="0"/>
              <a:t> </a:t>
            </a:r>
            <a:r>
              <a:rPr lang="en-US" sz="2000" i="1" dirty="0" smtClean="0"/>
              <a:t>Narrative Discourse: An Essay in Method</a:t>
            </a:r>
            <a:r>
              <a:rPr lang="en-US" sz="2000" dirty="0" smtClean="0"/>
              <a:t>. Ithaca:</a:t>
            </a:r>
          </a:p>
          <a:p>
            <a:pPr marL="514350" indent="-514350">
              <a:buNone/>
            </a:pPr>
            <a:r>
              <a:rPr lang="en-US" sz="2000" dirty="0" smtClean="0"/>
              <a:t>Cornell UP.</a:t>
            </a:r>
          </a:p>
          <a:p>
            <a:pPr marL="514350" indent="-514350">
              <a:buNone/>
            </a:pPr>
            <a:r>
              <a:rPr lang="en-US" sz="2000" b="1" dirty="0" smtClean="0"/>
              <a:t>Wikipedia</a:t>
            </a:r>
            <a:r>
              <a:rPr lang="en-US" sz="2000" dirty="0" smtClean="0"/>
              <a:t>. </a:t>
            </a:r>
            <a:r>
              <a:rPr lang="en-US" sz="2000" i="1" dirty="0" smtClean="0"/>
              <a:t>Narrative</a:t>
            </a:r>
            <a:r>
              <a:rPr lang="en-US" sz="2000" dirty="0" smtClean="0"/>
              <a:t>. </a:t>
            </a:r>
            <a:r>
              <a:rPr lang="it-IT" sz="2000" dirty="0" smtClean="0">
                <a:hlinkClick r:id="rId4"/>
              </a:rPr>
              <a:t>https://en.wikipedia.org/wiki/Narrative</a:t>
            </a:r>
            <a:r>
              <a:rPr lang="it-IT" sz="2000" dirty="0" smtClean="0"/>
              <a:t> (last</a:t>
            </a:r>
          </a:p>
          <a:p>
            <a:pPr marL="514350" indent="-514350">
              <a:buNone/>
            </a:pPr>
            <a:r>
              <a:rPr lang="it-IT" sz="2000" dirty="0" err="1" smtClean="0"/>
              <a:t>access</a:t>
            </a:r>
            <a:r>
              <a:rPr lang="it-IT" sz="2000" dirty="0" smtClean="0"/>
              <a:t> 30.10.2019).</a:t>
            </a:r>
          </a:p>
          <a:p>
            <a:pPr marL="514350" indent="-514350">
              <a:buNone/>
            </a:pPr>
            <a:endParaRPr lang="it-IT" dirty="0" smtClean="0"/>
          </a:p>
          <a:p>
            <a:pPr marL="514350" indent="-514350">
              <a:buNone/>
            </a:pPr>
            <a:endParaRPr lang="it-IT" dirty="0" smtClean="0"/>
          </a:p>
          <a:p>
            <a:pPr marL="514350" indent="-514350">
              <a:buNone/>
            </a:pP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What</a:t>
            </a:r>
            <a:r>
              <a:rPr lang="it-IT" b="1" dirty="0" smtClean="0"/>
              <a:t> </a:t>
            </a:r>
            <a:r>
              <a:rPr lang="it-IT" b="1" dirty="0" err="1" smtClean="0"/>
              <a:t>is</a:t>
            </a:r>
            <a:r>
              <a:rPr lang="it-IT" b="1" dirty="0" smtClean="0"/>
              <a:t> a story?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it-IT" sz="3200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/>
              <a:t>A story is an account of a series of related events,</a:t>
            </a:r>
          </a:p>
          <a:p>
            <a:pPr>
              <a:buNone/>
            </a:pPr>
            <a:r>
              <a:rPr lang="en-US" dirty="0" smtClean="0"/>
              <a:t>experiences etc. that can be true (e.g. memoir,</a:t>
            </a:r>
          </a:p>
          <a:p>
            <a:pPr>
              <a:buNone/>
            </a:pPr>
            <a:r>
              <a:rPr lang="en-US" dirty="0" smtClean="0"/>
              <a:t>autobiography, biography) or fictitious (e.g. fairy tale,</a:t>
            </a:r>
          </a:p>
          <a:p>
            <a:pPr>
              <a:buNone/>
            </a:pPr>
            <a:r>
              <a:rPr lang="en-US" dirty="0" smtClean="0"/>
              <a:t>legend, novel).</a:t>
            </a:r>
          </a:p>
          <a:p>
            <a:pPr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 algn="r">
              <a:buNone/>
            </a:pPr>
            <a:r>
              <a:rPr lang="en-US" dirty="0" smtClean="0"/>
              <a:t>(Wikipedia)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What</a:t>
            </a:r>
            <a:r>
              <a:rPr lang="it-IT" b="1" dirty="0" smtClean="0"/>
              <a:t> </a:t>
            </a:r>
            <a:r>
              <a:rPr lang="it-IT" b="1" dirty="0" err="1" smtClean="0"/>
              <a:t>is</a:t>
            </a:r>
            <a:r>
              <a:rPr lang="it-IT" b="1" dirty="0" smtClean="0"/>
              <a:t> a story?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Stories are found in all forms of human creativity, art,</a:t>
            </a:r>
          </a:p>
          <a:p>
            <a:pPr>
              <a:buNone/>
            </a:pPr>
            <a:r>
              <a:rPr lang="en-US" dirty="0" smtClean="0"/>
              <a:t>and entertainment and can be grouped into:</a:t>
            </a:r>
          </a:p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non-fiction;</a:t>
            </a:r>
          </a:p>
          <a:p>
            <a:pPr>
              <a:buFontTx/>
              <a:buChar char="-"/>
            </a:pPr>
            <a:r>
              <a:rPr lang="en-US" dirty="0" smtClean="0"/>
              <a:t>fictionalization of historical events;</a:t>
            </a:r>
          </a:p>
          <a:p>
            <a:pPr>
              <a:buFontTx/>
              <a:buChar char="-"/>
            </a:pPr>
            <a:r>
              <a:rPr lang="en-US" dirty="0" smtClean="0"/>
              <a:t>fiction proper.</a:t>
            </a:r>
          </a:p>
          <a:p>
            <a:pPr>
              <a:buFontTx/>
              <a:buChar char="-"/>
            </a:pPr>
            <a:endParaRPr lang="en-US" dirty="0" smtClean="0"/>
          </a:p>
          <a:p>
            <a:pPr algn="r">
              <a:buNone/>
            </a:pPr>
            <a:r>
              <a:rPr lang="en-US" dirty="0" smtClean="0"/>
              <a:t>(Ibid.)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How</a:t>
            </a:r>
            <a:r>
              <a:rPr lang="it-IT" b="1" dirty="0" smtClean="0"/>
              <a:t> </a:t>
            </a:r>
            <a:r>
              <a:rPr lang="it-IT" b="1" dirty="0" err="1" smtClean="0"/>
              <a:t>is</a:t>
            </a:r>
            <a:r>
              <a:rPr lang="it-IT" b="1" dirty="0" smtClean="0"/>
              <a:t> a story </a:t>
            </a:r>
            <a:r>
              <a:rPr lang="it-IT" b="1" dirty="0" err="1" smtClean="0"/>
              <a:t>told</a:t>
            </a:r>
            <a:r>
              <a:rPr lang="it-IT" b="1" dirty="0" smtClean="0"/>
              <a:t>?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err="1" smtClean="0"/>
              <a:t>Story-creation</a:t>
            </a:r>
            <a:r>
              <a:rPr lang="it-IT" dirty="0" smtClean="0"/>
              <a:t> can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described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a </a:t>
            </a:r>
            <a:r>
              <a:rPr lang="it-IT" dirty="0" err="1" smtClean="0"/>
              <a:t>three</a:t>
            </a:r>
            <a:r>
              <a:rPr lang="it-IT" dirty="0" smtClean="0"/>
              <a:t> stage </a:t>
            </a:r>
            <a:r>
              <a:rPr lang="it-IT" dirty="0" err="1" smtClean="0"/>
              <a:t>process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dirty="0" smtClean="0"/>
          </a:p>
          <a:p>
            <a:pPr marL="514350" indent="-514350">
              <a:buAutoNum type="arabicParenR"/>
            </a:pP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characters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include,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actions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perform</a:t>
            </a:r>
            <a:r>
              <a:rPr lang="it-IT" dirty="0" smtClean="0"/>
              <a:t>/</a:t>
            </a:r>
            <a:r>
              <a:rPr lang="it-IT" dirty="0" err="1" smtClean="0"/>
              <a:t>undergo</a:t>
            </a:r>
            <a:r>
              <a:rPr lang="it-IT" dirty="0" smtClean="0"/>
              <a:t> + </a:t>
            </a:r>
            <a:r>
              <a:rPr lang="it-IT" dirty="0" err="1" smtClean="0"/>
              <a:t>where</a:t>
            </a:r>
            <a:r>
              <a:rPr lang="it-IT" dirty="0" smtClean="0"/>
              <a:t> and </a:t>
            </a:r>
            <a:r>
              <a:rPr lang="it-IT" dirty="0" err="1" smtClean="0"/>
              <a:t>when</a:t>
            </a:r>
            <a:r>
              <a:rPr lang="it-IT" dirty="0" smtClean="0"/>
              <a:t> </a:t>
            </a:r>
            <a:r>
              <a:rPr lang="it-IT" dirty="0" err="1" smtClean="0"/>
              <a:t>these</a:t>
            </a:r>
            <a:r>
              <a:rPr lang="it-IT" dirty="0" smtClean="0"/>
              <a:t> </a:t>
            </a:r>
            <a:r>
              <a:rPr lang="it-IT" dirty="0" err="1" smtClean="0"/>
              <a:t>actions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take </a:t>
            </a:r>
            <a:r>
              <a:rPr lang="it-IT" dirty="0" err="1" smtClean="0"/>
              <a:t>place</a:t>
            </a:r>
            <a:r>
              <a:rPr lang="it-IT" dirty="0" smtClean="0"/>
              <a:t>;</a:t>
            </a:r>
          </a:p>
          <a:p>
            <a:pPr marL="514350" indent="-514350">
              <a:buAutoNum type="arabicParenR"/>
            </a:pPr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tell</a:t>
            </a:r>
            <a:r>
              <a:rPr lang="it-IT" dirty="0" smtClean="0"/>
              <a:t> the story;</a:t>
            </a:r>
          </a:p>
          <a:p>
            <a:pPr marL="514350" indent="-514350">
              <a:buAutoNum type="arabicParenR"/>
            </a:pPr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present</a:t>
            </a:r>
            <a:r>
              <a:rPr lang="it-IT" dirty="0" smtClean="0"/>
              <a:t> the story </a:t>
            </a:r>
            <a:r>
              <a:rPr lang="it-IT" dirty="0" err="1" smtClean="0"/>
              <a:t>concretely</a:t>
            </a:r>
            <a:r>
              <a:rPr lang="it-IT" dirty="0" smtClean="0"/>
              <a:t>.</a:t>
            </a:r>
          </a:p>
          <a:p>
            <a:pPr marL="514350" indent="-514350">
              <a:buNone/>
            </a:pPr>
            <a:endParaRPr lang="it-IT" dirty="0" smtClean="0"/>
          </a:p>
          <a:p>
            <a:pPr marL="514350" indent="-514350" algn="r">
              <a:buNone/>
            </a:pPr>
            <a:r>
              <a:rPr lang="it-IT" dirty="0" smtClean="0"/>
              <a:t>(</a:t>
            </a:r>
            <a:r>
              <a:rPr lang="it-IT" dirty="0" err="1" smtClean="0"/>
              <a:t>Remael</a:t>
            </a:r>
            <a:r>
              <a:rPr lang="it-IT" dirty="0" smtClean="0"/>
              <a:t> </a:t>
            </a:r>
            <a:r>
              <a:rPr lang="it-IT" dirty="0" err="1" smtClean="0"/>
              <a:t>et</a:t>
            </a:r>
            <a:r>
              <a:rPr lang="it-IT" dirty="0" smtClean="0"/>
              <a:t> al. 2015)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smtClean="0"/>
              <a:t>Stage 2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err="1" smtClean="0"/>
              <a:t>Author</a:t>
            </a:r>
            <a:r>
              <a:rPr lang="it-IT" dirty="0" smtClean="0"/>
              <a:t> </a:t>
            </a:r>
            <a:r>
              <a:rPr lang="it-IT" dirty="0" err="1" smtClean="0"/>
              <a:t>decides</a:t>
            </a:r>
            <a:r>
              <a:rPr lang="it-IT" dirty="0" smtClean="0"/>
              <a:t> on:</a:t>
            </a:r>
          </a:p>
          <a:p>
            <a:pPr>
              <a:buNone/>
            </a:pPr>
            <a:endParaRPr lang="it-IT" dirty="0" smtClean="0"/>
          </a:p>
          <a:p>
            <a:pPr marL="514350" indent="-514350">
              <a:buAutoNum type="arabicParenR"/>
            </a:pPr>
            <a:r>
              <a:rPr lang="it-IT" dirty="0" err="1" smtClean="0"/>
              <a:t>order</a:t>
            </a:r>
            <a:r>
              <a:rPr lang="it-IT" dirty="0" smtClean="0"/>
              <a:t> in </a:t>
            </a:r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present</a:t>
            </a:r>
            <a:r>
              <a:rPr lang="it-IT" dirty="0" smtClean="0"/>
              <a:t> the </a:t>
            </a:r>
            <a:r>
              <a:rPr lang="it-IT" dirty="0" err="1" smtClean="0"/>
              <a:t>actions</a:t>
            </a:r>
            <a:r>
              <a:rPr lang="it-IT" dirty="0" smtClean="0"/>
              <a:t> (</a:t>
            </a:r>
            <a:r>
              <a:rPr lang="it-IT" dirty="0" err="1" smtClean="0"/>
              <a:t>chronological</a:t>
            </a:r>
            <a:r>
              <a:rPr lang="it-IT" dirty="0" smtClean="0"/>
              <a:t> vs non </a:t>
            </a:r>
            <a:r>
              <a:rPr lang="it-IT" dirty="0" err="1" smtClean="0"/>
              <a:t>chronological</a:t>
            </a:r>
            <a:r>
              <a:rPr lang="it-IT" dirty="0" smtClean="0"/>
              <a:t>, </a:t>
            </a:r>
            <a:r>
              <a:rPr lang="it-IT" dirty="0" err="1" smtClean="0"/>
              <a:t>frequency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actions</a:t>
            </a:r>
            <a:r>
              <a:rPr lang="it-IT" dirty="0" smtClean="0"/>
              <a:t> etc.);</a:t>
            </a:r>
          </a:p>
          <a:p>
            <a:pPr marL="514350" indent="-514350">
              <a:buAutoNum type="arabicParenR"/>
            </a:pPr>
            <a:r>
              <a:rPr lang="it-IT" dirty="0" err="1" smtClean="0"/>
              <a:t>specificities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characters</a:t>
            </a:r>
            <a:r>
              <a:rPr lang="it-IT" dirty="0" smtClean="0"/>
              <a:t> (</a:t>
            </a:r>
            <a:r>
              <a:rPr lang="it-IT" dirty="0" err="1" smtClean="0"/>
              <a:t>physical</a:t>
            </a:r>
            <a:r>
              <a:rPr lang="it-IT" dirty="0" smtClean="0"/>
              <a:t> </a:t>
            </a:r>
            <a:r>
              <a:rPr lang="it-IT" dirty="0" err="1" smtClean="0"/>
              <a:t>appearance</a:t>
            </a:r>
            <a:r>
              <a:rPr lang="it-IT" dirty="0" smtClean="0"/>
              <a:t>, </a:t>
            </a:r>
            <a:r>
              <a:rPr lang="it-IT" dirty="0" err="1" smtClean="0"/>
              <a:t>mental</a:t>
            </a:r>
            <a:r>
              <a:rPr lang="it-IT" dirty="0" smtClean="0"/>
              <a:t> </a:t>
            </a:r>
            <a:r>
              <a:rPr lang="it-IT" dirty="0" err="1" smtClean="0"/>
              <a:t>properties</a:t>
            </a:r>
            <a:r>
              <a:rPr lang="it-IT" dirty="0" smtClean="0"/>
              <a:t> and </a:t>
            </a:r>
            <a:r>
              <a:rPr lang="it-IT" dirty="0" err="1" smtClean="0"/>
              <a:t>behaviour</a:t>
            </a:r>
            <a:r>
              <a:rPr lang="it-IT" dirty="0" smtClean="0"/>
              <a:t>);</a:t>
            </a:r>
          </a:p>
          <a:p>
            <a:pPr marL="514350" indent="-514350">
              <a:buAutoNum type="arabicParenR"/>
            </a:pPr>
            <a:r>
              <a:rPr lang="it-IT" dirty="0" err="1" smtClean="0"/>
              <a:t>spatio-temporal</a:t>
            </a:r>
            <a:r>
              <a:rPr lang="it-IT" dirty="0" smtClean="0"/>
              <a:t> </a:t>
            </a:r>
            <a:r>
              <a:rPr lang="it-IT" dirty="0" err="1" smtClean="0"/>
              <a:t>settings</a:t>
            </a:r>
            <a:r>
              <a:rPr lang="it-IT" dirty="0" smtClean="0"/>
              <a:t>.</a:t>
            </a:r>
          </a:p>
          <a:p>
            <a:pPr marL="514350" indent="-514350">
              <a:buNone/>
            </a:pPr>
            <a:endParaRPr lang="it-IT" dirty="0" smtClean="0"/>
          </a:p>
          <a:p>
            <a:pPr marL="514350" indent="-514350" algn="r">
              <a:buNone/>
            </a:pPr>
            <a:r>
              <a:rPr lang="it-IT" dirty="0" smtClean="0"/>
              <a:t>(Ibid.)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smtClean="0"/>
              <a:t>Stage 3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First </a:t>
            </a:r>
            <a:r>
              <a:rPr lang="it-IT" dirty="0" err="1" smtClean="0"/>
              <a:t>two</a:t>
            </a:r>
            <a:r>
              <a:rPr lang="it-IT" dirty="0" smtClean="0"/>
              <a:t> </a:t>
            </a:r>
            <a:r>
              <a:rPr lang="it-IT" dirty="0" err="1" smtClean="0"/>
              <a:t>stages</a:t>
            </a:r>
            <a:r>
              <a:rPr lang="it-IT" dirty="0" smtClean="0"/>
              <a:t>, story = </a:t>
            </a:r>
            <a:r>
              <a:rPr lang="it-IT" dirty="0" err="1" smtClean="0"/>
              <a:t>abstract</a:t>
            </a:r>
            <a:r>
              <a:rPr lang="it-IT" dirty="0" smtClean="0"/>
              <a:t> </a:t>
            </a:r>
            <a:r>
              <a:rPr lang="it-IT" dirty="0" err="1" smtClean="0"/>
              <a:t>construct</a:t>
            </a:r>
            <a:r>
              <a:rPr lang="it-IT" dirty="0" smtClean="0"/>
              <a:t>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err="1" smtClean="0"/>
              <a:t>Third</a:t>
            </a:r>
            <a:r>
              <a:rPr lang="it-IT" dirty="0" smtClean="0"/>
              <a:t> stage, </a:t>
            </a:r>
            <a:r>
              <a:rPr lang="it-IT" dirty="0" err="1" smtClean="0"/>
              <a:t>author</a:t>
            </a:r>
            <a:r>
              <a:rPr lang="it-IT" dirty="0" smtClean="0"/>
              <a:t> </a:t>
            </a:r>
            <a:r>
              <a:rPr lang="it-IT" dirty="0" err="1" smtClean="0"/>
              <a:t>decides</a:t>
            </a:r>
            <a:r>
              <a:rPr lang="it-IT" dirty="0" smtClean="0"/>
              <a:t> </a:t>
            </a:r>
            <a:r>
              <a:rPr lang="it-IT" dirty="0" err="1" smtClean="0"/>
              <a:t>how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tell</a:t>
            </a:r>
            <a:r>
              <a:rPr lang="it-IT" dirty="0" smtClean="0"/>
              <a:t> the</a:t>
            </a:r>
          </a:p>
          <a:p>
            <a:pPr>
              <a:buNone/>
            </a:pPr>
            <a:r>
              <a:rPr lang="it-IT" dirty="0" smtClean="0"/>
              <a:t>story </a:t>
            </a:r>
            <a:r>
              <a:rPr lang="it-IT" dirty="0" err="1" smtClean="0"/>
              <a:t>concretely</a:t>
            </a:r>
            <a:r>
              <a:rPr lang="it-IT" dirty="0" smtClean="0"/>
              <a:t> </a:t>
            </a:r>
            <a:r>
              <a:rPr lang="it-IT" dirty="0" smtClean="0">
                <a:sym typeface="Wingdings" pitchFamily="2" charset="2"/>
              </a:rPr>
              <a:t> </a:t>
            </a:r>
            <a:r>
              <a:rPr lang="it-IT" dirty="0" err="1" smtClean="0">
                <a:sym typeface="Wingdings" pitchFamily="2" charset="2"/>
              </a:rPr>
              <a:t>uses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different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techniques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to</a:t>
            </a:r>
            <a:r>
              <a:rPr lang="it-IT" dirty="0" smtClean="0">
                <a:sym typeface="Wingdings" pitchFamily="2" charset="2"/>
              </a:rPr>
              <a:t> decide:</a:t>
            </a:r>
          </a:p>
          <a:p>
            <a:pPr>
              <a:buNone/>
            </a:pPr>
            <a:endParaRPr lang="it-IT" dirty="0" smtClean="0">
              <a:sym typeface="Wingdings" pitchFamily="2" charset="2"/>
            </a:endParaRPr>
          </a:p>
          <a:p>
            <a:pPr>
              <a:buFontTx/>
              <a:buChar char="-"/>
            </a:pPr>
            <a:r>
              <a:rPr lang="it-IT" dirty="0" err="1" smtClean="0">
                <a:sym typeface="Wingdings" pitchFamily="2" charset="2"/>
              </a:rPr>
              <a:t>what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to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present</a:t>
            </a:r>
            <a:r>
              <a:rPr lang="it-IT" dirty="0" smtClean="0">
                <a:sym typeface="Wingdings" pitchFamily="2" charset="2"/>
              </a:rPr>
              <a:t>;</a:t>
            </a:r>
          </a:p>
          <a:p>
            <a:pPr>
              <a:buFontTx/>
              <a:buChar char="-"/>
            </a:pPr>
            <a:r>
              <a:rPr lang="it-IT" dirty="0" err="1" smtClean="0">
                <a:sym typeface="Wingdings" pitchFamily="2" charset="2"/>
              </a:rPr>
              <a:t>how</a:t>
            </a:r>
            <a:r>
              <a:rPr lang="it-IT" dirty="0" smtClean="0">
                <a:sym typeface="Wingdings" pitchFamily="2" charset="2"/>
              </a:rPr>
              <a:t> </a:t>
            </a:r>
            <a:r>
              <a:rPr lang="it-IT" dirty="0" err="1" smtClean="0">
                <a:sym typeface="Wingdings" pitchFamily="2" charset="2"/>
              </a:rPr>
              <a:t>to</a:t>
            </a:r>
            <a:r>
              <a:rPr lang="it-IT" dirty="0" smtClean="0">
                <a:sym typeface="Wingdings" pitchFamily="2" charset="2"/>
              </a:rPr>
              <a:t> show </a:t>
            </a:r>
            <a:r>
              <a:rPr lang="it-IT" dirty="0" err="1" smtClean="0">
                <a:sym typeface="Wingdings" pitchFamily="2" charset="2"/>
              </a:rPr>
              <a:t>present</a:t>
            </a:r>
            <a:r>
              <a:rPr lang="it-IT" dirty="0" smtClean="0">
                <a:sym typeface="Wingdings" pitchFamily="2" charset="2"/>
              </a:rPr>
              <a:t>.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 marL="514350" indent="-514350">
              <a:buNone/>
            </a:pPr>
            <a:endParaRPr lang="it-IT" dirty="0" smtClean="0"/>
          </a:p>
          <a:p>
            <a:pPr marL="514350" indent="-514350">
              <a:buNone/>
            </a:pPr>
            <a:endParaRPr lang="it-IT" dirty="0" smtClean="0"/>
          </a:p>
          <a:p>
            <a:pPr marL="514350" indent="-514350" algn="r">
              <a:buNone/>
            </a:pPr>
            <a:r>
              <a:rPr lang="it-IT" dirty="0" smtClean="0"/>
              <a:t>(Ibid.)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23671" y="408003"/>
            <a:ext cx="8229600" cy="1143000"/>
          </a:xfrm>
        </p:spPr>
        <p:txBody>
          <a:bodyPr/>
          <a:lstStyle/>
          <a:p>
            <a:pPr algn="ctr"/>
            <a:r>
              <a:rPr lang="it-IT" b="1" dirty="0" err="1" smtClean="0"/>
              <a:t>To</a:t>
            </a:r>
            <a:r>
              <a:rPr lang="it-IT" b="1" dirty="0" smtClean="0"/>
              <a:t> sum </a:t>
            </a:r>
            <a:r>
              <a:rPr lang="it-IT" b="1" dirty="0" err="1" smtClean="0"/>
              <a:t>up…</a:t>
            </a:r>
            <a:endParaRPr lang="it-IT" b="1" dirty="0"/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err="1" smtClean="0"/>
              <a:t>Story-creation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en-US" dirty="0" smtClean="0"/>
              <a:t>highly complex process involving</a:t>
            </a:r>
          </a:p>
          <a:p>
            <a:pPr>
              <a:buNone/>
            </a:pPr>
            <a:r>
              <a:rPr lang="en-US" dirty="0" smtClean="0"/>
              <a:t>various stages and offering quasi endless possibilities</a:t>
            </a:r>
          </a:p>
          <a:p>
            <a:pPr>
              <a:buNone/>
            </a:pPr>
            <a:r>
              <a:rPr lang="en-US" dirty="0" smtClean="0"/>
              <a:t>when it comes to selecting and combining different</a:t>
            </a:r>
          </a:p>
          <a:p>
            <a:pPr>
              <a:buNone/>
            </a:pPr>
            <a:r>
              <a:rPr lang="en-US" dirty="0" smtClean="0"/>
              <a:t>elements.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 text analysis = analysis of content and style.</a:t>
            </a:r>
            <a:endParaRPr lang="it-IT" dirty="0" smtClean="0"/>
          </a:p>
          <a:p>
            <a:pPr marL="514350" indent="-514350">
              <a:buNone/>
            </a:pPr>
            <a:endParaRPr lang="it-IT" dirty="0" smtClean="0"/>
          </a:p>
          <a:p>
            <a:pPr marL="514350" indent="-514350">
              <a:buNone/>
            </a:pPr>
            <a:endParaRPr lang="it-IT" dirty="0" smtClean="0"/>
          </a:p>
          <a:p>
            <a:pPr marL="514350" indent="-514350" algn="r">
              <a:buNone/>
            </a:pPr>
            <a:r>
              <a:rPr lang="it-IT" dirty="0" smtClean="0"/>
              <a:t>(Ibid.)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2758</TotalTime>
  <Words>1585</Words>
  <Application>Microsoft Office PowerPoint</Application>
  <PresentationFormat>Presentazione su schermo (4:3)</PresentationFormat>
  <Paragraphs>365</Paragraphs>
  <Slides>38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38</vt:i4>
      </vt:variant>
    </vt:vector>
  </HeadingPairs>
  <TitlesOfParts>
    <vt:vector size="39" baseType="lpstr">
      <vt:lpstr>Equinozio</vt:lpstr>
      <vt:lpstr>Lingua inglese di base</vt:lpstr>
      <vt:lpstr>Narratology</vt:lpstr>
      <vt:lpstr>Narratology</vt:lpstr>
      <vt:lpstr>What is a story?</vt:lpstr>
      <vt:lpstr>What is a story?</vt:lpstr>
      <vt:lpstr>How is a story told?</vt:lpstr>
      <vt:lpstr>Stage 2</vt:lpstr>
      <vt:lpstr>Stage 3</vt:lpstr>
      <vt:lpstr>To sum up…</vt:lpstr>
      <vt:lpstr>Story-reconstruction</vt:lpstr>
      <vt:lpstr>Story-reconstruction</vt:lpstr>
      <vt:lpstr>Story-reconstruction</vt:lpstr>
      <vt:lpstr>Narratological building blocks</vt:lpstr>
      <vt:lpstr>Narratological building blocks</vt:lpstr>
      <vt:lpstr>Characterization</vt:lpstr>
      <vt:lpstr>Focalization</vt:lpstr>
      <vt:lpstr>Spatio-temporal settings</vt:lpstr>
      <vt:lpstr>Spatio-temporal settings</vt:lpstr>
      <vt:lpstr>Genre</vt:lpstr>
      <vt:lpstr>Genre</vt:lpstr>
      <vt:lpstr>Different media, different languages</vt:lpstr>
      <vt:lpstr>Different media, different languages</vt:lpstr>
      <vt:lpstr>Different media, different languages</vt:lpstr>
      <vt:lpstr>Different media, different languages</vt:lpstr>
      <vt:lpstr>Different media, different languages</vt:lpstr>
      <vt:lpstr>Film language</vt:lpstr>
      <vt:lpstr>Film language</vt:lpstr>
      <vt:lpstr>Film language</vt:lpstr>
      <vt:lpstr>In conclusion…</vt:lpstr>
      <vt:lpstr>A case study</vt:lpstr>
      <vt:lpstr>Myth, symbolism and the unconscious</vt:lpstr>
      <vt:lpstr>Myth, symbolism and the unconscious</vt:lpstr>
      <vt:lpstr>Myth, symbolism and the unconscious</vt:lpstr>
      <vt:lpstr>Animal fables and satire</vt:lpstr>
      <vt:lpstr>Animal fables and satire</vt:lpstr>
      <vt:lpstr>Animal fables and satire</vt:lpstr>
      <vt:lpstr>Animal or symbol?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Traduzione Audiovisiva</dc:title>
  <dc:creator>nuova tecnologia</dc:creator>
  <cp:lastModifiedBy>nuova tecnologia</cp:lastModifiedBy>
  <cp:revision>296</cp:revision>
  <dcterms:created xsi:type="dcterms:W3CDTF">2018-11-10T15:23:48Z</dcterms:created>
  <dcterms:modified xsi:type="dcterms:W3CDTF">2019-11-04T08:41:26Z</dcterms:modified>
</cp:coreProperties>
</file>