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301" r:id="rId5"/>
    <p:sldId id="259" r:id="rId6"/>
    <p:sldId id="260" r:id="rId7"/>
    <p:sldId id="294" r:id="rId8"/>
    <p:sldId id="295" r:id="rId9"/>
    <p:sldId id="296" r:id="rId10"/>
    <p:sldId id="297" r:id="rId11"/>
    <p:sldId id="261" r:id="rId12"/>
    <p:sldId id="276" r:id="rId13"/>
    <p:sldId id="273" r:id="rId14"/>
    <p:sldId id="274" r:id="rId15"/>
    <p:sldId id="298" r:id="rId16"/>
    <p:sldId id="299" r:id="rId17"/>
    <p:sldId id="275" r:id="rId18"/>
    <p:sldId id="272" r:id="rId19"/>
    <p:sldId id="277" r:id="rId20"/>
    <p:sldId id="278" r:id="rId21"/>
    <p:sldId id="279" r:id="rId22"/>
    <p:sldId id="280" r:id="rId23"/>
    <p:sldId id="281" r:id="rId24"/>
    <p:sldId id="282" r:id="rId25"/>
    <p:sldId id="287" r:id="rId26"/>
    <p:sldId id="286" r:id="rId27"/>
    <p:sldId id="300" r:id="rId28"/>
    <p:sldId id="302" r:id="rId29"/>
    <p:sldId id="305" r:id="rId30"/>
    <p:sldId id="306" r:id="rId31"/>
    <p:sldId id="285" r:id="rId32"/>
    <p:sldId id="293"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87" d="100"/>
          <a:sy n="87"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417B8-9B04-4A15-8E00-D565C0640B3F}" type="datetimeFigureOut">
              <a:rPr lang="it-IT" smtClean="0"/>
              <a:t>05/11/2019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AC12A-DFA3-4FFE-AA04-F92EE1504476}" type="slidenum">
              <a:rPr lang="it-IT" smtClean="0"/>
              <a:t>‹N›</a:t>
            </a:fld>
            <a:endParaRPr lang="it-IT"/>
          </a:p>
        </p:txBody>
      </p:sp>
    </p:spTree>
    <p:extLst>
      <p:ext uri="{BB962C8B-B14F-4D97-AF65-F5344CB8AC3E}">
        <p14:creationId xmlns:p14="http://schemas.microsoft.com/office/powerpoint/2010/main" val="112410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2</a:t>
            </a:fld>
            <a:endParaRPr lang="it-IT"/>
          </a:p>
        </p:txBody>
      </p:sp>
    </p:spTree>
    <p:extLst>
      <p:ext uri="{BB962C8B-B14F-4D97-AF65-F5344CB8AC3E}">
        <p14:creationId xmlns:p14="http://schemas.microsoft.com/office/powerpoint/2010/main" val="243158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3</a:t>
            </a:fld>
            <a:endParaRPr lang="it-IT"/>
          </a:p>
        </p:txBody>
      </p:sp>
    </p:spTree>
    <p:extLst>
      <p:ext uri="{BB962C8B-B14F-4D97-AF65-F5344CB8AC3E}">
        <p14:creationId xmlns:p14="http://schemas.microsoft.com/office/powerpoint/2010/main" val="176354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9</a:t>
            </a:fld>
            <a:endParaRPr lang="it-IT"/>
          </a:p>
        </p:txBody>
      </p:sp>
    </p:spTree>
    <p:extLst>
      <p:ext uri="{BB962C8B-B14F-4D97-AF65-F5344CB8AC3E}">
        <p14:creationId xmlns:p14="http://schemas.microsoft.com/office/powerpoint/2010/main" val="104083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24</a:t>
            </a:fld>
            <a:endParaRPr lang="it-IT"/>
          </a:p>
        </p:txBody>
      </p:sp>
    </p:spTree>
    <p:extLst>
      <p:ext uri="{BB962C8B-B14F-4D97-AF65-F5344CB8AC3E}">
        <p14:creationId xmlns:p14="http://schemas.microsoft.com/office/powerpoint/2010/main" val="10542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8BAC12A-DFA3-4FFE-AA04-F92EE1504476}" type="slidenum">
              <a:rPr lang="it-IT" smtClean="0"/>
              <a:t>28</a:t>
            </a:fld>
            <a:endParaRPr lang="it-IT"/>
          </a:p>
        </p:txBody>
      </p:sp>
    </p:spTree>
    <p:extLst>
      <p:ext uri="{BB962C8B-B14F-4D97-AF65-F5344CB8AC3E}">
        <p14:creationId xmlns:p14="http://schemas.microsoft.com/office/powerpoint/2010/main" val="415972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2B35EF4-2E6A-42FB-9947-BBA1EF01BC45}" type="datetimeFigureOut">
              <a:rPr lang="it-IT" smtClean="0"/>
              <a:t>05/11/2019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82989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B35EF4-2E6A-42FB-9947-BBA1EF01BC45}" type="datetimeFigureOut">
              <a:rPr lang="it-IT" smtClean="0"/>
              <a:t>05/11/2019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79591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B35EF4-2E6A-42FB-9947-BBA1EF01BC45}" type="datetimeFigureOut">
              <a:rPr lang="it-IT" smtClean="0"/>
              <a:t>05/11/2019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19044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B35EF4-2E6A-42FB-9947-BBA1EF01BC45}" type="datetimeFigureOut">
              <a:rPr lang="it-IT" smtClean="0"/>
              <a:t>05/11/2019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24499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2B35EF4-2E6A-42FB-9947-BBA1EF01BC45}" type="datetimeFigureOut">
              <a:rPr lang="it-IT" smtClean="0"/>
              <a:t>05/11/2019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13938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B35EF4-2E6A-42FB-9947-BBA1EF01BC45}" type="datetimeFigureOut">
              <a:rPr lang="it-IT" smtClean="0"/>
              <a:t>05/11/2019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414455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2B35EF4-2E6A-42FB-9947-BBA1EF01BC45}" type="datetimeFigureOut">
              <a:rPr lang="it-IT" smtClean="0"/>
              <a:t>05/11/2019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22673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2B35EF4-2E6A-42FB-9947-BBA1EF01BC45}" type="datetimeFigureOut">
              <a:rPr lang="it-IT" smtClean="0"/>
              <a:t>05/11/2019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17844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B35EF4-2E6A-42FB-9947-BBA1EF01BC45}" type="datetimeFigureOut">
              <a:rPr lang="it-IT" smtClean="0"/>
              <a:t>05/11/2019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295338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B35EF4-2E6A-42FB-9947-BBA1EF01BC45}" type="datetimeFigureOut">
              <a:rPr lang="it-IT" smtClean="0"/>
              <a:t>05/11/2019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55214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B35EF4-2E6A-42FB-9947-BBA1EF01BC45}" type="datetimeFigureOut">
              <a:rPr lang="it-IT" smtClean="0"/>
              <a:t>05/11/2019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741F1B-86A1-494D-AC22-92C389D89F0B}" type="slidenum">
              <a:rPr lang="it-IT" smtClean="0"/>
              <a:t>‹N›</a:t>
            </a:fld>
            <a:endParaRPr lang="it-IT"/>
          </a:p>
        </p:txBody>
      </p:sp>
    </p:spTree>
    <p:extLst>
      <p:ext uri="{BB962C8B-B14F-4D97-AF65-F5344CB8AC3E}">
        <p14:creationId xmlns:p14="http://schemas.microsoft.com/office/powerpoint/2010/main" val="355143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35EF4-2E6A-42FB-9947-BBA1EF01BC45}" type="datetimeFigureOut">
              <a:rPr lang="it-IT" smtClean="0"/>
              <a:t>05/11/2019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1F1B-86A1-494D-AC22-92C389D89F0B}" type="slidenum">
              <a:rPr lang="it-IT" smtClean="0"/>
              <a:t>‹N›</a:t>
            </a:fld>
            <a:endParaRPr lang="it-IT"/>
          </a:p>
        </p:txBody>
      </p:sp>
    </p:spTree>
    <p:extLst>
      <p:ext uri="{BB962C8B-B14F-4D97-AF65-F5344CB8AC3E}">
        <p14:creationId xmlns:p14="http://schemas.microsoft.com/office/powerpoint/2010/main" val="2699655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t/url?sa=i&amp;rct=j&amp;q=&amp;esrc=s&amp;source=images&amp;cd=&amp;cad=rja&amp;uact=8&amp;ved=0ahUKEwiIiImc1LDSAhVJCBoKHW-vDTgQjRwIBw&amp;url=http://www.ocs.polito.it/biblioteca/giardini/issoudum_f.htm&amp;psig=AFQjCNHsMuDh7c7ZAVlphUu6M-hsTuoQjw&amp;ust=148829797628639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ocs.polito.it/biblioteca/giardini/issoudum_f.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ocs.polito.it/biblioteca/giardini/issoudum_f.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it/url?sa=i&amp;rct=j&amp;q=&amp;esrc=s&amp;source=images&amp;cd=&amp;cad=rja&amp;uact=8&amp;ved=0ahUKEwjP8qCh3KvSAhXGbhQKHS_KCc4QjRwIBw&amp;url=https://uk.pinterest.com/explore/arep-929006437346/&amp;psig=AFQjCNEyJoEmUvIW-BAQz2O2qjsDo1WjEA&amp;ust=148812809719285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it/url?sa=i&amp;rct=j&amp;q=&amp;esrc=s&amp;source=images&amp;cd=&amp;cad=rja&amp;uact=8&amp;ved=0ahUKEwic3onJ26vSAhVK7xQKHaWEA84QjRwIBw&amp;url=https://www.ateliergrandparis.fr/construire/&amp;psig=AFQjCNEyJoEmUvIW-BAQz2O2qjsDo1WjEA&amp;ust=148812809719285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it/url?sa=i&amp;rct=j&amp;q=&amp;esrc=s&amp;source=images&amp;cd=&amp;cad=rja&amp;uact=8&amp;ved=0ahUKEwi56eLy3LDSAhWLtBoKHf4fCzgQjRwIBw&amp;url=https://www.pinterest.com/martineznina/diagramdibujo/&amp;psig=AFQjCNEywSWBLgGFAecOZhy3aa-2VpMnaQ&amp;ust=148830028866081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79512" y="1005946"/>
            <a:ext cx="5832647" cy="2277547"/>
          </a:xfrm>
          <a:prstGeom prst="rect">
            <a:avLst/>
          </a:prstGeom>
          <a:noFill/>
        </p:spPr>
        <p:txBody>
          <a:bodyPr wrap="square" rtlCol="0">
            <a:spAutoFit/>
          </a:bodyPr>
          <a:lstStyle/>
          <a:p>
            <a:r>
              <a:rPr lang="it-IT" sz="2200" dirty="0" smtClean="0">
                <a:latin typeface="Times New Roman" panose="02020603050405020304" pitchFamily="18" charset="0"/>
                <a:cs typeface="Times New Roman" panose="02020603050405020304" pitchFamily="18" charset="0"/>
              </a:rPr>
              <a:t>Disegni di </a:t>
            </a:r>
            <a:r>
              <a:rPr lang="it-IT" sz="2200" b="1" dirty="0" smtClean="0">
                <a:latin typeface="Times New Roman" panose="02020603050405020304" pitchFamily="18" charset="0"/>
                <a:cs typeface="Times New Roman" panose="02020603050405020304" pitchFamily="18" charset="0"/>
              </a:rPr>
              <a:t>paesaggi</a:t>
            </a:r>
          </a:p>
          <a:p>
            <a:endParaRPr lang="it-IT" sz="2400" dirty="0" smtClean="0">
              <a:latin typeface="Times New Roman" panose="02020603050405020304" pitchFamily="18" charset="0"/>
              <a:cs typeface="Times New Roman" panose="02020603050405020304" pitchFamily="18" charset="0"/>
            </a:endParaRPr>
          </a:p>
          <a:p>
            <a:r>
              <a:rPr lang="it-IT" sz="2200" dirty="0" smtClean="0">
                <a:latin typeface="Times New Roman" panose="02020603050405020304" pitchFamily="18" charset="0"/>
                <a:cs typeface="Times New Roman" panose="02020603050405020304" pitchFamily="18" charset="0"/>
              </a:rPr>
              <a:t>	Linee, tratti, fronti e bordi …</a:t>
            </a:r>
          </a:p>
          <a:p>
            <a:endParaRPr lang="it-IT" sz="2400" dirty="0" smtClean="0">
              <a:latin typeface="Times New Roman" panose="02020603050405020304" pitchFamily="18" charset="0"/>
              <a:cs typeface="Times New Roman" panose="02020603050405020304" pitchFamily="18" charset="0"/>
            </a:endParaRPr>
          </a:p>
          <a:p>
            <a:r>
              <a:rPr lang="it-IT" sz="2200" dirty="0" smtClean="0">
                <a:latin typeface="Times New Roman" panose="02020603050405020304" pitchFamily="18" charset="0"/>
                <a:cs typeface="Times New Roman" panose="02020603050405020304" pitchFamily="18" charset="0"/>
              </a:rPr>
              <a:t>		Riflessioni sul tema del </a:t>
            </a:r>
            <a:r>
              <a:rPr lang="it-IT" sz="2200" b="1" i="1" dirty="0" smtClean="0">
                <a:latin typeface="Times New Roman" panose="02020603050405020304" pitchFamily="18" charset="0"/>
                <a:cs typeface="Times New Roman" panose="02020603050405020304" pitchFamily="18" charset="0"/>
              </a:rPr>
              <a:t>limite</a:t>
            </a:r>
          </a:p>
          <a:p>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06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626333"/>
            <a:ext cx="2598788" cy="415498"/>
          </a:xfrm>
          <a:prstGeom prst="rect">
            <a:avLst/>
          </a:prstGeom>
          <a:noFill/>
        </p:spPr>
        <p:txBody>
          <a:bodyPr wrap="none" rtlCol="0">
            <a:spAutoFit/>
          </a:bodyPr>
          <a:lstStyle/>
          <a:p>
            <a:r>
              <a:rPr lang="it-IT" sz="2100" dirty="0" smtClean="0">
                <a:latin typeface="Times New Roman" panose="02020603050405020304" pitchFamily="18" charset="0"/>
                <a:cs typeface="Times New Roman" panose="02020603050405020304" pitchFamily="18" charset="0"/>
              </a:rPr>
              <a:t>Il paesaggio e il fiume</a:t>
            </a:r>
            <a:endParaRPr lang="it-IT" sz="21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784977" cy="3558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3456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107504" y="188640"/>
            <a:ext cx="8856984" cy="6724918"/>
          </a:xfrm>
          <a:prstGeom prst="rect">
            <a:avLst/>
          </a:prstGeom>
          <a:noFill/>
        </p:spPr>
        <p:txBody>
          <a:bodyPr wrap="square" rtlCol="0">
            <a:spAutoFit/>
          </a:bodyPr>
          <a:lstStyle/>
          <a:p>
            <a:pPr algn="just"/>
            <a:r>
              <a:rPr lang="it-IT" sz="2300" b="1" dirty="0" smtClean="0">
                <a:latin typeface="Times New Roman" panose="02020603050405020304" pitchFamily="18" charset="0"/>
                <a:cs typeface="Times New Roman" panose="02020603050405020304" pitchFamily="18" charset="0"/>
              </a:rPr>
              <a:t>Le campagne urbane: la proposta operativa di Pierre </a:t>
            </a:r>
            <a:r>
              <a:rPr lang="it-IT" sz="2300" b="1" dirty="0" err="1" smtClean="0">
                <a:latin typeface="Times New Roman" panose="02020603050405020304" pitchFamily="18" charset="0"/>
                <a:cs typeface="Times New Roman" panose="02020603050405020304" pitchFamily="18" charset="0"/>
              </a:rPr>
              <a:t>Donadieu</a:t>
            </a:r>
            <a:endParaRPr lang="it-IT" sz="2300" b="1" dirty="0" smtClean="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Pierre </a:t>
            </a:r>
            <a:r>
              <a:rPr lang="it-IT" sz="2100" dirty="0" err="1" smtClean="0">
                <a:latin typeface="Times New Roman" panose="02020603050405020304" pitchFamily="18" charset="0"/>
                <a:cs typeface="Times New Roman" panose="02020603050405020304" pitchFamily="18" charset="0"/>
              </a:rPr>
              <a:t>Donadieu</a:t>
            </a:r>
            <a:r>
              <a:rPr lang="it-IT" sz="2100" dirty="0" smtClean="0">
                <a:latin typeface="Times New Roman" panose="02020603050405020304" pitchFamily="18" charset="0"/>
                <a:cs typeface="Times New Roman" panose="02020603050405020304" pitchFamily="18" charset="0"/>
              </a:rPr>
              <a:t> affronta il </a:t>
            </a:r>
            <a:r>
              <a:rPr lang="it-IT" sz="2100" b="1" i="1" dirty="0" smtClean="0">
                <a:latin typeface="Times New Roman" panose="02020603050405020304" pitchFamily="18" charset="0"/>
                <a:cs typeface="Times New Roman" panose="02020603050405020304" pitchFamily="18" charset="0"/>
              </a:rPr>
              <a:t>tema della pianificazione dei fronti urbani </a:t>
            </a:r>
            <a:r>
              <a:rPr lang="it-IT" sz="2100" dirty="0" smtClean="0">
                <a:latin typeface="Times New Roman" panose="02020603050405020304" pitchFamily="18" charset="0"/>
                <a:cs typeface="Times New Roman" panose="02020603050405020304" pitchFamily="18" charset="0"/>
              </a:rPr>
              <a:t>nel testo </a:t>
            </a:r>
            <a:r>
              <a:rPr lang="it-IT" sz="2100" b="1" i="1" dirty="0" smtClean="0">
                <a:latin typeface="Times New Roman" panose="02020603050405020304" pitchFamily="18" charset="0"/>
                <a:cs typeface="Times New Roman" panose="02020603050405020304" pitchFamily="18" charset="0"/>
              </a:rPr>
              <a:t>Campagne urbane</a:t>
            </a:r>
            <a:r>
              <a:rPr lang="it-IT" sz="2100" dirty="0" smtClean="0">
                <a:latin typeface="Times New Roman" panose="02020603050405020304" pitchFamily="18" charset="0"/>
                <a:cs typeface="Times New Roman" panose="02020603050405020304" pitchFamily="18" charset="0"/>
              </a:rPr>
              <a:t>, offrendo un'analisi sullo stato di sempre maggiore urbanizzazione del territorio francese e di come le aree agricole e rurali si ritrovino in uno stato di forte criticità/declino.</a:t>
            </a:r>
          </a:p>
          <a:p>
            <a:pPr algn="just"/>
            <a:endParaRPr lang="it-IT" sz="8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II cittadino medio, come anche il cittadino europeo, risulta avere ancora un'immagine idilliaca (bucolica) della campagna periurbana, inventata dagli artisti del XVIII-XIX secolo, non riconducibile alle attuali </a:t>
            </a:r>
            <a:r>
              <a:rPr lang="it-IT" sz="2100" i="1" dirty="0" smtClean="0">
                <a:latin typeface="Times New Roman" panose="02020603050405020304" pitchFamily="18" charset="0"/>
                <a:cs typeface="Times New Roman" panose="02020603050405020304" pitchFamily="18" charset="0"/>
              </a:rPr>
              <a:t>campagne urbanizzate</a:t>
            </a:r>
            <a:r>
              <a:rPr lang="it-IT" sz="2100" dirty="0" smtClean="0">
                <a:latin typeface="Times New Roman" panose="02020603050405020304" pitchFamily="18" charset="0"/>
                <a:cs typeface="Times New Roman" panose="02020603050405020304" pitchFamily="18" charset="0"/>
              </a:rPr>
              <a:t>.</a:t>
            </a:r>
          </a:p>
          <a:p>
            <a:pPr algn="just"/>
            <a:endParaRPr lang="it-IT" sz="8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Partendo da questa osservazione, l'autore prevede </a:t>
            </a:r>
            <a:r>
              <a:rPr lang="it-IT" sz="2100" b="1" i="1" dirty="0" smtClean="0">
                <a:latin typeface="Times New Roman" panose="02020603050405020304" pitchFamily="18" charset="0"/>
                <a:cs typeface="Times New Roman" panose="02020603050405020304" pitchFamily="18" charset="0"/>
              </a:rPr>
              <a:t>quattro</a:t>
            </a:r>
            <a:r>
              <a:rPr lang="it-IT" sz="2100" dirty="0" smtClean="0">
                <a:latin typeface="Times New Roman" panose="02020603050405020304" pitchFamily="18" charset="0"/>
                <a:cs typeface="Times New Roman" panose="02020603050405020304" pitchFamily="18" charset="0"/>
              </a:rPr>
              <a:t> possibili </a:t>
            </a:r>
            <a:r>
              <a:rPr lang="it-IT" sz="2100" b="1" i="1" dirty="0" smtClean="0">
                <a:latin typeface="Times New Roman" panose="02020603050405020304" pitchFamily="18" charset="0"/>
                <a:cs typeface="Times New Roman" panose="02020603050405020304" pitchFamily="18" charset="0"/>
              </a:rPr>
              <a:t>scenari tendenziali per gli spazi agricoli</a:t>
            </a:r>
            <a:r>
              <a:rPr lang="it-IT" sz="2100" dirty="0" smtClean="0">
                <a:latin typeface="Times New Roman" panose="02020603050405020304" pitchFamily="18" charset="0"/>
                <a:cs typeface="Times New Roman" panose="02020603050405020304" pitchFamily="18" charset="0"/>
              </a:rPr>
              <a:t>, nel caso in cui non si vada a modificare l'atteggiamento nei confronti di questi ultimi:</a:t>
            </a:r>
          </a:p>
          <a:p>
            <a:pPr algn="just"/>
            <a:endParaRPr lang="it-IT" sz="1200" dirty="0" smtClean="0">
              <a:latin typeface="Times New Roman" panose="02020603050405020304" pitchFamily="18" charset="0"/>
              <a:cs typeface="Times New Roman" panose="02020603050405020304" pitchFamily="18" charset="0"/>
            </a:endParaRPr>
          </a:p>
          <a:p>
            <a:pPr marL="342900" indent="-342900" algn="just">
              <a:buFontTx/>
              <a:buChar char="-"/>
            </a:pPr>
            <a:r>
              <a:rPr lang="it-IT" sz="2100" b="1" dirty="0" smtClean="0">
                <a:latin typeface="Times New Roman" panose="02020603050405020304" pitchFamily="18" charset="0"/>
                <a:cs typeface="Times New Roman" panose="02020603050405020304" pitchFamily="18" charset="0"/>
              </a:rPr>
              <a:t>agricoltura rurale</a:t>
            </a:r>
            <a:r>
              <a:rPr lang="it-IT" sz="2100" dirty="0" smtClean="0">
                <a:latin typeface="Times New Roman" panose="02020603050405020304" pitchFamily="18" charset="0"/>
                <a:cs typeface="Times New Roman" panose="02020603050405020304" pitchFamily="18" charset="0"/>
              </a:rPr>
              <a:t>: organizzata da imprenditori agricoli, occupati a tempo pieno in aziende moderne, redditizie, e competitive, attrezzate per il tempo libero, la caccia e la ricezione alberghiera. Queste aziende risultano mantenere un aspetto puramente rurale, nonostante la vicinanza agli insediamenti urbani (PAC, multifunzionalità e sostenibilità  del settore primario);</a:t>
            </a:r>
            <a:endParaRPr lang="it-IT"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44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188640"/>
            <a:ext cx="8928992" cy="6555641"/>
          </a:xfrm>
          <a:prstGeom prst="rect">
            <a:avLst/>
          </a:prstGeom>
          <a:noFill/>
        </p:spPr>
        <p:txBody>
          <a:bodyPr wrap="square" rtlCol="0">
            <a:spAutoFit/>
          </a:bodyPr>
          <a:lstStyle/>
          <a:p>
            <a:pPr marL="342900" lvl="0" indent="-342900" algn="just">
              <a:buFontTx/>
              <a:buChar char="-"/>
            </a:pPr>
            <a:r>
              <a:rPr lang="it-IT" sz="2100" b="1" dirty="0" smtClean="0">
                <a:solidFill>
                  <a:prstClr val="black"/>
                </a:solidFill>
                <a:latin typeface="Times New Roman" panose="02020603050405020304" pitchFamily="18" charset="0"/>
                <a:cs typeface="Times New Roman" panose="02020603050405020304" pitchFamily="18" charset="0"/>
              </a:rPr>
              <a:t>agricoltura </a:t>
            </a:r>
            <a:r>
              <a:rPr lang="it-IT" sz="2100" b="1" dirty="0">
                <a:solidFill>
                  <a:prstClr val="black"/>
                </a:solidFill>
                <a:latin typeface="Times New Roman" panose="02020603050405020304" pitchFamily="18" charset="0"/>
                <a:cs typeface="Times New Roman" panose="02020603050405020304" pitchFamily="18" charset="0"/>
              </a:rPr>
              <a:t>periurbana</a:t>
            </a:r>
            <a:r>
              <a:rPr lang="it-IT" sz="2100" dirty="0">
                <a:solidFill>
                  <a:prstClr val="black"/>
                </a:solidFill>
                <a:latin typeface="Times New Roman" panose="02020603050405020304" pitchFamily="18" charset="0"/>
                <a:cs typeface="Times New Roman" panose="02020603050405020304" pitchFamily="18" charset="0"/>
              </a:rPr>
              <a:t>: è la tappa di avvicinamento del produttore ai mercati urbani gestiti dagli eredi dei vecchi agricoltori e dai cittadini che praticheranno la vendita diretta</a:t>
            </a:r>
            <a:r>
              <a:rPr lang="it-IT" sz="2100" dirty="0" smtClean="0">
                <a:solidFill>
                  <a:prstClr val="black"/>
                </a:solidFill>
                <a:latin typeface="Times New Roman" panose="02020603050405020304" pitchFamily="18" charset="0"/>
                <a:cs typeface="Times New Roman" panose="02020603050405020304" pitchFamily="18" charset="0"/>
              </a:rPr>
              <a:t>;</a:t>
            </a: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a:buFontTx/>
              <a:buChar char="-"/>
            </a:pPr>
            <a:r>
              <a:rPr lang="it-IT" sz="2100" b="1" dirty="0" smtClean="0">
                <a:solidFill>
                  <a:prstClr val="black"/>
                </a:solidFill>
                <a:latin typeface="Times New Roman" panose="02020603050405020304" pitchFamily="18" charset="0"/>
                <a:cs typeface="Times New Roman" panose="02020603050405020304" pitchFamily="18" charset="0"/>
              </a:rPr>
              <a:t>agricoltura </a:t>
            </a:r>
            <a:r>
              <a:rPr lang="it-IT" sz="2100" b="1" dirty="0">
                <a:solidFill>
                  <a:prstClr val="black"/>
                </a:solidFill>
                <a:latin typeface="Times New Roman" panose="02020603050405020304" pitchFamily="18" charset="0"/>
                <a:cs typeface="Times New Roman" panose="02020603050405020304" pitchFamily="18" charset="0"/>
              </a:rPr>
              <a:t>cittadina</a:t>
            </a:r>
            <a:r>
              <a:rPr lang="it-IT" sz="2100" dirty="0">
                <a:solidFill>
                  <a:prstClr val="black"/>
                </a:solidFill>
                <a:latin typeface="Times New Roman" panose="02020603050405020304" pitchFamily="18" charset="0"/>
                <a:cs typeface="Times New Roman" panose="02020603050405020304" pitchFamily="18" charset="0"/>
              </a:rPr>
              <a:t>: attività agricola principalmente part-time, dove saranno prevalenti i servizi forniti alla città e ai cittadini, </a:t>
            </a:r>
            <a:r>
              <a:rPr lang="it-IT" sz="2100" dirty="0" smtClean="0">
                <a:solidFill>
                  <a:prstClr val="black"/>
                </a:solidFill>
                <a:latin typeface="Times New Roman" panose="02020603050405020304" pitchFamily="18" charset="0"/>
                <a:cs typeface="Times New Roman" panose="02020603050405020304" pitchFamily="18" charset="0"/>
              </a:rPr>
              <a:t>attività supportata </a:t>
            </a:r>
            <a:r>
              <a:rPr lang="it-IT" sz="2100" dirty="0">
                <a:solidFill>
                  <a:prstClr val="black"/>
                </a:solidFill>
                <a:latin typeface="Times New Roman" panose="02020603050405020304" pitchFamily="18" charset="0"/>
                <a:cs typeface="Times New Roman" panose="02020603050405020304" pitchFamily="18" charset="0"/>
              </a:rPr>
              <a:t>da agricoltura intensiva o estensiva</a:t>
            </a:r>
            <a:r>
              <a:rPr lang="it-IT" sz="2100" dirty="0" smtClean="0">
                <a:solidFill>
                  <a:prstClr val="black"/>
                </a:solidFill>
                <a:latin typeface="Times New Roman" panose="02020603050405020304" pitchFamily="18" charset="0"/>
                <a:cs typeface="Times New Roman" panose="02020603050405020304" pitchFamily="18" charset="0"/>
              </a:rPr>
              <a:t>;</a:t>
            </a: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a:buFontTx/>
              <a:buChar char="-"/>
            </a:pPr>
            <a:r>
              <a:rPr lang="it-IT" sz="2100" b="1" dirty="0" smtClean="0">
                <a:solidFill>
                  <a:prstClr val="black"/>
                </a:solidFill>
                <a:latin typeface="Times New Roman" panose="02020603050405020304" pitchFamily="18" charset="0"/>
                <a:cs typeface="Times New Roman" panose="02020603050405020304" pitchFamily="18" charset="0"/>
              </a:rPr>
              <a:t>agricoltura </a:t>
            </a:r>
            <a:r>
              <a:rPr lang="it-IT" sz="2100" b="1" dirty="0">
                <a:solidFill>
                  <a:prstClr val="black"/>
                </a:solidFill>
                <a:latin typeface="Times New Roman" panose="02020603050405020304" pitchFamily="18" charset="0"/>
                <a:cs typeface="Times New Roman" panose="02020603050405020304" pitchFamily="18" charset="0"/>
              </a:rPr>
              <a:t>hobbistica</a:t>
            </a:r>
            <a:r>
              <a:rPr lang="it-IT" sz="2100" dirty="0">
                <a:solidFill>
                  <a:prstClr val="black"/>
                </a:solidFill>
                <a:latin typeface="Times New Roman" panose="02020603050405020304" pitchFamily="18" charset="0"/>
                <a:cs typeface="Times New Roman" panose="02020603050405020304" pitchFamily="18" charset="0"/>
              </a:rPr>
              <a:t>: riguarderà chi continuerà a valorizzare terreni attraverso l'agricoltura, senza che questa sia la fonte principale di </a:t>
            </a:r>
            <a:r>
              <a:rPr lang="it-IT" sz="2100" dirty="0" smtClean="0">
                <a:solidFill>
                  <a:prstClr val="black"/>
                </a:solidFill>
                <a:latin typeface="Times New Roman" panose="02020603050405020304" pitchFamily="18" charset="0"/>
                <a:cs typeface="Times New Roman" panose="02020603050405020304" pitchFamily="18" charset="0"/>
              </a:rPr>
              <a:t>reddito.</a:t>
            </a:r>
          </a:p>
          <a:p>
            <a:pPr lvl="0" algn="just"/>
            <a:endParaRPr lang="it-IT" sz="2100" spc="115" dirty="0">
              <a:solidFill>
                <a:prstClr val="black"/>
              </a:solidFill>
              <a:effectLst/>
              <a:latin typeface="Times New Roman" panose="02020603050405020304" pitchFamily="18" charset="0"/>
              <a:ea typeface="Times New Roman"/>
              <a:cs typeface="Times New Roman" panose="02020603050405020304" pitchFamily="18" charset="0"/>
            </a:endParaRPr>
          </a:p>
          <a:p>
            <a:pPr lvl="0" algn="just"/>
            <a:endParaRPr lang="it-IT" sz="2100" spc="115" dirty="0" smtClean="0">
              <a:solidFill>
                <a:prstClr val="black"/>
              </a:solidFill>
              <a:latin typeface="Times New Roman" panose="02020603050405020304" pitchFamily="18" charset="0"/>
              <a:ea typeface="Times New Roman"/>
              <a:cs typeface="Times New Roman" panose="02020603050405020304" pitchFamily="18" charset="0"/>
            </a:endParaRPr>
          </a:p>
          <a:p>
            <a:pPr lvl="0" algn="just"/>
            <a:r>
              <a:rPr lang="it-IT" sz="2100" spc="115" dirty="0" smtClean="0">
                <a:solidFill>
                  <a:srgbClr val="000000"/>
                </a:solidFill>
                <a:effectLst/>
                <a:latin typeface="Times New Roman" panose="02020603050405020304" pitchFamily="18" charset="0"/>
                <a:ea typeface="Times New Roman"/>
                <a:cs typeface="Times New Roman" panose="02020603050405020304" pitchFamily="18" charset="0"/>
              </a:rPr>
              <a:t>Alla fine di questa analisi, </a:t>
            </a:r>
            <a:r>
              <a:rPr lang="it-IT" sz="2100" spc="115" dirty="0" err="1" smtClean="0">
                <a:solidFill>
                  <a:srgbClr val="000000"/>
                </a:solidFill>
                <a:effectLst/>
                <a:latin typeface="Times New Roman" panose="02020603050405020304" pitchFamily="18" charset="0"/>
                <a:ea typeface="Times New Roman"/>
                <a:cs typeface="Times New Roman" panose="02020603050405020304" pitchFamily="18" charset="0"/>
              </a:rPr>
              <a:t>Donadieu</a:t>
            </a:r>
            <a:r>
              <a:rPr lang="it-IT" sz="2100" spc="115" dirty="0" smtClean="0">
                <a:solidFill>
                  <a:srgbClr val="000000"/>
                </a:solidFill>
                <a:effectLst/>
                <a:latin typeface="Times New Roman" panose="02020603050405020304" pitchFamily="18" charset="0"/>
                <a:ea typeface="Times New Roman"/>
                <a:cs typeface="Times New Roman" panose="02020603050405020304" pitchFamily="18" charset="0"/>
              </a:rPr>
              <a:t> propone delle azioni </a:t>
            </a:r>
            <a:r>
              <a:rPr lang="it-IT" sz="2100" spc="40" dirty="0" smtClean="0">
                <a:solidFill>
                  <a:srgbClr val="000000"/>
                </a:solidFill>
                <a:effectLst/>
                <a:latin typeface="Times New Roman" panose="02020603050405020304" pitchFamily="18" charset="0"/>
                <a:ea typeface="Times New Roman"/>
                <a:cs typeface="Times New Roman" panose="02020603050405020304" pitchFamily="18" charset="0"/>
              </a:rPr>
              <a:t>necessarie per realizzare un </a:t>
            </a:r>
            <a:r>
              <a:rPr lang="it-IT" sz="2100" i="1" spc="40" dirty="0" smtClean="0">
                <a:solidFill>
                  <a:srgbClr val="000000"/>
                </a:solidFill>
                <a:effectLst/>
                <a:latin typeface="Times New Roman" panose="02020603050405020304" pitchFamily="18" charset="0"/>
                <a:ea typeface="Times New Roman"/>
                <a:cs typeface="Times New Roman" panose="02020603050405020304" pitchFamily="18" charset="0"/>
              </a:rPr>
              <a:t>"</a:t>
            </a:r>
            <a:r>
              <a:rPr lang="it-IT" sz="2100" b="1" i="1" spc="40" dirty="0" smtClean="0">
                <a:solidFill>
                  <a:srgbClr val="000000"/>
                </a:solidFill>
                <a:effectLst/>
                <a:latin typeface="Times New Roman" panose="02020603050405020304" pitchFamily="18" charset="0"/>
                <a:ea typeface="Times New Roman"/>
                <a:cs typeface="Times New Roman" panose="02020603050405020304" pitchFamily="18" charset="0"/>
              </a:rPr>
              <a:t>progetto urbano di paesaggio</a:t>
            </a:r>
            <a:r>
              <a:rPr lang="it-IT" sz="2100" i="1" spc="4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it-IT" sz="2100" spc="40" dirty="0" smtClean="0">
                <a:solidFill>
                  <a:srgbClr val="000000"/>
                </a:solidFill>
                <a:effectLst/>
                <a:latin typeface="Times New Roman" panose="02020603050405020304" pitchFamily="18" charset="0"/>
                <a:ea typeface="Times New Roman"/>
                <a:cs typeface="Times New Roman" panose="02020603050405020304" pitchFamily="18" charset="0"/>
              </a:rPr>
              <a:t>che </a:t>
            </a:r>
            <a:r>
              <a:rPr lang="it-IT" sz="2100" spc="50" dirty="0" smtClean="0">
                <a:solidFill>
                  <a:srgbClr val="000000"/>
                </a:solidFill>
                <a:effectLst/>
                <a:latin typeface="Times New Roman" panose="02020603050405020304" pitchFamily="18" charset="0"/>
                <a:ea typeface="Times New Roman"/>
                <a:cs typeface="Times New Roman" panose="02020603050405020304" pitchFamily="18" charset="0"/>
              </a:rPr>
              <a:t>consenta di sollecitare e mobilitare la </a:t>
            </a:r>
            <a:r>
              <a:rPr lang="it-IT" sz="2100" b="1" i="1" spc="50" dirty="0" smtClean="0">
                <a:solidFill>
                  <a:srgbClr val="000000"/>
                </a:solidFill>
                <a:effectLst/>
                <a:latin typeface="Times New Roman" panose="02020603050405020304" pitchFamily="18" charset="0"/>
                <a:ea typeface="Times New Roman"/>
                <a:cs typeface="Times New Roman" panose="02020603050405020304" pitchFamily="18" charset="0"/>
              </a:rPr>
              <a:t>comunità di abitanti</a:t>
            </a:r>
            <a:r>
              <a:rPr lang="it-IT" sz="2100" spc="5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it-IT" sz="2100" spc="45" dirty="0" smtClean="0">
                <a:solidFill>
                  <a:srgbClr val="000000"/>
                </a:solidFill>
                <a:effectLst/>
                <a:latin typeface="Times New Roman" panose="02020603050405020304" pitchFamily="18" charset="0"/>
                <a:ea typeface="Times New Roman"/>
                <a:cs typeface="Times New Roman" panose="02020603050405020304" pitchFamily="18" charset="0"/>
              </a:rPr>
              <a:t>ridefinendo i legami con lo spazio periurbano. L'obiettivo è quello di ottenere un equilibrio tra gli spazi rurali e urbanizzati, per </a:t>
            </a:r>
            <a:r>
              <a:rPr lang="it-IT" sz="2100" dirty="0" smtClean="0">
                <a:solidFill>
                  <a:srgbClr val="000000"/>
                </a:solidFill>
                <a:effectLst/>
                <a:latin typeface="Times New Roman" panose="02020603050405020304" pitchFamily="18" charset="0"/>
                <a:ea typeface="Times New Roman"/>
                <a:cs typeface="Times New Roman" panose="02020603050405020304" pitchFamily="18" charset="0"/>
              </a:rPr>
              <a:t>giungere a ciò che l’Autore definisce </a:t>
            </a:r>
            <a:r>
              <a:rPr lang="it-IT" sz="2100" b="1" i="1" dirty="0" smtClean="0">
                <a:solidFill>
                  <a:srgbClr val="000000"/>
                </a:solidFill>
                <a:effectLst/>
                <a:latin typeface="Times New Roman" panose="02020603050405020304" pitchFamily="18" charset="0"/>
                <a:ea typeface="Times New Roman"/>
                <a:cs typeface="Times New Roman" panose="02020603050405020304" pitchFamily="18" charset="0"/>
              </a:rPr>
              <a:t>"campagna </a:t>
            </a:r>
            <a:r>
              <a:rPr lang="it-IT" sz="2100" b="1" i="1" dirty="0" err="1" smtClean="0">
                <a:solidFill>
                  <a:srgbClr val="000000"/>
                </a:solidFill>
                <a:effectLst/>
                <a:latin typeface="Times New Roman" panose="02020603050405020304" pitchFamily="18" charset="0"/>
                <a:ea typeface="Times New Roman"/>
                <a:cs typeface="Times New Roman" panose="02020603050405020304" pitchFamily="18" charset="0"/>
              </a:rPr>
              <a:t>paesaggistíca</a:t>
            </a:r>
            <a:r>
              <a:rPr lang="it-IT" sz="2100" b="1" i="1" dirty="0" smtClean="0">
                <a:solidFill>
                  <a:srgbClr val="000000"/>
                </a:solidFill>
                <a:effectLst/>
                <a:latin typeface="Times New Roman" panose="02020603050405020304" pitchFamily="18" charset="0"/>
                <a:ea typeface="Times New Roman"/>
                <a:cs typeface="Times New Roman" panose="02020603050405020304" pitchFamily="18" charset="0"/>
              </a:rPr>
              <a:t>".</a:t>
            </a:r>
            <a:endParaRPr lang="it-IT" sz="1000" dirty="0">
              <a:solidFill>
                <a:srgbClr val="000000"/>
              </a:solidFill>
              <a:latin typeface="Times New Roman" panose="02020603050405020304" pitchFamily="18" charset="0"/>
              <a:ea typeface="Times New Roman"/>
              <a:cs typeface="Times New Roman" panose="02020603050405020304" pitchFamily="18" charset="0"/>
            </a:endParaRPr>
          </a:p>
        </p:txBody>
      </p:sp>
    </p:spTree>
    <p:extLst>
      <p:ext uri="{BB962C8B-B14F-4D97-AF65-F5344CB8AC3E}">
        <p14:creationId xmlns:p14="http://schemas.microsoft.com/office/powerpoint/2010/main" val="512191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25623" y="155845"/>
            <a:ext cx="8856984" cy="6664901"/>
          </a:xfrm>
          <a:prstGeom prst="rect">
            <a:avLst/>
          </a:prstGeom>
          <a:noFill/>
        </p:spPr>
        <p:txBody>
          <a:bodyPr wrap="square" rtlCol="0">
            <a:spAutoFit/>
          </a:bodyPr>
          <a:lstStyle/>
          <a:p>
            <a:pPr lvl="0" algn="just"/>
            <a:r>
              <a:rPr lang="it-IT" sz="2100" dirty="0">
                <a:solidFill>
                  <a:srgbClr val="000000"/>
                </a:solidFill>
                <a:latin typeface="Times New Roman" panose="02020603050405020304" pitchFamily="18" charset="0"/>
                <a:ea typeface="Times New Roman"/>
                <a:cs typeface="Times New Roman" panose="02020603050405020304" pitchFamily="18" charset="0"/>
              </a:rPr>
              <a:t>La </a:t>
            </a:r>
            <a:r>
              <a:rPr lang="it-IT" sz="2100" b="1" i="1" dirty="0">
                <a:solidFill>
                  <a:srgbClr val="000000"/>
                </a:solidFill>
                <a:latin typeface="Times New Roman" panose="02020603050405020304" pitchFamily="18" charset="0"/>
                <a:ea typeface="Times New Roman"/>
                <a:cs typeface="Times New Roman" panose="02020603050405020304" pitchFamily="18" charset="0"/>
              </a:rPr>
              <a:t>campagna paesaggistica </a:t>
            </a:r>
            <a:r>
              <a:rPr lang="it-IT" sz="2100" dirty="0">
                <a:solidFill>
                  <a:srgbClr val="000000"/>
                </a:solidFill>
                <a:latin typeface="Times New Roman" panose="02020603050405020304" pitchFamily="18" charset="0"/>
                <a:ea typeface="Times New Roman"/>
                <a:cs typeface="Times New Roman" panose="02020603050405020304" pitchFamily="18" charset="0"/>
              </a:rPr>
              <a:t>sarà strutturata mediante:</a:t>
            </a:r>
          </a:p>
          <a:p>
            <a:pPr lvl="0" algn="just"/>
            <a:endParaRPr lang="it-IT" sz="2000"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dirty="0">
                <a:solidFill>
                  <a:srgbClr val="000000"/>
                </a:solidFill>
                <a:latin typeface="Times New Roman" panose="02020603050405020304" pitchFamily="18" charset="0"/>
                <a:ea typeface="Times New Roman"/>
                <a:cs typeface="Times New Roman" panose="02020603050405020304" pitchFamily="18" charset="0"/>
              </a:rPr>
              <a:t>-</a:t>
            </a:r>
            <a:r>
              <a:rPr lang="it-IT" sz="2100" i="1" dirty="0">
                <a:solidFill>
                  <a:srgbClr val="000000"/>
                </a:solidFill>
                <a:latin typeface="Times New Roman" panose="02020603050405020304" pitchFamily="18" charset="0"/>
                <a:ea typeface="Times New Roman"/>
                <a:cs typeface="Times New Roman" panose="02020603050405020304" pitchFamily="18" charset="0"/>
              </a:rPr>
              <a:t>piani di paesaggio: </a:t>
            </a:r>
            <a:r>
              <a:rPr lang="it-IT" sz="2100" dirty="0">
                <a:solidFill>
                  <a:srgbClr val="000000"/>
                </a:solidFill>
                <a:latin typeface="Times New Roman" panose="02020603050405020304" pitchFamily="18" charset="0"/>
                <a:ea typeface="Times New Roman"/>
                <a:cs typeface="Times New Roman" panose="02020603050405020304" pitchFamily="18" charset="0"/>
              </a:rPr>
              <a:t>che organizzano, strutturano, mostrano e </a:t>
            </a:r>
            <a:r>
              <a:rPr lang="it-IT" sz="2100" spc="50" dirty="0" smtClean="0">
                <a:solidFill>
                  <a:srgbClr val="000000"/>
                </a:solidFill>
                <a:latin typeface="Times New Roman" panose="02020603050405020304" pitchFamily="18" charset="0"/>
                <a:ea typeface="Times New Roman"/>
                <a:cs typeface="Times New Roman" panose="02020603050405020304" pitchFamily="18" charset="0"/>
              </a:rPr>
              <a:t>gerarchizzano </a:t>
            </a:r>
            <a:r>
              <a:rPr lang="it-IT" sz="2100" spc="50" dirty="0">
                <a:solidFill>
                  <a:srgbClr val="000000"/>
                </a:solidFill>
                <a:latin typeface="Times New Roman" panose="02020603050405020304" pitchFamily="18" charset="0"/>
                <a:ea typeface="Times New Roman"/>
                <a:cs typeface="Times New Roman" panose="02020603050405020304" pitchFamily="18" charset="0"/>
              </a:rPr>
              <a:t>lo spazio, definendo la rete verde delle vallate, le </a:t>
            </a:r>
            <a:r>
              <a:rPr lang="it-IT" sz="2100" dirty="0">
                <a:solidFill>
                  <a:srgbClr val="000000"/>
                </a:solidFill>
                <a:latin typeface="Times New Roman" panose="02020603050405020304" pitchFamily="18" charset="0"/>
                <a:ea typeface="Times New Roman"/>
                <a:cs typeface="Times New Roman" panose="02020603050405020304" pitchFamily="18" charset="0"/>
              </a:rPr>
              <a:t>zone boschive, i borghi residenziali </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e gli </a:t>
            </a:r>
            <a:r>
              <a:rPr lang="it-IT" sz="2100" dirty="0">
                <a:solidFill>
                  <a:srgbClr val="000000"/>
                </a:solidFill>
                <a:latin typeface="Times New Roman" panose="02020603050405020304" pitchFamily="18" charset="0"/>
                <a:ea typeface="Times New Roman"/>
                <a:cs typeface="Times New Roman" panose="02020603050405020304" pitchFamily="18" charset="0"/>
              </a:rPr>
              <a:t>spazi di campagna </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tradizionale;</a:t>
            </a:r>
            <a:endParaRPr lang="it-IT" sz="2100" i="1" spc="60"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spc="60" dirty="0">
                <a:solidFill>
                  <a:srgbClr val="000000"/>
                </a:solidFill>
                <a:latin typeface="Times New Roman" panose="02020603050405020304" pitchFamily="18" charset="0"/>
                <a:ea typeface="Times New Roman"/>
                <a:cs typeface="Times New Roman" panose="02020603050405020304" pitchFamily="18" charset="0"/>
              </a:rPr>
              <a:t>-</a:t>
            </a:r>
            <a:r>
              <a:rPr lang="it-IT" sz="2100" i="1" spc="60" dirty="0">
                <a:solidFill>
                  <a:srgbClr val="000000"/>
                </a:solidFill>
                <a:latin typeface="Times New Roman" panose="02020603050405020304" pitchFamily="18" charset="0"/>
                <a:ea typeface="Times New Roman"/>
                <a:cs typeface="Times New Roman" panose="02020603050405020304" pitchFamily="18" charset="0"/>
              </a:rPr>
              <a:t>carte di paesaggio: </a:t>
            </a:r>
            <a:r>
              <a:rPr lang="it-IT" sz="2100" spc="60" dirty="0">
                <a:solidFill>
                  <a:srgbClr val="000000"/>
                </a:solidFill>
                <a:latin typeface="Times New Roman" panose="02020603050405020304" pitchFamily="18" charset="0"/>
                <a:ea typeface="Times New Roman"/>
                <a:cs typeface="Times New Roman" panose="02020603050405020304" pitchFamily="18" charset="0"/>
              </a:rPr>
              <a:t>che stabiliscono le regole di </a:t>
            </a:r>
            <a:r>
              <a:rPr lang="it-IT" sz="2100" spc="60" dirty="0" smtClean="0">
                <a:solidFill>
                  <a:srgbClr val="000000"/>
                </a:solidFill>
                <a:latin typeface="Times New Roman" panose="02020603050405020304" pitchFamily="18" charset="0"/>
                <a:ea typeface="Times New Roman"/>
                <a:cs typeface="Times New Roman" panose="02020603050405020304" pitchFamily="18" charset="0"/>
              </a:rPr>
              <a:t>occupazione/uso </a:t>
            </a:r>
            <a:r>
              <a:rPr lang="it-IT" sz="2100" spc="105" dirty="0">
                <a:solidFill>
                  <a:srgbClr val="000000"/>
                </a:solidFill>
                <a:latin typeface="Times New Roman" panose="02020603050405020304" pitchFamily="18" charset="0"/>
                <a:ea typeface="Times New Roman"/>
                <a:cs typeface="Times New Roman" panose="02020603050405020304" pitchFamily="18" charset="0"/>
              </a:rPr>
              <a:t>dello spazio e prevedono le condizioni dei progetti futuri</a:t>
            </a:r>
            <a:r>
              <a:rPr lang="it-IT" sz="2100" spc="105" dirty="0" smtClean="0">
                <a:solidFill>
                  <a:srgbClr val="000000"/>
                </a:solidFill>
                <a:latin typeface="Times New Roman" panose="02020603050405020304" pitchFamily="18" charset="0"/>
                <a:ea typeface="Times New Roman"/>
                <a:cs typeface="Times New Roman" panose="02020603050405020304" pitchFamily="18" charset="0"/>
              </a:rPr>
              <a:t>.</a:t>
            </a:r>
          </a:p>
          <a:p>
            <a:pPr lvl="0" algn="just"/>
            <a:endParaRPr lang="it-IT" spc="105"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spc="40" dirty="0" smtClean="0">
                <a:solidFill>
                  <a:srgbClr val="000000"/>
                </a:solidFill>
                <a:latin typeface="Times New Roman" panose="02020603050405020304" pitchFamily="18" charset="0"/>
                <a:ea typeface="Times New Roman"/>
                <a:cs typeface="Times New Roman" panose="02020603050405020304" pitchFamily="18" charset="0"/>
              </a:rPr>
              <a:t>-</a:t>
            </a:r>
            <a:r>
              <a:rPr lang="it-IT" sz="2100" b="1" i="1" spc="40" dirty="0">
                <a:solidFill>
                  <a:srgbClr val="000000"/>
                </a:solidFill>
                <a:latin typeface="Times New Roman" panose="02020603050405020304" pitchFamily="18" charset="0"/>
                <a:ea typeface="Times New Roman"/>
                <a:cs typeface="Times New Roman" panose="02020603050405020304" pitchFamily="18" charset="0"/>
              </a:rPr>
              <a:t>parchi di campagna: </a:t>
            </a:r>
            <a:r>
              <a:rPr lang="it-IT" sz="2100" spc="40" dirty="0">
                <a:solidFill>
                  <a:srgbClr val="000000"/>
                </a:solidFill>
                <a:latin typeface="Times New Roman" panose="02020603050405020304" pitchFamily="18" charset="0"/>
                <a:ea typeface="Times New Roman"/>
                <a:cs typeface="Times New Roman" panose="02020603050405020304" pitchFamily="18" charset="0"/>
              </a:rPr>
              <a:t>che possono essere considerati parchi </a:t>
            </a:r>
            <a:r>
              <a:rPr lang="it-IT" sz="2100" spc="45" dirty="0">
                <a:solidFill>
                  <a:srgbClr val="000000"/>
                </a:solidFill>
                <a:latin typeface="Times New Roman" panose="02020603050405020304" pitchFamily="18" charset="0"/>
                <a:ea typeface="Times New Roman"/>
                <a:cs typeface="Times New Roman" panose="02020603050405020304" pitchFamily="18" charset="0"/>
              </a:rPr>
              <a:t>agricoli arricchiti da specifiche finalità paesaggistiche, conservano </a:t>
            </a:r>
            <a:r>
              <a:rPr lang="it-IT" sz="2100" spc="140" dirty="0">
                <a:solidFill>
                  <a:srgbClr val="000000"/>
                </a:solidFill>
                <a:latin typeface="Times New Roman" panose="02020603050405020304" pitchFamily="18" charset="0"/>
                <a:ea typeface="Times New Roman"/>
                <a:cs typeface="Times New Roman" panose="02020603050405020304" pitchFamily="18" charset="0"/>
              </a:rPr>
              <a:t>o realizzano spazi "rurali" in contesti antropizzati, in </a:t>
            </a:r>
            <a:r>
              <a:rPr lang="it-IT" sz="2100" dirty="0">
                <a:solidFill>
                  <a:srgbClr val="000000"/>
                </a:solidFill>
                <a:latin typeface="Times New Roman" panose="02020603050405020304" pitchFamily="18" charset="0"/>
                <a:ea typeface="Times New Roman"/>
                <a:cs typeface="Times New Roman" panose="02020603050405020304" pitchFamily="18" charset="0"/>
              </a:rPr>
              <a:t>collaborazione con le iniziative dei </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cittadini (</a:t>
            </a:r>
            <a:r>
              <a:rPr lang="it-IT" sz="2100" b="1" i="1" dirty="0" smtClean="0">
                <a:solidFill>
                  <a:srgbClr val="000000"/>
                </a:solidFill>
                <a:latin typeface="Times New Roman" panose="02020603050405020304" pitchFamily="18" charset="0"/>
                <a:ea typeface="Times New Roman"/>
                <a:cs typeface="Times New Roman" panose="02020603050405020304" pitchFamily="18" charset="0"/>
              </a:rPr>
              <a:t>parchi urbani</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a:t>
            </a:r>
            <a:endParaRPr lang="it-IT" sz="2100" dirty="0">
              <a:solidFill>
                <a:srgbClr val="000000"/>
              </a:solidFill>
              <a:latin typeface="Times New Roman" panose="02020603050405020304" pitchFamily="18" charset="0"/>
              <a:ea typeface="Times New Roman"/>
              <a:cs typeface="Times New Roman" panose="02020603050405020304" pitchFamily="18" charset="0"/>
            </a:endParaRPr>
          </a:p>
          <a:p>
            <a:pPr lvl="0" algn="just"/>
            <a:endParaRPr lang="it-IT" dirty="0">
              <a:solidFill>
                <a:srgbClr val="000000"/>
              </a:solidFill>
              <a:latin typeface="Times New Roman" panose="02020603050405020304" pitchFamily="18" charset="0"/>
              <a:ea typeface="Times New Roman"/>
              <a:cs typeface="Times New Roman" panose="02020603050405020304" pitchFamily="18" charset="0"/>
            </a:endParaRPr>
          </a:p>
          <a:p>
            <a:pPr lvl="0" algn="just"/>
            <a:r>
              <a:rPr lang="it-IT" sz="2100" dirty="0">
                <a:solidFill>
                  <a:srgbClr val="000000"/>
                </a:solidFill>
                <a:latin typeface="Times New Roman" panose="02020603050405020304" pitchFamily="18" charset="0"/>
                <a:ea typeface="Times New Roman"/>
                <a:cs typeface="Times New Roman" panose="02020603050405020304" pitchFamily="18" charset="0"/>
              </a:rPr>
              <a:t>-</a:t>
            </a:r>
            <a:r>
              <a:rPr lang="it-IT" sz="2100" b="1" i="1" dirty="0">
                <a:solidFill>
                  <a:srgbClr val="000000"/>
                </a:solidFill>
                <a:latin typeface="Times New Roman" panose="02020603050405020304" pitchFamily="18" charset="0"/>
                <a:ea typeface="Times New Roman"/>
                <a:cs typeface="Times New Roman" panose="02020603050405020304" pitchFamily="18" charset="0"/>
              </a:rPr>
              <a:t>agricolture cittadine: </a:t>
            </a:r>
            <a:r>
              <a:rPr lang="it-IT" sz="2100" dirty="0">
                <a:solidFill>
                  <a:srgbClr val="000000"/>
                </a:solidFill>
                <a:latin typeface="Times New Roman" panose="02020603050405020304" pitchFamily="18" charset="0"/>
                <a:ea typeface="Times New Roman"/>
                <a:cs typeface="Times New Roman" panose="02020603050405020304" pitchFamily="18" charset="0"/>
              </a:rPr>
              <a:t>che vengono considerate come </a:t>
            </a:r>
            <a:r>
              <a:rPr lang="it-IT" sz="2100" i="1" spc="-10" dirty="0">
                <a:solidFill>
                  <a:srgbClr val="000000"/>
                </a:solidFill>
                <a:latin typeface="Times New Roman" panose="02020603050405020304" pitchFamily="18" charset="0"/>
                <a:ea typeface="Times New Roman"/>
                <a:cs typeface="Times New Roman" panose="02020603050405020304" pitchFamily="18" charset="0"/>
              </a:rPr>
              <a:t>"agricolture simboliche che collegano la società urbana alla </a:t>
            </a:r>
            <a:r>
              <a:rPr lang="it-IT" sz="2100" i="1" spc="-5" dirty="0">
                <a:solidFill>
                  <a:srgbClr val="000000"/>
                </a:solidFill>
                <a:latin typeface="Times New Roman" panose="02020603050405020304" pitchFamily="18" charset="0"/>
                <a:ea typeface="Times New Roman"/>
                <a:cs typeface="Times New Roman" panose="02020603050405020304" pitchFamily="18" charset="0"/>
              </a:rPr>
              <a:t>ruralità perduta e lontana, non reliquie di coltivazioni di verdure, </a:t>
            </a:r>
            <a:r>
              <a:rPr lang="it-IT" sz="2100" i="1" dirty="0">
                <a:solidFill>
                  <a:srgbClr val="000000"/>
                </a:solidFill>
                <a:latin typeface="Times New Roman" panose="02020603050405020304" pitchFamily="18" charset="0"/>
                <a:ea typeface="Times New Roman"/>
                <a:cs typeface="Times New Roman" panose="02020603050405020304" pitchFamily="18" charset="0"/>
              </a:rPr>
              <a:t>vigne e frutteti,</a:t>
            </a:r>
            <a:r>
              <a:rPr lang="it-IT" sz="2100" dirty="0">
                <a:solidFill>
                  <a:srgbClr val="000000"/>
                </a:solidFill>
                <a:latin typeface="Times New Roman" panose="02020603050405020304" pitchFamily="18" charset="0"/>
                <a:ea typeface="Times New Roman"/>
                <a:cs typeface="Times New Roman" panose="02020603050405020304" pitchFamily="18" charset="0"/>
              </a:rPr>
              <a:t> </a:t>
            </a:r>
            <a:r>
              <a:rPr lang="it-IT" sz="2100" i="1" spc="-5" dirty="0">
                <a:solidFill>
                  <a:srgbClr val="000000"/>
                </a:solidFill>
                <a:latin typeface="Times New Roman" panose="02020603050405020304" pitchFamily="18" charset="0"/>
                <a:ea typeface="Times New Roman"/>
                <a:cs typeface="Times New Roman" panose="02020603050405020304" pitchFamily="18" charset="0"/>
              </a:rPr>
              <a:t>ma luoghi e forme della memoria, capitali culturali da riutilizzare </a:t>
            </a:r>
            <a:r>
              <a:rPr lang="it-IT" sz="2100" i="1" dirty="0">
                <a:solidFill>
                  <a:srgbClr val="000000"/>
                </a:solidFill>
                <a:latin typeface="Times New Roman" panose="02020603050405020304" pitchFamily="18" charset="0"/>
                <a:ea typeface="Times New Roman"/>
                <a:cs typeface="Times New Roman" panose="02020603050405020304" pitchFamily="18" charset="0"/>
              </a:rPr>
              <a:t>come isole di rappresentazione simbolica e rievocazione di un'identità locale</a:t>
            </a:r>
            <a:r>
              <a:rPr lang="it-IT" sz="2100" i="1" dirty="0" smtClean="0">
                <a:solidFill>
                  <a:srgbClr val="000000"/>
                </a:solidFill>
                <a:latin typeface="Times New Roman" panose="02020603050405020304" pitchFamily="18" charset="0"/>
                <a:ea typeface="Times New Roman"/>
                <a:cs typeface="Times New Roman" panose="02020603050405020304" pitchFamily="18" charset="0"/>
              </a:rPr>
              <a:t>” (</a:t>
            </a:r>
            <a:r>
              <a:rPr lang="it-IT" sz="2100" b="1" i="1" dirty="0" smtClean="0">
                <a:solidFill>
                  <a:srgbClr val="000000"/>
                </a:solidFill>
                <a:latin typeface="Times New Roman" panose="02020603050405020304" pitchFamily="18" charset="0"/>
                <a:ea typeface="Times New Roman"/>
                <a:cs typeface="Times New Roman" panose="02020603050405020304" pitchFamily="18" charset="0"/>
              </a:rPr>
              <a:t>orti urbani</a:t>
            </a:r>
            <a:r>
              <a:rPr lang="it-IT" sz="2100" i="1" dirty="0" smtClean="0">
                <a:solidFill>
                  <a:srgbClr val="000000"/>
                </a:solidFill>
                <a:latin typeface="Times New Roman" panose="02020603050405020304" pitchFamily="18" charset="0"/>
                <a:ea typeface="Times New Roman"/>
                <a:cs typeface="Times New Roman" panose="02020603050405020304" pitchFamily="18" charset="0"/>
              </a:rPr>
              <a:t>)</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a:t>
            </a:r>
            <a:endParaRPr lang="it-IT" sz="2100" dirty="0">
              <a:solidFill>
                <a:srgbClr val="000000"/>
              </a:solidFill>
              <a:latin typeface="Times New Roman" panose="02020603050405020304" pitchFamily="18" charset="0"/>
              <a:ea typeface="Times New Roman"/>
              <a:cs typeface="Times New Roman" panose="02020603050405020304" pitchFamily="18" charset="0"/>
            </a:endParaRPr>
          </a:p>
          <a:p>
            <a:pPr lvl="0" algn="just">
              <a:lnSpc>
                <a:spcPct val="85000"/>
              </a:lnSpc>
            </a:pPr>
            <a:endParaRPr lang="it-IT" sz="2400" dirty="0" smtClean="0">
              <a:solidFill>
                <a:prstClr val="black"/>
              </a:solidFill>
              <a:latin typeface="Times New Roman" panose="02020603050405020304" pitchFamily="18" charset="0"/>
              <a:ea typeface="Times New Roman"/>
              <a:cs typeface="Times New Roman" panose="02020603050405020304" pitchFamily="18" charset="0"/>
            </a:endParaRPr>
          </a:p>
          <a:p>
            <a:pPr lvl="0" algn="just">
              <a:lnSpc>
                <a:spcPct val="85000"/>
              </a:lnSpc>
            </a:pPr>
            <a:r>
              <a:rPr lang="it-IT" sz="2100" dirty="0" smtClean="0">
                <a:solidFill>
                  <a:srgbClr val="000000"/>
                </a:solidFill>
                <a:latin typeface="Times New Roman" panose="02020603050405020304" pitchFamily="18" charset="0"/>
                <a:ea typeface="Times New Roman"/>
                <a:cs typeface="Times New Roman" panose="02020603050405020304" pitchFamily="18" charset="0"/>
              </a:rPr>
              <a:t>Pierre </a:t>
            </a:r>
            <a:r>
              <a:rPr lang="it-IT" sz="2100" dirty="0" err="1">
                <a:solidFill>
                  <a:srgbClr val="000000"/>
                </a:solidFill>
                <a:latin typeface="Times New Roman" panose="02020603050405020304" pitchFamily="18" charset="0"/>
                <a:ea typeface="Times New Roman"/>
                <a:cs typeface="Times New Roman" panose="02020603050405020304" pitchFamily="18" charset="0"/>
              </a:rPr>
              <a:t>Donadieu</a:t>
            </a:r>
            <a:r>
              <a:rPr lang="it-IT" sz="2100" dirty="0">
                <a:solidFill>
                  <a:srgbClr val="000000"/>
                </a:solidFill>
                <a:latin typeface="Times New Roman" panose="02020603050405020304" pitchFamily="18" charset="0"/>
                <a:ea typeface="Times New Roman"/>
                <a:cs typeface="Times New Roman" panose="02020603050405020304" pitchFamily="18" charset="0"/>
              </a:rPr>
              <a:t>, </a:t>
            </a:r>
            <a:r>
              <a:rPr lang="it-IT" sz="2100" b="1" i="1" dirty="0">
                <a:solidFill>
                  <a:srgbClr val="000000"/>
                </a:solidFill>
                <a:latin typeface="Times New Roman" panose="02020603050405020304" pitchFamily="18" charset="0"/>
                <a:ea typeface="Times New Roman"/>
                <a:cs typeface="Times New Roman" panose="02020603050405020304" pitchFamily="18" charset="0"/>
              </a:rPr>
              <a:t>Compagne urbane</a:t>
            </a:r>
            <a:r>
              <a:rPr lang="it-IT" sz="2100" i="1" dirty="0">
                <a:solidFill>
                  <a:srgbClr val="000000"/>
                </a:solidFill>
                <a:latin typeface="Times New Roman" panose="02020603050405020304" pitchFamily="18" charset="0"/>
                <a:ea typeface="Times New Roman"/>
                <a:cs typeface="Times New Roman" panose="02020603050405020304" pitchFamily="18" charset="0"/>
              </a:rPr>
              <a:t>, </a:t>
            </a:r>
            <a:r>
              <a:rPr lang="it-IT" sz="2100" dirty="0">
                <a:solidFill>
                  <a:srgbClr val="000000"/>
                </a:solidFill>
                <a:latin typeface="Times New Roman" panose="02020603050405020304" pitchFamily="18" charset="0"/>
                <a:ea typeface="Times New Roman"/>
                <a:cs typeface="Times New Roman" panose="02020603050405020304" pitchFamily="18" charset="0"/>
              </a:rPr>
              <a:t>edizione i</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taliana </a:t>
            </a:r>
            <a:r>
              <a:rPr lang="it-IT" sz="2100" dirty="0">
                <a:solidFill>
                  <a:srgbClr val="000000"/>
                </a:solidFill>
                <a:latin typeface="Times New Roman" panose="02020603050405020304" pitchFamily="18" charset="0"/>
                <a:ea typeface="Times New Roman"/>
                <a:cs typeface="Times New Roman" panose="02020603050405020304" pitchFamily="18" charset="0"/>
              </a:rPr>
              <a:t>a cura di </a:t>
            </a:r>
            <a:r>
              <a:rPr lang="it-IT" sz="2100" dirty="0" err="1">
                <a:solidFill>
                  <a:srgbClr val="000000"/>
                </a:solidFill>
                <a:latin typeface="Times New Roman" panose="02020603050405020304" pitchFamily="18" charset="0"/>
                <a:ea typeface="Times New Roman"/>
                <a:cs typeface="Times New Roman" panose="02020603050405020304" pitchFamily="18" charset="0"/>
              </a:rPr>
              <a:t>Mariavaleria</a:t>
            </a:r>
            <a:r>
              <a:rPr lang="it-IT" sz="2100" dirty="0">
                <a:solidFill>
                  <a:srgbClr val="000000"/>
                </a:solidFill>
                <a:latin typeface="Times New Roman" panose="02020603050405020304" pitchFamily="18" charset="0"/>
                <a:ea typeface="Times New Roman"/>
                <a:cs typeface="Times New Roman" panose="02020603050405020304" pitchFamily="18" charset="0"/>
              </a:rPr>
              <a:t> </a:t>
            </a:r>
            <a:r>
              <a:rPr lang="it-IT" sz="2100" dirty="0" err="1" smtClean="0">
                <a:solidFill>
                  <a:srgbClr val="000000"/>
                </a:solidFill>
                <a:latin typeface="Times New Roman" panose="02020603050405020304" pitchFamily="18" charset="0"/>
                <a:ea typeface="Times New Roman"/>
                <a:cs typeface="Times New Roman" panose="02020603050405020304" pitchFamily="18" charset="0"/>
              </a:rPr>
              <a:t>Mininni</a:t>
            </a:r>
            <a:r>
              <a:rPr lang="it-IT" sz="2100" dirty="0">
                <a:solidFill>
                  <a:srgbClr val="000000"/>
                </a:solidFill>
                <a:latin typeface="Times New Roman" panose="02020603050405020304" pitchFamily="18" charset="0"/>
                <a:ea typeface="Times New Roman"/>
                <a:cs typeface="Times New Roman" panose="02020603050405020304" pitchFamily="18" charset="0"/>
              </a:rPr>
              <a:t>, Donzelli Editore, Roma, 2013</a:t>
            </a:r>
            <a:r>
              <a:rPr lang="it-IT" sz="2100" dirty="0" smtClean="0">
                <a:solidFill>
                  <a:srgbClr val="000000"/>
                </a:solidFill>
                <a:latin typeface="Times New Roman" panose="02020603050405020304" pitchFamily="18" charset="0"/>
                <a:ea typeface="Times New Roman"/>
                <a:cs typeface="Times New Roman" panose="02020603050405020304" pitchFamily="18" charset="0"/>
              </a:rPr>
              <a:t>.</a:t>
            </a:r>
            <a:endParaRPr lang="it-IT" sz="2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32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arco urbano della Théols a Issoudu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95792"/>
            <a:ext cx="7272808" cy="4186919"/>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91022" y="116632"/>
            <a:ext cx="8748464" cy="2308324"/>
          </a:xfrm>
          <a:prstGeom prst="rect">
            <a:avLst/>
          </a:prstGeom>
        </p:spPr>
        <p:txBody>
          <a:bodyPr wrap="square">
            <a:spAutoFit/>
          </a:bodyPr>
          <a:lstStyle/>
          <a:p>
            <a:r>
              <a:rPr lang="it-IT" b="1" dirty="0" smtClean="0">
                <a:latin typeface="Times New Roman" panose="02020603050405020304" pitchFamily="18" charset="0"/>
                <a:cs typeface="Times New Roman" panose="02020603050405020304" pitchFamily="18" charset="0"/>
              </a:rPr>
              <a:t>ESEMPIO 1.</a:t>
            </a:r>
          </a:p>
          <a:p>
            <a:r>
              <a:rPr lang="it-IT" dirty="0" smtClean="0">
                <a:latin typeface="Times New Roman" panose="02020603050405020304" pitchFamily="18" charset="0"/>
                <a:cs typeface="Times New Roman" panose="02020603050405020304" pitchFamily="18" charset="0"/>
              </a:rPr>
              <a:t>Paese </a:t>
            </a:r>
            <a:r>
              <a:rPr lang="it-IT" dirty="0">
                <a:latin typeface="Times New Roman" panose="02020603050405020304" pitchFamily="18" charset="0"/>
                <a:cs typeface="Times New Roman" panose="02020603050405020304" pitchFamily="18" charset="0"/>
              </a:rPr>
              <a:t>FRANCIA </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Denominazione PARC DE ISSOUDUN</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Località ISSOUDUN, INDRE</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Progettisti MICHEL DESVIGNE, CHRISTINE DALNOKY</a:t>
            </a:r>
            <a:br>
              <a:rPr lang="it-IT"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Tipologia </a:t>
            </a:r>
            <a:r>
              <a:rPr lang="it-IT" b="1" dirty="0">
                <a:latin typeface="Times New Roman" panose="02020603050405020304" pitchFamily="18" charset="0"/>
                <a:cs typeface="Times New Roman" panose="02020603050405020304" pitchFamily="18" charset="0"/>
              </a:rPr>
              <a:t>PARCO PUBBLICO URBANO CONTEMPORANEO</a:t>
            </a:r>
            <a:br>
              <a:rPr lang="it-IT" b="1" dirty="0">
                <a:latin typeface="Times New Roman" panose="02020603050405020304" pitchFamily="18" charset="0"/>
                <a:cs typeface="Times New Roman" panose="02020603050405020304" pitchFamily="18" charset="0"/>
              </a:rPr>
            </a:br>
            <a:r>
              <a:rPr lang="it-IT" dirty="0">
                <a:latin typeface="Times New Roman" panose="02020603050405020304" pitchFamily="18" charset="0"/>
                <a:cs typeface="Times New Roman" panose="02020603050405020304" pitchFamily="18" charset="0"/>
              </a:rPr>
              <a:t>Anno di realizzazione 1992 - </a:t>
            </a:r>
            <a:r>
              <a:rPr lang="it-IT" dirty="0" smtClean="0">
                <a:latin typeface="Times New Roman" panose="02020603050405020304" pitchFamily="18" charset="0"/>
                <a:cs typeface="Times New Roman" panose="02020603050405020304" pitchFamily="18" charset="0"/>
              </a:rPr>
              <a:t>1994</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3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isultati immagini per parco urbano della Théols a Issoudu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81688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29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parco urbano della Théols a Issoudu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79326"/>
            <a:ext cx="3467100" cy="4772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ocs.polito.it/biblioteca/giardini/issoudum/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88708"/>
            <a:ext cx="5202188" cy="341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8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188640"/>
            <a:ext cx="8928992" cy="6494085"/>
          </a:xfrm>
          <a:prstGeom prst="rect">
            <a:avLst/>
          </a:prstGeom>
          <a:noFill/>
        </p:spPr>
        <p:txBody>
          <a:bodyPr wrap="square" rtlCol="0">
            <a:spAutoFit/>
          </a:bodyPr>
          <a:lstStyle/>
          <a:p>
            <a:pPr algn="just"/>
            <a:r>
              <a:rPr lang="it-IT" sz="2100" b="1" dirty="0">
                <a:latin typeface="Times New Roman" panose="02020603050405020304" pitchFamily="18" charset="0"/>
                <a:cs typeface="Times New Roman" panose="02020603050405020304" pitchFamily="18" charset="0"/>
              </a:rPr>
              <a:t>L'approccio teorico di </a:t>
            </a:r>
            <a:r>
              <a:rPr lang="it-IT" sz="2100" b="1" dirty="0" err="1">
                <a:latin typeface="Times New Roman" panose="02020603050405020304" pitchFamily="18" charset="0"/>
                <a:cs typeface="Times New Roman" panose="02020603050405020304" pitchFamily="18" charset="0"/>
              </a:rPr>
              <a:t>Mariavaleria</a:t>
            </a:r>
            <a:r>
              <a:rPr lang="it-IT" sz="2100" b="1" dirty="0">
                <a:latin typeface="Times New Roman" panose="02020603050405020304" pitchFamily="18" charset="0"/>
                <a:cs typeface="Times New Roman" panose="02020603050405020304" pitchFamily="18" charset="0"/>
              </a:rPr>
              <a:t> </a:t>
            </a:r>
            <a:r>
              <a:rPr lang="it-IT" sz="2100" b="1" dirty="0" err="1" smtClean="0">
                <a:latin typeface="Times New Roman" panose="02020603050405020304" pitchFamily="18" charset="0"/>
                <a:cs typeface="Times New Roman" panose="02020603050405020304" pitchFamily="18" charset="0"/>
              </a:rPr>
              <a:t>Mininni</a:t>
            </a:r>
            <a:endParaRPr lang="it-IT" sz="2100" b="1" dirty="0" smtClean="0">
              <a:latin typeface="Times New Roman" panose="02020603050405020304" pitchFamily="18" charset="0"/>
              <a:cs typeface="Times New Roman" panose="02020603050405020304" pitchFamily="18" charset="0"/>
            </a:endParaRPr>
          </a:p>
          <a:p>
            <a:pPr algn="just"/>
            <a:endParaRPr lang="it-IT" sz="2800" dirty="0">
              <a:latin typeface="Times New Roman" panose="02020603050405020304" pitchFamily="18" charset="0"/>
              <a:cs typeface="Times New Roman" panose="02020603050405020304" pitchFamily="18" charset="0"/>
            </a:endParaRPr>
          </a:p>
          <a:p>
            <a:pPr algn="just"/>
            <a:r>
              <a:rPr lang="it-IT" sz="2100" dirty="0" err="1">
                <a:latin typeface="Times New Roman" panose="02020603050405020304" pitchFamily="18" charset="0"/>
                <a:cs typeface="Times New Roman" panose="02020603050405020304" pitchFamily="18" charset="0"/>
              </a:rPr>
              <a:t>Mariavaleria</a:t>
            </a:r>
            <a:r>
              <a:rPr lang="it-IT" sz="2100" dirty="0">
                <a:latin typeface="Times New Roman" panose="02020603050405020304" pitchFamily="18" charset="0"/>
                <a:cs typeface="Times New Roman" panose="02020603050405020304" pitchFamily="18" charset="0"/>
              </a:rPr>
              <a:t> </a:t>
            </a:r>
            <a:r>
              <a:rPr lang="it-IT" sz="2100" dirty="0" err="1">
                <a:latin typeface="Times New Roman" panose="02020603050405020304" pitchFamily="18" charset="0"/>
                <a:cs typeface="Times New Roman" panose="02020603050405020304" pitchFamily="18" charset="0"/>
              </a:rPr>
              <a:t>Mininni</a:t>
            </a:r>
            <a:r>
              <a:rPr lang="it-IT" sz="2100" dirty="0">
                <a:latin typeface="Times New Roman" panose="02020603050405020304" pitchFamily="18" charset="0"/>
                <a:cs typeface="Times New Roman" panose="02020603050405020304" pitchFamily="18" charset="0"/>
              </a:rPr>
              <a:t> si occupa della trasposizione degli insegnamenti francesi in Italia, nel tentativo di promuovere le </a:t>
            </a:r>
            <a:r>
              <a:rPr lang="it-IT" sz="2100" b="1" dirty="0">
                <a:latin typeface="Times New Roman" panose="02020603050405020304" pitchFamily="18" charset="0"/>
                <a:cs typeface="Times New Roman" panose="02020603050405020304" pitchFamily="18" charset="0"/>
              </a:rPr>
              <a:t>politiche</a:t>
            </a:r>
            <a:r>
              <a:rPr lang="it-IT" sz="2100" dirty="0">
                <a:latin typeface="Times New Roman" panose="02020603050405020304" pitchFamily="18" charset="0"/>
                <a:cs typeface="Times New Roman" panose="02020603050405020304" pitchFamily="18" charset="0"/>
              </a:rPr>
              <a:t> e </a:t>
            </a:r>
            <a:r>
              <a:rPr lang="it-IT" sz="2100" dirty="0" smtClean="0">
                <a:latin typeface="Times New Roman" panose="02020603050405020304" pitchFamily="18" charset="0"/>
                <a:cs typeface="Times New Roman" panose="02020603050405020304" pitchFamily="18" charset="0"/>
              </a:rPr>
              <a:t>le </a:t>
            </a:r>
            <a:r>
              <a:rPr lang="it-IT" sz="2100" b="1" dirty="0" smtClean="0">
                <a:latin typeface="Times New Roman" panose="02020603050405020304" pitchFamily="18" charset="0"/>
                <a:cs typeface="Times New Roman" panose="02020603050405020304" pitchFamily="18" charset="0"/>
              </a:rPr>
              <a:t>pratiche</a:t>
            </a:r>
            <a:r>
              <a:rPr lang="it-IT" sz="2100" dirty="0" smtClean="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che vengono definite </a:t>
            </a:r>
            <a:r>
              <a:rPr lang="it-IT" sz="2100" b="1" dirty="0">
                <a:latin typeface="Times New Roman" panose="02020603050405020304" pitchFamily="18" charset="0"/>
                <a:cs typeface="Times New Roman" panose="02020603050405020304" pitchFamily="18" charset="0"/>
              </a:rPr>
              <a:t>periurbane</a:t>
            </a:r>
            <a:r>
              <a:rPr lang="it-IT" sz="2100" dirty="0">
                <a:latin typeface="Times New Roman" panose="02020603050405020304" pitchFamily="18" charset="0"/>
                <a:cs typeface="Times New Roman" panose="02020603050405020304" pitchFamily="18" charset="0"/>
              </a:rPr>
              <a:t>.</a:t>
            </a: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In particolare, </a:t>
            </a:r>
            <a:r>
              <a:rPr lang="it-IT" sz="2100" dirty="0">
                <a:latin typeface="Times New Roman" panose="02020603050405020304" pitchFamily="18" charset="0"/>
                <a:cs typeface="Times New Roman" panose="02020603050405020304" pitchFamily="18" charset="0"/>
              </a:rPr>
              <a:t>nel </a:t>
            </a:r>
            <a:r>
              <a:rPr lang="it-IT" sz="2100" dirty="0" smtClean="0">
                <a:latin typeface="Times New Roman" panose="02020603050405020304" pitchFamily="18" charset="0"/>
                <a:cs typeface="Times New Roman" panose="02020603050405020304" pitchFamily="18" charset="0"/>
              </a:rPr>
              <a:t>testo </a:t>
            </a:r>
            <a:r>
              <a:rPr lang="it-IT" sz="2100" b="1" i="1" dirty="0">
                <a:latin typeface="Times New Roman" panose="02020603050405020304" pitchFamily="18" charset="0"/>
                <a:cs typeface="Times New Roman" panose="02020603050405020304" pitchFamily="18" charset="0"/>
              </a:rPr>
              <a:t>"</a:t>
            </a:r>
            <a:r>
              <a:rPr lang="it-IT" sz="2100" b="1" i="1" dirty="0" err="1">
                <a:latin typeface="Times New Roman" panose="02020603050405020304" pitchFamily="18" charset="0"/>
                <a:cs typeface="Times New Roman" panose="02020603050405020304" pitchFamily="18" charset="0"/>
              </a:rPr>
              <a:t>Approssímazíoní</a:t>
            </a:r>
            <a:r>
              <a:rPr lang="it-IT" sz="2100" b="1" i="1" dirty="0">
                <a:latin typeface="Times New Roman" panose="02020603050405020304" pitchFamily="18" charset="0"/>
                <a:cs typeface="Times New Roman" panose="02020603050405020304" pitchFamily="18" charset="0"/>
              </a:rPr>
              <a:t> alla città"</a:t>
            </a:r>
            <a:r>
              <a:rPr lang="it-IT" sz="2100" dirty="0">
                <a:latin typeface="Times New Roman" panose="02020603050405020304" pitchFamily="18" charset="0"/>
                <a:cs typeface="Times New Roman" panose="02020603050405020304" pitchFamily="18" charset="0"/>
              </a:rPr>
              <a:t>,</a:t>
            </a:r>
            <a:r>
              <a:rPr lang="it-IT" sz="2100" b="1" i="1" dirty="0">
                <a:latin typeface="Times New Roman" panose="02020603050405020304" pitchFamily="18" charset="0"/>
                <a:cs typeface="Times New Roman" panose="02020603050405020304" pitchFamily="18" charset="0"/>
              </a:rPr>
              <a:t> </a:t>
            </a:r>
            <a:r>
              <a:rPr lang="it-IT" sz="2100" dirty="0" smtClean="0">
                <a:latin typeface="Times New Roman" panose="02020603050405020304" pitchFamily="18" charset="0"/>
                <a:cs typeface="Times New Roman" panose="02020603050405020304" pitchFamily="18" charset="0"/>
              </a:rPr>
              <a:t>l'Autrice </a:t>
            </a:r>
            <a:r>
              <a:rPr lang="it-IT" sz="2100" dirty="0">
                <a:latin typeface="Times New Roman" panose="02020603050405020304" pitchFamily="18" charset="0"/>
                <a:cs typeface="Times New Roman" panose="02020603050405020304" pitchFamily="18" charset="0"/>
              </a:rPr>
              <a:t>intende andare oltre "</a:t>
            </a:r>
            <a:r>
              <a:rPr lang="it-IT" sz="2100" b="1" i="1" dirty="0" smtClean="0">
                <a:latin typeface="Times New Roman" panose="02020603050405020304" pitchFamily="18" charset="0"/>
                <a:cs typeface="Times New Roman" panose="02020603050405020304" pitchFamily="18" charset="0"/>
              </a:rPr>
              <a:t>all'utopia realistica</a:t>
            </a:r>
            <a:r>
              <a:rPr lang="it-IT" sz="2100" b="1" dirty="0">
                <a:latin typeface="Times New Roman" panose="02020603050405020304" pitchFamily="18" charset="0"/>
                <a:cs typeface="Times New Roman" panose="02020603050405020304" pitchFamily="18" charset="0"/>
              </a:rPr>
              <a:t>" </a:t>
            </a:r>
            <a:r>
              <a:rPr lang="it-IT" sz="2100" b="1" i="1" dirty="0" smtClean="0">
                <a:latin typeface="Times New Roman" panose="02020603050405020304" pitchFamily="18" charset="0"/>
                <a:cs typeface="Times New Roman" panose="02020603050405020304" pitchFamily="18" charset="0"/>
              </a:rPr>
              <a:t>della </a:t>
            </a:r>
            <a:r>
              <a:rPr lang="it-IT" sz="2100" b="1" i="1" dirty="0">
                <a:latin typeface="Times New Roman" panose="02020603050405020304" pitchFamily="18" charset="0"/>
                <a:cs typeface="Times New Roman" panose="02020603050405020304" pitchFamily="18" charset="0"/>
              </a:rPr>
              <a:t>campagna teorizzata da </a:t>
            </a:r>
            <a:r>
              <a:rPr lang="it-IT" sz="2100" b="1" i="1" dirty="0" err="1">
                <a:latin typeface="Times New Roman" panose="02020603050405020304" pitchFamily="18" charset="0"/>
                <a:cs typeface="Times New Roman" panose="02020603050405020304" pitchFamily="18" charset="0"/>
              </a:rPr>
              <a:t>Donadieu</a:t>
            </a:r>
            <a:r>
              <a:rPr lang="it-IT" sz="2100" b="1" i="1"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("...la </a:t>
            </a:r>
            <a:r>
              <a:rPr lang="it-IT" sz="2100" i="1" dirty="0">
                <a:latin typeface="Times New Roman" panose="02020603050405020304" pitchFamily="18" charset="0"/>
                <a:cs typeface="Times New Roman" panose="02020603050405020304" pitchFamily="18" charset="0"/>
              </a:rPr>
              <a:t>campagna urbana fonda l'idea di abitabilità in chiave </a:t>
            </a:r>
            <a:r>
              <a:rPr lang="it-IT" sz="2100" i="1" dirty="0" smtClean="0">
                <a:latin typeface="Times New Roman" panose="02020603050405020304" pitchFamily="18" charset="0"/>
                <a:cs typeface="Times New Roman" panose="02020603050405020304" pitchFamily="18" charset="0"/>
              </a:rPr>
              <a:t>agro-urbana </a:t>
            </a:r>
            <a:r>
              <a:rPr lang="it-IT" sz="2100" i="1" dirty="0">
                <a:latin typeface="Times New Roman" panose="02020603050405020304" pitchFamily="18" charset="0"/>
                <a:cs typeface="Times New Roman" panose="02020603050405020304" pitchFamily="18" charset="0"/>
              </a:rPr>
              <a:t>dove il vuoto agricolo aiuta a leggere e comprendere il pieno della città</a:t>
            </a:r>
            <a:r>
              <a:rPr lang="it-IT" sz="2100" i="1" dirty="0" smtClean="0">
                <a:latin typeface="Times New Roman" panose="02020603050405020304" pitchFamily="18" charset="0"/>
                <a:cs typeface="Times New Roman" panose="02020603050405020304" pitchFamily="18" charset="0"/>
              </a:rPr>
              <a:t>") </a:t>
            </a:r>
            <a:r>
              <a:rPr lang="it-IT" sz="2100" dirty="0" smtClean="0">
                <a:latin typeface="Times New Roman" panose="02020603050405020304" pitchFamily="18" charset="0"/>
                <a:cs typeface="Times New Roman" panose="02020603050405020304" pitchFamily="18" charset="0"/>
              </a:rPr>
              <a:t>effettuando </a:t>
            </a:r>
            <a:r>
              <a:rPr lang="it-IT" sz="2100" dirty="0">
                <a:latin typeface="Times New Roman" panose="02020603050405020304" pitchFamily="18" charset="0"/>
                <a:cs typeface="Times New Roman" panose="02020603050405020304" pitchFamily="18" charset="0"/>
              </a:rPr>
              <a:t>un percorso a ritroso che, partendo da progetti paesaggistici realizzati in </a:t>
            </a:r>
            <a:r>
              <a:rPr lang="it-IT" sz="2100" dirty="0" smtClean="0">
                <a:latin typeface="Times New Roman" panose="02020603050405020304" pitchFamily="18" charset="0"/>
                <a:cs typeface="Times New Roman" panose="02020603050405020304" pitchFamily="18" charset="0"/>
              </a:rPr>
              <a:t>Puglia </a:t>
            </a:r>
            <a:r>
              <a:rPr lang="it-IT" sz="2100" dirty="0">
                <a:latin typeface="Times New Roman" panose="02020603050405020304" pitchFamily="18" charset="0"/>
                <a:cs typeface="Times New Roman" panose="02020603050405020304" pitchFamily="18" charset="0"/>
              </a:rPr>
              <a:t>la porta a riflettere sulla </a:t>
            </a:r>
            <a:r>
              <a:rPr lang="it-IT" sz="2100" dirty="0" err="1" smtClean="0">
                <a:latin typeface="Times New Roman" panose="02020603050405020304" pitchFamily="18" charset="0"/>
                <a:cs typeface="Times New Roman" panose="02020603050405020304" pitchFamily="18" charset="0"/>
              </a:rPr>
              <a:t>periurbanità</a:t>
            </a:r>
            <a:r>
              <a:rPr lang="it-IT" sz="2100" dirty="0" smtClean="0">
                <a:latin typeface="Times New Roman" panose="02020603050405020304" pitchFamily="18" charset="0"/>
                <a:cs typeface="Times New Roman" panose="02020603050405020304" pitchFamily="18" charset="0"/>
              </a:rPr>
              <a:t>, tutte </a:t>
            </a:r>
            <a:r>
              <a:rPr lang="it-IT" sz="2100" dirty="0">
                <a:latin typeface="Times New Roman" panose="02020603050405020304" pitchFamily="18" charset="0"/>
                <a:cs typeface="Times New Roman" panose="02020603050405020304" pitchFamily="18" charset="0"/>
              </a:rPr>
              <a:t>le sue figure e i mestieri che la circondano</a:t>
            </a:r>
            <a:r>
              <a:rPr lang="it-IT" sz="2100" dirty="0" smtClean="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È opinione della </a:t>
            </a:r>
            <a:r>
              <a:rPr lang="it-IT" sz="2100" dirty="0" err="1">
                <a:latin typeface="Times New Roman" panose="02020603050405020304" pitchFamily="18" charset="0"/>
                <a:cs typeface="Times New Roman" panose="02020603050405020304" pitchFamily="18" charset="0"/>
              </a:rPr>
              <a:t>Mininni</a:t>
            </a:r>
            <a:r>
              <a:rPr lang="it-IT" sz="2100" dirty="0">
                <a:latin typeface="Times New Roman" panose="02020603050405020304" pitchFamily="18" charset="0"/>
                <a:cs typeface="Times New Roman" panose="02020603050405020304" pitchFamily="18" charset="0"/>
              </a:rPr>
              <a:t> che lo spazio periurbano debba essere visto attraverso una visione paesaggistica, che può fare </a:t>
            </a:r>
            <a:r>
              <a:rPr lang="it-IT" sz="2100" dirty="0" smtClean="0">
                <a:latin typeface="Times New Roman" panose="02020603050405020304" pitchFamily="18" charset="0"/>
                <a:cs typeface="Times New Roman" panose="02020603050405020304" pitchFamily="18" charset="0"/>
              </a:rPr>
              <a:t>"</a:t>
            </a:r>
            <a:r>
              <a:rPr lang="it-IT" sz="2100" i="1" dirty="0" smtClean="0">
                <a:latin typeface="Times New Roman" panose="02020603050405020304" pitchFamily="18" charset="0"/>
                <a:cs typeface="Times New Roman" panose="02020603050405020304" pitchFamily="18" charset="0"/>
              </a:rPr>
              <a:t>del </a:t>
            </a:r>
            <a:r>
              <a:rPr lang="it-IT" sz="2100" i="1" dirty="0">
                <a:latin typeface="Times New Roman" panose="02020603050405020304" pitchFamily="18" charset="0"/>
                <a:cs typeface="Times New Roman" panose="02020603050405020304" pitchFamily="18" charset="0"/>
              </a:rPr>
              <a:t>periurbano un bene se è </a:t>
            </a:r>
            <a:r>
              <a:rPr lang="it-IT" sz="2100" i="1" dirty="0" err="1" smtClean="0">
                <a:latin typeface="Times New Roman" panose="02020603050405020304" pitchFamily="18" charset="0"/>
                <a:cs typeface="Times New Roman" panose="02020603050405020304" pitchFamily="18" charset="0"/>
              </a:rPr>
              <a:t>mobilizzatore</a:t>
            </a:r>
            <a:r>
              <a:rPr lang="it-IT" sz="2100" i="1" dirty="0">
                <a:latin typeface="Times New Roman" panose="02020603050405020304" pitchFamily="18" charset="0"/>
                <a:cs typeface="Times New Roman" panose="02020603050405020304" pitchFamily="18" charset="0"/>
              </a:rPr>
              <a:t> </a:t>
            </a:r>
            <a:r>
              <a:rPr lang="it-IT" sz="2100" i="1" dirty="0" smtClean="0">
                <a:latin typeface="Times New Roman" panose="02020603050405020304" pitchFamily="18" charset="0"/>
                <a:cs typeface="Times New Roman" panose="02020603050405020304" pitchFamily="18" charset="0"/>
              </a:rPr>
              <a:t>di idee </a:t>
            </a:r>
            <a:r>
              <a:rPr lang="it-IT" sz="2100" i="1" dirty="0">
                <a:latin typeface="Times New Roman" panose="02020603050405020304" pitchFamily="18" charset="0"/>
                <a:cs typeface="Times New Roman" panose="02020603050405020304" pitchFamily="18" charset="0"/>
              </a:rPr>
              <a:t>e azioni, ovvero se diventa strumento per il governo territoriale e guida l'azione </a:t>
            </a:r>
            <a:r>
              <a:rPr lang="it-IT" sz="2100" i="1" dirty="0" smtClean="0">
                <a:latin typeface="Times New Roman" panose="02020603050405020304" pitchFamily="18" charset="0"/>
                <a:cs typeface="Times New Roman" panose="02020603050405020304" pitchFamily="18" charset="0"/>
              </a:rPr>
              <a:t>pubblica", </a:t>
            </a:r>
            <a:r>
              <a:rPr lang="it-IT" sz="2100" dirty="0" smtClean="0">
                <a:latin typeface="Times New Roman" panose="02020603050405020304" pitchFamily="18" charset="0"/>
                <a:cs typeface="Times New Roman" panose="02020603050405020304" pitchFamily="18" charset="0"/>
              </a:rPr>
              <a:t>che </a:t>
            </a:r>
            <a:r>
              <a:rPr lang="it-IT" sz="2100" dirty="0">
                <a:latin typeface="Times New Roman" panose="02020603050405020304" pitchFamily="18" charset="0"/>
                <a:cs typeface="Times New Roman" panose="02020603050405020304" pitchFamily="18" charset="0"/>
              </a:rPr>
              <a:t>si confronti con le idee paesaggistiche, naturali ed ecologiste </a:t>
            </a:r>
            <a:r>
              <a:rPr lang="it-IT" sz="2100" dirty="0" smtClean="0">
                <a:latin typeface="Times New Roman" panose="02020603050405020304" pitchFamily="18" charset="0"/>
                <a:cs typeface="Times New Roman" panose="02020603050405020304" pitchFamily="18" charset="0"/>
              </a:rPr>
              <a:t>.</a:t>
            </a:r>
            <a:endParaRPr lang="it-IT" sz="2100" dirty="0">
              <a:latin typeface="Times New Roman" panose="02020603050405020304" pitchFamily="18" charset="0"/>
              <a:cs typeface="Times New Roman" panose="02020603050405020304" pitchFamily="18" charset="0"/>
            </a:endParaRPr>
          </a:p>
          <a:p>
            <a:pPr algn="just"/>
            <a:endParaRPr lang="it-IT" sz="1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3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07504" y="332656"/>
            <a:ext cx="8856984" cy="5816977"/>
          </a:xfrm>
          <a:prstGeom prst="rect">
            <a:avLst/>
          </a:prstGeom>
          <a:noFill/>
        </p:spPr>
        <p:txBody>
          <a:bodyPr wrap="square" rtlCol="0">
            <a:spAutoFit/>
          </a:bodyPr>
          <a:lstStyle/>
          <a:p>
            <a:pPr lvl="0" algn="just"/>
            <a:r>
              <a:rPr lang="it-IT" sz="2100" dirty="0">
                <a:solidFill>
                  <a:prstClr val="black"/>
                </a:solidFill>
                <a:latin typeface="Times New Roman" panose="02020603050405020304" pitchFamily="18" charset="0"/>
                <a:cs typeface="Times New Roman" panose="02020603050405020304" pitchFamily="18" charset="0"/>
              </a:rPr>
              <a:t>In questo processo </a:t>
            </a:r>
            <a:r>
              <a:rPr lang="it-IT" sz="2100" dirty="0" smtClean="0">
                <a:solidFill>
                  <a:prstClr val="black"/>
                </a:solidFill>
                <a:latin typeface="Times New Roman" panose="02020603050405020304" pitchFamily="18" charset="0"/>
                <a:cs typeface="Times New Roman" panose="02020603050405020304" pitchFamily="18" charset="0"/>
              </a:rPr>
              <a:t>l‘Autrice </a:t>
            </a:r>
            <a:r>
              <a:rPr lang="it-IT" sz="2100" dirty="0">
                <a:solidFill>
                  <a:prstClr val="black"/>
                </a:solidFill>
                <a:latin typeface="Times New Roman" panose="02020603050405020304" pitchFamily="18" charset="0"/>
                <a:cs typeface="Times New Roman" panose="02020603050405020304" pitchFamily="18" charset="0"/>
              </a:rPr>
              <a:t>individua un rinnovato ruolo del mestiere dell'urbanista </a:t>
            </a:r>
            <a:r>
              <a:rPr lang="it-IT" sz="2100" dirty="0" smtClean="0">
                <a:solidFill>
                  <a:prstClr val="black"/>
                </a:solidFill>
                <a:latin typeface="Times New Roman" panose="02020603050405020304" pitchFamily="18" charset="0"/>
                <a:cs typeface="Times New Roman" panose="02020603050405020304" pitchFamily="18" charset="0"/>
              </a:rPr>
              <a:t>italiano, </a:t>
            </a:r>
            <a:r>
              <a:rPr lang="it-IT" sz="2100" dirty="0">
                <a:solidFill>
                  <a:prstClr val="black"/>
                </a:solidFill>
                <a:latin typeface="Times New Roman" panose="02020603050405020304" pitchFamily="18" charset="0"/>
                <a:cs typeface="Times New Roman" panose="02020603050405020304" pitchFamily="18" charset="0"/>
              </a:rPr>
              <a:t>che si riprende il ruolo del progettista della città e del </a:t>
            </a:r>
            <a:r>
              <a:rPr lang="it-IT" sz="2100" dirty="0" smtClean="0">
                <a:solidFill>
                  <a:prstClr val="black"/>
                </a:solidFill>
                <a:latin typeface="Times New Roman" panose="02020603050405020304" pitchFamily="18" charset="0"/>
                <a:cs typeface="Times New Roman" panose="02020603050405020304" pitchFamily="18" charset="0"/>
              </a:rPr>
              <a:t>territorio, </a:t>
            </a:r>
            <a:r>
              <a:rPr lang="it-IT" sz="2100" dirty="0">
                <a:solidFill>
                  <a:prstClr val="black"/>
                </a:solidFill>
                <a:latin typeface="Times New Roman" panose="02020603050405020304" pitchFamily="18" charset="0"/>
                <a:cs typeface="Times New Roman" panose="02020603050405020304" pitchFamily="18" charset="0"/>
              </a:rPr>
              <a:t>non trascurando al contempo i temi del giardino e del paesaggio. </a:t>
            </a:r>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Questa </a:t>
            </a:r>
            <a:r>
              <a:rPr lang="it-IT" sz="2100" dirty="0">
                <a:solidFill>
                  <a:prstClr val="black"/>
                </a:solidFill>
                <a:latin typeface="Times New Roman" panose="02020603050405020304" pitchFamily="18" charset="0"/>
                <a:cs typeface="Times New Roman" panose="02020603050405020304" pitchFamily="18" charset="0"/>
              </a:rPr>
              <a:t>figura sarà fautrice del </a:t>
            </a:r>
            <a:r>
              <a:rPr lang="it-IT" sz="2100" i="1" dirty="0">
                <a:solidFill>
                  <a:prstClr val="black"/>
                </a:solidFill>
                <a:latin typeface="Times New Roman" panose="02020603050405020304" pitchFamily="18" charset="0"/>
                <a:cs typeface="Times New Roman" panose="02020603050405020304" pitchFamily="18" charset="0"/>
              </a:rPr>
              <a:t>"</a:t>
            </a:r>
            <a:r>
              <a:rPr lang="it-IT" sz="2100" b="1" i="1" dirty="0">
                <a:solidFill>
                  <a:prstClr val="black"/>
                </a:solidFill>
                <a:latin typeface="Times New Roman" panose="02020603050405020304" pitchFamily="18" charset="0"/>
                <a:cs typeface="Times New Roman" panose="02020603050405020304" pitchFamily="18" charset="0"/>
              </a:rPr>
              <a:t>progetto paesaggista</a:t>
            </a:r>
            <a:r>
              <a:rPr lang="it-IT" sz="2100" i="1" dirty="0">
                <a:solidFill>
                  <a:prstClr val="black"/>
                </a:solidFill>
                <a:latin typeface="Times New Roman" panose="02020603050405020304" pitchFamily="18" charset="0"/>
                <a:cs typeface="Times New Roman" panose="02020603050405020304" pitchFamily="18" charset="0"/>
              </a:rPr>
              <a:t>" </a:t>
            </a:r>
            <a:r>
              <a:rPr lang="it-IT" sz="2100" dirty="0">
                <a:solidFill>
                  <a:prstClr val="black"/>
                </a:solidFill>
                <a:latin typeface="Times New Roman" panose="02020603050405020304" pitchFamily="18" charset="0"/>
                <a:cs typeface="Times New Roman" panose="02020603050405020304" pitchFamily="18" charset="0"/>
              </a:rPr>
              <a:t>che non presenta più la scissione tra le politiche dello sviluppo e le politiche di animazione dello sviluppo </a:t>
            </a:r>
            <a:r>
              <a:rPr lang="it-IT" sz="2100" dirty="0" smtClean="0">
                <a:solidFill>
                  <a:prstClr val="black"/>
                </a:solidFill>
                <a:latin typeface="Times New Roman" panose="02020603050405020304" pitchFamily="18" charset="0"/>
                <a:cs typeface="Times New Roman" panose="02020603050405020304" pitchFamily="18" charset="0"/>
              </a:rPr>
              <a:t>locale e </a:t>
            </a:r>
            <a:r>
              <a:rPr lang="it-IT" sz="2100" dirty="0">
                <a:solidFill>
                  <a:prstClr val="black"/>
                </a:solidFill>
                <a:latin typeface="Times New Roman" panose="02020603050405020304" pitchFamily="18" charset="0"/>
                <a:cs typeface="Times New Roman" panose="02020603050405020304" pitchFamily="18" charset="0"/>
              </a:rPr>
              <a:t>che tiene conto del tema della sostenibilità e del rinnovato rapporto tra uomo e </a:t>
            </a:r>
            <a:r>
              <a:rPr lang="it-IT" sz="2100" dirty="0" smtClean="0">
                <a:solidFill>
                  <a:prstClr val="black"/>
                </a:solidFill>
                <a:latin typeface="Times New Roman" panose="02020603050405020304" pitchFamily="18" charset="0"/>
                <a:cs typeface="Times New Roman" panose="02020603050405020304" pitchFamily="18" charset="0"/>
              </a:rPr>
              <a:t>natura.</a:t>
            </a: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b="1" i="1" dirty="0" smtClean="0">
                <a:solidFill>
                  <a:prstClr val="black"/>
                </a:solidFill>
                <a:latin typeface="Times New Roman" panose="02020603050405020304" pitchFamily="18" charset="0"/>
                <a:cs typeface="Times New Roman" panose="02020603050405020304" pitchFamily="18" charset="0"/>
              </a:rPr>
              <a:t>La </a:t>
            </a:r>
            <a:r>
              <a:rPr lang="it-IT" sz="2100" b="1" i="1" dirty="0" err="1">
                <a:solidFill>
                  <a:prstClr val="black"/>
                </a:solidFill>
                <a:latin typeface="Times New Roman" panose="02020603050405020304" pitchFamily="18" charset="0"/>
                <a:cs typeface="Times New Roman" panose="02020603050405020304" pitchFamily="18" charset="0"/>
              </a:rPr>
              <a:t>Mininni</a:t>
            </a:r>
            <a:r>
              <a:rPr lang="it-IT" sz="2100" b="1" i="1" dirty="0">
                <a:solidFill>
                  <a:prstClr val="black"/>
                </a:solidFill>
                <a:latin typeface="Times New Roman" panose="02020603050405020304" pitchFamily="18" charset="0"/>
                <a:cs typeface="Times New Roman" panose="02020603050405020304" pitchFamily="18" charset="0"/>
              </a:rPr>
              <a:t> individua in questo processo dei dispositivi di </a:t>
            </a:r>
            <a:r>
              <a:rPr lang="it-IT" sz="2100" b="1" i="1" dirty="0" smtClean="0">
                <a:solidFill>
                  <a:prstClr val="black"/>
                </a:solidFill>
                <a:latin typeface="Times New Roman" panose="02020603050405020304" pitchFamily="18" charset="0"/>
                <a:cs typeface="Times New Roman" panose="02020603050405020304" pitchFamily="18" charset="0"/>
              </a:rPr>
              <a:t>approssimazione, ad </a:t>
            </a:r>
            <a:r>
              <a:rPr lang="it-IT" sz="2100" b="1" i="1" dirty="0">
                <a:solidFill>
                  <a:prstClr val="black"/>
                </a:solidFill>
                <a:latin typeface="Times New Roman" panose="02020603050405020304" pitchFamily="18" charset="0"/>
                <a:cs typeface="Times New Roman" panose="02020603050405020304" pitchFamily="18" charset="0"/>
              </a:rPr>
              <a:t>esempio </a:t>
            </a:r>
            <a:r>
              <a:rPr lang="it-IT" sz="2100" b="1" i="1" dirty="0" smtClean="0">
                <a:solidFill>
                  <a:prstClr val="black"/>
                </a:solidFill>
                <a:latin typeface="Times New Roman" panose="02020603050405020304" pitchFamily="18" charset="0"/>
                <a:cs typeface="Times New Roman" panose="02020603050405020304" pitchFamily="18" charset="0"/>
              </a:rPr>
              <a:t>i parchi, come </a:t>
            </a:r>
            <a:r>
              <a:rPr lang="it-IT" sz="2100" b="1" i="1" dirty="0">
                <a:solidFill>
                  <a:prstClr val="black"/>
                </a:solidFill>
                <a:latin typeface="Times New Roman" panose="02020603050405020304" pitchFamily="18" charset="0"/>
                <a:cs typeface="Times New Roman" panose="02020603050405020304" pitchFamily="18" charset="0"/>
              </a:rPr>
              <a:t>dispositivi di avvicinamento della campagna alla città.</a:t>
            </a: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dirty="0" err="1">
                <a:solidFill>
                  <a:prstClr val="black"/>
                </a:solidFill>
                <a:latin typeface="Times New Roman" panose="02020603050405020304" pitchFamily="18" charset="0"/>
                <a:cs typeface="Times New Roman" panose="02020603050405020304" pitchFamily="18" charset="0"/>
              </a:rPr>
              <a:t>Mariavaleria</a:t>
            </a:r>
            <a:r>
              <a:rPr lang="it-IT" sz="2100" dirty="0">
                <a:solidFill>
                  <a:prstClr val="black"/>
                </a:solidFill>
                <a:latin typeface="Times New Roman" panose="02020603050405020304" pitchFamily="18" charset="0"/>
                <a:cs typeface="Times New Roman" panose="02020603050405020304" pitchFamily="18" charset="0"/>
              </a:rPr>
              <a:t> </a:t>
            </a:r>
            <a:r>
              <a:rPr lang="it-IT" sz="2100" dirty="0" err="1">
                <a:solidFill>
                  <a:prstClr val="black"/>
                </a:solidFill>
                <a:latin typeface="Times New Roman" panose="02020603050405020304" pitchFamily="18" charset="0"/>
                <a:cs typeface="Times New Roman" panose="02020603050405020304" pitchFamily="18" charset="0"/>
              </a:rPr>
              <a:t>Mìninnì</a:t>
            </a:r>
            <a:r>
              <a:rPr lang="it-IT" sz="2100" dirty="0" smtClean="0">
                <a:solidFill>
                  <a:prstClr val="black"/>
                </a:solidFill>
                <a:latin typeface="Times New Roman" panose="02020603050405020304" pitchFamily="18" charset="0"/>
                <a:cs typeface="Times New Roman" panose="02020603050405020304" pitchFamily="18" charset="0"/>
              </a:rPr>
              <a:t>,  </a:t>
            </a:r>
            <a:r>
              <a:rPr lang="it-IT" sz="2100" i="1" dirty="0">
                <a:solidFill>
                  <a:prstClr val="black"/>
                </a:solidFill>
                <a:latin typeface="Times New Roman" panose="02020603050405020304" pitchFamily="18" charset="0"/>
                <a:cs typeface="Times New Roman" panose="02020603050405020304" pitchFamily="18" charset="0"/>
              </a:rPr>
              <a:t>Approssimazioni alla città, </a:t>
            </a:r>
            <a:r>
              <a:rPr lang="it-IT" sz="2100" dirty="0">
                <a:solidFill>
                  <a:prstClr val="black"/>
                </a:solidFill>
                <a:latin typeface="Times New Roman" panose="02020603050405020304" pitchFamily="18" charset="0"/>
                <a:cs typeface="Times New Roman" panose="02020603050405020304" pitchFamily="18" charset="0"/>
              </a:rPr>
              <a:t>Donzelli editore, Roma, 2013</a:t>
            </a:r>
          </a:p>
          <a:p>
            <a:endParaRPr lang="it-IT" dirty="0" smtClean="0"/>
          </a:p>
          <a:p>
            <a:endParaRPr lang="it-IT" dirty="0"/>
          </a:p>
        </p:txBody>
      </p:sp>
    </p:spTree>
    <p:extLst>
      <p:ext uri="{BB962C8B-B14F-4D97-AF65-F5344CB8AC3E}">
        <p14:creationId xmlns:p14="http://schemas.microsoft.com/office/powerpoint/2010/main" val="304704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60648"/>
            <a:ext cx="8928992" cy="6401753"/>
          </a:xfrm>
          <a:prstGeom prst="rect">
            <a:avLst/>
          </a:prstGeom>
          <a:noFill/>
        </p:spPr>
        <p:txBody>
          <a:bodyPr wrap="square" rtlCol="0">
            <a:spAutoFit/>
          </a:bodyPr>
          <a:lstStyle/>
          <a:p>
            <a:pPr algn="just"/>
            <a:r>
              <a:rPr lang="it-IT" sz="2100" b="1" dirty="0" smtClean="0">
                <a:latin typeface="Times New Roman" panose="02020603050405020304" pitchFamily="18" charset="0"/>
                <a:cs typeface="Times New Roman" panose="02020603050405020304" pitchFamily="18" charset="0"/>
              </a:rPr>
              <a:t>Questi dispositivi </a:t>
            </a:r>
            <a:r>
              <a:rPr lang="it-IT" sz="2100" dirty="0" smtClean="0">
                <a:latin typeface="Times New Roman" panose="02020603050405020304" pitchFamily="18" charset="0"/>
                <a:cs typeface="Times New Roman" panose="02020603050405020304" pitchFamily="18" charset="0"/>
              </a:rPr>
              <a:t>possono essere degli strumenti per la realizzazione di un </a:t>
            </a:r>
            <a:r>
              <a:rPr lang="it-IT" sz="2100" i="1" dirty="0" smtClean="0">
                <a:latin typeface="Times New Roman" panose="02020603050405020304" pitchFamily="18" charset="0"/>
                <a:cs typeface="Times New Roman" panose="02020603050405020304" pitchFamily="18" charset="0"/>
              </a:rPr>
              <a:t>progetto di territorialità periurbana</a:t>
            </a:r>
            <a:r>
              <a:rPr lang="it-IT" sz="2100" dirty="0" smtClean="0">
                <a:latin typeface="Times New Roman" panose="02020603050405020304" pitchFamily="18" charset="0"/>
                <a:cs typeface="Times New Roman" panose="02020603050405020304" pitchFamily="18" charset="0"/>
              </a:rPr>
              <a:t>, facendo riferimento ai dispositivi di controllo amministrativo su modello francese o ai </a:t>
            </a:r>
            <a:r>
              <a:rPr lang="it-IT" sz="2100" b="1" dirty="0" smtClean="0">
                <a:latin typeface="Times New Roman" panose="02020603050405020304" pitchFamily="18" charset="0"/>
                <a:cs typeface="Times New Roman" panose="02020603050405020304" pitchFamily="18" charset="0"/>
              </a:rPr>
              <a:t>large park </a:t>
            </a:r>
            <a:r>
              <a:rPr lang="it-IT" sz="2100" dirty="0" smtClean="0">
                <a:latin typeface="Times New Roman" panose="02020603050405020304" pitchFamily="18" charset="0"/>
                <a:cs typeface="Times New Roman" panose="02020603050405020304" pitchFamily="18" charset="0"/>
              </a:rPr>
              <a:t>presenti nel contesto americano.</a:t>
            </a: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b="1" dirty="0" smtClean="0">
                <a:latin typeface="Times New Roman" panose="02020603050405020304" pitchFamily="18" charset="0"/>
                <a:cs typeface="Times New Roman" panose="02020603050405020304" pitchFamily="18" charset="0"/>
              </a:rPr>
              <a:t>L‘Autrice indica una via per il miglioramento delle condizioni degli spazi periurbani </a:t>
            </a:r>
            <a:r>
              <a:rPr lang="it-IT" sz="2100" dirty="0" smtClean="0">
                <a:latin typeface="Times New Roman" panose="02020603050405020304" pitchFamily="18" charset="0"/>
                <a:cs typeface="Times New Roman" panose="02020603050405020304" pitchFamily="18" charset="0"/>
              </a:rPr>
              <a:t>come segue: è necessario introdurre in questi luoghi i principi propri dell' </a:t>
            </a:r>
            <a:r>
              <a:rPr lang="it-IT" sz="2100" b="1" i="1" dirty="0" err="1" smtClean="0">
                <a:latin typeface="Times New Roman" panose="02020603050405020304" pitchFamily="18" charset="0"/>
                <a:cs typeface="Times New Roman" panose="02020603050405020304" pitchFamily="18" charset="0"/>
              </a:rPr>
              <a:t>agrourbanismo</a:t>
            </a:r>
            <a:r>
              <a:rPr lang="it-IT" sz="2100" dirty="0" smtClean="0">
                <a:latin typeface="Times New Roman" panose="02020603050405020304" pitchFamily="18" charset="0"/>
                <a:cs typeface="Times New Roman" panose="02020603050405020304" pitchFamily="18" charset="0"/>
              </a:rPr>
              <a:t>, una scienza che si interessa delle diverse forme di agricoltura che possono essere applicate attorno alla città, che riporta negli spazi periurbani il ruolo originale della campagna, la produzione di cibo.</a:t>
            </a:r>
          </a:p>
          <a:p>
            <a:pPr algn="just"/>
            <a:endParaRPr lang="it-IT" sz="3200" dirty="0" smtClean="0">
              <a:latin typeface="Times New Roman" panose="02020603050405020304" pitchFamily="18" charset="0"/>
              <a:cs typeface="Times New Roman" panose="02020603050405020304" pitchFamily="18" charset="0"/>
            </a:endParaRPr>
          </a:p>
          <a:p>
            <a:pPr algn="just"/>
            <a:r>
              <a:rPr lang="it-IT" sz="2300" b="1" dirty="0" smtClean="0">
                <a:latin typeface="Times New Roman" panose="02020603050405020304" pitchFamily="18" charset="0"/>
                <a:cs typeface="Times New Roman" panose="02020603050405020304" pitchFamily="18" charset="0"/>
              </a:rPr>
              <a:t>La definizione di </a:t>
            </a:r>
            <a:r>
              <a:rPr lang="it-IT" sz="2300" b="1" dirty="0" err="1" smtClean="0">
                <a:latin typeface="Times New Roman" panose="02020603050405020304" pitchFamily="18" charset="0"/>
                <a:cs typeface="Times New Roman" panose="02020603050405020304" pitchFamily="18" charset="0"/>
              </a:rPr>
              <a:t>periurbanità</a:t>
            </a:r>
            <a:r>
              <a:rPr lang="it-IT" sz="2300" b="1" dirty="0" smtClean="0">
                <a:latin typeface="Times New Roman" panose="02020603050405020304" pitchFamily="18" charset="0"/>
                <a:cs typeface="Times New Roman" panose="02020603050405020304" pitchFamily="18" charset="0"/>
              </a:rPr>
              <a:t> permette quindi l'elaborazione della categoria spaziale della prossimità</a:t>
            </a:r>
            <a:r>
              <a:rPr lang="it-IT" sz="2300" dirty="0" smtClean="0">
                <a:latin typeface="Times New Roman" panose="02020603050405020304" pitchFamily="18" charset="0"/>
                <a:cs typeface="Times New Roman" panose="02020603050405020304" pitchFamily="18" charset="0"/>
              </a:rPr>
              <a:t>:</a:t>
            </a: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 </a:t>
            </a:r>
            <a:r>
              <a:rPr lang="it-IT" sz="2100" b="1" dirty="0" smtClean="0">
                <a:latin typeface="Times New Roman" panose="02020603050405020304" pitchFamily="18" charset="0"/>
                <a:cs typeface="Times New Roman" panose="02020603050405020304" pitchFamily="18" charset="0"/>
              </a:rPr>
              <a:t>prossimità </a:t>
            </a:r>
            <a:r>
              <a:rPr lang="it-IT" sz="2100" dirty="0" smtClean="0">
                <a:latin typeface="Times New Roman" panose="02020603050405020304" pitchFamily="18" charset="0"/>
                <a:cs typeface="Times New Roman" panose="02020603050405020304" pitchFamily="18" charset="0"/>
              </a:rPr>
              <a:t>come </a:t>
            </a:r>
            <a:r>
              <a:rPr lang="it-IT" sz="2100" b="1" dirty="0" smtClean="0">
                <a:latin typeface="Times New Roman" panose="02020603050405020304" pitchFamily="18" charset="0"/>
                <a:cs typeface="Times New Roman" panose="02020603050405020304" pitchFamily="18" charset="0"/>
              </a:rPr>
              <a:t>avvicinamento di servizi </a:t>
            </a:r>
            <a:r>
              <a:rPr lang="it-IT" sz="2100" dirty="0" smtClean="0">
                <a:latin typeface="Times New Roman" panose="02020603050405020304" pitchFamily="18" charset="0"/>
                <a:cs typeface="Times New Roman" panose="02020603050405020304" pitchFamily="18" charset="0"/>
              </a:rPr>
              <a:t>che fanno riferimento ad una rete di appoggio che proponga una gamma di prestazioni e modalità di risposta a bisogni che cambiano e si diversificano in formule sempre nuove, tessendo </a:t>
            </a:r>
            <a:r>
              <a:rPr lang="it-IT" sz="2100" b="1" dirty="0" smtClean="0">
                <a:latin typeface="Times New Roman" panose="02020603050405020304" pitchFamily="18" charset="0"/>
                <a:cs typeface="Times New Roman" panose="02020603050405020304" pitchFamily="18" charset="0"/>
              </a:rPr>
              <a:t>una nuova trama di servizi e transitabilità sociale tra spazi e persone</a:t>
            </a:r>
            <a:r>
              <a:rPr lang="it-IT" sz="2100" dirty="0" smtClean="0">
                <a:latin typeface="Times New Roman" panose="02020603050405020304" pitchFamily="18" charset="0"/>
                <a:cs typeface="Times New Roman" panose="02020603050405020304" pitchFamily="18" charset="0"/>
              </a:rPr>
              <a:t>;</a:t>
            </a:r>
          </a:p>
          <a:p>
            <a:pPr algn="just"/>
            <a:endParaRPr lang="it-IT"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771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60648"/>
            <a:ext cx="8856984" cy="6401753"/>
          </a:xfrm>
          <a:prstGeom prst="rect">
            <a:avLst/>
          </a:prstGeom>
          <a:no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Definizione di </a:t>
            </a:r>
            <a:r>
              <a:rPr lang="it-IT" sz="2300" b="1" dirty="0" smtClean="0">
                <a:latin typeface="Times New Roman" panose="02020603050405020304" pitchFamily="18" charset="0"/>
                <a:cs typeface="Times New Roman" panose="02020603050405020304" pitchFamily="18" charset="0"/>
              </a:rPr>
              <a:t>limite/confine</a:t>
            </a:r>
          </a:p>
          <a:p>
            <a:pPr algn="just"/>
            <a:endParaRPr lang="it-IT" sz="2000"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Il </a:t>
            </a:r>
            <a:r>
              <a:rPr lang="it-IT" sz="2100" b="1" dirty="0">
                <a:latin typeface="Times New Roman" panose="02020603050405020304" pitchFamily="18" charset="0"/>
                <a:cs typeface="Times New Roman" panose="02020603050405020304" pitchFamily="18" charset="0"/>
              </a:rPr>
              <a:t>confine</a:t>
            </a:r>
            <a:r>
              <a:rPr lang="it-IT" sz="2100" dirty="0">
                <a:latin typeface="Times New Roman" panose="02020603050405020304" pitchFamily="18" charset="0"/>
                <a:cs typeface="Times New Roman" panose="02020603050405020304" pitchFamily="18" charset="0"/>
              </a:rPr>
              <a:t> è quella linea che segue il termine di una unità territoriale sia naturale che </a:t>
            </a:r>
            <a:r>
              <a:rPr lang="it-IT" sz="2100" dirty="0" smtClean="0">
                <a:latin typeface="Times New Roman" panose="02020603050405020304" pitchFamily="18" charset="0"/>
                <a:cs typeface="Times New Roman" panose="02020603050405020304" pitchFamily="18" charset="0"/>
              </a:rPr>
              <a:t>convenzionale, </a:t>
            </a:r>
            <a:r>
              <a:rPr lang="it-IT" sz="2100" dirty="0">
                <a:latin typeface="Times New Roman" panose="02020603050405020304" pitchFamily="18" charset="0"/>
                <a:cs typeface="Times New Roman" panose="02020603050405020304" pitchFamily="18" charset="0"/>
              </a:rPr>
              <a:t>come ad esempio quella di</a:t>
            </a:r>
            <a:r>
              <a:rPr lang="it-IT" sz="2100" baseline="-25000" dirty="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u</a:t>
            </a:r>
            <a:r>
              <a:rPr lang="it-IT" sz="2100" dirty="0" smtClean="0">
                <a:latin typeface="Times New Roman" panose="02020603050405020304" pitchFamily="18" charset="0"/>
                <a:cs typeface="Times New Roman" panose="02020603050405020304" pitchFamily="18" charset="0"/>
              </a:rPr>
              <a:t>na </a:t>
            </a:r>
            <a:r>
              <a:rPr lang="it-IT" sz="2100" dirty="0">
                <a:latin typeface="Times New Roman" panose="02020603050405020304" pitchFamily="18" charset="0"/>
                <a:cs typeface="Times New Roman" panose="02020603050405020304" pitchFamily="18" charset="0"/>
              </a:rPr>
              <a:t>valle o di uno </a:t>
            </a:r>
            <a:r>
              <a:rPr lang="it-IT" sz="2100" dirty="0" smtClean="0">
                <a:latin typeface="Times New Roman" panose="02020603050405020304" pitchFamily="18" charset="0"/>
                <a:cs typeface="Times New Roman" panose="02020603050405020304" pitchFamily="18" charset="0"/>
              </a:rPr>
              <a:t>Stato, ma </a:t>
            </a:r>
            <a:r>
              <a:rPr lang="it-IT" sz="2100" dirty="0">
                <a:latin typeface="Times New Roman" panose="02020603050405020304" pitchFamily="18" charset="0"/>
                <a:cs typeface="Times New Roman" panose="02020603050405020304" pitchFamily="18" charset="0"/>
              </a:rPr>
              <a:t>anche quella dell’amministrazione di un territorio, della proprietà di un singolo soggetto, della destinazione d'uso di </a:t>
            </a:r>
            <a:r>
              <a:rPr lang="it-IT" sz="2100" dirty="0" smtClean="0">
                <a:latin typeface="Times New Roman" panose="02020603050405020304" pitchFamily="18" charset="0"/>
                <a:cs typeface="Times New Roman" panose="02020603050405020304" pitchFamily="18" charset="0"/>
              </a:rPr>
              <a:t>un'area… Il </a:t>
            </a:r>
            <a:r>
              <a:rPr lang="it-IT" sz="2100" dirty="0">
                <a:latin typeface="Times New Roman" panose="02020603050405020304" pitchFamily="18" charset="0"/>
                <a:cs typeface="Times New Roman" panose="02020603050405020304" pitchFamily="18" charset="0"/>
              </a:rPr>
              <a:t>confine rinvia anche a specifiche azioni di progetto come quella di posare un cippo, di erigere un muro, di porre cartelli e di costruire </a:t>
            </a:r>
            <a:r>
              <a:rPr lang="it-IT" sz="2100" dirty="0" smtClean="0">
                <a:latin typeface="Times New Roman" panose="02020603050405020304" pitchFamily="18" charset="0"/>
                <a:cs typeface="Times New Roman" panose="02020603050405020304" pitchFamily="18" charset="0"/>
              </a:rPr>
              <a:t>garitte etc... (</a:t>
            </a:r>
            <a:r>
              <a:rPr lang="it-IT" sz="2100" b="1" dirty="0" smtClean="0">
                <a:latin typeface="Times New Roman" panose="02020603050405020304" pitchFamily="18" charset="0"/>
                <a:cs typeface="Times New Roman" panose="02020603050405020304" pitchFamily="18" charset="0"/>
              </a:rPr>
              <a:t>di qua e di là dal confine, opportunità, dispositivo di progetto, risorsa, elemento di biodiversità </a:t>
            </a:r>
            <a:r>
              <a:rPr lang="it-IT" sz="2100" dirty="0" smtClean="0">
                <a:latin typeface="Times New Roman" panose="02020603050405020304" pitchFamily="18" charset="0"/>
                <a:cs typeface="Times New Roman" panose="02020603050405020304" pitchFamily="18" charset="0"/>
              </a:rPr>
              <a:t>…)</a:t>
            </a:r>
          </a:p>
          <a:p>
            <a:pPr algn="just"/>
            <a:endParaRPr lang="it-IT" sz="1200" dirty="0" smtClean="0">
              <a:latin typeface="Times New Roman" panose="02020603050405020304" pitchFamily="18" charset="0"/>
              <a:cs typeface="Times New Roman" panose="02020603050405020304" pitchFamily="18" charset="0"/>
            </a:endParaRPr>
          </a:p>
          <a:p>
            <a:pPr algn="just"/>
            <a:endParaRPr lang="it-IT" sz="12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’’Il </a:t>
            </a:r>
            <a:r>
              <a:rPr lang="it-IT" sz="2100" b="1" dirty="0">
                <a:latin typeface="Times New Roman" panose="02020603050405020304" pitchFamily="18" charset="0"/>
                <a:cs typeface="Times New Roman" panose="02020603050405020304" pitchFamily="18" charset="0"/>
              </a:rPr>
              <a:t>limite</a:t>
            </a:r>
            <a:r>
              <a:rPr lang="it-IT" sz="2100" dirty="0">
                <a:latin typeface="Times New Roman" panose="02020603050405020304" pitchFamily="18" charset="0"/>
                <a:cs typeface="Times New Roman" panose="02020603050405020304" pitchFamily="18" charset="0"/>
              </a:rPr>
              <a:t> è una linea di separazione tra </a:t>
            </a:r>
            <a:r>
              <a:rPr lang="it-IT" sz="2100" b="1" dirty="0">
                <a:latin typeface="Times New Roman" panose="02020603050405020304" pitchFamily="18" charset="0"/>
                <a:cs typeface="Times New Roman" panose="02020603050405020304" pitchFamily="18" charset="0"/>
              </a:rPr>
              <a:t>due situazioni </a:t>
            </a:r>
            <a:r>
              <a:rPr lang="it-IT" sz="2100" dirty="0">
                <a:latin typeface="Times New Roman" panose="02020603050405020304" pitchFamily="18" charset="0"/>
                <a:cs typeface="Times New Roman" panose="02020603050405020304" pitchFamily="18" charset="0"/>
              </a:rPr>
              <a:t>e in questo caso si avvicina come significato al concetto di confine. Il limite diventa il baluardo difensivo, la strada o il sentiero che circoscrive un quartiere, l’argine che delimita il territorio di un fiume e che protegge i territori limitrofi. Ma il limite è anche una </a:t>
            </a:r>
            <a:r>
              <a:rPr lang="it-IT" sz="2100" b="1" dirty="0">
                <a:latin typeface="Times New Roman" panose="02020603050405020304" pitchFamily="18" charset="0"/>
                <a:cs typeface="Times New Roman" panose="02020603050405020304" pitchFamily="18" charset="0"/>
              </a:rPr>
              <a:t>soglia</a:t>
            </a:r>
            <a:r>
              <a:rPr lang="it-IT" sz="2100" dirty="0">
                <a:latin typeface="Times New Roman" panose="02020603050405020304" pitchFamily="18" charset="0"/>
                <a:cs typeface="Times New Roman" panose="02020603050405020304" pitchFamily="18" charset="0"/>
              </a:rPr>
              <a:t> che non deve essere </a:t>
            </a:r>
            <a:r>
              <a:rPr lang="it-IT" sz="2100" dirty="0" smtClean="0">
                <a:latin typeface="Times New Roman" panose="02020603050405020304" pitchFamily="18" charset="0"/>
                <a:cs typeface="Times New Roman" panose="02020603050405020304" pitchFamily="18" charset="0"/>
              </a:rPr>
              <a:t>superata.’’</a:t>
            </a:r>
            <a:endParaRPr lang="it-IT" dirty="0" smtClean="0">
              <a:latin typeface="Times New Roman" panose="02020603050405020304" pitchFamily="18" charset="0"/>
              <a:cs typeface="Times New Roman" panose="02020603050405020304" pitchFamily="18" charset="0"/>
            </a:endParaRPr>
          </a:p>
          <a:p>
            <a:pPr algn="just"/>
            <a:endParaRPr lang="it-IT" sz="10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a:t>
            </a:r>
            <a:r>
              <a:rPr lang="it-IT" sz="2100" dirty="0">
                <a:latin typeface="Times New Roman" panose="02020603050405020304" pitchFamily="18" charset="0"/>
                <a:cs typeface="Times New Roman" panose="02020603050405020304" pitchFamily="18" charset="0"/>
              </a:rPr>
              <a:t>Carlo </a:t>
            </a:r>
            <a:r>
              <a:rPr lang="it-IT" sz="2100" dirty="0" err="1">
                <a:latin typeface="Times New Roman" panose="02020603050405020304" pitchFamily="18" charset="0"/>
                <a:cs typeface="Times New Roman" panose="02020603050405020304" pitchFamily="18" charset="0"/>
              </a:rPr>
              <a:t>Atzeni</a:t>
            </a:r>
            <a:r>
              <a:rPr lang="it-IT" sz="2100" dirty="0">
                <a:latin typeface="Times New Roman" panose="02020603050405020304" pitchFamily="18" charset="0"/>
                <a:cs typeface="Times New Roman" panose="02020603050405020304" pitchFamily="18" charset="0"/>
              </a:rPr>
              <a:t>, </a:t>
            </a:r>
            <a:r>
              <a:rPr lang="it-IT" sz="2100" b="1" i="1" dirty="0">
                <a:latin typeface="Times New Roman" panose="02020603050405020304" pitchFamily="18" charset="0"/>
                <a:cs typeface="Times New Roman" panose="02020603050405020304" pitchFamily="18" charset="0"/>
              </a:rPr>
              <a:t>Tra urbano e rurale</a:t>
            </a:r>
            <a:r>
              <a:rPr lang="it-IT" sz="2100" dirty="0">
                <a:latin typeface="Times New Roman" panose="02020603050405020304" pitchFamily="18" charset="0"/>
                <a:cs typeface="Times New Roman" panose="02020603050405020304" pitchFamily="18" charset="0"/>
              </a:rPr>
              <a:t>, Gangemi Editore, 2012)</a:t>
            </a:r>
          </a:p>
          <a:p>
            <a:pPr algn="just"/>
            <a:endParaRPr lang="it-IT" dirty="0" smtClean="0">
              <a:latin typeface="Times New Roman" panose="02020603050405020304" pitchFamily="18" charset="0"/>
              <a:cs typeface="Times New Roman" panose="02020603050405020304" pitchFamily="18" charset="0"/>
            </a:endParaRPr>
          </a:p>
          <a:p>
            <a:pPr algn="just"/>
            <a:r>
              <a:rPr lang="it-IT" sz="2100" b="1" dirty="0" smtClean="0">
                <a:latin typeface="Times New Roman" panose="02020603050405020304" pitchFamily="18" charset="0"/>
                <a:cs typeface="Times New Roman" panose="02020603050405020304" pitchFamily="18" charset="0"/>
              </a:rPr>
              <a:t>Percepire e vivere il limite </a:t>
            </a:r>
            <a:r>
              <a:rPr lang="it-IT" sz="2100" dirty="0" smtClean="0">
                <a:latin typeface="Times New Roman" panose="02020603050405020304" pitchFamily="18" charset="0"/>
                <a:cs typeface="Times New Roman" panose="02020603050405020304" pitchFamily="18" charset="0"/>
              </a:rPr>
              <a:t>in tutte le sue </a:t>
            </a:r>
            <a:r>
              <a:rPr lang="it-IT" sz="2100" b="1" dirty="0" smtClean="0">
                <a:latin typeface="Times New Roman" panose="02020603050405020304" pitchFamily="18" charset="0"/>
                <a:cs typeface="Times New Roman" panose="02020603050405020304" pitchFamily="18" charset="0"/>
              </a:rPr>
              <a:t>dimensioni</a:t>
            </a:r>
            <a:r>
              <a:rPr lang="it-IT" sz="2100" dirty="0" smtClean="0">
                <a:latin typeface="Times New Roman" panose="02020603050405020304" pitchFamily="18" charset="0"/>
                <a:cs typeface="Times New Roman" panose="02020603050405020304" pitchFamily="18" charset="0"/>
              </a:rPr>
              <a:t> e </a:t>
            </a:r>
            <a:r>
              <a:rPr lang="it-IT" sz="2100" b="1" dirty="0" smtClean="0">
                <a:latin typeface="Times New Roman" panose="02020603050405020304" pitchFamily="18" charset="0"/>
                <a:cs typeface="Times New Roman" panose="02020603050405020304" pitchFamily="18" charset="0"/>
              </a:rPr>
              <a:t>direzioni</a:t>
            </a:r>
            <a:r>
              <a:rPr lang="it-IT" sz="2100" dirty="0" smtClean="0">
                <a:latin typeface="Times New Roman" panose="02020603050405020304" pitchFamily="18" charset="0"/>
                <a:cs typeface="Times New Roman" panose="02020603050405020304" pitchFamily="18" charset="0"/>
              </a:rPr>
              <a:t>: orti, giardini; esempi dalla storia: campi, ghetto ebraico … (esclusione vs inclusione)</a:t>
            </a:r>
          </a:p>
        </p:txBody>
      </p:sp>
    </p:spTree>
    <p:extLst>
      <p:ext uri="{BB962C8B-B14F-4D97-AF65-F5344CB8AC3E}">
        <p14:creationId xmlns:p14="http://schemas.microsoft.com/office/powerpoint/2010/main" val="2812059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188640"/>
            <a:ext cx="8856984" cy="6386364"/>
          </a:xfrm>
          <a:prstGeom prst="rect">
            <a:avLst/>
          </a:prstGeom>
          <a:noFill/>
        </p:spPr>
        <p:txBody>
          <a:bodyPr wrap="square" rtlCol="0">
            <a:spAutoFit/>
          </a:bodyPr>
          <a:lstStyle/>
          <a:p>
            <a:pPr lvl="0" algn="just"/>
            <a:endParaRPr lang="it-IT" sz="1000" dirty="0" smtClean="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 </a:t>
            </a:r>
            <a:r>
              <a:rPr lang="it-IT" sz="2100" b="1" dirty="0" smtClean="0">
                <a:solidFill>
                  <a:prstClr val="black"/>
                </a:solidFill>
                <a:latin typeface="Times New Roman" panose="02020603050405020304" pitchFamily="18" charset="0"/>
                <a:cs typeface="Times New Roman" panose="02020603050405020304" pitchFamily="18" charset="0"/>
              </a:rPr>
              <a:t>prossimità </a:t>
            </a:r>
            <a:r>
              <a:rPr lang="it-IT" sz="2100" b="1" dirty="0">
                <a:solidFill>
                  <a:prstClr val="black"/>
                </a:solidFill>
                <a:latin typeface="Times New Roman" panose="02020603050405020304" pitchFamily="18" charset="0"/>
                <a:cs typeface="Times New Roman" panose="02020603050405020304" pitchFamily="18" charset="0"/>
              </a:rPr>
              <a:t>spaziale </a:t>
            </a:r>
            <a:r>
              <a:rPr lang="it-IT" sz="2100" dirty="0">
                <a:solidFill>
                  <a:prstClr val="black"/>
                </a:solidFill>
                <a:latin typeface="Times New Roman" panose="02020603050405020304" pitchFamily="18" charset="0"/>
                <a:cs typeface="Times New Roman" panose="02020603050405020304" pitchFamily="18" charset="0"/>
              </a:rPr>
              <a:t>come necessità di rielaborare una nuova tecnica urbanistica che sappia rendere vicine realtà distanti, una tecnica per </a:t>
            </a:r>
            <a:r>
              <a:rPr lang="it-IT" sz="2100" dirty="0" smtClean="0">
                <a:solidFill>
                  <a:prstClr val="black"/>
                </a:solidFill>
                <a:latin typeface="Times New Roman" panose="02020603050405020304" pitchFamily="18" charset="0"/>
                <a:cs typeface="Times New Roman" panose="02020603050405020304" pitchFamily="18" charset="0"/>
              </a:rPr>
              <a:t>l'agro-urbanità</a:t>
            </a:r>
            <a:r>
              <a:rPr lang="it-IT" sz="2100" dirty="0">
                <a:solidFill>
                  <a:prstClr val="black"/>
                </a:solidFill>
                <a:latin typeface="Times New Roman" panose="02020603050405020304" pitchFamily="18" charset="0"/>
                <a:cs typeface="Times New Roman" panose="02020603050405020304" pitchFamily="18" charset="0"/>
              </a:rPr>
              <a:t>, per lo spazio aperto che è anche lo spazio agricolo;</a:t>
            </a:r>
          </a:p>
          <a:p>
            <a:pPr lvl="0" algn="just"/>
            <a:endParaRPr lang="it-IT" sz="2100" dirty="0" smtClean="0">
              <a:solidFill>
                <a:prstClr val="black"/>
              </a:solidFill>
              <a:latin typeface="Times New Roman" panose="02020603050405020304" pitchFamily="18" charset="0"/>
              <a:cs typeface="Times New Roman" panose="02020603050405020304" pitchFamily="18" charset="0"/>
            </a:endParaRP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 </a:t>
            </a:r>
            <a:r>
              <a:rPr lang="it-IT" sz="2100" b="1" dirty="0" smtClean="0">
                <a:solidFill>
                  <a:prstClr val="black"/>
                </a:solidFill>
                <a:latin typeface="Times New Roman" panose="02020603050405020304" pitchFamily="18" charset="0"/>
                <a:cs typeface="Times New Roman" panose="02020603050405020304" pitchFamily="18" charset="0"/>
              </a:rPr>
              <a:t>prossimità </a:t>
            </a:r>
            <a:r>
              <a:rPr lang="it-IT" sz="2100" b="1" dirty="0">
                <a:solidFill>
                  <a:prstClr val="black"/>
                </a:solidFill>
                <a:latin typeface="Times New Roman" panose="02020603050405020304" pitchFamily="18" charset="0"/>
                <a:cs typeface="Times New Roman" panose="02020603050405020304" pitchFamily="18" charset="0"/>
              </a:rPr>
              <a:t>sociale </a:t>
            </a:r>
            <a:r>
              <a:rPr lang="it-IT" sz="2100" dirty="0">
                <a:solidFill>
                  <a:prstClr val="black"/>
                </a:solidFill>
                <a:latin typeface="Times New Roman" panose="02020603050405020304" pitchFamily="18" charset="0"/>
                <a:cs typeface="Times New Roman" panose="02020603050405020304" pitchFamily="18" charset="0"/>
              </a:rPr>
              <a:t>affinché i cittadini non si sentano più condannati a scegliere forme urbane che un tempo rappresentavano il solo modo di fare città, rielaborando un'idea di abitare in prossimità che offra loro più chance.</a:t>
            </a:r>
          </a:p>
          <a:p>
            <a:pPr algn="just"/>
            <a:endParaRPr lang="it-IT" sz="2100" dirty="0" smtClean="0">
              <a:solidFill>
                <a:prstClr val="black"/>
              </a:solidFill>
              <a:latin typeface="Times New Roman" panose="02020603050405020304" pitchFamily="18" charset="0"/>
              <a:cs typeface="Times New Roman" panose="02020603050405020304" pitchFamily="18" charset="0"/>
            </a:endParaRPr>
          </a:p>
          <a:p>
            <a:pPr algn="just"/>
            <a:endParaRPr lang="it-IT" sz="2100" dirty="0">
              <a:solidFill>
                <a:prstClr val="black"/>
              </a:solidFill>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A questo punto, come è possibile conciliare tutti questi elementi in uno </a:t>
            </a:r>
            <a:r>
              <a:rPr lang="it-IT" sz="2100" b="1" dirty="0">
                <a:latin typeface="Times New Roman" panose="02020603050405020304" pitchFamily="18" charset="0"/>
                <a:cs typeface="Times New Roman" panose="02020603050405020304" pitchFamily="18" charset="0"/>
              </a:rPr>
              <a:t>scenario </a:t>
            </a:r>
            <a:r>
              <a:rPr lang="it-IT" sz="2100" b="1" dirty="0" smtClean="0">
                <a:latin typeface="Times New Roman" panose="02020603050405020304" pitchFamily="18" charset="0"/>
                <a:cs typeface="Times New Roman" panose="02020603050405020304" pitchFamily="18" charset="0"/>
              </a:rPr>
              <a:t>comune</a:t>
            </a:r>
            <a:r>
              <a:rPr lang="it-IT" sz="2100" dirty="0" smtClean="0">
                <a:latin typeface="Times New Roman" panose="02020603050405020304" pitchFamily="18" charset="0"/>
                <a:cs typeface="Times New Roman" panose="02020603050405020304" pitchFamily="18" charset="0"/>
              </a:rPr>
              <a:t>,</a:t>
            </a:r>
            <a:r>
              <a:rPr lang="it-IT" sz="2100" b="1" dirty="0" smtClean="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che coniughi processi di pianificazione, di governo (analisi ed individuazione di soluzioni di intervento e di non intervento) e di valorizzazione delle risorse dell’ambiente </a:t>
            </a:r>
            <a:r>
              <a:rPr lang="it-IT" sz="2100" dirty="0" smtClean="0">
                <a:latin typeface="Times New Roman" panose="02020603050405020304" pitchFamily="18" charset="0"/>
                <a:cs typeface="Times New Roman" panose="02020603050405020304" pitchFamily="18" charset="0"/>
              </a:rPr>
              <a:t>rurale e </a:t>
            </a:r>
            <a:r>
              <a:rPr lang="it-IT" sz="2100" dirty="0">
                <a:latin typeface="Times New Roman" panose="02020603050405020304" pitchFamily="18" charset="0"/>
                <a:cs typeface="Times New Roman" panose="02020603050405020304" pitchFamily="18" charset="0"/>
              </a:rPr>
              <a:t>degli spazi urbani con </a:t>
            </a:r>
            <a:r>
              <a:rPr lang="it-IT" sz="2100" b="1" dirty="0">
                <a:latin typeface="Times New Roman" panose="02020603050405020304" pitchFamily="18" charset="0"/>
                <a:cs typeface="Times New Roman" panose="02020603050405020304" pitchFamily="18" charset="0"/>
              </a:rPr>
              <a:t>connotazioni di flessibilità, resilienza e </a:t>
            </a:r>
            <a:r>
              <a:rPr lang="it-IT" sz="2100" b="1" dirty="0" err="1">
                <a:latin typeface="Times New Roman" panose="02020603050405020304" pitchFamily="18" charset="0"/>
                <a:cs typeface="Times New Roman" panose="02020603050405020304" pitchFamily="18" charset="0"/>
              </a:rPr>
              <a:t>antifragilità</a:t>
            </a:r>
            <a:r>
              <a:rPr lang="it-IT" sz="2100" b="1" dirty="0">
                <a:latin typeface="Times New Roman" panose="02020603050405020304" pitchFamily="18" charset="0"/>
                <a:cs typeface="Times New Roman" panose="02020603050405020304" pitchFamily="18" charset="0"/>
              </a:rPr>
              <a:t> in un orizzonte temporale di lungo </a:t>
            </a:r>
            <a:r>
              <a:rPr lang="it-IT" sz="2100" b="1" dirty="0" smtClean="0">
                <a:latin typeface="Times New Roman" panose="02020603050405020304" pitchFamily="18" charset="0"/>
                <a:cs typeface="Times New Roman" panose="02020603050405020304" pitchFamily="18" charset="0"/>
              </a:rPr>
              <a:t>periodo</a:t>
            </a:r>
            <a:r>
              <a:rPr lang="it-IT" sz="2100" dirty="0" smtClean="0">
                <a:latin typeface="Times New Roman" panose="02020603050405020304" pitchFamily="18" charset="0"/>
                <a:cs typeface="Times New Roman" panose="02020603050405020304" pitchFamily="18" charset="0"/>
              </a:rPr>
              <a:t>?</a:t>
            </a:r>
          </a:p>
          <a:p>
            <a:pPr algn="just"/>
            <a:endParaRPr lang="it-IT" sz="21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È necessario </a:t>
            </a:r>
            <a:r>
              <a:rPr lang="it-IT" sz="2100" b="1" dirty="0" smtClean="0">
                <a:latin typeface="Times New Roman" panose="02020603050405020304" pitchFamily="18" charset="0"/>
                <a:cs typeface="Times New Roman" panose="02020603050405020304" pitchFamily="18" charset="0"/>
              </a:rPr>
              <a:t>formulare </a:t>
            </a:r>
            <a:r>
              <a:rPr lang="it-IT" sz="2100" dirty="0" smtClean="0">
                <a:latin typeface="Times New Roman" panose="02020603050405020304" pitchFamily="18" charset="0"/>
                <a:cs typeface="Times New Roman" panose="02020603050405020304" pitchFamily="18" charset="0"/>
              </a:rPr>
              <a:t>delle precise </a:t>
            </a:r>
            <a:r>
              <a:rPr lang="it-IT" sz="2100" b="1" dirty="0" smtClean="0">
                <a:latin typeface="Times New Roman" panose="02020603050405020304" pitchFamily="18" charset="0"/>
                <a:cs typeface="Times New Roman" panose="02020603050405020304" pitchFamily="18" charset="0"/>
              </a:rPr>
              <a:t>strategie</a:t>
            </a:r>
            <a:r>
              <a:rPr lang="it-IT" sz="2100" dirty="0" smtClean="0">
                <a:latin typeface="Times New Roman" panose="02020603050405020304" pitchFamily="18" charset="0"/>
                <a:cs typeface="Times New Roman" panose="02020603050405020304" pitchFamily="18" charset="0"/>
              </a:rPr>
              <a:t>.</a:t>
            </a:r>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877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332656"/>
            <a:ext cx="8928992" cy="6078587"/>
          </a:xfrm>
          <a:prstGeom prst="rect">
            <a:avLst/>
          </a:prstGeom>
          <a:noFill/>
        </p:spPr>
        <p:txBody>
          <a:bodyPr wrap="square" rtlCol="0">
            <a:spAutoFit/>
          </a:bodyPr>
          <a:lstStyle/>
          <a:p>
            <a:pPr lvl="0" algn="just"/>
            <a:endParaRPr lang="it-IT" sz="1000" dirty="0" smtClean="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1. Affrontare </a:t>
            </a:r>
            <a:r>
              <a:rPr lang="it-IT" sz="2100" dirty="0">
                <a:solidFill>
                  <a:prstClr val="black"/>
                </a:solidFill>
                <a:latin typeface="Times New Roman" panose="02020603050405020304" pitchFamily="18" charset="0"/>
                <a:cs typeface="Times New Roman" panose="02020603050405020304" pitchFamily="18" charset="0"/>
              </a:rPr>
              <a:t>il fronte urbano come </a:t>
            </a:r>
            <a:r>
              <a:rPr lang="it-IT" sz="2100" b="1" dirty="0">
                <a:solidFill>
                  <a:prstClr val="black"/>
                </a:solidFill>
                <a:latin typeface="Times New Roman" panose="02020603050405020304" pitchFamily="18" charset="0"/>
                <a:cs typeface="Times New Roman" panose="02020603050405020304" pitchFamily="18" charset="0"/>
              </a:rPr>
              <a:t>un segno </a:t>
            </a:r>
            <a:r>
              <a:rPr lang="it-IT" sz="2100" b="1" dirty="0" smtClean="0">
                <a:solidFill>
                  <a:prstClr val="black"/>
                </a:solidFill>
                <a:latin typeface="Times New Roman" panose="02020603050405020304" pitchFamily="18" charset="0"/>
                <a:cs typeface="Times New Roman" panose="02020603050405020304" pitchFamily="18" charset="0"/>
              </a:rPr>
              <a:t>del </a:t>
            </a:r>
            <a:r>
              <a:rPr lang="it-IT" sz="2100" b="1" dirty="0">
                <a:solidFill>
                  <a:prstClr val="black"/>
                </a:solidFill>
                <a:latin typeface="Times New Roman" panose="02020603050405020304" pitchFamily="18" charset="0"/>
                <a:cs typeface="Times New Roman" panose="02020603050405020304" pitchFamily="18" charset="0"/>
              </a:rPr>
              <a:t>territorio</a:t>
            </a:r>
            <a:r>
              <a:rPr lang="it-IT" sz="2100" dirty="0">
                <a:solidFill>
                  <a:prstClr val="black"/>
                </a:solidFill>
                <a:latin typeface="Times New Roman" panose="02020603050405020304" pitchFamily="18" charset="0"/>
                <a:cs typeface="Times New Roman" panose="02020603050405020304" pitchFamily="18" charset="0"/>
              </a:rPr>
              <a:t>: il fronte può essere considerato come une mezzo di controllo dello sviluppo urbano; gli spazi aperti devono essere presi in considerazione ad un ampia scala per poter sviluppare un progetto comune;</a:t>
            </a: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2. </a:t>
            </a:r>
            <a:r>
              <a:rPr lang="it-IT" sz="2100" b="1" dirty="0" smtClean="0">
                <a:solidFill>
                  <a:prstClr val="black"/>
                </a:solidFill>
                <a:latin typeface="Times New Roman" panose="02020603050405020304" pitchFamily="18" charset="0"/>
                <a:cs typeface="Times New Roman" panose="02020603050405020304" pitchFamily="18" charset="0"/>
              </a:rPr>
              <a:t>Concepire </a:t>
            </a:r>
            <a:r>
              <a:rPr lang="it-IT" sz="2100" b="1" dirty="0">
                <a:solidFill>
                  <a:prstClr val="black"/>
                </a:solidFill>
                <a:latin typeface="Times New Roman" panose="02020603050405020304" pitchFamily="18" charset="0"/>
                <a:cs typeface="Times New Roman" panose="02020603050405020304" pitchFamily="18" charset="0"/>
              </a:rPr>
              <a:t>il fronte urbano come </a:t>
            </a:r>
            <a:r>
              <a:rPr lang="it-IT" sz="2100" b="1" dirty="0" smtClean="0">
                <a:solidFill>
                  <a:prstClr val="black"/>
                </a:solidFill>
                <a:latin typeface="Times New Roman" panose="02020603050405020304" pitchFamily="18" charset="0"/>
                <a:cs typeface="Times New Roman" panose="02020603050405020304" pitchFamily="18" charset="0"/>
              </a:rPr>
              <a:t>un’articolazione</a:t>
            </a:r>
            <a:r>
              <a:rPr lang="it-IT" sz="2100" dirty="0">
                <a:solidFill>
                  <a:prstClr val="black"/>
                </a:solidFill>
                <a:latin typeface="Times New Roman" panose="02020603050405020304" pitchFamily="18" charset="0"/>
                <a:cs typeface="Times New Roman" panose="02020603050405020304" pitchFamily="18" charset="0"/>
              </a:rPr>
              <a:t>: lo scopo è quello di concepire gli spazi nella loro </a:t>
            </a:r>
            <a:r>
              <a:rPr lang="it-IT" sz="2100" dirty="0" smtClean="0">
                <a:solidFill>
                  <a:prstClr val="black"/>
                </a:solidFill>
                <a:latin typeface="Times New Roman" panose="02020603050405020304" pitchFamily="18" charset="0"/>
                <a:cs typeface="Times New Roman" panose="02020603050405020304" pitchFamily="18" charset="0"/>
              </a:rPr>
              <a:t>specificità, tenendo </a:t>
            </a:r>
            <a:r>
              <a:rPr lang="it-IT" sz="2100" dirty="0">
                <a:solidFill>
                  <a:prstClr val="black"/>
                </a:solidFill>
                <a:latin typeface="Times New Roman" panose="02020603050405020304" pitchFamily="18" charset="0"/>
                <a:cs typeface="Times New Roman" panose="02020603050405020304" pitchFamily="18" charset="0"/>
              </a:rPr>
              <a:t>conto delle loro interrelazioni con le aree </a:t>
            </a:r>
            <a:r>
              <a:rPr lang="it-IT" sz="2100" dirty="0" smtClean="0">
                <a:solidFill>
                  <a:prstClr val="black"/>
                </a:solidFill>
                <a:latin typeface="Times New Roman" panose="02020603050405020304" pitchFamily="18" charset="0"/>
                <a:cs typeface="Times New Roman" panose="02020603050405020304" pitchFamily="18" charset="0"/>
              </a:rPr>
              <a:t>urbane, e rurali in </a:t>
            </a:r>
            <a:r>
              <a:rPr lang="it-IT" sz="2100" dirty="0">
                <a:solidFill>
                  <a:prstClr val="black"/>
                </a:solidFill>
                <a:latin typeface="Times New Roman" panose="02020603050405020304" pitchFamily="18" charset="0"/>
                <a:cs typeface="Times New Roman" panose="02020603050405020304" pitchFamily="18" charset="0"/>
              </a:rPr>
              <a:t>maniera tale da svilupparle in modo </a:t>
            </a:r>
            <a:r>
              <a:rPr lang="it-IT" sz="2100" b="1" dirty="0" smtClean="0">
                <a:solidFill>
                  <a:prstClr val="black"/>
                </a:solidFill>
                <a:latin typeface="Times New Roman" panose="02020603050405020304" pitchFamily="18" charset="0"/>
                <a:cs typeface="Times New Roman" panose="02020603050405020304" pitchFamily="18" charset="0"/>
              </a:rPr>
              <a:t>complementare</a:t>
            </a:r>
            <a:r>
              <a:rPr lang="it-IT" sz="2100" dirty="0" smtClean="0">
                <a:solidFill>
                  <a:prstClr val="black"/>
                </a:solidFill>
                <a:latin typeface="Times New Roman" panose="02020603050405020304" pitchFamily="18" charset="0"/>
                <a:cs typeface="Times New Roman" panose="02020603050405020304" pitchFamily="18" charset="0"/>
              </a:rPr>
              <a:t>;</a:t>
            </a:r>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3. Anticipare </a:t>
            </a:r>
            <a:r>
              <a:rPr lang="it-IT" sz="2100" dirty="0">
                <a:solidFill>
                  <a:prstClr val="black"/>
                </a:solidFill>
                <a:latin typeface="Times New Roman" panose="02020603050405020304" pitchFamily="18" charset="0"/>
                <a:cs typeface="Times New Roman" panose="02020603050405020304" pitchFamily="18" charset="0"/>
              </a:rPr>
              <a:t>il futuro dei fronte urbano: quest'ultimo può essere visto come </a:t>
            </a:r>
            <a:r>
              <a:rPr lang="it-IT" sz="2100" dirty="0" smtClean="0">
                <a:solidFill>
                  <a:prstClr val="black"/>
                </a:solidFill>
                <a:latin typeface="Times New Roman" panose="02020603050405020304" pitchFamily="18" charset="0"/>
                <a:cs typeface="Times New Roman" panose="02020603050405020304" pitchFamily="18" charset="0"/>
              </a:rPr>
              <a:t>un’area </a:t>
            </a:r>
            <a:r>
              <a:rPr lang="it-IT" sz="2100" dirty="0">
                <a:solidFill>
                  <a:prstClr val="black"/>
                </a:solidFill>
                <a:latin typeface="Times New Roman" panose="02020603050405020304" pitchFamily="18" charset="0"/>
                <a:cs typeface="Times New Roman" panose="02020603050405020304" pitchFamily="18" charset="0"/>
              </a:rPr>
              <a:t>esistente e stabile da migliorare, oppure come spazio in cui si può evolvere </a:t>
            </a:r>
            <a:r>
              <a:rPr lang="it-IT" sz="2100" dirty="0" smtClean="0">
                <a:solidFill>
                  <a:prstClr val="black"/>
                </a:solidFill>
                <a:latin typeface="Times New Roman" panose="02020603050405020304" pitchFamily="18" charset="0"/>
                <a:cs typeface="Times New Roman" panose="02020603050405020304" pitchFamily="18" charset="0"/>
              </a:rPr>
              <a:t>l'urbanizzazione.</a:t>
            </a: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r>
              <a:rPr lang="it-IT" sz="2100" dirty="0" smtClean="0">
                <a:solidFill>
                  <a:prstClr val="black"/>
                </a:solidFill>
                <a:latin typeface="Times New Roman" panose="02020603050405020304" pitchFamily="18" charset="0"/>
                <a:cs typeface="Times New Roman" panose="02020603050405020304" pitchFamily="18" charset="0"/>
              </a:rPr>
              <a:t>Questo </a:t>
            </a:r>
            <a:r>
              <a:rPr lang="it-IT" sz="2100" dirty="0">
                <a:solidFill>
                  <a:prstClr val="black"/>
                </a:solidFill>
                <a:latin typeface="Times New Roman" panose="02020603050405020304" pitchFamily="18" charset="0"/>
                <a:cs typeface="Times New Roman" panose="02020603050405020304" pitchFamily="18" charset="0"/>
              </a:rPr>
              <a:t>approccio dovrebbe mirare a consolidare gradualmente le aree, limitando l'espansione della città: così facendo si viene a creare un confine netto mantenendo una </a:t>
            </a:r>
            <a:r>
              <a:rPr lang="it-IT" sz="2100" b="1" dirty="0">
                <a:solidFill>
                  <a:prstClr val="black"/>
                </a:solidFill>
                <a:latin typeface="Times New Roman" panose="02020603050405020304" pitchFamily="18" charset="0"/>
                <a:cs typeface="Times New Roman" panose="02020603050405020304" pitchFamily="18" charset="0"/>
              </a:rPr>
              <a:t>continuità ecologica</a:t>
            </a:r>
            <a:r>
              <a:rPr lang="it-IT" sz="2100" dirty="0" smtClean="0">
                <a:solidFill>
                  <a:prstClr val="black"/>
                </a:solidFill>
                <a:latin typeface="Times New Roman" panose="02020603050405020304" pitchFamily="18" charset="0"/>
                <a:cs typeface="Times New Roman" panose="02020603050405020304" pitchFamily="18" charset="0"/>
              </a:rPr>
              <a:t>;</a:t>
            </a:r>
          </a:p>
          <a:p>
            <a:pPr lvl="0" algn="just"/>
            <a:endParaRPr lang="it-IT" sz="2100" dirty="0">
              <a:solidFill>
                <a:prstClr val="black"/>
              </a:solidFill>
              <a:latin typeface="Times New Roman" panose="02020603050405020304" pitchFamily="18" charset="0"/>
              <a:cs typeface="Times New Roman" panose="02020603050405020304" pitchFamily="18" charset="0"/>
            </a:endParaRP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14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260648"/>
            <a:ext cx="8856984" cy="6370975"/>
          </a:xfrm>
          <a:prstGeom prst="rect">
            <a:avLst/>
          </a:prstGeom>
          <a:noFill/>
        </p:spPr>
        <p:txBody>
          <a:bodyPr wrap="square" rtlCol="0">
            <a:spAutoFit/>
          </a:bodyPr>
          <a:lstStyle/>
          <a:p>
            <a:pPr lvl="0" algn="just"/>
            <a:r>
              <a:rPr lang="it-IT" sz="2100" dirty="0">
                <a:solidFill>
                  <a:prstClr val="black"/>
                </a:solidFill>
                <a:latin typeface="Times New Roman" panose="02020603050405020304" pitchFamily="18" charset="0"/>
                <a:cs typeface="Times New Roman" panose="02020603050405020304" pitchFamily="18" charset="0"/>
              </a:rPr>
              <a:t>4. Impostare il fronte urbano in relazione al sito: necessaria per garantire un buon inserimento con il paesaggio </a:t>
            </a:r>
            <a:r>
              <a:rPr lang="it-IT" sz="2100" dirty="0" smtClean="0">
                <a:solidFill>
                  <a:prstClr val="black"/>
                </a:solidFill>
                <a:latin typeface="Times New Roman" panose="02020603050405020304" pitchFamily="18" charset="0"/>
                <a:cs typeface="Times New Roman" panose="02020603050405020304" pitchFamily="18" charset="0"/>
              </a:rPr>
              <a:t>circostante, </a:t>
            </a:r>
            <a:r>
              <a:rPr lang="it-IT" sz="2100" b="1" dirty="0">
                <a:solidFill>
                  <a:prstClr val="black"/>
                </a:solidFill>
                <a:latin typeface="Times New Roman" panose="02020603050405020304" pitchFamily="18" charset="0"/>
                <a:cs typeface="Times New Roman" panose="02020603050405020304" pitchFamily="18" charset="0"/>
              </a:rPr>
              <a:t>l'identità dei </a:t>
            </a:r>
            <a:r>
              <a:rPr lang="it-IT" sz="2100" b="1" dirty="0" smtClean="0">
                <a:solidFill>
                  <a:prstClr val="black"/>
                </a:solidFill>
                <a:latin typeface="Times New Roman" panose="02020603050405020304" pitchFamily="18" charset="0"/>
                <a:cs typeface="Times New Roman" panose="02020603050405020304" pitchFamily="18" charset="0"/>
              </a:rPr>
              <a:t>luoghi </a:t>
            </a:r>
            <a:r>
              <a:rPr lang="it-IT" sz="2100" dirty="0">
                <a:solidFill>
                  <a:prstClr val="black"/>
                </a:solidFill>
                <a:latin typeface="Times New Roman" panose="02020603050405020304" pitchFamily="18" charset="0"/>
                <a:cs typeface="Times New Roman" panose="02020603050405020304" pitchFamily="18" charset="0"/>
              </a:rPr>
              <a:t>e la sua configurazione sono i riferimenti per modellare il fronte, in relazione ad esempio ad una foresta, ad una collina oppure ad un fiume;</a:t>
            </a: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endParaRPr lang="it-IT" sz="800" dirty="0" smtClean="0">
              <a:solidFill>
                <a:prstClr val="black"/>
              </a:solidFill>
              <a:latin typeface="Times New Roman" panose="02020603050405020304" pitchFamily="18" charset="0"/>
              <a:cs typeface="Times New Roman" panose="02020603050405020304" pitchFamily="18" charset="0"/>
            </a:endParaRPr>
          </a:p>
          <a:p>
            <a:pPr lvl="0" algn="just"/>
            <a:endParaRPr lang="it-IT" sz="800" dirty="0">
              <a:solidFill>
                <a:prstClr val="black"/>
              </a:solidFill>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5. </a:t>
            </a:r>
            <a:r>
              <a:rPr lang="it-IT" sz="2100" b="1" dirty="0" smtClean="0">
                <a:latin typeface="Times New Roman" panose="02020603050405020304" pitchFamily="18" charset="0"/>
                <a:cs typeface="Times New Roman" panose="02020603050405020304" pitchFamily="18" charset="0"/>
              </a:rPr>
              <a:t>Materializzare il fronte urbano</a:t>
            </a:r>
            <a:r>
              <a:rPr lang="it-IT" sz="2100" dirty="0" smtClean="0">
                <a:latin typeface="Times New Roman" panose="02020603050405020304" pitchFamily="18" charset="0"/>
                <a:cs typeface="Times New Roman" panose="02020603050405020304" pitchFamily="18" charset="0"/>
              </a:rPr>
              <a:t>: trattare con il paesaggio per la creazione dei bordo urbano significa riconoscere gli elementi esistenti, la loro riabilitazione e la creazione di nuovi elementi. Queste linee di supporto possono ad esempio sviluppare una chiara vista sulla campagna , con un asse di prospettiva dal cuore della città, oppure integrare il flusso in relazione al bordo;</a:t>
            </a:r>
          </a:p>
          <a:p>
            <a:pPr algn="just"/>
            <a:endParaRPr lang="it-IT" sz="800" dirty="0" smtClean="0">
              <a:latin typeface="Times New Roman" panose="02020603050405020304" pitchFamily="18" charset="0"/>
              <a:cs typeface="Times New Roman" panose="02020603050405020304" pitchFamily="18" charset="0"/>
            </a:endParaRPr>
          </a:p>
          <a:p>
            <a:pPr algn="just"/>
            <a:endParaRPr lang="it-IT" sz="800" dirty="0" smtClean="0">
              <a:latin typeface="Times New Roman" panose="02020603050405020304" pitchFamily="18" charset="0"/>
              <a:cs typeface="Times New Roman" panose="02020603050405020304" pitchFamily="18" charset="0"/>
            </a:endParaRPr>
          </a:p>
          <a:p>
            <a:pPr algn="just"/>
            <a:endParaRPr lang="it-IT" sz="8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6. Considerare la funzione delle aree rurali: è necessaria </a:t>
            </a:r>
            <a:r>
              <a:rPr lang="it-IT" sz="2100" b="1" dirty="0" smtClean="0">
                <a:latin typeface="Times New Roman" panose="02020603050405020304" pitchFamily="18" charset="0"/>
                <a:cs typeface="Times New Roman" panose="02020603050405020304" pitchFamily="18" charset="0"/>
              </a:rPr>
              <a:t>un’analisi funzionale delle aree rurali</a:t>
            </a:r>
            <a:r>
              <a:rPr lang="it-IT" sz="2100" dirty="0" smtClean="0">
                <a:latin typeface="Times New Roman" panose="02020603050405020304" pitchFamily="18" charset="0"/>
                <a:cs typeface="Times New Roman" panose="02020603050405020304" pitchFamily="18" charset="0"/>
              </a:rPr>
              <a:t>, al fine di evitare una frammentazione, a cui può conseguire una disintegrazione delle stesse e del loro tessuto morfo-funzionale;</a:t>
            </a:r>
          </a:p>
          <a:p>
            <a:pPr algn="just"/>
            <a:endParaRPr lang="it-IT" sz="800" dirty="0" smtClean="0">
              <a:latin typeface="Times New Roman" panose="02020603050405020304" pitchFamily="18" charset="0"/>
              <a:cs typeface="Times New Roman" panose="02020603050405020304" pitchFamily="18" charset="0"/>
            </a:endParaRPr>
          </a:p>
          <a:p>
            <a:pPr algn="just"/>
            <a:endParaRPr lang="it-IT" sz="800" dirty="0" smtClean="0">
              <a:latin typeface="Times New Roman" panose="02020603050405020304" pitchFamily="18" charset="0"/>
              <a:cs typeface="Times New Roman" panose="02020603050405020304" pitchFamily="18" charset="0"/>
            </a:endParaRPr>
          </a:p>
          <a:p>
            <a:pPr algn="just"/>
            <a:endParaRPr lang="it-IT" sz="8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7. Garantire una buona </a:t>
            </a:r>
            <a:r>
              <a:rPr lang="it-IT" sz="2100" b="1" dirty="0" smtClean="0">
                <a:latin typeface="Times New Roman" panose="02020603050405020304" pitchFamily="18" charset="0"/>
                <a:cs typeface="Times New Roman" panose="02020603050405020304" pitchFamily="18" charset="0"/>
              </a:rPr>
              <a:t>accessibilità</a:t>
            </a:r>
            <a:r>
              <a:rPr lang="it-IT" sz="2100" dirty="0" smtClean="0">
                <a:latin typeface="Times New Roman" panose="02020603050405020304" pitchFamily="18" charset="0"/>
                <a:cs typeface="Times New Roman" panose="02020603050405020304" pitchFamily="18" charset="0"/>
              </a:rPr>
              <a:t> e </a:t>
            </a:r>
            <a:r>
              <a:rPr lang="it-IT" sz="2100" b="1" dirty="0" smtClean="0">
                <a:latin typeface="Times New Roman" panose="02020603050405020304" pitchFamily="18" charset="0"/>
                <a:cs typeface="Times New Roman" panose="02020603050405020304" pitchFamily="18" charset="0"/>
              </a:rPr>
              <a:t>permeabilità</a:t>
            </a:r>
            <a:r>
              <a:rPr lang="it-IT" sz="2100" dirty="0" smtClean="0">
                <a:latin typeface="Times New Roman" panose="02020603050405020304" pitchFamily="18" charset="0"/>
                <a:cs typeface="Times New Roman" panose="02020603050405020304" pitchFamily="18" charset="0"/>
              </a:rPr>
              <a:t>: questo avviene mediante la permeabilità di una rete o di un spazio urbano costituiti da una rete di sentieri o spazi pubblici organizzati;</a:t>
            </a:r>
          </a:p>
          <a:p>
            <a:pPr algn="just"/>
            <a:endParaRPr lang="it-IT"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79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20350" y="260648"/>
            <a:ext cx="8712968" cy="6478697"/>
          </a:xfrm>
          <a:prstGeom prst="rect">
            <a:avLst/>
          </a:prstGeom>
          <a:noFill/>
        </p:spPr>
        <p:txBody>
          <a:bodyPr wrap="square" rtlCol="0">
            <a:spAutoFit/>
          </a:bodyPr>
          <a:lstStyle/>
          <a:p>
            <a:pPr algn="just"/>
            <a:r>
              <a:rPr lang="it-IT" sz="2100" dirty="0" smtClean="0">
                <a:latin typeface="Times New Roman" panose="02020603050405020304" pitchFamily="18" charset="0"/>
                <a:cs typeface="Times New Roman" panose="02020603050405020304" pitchFamily="18" charset="0"/>
              </a:rPr>
              <a:t>8. </a:t>
            </a:r>
            <a:r>
              <a:rPr lang="it-IT" sz="2100" b="1" dirty="0" smtClean="0">
                <a:latin typeface="Times New Roman" panose="02020603050405020304" pitchFamily="18" charset="0"/>
                <a:cs typeface="Times New Roman" panose="02020603050405020304" pitchFamily="18" charset="0"/>
              </a:rPr>
              <a:t>Adattare a diversi usi</a:t>
            </a:r>
            <a:r>
              <a:rPr lang="it-IT" sz="2100" dirty="0" smtClean="0">
                <a:latin typeface="Times New Roman" panose="02020603050405020304" pitchFamily="18" charset="0"/>
                <a:cs typeface="Times New Roman" panose="02020603050405020304" pitchFamily="18" charset="0"/>
              </a:rPr>
              <a:t>: i paesaggi adiacenti alla città offrono opportunità per la creazione di spazi pubblici di qualità, quali polmoni verdi, patrimoni naturali e culturali, che inoltre possono limitare l'impatto delle nuove aree urbane.</a:t>
            </a:r>
          </a:p>
          <a:p>
            <a:pPr algn="just"/>
            <a:endParaRPr lang="it-IT" sz="2000" dirty="0" smtClean="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300" b="1" dirty="0" smtClean="0">
                <a:latin typeface="Times New Roman" panose="02020603050405020304" pitchFamily="18" charset="0"/>
                <a:cs typeface="Times New Roman" panose="02020603050405020304" pitchFamily="18" charset="0"/>
              </a:rPr>
              <a:t>ESEMPIO 2.  Il margine come nastro a spessore variabile</a:t>
            </a:r>
          </a:p>
          <a:p>
            <a:pPr algn="just"/>
            <a:endParaRPr lang="it-IT" sz="2000" dirty="0">
              <a:latin typeface="Times New Roman" panose="02020603050405020304" pitchFamily="18" charset="0"/>
              <a:cs typeface="Times New Roman" panose="02020603050405020304" pitchFamily="18" charset="0"/>
            </a:endParaRPr>
          </a:p>
          <a:p>
            <a:pPr algn="just"/>
            <a:r>
              <a:rPr lang="it-IT" sz="2300" b="1" dirty="0" smtClean="0">
                <a:latin typeface="Times New Roman" panose="02020603050405020304" pitchFamily="18" charset="0"/>
                <a:cs typeface="Times New Roman" panose="02020603050405020304" pitchFamily="18" charset="0"/>
              </a:rPr>
              <a:t>Jean </a:t>
            </a:r>
            <a:r>
              <a:rPr lang="it-IT" sz="2300" b="1" dirty="0" err="1" smtClean="0">
                <a:latin typeface="Times New Roman" panose="02020603050405020304" pitchFamily="18" charset="0"/>
                <a:cs typeface="Times New Roman" panose="02020603050405020304" pitchFamily="18" charset="0"/>
              </a:rPr>
              <a:t>Nouvel</a:t>
            </a:r>
            <a:r>
              <a:rPr lang="it-IT" sz="2300" b="1" dirty="0" smtClean="0">
                <a:latin typeface="Times New Roman" panose="02020603050405020304" pitchFamily="18" charset="0"/>
                <a:cs typeface="Times New Roman" panose="02020603050405020304" pitchFamily="18" charset="0"/>
              </a:rPr>
              <a:t> per </a:t>
            </a:r>
            <a:r>
              <a:rPr lang="it-IT" sz="2300" b="1" dirty="0" err="1" smtClean="0">
                <a:latin typeface="Times New Roman" panose="02020603050405020304" pitchFamily="18" charset="0"/>
                <a:cs typeface="Times New Roman" panose="02020603050405020304" pitchFamily="18" charset="0"/>
              </a:rPr>
              <a:t>Grand</a:t>
            </a:r>
            <a:r>
              <a:rPr lang="it-IT" sz="2300" b="1" dirty="0" smtClean="0">
                <a:latin typeface="Times New Roman" panose="02020603050405020304" pitchFamily="18" charset="0"/>
                <a:cs typeface="Times New Roman" panose="02020603050405020304" pitchFamily="18" charset="0"/>
              </a:rPr>
              <a:t> Pari(s) (2009)</a:t>
            </a:r>
          </a:p>
          <a:p>
            <a:pPr algn="just"/>
            <a:endParaRPr lang="it-IT" sz="2000" dirty="0" smtClean="0">
              <a:latin typeface="Times New Roman" panose="02020603050405020304" pitchFamily="18" charset="0"/>
              <a:cs typeface="Times New Roman" panose="02020603050405020304" pitchFamily="18" charset="0"/>
            </a:endParaRPr>
          </a:p>
          <a:p>
            <a:pPr algn="just"/>
            <a:r>
              <a:rPr lang="it-IT" sz="2100" i="1" dirty="0" smtClean="0">
                <a:latin typeface="Times New Roman" panose="02020603050405020304" pitchFamily="18" charset="0"/>
                <a:cs typeface="Times New Roman" panose="02020603050405020304" pitchFamily="18" charset="0"/>
              </a:rPr>
              <a:t>Nella proposta del gruppo di Jean </a:t>
            </a:r>
            <a:r>
              <a:rPr lang="it-IT" sz="2100" i="1" dirty="0" err="1" smtClean="0">
                <a:latin typeface="Times New Roman" panose="02020603050405020304" pitchFamily="18" charset="0"/>
                <a:cs typeface="Times New Roman" panose="02020603050405020304" pitchFamily="18" charset="0"/>
              </a:rPr>
              <a:t>Nouvel</a:t>
            </a:r>
            <a:r>
              <a:rPr lang="it-IT" sz="2100" i="1" dirty="0" smtClean="0">
                <a:latin typeface="Times New Roman" panose="02020603050405020304" pitchFamily="18" charset="0"/>
                <a:cs typeface="Times New Roman" panose="02020603050405020304" pitchFamily="18" charset="0"/>
              </a:rPr>
              <a:t> per il </a:t>
            </a:r>
            <a:r>
              <a:rPr lang="it-IT" sz="2100" i="1" dirty="0" err="1" smtClean="0">
                <a:latin typeface="Times New Roman" panose="02020603050405020304" pitchFamily="18" charset="0"/>
                <a:cs typeface="Times New Roman" panose="02020603050405020304" pitchFamily="18" charset="0"/>
              </a:rPr>
              <a:t>Grand</a:t>
            </a:r>
            <a:r>
              <a:rPr lang="it-IT" sz="2100" i="1" dirty="0" smtClean="0">
                <a:latin typeface="Times New Roman" panose="02020603050405020304" pitchFamily="18" charset="0"/>
                <a:cs typeface="Times New Roman" panose="02020603050405020304" pitchFamily="18" charset="0"/>
              </a:rPr>
              <a:t> Pari(s) si propone una </a:t>
            </a:r>
            <a:r>
              <a:rPr lang="it-IT" sz="2100" b="1" i="1" dirty="0" smtClean="0">
                <a:latin typeface="Times New Roman" panose="02020603050405020304" pitchFamily="18" charset="0"/>
                <a:cs typeface="Times New Roman" panose="02020603050405020304" pitchFamily="18" charset="0"/>
              </a:rPr>
              <a:t>visione di città configurata da un margine a spessore variabile</a:t>
            </a:r>
            <a:r>
              <a:rPr lang="it-IT" sz="2100" i="1" dirty="0" smtClean="0">
                <a:latin typeface="Times New Roman" panose="02020603050405020304" pitchFamily="18" charset="0"/>
                <a:cs typeface="Times New Roman" panose="02020603050405020304" pitchFamily="18" charset="0"/>
              </a:rPr>
              <a:t>.</a:t>
            </a: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b="1" dirty="0" smtClean="0">
                <a:latin typeface="Times New Roman" panose="02020603050405020304" pitchFamily="18" charset="0"/>
                <a:cs typeface="Times New Roman" panose="02020603050405020304" pitchFamily="18" charset="0"/>
              </a:rPr>
              <a:t>Si propongono per il margine della grande Parigi azioni specifiche per il suo spazio, che grazie al suo spessore acquista una propria dimensione di progetto.</a:t>
            </a:r>
          </a:p>
          <a:p>
            <a:pPr algn="just"/>
            <a:endParaRPr lang="it-IT" sz="8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Nella sua proposta </a:t>
            </a:r>
            <a:r>
              <a:rPr lang="it-IT" sz="2100" dirty="0" err="1" smtClean="0">
                <a:latin typeface="Times New Roman" panose="02020603050405020304" pitchFamily="18" charset="0"/>
                <a:cs typeface="Times New Roman" panose="02020603050405020304" pitchFamily="18" charset="0"/>
              </a:rPr>
              <a:t>Nouvel</a:t>
            </a:r>
            <a:r>
              <a:rPr lang="it-IT" sz="2100" dirty="0" smtClean="0">
                <a:latin typeface="Times New Roman" panose="02020603050405020304" pitchFamily="18" charset="0"/>
                <a:cs typeface="Times New Roman" panose="02020603050405020304" pitchFamily="18" charset="0"/>
              </a:rPr>
              <a:t> pensa ad uno </a:t>
            </a:r>
            <a:r>
              <a:rPr lang="it-IT" sz="2100" b="1" dirty="0" smtClean="0">
                <a:latin typeface="Times New Roman" panose="02020603050405020304" pitchFamily="18" charset="0"/>
                <a:cs typeface="Times New Roman" panose="02020603050405020304" pitchFamily="18" charset="0"/>
              </a:rPr>
              <a:t>spazio di frontiera</a:t>
            </a:r>
            <a:r>
              <a:rPr lang="it-IT" sz="2100" dirty="0" smtClean="0">
                <a:latin typeface="Times New Roman" panose="02020603050405020304" pitchFamily="18" charset="0"/>
                <a:cs typeface="Times New Roman" panose="02020603050405020304" pitchFamily="18" charset="0"/>
              </a:rPr>
              <a:t>, inteso </a:t>
            </a:r>
            <a:r>
              <a:rPr lang="it-IT" sz="2100" b="1" dirty="0" smtClean="0">
                <a:latin typeface="Times New Roman" panose="02020603050405020304" pitchFamily="18" charset="0"/>
                <a:cs typeface="Times New Roman" panose="02020603050405020304" pitchFamily="18" charset="0"/>
              </a:rPr>
              <a:t>non come una cintura verde o come un muro di edifici costruiti</a:t>
            </a:r>
            <a:r>
              <a:rPr lang="it-IT" sz="2100" dirty="0" smtClean="0">
                <a:latin typeface="Times New Roman" panose="02020603050405020304" pitchFamily="18" charset="0"/>
                <a:cs typeface="Times New Roman" panose="02020603050405020304" pitchFamily="18" charset="0"/>
              </a:rPr>
              <a:t>, ma come una </a:t>
            </a:r>
            <a:r>
              <a:rPr lang="it-IT" sz="2100" b="1" dirty="0" smtClean="0">
                <a:latin typeface="Times New Roman" panose="02020603050405020304" pitchFamily="18" charset="0"/>
                <a:cs typeface="Times New Roman" panose="02020603050405020304" pitchFamily="18" charset="0"/>
              </a:rPr>
              <a:t>sequenza di spazi aperti dai bordi sfocati</a:t>
            </a:r>
            <a:r>
              <a:rPr lang="it-IT" sz="2100" dirty="0" smtClean="0">
                <a:latin typeface="Times New Roman" panose="02020603050405020304" pitchFamily="18" charset="0"/>
                <a:cs typeface="Times New Roman" panose="02020603050405020304" pitchFamily="18" charset="0"/>
              </a:rPr>
              <a:t>. II margine diventa un nastro che ospita funzioni e attività mancanti nell'ambito urbano e in quello rurale.</a:t>
            </a:r>
            <a:endParaRPr lang="it-IT"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69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504" y="332656"/>
            <a:ext cx="8856984" cy="6324808"/>
          </a:xfrm>
          <a:prstGeom prst="rect">
            <a:avLst/>
          </a:prstGeom>
          <a:noFill/>
        </p:spPr>
        <p:txBody>
          <a:bodyPr wrap="square" rtlCol="0">
            <a:spAutoFit/>
          </a:bodyPr>
          <a:lstStyle/>
          <a:p>
            <a:pPr algn="just"/>
            <a:r>
              <a:rPr lang="it-IT" sz="2100" dirty="0" smtClean="0">
                <a:latin typeface="Times New Roman" panose="02020603050405020304" pitchFamily="18" charset="0"/>
                <a:cs typeface="Times New Roman" panose="02020603050405020304" pitchFamily="18" charset="0"/>
              </a:rPr>
              <a:t>La proposta di </a:t>
            </a:r>
            <a:r>
              <a:rPr lang="it-IT" sz="2100" dirty="0" err="1" smtClean="0">
                <a:latin typeface="Times New Roman" panose="02020603050405020304" pitchFamily="18" charset="0"/>
                <a:cs typeface="Times New Roman" panose="02020603050405020304" pitchFamily="18" charset="0"/>
              </a:rPr>
              <a:t>Nouvel</a:t>
            </a:r>
            <a:r>
              <a:rPr lang="it-IT" sz="2100" dirty="0" smtClean="0">
                <a:latin typeface="Times New Roman" panose="02020603050405020304" pitchFamily="18" charset="0"/>
                <a:cs typeface="Times New Roman" panose="02020603050405020304" pitchFamily="18" charset="0"/>
              </a:rPr>
              <a:t> è in sintesi quella di far diventare centinaia di chilometri di margine dell'agglomerato parigino tra urbano e rurale </a:t>
            </a:r>
            <a:r>
              <a:rPr lang="it-IT" sz="2100" b="1" dirty="0" smtClean="0">
                <a:latin typeface="Times New Roman" panose="02020603050405020304" pitchFamily="18" charset="0"/>
                <a:cs typeface="Times New Roman" panose="02020603050405020304" pitchFamily="18" charset="0"/>
              </a:rPr>
              <a:t>non un luogo astratto di separazione ma uno spazio </a:t>
            </a:r>
            <a:r>
              <a:rPr lang="it-IT" sz="2100" b="1" dirty="0" err="1" smtClean="0">
                <a:latin typeface="Times New Roman" panose="02020603050405020304" pitchFamily="18" charset="0"/>
                <a:cs typeface="Times New Roman" panose="02020603050405020304" pitchFamily="18" charset="0"/>
              </a:rPr>
              <a:t>ruban</a:t>
            </a:r>
            <a:r>
              <a:rPr lang="it-IT" sz="2100" b="1" dirty="0" smtClean="0">
                <a:latin typeface="Times New Roman" panose="02020603050405020304" pitchFamily="18" charset="0"/>
                <a:cs typeface="Times New Roman" panose="02020603050405020304" pitchFamily="18" charset="0"/>
              </a:rPr>
              <a:t> (nastro) da abitare</a:t>
            </a:r>
            <a:r>
              <a:rPr lang="it-IT" sz="2100" dirty="0" smtClean="0">
                <a:latin typeface="Times New Roman" panose="02020603050405020304" pitchFamily="18" charset="0"/>
                <a:cs typeface="Times New Roman" panose="02020603050405020304" pitchFamily="18" charset="0"/>
              </a:rPr>
              <a:t>.</a:t>
            </a:r>
          </a:p>
          <a:p>
            <a:pPr algn="just"/>
            <a:endParaRPr lang="it-IT" sz="23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Le attività proposte sono legate al mondo dell'agricoltura come frutteti, giardini, percorsi e spazi di sosta che aprono visuali sulla campagna. Si genera uno </a:t>
            </a:r>
            <a:r>
              <a:rPr lang="it-IT" sz="2100" b="1" i="1" dirty="0" smtClean="0">
                <a:latin typeface="Times New Roman" panose="02020603050405020304" pitchFamily="18" charset="0"/>
                <a:cs typeface="Times New Roman" panose="02020603050405020304" pitchFamily="18" charset="0"/>
              </a:rPr>
              <a:t>spazio nuovo</a:t>
            </a:r>
            <a:r>
              <a:rPr lang="it-IT" sz="2100" dirty="0" smtClean="0">
                <a:latin typeface="Times New Roman" panose="02020603050405020304" pitchFamily="18" charset="0"/>
                <a:cs typeface="Times New Roman" panose="02020603050405020304" pitchFamily="18" charset="0"/>
              </a:rPr>
              <a:t>, tra sperimentazione sostenibile, uso per il tempo libero e destinazione dello spazio a coltura.</a:t>
            </a:r>
          </a:p>
          <a:p>
            <a:pPr algn="just"/>
            <a:endParaRPr lang="it-IT" sz="23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Si vuole creare con queste attività un'apertura tra i due mondi, rurale e urbano, uscire dalla logica chiusa del campo agricolo con la trasformazione di spazi ad uso privato in luoghi pubblici con la definizione di percorsi che rendono accessibili i diversi </a:t>
            </a:r>
            <a:r>
              <a:rPr lang="it-IT" sz="2100" b="1" dirty="0" err="1" smtClean="0">
                <a:latin typeface="Times New Roman" panose="02020603050405020304" pitchFamily="18" charset="0"/>
                <a:cs typeface="Times New Roman" panose="02020603050405020304" pitchFamily="18" charset="0"/>
              </a:rPr>
              <a:t>champs</a:t>
            </a:r>
            <a:r>
              <a:rPr lang="it-IT" sz="2100" b="1" dirty="0" smtClean="0">
                <a:latin typeface="Times New Roman" panose="02020603050405020304" pitchFamily="18" charset="0"/>
                <a:cs typeface="Times New Roman" panose="02020603050405020304" pitchFamily="18" charset="0"/>
              </a:rPr>
              <a:t> </a:t>
            </a:r>
            <a:r>
              <a:rPr lang="it-IT" sz="2100" b="1" dirty="0" err="1" smtClean="0">
                <a:latin typeface="Times New Roman" panose="02020603050405020304" pitchFamily="18" charset="0"/>
                <a:cs typeface="Times New Roman" panose="02020603050405020304" pitchFamily="18" charset="0"/>
              </a:rPr>
              <a:t>urbains</a:t>
            </a:r>
            <a:r>
              <a:rPr lang="it-IT" sz="2100" dirty="0" smtClean="0">
                <a:latin typeface="Times New Roman" panose="02020603050405020304" pitchFamily="18" charset="0"/>
                <a:cs typeface="Times New Roman" panose="02020603050405020304" pitchFamily="18" charset="0"/>
              </a:rPr>
              <a:t>.</a:t>
            </a:r>
          </a:p>
          <a:p>
            <a:pPr algn="just"/>
            <a:endParaRPr lang="it-IT" sz="23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Si definisce in questo modo un </a:t>
            </a:r>
            <a:r>
              <a:rPr lang="it-IT" sz="2100" b="1" dirty="0" smtClean="0">
                <a:latin typeface="Times New Roman" panose="02020603050405020304" pitchFamily="18" charset="0"/>
                <a:cs typeface="Times New Roman" panose="02020603050405020304" pitchFamily="18" charset="0"/>
              </a:rPr>
              <a:t>contorno della città con attività che non aprono solo la campagna ai cittadini, ma che con la tutela contengono l'espansione urbana e quindi evitano il consumo di suolo ed i fenomeni di degrado</a:t>
            </a:r>
            <a:r>
              <a:rPr lang="it-IT" sz="2100" dirty="0" smtClean="0">
                <a:latin typeface="Times New Roman" panose="02020603050405020304" pitchFamily="18" charset="0"/>
                <a:cs typeface="Times New Roman" panose="02020603050405020304" pitchFamily="18" charset="0"/>
              </a:rPr>
              <a:t>.</a:t>
            </a:r>
            <a:endParaRPr lang="it-IT" sz="2100" b="1" dirty="0" smtClean="0">
              <a:latin typeface="Times New Roman" panose="02020603050405020304" pitchFamily="18" charset="0"/>
              <a:cs typeface="Times New Roman" panose="02020603050405020304" pitchFamily="18" charset="0"/>
            </a:endParaRPr>
          </a:p>
          <a:p>
            <a:pPr algn="just"/>
            <a:endParaRPr lang="it-IT"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270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isultati immagini per Jean Nouvel per Grand P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88640"/>
            <a:ext cx="8749619"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3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Jean Nouvel per Grand P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6186"/>
            <a:ext cx="875634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8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ultati immagini per jean nouvel grand par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839738"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71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useBgFill="1">
        <p:nvSpPr>
          <p:cNvPr id="4" name="CasellaDiTesto 3"/>
          <p:cNvSpPr txBox="1"/>
          <p:nvPr/>
        </p:nvSpPr>
        <p:spPr>
          <a:xfrm>
            <a:off x="118051" y="95447"/>
            <a:ext cx="8712968" cy="6771084"/>
          </a:xfrm>
          <a:prstGeom prst="rect">
            <a:avLst/>
          </a:prstGeom>
        </p:spPr>
        <p:txBody>
          <a:bodyPr wrap="square" rtlCol="0">
            <a:spAutoFit/>
          </a:bodyPr>
          <a:lstStyle/>
          <a:p>
            <a:pPr algn="just"/>
            <a:r>
              <a:rPr lang="it-IT" sz="2100" b="1" dirty="0" smtClean="0">
                <a:latin typeface="Times New Roman" panose="02020603050405020304" pitchFamily="18" charset="0"/>
                <a:cs typeface="Times New Roman" panose="02020603050405020304" pitchFamily="18" charset="0"/>
              </a:rPr>
              <a:t>In sintesi</a:t>
            </a:r>
          </a:p>
          <a:p>
            <a:pPr algn="just"/>
            <a:endParaRPr lang="it-IT" dirty="0">
              <a:latin typeface="Times New Roman" panose="02020603050405020304" pitchFamily="18" charset="0"/>
              <a:cs typeface="Times New Roman" panose="02020603050405020304" pitchFamily="18" charset="0"/>
            </a:endParaRPr>
          </a:p>
          <a:p>
            <a:pPr algn="just"/>
            <a:r>
              <a:rPr lang="it-IT" sz="2100" b="1" dirty="0" smtClean="0">
                <a:latin typeface="Times New Roman" panose="02020603050405020304" pitchFamily="18" charset="0"/>
                <a:cs typeface="Times New Roman" panose="02020603050405020304" pitchFamily="18" charset="0"/>
              </a:rPr>
              <a:t>Confine, limite, bordo, margine, segmento, frammento </a:t>
            </a:r>
            <a:r>
              <a:rPr lang="it-IT" sz="2100" dirty="0" smtClean="0">
                <a:latin typeface="Times New Roman" panose="02020603050405020304" pitchFamily="18" charset="0"/>
                <a:cs typeface="Times New Roman" panose="02020603050405020304" pitchFamily="18" charset="0"/>
              </a:rPr>
              <a:t>sono </a:t>
            </a:r>
            <a:r>
              <a:rPr lang="it-IT" sz="2100" b="1" dirty="0" smtClean="0">
                <a:latin typeface="Times New Roman" panose="02020603050405020304" pitchFamily="18" charset="0"/>
                <a:cs typeface="Times New Roman" panose="02020603050405020304" pitchFamily="18" charset="0"/>
              </a:rPr>
              <a:t>segni</a:t>
            </a:r>
            <a:r>
              <a:rPr lang="it-IT" sz="2100" dirty="0" smtClean="0">
                <a:latin typeface="Times New Roman" panose="02020603050405020304" pitchFamily="18" charset="0"/>
                <a:cs typeface="Times New Roman" panose="02020603050405020304" pitchFamily="18" charset="0"/>
              </a:rPr>
              <a:t> e </a:t>
            </a:r>
            <a:r>
              <a:rPr lang="it-IT" sz="2100" b="1" dirty="0" smtClean="0">
                <a:latin typeface="Times New Roman" panose="02020603050405020304" pitchFamily="18" charset="0"/>
                <a:cs typeface="Times New Roman" panose="02020603050405020304" pitchFamily="18" charset="0"/>
              </a:rPr>
              <a:t>tratti</a:t>
            </a:r>
            <a:r>
              <a:rPr lang="it-IT" sz="2100" dirty="0" smtClean="0">
                <a:latin typeface="Times New Roman" panose="02020603050405020304" pitchFamily="18" charset="0"/>
                <a:cs typeface="Times New Roman" panose="02020603050405020304" pitchFamily="18" charset="0"/>
              </a:rPr>
              <a:t>,</a:t>
            </a:r>
            <a:r>
              <a:rPr lang="it-IT" sz="2100" b="1" dirty="0" smtClean="0">
                <a:latin typeface="Times New Roman" panose="02020603050405020304" pitchFamily="18" charset="0"/>
                <a:cs typeface="Times New Roman" panose="02020603050405020304" pitchFamily="18" charset="0"/>
              </a:rPr>
              <a:t> che</a:t>
            </a:r>
            <a:r>
              <a:rPr lang="it-IT" sz="2100" dirty="0" smtClean="0">
                <a:latin typeface="Times New Roman" panose="02020603050405020304" pitchFamily="18" charset="0"/>
                <a:cs typeface="Times New Roman" panose="02020603050405020304" pitchFamily="18" charset="0"/>
              </a:rPr>
              <a:t>  </a:t>
            </a:r>
            <a:r>
              <a:rPr lang="it-IT" sz="2100" i="1" dirty="0" smtClean="0">
                <a:latin typeface="Times New Roman" panose="02020603050405020304" pitchFamily="18" charset="0"/>
                <a:cs typeface="Times New Roman" panose="02020603050405020304" pitchFamily="18" charset="0"/>
              </a:rPr>
              <a:t> lasciano (imprimono in modo temporaneo e//o indelebile) un segno, </a:t>
            </a:r>
            <a:r>
              <a:rPr lang="it-IT" sz="2100" b="1" i="1" dirty="0" smtClean="0">
                <a:latin typeface="Times New Roman" panose="02020603050405020304" pitchFamily="18" charset="0"/>
                <a:cs typeface="Times New Roman" panose="02020603050405020304" pitchFamily="18" charset="0"/>
              </a:rPr>
              <a:t>disegnano </a:t>
            </a:r>
            <a:r>
              <a:rPr lang="it-IT" sz="2100" b="1" dirty="0" smtClean="0">
                <a:latin typeface="Times New Roman" panose="02020603050405020304" pitchFamily="18" charset="0"/>
                <a:cs typeface="Times New Roman" panose="02020603050405020304" pitchFamily="18" charset="0"/>
              </a:rPr>
              <a:t> lo spazio</a:t>
            </a:r>
            <a:r>
              <a:rPr lang="it-IT" sz="2100" dirty="0" smtClean="0">
                <a:latin typeface="Times New Roman" panose="02020603050405020304" pitchFamily="18" charset="0"/>
                <a:cs typeface="Times New Roman" panose="02020603050405020304" pitchFamily="18" charset="0"/>
              </a:rPr>
              <a:t>, il territorio e il paesaggio (creano vincoli e condizioni nei diversi sistemi ambientali, attivano e/o disattivano relazioni, modificano strutture e funzioni tra i diversi elementi dello spazio (naturali, semi-naturali e antropici),</a:t>
            </a:r>
          </a:p>
          <a:p>
            <a:pPr algn="just"/>
            <a:endParaRPr lang="it-IT" sz="15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Riflettere sull’interpretazione del possibile </a:t>
            </a:r>
            <a:r>
              <a:rPr lang="it-IT" sz="2100" b="1" dirty="0" smtClean="0">
                <a:latin typeface="Times New Roman" panose="02020603050405020304" pitchFamily="18" charset="0"/>
                <a:cs typeface="Times New Roman" panose="02020603050405020304" pitchFamily="18" charset="0"/>
              </a:rPr>
              <a:t>nuovo rapporto</a:t>
            </a:r>
            <a:r>
              <a:rPr lang="it-IT" sz="2100" dirty="0" smtClean="0">
                <a:latin typeface="Times New Roman" panose="02020603050405020304" pitchFamily="18" charset="0"/>
                <a:cs typeface="Times New Roman" panose="02020603050405020304" pitchFamily="18" charset="0"/>
              </a:rPr>
              <a:t> </a:t>
            </a:r>
            <a:r>
              <a:rPr lang="it-IT" sz="2100" b="1" dirty="0" smtClean="0">
                <a:latin typeface="Times New Roman" panose="02020603050405020304" pitchFamily="18" charset="0"/>
                <a:cs typeface="Times New Roman" panose="02020603050405020304" pitchFamily="18" charset="0"/>
              </a:rPr>
              <a:t>uomo-natura</a:t>
            </a:r>
            <a:r>
              <a:rPr lang="it-IT" sz="2100" dirty="0" smtClean="0">
                <a:latin typeface="Times New Roman" panose="02020603050405020304" pitchFamily="18" charset="0"/>
                <a:cs typeface="Times New Roman" panose="02020603050405020304" pitchFamily="18" charset="0"/>
              </a:rPr>
              <a:t> nelle </a:t>
            </a:r>
            <a:r>
              <a:rPr lang="it-IT" sz="2100" b="1" dirty="0" smtClean="0">
                <a:latin typeface="Times New Roman" panose="02020603050405020304" pitchFamily="18" charset="0"/>
                <a:cs typeface="Times New Roman" panose="02020603050405020304" pitchFamily="18" charset="0"/>
              </a:rPr>
              <a:t>aree periurbane </a:t>
            </a:r>
            <a:r>
              <a:rPr lang="it-IT" sz="2100" dirty="0" smtClean="0">
                <a:latin typeface="Times New Roman" panose="02020603050405020304" pitchFamily="18" charset="0"/>
                <a:cs typeface="Times New Roman" panose="02020603050405020304" pitchFamily="18" charset="0"/>
              </a:rPr>
              <a:t>(periferie urbane e rurali, aree degradate, aree abbandonate, aree marginali, di frangia, sconnessione di identità morfo-funzionale di questi ambiti: </a:t>
            </a:r>
            <a:r>
              <a:rPr lang="it-IT" sz="2100" b="1" dirty="0" smtClean="0">
                <a:latin typeface="Times New Roman" panose="02020603050405020304" pitchFamily="18" charset="0"/>
                <a:cs typeface="Times New Roman" panose="02020603050405020304" pitchFamily="18" charset="0"/>
              </a:rPr>
              <a:t>non più città vs non prettamente campagna</a:t>
            </a:r>
            <a:r>
              <a:rPr lang="it-IT" sz="2100" dirty="0" smtClean="0">
                <a:latin typeface="Times New Roman" panose="02020603050405020304" pitchFamily="18" charset="0"/>
                <a:cs typeface="Times New Roman" panose="02020603050405020304" pitchFamily="18" charset="0"/>
              </a:rPr>
              <a:t> ….)</a:t>
            </a:r>
          </a:p>
          <a:p>
            <a:pPr algn="just"/>
            <a:endParaRPr lang="it-IT" sz="15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Costruzione di ipotesi di intervento:</a:t>
            </a:r>
          </a:p>
          <a:p>
            <a:pPr algn="just"/>
            <a:endParaRPr lang="it-IT" sz="800" dirty="0">
              <a:latin typeface="Times New Roman" panose="02020603050405020304" pitchFamily="18" charset="0"/>
              <a:cs typeface="Times New Roman" panose="02020603050405020304" pitchFamily="18" charset="0"/>
            </a:endParaRPr>
          </a:p>
          <a:p>
            <a:pPr marL="342900" indent="-342900" algn="just">
              <a:buFontTx/>
              <a:buChar char="-"/>
            </a:pPr>
            <a:r>
              <a:rPr lang="it-IT" sz="2100" dirty="0" smtClean="0">
                <a:latin typeface="Times New Roman" panose="02020603050405020304" pitchFamily="18" charset="0"/>
                <a:cs typeface="Times New Roman" panose="02020603050405020304" pitchFamily="18" charset="0"/>
              </a:rPr>
              <a:t>Nuove occasioni di contatto/i  (riattivazione/ricucitura della trama dello spazio)</a:t>
            </a:r>
          </a:p>
          <a:p>
            <a:pPr marL="342900" indent="-342900" algn="just">
              <a:buFontTx/>
              <a:buChar char="-"/>
            </a:pPr>
            <a:r>
              <a:rPr lang="it-IT" sz="2100" dirty="0" smtClean="0">
                <a:latin typeface="Times New Roman" panose="02020603050405020304" pitchFamily="18" charset="0"/>
                <a:cs typeface="Times New Roman" panose="02020603050405020304" pitchFamily="18" charset="0"/>
              </a:rPr>
              <a:t>semplicità dei dispositivi di progetto</a:t>
            </a:r>
          </a:p>
          <a:p>
            <a:pPr marL="342900" indent="-342900" algn="just">
              <a:buFontTx/>
              <a:buChar char="-"/>
            </a:pPr>
            <a:r>
              <a:rPr lang="it-IT" sz="2100" dirty="0">
                <a:latin typeface="Times New Roman" panose="02020603050405020304" pitchFamily="18" charset="0"/>
                <a:cs typeface="Times New Roman" panose="02020603050405020304" pitchFamily="18" charset="0"/>
              </a:rPr>
              <a:t>a</a:t>
            </a:r>
            <a:r>
              <a:rPr lang="it-IT" sz="2100" dirty="0" smtClean="0">
                <a:latin typeface="Times New Roman" panose="02020603050405020304" pitchFamily="18" charset="0"/>
                <a:cs typeface="Times New Roman" panose="02020603050405020304" pitchFamily="18" charset="0"/>
              </a:rPr>
              <a:t>spettative (mistero); complessità della trama spaziale</a:t>
            </a:r>
          </a:p>
          <a:p>
            <a:pPr marL="342900" indent="-342900" algn="just">
              <a:buFontTx/>
              <a:buChar char="-"/>
            </a:pPr>
            <a:r>
              <a:rPr lang="it-IT" sz="2100" b="1" dirty="0" smtClean="0">
                <a:latin typeface="Times New Roman" panose="02020603050405020304" pitchFamily="18" charset="0"/>
                <a:cs typeface="Times New Roman" panose="02020603050405020304" pitchFamily="18" charset="0"/>
              </a:rPr>
              <a:t>periurbano</a:t>
            </a:r>
            <a:r>
              <a:rPr lang="it-IT" sz="2100" dirty="0">
                <a:latin typeface="Times New Roman" panose="02020603050405020304" pitchFamily="18" charset="0"/>
                <a:cs typeface="Times New Roman" panose="02020603050405020304" pitchFamily="18" charset="0"/>
              </a:rPr>
              <a:t> </a:t>
            </a:r>
            <a:r>
              <a:rPr lang="it-IT" sz="2100" dirty="0" smtClean="0">
                <a:latin typeface="Times New Roman" panose="02020603050405020304" pitchFamily="18" charset="0"/>
                <a:cs typeface="Times New Roman" panose="02020603050405020304" pitchFamily="18" charset="0"/>
              </a:rPr>
              <a:t>come </a:t>
            </a:r>
            <a:r>
              <a:rPr lang="it-IT" sz="2100" b="1" i="1" dirty="0" smtClean="0">
                <a:latin typeface="Times New Roman" panose="02020603050405020304" pitchFamily="18" charset="0"/>
                <a:cs typeface="Times New Roman" panose="02020603050405020304" pitchFamily="18" charset="0"/>
              </a:rPr>
              <a:t>nuovo dispositivo di progetto </a:t>
            </a:r>
            <a:r>
              <a:rPr lang="it-IT" sz="2100" dirty="0" smtClean="0">
                <a:latin typeface="Times New Roman" panose="02020603050405020304" pitchFamily="18" charset="0"/>
                <a:cs typeface="Times New Roman" panose="02020603050405020304" pitchFamily="18" charset="0"/>
              </a:rPr>
              <a:t>tra rurale e urbano </a:t>
            </a:r>
          </a:p>
          <a:p>
            <a:pPr marL="342900" indent="-342900" algn="just">
              <a:buFontTx/>
              <a:buChar char="-"/>
            </a:pPr>
            <a:r>
              <a:rPr lang="it-IT" sz="2100" dirty="0" smtClean="0">
                <a:latin typeface="Times New Roman" panose="02020603050405020304" pitchFamily="18" charset="0"/>
                <a:cs typeface="Times New Roman" panose="02020603050405020304" pitchFamily="18" charset="0"/>
              </a:rPr>
              <a:t>materiali e tecniche di costruzione compatibili con le caratteristiche del</a:t>
            </a:r>
          </a:p>
        </p:txBody>
      </p:sp>
    </p:spTree>
    <p:extLst>
      <p:ext uri="{BB962C8B-B14F-4D97-AF65-F5344CB8AC3E}">
        <p14:creationId xmlns:p14="http://schemas.microsoft.com/office/powerpoint/2010/main" val="1186900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79512" y="188640"/>
            <a:ext cx="8784976" cy="6555641"/>
          </a:xfrm>
          <a:prstGeom prst="rect">
            <a:avLst/>
          </a:prstGeom>
          <a:noFill/>
        </p:spPr>
        <p:txBody>
          <a:bodyPr wrap="square" rtlCol="0">
            <a:spAutoFit/>
          </a:bodyPr>
          <a:lstStyle/>
          <a:p>
            <a:pPr algn="just">
              <a:buSzPts val="2100"/>
            </a:pPr>
            <a:r>
              <a:rPr lang="it-IT" sz="2100" dirty="0">
                <a:solidFill>
                  <a:srgbClr val="000000"/>
                </a:solidFill>
                <a:latin typeface="Times New Roman"/>
              </a:rPr>
              <a:t>paesaggio </a:t>
            </a:r>
            <a:r>
              <a:rPr lang="it-IT" sz="2100" dirty="0" smtClean="0">
                <a:solidFill>
                  <a:srgbClr val="000000"/>
                </a:solidFill>
                <a:latin typeface="Times New Roman"/>
              </a:rPr>
              <a:t>(elementi naturali/semi-naturali e antropici  </a:t>
            </a:r>
            <a:r>
              <a:rPr lang="it-IT" sz="2100" b="1" dirty="0">
                <a:solidFill>
                  <a:srgbClr val="000000"/>
                </a:solidFill>
                <a:latin typeface="Times New Roman"/>
              </a:rPr>
              <a:t>autoctoni</a:t>
            </a:r>
            <a:r>
              <a:rPr lang="it-IT" sz="2100" dirty="0" smtClean="0">
                <a:solidFill>
                  <a:srgbClr val="000000"/>
                </a:solidFill>
                <a:latin typeface="Times New Roman"/>
              </a:rPr>
              <a:t>)</a:t>
            </a:r>
          </a:p>
          <a:p>
            <a:pPr algn="just">
              <a:buSzPts val="2100"/>
            </a:pPr>
            <a:endParaRPr lang="it-IT" sz="2100" dirty="0">
              <a:solidFill>
                <a:srgbClr val="000000"/>
              </a:solidFill>
              <a:latin typeface="Times New Roman"/>
            </a:endParaRPr>
          </a:p>
          <a:p>
            <a:pPr algn="just">
              <a:buSzPts val="2100"/>
              <a:buFont typeface="Times New Roman"/>
              <a:buChar char="-"/>
            </a:pPr>
            <a:r>
              <a:rPr lang="it-IT" sz="2100" dirty="0">
                <a:solidFill>
                  <a:srgbClr val="000000"/>
                </a:solidFill>
                <a:latin typeface="Times New Roman"/>
              </a:rPr>
              <a:t>valori </a:t>
            </a:r>
            <a:r>
              <a:rPr lang="it-IT" sz="2100" b="1" dirty="0" smtClean="0">
                <a:solidFill>
                  <a:srgbClr val="000000"/>
                </a:solidFill>
                <a:latin typeface="Times New Roman"/>
              </a:rPr>
              <a:t>storico-culturali</a:t>
            </a:r>
          </a:p>
          <a:p>
            <a:pPr algn="just">
              <a:buSzPts val="2100"/>
            </a:pPr>
            <a:endParaRPr lang="it-IT" sz="2100" dirty="0">
              <a:solidFill>
                <a:srgbClr val="000000"/>
              </a:solidFill>
              <a:latin typeface="Times New Roman"/>
            </a:endParaRPr>
          </a:p>
          <a:p>
            <a:pPr algn="just">
              <a:buSzPts val="2100"/>
            </a:pPr>
            <a:r>
              <a:rPr lang="it-IT" sz="2100" dirty="0" smtClean="0">
                <a:solidFill>
                  <a:srgbClr val="000000"/>
                </a:solidFill>
                <a:latin typeface="Times New Roman"/>
              </a:rPr>
              <a:t>-</a:t>
            </a:r>
            <a:r>
              <a:rPr lang="it-IT" sz="2100" b="1" dirty="0" smtClean="0">
                <a:solidFill>
                  <a:srgbClr val="000000"/>
                </a:solidFill>
                <a:latin typeface="Times New Roman"/>
              </a:rPr>
              <a:t>contaminazione positiva (</a:t>
            </a:r>
            <a:r>
              <a:rPr lang="it-IT" sz="2100" dirty="0" smtClean="0">
                <a:solidFill>
                  <a:srgbClr val="000000"/>
                </a:solidFill>
                <a:latin typeface="Times New Roman"/>
              </a:rPr>
              <a:t>intesa </a:t>
            </a:r>
            <a:r>
              <a:rPr lang="it-IT" sz="2100" dirty="0">
                <a:solidFill>
                  <a:srgbClr val="000000"/>
                </a:solidFill>
                <a:latin typeface="Times New Roman"/>
              </a:rPr>
              <a:t>come</a:t>
            </a:r>
            <a:r>
              <a:rPr lang="it-IT" sz="2100" b="1" dirty="0">
                <a:solidFill>
                  <a:srgbClr val="000000"/>
                </a:solidFill>
                <a:latin typeface="Times New Roman"/>
              </a:rPr>
              <a:t> </a:t>
            </a:r>
            <a:r>
              <a:rPr lang="it-IT" sz="2100" b="1" dirty="0" smtClean="0">
                <a:solidFill>
                  <a:srgbClr val="000000"/>
                </a:solidFill>
                <a:latin typeface="Times New Roman"/>
              </a:rPr>
              <a:t>confronto</a:t>
            </a:r>
            <a:r>
              <a:rPr lang="it-IT" sz="2100" dirty="0" smtClean="0">
                <a:solidFill>
                  <a:srgbClr val="000000"/>
                </a:solidFill>
                <a:latin typeface="Times New Roman"/>
              </a:rPr>
              <a:t>,</a:t>
            </a:r>
            <a:r>
              <a:rPr lang="it-IT" sz="2100" b="1" dirty="0" smtClean="0">
                <a:solidFill>
                  <a:srgbClr val="000000"/>
                </a:solidFill>
                <a:latin typeface="Times New Roman"/>
              </a:rPr>
              <a:t> condivisione</a:t>
            </a:r>
            <a:r>
              <a:rPr lang="it-IT" sz="2100" dirty="0" smtClean="0">
                <a:solidFill>
                  <a:srgbClr val="000000"/>
                </a:solidFill>
                <a:latin typeface="Times New Roman"/>
              </a:rPr>
              <a:t>, </a:t>
            </a:r>
            <a:r>
              <a:rPr lang="it-IT" sz="2100" b="1" dirty="0" smtClean="0">
                <a:solidFill>
                  <a:srgbClr val="000000"/>
                </a:solidFill>
                <a:latin typeface="Times New Roman"/>
              </a:rPr>
              <a:t>scambio)</a:t>
            </a:r>
          </a:p>
          <a:p>
            <a:pPr algn="just">
              <a:buSzPts val="2100"/>
            </a:pPr>
            <a:endParaRPr lang="it-IT" sz="2100" b="1" dirty="0">
              <a:solidFill>
                <a:srgbClr val="000000"/>
              </a:solidFill>
              <a:latin typeface="Times New Roman"/>
            </a:endParaRPr>
          </a:p>
          <a:p>
            <a:pPr algn="just">
              <a:buSzPts val="2100"/>
              <a:buFont typeface="Times New Roman"/>
              <a:buChar char="-"/>
            </a:pPr>
            <a:r>
              <a:rPr lang="it-IT" sz="2100" dirty="0">
                <a:solidFill>
                  <a:srgbClr val="000000"/>
                </a:solidFill>
                <a:latin typeface="Times New Roman"/>
              </a:rPr>
              <a:t>integrazione (motivazione condivisa con la residenza, fruitori abituali e/o occasionali) dell’intervento e/o  dei dispositivi di progetto al dettaglio nel contesto di </a:t>
            </a:r>
            <a:r>
              <a:rPr lang="it-IT" sz="2100" dirty="0" smtClean="0">
                <a:solidFill>
                  <a:srgbClr val="000000"/>
                </a:solidFill>
                <a:latin typeface="Times New Roman"/>
              </a:rPr>
              <a:t>spazio</a:t>
            </a:r>
          </a:p>
          <a:p>
            <a:pPr algn="just">
              <a:buSzPts val="2100"/>
            </a:pPr>
            <a:endParaRPr lang="it-IT" sz="2100" dirty="0">
              <a:solidFill>
                <a:srgbClr val="000000"/>
              </a:solidFill>
              <a:latin typeface="Times New Roman"/>
            </a:endParaRPr>
          </a:p>
          <a:p>
            <a:pPr algn="just">
              <a:buSzPts val="2100"/>
              <a:buFont typeface="Times New Roman"/>
              <a:buChar char="-"/>
            </a:pPr>
            <a:r>
              <a:rPr lang="it-IT" sz="2100" b="1" dirty="0">
                <a:solidFill>
                  <a:srgbClr val="000000"/>
                </a:solidFill>
                <a:latin typeface="Times New Roman"/>
              </a:rPr>
              <a:t>c</a:t>
            </a:r>
            <a:r>
              <a:rPr lang="it-IT" sz="2100" b="1" dirty="0" smtClean="0">
                <a:solidFill>
                  <a:srgbClr val="000000"/>
                </a:solidFill>
                <a:latin typeface="Times New Roman"/>
              </a:rPr>
              <a:t>ontrollo degli impatti ambientali</a:t>
            </a:r>
            <a:r>
              <a:rPr lang="it-IT" sz="2100" dirty="0" smtClean="0">
                <a:solidFill>
                  <a:srgbClr val="000000"/>
                </a:solidFill>
                <a:latin typeface="Times New Roman"/>
              </a:rPr>
              <a:t>: azioni </a:t>
            </a:r>
            <a:r>
              <a:rPr lang="it-IT" sz="2100" dirty="0">
                <a:solidFill>
                  <a:srgbClr val="000000"/>
                </a:solidFill>
                <a:latin typeface="Times New Roman"/>
              </a:rPr>
              <a:t>di </a:t>
            </a:r>
            <a:r>
              <a:rPr lang="it-IT" sz="2100" dirty="0" smtClean="0">
                <a:solidFill>
                  <a:srgbClr val="000000"/>
                </a:solidFill>
                <a:latin typeface="Times New Roman"/>
              </a:rPr>
              <a:t>mitigazione/compensazione</a:t>
            </a:r>
          </a:p>
          <a:p>
            <a:pPr algn="just">
              <a:buSzPts val="2100"/>
            </a:pPr>
            <a:endParaRPr lang="it-IT" sz="2100" dirty="0" smtClean="0">
              <a:solidFill>
                <a:srgbClr val="000000"/>
              </a:solidFill>
              <a:latin typeface="Times New Roman"/>
            </a:endParaRPr>
          </a:p>
          <a:p>
            <a:pPr algn="just">
              <a:buSzPts val="2100"/>
              <a:buFont typeface="Times New Roman"/>
              <a:buChar char="-"/>
            </a:pPr>
            <a:r>
              <a:rPr lang="it-IT" sz="2100" dirty="0" smtClean="0">
                <a:solidFill>
                  <a:srgbClr val="000000"/>
                </a:solidFill>
                <a:latin typeface="Times New Roman"/>
              </a:rPr>
              <a:t>visione </a:t>
            </a:r>
            <a:r>
              <a:rPr lang="it-IT" sz="2100" dirty="0">
                <a:solidFill>
                  <a:srgbClr val="000000"/>
                </a:solidFill>
                <a:latin typeface="Times New Roman"/>
              </a:rPr>
              <a:t>di </a:t>
            </a:r>
            <a:r>
              <a:rPr lang="it-IT" sz="2100" b="1" dirty="0">
                <a:solidFill>
                  <a:srgbClr val="000000"/>
                </a:solidFill>
                <a:latin typeface="Times New Roman"/>
              </a:rPr>
              <a:t>controllo attivo </a:t>
            </a:r>
            <a:r>
              <a:rPr lang="it-IT" sz="2100" dirty="0">
                <a:solidFill>
                  <a:srgbClr val="000000"/>
                </a:solidFill>
                <a:latin typeface="Times New Roman"/>
              </a:rPr>
              <a:t>(intervento/i flessibili, resilienti, </a:t>
            </a:r>
            <a:r>
              <a:rPr lang="it-IT" sz="2100" dirty="0" smtClean="0">
                <a:solidFill>
                  <a:srgbClr val="000000"/>
                </a:solidFill>
                <a:latin typeface="Times New Roman"/>
              </a:rPr>
              <a:t>anti-fragili </a:t>
            </a:r>
            <a:r>
              <a:rPr lang="it-IT" sz="2100" dirty="0">
                <a:solidFill>
                  <a:srgbClr val="000000"/>
                </a:solidFill>
                <a:latin typeface="Times New Roman"/>
              </a:rPr>
              <a:t>nel </a:t>
            </a:r>
            <a:r>
              <a:rPr lang="it-IT" sz="2100" dirty="0" smtClean="0">
                <a:solidFill>
                  <a:srgbClr val="000000"/>
                </a:solidFill>
                <a:latin typeface="Times New Roman"/>
              </a:rPr>
              <a:t>tempo; manutenzione, crono-programma interventi…)</a:t>
            </a:r>
          </a:p>
          <a:p>
            <a:pPr algn="just">
              <a:buSzPts val="2100"/>
            </a:pPr>
            <a:endParaRPr lang="it-IT" sz="2100" dirty="0">
              <a:solidFill>
                <a:srgbClr val="000000"/>
              </a:solidFill>
              <a:latin typeface="Times New Roman"/>
            </a:endParaRPr>
          </a:p>
          <a:p>
            <a:pPr algn="just">
              <a:buSzPts val="2100"/>
              <a:buFont typeface="Times New Roman"/>
              <a:buChar char="-"/>
            </a:pPr>
            <a:r>
              <a:rPr lang="it-IT" sz="2100" b="1" dirty="0">
                <a:solidFill>
                  <a:srgbClr val="000000"/>
                </a:solidFill>
                <a:latin typeface="Times New Roman"/>
              </a:rPr>
              <a:t>efficienza </a:t>
            </a:r>
            <a:r>
              <a:rPr lang="it-IT" sz="2100" dirty="0" smtClean="0">
                <a:solidFill>
                  <a:srgbClr val="000000"/>
                </a:solidFill>
                <a:latin typeface="Times New Roman"/>
              </a:rPr>
              <a:t>ed</a:t>
            </a:r>
            <a:r>
              <a:rPr lang="it-IT" sz="2100" b="1" dirty="0" smtClean="0">
                <a:solidFill>
                  <a:srgbClr val="000000"/>
                </a:solidFill>
                <a:latin typeface="Times New Roman"/>
              </a:rPr>
              <a:t> efficacia strutturale/funzionale</a:t>
            </a:r>
          </a:p>
          <a:p>
            <a:pPr algn="just">
              <a:buSzPts val="2100"/>
            </a:pPr>
            <a:endParaRPr lang="it-IT" sz="2100" dirty="0">
              <a:solidFill>
                <a:srgbClr val="000000"/>
              </a:solidFill>
              <a:latin typeface="Times New Roman"/>
            </a:endParaRPr>
          </a:p>
          <a:p>
            <a:pPr algn="just">
              <a:buSzPts val="2100"/>
              <a:buFont typeface="Times New Roman"/>
              <a:buChar char="-"/>
            </a:pPr>
            <a:r>
              <a:rPr lang="it-IT" sz="2100" dirty="0" smtClean="0">
                <a:solidFill>
                  <a:srgbClr val="000000"/>
                </a:solidFill>
                <a:latin typeface="Times New Roman"/>
              </a:rPr>
              <a:t>redditività </a:t>
            </a:r>
            <a:r>
              <a:rPr lang="it-IT" sz="2100" dirty="0">
                <a:solidFill>
                  <a:srgbClr val="000000"/>
                </a:solidFill>
                <a:latin typeface="Times New Roman"/>
              </a:rPr>
              <a:t>(ritorno economico dell’investimento), attivazione capacità economica del territorio (es. </a:t>
            </a:r>
            <a:r>
              <a:rPr lang="it-IT" sz="2100" dirty="0" smtClean="0">
                <a:solidFill>
                  <a:srgbClr val="000000"/>
                </a:solidFill>
                <a:latin typeface="Times New Roman"/>
              </a:rPr>
              <a:t>eco-turismo, energie rinnovabili ….)</a:t>
            </a:r>
            <a:endParaRPr lang="it-IT" sz="2100" dirty="0"/>
          </a:p>
          <a:p>
            <a:pPr algn="just">
              <a:buSzPts val="2100"/>
              <a:buFont typeface="Times New Roman"/>
              <a:buChar char="-"/>
            </a:pPr>
            <a:r>
              <a:rPr lang="it-IT" sz="2100" dirty="0" smtClean="0">
                <a:solidFill>
                  <a:srgbClr val="000000"/>
                </a:solidFill>
                <a:latin typeface="Times New Roman"/>
              </a:rPr>
              <a:t> ………….</a:t>
            </a:r>
          </a:p>
        </p:txBody>
      </p:sp>
    </p:spTree>
    <p:extLst>
      <p:ext uri="{BB962C8B-B14F-4D97-AF65-F5344CB8AC3E}">
        <p14:creationId xmlns:p14="http://schemas.microsoft.com/office/powerpoint/2010/main" val="271025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86002" y="188640"/>
            <a:ext cx="8856984" cy="6571030"/>
          </a:xfrm>
          <a:prstGeom prst="rect">
            <a:avLst/>
          </a:prstGeom>
          <a:no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Definizione di </a:t>
            </a:r>
            <a:r>
              <a:rPr lang="it-IT" sz="2300" b="1" dirty="0" smtClean="0">
                <a:latin typeface="Times New Roman" panose="02020603050405020304" pitchFamily="18" charset="0"/>
                <a:cs typeface="Times New Roman" panose="02020603050405020304" pitchFamily="18" charset="0"/>
              </a:rPr>
              <a:t>margine/bordo</a:t>
            </a:r>
          </a:p>
          <a:p>
            <a:pPr algn="just"/>
            <a:endParaRPr lang="it-IT" sz="20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Bordo</a:t>
            </a:r>
            <a:r>
              <a:rPr lang="it-IT" sz="2100" dirty="0">
                <a:latin typeface="Times New Roman" panose="02020603050405020304" pitchFamily="18" charset="0"/>
                <a:cs typeface="Times New Roman" panose="02020603050405020304" pitchFamily="18" charset="0"/>
              </a:rPr>
              <a:t> e </a:t>
            </a:r>
            <a:r>
              <a:rPr lang="it-IT" sz="2100" b="1" dirty="0">
                <a:latin typeface="Times New Roman" panose="02020603050405020304" pitchFamily="18" charset="0"/>
                <a:cs typeface="Times New Roman" panose="02020603050405020304" pitchFamily="18" charset="0"/>
              </a:rPr>
              <a:t>margine</a:t>
            </a:r>
            <a:r>
              <a:rPr lang="it-IT" sz="2100" dirty="0">
                <a:latin typeface="Times New Roman" panose="02020603050405020304" pitchFamily="18" charset="0"/>
                <a:cs typeface="Times New Roman" panose="02020603050405020304" pitchFamily="18" charset="0"/>
              </a:rPr>
              <a:t> sono concetti che rimandano a una molteplicità di situazioni che stanno </a:t>
            </a:r>
            <a:r>
              <a:rPr lang="it-IT" sz="2100" b="1" i="1" dirty="0">
                <a:latin typeface="Times New Roman" panose="02020603050405020304" pitchFamily="18" charset="0"/>
                <a:cs typeface="Times New Roman" panose="02020603050405020304" pitchFamily="18" charset="0"/>
              </a:rPr>
              <a:t>in adiacenza a qualcosa di fisicamente riconoscibile, che ha un confine, un limite percepibile</a:t>
            </a:r>
            <a:r>
              <a:rPr lang="it-IT" sz="2100" b="1" i="1" dirty="0" smtClean="0">
                <a:latin typeface="Times New Roman" panose="02020603050405020304" pitchFamily="18" charset="0"/>
                <a:cs typeface="Times New Roman" panose="02020603050405020304" pitchFamily="18" charset="0"/>
              </a:rPr>
              <a:t>.</a:t>
            </a:r>
            <a:endParaRPr lang="it-IT" sz="800" b="1" i="1" dirty="0" smtClean="0">
              <a:latin typeface="Times New Roman" panose="02020603050405020304" pitchFamily="18" charset="0"/>
              <a:cs typeface="Times New Roman" panose="02020603050405020304" pitchFamily="18" charset="0"/>
            </a:endParaRPr>
          </a:p>
          <a:p>
            <a:pPr algn="just"/>
            <a:endParaRPr lang="it-IT" sz="2100" i="1" dirty="0" smtClean="0">
              <a:latin typeface="Times New Roman" panose="02020603050405020304" pitchFamily="18" charset="0"/>
              <a:cs typeface="Times New Roman" panose="02020603050405020304" pitchFamily="18" charset="0"/>
            </a:endParaRPr>
          </a:p>
          <a:p>
            <a:pPr algn="just"/>
            <a:r>
              <a:rPr lang="it-IT" sz="2100" b="1" i="1" dirty="0" smtClean="0">
                <a:latin typeface="Times New Roman" panose="02020603050405020304" pitchFamily="18" charset="0"/>
                <a:cs typeface="Times New Roman" panose="02020603050405020304" pitchFamily="18" charset="0"/>
              </a:rPr>
              <a:t>Bordi</a:t>
            </a:r>
            <a:r>
              <a:rPr lang="it-IT" sz="2100" b="1" dirty="0" smtClean="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e</a:t>
            </a:r>
            <a:r>
              <a:rPr lang="it-IT" sz="2100" b="1" dirty="0">
                <a:latin typeface="Times New Roman" panose="02020603050405020304" pitchFamily="18" charset="0"/>
                <a:cs typeface="Times New Roman" panose="02020603050405020304" pitchFamily="18" charset="0"/>
              </a:rPr>
              <a:t> </a:t>
            </a:r>
            <a:r>
              <a:rPr lang="it-IT" sz="2100" b="1" i="1" dirty="0">
                <a:latin typeface="Times New Roman" panose="02020603050405020304" pitchFamily="18" charset="0"/>
                <a:cs typeface="Times New Roman" panose="02020603050405020304" pitchFamily="18" charset="0"/>
              </a:rPr>
              <a:t>margini</a:t>
            </a:r>
            <a:r>
              <a:rPr lang="it-IT" sz="2100" b="1" dirty="0">
                <a:latin typeface="Times New Roman" panose="02020603050405020304" pitchFamily="18" charset="0"/>
                <a:cs typeface="Times New Roman" panose="02020603050405020304" pitchFamily="18" charset="0"/>
              </a:rPr>
              <a:t> </a:t>
            </a:r>
            <a:r>
              <a:rPr lang="it-IT" sz="2100" dirty="0" smtClean="0">
                <a:latin typeface="Times New Roman" panose="02020603050405020304" pitchFamily="18" charset="0"/>
                <a:cs typeface="Times New Roman" panose="02020603050405020304" pitchFamily="18" charset="0"/>
              </a:rPr>
              <a:t>sono spesso elementi frutto dell'</a:t>
            </a:r>
            <a:r>
              <a:rPr lang="it-IT" sz="2100" b="1" dirty="0" smtClean="0">
                <a:latin typeface="Times New Roman" panose="02020603050405020304" pitchFamily="18" charset="0"/>
                <a:cs typeface="Times New Roman" panose="02020603050405020304" pitchFamily="18" charset="0"/>
              </a:rPr>
              <a:t>antropizzazione</a:t>
            </a:r>
            <a:r>
              <a:rPr lang="it-IT" sz="2100" dirty="0" smtClean="0">
                <a:latin typeface="Times New Roman" panose="02020603050405020304" pitchFamily="18" charset="0"/>
                <a:cs typeface="Times New Roman" panose="02020603050405020304" pitchFamily="18" charset="0"/>
              </a:rPr>
              <a:t> (uso, manutenzione, conservazione, recupero, valorizzazione …) delle componenti di naturalità e semi-naturalità, </a:t>
            </a:r>
            <a:r>
              <a:rPr lang="it-IT" sz="2100" dirty="0">
                <a:latin typeface="Times New Roman" panose="02020603050405020304" pitchFamily="18" charset="0"/>
                <a:cs typeface="Times New Roman" panose="02020603050405020304" pitchFamily="18" charset="0"/>
              </a:rPr>
              <a:t>che delimitano aree e situazioni, come la strada che contorna un quartiere, i filari di alberi che circoscrivono un campo coltivato, il sentiero che costeggia un </a:t>
            </a:r>
            <a:r>
              <a:rPr lang="it-IT" sz="2100" dirty="0" smtClean="0">
                <a:latin typeface="Times New Roman" panose="02020603050405020304" pitchFamily="18" charset="0"/>
                <a:cs typeface="Times New Roman" panose="02020603050405020304" pitchFamily="18" charset="0"/>
              </a:rPr>
              <a:t>bosco…</a:t>
            </a:r>
            <a:endParaRPr lang="it-IT" sz="800" dirty="0" smtClean="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Nella </a:t>
            </a:r>
            <a:r>
              <a:rPr lang="it-IT" sz="2100" dirty="0">
                <a:latin typeface="Times New Roman" panose="02020603050405020304" pitchFamily="18" charset="0"/>
                <a:cs typeface="Times New Roman" panose="02020603050405020304" pitchFamily="18" charset="0"/>
              </a:rPr>
              <a:t>continuità geomorfologia dei </a:t>
            </a:r>
            <a:r>
              <a:rPr lang="it-IT" sz="2100" dirty="0" smtClean="0">
                <a:latin typeface="Times New Roman" panose="02020603050405020304" pitchFamily="18" charset="0"/>
                <a:cs typeface="Times New Roman" panose="02020603050405020304" pitchFamily="18" charset="0"/>
              </a:rPr>
              <a:t>territorio, </a:t>
            </a:r>
            <a:r>
              <a:rPr lang="it-IT" sz="2100" dirty="0">
                <a:latin typeface="Times New Roman" panose="02020603050405020304" pitchFamily="18" charset="0"/>
                <a:cs typeface="Times New Roman" panose="02020603050405020304" pitchFamily="18" charset="0"/>
              </a:rPr>
              <a:t>il </a:t>
            </a:r>
            <a:r>
              <a:rPr lang="it-IT" sz="2100" b="1" i="1" dirty="0">
                <a:latin typeface="Times New Roman" panose="02020603050405020304" pitchFamily="18" charset="0"/>
                <a:cs typeface="Times New Roman" panose="02020603050405020304" pitchFamily="18" charset="0"/>
              </a:rPr>
              <a:t>bordo</a:t>
            </a:r>
            <a:r>
              <a:rPr lang="it-IT" sz="2100" dirty="0">
                <a:latin typeface="Times New Roman" panose="02020603050405020304" pitchFamily="18" charset="0"/>
                <a:cs typeface="Times New Roman" panose="02020603050405020304" pitchFamily="18" charset="0"/>
              </a:rPr>
              <a:t> e il </a:t>
            </a:r>
            <a:r>
              <a:rPr lang="it-IT" sz="2100" b="1" i="1" dirty="0">
                <a:latin typeface="Times New Roman" panose="02020603050405020304" pitchFamily="18" charset="0"/>
                <a:cs typeface="Times New Roman" panose="02020603050405020304" pitchFamily="18" charset="0"/>
              </a:rPr>
              <a:t>margine</a:t>
            </a:r>
            <a:r>
              <a:rPr lang="it-IT" sz="2100" dirty="0">
                <a:latin typeface="Times New Roman" panose="02020603050405020304" pitchFamily="18" charset="0"/>
                <a:cs typeface="Times New Roman" panose="02020603050405020304" pitchFamily="18" charset="0"/>
              </a:rPr>
              <a:t> corrispondono a </a:t>
            </a:r>
            <a:r>
              <a:rPr lang="it-IT" sz="2100" b="1" i="1" dirty="0">
                <a:latin typeface="Times New Roman" panose="02020603050405020304" pitchFamily="18" charset="0"/>
                <a:cs typeface="Times New Roman" panose="02020603050405020304" pitchFamily="18" charset="0"/>
              </a:rPr>
              <a:t>situazioni di mezzo </a:t>
            </a:r>
            <a:r>
              <a:rPr lang="it-IT" sz="2100" dirty="0">
                <a:latin typeface="Times New Roman" panose="02020603050405020304" pitchFamily="18" charset="0"/>
                <a:cs typeface="Times New Roman" panose="02020603050405020304" pitchFamily="18" charset="0"/>
              </a:rPr>
              <a:t>tra </a:t>
            </a:r>
            <a:r>
              <a:rPr lang="it-IT" sz="2100" b="1" dirty="0">
                <a:latin typeface="Times New Roman" panose="02020603050405020304" pitchFamily="18" charset="0"/>
                <a:cs typeface="Times New Roman" panose="02020603050405020304" pitchFamily="18" charset="0"/>
              </a:rPr>
              <a:t>contesti urbanizzati con diverse densità e morfologie insediative o </a:t>
            </a:r>
            <a:r>
              <a:rPr lang="it-IT" sz="2100" b="1" i="1" dirty="0">
                <a:latin typeface="Times New Roman" panose="02020603050405020304" pitchFamily="18" charset="0"/>
                <a:cs typeface="Times New Roman" panose="02020603050405020304" pitchFamily="18" charset="0"/>
              </a:rPr>
              <a:t>con differenti usi dei </a:t>
            </a:r>
            <a:r>
              <a:rPr lang="it-IT" sz="2100" b="1" i="1" dirty="0" smtClean="0">
                <a:latin typeface="Times New Roman" panose="02020603050405020304" pitchFamily="18" charset="0"/>
                <a:cs typeface="Times New Roman" panose="02020603050405020304" pitchFamily="18" charset="0"/>
              </a:rPr>
              <a:t>suoli </a:t>
            </a:r>
            <a:r>
              <a:rPr lang="it-IT" sz="2100" b="1" i="1" dirty="0">
                <a:latin typeface="Times New Roman" panose="02020603050405020304" pitchFamily="18" charset="0"/>
                <a:cs typeface="Times New Roman" panose="02020603050405020304" pitchFamily="18" charset="0"/>
              </a:rPr>
              <a:t>e diverse partizioni </a:t>
            </a:r>
            <a:r>
              <a:rPr lang="it-IT" sz="2100" b="1" i="1" dirty="0" smtClean="0">
                <a:latin typeface="Times New Roman" panose="02020603050405020304" pitchFamily="18" charset="0"/>
                <a:cs typeface="Times New Roman" panose="02020603050405020304" pitchFamily="18" charset="0"/>
              </a:rPr>
              <a:t>dello spazio e del/i paesaggio/i </a:t>
            </a:r>
            <a:r>
              <a:rPr lang="it-IT" sz="2100" i="1" dirty="0" smtClean="0">
                <a:latin typeface="Times New Roman" panose="02020603050405020304" pitchFamily="18" charset="0"/>
                <a:cs typeface="Times New Roman" panose="02020603050405020304" pitchFamily="18" charset="0"/>
              </a:rPr>
              <a:t>(bordo come frangia, margine dimensionale, punto di discontinuità, luogo di sconnessione/riconnessione del/i tessuto/i </a:t>
            </a:r>
            <a:r>
              <a:rPr lang="it-IT" sz="2100" i="1" dirty="0" err="1" smtClean="0">
                <a:latin typeface="Times New Roman" panose="02020603050405020304" pitchFamily="18" charset="0"/>
                <a:cs typeface="Times New Roman" panose="02020603050405020304" pitchFamily="18" charset="0"/>
              </a:rPr>
              <a:t>morfo-funzionele</a:t>
            </a:r>
            <a:r>
              <a:rPr lang="it-IT" sz="2100" i="1" dirty="0" smtClean="0">
                <a:latin typeface="Times New Roman" panose="02020603050405020304" pitchFamily="18" charset="0"/>
                <a:cs typeface="Times New Roman" panose="02020603050405020304" pitchFamily="18" charset="0"/>
              </a:rPr>
              <a:t> dello spazio, non luogo, attesa di destinazione, scontro tra componenti e trame tra urbano </a:t>
            </a:r>
            <a:r>
              <a:rPr lang="it-IT" sz="2100" dirty="0" smtClean="0">
                <a:latin typeface="Times New Roman" panose="02020603050405020304" pitchFamily="18" charset="0"/>
                <a:cs typeface="Times New Roman" panose="02020603050405020304" pitchFamily="18" charset="0"/>
              </a:rPr>
              <a:t>e rurale ….).</a:t>
            </a:r>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44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79512" y="188640"/>
            <a:ext cx="8784976" cy="6232475"/>
          </a:xfrm>
          <a:prstGeom prst="rect">
            <a:avLst/>
          </a:prstGeom>
          <a:noFill/>
        </p:spPr>
        <p:txBody>
          <a:bodyPr wrap="square" rtlCol="0">
            <a:spAutoFit/>
          </a:bodyPr>
          <a:lstStyle/>
          <a:p>
            <a:pPr algn="just">
              <a:buSzPts val="2100"/>
            </a:pPr>
            <a:endParaRPr lang="it-IT" sz="2100" dirty="0">
              <a:solidFill>
                <a:srgbClr val="000000"/>
              </a:solidFill>
              <a:latin typeface="Times New Roman"/>
            </a:endParaRPr>
          </a:p>
          <a:p>
            <a:pPr algn="just">
              <a:buSzPts val="2100"/>
            </a:pPr>
            <a:r>
              <a:rPr lang="it-IT" sz="2100" b="1" dirty="0" smtClean="0">
                <a:solidFill>
                  <a:srgbClr val="000000"/>
                </a:solidFill>
                <a:latin typeface="Times New Roman"/>
              </a:rPr>
              <a:t>A</a:t>
            </a:r>
            <a:r>
              <a:rPr lang="it-IT" sz="2100" b="1" dirty="0" smtClean="0">
                <a:solidFill>
                  <a:srgbClr val="000000"/>
                </a:solidFill>
                <a:latin typeface="Times New Roman"/>
              </a:rPr>
              <a:t>REE PERIUBANE</a:t>
            </a:r>
          </a:p>
          <a:p>
            <a:pPr algn="just">
              <a:buSzPts val="2100"/>
            </a:pPr>
            <a:endParaRPr lang="it-IT" sz="2100" dirty="0" smtClean="0">
              <a:solidFill>
                <a:srgbClr val="000000"/>
              </a:solidFill>
              <a:latin typeface="Times New Roman"/>
            </a:endParaRPr>
          </a:p>
          <a:p>
            <a:pPr algn="just">
              <a:buSzPts val="2100"/>
            </a:pPr>
            <a:r>
              <a:rPr lang="it-IT" sz="2100" dirty="0" smtClean="0">
                <a:solidFill>
                  <a:srgbClr val="000000"/>
                </a:solidFill>
                <a:latin typeface="Times New Roman"/>
              </a:rPr>
              <a:t>Bordo, spessore, spazio di interferenza, contaminazione di elementi tra rurale e </a:t>
            </a:r>
            <a:r>
              <a:rPr lang="it-IT" sz="2100" dirty="0" smtClean="0">
                <a:solidFill>
                  <a:srgbClr val="000000"/>
                </a:solidFill>
                <a:latin typeface="Times New Roman"/>
              </a:rPr>
              <a:t>urbano</a:t>
            </a:r>
          </a:p>
          <a:p>
            <a:pPr algn="just">
              <a:buSzPts val="2100"/>
            </a:pPr>
            <a:endParaRPr lang="it-IT" sz="2100" dirty="0">
              <a:solidFill>
                <a:srgbClr val="000000"/>
              </a:solidFill>
              <a:latin typeface="Times New Roman"/>
            </a:endParaRPr>
          </a:p>
          <a:p>
            <a:pPr algn="just">
              <a:buSzPts val="2100"/>
            </a:pPr>
            <a:r>
              <a:rPr lang="it-IT" sz="2100" dirty="0" smtClean="0">
                <a:solidFill>
                  <a:srgbClr val="000000"/>
                </a:solidFill>
                <a:latin typeface="Times New Roman"/>
              </a:rPr>
              <a:t>Spazio intermedio (spazio di interrelazione</a:t>
            </a:r>
            <a:r>
              <a:rPr lang="it-IT" sz="2100" dirty="0" smtClean="0">
                <a:solidFill>
                  <a:srgbClr val="000000"/>
                </a:solidFill>
                <a:latin typeface="Times New Roman"/>
              </a:rPr>
              <a:t>)</a:t>
            </a:r>
          </a:p>
          <a:p>
            <a:pPr algn="just">
              <a:buSzPts val="2100"/>
            </a:pPr>
            <a:endParaRPr lang="it-IT" sz="2100" dirty="0" smtClean="0">
              <a:solidFill>
                <a:srgbClr val="000000"/>
              </a:solidFill>
              <a:latin typeface="Times New Roman"/>
            </a:endParaRPr>
          </a:p>
          <a:p>
            <a:pPr algn="just">
              <a:buSzPts val="2100"/>
            </a:pPr>
            <a:r>
              <a:rPr lang="it-IT" sz="2100" dirty="0" smtClean="0">
                <a:solidFill>
                  <a:srgbClr val="000000"/>
                </a:solidFill>
                <a:latin typeface="Times New Roman"/>
              </a:rPr>
              <a:t>Spazio come fascia, spazio privo di identità, liquido, suscettibile di identificazione e/o </a:t>
            </a:r>
            <a:r>
              <a:rPr lang="it-IT" sz="2100" dirty="0" err="1" smtClean="0">
                <a:solidFill>
                  <a:srgbClr val="000000"/>
                </a:solidFill>
                <a:latin typeface="Times New Roman"/>
              </a:rPr>
              <a:t>ri</a:t>
            </a:r>
            <a:r>
              <a:rPr lang="it-IT" sz="2100" dirty="0" smtClean="0">
                <a:solidFill>
                  <a:srgbClr val="000000"/>
                </a:solidFill>
                <a:latin typeface="Times New Roman"/>
              </a:rPr>
              <a:t>-identificazione d’uso,  nuova struttura e </a:t>
            </a:r>
            <a:r>
              <a:rPr lang="it-IT" sz="2100" dirty="0" smtClean="0">
                <a:solidFill>
                  <a:srgbClr val="000000"/>
                </a:solidFill>
                <a:latin typeface="Times New Roman"/>
              </a:rPr>
              <a:t>funzioni</a:t>
            </a:r>
          </a:p>
          <a:p>
            <a:pPr algn="just">
              <a:buSzPts val="2100"/>
            </a:pPr>
            <a:endParaRPr lang="it-IT" sz="2100" dirty="0" smtClean="0">
              <a:solidFill>
                <a:srgbClr val="000000"/>
              </a:solidFill>
              <a:latin typeface="Times New Roman"/>
            </a:endParaRPr>
          </a:p>
          <a:p>
            <a:pPr algn="just">
              <a:buSzPts val="2100"/>
            </a:pPr>
            <a:r>
              <a:rPr lang="it-IT" sz="2100" dirty="0" smtClean="0">
                <a:solidFill>
                  <a:srgbClr val="000000"/>
                </a:solidFill>
                <a:latin typeface="Times New Roman"/>
              </a:rPr>
              <a:t>Spazio/i con uso/i promiscui</a:t>
            </a:r>
          </a:p>
          <a:p>
            <a:pPr algn="just">
              <a:buSzPts val="2100"/>
            </a:pPr>
            <a:endParaRPr lang="it-IT" sz="2100" dirty="0" smtClean="0">
              <a:solidFill>
                <a:srgbClr val="000000"/>
              </a:solidFill>
              <a:latin typeface="Times New Roman"/>
            </a:endParaRPr>
          </a:p>
          <a:p>
            <a:pPr algn="just">
              <a:buSzPts val="2100"/>
            </a:pPr>
            <a:r>
              <a:rPr lang="it-IT" sz="2100" dirty="0" smtClean="0">
                <a:solidFill>
                  <a:srgbClr val="000000"/>
                </a:solidFill>
                <a:latin typeface="Times New Roman"/>
              </a:rPr>
              <a:t>Spazio come risorsa </a:t>
            </a:r>
            <a:r>
              <a:rPr lang="it-IT" sz="2100" dirty="0" smtClean="0">
                <a:solidFill>
                  <a:srgbClr val="000000"/>
                </a:solidFill>
                <a:latin typeface="Times New Roman"/>
              </a:rPr>
              <a:t>di progetto</a:t>
            </a:r>
          </a:p>
          <a:p>
            <a:pPr algn="just">
              <a:buSzPts val="2100"/>
            </a:pPr>
            <a:endParaRPr lang="it-IT" sz="2100" dirty="0">
              <a:solidFill>
                <a:srgbClr val="000000"/>
              </a:solidFill>
              <a:latin typeface="Times New Roman"/>
            </a:endParaRPr>
          </a:p>
          <a:p>
            <a:pPr algn="just">
              <a:buSzPts val="2100"/>
            </a:pPr>
            <a:r>
              <a:rPr lang="it-IT" sz="2100" dirty="0" smtClean="0">
                <a:solidFill>
                  <a:srgbClr val="000000"/>
                </a:solidFill>
                <a:latin typeface="Times New Roman"/>
              </a:rPr>
              <a:t>Spazio di </a:t>
            </a:r>
            <a:r>
              <a:rPr lang="it-IT" sz="2100" dirty="0" smtClean="0">
                <a:solidFill>
                  <a:srgbClr val="000000"/>
                </a:solidFill>
                <a:latin typeface="Times New Roman"/>
              </a:rPr>
              <a:t>risulta, </a:t>
            </a:r>
            <a:r>
              <a:rPr lang="it-IT" sz="2100" dirty="0" smtClean="0">
                <a:solidFill>
                  <a:srgbClr val="000000"/>
                </a:solidFill>
                <a:latin typeface="Times New Roman"/>
              </a:rPr>
              <a:t>luogo del recupero e valorizzazione della biodiversità</a:t>
            </a:r>
          </a:p>
          <a:p>
            <a:pPr algn="just">
              <a:buSzPts val="2100"/>
            </a:pPr>
            <a:endParaRPr lang="it-IT" sz="2100" dirty="0" smtClean="0">
              <a:solidFill>
                <a:srgbClr val="000000"/>
              </a:solidFill>
              <a:latin typeface="Times New Roman"/>
            </a:endParaRPr>
          </a:p>
          <a:p>
            <a:pPr algn="just">
              <a:buSzPts val="2100"/>
            </a:pPr>
            <a:r>
              <a:rPr lang="it-IT" sz="2100" dirty="0" smtClean="0">
                <a:solidFill>
                  <a:srgbClr val="000000"/>
                </a:solidFill>
                <a:latin typeface="Times New Roman"/>
              </a:rPr>
              <a:t>………….</a:t>
            </a:r>
          </a:p>
          <a:p>
            <a:pPr algn="just">
              <a:buSzPts val="2100"/>
            </a:pPr>
            <a:endParaRPr lang="it-IT" sz="2100" dirty="0">
              <a:solidFill>
                <a:srgbClr val="000000"/>
              </a:solidFill>
              <a:latin typeface="Times New Roman"/>
            </a:endParaRPr>
          </a:p>
        </p:txBody>
      </p:sp>
    </p:spTree>
    <p:extLst>
      <p:ext uri="{BB962C8B-B14F-4D97-AF65-F5344CB8AC3E}">
        <p14:creationId xmlns:p14="http://schemas.microsoft.com/office/powerpoint/2010/main" val="292295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74778" y="188640"/>
            <a:ext cx="8640960" cy="6463308"/>
          </a:xfrm>
          <a:prstGeom prst="rect">
            <a:avLst/>
          </a:prstGeom>
          <a:noFill/>
        </p:spPr>
        <p:txBody>
          <a:bodyPr wrap="square" rtlCol="0">
            <a:spAutoFit/>
          </a:bodyPr>
          <a:lstStyle/>
          <a:p>
            <a:pPr algn="just"/>
            <a:r>
              <a:rPr lang="it-IT" sz="2100" b="1" dirty="0" smtClean="0">
                <a:latin typeface="Times New Roman" panose="02020603050405020304" pitchFamily="18" charset="0"/>
                <a:cs typeface="Times New Roman" panose="02020603050405020304" pitchFamily="18" charset="0"/>
              </a:rPr>
              <a:t>Riferimenti bibliografici</a:t>
            </a:r>
          </a:p>
          <a:p>
            <a:pPr algn="just"/>
            <a:endParaRPr lang="it-IT" sz="16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Testo base tratto da:</a:t>
            </a:r>
          </a:p>
          <a:p>
            <a:pPr algn="just"/>
            <a:endParaRPr lang="it-IT" sz="800" dirty="0" smtClean="0">
              <a:latin typeface="Times New Roman" panose="02020603050405020304" pitchFamily="18" charset="0"/>
              <a:cs typeface="Times New Roman" panose="02020603050405020304" pitchFamily="18" charset="0"/>
            </a:endParaRPr>
          </a:p>
          <a:p>
            <a:pPr algn="just"/>
            <a:r>
              <a:rPr lang="it-IT" sz="2100" b="1" i="1" dirty="0" smtClean="0">
                <a:latin typeface="Times New Roman" panose="02020603050405020304" pitchFamily="18" charset="0"/>
                <a:cs typeface="Times New Roman" panose="02020603050405020304" pitchFamily="18" charset="0"/>
              </a:rPr>
              <a:t>Fronti e campagne urbane. Alcuni riferimenti</a:t>
            </a:r>
            <a:r>
              <a:rPr lang="it-IT" sz="2100" i="1" dirty="0" smtClean="0">
                <a:latin typeface="Times New Roman" panose="02020603050405020304" pitchFamily="18" charset="0"/>
                <a:cs typeface="Times New Roman" panose="02020603050405020304" pitchFamily="18" charset="0"/>
              </a:rPr>
              <a:t>, in </a:t>
            </a:r>
            <a:r>
              <a:rPr lang="it-IT" sz="2100" dirty="0" err="1" smtClean="0">
                <a:latin typeface="Times New Roman" panose="02020603050405020304" pitchFamily="18" charset="0"/>
                <a:cs typeface="Times New Roman" panose="02020603050405020304" pitchFamily="18" charset="0"/>
              </a:rPr>
              <a:t>Ravalico</a:t>
            </a:r>
            <a:r>
              <a:rPr lang="it-IT" sz="2100" dirty="0" smtClean="0">
                <a:latin typeface="Times New Roman" panose="02020603050405020304" pitchFamily="18" charset="0"/>
                <a:cs typeface="Times New Roman" panose="02020603050405020304" pitchFamily="18" charset="0"/>
              </a:rPr>
              <a:t> Martina, </a:t>
            </a:r>
            <a:r>
              <a:rPr lang="it-IT" sz="2100" b="1" i="1" dirty="0" smtClean="0">
                <a:latin typeface="Times New Roman" panose="02020603050405020304" pitchFamily="18" charset="0"/>
                <a:cs typeface="Times New Roman" panose="02020603050405020304" pitchFamily="18" charset="0"/>
              </a:rPr>
              <a:t>Agricoltura e paesaggio. Un progetto per Cittanova d’Istria</a:t>
            </a:r>
            <a:r>
              <a:rPr lang="it-IT" sz="2100" dirty="0" smtClean="0">
                <a:latin typeface="Times New Roman" panose="02020603050405020304" pitchFamily="18" charset="0"/>
                <a:cs typeface="Times New Roman" panose="02020603050405020304" pitchFamily="18" charset="0"/>
              </a:rPr>
              <a:t>, Tesi di Laurea Magistrale  in Architettura, </a:t>
            </a:r>
            <a:r>
              <a:rPr lang="it-IT" sz="2100" dirty="0" err="1" smtClean="0">
                <a:latin typeface="Times New Roman" panose="02020603050405020304" pitchFamily="18" charset="0"/>
                <a:cs typeface="Times New Roman" panose="02020603050405020304" pitchFamily="18" charset="0"/>
              </a:rPr>
              <a:t>a.a</a:t>
            </a:r>
            <a:r>
              <a:rPr lang="it-IT" sz="2100" dirty="0" smtClean="0">
                <a:latin typeface="Times New Roman" panose="02020603050405020304" pitchFamily="18" charset="0"/>
                <a:cs typeface="Times New Roman" panose="02020603050405020304" pitchFamily="18" charset="0"/>
              </a:rPr>
              <a:t>. 2014/2015, relatrice: Paola Di Biagi, correlatrice: Valentina </a:t>
            </a:r>
            <a:r>
              <a:rPr lang="it-IT" sz="2100" dirty="0" err="1" smtClean="0">
                <a:latin typeface="Times New Roman" panose="02020603050405020304" pitchFamily="18" charset="0"/>
                <a:cs typeface="Times New Roman" panose="02020603050405020304" pitchFamily="18" charset="0"/>
              </a:rPr>
              <a:t>Crupi</a:t>
            </a:r>
            <a:r>
              <a:rPr lang="it-IT" sz="2100" dirty="0" smtClean="0">
                <a:latin typeface="Times New Roman" panose="02020603050405020304" pitchFamily="18" charset="0"/>
                <a:cs typeface="Times New Roman" panose="02020603050405020304" pitchFamily="18" charset="0"/>
              </a:rPr>
              <a:t>, Università degli Studi di Trieste, Dipartimento di Ingegneria e Architettura.</a:t>
            </a: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Approfondimenti:</a:t>
            </a:r>
          </a:p>
          <a:p>
            <a:pPr algn="just"/>
            <a:endParaRPr lang="it-IT" sz="8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Carlo </a:t>
            </a:r>
            <a:r>
              <a:rPr lang="it-IT" sz="2100" dirty="0" err="1" smtClean="0">
                <a:latin typeface="Times New Roman" panose="02020603050405020304" pitchFamily="18" charset="0"/>
                <a:cs typeface="Times New Roman" panose="02020603050405020304" pitchFamily="18" charset="0"/>
              </a:rPr>
              <a:t>Atzeni</a:t>
            </a:r>
            <a:r>
              <a:rPr lang="it-IT" sz="2100" dirty="0" smtClean="0">
                <a:latin typeface="Times New Roman" panose="02020603050405020304" pitchFamily="18" charset="0"/>
                <a:cs typeface="Times New Roman" panose="02020603050405020304" pitchFamily="18" charset="0"/>
              </a:rPr>
              <a:t>, 2012, </a:t>
            </a:r>
            <a:r>
              <a:rPr lang="it-IT" sz="2100" b="1" i="1" dirty="0" smtClean="0">
                <a:latin typeface="Times New Roman" panose="02020603050405020304" pitchFamily="18" charset="0"/>
                <a:cs typeface="Times New Roman" panose="02020603050405020304" pitchFamily="18" charset="0"/>
              </a:rPr>
              <a:t>Tra urbano e rurale</a:t>
            </a:r>
            <a:r>
              <a:rPr lang="it-IT" sz="2100" dirty="0" smtClean="0">
                <a:latin typeface="Times New Roman" panose="02020603050405020304" pitchFamily="18" charset="0"/>
                <a:cs typeface="Times New Roman" panose="02020603050405020304" pitchFamily="18" charset="0"/>
              </a:rPr>
              <a:t>, Gangemi Editore International.</a:t>
            </a:r>
          </a:p>
          <a:p>
            <a:pPr algn="just"/>
            <a:endParaRPr lang="it-IT" sz="24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Pierre </a:t>
            </a:r>
            <a:r>
              <a:rPr lang="it-IT" sz="2100" dirty="0" err="1" smtClean="0">
                <a:latin typeface="Times New Roman" panose="02020603050405020304" pitchFamily="18" charset="0"/>
                <a:cs typeface="Times New Roman" panose="02020603050405020304" pitchFamily="18" charset="0"/>
              </a:rPr>
              <a:t>Donadieu</a:t>
            </a:r>
            <a:r>
              <a:rPr lang="it-IT" sz="2100" dirty="0" smtClean="0">
                <a:latin typeface="Times New Roman" panose="02020603050405020304" pitchFamily="18" charset="0"/>
                <a:cs typeface="Times New Roman" panose="02020603050405020304" pitchFamily="18" charset="0"/>
              </a:rPr>
              <a:t>, 2013, </a:t>
            </a:r>
            <a:r>
              <a:rPr lang="it-IT" sz="2100" b="1" i="1" dirty="0" smtClean="0">
                <a:latin typeface="Times New Roman" panose="02020603050405020304" pitchFamily="18" charset="0"/>
                <a:cs typeface="Times New Roman" panose="02020603050405020304" pitchFamily="18" charset="0"/>
              </a:rPr>
              <a:t>Compagne urbane</a:t>
            </a:r>
            <a:r>
              <a:rPr lang="it-IT" sz="2100" dirty="0" smtClean="0">
                <a:latin typeface="Times New Roman" panose="02020603050405020304" pitchFamily="18" charset="0"/>
                <a:cs typeface="Times New Roman" panose="02020603050405020304" pitchFamily="18" charset="0"/>
              </a:rPr>
              <a:t>, edizione </a:t>
            </a:r>
            <a:r>
              <a:rPr lang="it-IT" sz="2100" dirty="0" err="1" smtClean="0">
                <a:latin typeface="Times New Roman" panose="02020603050405020304" pitchFamily="18" charset="0"/>
                <a:cs typeface="Times New Roman" panose="02020603050405020304" pitchFamily="18" charset="0"/>
              </a:rPr>
              <a:t>ìtaliana</a:t>
            </a:r>
            <a:r>
              <a:rPr lang="it-IT" sz="2100" dirty="0" smtClean="0">
                <a:latin typeface="Times New Roman" panose="02020603050405020304" pitchFamily="18" charset="0"/>
                <a:cs typeface="Times New Roman" panose="02020603050405020304" pitchFamily="18" charset="0"/>
              </a:rPr>
              <a:t> a cura di </a:t>
            </a:r>
            <a:r>
              <a:rPr lang="it-IT" sz="2100" dirty="0" err="1" smtClean="0">
                <a:latin typeface="Times New Roman" panose="02020603050405020304" pitchFamily="18" charset="0"/>
                <a:cs typeface="Times New Roman" panose="02020603050405020304" pitchFamily="18" charset="0"/>
              </a:rPr>
              <a:t>Mariavaleria</a:t>
            </a:r>
            <a:r>
              <a:rPr lang="it-IT" sz="2100" dirty="0" smtClean="0">
                <a:latin typeface="Times New Roman" panose="02020603050405020304" pitchFamily="18" charset="0"/>
                <a:cs typeface="Times New Roman" panose="02020603050405020304" pitchFamily="18" charset="0"/>
              </a:rPr>
              <a:t> </a:t>
            </a:r>
            <a:r>
              <a:rPr lang="it-IT" sz="2100" dirty="0" err="1" smtClean="0">
                <a:latin typeface="Times New Roman" panose="02020603050405020304" pitchFamily="18" charset="0"/>
                <a:cs typeface="Times New Roman" panose="02020603050405020304" pitchFamily="18" charset="0"/>
              </a:rPr>
              <a:t>Mìninni</a:t>
            </a:r>
            <a:r>
              <a:rPr lang="it-IT" sz="2100" dirty="0" smtClean="0">
                <a:latin typeface="Times New Roman" panose="02020603050405020304" pitchFamily="18" charset="0"/>
                <a:cs typeface="Times New Roman" panose="02020603050405020304" pitchFamily="18" charset="0"/>
              </a:rPr>
              <a:t>, Donzelli Editore, Roma.</a:t>
            </a:r>
          </a:p>
          <a:p>
            <a:pPr algn="just"/>
            <a:endParaRPr lang="it-IT" sz="2400" dirty="0">
              <a:latin typeface="Times New Roman" panose="02020603050405020304" pitchFamily="18" charset="0"/>
              <a:cs typeface="Times New Roman" panose="02020603050405020304" pitchFamily="18" charset="0"/>
            </a:endParaRPr>
          </a:p>
          <a:p>
            <a:pPr algn="just"/>
            <a:r>
              <a:rPr lang="it-IT" sz="2100" dirty="0" err="1" smtClean="0">
                <a:latin typeface="Times New Roman" panose="02020603050405020304" pitchFamily="18" charset="0"/>
                <a:cs typeface="Times New Roman" panose="02020603050405020304" pitchFamily="18" charset="0"/>
              </a:rPr>
              <a:t>Mariavaleria</a:t>
            </a:r>
            <a:r>
              <a:rPr lang="it-IT" sz="2100" dirty="0" smtClean="0">
                <a:latin typeface="Times New Roman" panose="02020603050405020304" pitchFamily="18" charset="0"/>
                <a:cs typeface="Times New Roman" panose="02020603050405020304" pitchFamily="18" charset="0"/>
              </a:rPr>
              <a:t> </a:t>
            </a:r>
            <a:r>
              <a:rPr lang="it-IT" sz="2100" dirty="0" err="1" smtClean="0">
                <a:latin typeface="Times New Roman" panose="02020603050405020304" pitchFamily="18" charset="0"/>
                <a:cs typeface="Times New Roman" panose="02020603050405020304" pitchFamily="18" charset="0"/>
              </a:rPr>
              <a:t>Mìninnì</a:t>
            </a:r>
            <a:r>
              <a:rPr lang="it-IT" sz="2100" dirty="0" smtClean="0">
                <a:latin typeface="Times New Roman" panose="02020603050405020304" pitchFamily="18" charset="0"/>
                <a:cs typeface="Times New Roman" panose="02020603050405020304" pitchFamily="18" charset="0"/>
              </a:rPr>
              <a:t>, 2013, </a:t>
            </a:r>
            <a:r>
              <a:rPr lang="it-IT" sz="2100" b="1" i="1" dirty="0" smtClean="0">
                <a:latin typeface="Times New Roman" panose="02020603050405020304" pitchFamily="18" charset="0"/>
                <a:cs typeface="Times New Roman" panose="02020603050405020304" pitchFamily="18" charset="0"/>
              </a:rPr>
              <a:t>Approssimazioni alla città, Urbano</a:t>
            </a:r>
            <a:r>
              <a:rPr lang="it-IT" sz="2100" b="1" i="1" dirty="0">
                <a:latin typeface="Times New Roman" panose="02020603050405020304" pitchFamily="18" charset="0"/>
                <a:cs typeface="Times New Roman" panose="02020603050405020304" pitchFamily="18" charset="0"/>
              </a:rPr>
              <a:t>, rurale, </a:t>
            </a:r>
            <a:r>
              <a:rPr lang="it-IT" sz="2100" b="1" i="1" dirty="0" smtClean="0">
                <a:latin typeface="Times New Roman" panose="02020603050405020304" pitchFamily="18" charset="0"/>
                <a:cs typeface="Times New Roman" panose="02020603050405020304" pitchFamily="18" charset="0"/>
              </a:rPr>
              <a:t>ecologia</a:t>
            </a:r>
            <a:r>
              <a:rPr lang="it-IT" sz="2100" dirty="0" smtClean="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Saggi. Natura e A</a:t>
            </a:r>
            <a:r>
              <a:rPr lang="it-IT" sz="2100" dirty="0" smtClean="0">
                <a:latin typeface="Times New Roman" panose="02020603050405020304" pitchFamily="18" charset="0"/>
                <a:cs typeface="Times New Roman" panose="02020603050405020304" pitchFamily="18" charset="0"/>
              </a:rPr>
              <a:t>rtefatto, Donzelli Editore, Roma.</a:t>
            </a:r>
            <a:endParaRPr lang="it-IT" sz="2000" dirty="0" smtClean="0">
              <a:latin typeface="Times New Roman" panose="02020603050405020304" pitchFamily="18" charset="0"/>
              <a:cs typeface="Times New Roman" panose="02020603050405020304" pitchFamily="18" charset="0"/>
            </a:endParaRPr>
          </a:p>
          <a:p>
            <a:pPr algn="just"/>
            <a:endParaRPr lang="it-IT" sz="2000" dirty="0" smtClean="0">
              <a:latin typeface="Times New Roman" panose="02020603050405020304" pitchFamily="18" charset="0"/>
              <a:cs typeface="Times New Roman" panose="02020603050405020304" pitchFamily="18" charset="0"/>
            </a:endParaRPr>
          </a:p>
          <a:p>
            <a:pPr algn="just"/>
            <a:r>
              <a:rPr lang="it-IT" sz="2000" dirty="0" err="1">
                <a:latin typeface="Times New Roman" panose="02020603050405020304" pitchFamily="18" charset="0"/>
                <a:cs typeface="Times New Roman" panose="02020603050405020304" pitchFamily="18" charset="0"/>
              </a:rPr>
              <a:t>Clément</a:t>
            </a:r>
            <a:r>
              <a:rPr lang="it-IT" sz="2000" dirty="0">
                <a:latin typeface="Times New Roman" panose="02020603050405020304" pitchFamily="18" charset="0"/>
                <a:cs typeface="Times New Roman" panose="02020603050405020304" pitchFamily="18" charset="0"/>
              </a:rPr>
              <a:t> G. (2005), </a:t>
            </a:r>
            <a:r>
              <a:rPr lang="it-IT" sz="2000" b="1" i="1" dirty="0">
                <a:latin typeface="Times New Roman" panose="02020603050405020304" pitchFamily="18" charset="0"/>
                <a:cs typeface="Times New Roman" panose="02020603050405020304" pitchFamily="18" charset="0"/>
              </a:rPr>
              <a:t>Manifesto del Terzo paesaggio</a:t>
            </a:r>
            <a:r>
              <a:rPr lang="it-IT" sz="2000" dirty="0">
                <a:latin typeface="Times New Roman" panose="02020603050405020304" pitchFamily="18" charset="0"/>
                <a:cs typeface="Times New Roman" panose="02020603050405020304" pitchFamily="18" charset="0"/>
              </a:rPr>
              <a:t>, </a:t>
            </a:r>
            <a:r>
              <a:rPr lang="it-IT" sz="2000" dirty="0" err="1">
                <a:latin typeface="Times New Roman" panose="02020603050405020304" pitchFamily="18" charset="0"/>
                <a:cs typeface="Times New Roman" panose="02020603050405020304" pitchFamily="18" charset="0"/>
              </a:rPr>
              <a:t>Quodlibet</a:t>
            </a:r>
            <a:r>
              <a:rPr lang="it-IT" sz="2000" dirty="0">
                <a:latin typeface="Times New Roman" panose="02020603050405020304" pitchFamily="18" charset="0"/>
                <a:cs typeface="Times New Roman" panose="02020603050405020304" pitchFamily="18" charset="0"/>
              </a:rPr>
              <a:t> Edizioni, Macerata</a:t>
            </a:r>
            <a:r>
              <a:rPr lang="it-IT"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910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342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281810"/>
            <a:ext cx="8856984" cy="5262979"/>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Bordo e </a:t>
            </a:r>
            <a:r>
              <a:rPr lang="it-IT" sz="2100" dirty="0" smtClean="0">
                <a:latin typeface="Times New Roman" panose="02020603050405020304" pitchFamily="18" charset="0"/>
                <a:cs typeface="Times New Roman" panose="02020603050405020304" pitchFamily="18" charset="0"/>
              </a:rPr>
              <a:t>margine come </a:t>
            </a:r>
            <a:r>
              <a:rPr lang="it-IT" sz="2100" b="1" dirty="0" smtClean="0">
                <a:latin typeface="Times New Roman" panose="02020603050405020304" pitchFamily="18" charset="0"/>
                <a:cs typeface="Times New Roman" panose="02020603050405020304" pitchFamily="18" charset="0"/>
              </a:rPr>
              <a:t>spazio intermedio</a:t>
            </a:r>
            <a:r>
              <a:rPr lang="it-IT" sz="2100" dirty="0" smtClean="0">
                <a:latin typeface="Times New Roman" panose="02020603050405020304" pitchFamily="18" charset="0"/>
                <a:cs typeface="Times New Roman" panose="02020603050405020304" pitchFamily="18" charset="0"/>
              </a:rPr>
              <a:t>, come luogo privilegiato e reale dell’architettura (diversità e/o disomogeneità di spazi, spessori, colori; ruolo percettivo, messa in relazione…):</a:t>
            </a:r>
          </a:p>
          <a:p>
            <a:pPr algn="just"/>
            <a:endParaRPr lang="en-US" sz="2100" dirty="0" smtClean="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A</a:t>
            </a:r>
            <a:r>
              <a:rPr lang="it-IT" sz="2100" dirty="0" smtClean="0">
                <a:latin typeface="Times New Roman" panose="02020603050405020304" pitchFamily="18" charset="0"/>
                <a:cs typeface="Times New Roman" panose="02020603050405020304" pitchFamily="18" charset="0"/>
              </a:rPr>
              <a:t>zioni </a:t>
            </a:r>
            <a:r>
              <a:rPr lang="it-IT" sz="2100" dirty="0">
                <a:latin typeface="Times New Roman" panose="02020603050405020304" pitchFamily="18" charset="0"/>
                <a:cs typeface="Times New Roman" panose="02020603050405020304" pitchFamily="18" charset="0"/>
              </a:rPr>
              <a:t>di progetto, </a:t>
            </a:r>
            <a:r>
              <a:rPr lang="it-IT" sz="2100" b="1" dirty="0">
                <a:latin typeface="Times New Roman" panose="02020603050405020304" pitchFamily="18" charset="0"/>
                <a:cs typeface="Times New Roman" panose="02020603050405020304" pitchFamily="18" charset="0"/>
              </a:rPr>
              <a:t>materiali</a:t>
            </a:r>
            <a:r>
              <a:rPr lang="it-IT" sz="2100" dirty="0">
                <a:latin typeface="Times New Roman" panose="02020603050405020304" pitchFamily="18" charset="0"/>
                <a:cs typeface="Times New Roman" panose="02020603050405020304" pitchFamily="18" charset="0"/>
              </a:rPr>
              <a:t>, modi di fruizione, rapporti dei dispositivi di progetto con il contesto, il tempo, il paesaggio in dinamica intertemporale) luogo di confronto e incontro, spazio/i di </a:t>
            </a:r>
            <a:r>
              <a:rPr lang="it-IT" sz="2100" dirty="0" smtClean="0">
                <a:latin typeface="Times New Roman" panose="02020603050405020304" pitchFamily="18" charset="0"/>
                <a:cs typeface="Times New Roman" panose="02020603050405020304" pitchFamily="18" charset="0"/>
              </a:rPr>
              <a:t>relazione/i …</a:t>
            </a:r>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Bordi e margini …. "</a:t>
            </a:r>
            <a:r>
              <a:rPr lang="it-IT" sz="2100" i="1" dirty="0" smtClean="0">
                <a:latin typeface="Times New Roman" panose="02020603050405020304" pitchFamily="18" charset="0"/>
                <a:cs typeface="Times New Roman" panose="02020603050405020304" pitchFamily="18" charset="0"/>
              </a:rPr>
              <a:t>coincidono </a:t>
            </a:r>
            <a:r>
              <a:rPr lang="it-IT" sz="2100" i="1" dirty="0">
                <a:latin typeface="Times New Roman" panose="02020603050405020304" pitchFamily="18" charset="0"/>
                <a:cs typeface="Times New Roman" panose="02020603050405020304" pitchFamily="18" charset="0"/>
              </a:rPr>
              <a:t>con </a:t>
            </a:r>
            <a:r>
              <a:rPr lang="it-IT" sz="2100" b="1" i="1" dirty="0">
                <a:latin typeface="Times New Roman" panose="02020603050405020304" pitchFamily="18" charset="0"/>
                <a:cs typeface="Times New Roman" panose="02020603050405020304" pitchFamily="18" charset="0"/>
              </a:rPr>
              <a:t>situazioni residuali </a:t>
            </a:r>
            <a:r>
              <a:rPr lang="it-IT" sz="2100" i="1" dirty="0">
                <a:latin typeface="Times New Roman" panose="02020603050405020304" pitchFamily="18" charset="0"/>
                <a:cs typeface="Times New Roman" panose="02020603050405020304" pitchFamily="18" charset="0"/>
              </a:rPr>
              <a:t>di un sistema territoriale antropizzato, circondato da episodi insediativi discreti e da </a:t>
            </a:r>
            <a:r>
              <a:rPr lang="it-IT" sz="2100" b="1" i="1" dirty="0">
                <a:latin typeface="Times New Roman" panose="02020603050405020304" pitchFamily="18" charset="0"/>
                <a:cs typeface="Times New Roman" panose="02020603050405020304" pitchFamily="18" charset="0"/>
              </a:rPr>
              <a:t>occasioni</a:t>
            </a:r>
            <a:r>
              <a:rPr lang="it-IT" sz="2100" i="1" dirty="0">
                <a:latin typeface="Times New Roman" panose="02020603050405020304" pitchFamily="18" charset="0"/>
                <a:cs typeface="Times New Roman" panose="02020603050405020304" pitchFamily="18" charset="0"/>
              </a:rPr>
              <a:t> che attendono di poter </a:t>
            </a:r>
            <a:r>
              <a:rPr lang="it-IT" sz="2100" b="1" i="1" dirty="0">
                <a:latin typeface="Times New Roman" panose="02020603050405020304" pitchFamily="18" charset="0"/>
                <a:cs typeface="Times New Roman" panose="02020603050405020304" pitchFamily="18" charset="0"/>
              </a:rPr>
              <a:t>trasformare l'esistente </a:t>
            </a:r>
            <a:r>
              <a:rPr lang="it-IT" sz="2100" i="1" dirty="0">
                <a:latin typeface="Times New Roman" panose="02020603050405020304" pitchFamily="18" charset="0"/>
                <a:cs typeface="Times New Roman" panose="02020603050405020304" pitchFamily="18" charset="0"/>
              </a:rPr>
              <a:t>al variare della </a:t>
            </a:r>
            <a:r>
              <a:rPr lang="it-IT" sz="2100" i="1" dirty="0" smtClean="0">
                <a:latin typeface="Times New Roman" panose="02020603050405020304" pitchFamily="18" charset="0"/>
                <a:cs typeface="Times New Roman" panose="02020603050405020304" pitchFamily="18" charset="0"/>
              </a:rPr>
              <a:t>domanda insediativa</a:t>
            </a:r>
            <a:r>
              <a:rPr lang="it-IT" sz="2100" b="1" i="1" dirty="0">
                <a:latin typeface="Times New Roman" panose="02020603050405020304" pitchFamily="18" charset="0"/>
                <a:cs typeface="Times New Roman" panose="02020603050405020304" pitchFamily="18" charset="0"/>
              </a:rPr>
              <a:t> </a:t>
            </a:r>
            <a:r>
              <a:rPr lang="it-IT" sz="2100" dirty="0" smtClean="0">
                <a:latin typeface="Times New Roman" panose="02020603050405020304" pitchFamily="18" charset="0"/>
                <a:cs typeface="Times New Roman" panose="02020603050405020304" pitchFamily="18" charset="0"/>
              </a:rPr>
              <a:t>"  </a:t>
            </a:r>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a:t>
            </a:r>
            <a:r>
              <a:rPr lang="it-IT" sz="2100" dirty="0">
                <a:latin typeface="Times New Roman" panose="02020603050405020304" pitchFamily="18" charset="0"/>
                <a:cs typeface="Times New Roman" panose="02020603050405020304" pitchFamily="18" charset="0"/>
              </a:rPr>
              <a:t>Carlo </a:t>
            </a:r>
            <a:r>
              <a:rPr lang="it-IT" sz="2100" dirty="0" err="1">
                <a:latin typeface="Times New Roman" panose="02020603050405020304" pitchFamily="18" charset="0"/>
                <a:cs typeface="Times New Roman" panose="02020603050405020304" pitchFamily="18" charset="0"/>
              </a:rPr>
              <a:t>Atzeni</a:t>
            </a:r>
            <a:r>
              <a:rPr lang="it-IT" sz="2100" dirty="0">
                <a:latin typeface="Times New Roman" panose="02020603050405020304" pitchFamily="18" charset="0"/>
                <a:cs typeface="Times New Roman" panose="02020603050405020304" pitchFamily="18" charset="0"/>
              </a:rPr>
              <a:t>, Tra urbano e rurale, Gangemi Editore, 2012)</a:t>
            </a:r>
          </a:p>
          <a:p>
            <a:pPr algn="just"/>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33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35" y="771531"/>
            <a:ext cx="3471591"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77582" y="221891"/>
            <a:ext cx="2880320" cy="415498"/>
          </a:xfrm>
          <a:prstGeom prst="rect">
            <a:avLst/>
          </a:prstGeom>
          <a:noFill/>
        </p:spPr>
        <p:txBody>
          <a:bodyPr wrap="square" rtlCol="0">
            <a:spAutoFit/>
          </a:bodyPr>
          <a:lstStyle/>
          <a:p>
            <a:r>
              <a:rPr lang="it-IT" sz="2100" dirty="0" smtClean="0">
                <a:latin typeface="Times New Roman" panose="02020603050405020304" pitchFamily="18" charset="0"/>
                <a:cs typeface="Times New Roman" panose="02020603050405020304" pitchFamily="18" charset="0"/>
              </a:rPr>
              <a:t>Limite/confine</a:t>
            </a:r>
            <a:endParaRPr lang="it-IT" sz="2100" dirty="0">
              <a:latin typeface="Times New Roman" panose="02020603050405020304" pitchFamily="18" charset="0"/>
              <a:cs typeface="Times New Roman" panose="02020603050405020304" pitchFamily="18" charset="0"/>
            </a:endParaRPr>
          </a:p>
        </p:txBody>
      </p:sp>
      <p:sp>
        <p:nvSpPr>
          <p:cNvPr id="4" name="Rettangolo 3"/>
          <p:cNvSpPr/>
          <p:nvPr/>
        </p:nvSpPr>
        <p:spPr>
          <a:xfrm>
            <a:off x="4499992" y="3862824"/>
            <a:ext cx="4572000" cy="2354491"/>
          </a:xfrm>
          <a:prstGeom prst="rect">
            <a:avLst/>
          </a:prstGeom>
        </p:spPr>
        <p:txBody>
          <a:bodyPr>
            <a:spAutoFit/>
          </a:bodyPr>
          <a:lstStyle/>
          <a:p>
            <a:r>
              <a:rPr lang="it-IT" sz="2100" dirty="0">
                <a:latin typeface="Times New Roman" panose="02020603050405020304" pitchFamily="18" charset="0"/>
                <a:cs typeface="Times New Roman" panose="02020603050405020304" pitchFamily="18" charset="0"/>
              </a:rPr>
              <a:t>C</a:t>
            </a:r>
            <a:r>
              <a:rPr lang="it-IT" sz="2100" dirty="0" smtClean="0">
                <a:latin typeface="Times New Roman" panose="02020603050405020304" pitchFamily="18" charset="0"/>
                <a:cs typeface="Times New Roman" panose="02020603050405020304" pitchFamily="18" charset="0"/>
              </a:rPr>
              <a:t>onfini </a:t>
            </a:r>
            <a:r>
              <a:rPr lang="it-IT" sz="2100" dirty="0">
                <a:latin typeface="Times New Roman" panose="02020603050405020304" pitchFamily="18" charset="0"/>
                <a:cs typeface="Times New Roman" panose="02020603050405020304" pitchFamily="18" charset="0"/>
              </a:rPr>
              <a:t>tra </a:t>
            </a:r>
            <a:r>
              <a:rPr lang="it-IT" sz="2100" dirty="0" smtClean="0">
                <a:latin typeface="Times New Roman" panose="02020603050405020304" pitchFamily="18" charset="0"/>
                <a:cs typeface="Times New Roman" panose="02020603050405020304" pitchFamily="18" charset="0"/>
              </a:rPr>
              <a:t>proprietà private</a:t>
            </a:r>
          </a:p>
          <a:p>
            <a:r>
              <a:rPr lang="it-IT" sz="2100" dirty="0" smtClean="0">
                <a:latin typeface="Times New Roman" panose="02020603050405020304" pitchFamily="18" charset="0"/>
                <a:cs typeface="Times New Roman" panose="02020603050405020304" pitchFamily="18" charset="0"/>
              </a:rPr>
              <a:t>Elementi </a:t>
            </a:r>
            <a:r>
              <a:rPr lang="it-IT" sz="2100" dirty="0">
                <a:latin typeface="Times New Roman" panose="02020603050405020304" pitchFamily="18" charset="0"/>
                <a:cs typeface="Times New Roman" panose="02020603050405020304" pitchFamily="18" charset="0"/>
              </a:rPr>
              <a:t>che determinano il </a:t>
            </a:r>
            <a:r>
              <a:rPr lang="it-IT" sz="2100" dirty="0" smtClean="0">
                <a:latin typeface="Times New Roman" panose="02020603050405020304" pitchFamily="18" charset="0"/>
                <a:cs typeface="Times New Roman" panose="02020603050405020304" pitchFamily="18" charset="0"/>
              </a:rPr>
              <a:t>confine:</a:t>
            </a:r>
          </a:p>
          <a:p>
            <a:r>
              <a:rPr lang="it-IT" sz="2100" dirty="0" smtClean="0">
                <a:latin typeface="Times New Roman" panose="02020603050405020304" pitchFamily="18" charset="0"/>
                <a:cs typeface="Times New Roman" panose="02020603050405020304" pitchFamily="18" charset="0"/>
              </a:rPr>
              <a:t>un </a:t>
            </a:r>
            <a:r>
              <a:rPr lang="it-IT" sz="2100" dirty="0">
                <a:latin typeface="Times New Roman" panose="02020603050405020304" pitchFamily="18" charset="0"/>
                <a:cs typeface="Times New Roman" panose="02020603050405020304" pitchFamily="18" charset="0"/>
              </a:rPr>
              <a:t>muro</a:t>
            </a:r>
          </a:p>
          <a:p>
            <a:r>
              <a:rPr lang="it-IT" sz="2100" dirty="0" smtClean="0">
                <a:latin typeface="Times New Roman" panose="02020603050405020304" pitchFamily="18" charset="0"/>
                <a:cs typeface="Times New Roman" panose="02020603050405020304" pitchFamily="18" charset="0"/>
              </a:rPr>
              <a:t>una siepe, un filare</a:t>
            </a:r>
            <a:endParaRPr lang="it-IT" sz="2100" dirty="0">
              <a:latin typeface="Times New Roman" panose="02020603050405020304" pitchFamily="18" charset="0"/>
              <a:cs typeface="Times New Roman" panose="02020603050405020304" pitchFamily="18" charset="0"/>
            </a:endParaRPr>
          </a:p>
          <a:p>
            <a:r>
              <a:rPr lang="it-IT" sz="2100" dirty="0" smtClean="0">
                <a:latin typeface="Times New Roman" panose="02020603050405020304" pitchFamily="18" charset="0"/>
                <a:cs typeface="Times New Roman" panose="02020603050405020304" pitchFamily="18" charset="0"/>
              </a:rPr>
              <a:t>un recinto</a:t>
            </a:r>
          </a:p>
          <a:p>
            <a:r>
              <a:rPr lang="it-IT" sz="2100" dirty="0">
                <a:latin typeface="Times New Roman" panose="02020603050405020304" pitchFamily="18" charset="0"/>
                <a:cs typeface="Times New Roman" panose="02020603050405020304" pitchFamily="18" charset="0"/>
              </a:rPr>
              <a:t>u</a:t>
            </a:r>
            <a:r>
              <a:rPr lang="it-IT" sz="2100" dirty="0" smtClean="0">
                <a:latin typeface="Times New Roman" panose="02020603050405020304" pitchFamily="18" charset="0"/>
                <a:cs typeface="Times New Roman" panose="02020603050405020304" pitchFamily="18" charset="0"/>
              </a:rPr>
              <a:t>na rete</a:t>
            </a:r>
            <a:endParaRPr lang="it-IT" sz="2100" dirty="0">
              <a:latin typeface="Times New Roman" panose="02020603050405020304" pitchFamily="18" charset="0"/>
              <a:cs typeface="Times New Roman" panose="02020603050405020304" pitchFamily="18" charset="0"/>
            </a:endParaRPr>
          </a:p>
          <a:p>
            <a:r>
              <a:rPr lang="it-IT" sz="2100" dirty="0" smtClean="0">
                <a:latin typeface="Times New Roman" panose="02020603050405020304" pitchFamily="18" charset="0"/>
                <a:cs typeface="Times New Roman" panose="02020603050405020304" pitchFamily="18" charset="0"/>
              </a:rPr>
              <a:t>………………...</a:t>
            </a:r>
          </a:p>
        </p:txBody>
      </p:sp>
      <p:sp>
        <p:nvSpPr>
          <p:cNvPr id="7" name="CasellaDiTesto 6"/>
          <p:cNvSpPr txBox="1"/>
          <p:nvPr/>
        </p:nvSpPr>
        <p:spPr>
          <a:xfrm>
            <a:off x="132047" y="6217315"/>
            <a:ext cx="5027338" cy="415498"/>
          </a:xfrm>
          <a:prstGeom prst="rect">
            <a:avLst/>
          </a:prstGeom>
          <a:noFill/>
        </p:spPr>
        <p:txBody>
          <a:bodyPr wrap="none" rtlCol="0">
            <a:spAutoFit/>
          </a:bodyPr>
          <a:lstStyle/>
          <a:p>
            <a:r>
              <a:rPr lang="it-IT" sz="2100" dirty="0" smtClean="0">
                <a:latin typeface="Times New Roman" panose="02020603050405020304" pitchFamily="18" charset="0"/>
                <a:cs typeface="Times New Roman" panose="02020603050405020304" pitchFamily="18" charset="0"/>
              </a:rPr>
              <a:t>I confini tra due aree funzionalmente diverse</a:t>
            </a:r>
            <a:endParaRPr lang="it-IT" sz="2100"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3386504"/>
            <a:ext cx="3490318" cy="276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025" y="429640"/>
            <a:ext cx="36480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4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343463" cy="657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44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8928992" cy="5940088"/>
          </a:xfrm>
          <a:prstGeom prst="rect">
            <a:avLst/>
          </a:prstGeom>
          <a:noFill/>
        </p:spPr>
        <p:txBody>
          <a:bodyPr wrap="square" rtlCol="0">
            <a:spAutoFit/>
          </a:bodyPr>
          <a:lstStyle/>
          <a:p>
            <a:pPr algn="ctr"/>
            <a:r>
              <a:rPr lang="en-US" sz="2300" b="1" smtClean="0">
                <a:latin typeface="Times New Roman" panose="02020603050405020304" pitchFamily="18" charset="0"/>
                <a:cs typeface="Times New Roman" panose="02020603050405020304" pitchFamily="18" charset="0"/>
              </a:rPr>
              <a:t>Tipologie </a:t>
            </a:r>
            <a:r>
              <a:rPr lang="en-US" sz="2300" b="1" dirty="0" smtClean="0">
                <a:latin typeface="Times New Roman" panose="02020603050405020304" pitchFamily="18" charset="0"/>
                <a:cs typeface="Times New Roman" panose="02020603050405020304" pitchFamily="18" charset="0"/>
              </a:rPr>
              <a:t>di </a:t>
            </a:r>
            <a:r>
              <a:rPr lang="it-IT" sz="2300" b="1" dirty="0" smtClean="0">
                <a:latin typeface="Times New Roman" panose="02020603050405020304" pitchFamily="18" charset="0"/>
                <a:cs typeface="Times New Roman" panose="02020603050405020304" pitchFamily="18" charset="0"/>
              </a:rPr>
              <a:t>paesaggio</a:t>
            </a:r>
            <a:endParaRPr lang="it-IT" sz="2300" b="1" dirty="0">
              <a:latin typeface="Times New Roman" panose="02020603050405020304" pitchFamily="18" charset="0"/>
              <a:cs typeface="Times New Roman" panose="02020603050405020304" pitchFamily="18" charset="0"/>
            </a:endParaRPr>
          </a:p>
          <a:p>
            <a:pPr algn="just"/>
            <a:r>
              <a:rPr lang="it-IT" sz="2100" dirty="0">
                <a:latin typeface="Times New Roman" panose="02020603050405020304" pitchFamily="18" charset="0"/>
                <a:cs typeface="Times New Roman" panose="02020603050405020304" pitchFamily="18" charset="0"/>
              </a:rPr>
              <a:t> </a:t>
            </a:r>
            <a:endParaRPr lang="it-IT" sz="2100" dirty="0" smtClean="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r>
              <a:rPr lang="it-IT" sz="2100" dirty="0" smtClean="0">
                <a:latin typeface="Times New Roman" panose="02020603050405020304" pitchFamily="18" charset="0"/>
                <a:cs typeface="Times New Roman" panose="02020603050405020304" pitchFamily="18" charset="0"/>
              </a:rPr>
              <a:t>Il paesaggio di montagna</a:t>
            </a: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a:p>
            <a:pPr algn="just"/>
            <a:endParaRPr lang="it-IT" sz="2100" dirty="0">
              <a:latin typeface="Times New Roman" panose="02020603050405020304" pitchFamily="18" charset="0"/>
              <a:cs typeface="Times New Roman" panose="02020603050405020304" pitchFamily="18" charset="0"/>
            </a:endParaRPr>
          </a:p>
          <a:p>
            <a:pPr algn="just"/>
            <a:endParaRPr lang="it-IT" sz="21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492896"/>
            <a:ext cx="8787238" cy="3124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524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548680"/>
            <a:ext cx="2576346" cy="415498"/>
          </a:xfrm>
          <a:prstGeom prst="rect">
            <a:avLst/>
          </a:prstGeom>
          <a:noFill/>
        </p:spPr>
        <p:txBody>
          <a:bodyPr wrap="none" rtlCol="0">
            <a:spAutoFit/>
          </a:bodyPr>
          <a:lstStyle/>
          <a:p>
            <a:r>
              <a:rPr lang="it-IT" sz="2100" dirty="0" smtClean="0">
                <a:latin typeface="Times New Roman" panose="02020603050405020304" pitchFamily="18" charset="0"/>
                <a:cs typeface="Times New Roman" panose="02020603050405020304" pitchFamily="18" charset="0"/>
              </a:rPr>
              <a:t>Il paesaggio di collina</a:t>
            </a:r>
            <a:endParaRPr lang="it-IT" sz="21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988840"/>
            <a:ext cx="8784976" cy="3319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4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483898"/>
            <a:ext cx="2395207" cy="415498"/>
          </a:xfrm>
          <a:prstGeom prst="rect">
            <a:avLst/>
          </a:prstGeom>
          <a:noFill/>
        </p:spPr>
        <p:txBody>
          <a:bodyPr wrap="none" rtlCol="0">
            <a:spAutoFit/>
          </a:bodyPr>
          <a:lstStyle/>
          <a:p>
            <a:r>
              <a:rPr lang="it-IT" sz="2100" dirty="0" smtClean="0">
                <a:latin typeface="Times New Roman" panose="02020603050405020304" pitchFamily="18" charset="0"/>
                <a:cs typeface="Times New Roman" panose="02020603050405020304" pitchFamily="18" charset="0"/>
              </a:rPr>
              <a:t>Il paesaggio di costa</a:t>
            </a:r>
            <a:endParaRPr lang="it-IT" sz="21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8784976" cy="39161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4417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2815</Words>
  <Application>Microsoft Office PowerPoint</Application>
  <PresentationFormat>Presentazione su schermo (4:3)</PresentationFormat>
  <Paragraphs>233</Paragraphs>
  <Slides>32</Slides>
  <Notes>5</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PRESTAMBURGO SONIA</dc:creator>
  <cp:lastModifiedBy>PRESTAMBURGO SONIA</cp:lastModifiedBy>
  <cp:revision>133</cp:revision>
  <dcterms:created xsi:type="dcterms:W3CDTF">2017-02-25T12:51:41Z</dcterms:created>
  <dcterms:modified xsi:type="dcterms:W3CDTF">2019-11-05T11:36:17Z</dcterms:modified>
</cp:coreProperties>
</file>