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7" r:id="rId3"/>
    <p:sldId id="296" r:id="rId4"/>
    <p:sldId id="294" r:id="rId5"/>
    <p:sldId id="295" r:id="rId6"/>
    <p:sldId id="301" r:id="rId7"/>
    <p:sldId id="298" r:id="rId8"/>
    <p:sldId id="299" r:id="rId9"/>
    <p:sldId id="300" r:id="rId10"/>
    <p:sldId id="262" r:id="rId11"/>
    <p:sldId id="281" r:id="rId12"/>
    <p:sldId id="282" r:id="rId13"/>
    <p:sldId id="290" r:id="rId14"/>
    <p:sldId id="302" r:id="rId15"/>
    <p:sldId id="291" r:id="rId16"/>
    <p:sldId id="293" r:id="rId17"/>
    <p:sldId id="283" r:id="rId18"/>
    <p:sldId id="284" r:id="rId19"/>
    <p:sldId id="285" r:id="rId20"/>
    <p:sldId id="286" r:id="rId21"/>
    <p:sldId id="287" r:id="rId22"/>
    <p:sldId id="288" r:id="rId23"/>
    <p:sldId id="289"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D7FC1137-A3E0-4095-98AA-28216E3026D1}" type="datetimeFigureOut">
              <a:rPr lang="it-IT" smtClean="0"/>
              <a:t>06/11/2019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2735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D7FC1137-A3E0-4095-98AA-28216E3026D1}" type="datetimeFigureOut">
              <a:rPr lang="it-IT" smtClean="0"/>
              <a:t>06/11/2019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277811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D7FC1137-A3E0-4095-98AA-28216E3026D1}" type="datetimeFigureOut">
              <a:rPr lang="it-IT" smtClean="0"/>
              <a:t>06/11/2019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74564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10E86E30-F5EA-4CC8-96D0-B355DA6F0E41}" type="datetimeFigureOut">
              <a:rPr lang="it-IT" smtClean="0"/>
              <a:t>06/11/2019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6E22776-9D57-48EB-B28E-C5004EB661CF}" type="slidenum">
              <a:rPr lang="it-IT" smtClean="0"/>
              <a:t>‹N›</a:t>
            </a:fld>
            <a:endParaRPr lang="it-IT"/>
          </a:p>
        </p:txBody>
      </p:sp>
    </p:spTree>
    <p:extLst>
      <p:ext uri="{BB962C8B-B14F-4D97-AF65-F5344CB8AC3E}">
        <p14:creationId xmlns:p14="http://schemas.microsoft.com/office/powerpoint/2010/main" val="3778545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10E86E30-F5EA-4CC8-96D0-B355DA6F0E41}" type="datetimeFigureOut">
              <a:rPr lang="it-IT" smtClean="0"/>
              <a:t>06/11/2019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6E22776-9D57-48EB-B28E-C5004EB661CF}" type="slidenum">
              <a:rPr lang="it-IT" smtClean="0"/>
              <a:t>‹N›</a:t>
            </a:fld>
            <a:endParaRPr lang="it-IT"/>
          </a:p>
        </p:txBody>
      </p:sp>
    </p:spTree>
    <p:extLst>
      <p:ext uri="{BB962C8B-B14F-4D97-AF65-F5344CB8AC3E}">
        <p14:creationId xmlns:p14="http://schemas.microsoft.com/office/powerpoint/2010/main" val="3406572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86E30-F5EA-4CC8-96D0-B355DA6F0E41}" type="datetimeFigureOut">
              <a:rPr lang="it-IT" smtClean="0"/>
              <a:t>06/11/2019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6E22776-9D57-48EB-B28E-C5004EB661CF}" type="slidenum">
              <a:rPr lang="it-IT" smtClean="0"/>
              <a:t>‹N›</a:t>
            </a:fld>
            <a:endParaRPr lang="it-IT"/>
          </a:p>
        </p:txBody>
      </p:sp>
    </p:spTree>
    <p:extLst>
      <p:ext uri="{BB962C8B-B14F-4D97-AF65-F5344CB8AC3E}">
        <p14:creationId xmlns:p14="http://schemas.microsoft.com/office/powerpoint/2010/main" val="272540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10E86E30-F5EA-4CC8-96D0-B355DA6F0E41}" type="datetimeFigureOut">
              <a:rPr lang="it-IT" smtClean="0"/>
              <a:t>06/11/2019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6E22776-9D57-48EB-B28E-C5004EB661CF}" type="slidenum">
              <a:rPr lang="it-IT" smtClean="0"/>
              <a:t>‹N›</a:t>
            </a:fld>
            <a:endParaRPr lang="it-IT"/>
          </a:p>
        </p:txBody>
      </p:sp>
    </p:spTree>
    <p:extLst>
      <p:ext uri="{BB962C8B-B14F-4D97-AF65-F5344CB8AC3E}">
        <p14:creationId xmlns:p14="http://schemas.microsoft.com/office/powerpoint/2010/main" val="4155261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10E86E30-F5EA-4CC8-96D0-B355DA6F0E41}" type="datetimeFigureOut">
              <a:rPr lang="it-IT" smtClean="0"/>
              <a:t>06/11/2019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6E22776-9D57-48EB-B28E-C5004EB661CF}" type="slidenum">
              <a:rPr lang="it-IT" smtClean="0"/>
              <a:t>‹N›</a:t>
            </a:fld>
            <a:endParaRPr lang="it-IT"/>
          </a:p>
        </p:txBody>
      </p:sp>
    </p:spTree>
    <p:extLst>
      <p:ext uri="{BB962C8B-B14F-4D97-AF65-F5344CB8AC3E}">
        <p14:creationId xmlns:p14="http://schemas.microsoft.com/office/powerpoint/2010/main" val="3147942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10E86E30-F5EA-4CC8-96D0-B355DA6F0E41}" type="datetimeFigureOut">
              <a:rPr lang="it-IT" smtClean="0"/>
              <a:t>06/11/2019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6E22776-9D57-48EB-B28E-C5004EB661CF}" type="slidenum">
              <a:rPr lang="it-IT" smtClean="0"/>
              <a:t>‹N›</a:t>
            </a:fld>
            <a:endParaRPr lang="it-IT"/>
          </a:p>
        </p:txBody>
      </p:sp>
    </p:spTree>
    <p:extLst>
      <p:ext uri="{BB962C8B-B14F-4D97-AF65-F5344CB8AC3E}">
        <p14:creationId xmlns:p14="http://schemas.microsoft.com/office/powerpoint/2010/main" val="870540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86E30-F5EA-4CC8-96D0-B355DA6F0E41}" type="datetimeFigureOut">
              <a:rPr lang="it-IT" smtClean="0"/>
              <a:t>06/11/2019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6E22776-9D57-48EB-B28E-C5004EB661CF}" type="slidenum">
              <a:rPr lang="it-IT" smtClean="0"/>
              <a:t>‹N›</a:t>
            </a:fld>
            <a:endParaRPr lang="it-IT"/>
          </a:p>
        </p:txBody>
      </p:sp>
    </p:spTree>
    <p:extLst>
      <p:ext uri="{BB962C8B-B14F-4D97-AF65-F5344CB8AC3E}">
        <p14:creationId xmlns:p14="http://schemas.microsoft.com/office/powerpoint/2010/main" val="351102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86E30-F5EA-4CC8-96D0-B355DA6F0E41}" type="datetimeFigureOut">
              <a:rPr lang="it-IT" smtClean="0"/>
              <a:t>06/11/2019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6E22776-9D57-48EB-B28E-C5004EB661CF}" type="slidenum">
              <a:rPr lang="it-IT" smtClean="0"/>
              <a:t>‹N›</a:t>
            </a:fld>
            <a:endParaRPr lang="it-IT"/>
          </a:p>
        </p:txBody>
      </p:sp>
    </p:spTree>
    <p:extLst>
      <p:ext uri="{BB962C8B-B14F-4D97-AF65-F5344CB8AC3E}">
        <p14:creationId xmlns:p14="http://schemas.microsoft.com/office/powerpoint/2010/main" val="154151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D7FC1137-A3E0-4095-98AA-28216E3026D1}" type="datetimeFigureOut">
              <a:rPr lang="it-IT" smtClean="0"/>
              <a:t>06/11/2019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3365561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86E30-F5EA-4CC8-96D0-B355DA6F0E41}" type="datetimeFigureOut">
              <a:rPr lang="it-IT" smtClean="0"/>
              <a:t>06/11/2019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6E22776-9D57-48EB-B28E-C5004EB661CF}" type="slidenum">
              <a:rPr lang="it-IT" smtClean="0"/>
              <a:t>‹N›</a:t>
            </a:fld>
            <a:endParaRPr lang="it-IT"/>
          </a:p>
        </p:txBody>
      </p:sp>
    </p:spTree>
    <p:extLst>
      <p:ext uri="{BB962C8B-B14F-4D97-AF65-F5344CB8AC3E}">
        <p14:creationId xmlns:p14="http://schemas.microsoft.com/office/powerpoint/2010/main" val="2322692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10E86E30-F5EA-4CC8-96D0-B355DA6F0E41}" type="datetimeFigureOut">
              <a:rPr lang="it-IT" smtClean="0"/>
              <a:t>06/11/2019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6E22776-9D57-48EB-B28E-C5004EB661CF}" type="slidenum">
              <a:rPr lang="it-IT" smtClean="0"/>
              <a:t>‹N›</a:t>
            </a:fld>
            <a:endParaRPr lang="it-IT"/>
          </a:p>
        </p:txBody>
      </p:sp>
    </p:spTree>
    <p:extLst>
      <p:ext uri="{BB962C8B-B14F-4D97-AF65-F5344CB8AC3E}">
        <p14:creationId xmlns:p14="http://schemas.microsoft.com/office/powerpoint/2010/main" val="120104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10E86E30-F5EA-4CC8-96D0-B355DA6F0E41}" type="datetimeFigureOut">
              <a:rPr lang="it-IT" smtClean="0"/>
              <a:t>06/11/2019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6E22776-9D57-48EB-B28E-C5004EB661CF}" type="slidenum">
              <a:rPr lang="it-IT" smtClean="0"/>
              <a:t>‹N›</a:t>
            </a:fld>
            <a:endParaRPr lang="it-IT"/>
          </a:p>
        </p:txBody>
      </p:sp>
    </p:spTree>
    <p:extLst>
      <p:ext uri="{BB962C8B-B14F-4D97-AF65-F5344CB8AC3E}">
        <p14:creationId xmlns:p14="http://schemas.microsoft.com/office/powerpoint/2010/main" val="83532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FC1137-A3E0-4095-98AA-28216E3026D1}" type="datetimeFigureOut">
              <a:rPr lang="it-IT" smtClean="0"/>
              <a:t>06/11/2019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78383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D7FC1137-A3E0-4095-98AA-28216E3026D1}" type="datetimeFigureOut">
              <a:rPr lang="it-IT" smtClean="0"/>
              <a:t>06/11/2019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280895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D7FC1137-A3E0-4095-98AA-28216E3026D1}" type="datetimeFigureOut">
              <a:rPr lang="it-IT" smtClean="0"/>
              <a:t>06/11/2019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423351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D7FC1137-A3E0-4095-98AA-28216E3026D1}" type="datetimeFigureOut">
              <a:rPr lang="it-IT" smtClean="0"/>
              <a:t>06/11/2019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342001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C1137-A3E0-4095-98AA-28216E3026D1}" type="datetimeFigureOut">
              <a:rPr lang="it-IT" smtClean="0"/>
              <a:t>06/11/2019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82973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C1137-A3E0-4095-98AA-28216E3026D1}" type="datetimeFigureOut">
              <a:rPr lang="it-IT" smtClean="0"/>
              <a:t>06/11/2019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280781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C1137-A3E0-4095-98AA-28216E3026D1}" type="datetimeFigureOut">
              <a:rPr lang="it-IT" smtClean="0"/>
              <a:t>06/11/2019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58252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C1137-A3E0-4095-98AA-28216E3026D1}" type="datetimeFigureOut">
              <a:rPr lang="it-IT" smtClean="0"/>
              <a:t>06/11/2019</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66E75-F9D4-412B-8BEE-68B35494995D}" type="slidenum">
              <a:rPr lang="it-IT" smtClean="0"/>
              <a:t>‹N›</a:t>
            </a:fld>
            <a:endParaRPr lang="it-IT"/>
          </a:p>
        </p:txBody>
      </p:sp>
    </p:spTree>
    <p:extLst>
      <p:ext uri="{BB962C8B-B14F-4D97-AF65-F5344CB8AC3E}">
        <p14:creationId xmlns:p14="http://schemas.microsoft.com/office/powerpoint/2010/main" val="869023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86E30-F5EA-4CC8-96D0-B355DA6F0E41}" type="datetimeFigureOut">
              <a:rPr lang="it-IT" smtClean="0"/>
              <a:t>06/11/2019</a:t>
            </a:fld>
            <a:endParaRPr lang="it-IT"/>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22776-9D57-48EB-B28E-C5004EB661CF}" type="slidenum">
              <a:rPr lang="it-IT" smtClean="0"/>
              <a:t>‹N›</a:t>
            </a:fld>
            <a:endParaRPr lang="it-IT"/>
          </a:p>
        </p:txBody>
      </p:sp>
    </p:spTree>
    <p:extLst>
      <p:ext uri="{BB962C8B-B14F-4D97-AF65-F5344CB8AC3E}">
        <p14:creationId xmlns:p14="http://schemas.microsoft.com/office/powerpoint/2010/main" val="505453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gerdol@units.it"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cbi.nlm.nih.gov/sra/?term=SRR44203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Contatti</a:t>
            </a:r>
            <a:endParaRPr lang="en-US" dirty="0"/>
          </a:p>
        </p:txBody>
      </p:sp>
      <p:sp>
        <p:nvSpPr>
          <p:cNvPr id="3" name="Segnaposto contenuto 2"/>
          <p:cNvSpPr>
            <a:spLocks noGrp="1"/>
          </p:cNvSpPr>
          <p:nvPr>
            <p:ph idx="1"/>
          </p:nvPr>
        </p:nvSpPr>
        <p:spPr>
          <a:xfrm>
            <a:off x="1970048" y="1628801"/>
            <a:ext cx="9181427" cy="4525963"/>
          </a:xfrm>
        </p:spPr>
        <p:txBody>
          <a:bodyPr/>
          <a:lstStyle/>
          <a:p>
            <a:pPr marL="0" indent="0">
              <a:buNone/>
            </a:pPr>
            <a:r>
              <a:rPr lang="it-IT" dirty="0" smtClean="0"/>
              <a:t>Marco Gerdol</a:t>
            </a:r>
          </a:p>
          <a:p>
            <a:pPr marL="0" indent="0">
              <a:buNone/>
            </a:pPr>
            <a:r>
              <a:rPr lang="it-IT" dirty="0" smtClean="0"/>
              <a:t>Edificio Q – Stanza 214</a:t>
            </a:r>
          </a:p>
          <a:p>
            <a:pPr marL="0" indent="0">
              <a:buNone/>
            </a:pPr>
            <a:r>
              <a:rPr lang="it-IT" dirty="0" smtClean="0"/>
              <a:t>Tel. 0405588676</a:t>
            </a:r>
          </a:p>
          <a:p>
            <a:pPr marL="0" indent="0">
              <a:buNone/>
            </a:pPr>
            <a:r>
              <a:rPr lang="it-IT" dirty="0" smtClean="0"/>
              <a:t>Mail: </a:t>
            </a:r>
            <a:r>
              <a:rPr lang="it-IT" dirty="0" smtClean="0">
                <a:hlinkClick r:id="rId2"/>
              </a:rPr>
              <a:t>mgerdol@units.it</a:t>
            </a:r>
            <a:endParaRPr lang="it-IT" dirty="0" smtClean="0"/>
          </a:p>
          <a:p>
            <a:pPr marL="0" indent="0">
              <a:buNone/>
            </a:pPr>
            <a:endParaRPr lang="it-IT" dirty="0"/>
          </a:p>
          <a:p>
            <a:pPr marL="0" indent="0">
              <a:buNone/>
            </a:pPr>
            <a:r>
              <a:rPr lang="it-IT" dirty="0" smtClean="0"/>
              <a:t>Per richieste riguardo agli esami si prega di mettere in copia alle mail anche il Prof. </a:t>
            </a:r>
            <a:r>
              <a:rPr lang="it-IT" dirty="0" err="1" smtClean="0"/>
              <a:t>Pallavicini</a:t>
            </a:r>
            <a:endParaRPr lang="en-US" dirty="0"/>
          </a:p>
        </p:txBody>
      </p:sp>
    </p:spTree>
    <p:extLst>
      <p:ext uri="{BB962C8B-B14F-4D97-AF65-F5344CB8AC3E}">
        <p14:creationId xmlns:p14="http://schemas.microsoft.com/office/powerpoint/2010/main" val="2239468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TRIMMING – How?</a:t>
            </a:r>
            <a:endParaRPr lang="it-IT" dirty="0"/>
          </a:p>
        </p:txBody>
      </p:sp>
      <p:sp>
        <p:nvSpPr>
          <p:cNvPr id="3" name="Content Placeholder 2"/>
          <p:cNvSpPr>
            <a:spLocks noGrp="1"/>
          </p:cNvSpPr>
          <p:nvPr>
            <p:ph idx="1"/>
          </p:nvPr>
        </p:nvSpPr>
        <p:spPr>
          <a:xfrm>
            <a:off x="838200" y="1825625"/>
            <a:ext cx="5748803" cy="4351338"/>
          </a:xfrm>
        </p:spPr>
        <p:txBody>
          <a:bodyPr>
            <a:normAutofit fontScale="85000" lnSpcReduction="10000"/>
          </a:bodyPr>
          <a:lstStyle/>
          <a:p>
            <a:r>
              <a:rPr lang="en-US" dirty="0" smtClean="0"/>
              <a:t>Sequencing reads are delivered as FASTQ files, i.e. text files like the one displayed here, which contain (</a:t>
            </a:r>
            <a:r>
              <a:rPr lang="en-US" dirty="0" err="1" smtClean="0"/>
              <a:t>i</a:t>
            </a:r>
            <a:r>
              <a:rPr lang="en-US" dirty="0" smtClean="0"/>
              <a:t>) </a:t>
            </a:r>
            <a:r>
              <a:rPr lang="en-US" b="1" dirty="0" smtClean="0"/>
              <a:t>nucleotide sequence</a:t>
            </a:r>
            <a:r>
              <a:rPr lang="en-US" dirty="0" smtClean="0"/>
              <a:t> and (ii) </a:t>
            </a:r>
            <a:r>
              <a:rPr lang="en-US" b="1" dirty="0" smtClean="0"/>
              <a:t>quality scores</a:t>
            </a:r>
          </a:p>
          <a:p>
            <a:r>
              <a:rPr lang="en-US" dirty="0" smtClean="0"/>
              <a:t>Quality scores can be read as numeric values and displayed as histograms (this is what the CLC genomics workbench does)</a:t>
            </a:r>
          </a:p>
          <a:p>
            <a:r>
              <a:rPr lang="en-US" dirty="0" smtClean="0"/>
              <a:t>Such values indicate the </a:t>
            </a:r>
            <a:r>
              <a:rPr lang="en-US" b="1" dirty="0" smtClean="0"/>
              <a:t>confidence</a:t>
            </a:r>
            <a:r>
              <a:rPr lang="en-US" dirty="0" smtClean="0"/>
              <a:t> score for  </a:t>
            </a:r>
            <a:r>
              <a:rPr lang="en-US" b="1" dirty="0" smtClean="0"/>
              <a:t>base calling</a:t>
            </a:r>
          </a:p>
          <a:p>
            <a:r>
              <a:rPr lang="en-US" dirty="0" smtClean="0"/>
              <a:t>We can set a minimal threshold for base calling quality -&gt; bases with values below the threshold will be discarded</a:t>
            </a:r>
          </a:p>
          <a:p>
            <a:endParaRPr lang="it-IT" dirty="0"/>
          </a:p>
        </p:txBody>
      </p:sp>
      <p:pic>
        <p:nvPicPr>
          <p:cNvPr id="5" name="Immagine 4"/>
          <p:cNvPicPr>
            <a:picLocks noChangeAspect="1"/>
          </p:cNvPicPr>
          <p:nvPr/>
        </p:nvPicPr>
        <p:blipFill>
          <a:blip r:embed="rId2"/>
          <a:stretch>
            <a:fillRect/>
          </a:stretch>
        </p:blipFill>
        <p:spPr>
          <a:xfrm>
            <a:off x="6587003" y="1690688"/>
            <a:ext cx="5396431" cy="1377677"/>
          </a:xfrm>
          <a:prstGeom prst="rect">
            <a:avLst/>
          </a:prstGeom>
        </p:spPr>
      </p:pic>
      <p:pic>
        <p:nvPicPr>
          <p:cNvPr id="7" name="Immagine 6"/>
          <p:cNvPicPr>
            <a:picLocks noChangeAspect="1"/>
          </p:cNvPicPr>
          <p:nvPr/>
        </p:nvPicPr>
        <p:blipFill>
          <a:blip r:embed="rId3"/>
          <a:stretch>
            <a:fillRect/>
          </a:stretch>
        </p:blipFill>
        <p:spPr>
          <a:xfrm>
            <a:off x="6637343" y="4478662"/>
            <a:ext cx="5346091" cy="774000"/>
          </a:xfrm>
          <a:prstGeom prst="rect">
            <a:avLst/>
          </a:prstGeom>
        </p:spPr>
      </p:pic>
      <p:sp>
        <p:nvSpPr>
          <p:cNvPr id="8" name="Freccia in giù 7"/>
          <p:cNvSpPr/>
          <p:nvPr/>
        </p:nvSpPr>
        <p:spPr>
          <a:xfrm>
            <a:off x="9175531" y="3216166"/>
            <a:ext cx="788276" cy="1177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699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674"/>
          </a:xfrm>
        </p:spPr>
        <p:txBody>
          <a:bodyPr>
            <a:normAutofit fontScale="90000"/>
          </a:bodyPr>
          <a:lstStyle/>
          <a:p>
            <a:r>
              <a:rPr lang="en-US" dirty="0" smtClean="0"/>
              <a:t>Some examples</a:t>
            </a:r>
            <a:endParaRPr lang="en-US" dirty="0"/>
          </a:p>
        </p:txBody>
      </p:sp>
      <p:pic>
        <p:nvPicPr>
          <p:cNvPr id="6" name="Immagine 5"/>
          <p:cNvPicPr>
            <a:picLocks noChangeAspect="1"/>
          </p:cNvPicPr>
          <p:nvPr/>
        </p:nvPicPr>
        <p:blipFill>
          <a:blip r:embed="rId2"/>
          <a:stretch>
            <a:fillRect/>
          </a:stretch>
        </p:blipFill>
        <p:spPr>
          <a:xfrm>
            <a:off x="2608574" y="992799"/>
            <a:ext cx="9583426" cy="5865201"/>
          </a:xfrm>
          <a:prstGeom prst="rect">
            <a:avLst/>
          </a:prstGeom>
        </p:spPr>
      </p:pic>
      <p:sp>
        <p:nvSpPr>
          <p:cNvPr id="9" name="Rettangolo 8"/>
          <p:cNvSpPr/>
          <p:nvPr/>
        </p:nvSpPr>
        <p:spPr>
          <a:xfrm>
            <a:off x="2608574" y="1797269"/>
            <a:ext cx="9583426" cy="620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p:cNvSpPr txBox="1"/>
          <p:nvPr/>
        </p:nvSpPr>
        <p:spPr>
          <a:xfrm>
            <a:off x="0" y="1414825"/>
            <a:ext cx="2257413" cy="1384995"/>
          </a:xfrm>
          <a:prstGeom prst="rect">
            <a:avLst/>
          </a:prstGeom>
          <a:noFill/>
        </p:spPr>
        <p:txBody>
          <a:bodyPr wrap="none" rtlCol="0">
            <a:spAutoFit/>
          </a:bodyPr>
          <a:lstStyle/>
          <a:p>
            <a:pPr algn="ctr"/>
            <a:r>
              <a:rPr lang="en-US" sz="1400" dirty="0" smtClean="0"/>
              <a:t>This is a read with very</a:t>
            </a:r>
          </a:p>
          <a:p>
            <a:pPr algn="ctr"/>
            <a:r>
              <a:rPr lang="en-US" sz="1400" dirty="0" smtClean="0"/>
              <a:t>low quality… histogram</a:t>
            </a:r>
          </a:p>
          <a:p>
            <a:pPr algn="ctr"/>
            <a:r>
              <a:rPr lang="en-US" sz="1400" dirty="0" smtClean="0"/>
              <a:t>values are not even visible!</a:t>
            </a:r>
          </a:p>
          <a:p>
            <a:pPr algn="ctr"/>
            <a:r>
              <a:rPr lang="en-US" sz="1400" dirty="0" smtClean="0"/>
              <a:t>«N» indicates ambiguous</a:t>
            </a:r>
          </a:p>
          <a:p>
            <a:pPr algn="ctr"/>
            <a:r>
              <a:rPr lang="en-US" sz="1400" dirty="0" smtClean="0"/>
              <a:t>nucleotide that could not be</a:t>
            </a:r>
          </a:p>
          <a:p>
            <a:pPr algn="ctr"/>
            <a:r>
              <a:rPr lang="en-US" sz="1400" dirty="0" smtClean="0"/>
              <a:t>defined by the sequences</a:t>
            </a:r>
            <a:endParaRPr lang="en-US" sz="1400" dirty="0"/>
          </a:p>
        </p:txBody>
      </p:sp>
      <p:sp>
        <p:nvSpPr>
          <p:cNvPr id="11" name="Freccia a destra 10"/>
          <p:cNvSpPr/>
          <p:nvPr/>
        </p:nvSpPr>
        <p:spPr>
          <a:xfrm>
            <a:off x="2134757" y="1996965"/>
            <a:ext cx="325820" cy="2207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ttangolo 11"/>
          <p:cNvSpPr/>
          <p:nvPr/>
        </p:nvSpPr>
        <p:spPr>
          <a:xfrm>
            <a:off x="9101959" y="1082566"/>
            <a:ext cx="3090041" cy="65542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8503170" y="284625"/>
            <a:ext cx="3688830" cy="738664"/>
          </a:xfrm>
          <a:prstGeom prst="rect">
            <a:avLst/>
          </a:prstGeom>
          <a:noFill/>
        </p:spPr>
        <p:txBody>
          <a:bodyPr wrap="none" rtlCol="0">
            <a:spAutoFit/>
          </a:bodyPr>
          <a:lstStyle/>
          <a:p>
            <a:pPr algn="ctr"/>
            <a:r>
              <a:rPr lang="en-US" sz="1400" dirty="0" smtClean="0"/>
              <a:t>This region shows very low quality, but</a:t>
            </a:r>
          </a:p>
          <a:p>
            <a:pPr algn="ctr"/>
            <a:r>
              <a:rPr lang="en-US" sz="1400" dirty="0" smtClean="0"/>
              <a:t>the remaining part of the read looks good</a:t>
            </a:r>
          </a:p>
          <a:p>
            <a:pPr algn="ctr"/>
            <a:r>
              <a:rPr lang="en-US" sz="1400" dirty="0" smtClean="0"/>
              <a:t>This read should be trimmed to discard this part</a:t>
            </a:r>
            <a:endParaRPr lang="en-US" sz="1400" dirty="0"/>
          </a:p>
        </p:txBody>
      </p:sp>
      <p:sp>
        <p:nvSpPr>
          <p:cNvPr id="14" name="Rettangolo 13"/>
          <p:cNvSpPr/>
          <p:nvPr/>
        </p:nvSpPr>
        <p:spPr>
          <a:xfrm>
            <a:off x="2608574" y="3331779"/>
            <a:ext cx="1385357" cy="593620"/>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29460" y="3221845"/>
            <a:ext cx="2564036" cy="954107"/>
          </a:xfrm>
          <a:prstGeom prst="rect">
            <a:avLst/>
          </a:prstGeom>
          <a:noFill/>
        </p:spPr>
        <p:txBody>
          <a:bodyPr wrap="none" rtlCol="0">
            <a:spAutoFit/>
          </a:bodyPr>
          <a:lstStyle/>
          <a:p>
            <a:pPr algn="ctr"/>
            <a:r>
              <a:rPr lang="en-US" sz="1400" dirty="0" smtClean="0"/>
              <a:t>Just a very small part of the</a:t>
            </a:r>
          </a:p>
          <a:p>
            <a:pPr algn="ctr"/>
            <a:r>
              <a:rPr lang="en-US" sz="1400" dirty="0" smtClean="0"/>
              <a:t>read shows a good quality. It</a:t>
            </a:r>
          </a:p>
          <a:p>
            <a:pPr algn="ctr"/>
            <a:r>
              <a:rPr lang="en-US" sz="1400" dirty="0" smtClean="0"/>
              <a:t>should be trimmed, but the</a:t>
            </a:r>
          </a:p>
          <a:p>
            <a:pPr algn="ctr"/>
            <a:r>
              <a:rPr lang="en-US" sz="1400" dirty="0" smtClean="0"/>
              <a:t>residual length will be very short</a:t>
            </a:r>
            <a:endParaRPr lang="en-US" sz="1400" dirty="0"/>
          </a:p>
        </p:txBody>
      </p:sp>
      <p:sp>
        <p:nvSpPr>
          <p:cNvPr id="16" name="CasellaDiTesto 15"/>
          <p:cNvSpPr txBox="1"/>
          <p:nvPr/>
        </p:nvSpPr>
        <p:spPr>
          <a:xfrm>
            <a:off x="75345" y="5345785"/>
            <a:ext cx="2354426" cy="954107"/>
          </a:xfrm>
          <a:prstGeom prst="rect">
            <a:avLst/>
          </a:prstGeom>
          <a:noFill/>
        </p:spPr>
        <p:txBody>
          <a:bodyPr wrap="none" rtlCol="0">
            <a:spAutoFit/>
          </a:bodyPr>
          <a:lstStyle/>
          <a:p>
            <a:pPr algn="ctr"/>
            <a:r>
              <a:rPr lang="en-US" sz="1400" dirty="0" smtClean="0"/>
              <a:t>Some histogram bars are low!</a:t>
            </a:r>
          </a:p>
          <a:p>
            <a:pPr algn="ctr"/>
            <a:r>
              <a:rPr lang="en-US" sz="1400" dirty="0" smtClean="0"/>
              <a:t>Should we trim or not this</a:t>
            </a:r>
          </a:p>
          <a:p>
            <a:pPr algn="ctr"/>
            <a:r>
              <a:rPr lang="en-US" sz="1400" dirty="0" smtClean="0"/>
              <a:t>read? It depends on the</a:t>
            </a:r>
          </a:p>
          <a:p>
            <a:pPr algn="ctr"/>
            <a:r>
              <a:rPr lang="en-US" sz="1400" dirty="0" smtClean="0"/>
              <a:t>quality thresholds we will set</a:t>
            </a:r>
            <a:r>
              <a:rPr lang="it-IT" sz="1400" dirty="0" smtClean="0"/>
              <a:t>.</a:t>
            </a:r>
          </a:p>
        </p:txBody>
      </p:sp>
      <p:sp>
        <p:nvSpPr>
          <p:cNvPr id="17" name="Freccia a destra 16"/>
          <p:cNvSpPr/>
          <p:nvPr/>
        </p:nvSpPr>
        <p:spPr>
          <a:xfrm>
            <a:off x="2248784" y="5822838"/>
            <a:ext cx="310907" cy="225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ccia a destra 17"/>
          <p:cNvSpPr/>
          <p:nvPr/>
        </p:nvSpPr>
        <p:spPr>
          <a:xfrm>
            <a:off x="2248784" y="3638703"/>
            <a:ext cx="310907" cy="22586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477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06930"/>
          </a:xfrm>
        </p:spPr>
        <p:txBody>
          <a:bodyPr/>
          <a:lstStyle/>
          <a:p>
            <a:r>
              <a:rPr lang="en-US" dirty="0" smtClean="0"/>
              <a:t>Sequencing data overview</a:t>
            </a:r>
            <a:endParaRPr lang="en-US" dirty="0"/>
          </a:p>
        </p:txBody>
      </p:sp>
      <p:sp>
        <p:nvSpPr>
          <p:cNvPr id="3" name="Segnaposto contenuto 2"/>
          <p:cNvSpPr>
            <a:spLocks noGrp="1"/>
          </p:cNvSpPr>
          <p:nvPr>
            <p:ph idx="1"/>
          </p:nvPr>
        </p:nvSpPr>
        <p:spPr>
          <a:xfrm>
            <a:off x="838200" y="1376855"/>
            <a:ext cx="10515600" cy="1639614"/>
          </a:xfrm>
        </p:spPr>
        <p:txBody>
          <a:bodyPr>
            <a:normAutofit/>
          </a:bodyPr>
          <a:lstStyle/>
          <a:p>
            <a:r>
              <a:rPr lang="en-US" sz="2400" dirty="0" smtClean="0"/>
              <a:t>Reading and understanding metadata associated with sequencing datasets</a:t>
            </a:r>
            <a:endParaRPr lang="en-US" sz="2400" dirty="0"/>
          </a:p>
        </p:txBody>
      </p:sp>
      <p:sp>
        <p:nvSpPr>
          <p:cNvPr id="5" name="CasellaDiTesto 4"/>
          <p:cNvSpPr txBox="1"/>
          <p:nvPr/>
        </p:nvSpPr>
        <p:spPr>
          <a:xfrm>
            <a:off x="630621" y="2135658"/>
            <a:ext cx="5465379" cy="4247317"/>
          </a:xfrm>
          <a:prstGeom prst="rect">
            <a:avLst/>
          </a:prstGeom>
          <a:noFill/>
        </p:spPr>
        <p:txBody>
          <a:bodyPr wrap="square" rtlCol="0">
            <a:spAutoFit/>
          </a:bodyPr>
          <a:lstStyle/>
          <a:p>
            <a:pPr algn="just"/>
            <a:r>
              <a:rPr lang="en-US" dirty="0" smtClean="0"/>
              <a:t>In the raw</a:t>
            </a:r>
            <a:r>
              <a:rPr lang="en-US" dirty="0" smtClean="0"/>
              <a:t> </a:t>
            </a:r>
            <a:r>
              <a:rPr lang="en-US" dirty="0"/>
              <a:t>reads folder you will find a file named “</a:t>
            </a:r>
            <a:r>
              <a:rPr lang="en-US" i="1" dirty="0" smtClean="0"/>
              <a:t>SRR442036_metadata</a:t>
            </a:r>
            <a:r>
              <a:rPr lang="en-US" dirty="0" smtClean="0"/>
              <a:t>”. Open and inspect it</a:t>
            </a:r>
          </a:p>
          <a:p>
            <a:pPr algn="just"/>
            <a:endParaRPr lang="it-IT" b="1" dirty="0"/>
          </a:p>
          <a:p>
            <a:pPr algn="just"/>
            <a:r>
              <a:rPr lang="en-US" dirty="0" smtClean="0"/>
              <a:t>It contains important information about the dataset we are going to work with today. You can access the same </a:t>
            </a:r>
            <a:r>
              <a:rPr lang="en-US" dirty="0"/>
              <a:t>information online at </a:t>
            </a:r>
            <a:r>
              <a:rPr lang="en-US" dirty="0">
                <a:hlinkClick r:id="rId2"/>
              </a:rPr>
              <a:t>https://www.ncbi.nlm.nih.gov/sra/?</a:t>
            </a:r>
            <a:r>
              <a:rPr lang="en-US" dirty="0" smtClean="0">
                <a:hlinkClick r:id="rId2"/>
              </a:rPr>
              <a:t>term=SRR442036</a:t>
            </a:r>
            <a:r>
              <a:rPr lang="en-US" dirty="0" smtClean="0"/>
              <a:t> </a:t>
            </a:r>
          </a:p>
          <a:p>
            <a:pPr algn="just"/>
            <a:endParaRPr lang="it-IT" dirty="0"/>
          </a:p>
          <a:p>
            <a:pPr algn="just"/>
            <a:r>
              <a:rPr lang="en-US" dirty="0" smtClean="0"/>
              <a:t>Sequencing data are usually deposited (by users) in public repositories, such as the NCBI SRA (Sequence Read Archive). Each SRA file should contain all the reads from a single sample. Multiple samples (biological or technical replicates, or different treatments, time points, etc.) are usually grouped together within the same </a:t>
            </a:r>
            <a:r>
              <a:rPr lang="en-US" dirty="0" err="1" smtClean="0"/>
              <a:t>Bioproject</a:t>
            </a:r>
            <a:r>
              <a:rPr lang="en-US" dirty="0" smtClean="0"/>
              <a:t>.</a:t>
            </a:r>
            <a:endParaRPr lang="en-US"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579" y="2082551"/>
            <a:ext cx="5477639" cy="4353533"/>
          </a:xfrm>
          <a:prstGeom prst="rect">
            <a:avLst/>
          </a:prstGeom>
        </p:spPr>
      </p:pic>
    </p:spTree>
    <p:extLst>
      <p:ext uri="{BB962C8B-B14F-4D97-AF65-F5344CB8AC3E}">
        <p14:creationId xmlns:p14="http://schemas.microsoft.com/office/powerpoint/2010/main" val="2911778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06930"/>
          </a:xfrm>
        </p:spPr>
        <p:txBody>
          <a:bodyPr/>
          <a:lstStyle/>
          <a:p>
            <a:r>
              <a:rPr lang="en-US" dirty="0" smtClean="0"/>
              <a:t>Sequencing data overview</a:t>
            </a:r>
            <a:endParaRPr lang="en-US" dirty="0"/>
          </a:p>
        </p:txBody>
      </p:sp>
      <p:sp>
        <p:nvSpPr>
          <p:cNvPr id="3" name="Segnaposto contenuto 2"/>
          <p:cNvSpPr>
            <a:spLocks noGrp="1"/>
          </p:cNvSpPr>
          <p:nvPr>
            <p:ph idx="1"/>
          </p:nvPr>
        </p:nvSpPr>
        <p:spPr>
          <a:xfrm>
            <a:off x="838200" y="1376855"/>
            <a:ext cx="10515600" cy="1639614"/>
          </a:xfrm>
        </p:spPr>
        <p:txBody>
          <a:bodyPr/>
          <a:lstStyle/>
          <a:p>
            <a:r>
              <a:rPr lang="en-US" dirty="0" smtClean="0"/>
              <a:t>It is often useful to get a broad overview on the quality of sequencing output </a:t>
            </a:r>
            <a:r>
              <a:rPr lang="en-US" b="1" dirty="0" smtClean="0"/>
              <a:t>before</a:t>
            </a:r>
            <a:r>
              <a:rPr lang="en-US" dirty="0" smtClean="0"/>
              <a:t> performing the trimming, but also </a:t>
            </a:r>
            <a:r>
              <a:rPr lang="en-US" b="1" dirty="0" smtClean="0"/>
              <a:t>after</a:t>
            </a:r>
            <a:r>
              <a:rPr lang="en-US" dirty="0" smtClean="0"/>
              <a:t> the trimming procedure, to verify the successful use of the trimming procedure and the proper setting of the parameters</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841" y="3122338"/>
            <a:ext cx="4643003" cy="3286799"/>
          </a:xfrm>
          <a:prstGeom prst="rect">
            <a:avLst/>
          </a:prstGeom>
        </p:spPr>
      </p:pic>
      <p:sp>
        <p:nvSpPr>
          <p:cNvPr id="5" name="CasellaDiTesto 4"/>
          <p:cNvSpPr txBox="1"/>
          <p:nvPr/>
        </p:nvSpPr>
        <p:spPr>
          <a:xfrm>
            <a:off x="977462" y="3489434"/>
            <a:ext cx="5465379" cy="2031325"/>
          </a:xfrm>
          <a:prstGeom prst="rect">
            <a:avLst/>
          </a:prstGeom>
          <a:noFill/>
        </p:spPr>
        <p:txBody>
          <a:bodyPr wrap="square" rtlCol="0">
            <a:spAutoFit/>
          </a:bodyPr>
          <a:lstStyle/>
          <a:p>
            <a:r>
              <a:rPr lang="en-US" dirty="0" smtClean="0"/>
              <a:t>Let’s briefly inspect  the output of an Illumina run.</a:t>
            </a:r>
          </a:p>
          <a:p>
            <a:r>
              <a:rPr lang="en-US" dirty="0" smtClean="0"/>
              <a:t>The first graph is very straightforward: it plots read length. In this case, before trimming, all reads have the same length (as expected), which is 100 nucleotides, so the histogram reaches 100% at sequence length = 100</a:t>
            </a:r>
          </a:p>
          <a:p>
            <a:r>
              <a:rPr lang="en-US" b="1" dirty="0" smtClean="0"/>
              <a:t>This will change after trimming, because some reads will be shortened</a:t>
            </a:r>
            <a:endParaRPr lang="en-US" b="1" dirty="0"/>
          </a:p>
        </p:txBody>
      </p:sp>
    </p:spTree>
    <p:extLst>
      <p:ext uri="{BB962C8B-B14F-4D97-AF65-F5344CB8AC3E}">
        <p14:creationId xmlns:p14="http://schemas.microsoft.com/office/powerpoint/2010/main" val="797772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06930"/>
          </a:xfrm>
        </p:spPr>
        <p:txBody>
          <a:bodyPr/>
          <a:lstStyle/>
          <a:p>
            <a:r>
              <a:rPr lang="en-US" dirty="0" smtClean="0"/>
              <a:t>Sequencing data overview</a:t>
            </a:r>
            <a:endParaRPr lang="en-US" dirty="0"/>
          </a:p>
        </p:txBody>
      </p:sp>
      <p:sp>
        <p:nvSpPr>
          <p:cNvPr id="5" name="CasellaDiTesto 4"/>
          <p:cNvSpPr txBox="1"/>
          <p:nvPr/>
        </p:nvSpPr>
        <p:spPr>
          <a:xfrm>
            <a:off x="977462" y="1460944"/>
            <a:ext cx="5465379" cy="2308324"/>
          </a:xfrm>
          <a:prstGeom prst="rect">
            <a:avLst/>
          </a:prstGeom>
          <a:noFill/>
        </p:spPr>
        <p:txBody>
          <a:bodyPr wrap="square" rtlCol="0">
            <a:spAutoFit/>
          </a:bodyPr>
          <a:lstStyle/>
          <a:p>
            <a:pPr algn="just"/>
            <a:r>
              <a:rPr lang="en-US" dirty="0" smtClean="0"/>
              <a:t>This graph shows the GC content of each read. Usually, this graph shows a Gaussian distribution, with the peak location dependent of the GC content of genome of the target species.</a:t>
            </a:r>
          </a:p>
          <a:p>
            <a:pPr algn="just"/>
            <a:r>
              <a:rPr lang="en-US" b="1" dirty="0" smtClean="0"/>
              <a:t>Each genome has its GC content, which may not be 50%! The human genome has a 46,1% GC content, Arabidopsis 36%, Plasmodium falciparum 20%, etc.</a:t>
            </a:r>
          </a:p>
          <a:p>
            <a:endParaRPr lang="it-IT" b="1"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297" y="592417"/>
            <a:ext cx="4661386" cy="3351916"/>
          </a:xfrm>
          <a:prstGeom prst="rect">
            <a:avLst/>
          </a:prstGeom>
        </p:spPr>
      </p:pic>
      <p:pic>
        <p:nvPicPr>
          <p:cNvPr id="8" name="Immagine 7"/>
          <p:cNvPicPr>
            <a:picLocks noChangeAspect="1"/>
          </p:cNvPicPr>
          <p:nvPr/>
        </p:nvPicPr>
        <p:blipFill>
          <a:blip r:embed="rId3"/>
          <a:stretch>
            <a:fillRect/>
          </a:stretch>
        </p:blipFill>
        <p:spPr>
          <a:xfrm>
            <a:off x="977462" y="3769268"/>
            <a:ext cx="4267201" cy="2780127"/>
          </a:xfrm>
          <a:prstGeom prst="rect">
            <a:avLst/>
          </a:prstGeom>
        </p:spPr>
      </p:pic>
      <p:sp>
        <p:nvSpPr>
          <p:cNvPr id="10" name="CasellaDiTesto 9"/>
          <p:cNvSpPr txBox="1"/>
          <p:nvPr/>
        </p:nvSpPr>
        <p:spPr>
          <a:xfrm>
            <a:off x="5436476" y="4241071"/>
            <a:ext cx="6130207" cy="2308324"/>
          </a:xfrm>
          <a:prstGeom prst="rect">
            <a:avLst/>
          </a:prstGeom>
          <a:noFill/>
        </p:spPr>
        <p:txBody>
          <a:bodyPr wrap="square" rtlCol="0">
            <a:spAutoFit/>
          </a:bodyPr>
          <a:lstStyle/>
          <a:p>
            <a:pPr algn="just"/>
            <a:r>
              <a:rPr lang="en-US" dirty="0" smtClean="0"/>
              <a:t>This graph shows the nucleotide content at each position of the reads: as the genome (or transcriptome) has been randomly fragmented to produce the reads, </a:t>
            </a:r>
            <a:r>
              <a:rPr lang="en-US" b="1" dirty="0" smtClean="0"/>
              <a:t>we do not expect to see any compositional bias</a:t>
            </a:r>
            <a:r>
              <a:rPr lang="en-US" dirty="0" smtClean="0"/>
              <a:t>, i.e. the over-representation of certain nucleotides in any given position. In the example at your left, we can notice a compositional bias at the first 15 bases of the reads. This should be removed with the trimming</a:t>
            </a:r>
            <a:endParaRPr lang="en-US" b="1" dirty="0" smtClean="0"/>
          </a:p>
          <a:p>
            <a:endParaRPr lang="it-IT" b="1" dirty="0"/>
          </a:p>
        </p:txBody>
      </p:sp>
    </p:spTree>
    <p:extLst>
      <p:ext uri="{BB962C8B-B14F-4D97-AF65-F5344CB8AC3E}">
        <p14:creationId xmlns:p14="http://schemas.microsoft.com/office/powerpoint/2010/main" val="1501873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06930"/>
          </a:xfrm>
        </p:spPr>
        <p:txBody>
          <a:bodyPr/>
          <a:lstStyle/>
          <a:p>
            <a:r>
              <a:rPr lang="it-IT" dirty="0" err="1" smtClean="0"/>
              <a:t>Sequencing</a:t>
            </a:r>
            <a:r>
              <a:rPr lang="it-IT" dirty="0" smtClean="0"/>
              <a:t> data </a:t>
            </a:r>
            <a:r>
              <a:rPr lang="it-IT" dirty="0" err="1" smtClean="0"/>
              <a:t>overview</a:t>
            </a:r>
            <a:endParaRPr lang="en-US" dirty="0"/>
          </a:p>
        </p:txBody>
      </p:sp>
      <p:sp>
        <p:nvSpPr>
          <p:cNvPr id="5" name="CasellaDiTesto 4"/>
          <p:cNvSpPr txBox="1"/>
          <p:nvPr/>
        </p:nvSpPr>
        <p:spPr>
          <a:xfrm>
            <a:off x="977462" y="1460944"/>
            <a:ext cx="5465379" cy="2308324"/>
          </a:xfrm>
          <a:prstGeom prst="rect">
            <a:avLst/>
          </a:prstGeom>
          <a:noFill/>
        </p:spPr>
        <p:txBody>
          <a:bodyPr wrap="square" rtlCol="0">
            <a:spAutoFit/>
          </a:bodyPr>
          <a:lstStyle/>
          <a:p>
            <a:pPr algn="just"/>
            <a:r>
              <a:rPr lang="en-US" dirty="0" smtClean="0"/>
              <a:t>This graph shows the content of ambiguous nucleotides (indicated as «N»), i.e. nucleotides which could not be identified by the sequencer. The graph shows their frequency for each position of the read. The frequency should be usually very low in Illumina reads and their uneven distribution could indicate some issues. In any case, depending on the trimming parameters used, ambiguous nucleotides should disappear after trimming</a:t>
            </a:r>
            <a:endParaRPr lang="en-US" b="1" dirty="0"/>
          </a:p>
        </p:txBody>
      </p:sp>
      <p:sp>
        <p:nvSpPr>
          <p:cNvPr id="10" name="CasellaDiTesto 9"/>
          <p:cNvSpPr txBox="1"/>
          <p:nvPr/>
        </p:nvSpPr>
        <p:spPr>
          <a:xfrm>
            <a:off x="5436476" y="3995678"/>
            <a:ext cx="6130207" cy="2862322"/>
          </a:xfrm>
          <a:prstGeom prst="rect">
            <a:avLst/>
          </a:prstGeom>
          <a:noFill/>
        </p:spPr>
        <p:txBody>
          <a:bodyPr wrap="square" rtlCol="0">
            <a:spAutoFit/>
          </a:bodyPr>
          <a:lstStyle/>
          <a:p>
            <a:pPr algn="just"/>
            <a:r>
              <a:rPr lang="en-US" dirty="0" smtClean="0"/>
              <a:t>It is finally important to inspect the quality of nucleotides with respect with read length, as the quality is usually lower in the </a:t>
            </a:r>
            <a:r>
              <a:rPr lang="en-US" dirty="0" err="1" smtClean="0"/>
              <a:t>latests</a:t>
            </a:r>
            <a:r>
              <a:rPr lang="en-US" dirty="0" smtClean="0"/>
              <a:t> positions of the read.</a:t>
            </a:r>
          </a:p>
          <a:p>
            <a:pPr algn="just"/>
            <a:r>
              <a:rPr lang="en-US" b="1" dirty="0" smtClean="0"/>
              <a:t>The graph plots the PHRED quality scores of a given fraction of the reads </a:t>
            </a:r>
            <a:r>
              <a:rPr lang="en-US" dirty="0" smtClean="0"/>
              <a:t>(e.g. 5% uses the 5% of the reads with the lowest average score). The example at your left shows that, if we take the 95% percentile of the reads with the highest quality, their quality is really good. This is one of the most important steps in the choice of trimming parameters</a:t>
            </a:r>
          </a:p>
          <a:p>
            <a:endParaRPr lang="it-IT" b="1"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241" y="909371"/>
            <a:ext cx="3996559" cy="2787166"/>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924830"/>
            <a:ext cx="4334509" cy="2624565"/>
          </a:xfrm>
          <a:prstGeom prst="rect">
            <a:avLst/>
          </a:prstGeom>
        </p:spPr>
      </p:pic>
    </p:spTree>
    <p:extLst>
      <p:ext uri="{BB962C8B-B14F-4D97-AF65-F5344CB8AC3E}">
        <p14:creationId xmlns:p14="http://schemas.microsoft.com/office/powerpoint/2010/main" val="4155609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lstStyle/>
          <a:p>
            <a:r>
              <a:rPr lang="en-US" dirty="0" smtClean="0"/>
              <a:t>Trimming by quality</a:t>
            </a:r>
            <a:endParaRPr lang="en-US" dirty="0"/>
          </a:p>
        </p:txBody>
      </p:sp>
      <p:sp>
        <p:nvSpPr>
          <p:cNvPr id="3" name="Content Placeholder 2"/>
          <p:cNvSpPr>
            <a:spLocks noGrp="1"/>
          </p:cNvSpPr>
          <p:nvPr>
            <p:ph idx="1"/>
          </p:nvPr>
        </p:nvSpPr>
        <p:spPr>
          <a:xfrm>
            <a:off x="617483" y="1526079"/>
            <a:ext cx="6445468" cy="4133741"/>
          </a:xfrm>
        </p:spPr>
        <p:txBody>
          <a:bodyPr>
            <a:normAutofit fontScale="55000" lnSpcReduction="20000"/>
          </a:bodyPr>
          <a:lstStyle/>
          <a:p>
            <a:r>
              <a:rPr lang="en-US" sz="3600" dirty="0" smtClean="0"/>
              <a:t>The final goal is to </a:t>
            </a:r>
            <a:r>
              <a:rPr lang="en-US" sz="3600" b="1" dirty="0" smtClean="0"/>
              <a:t>remove all low quality bases </a:t>
            </a:r>
            <a:r>
              <a:rPr lang="en-US" sz="3600" dirty="0" smtClean="0"/>
              <a:t>and most «Ns» (ambiguous nucleotides), only keeping those we can trust</a:t>
            </a:r>
          </a:p>
          <a:p>
            <a:r>
              <a:rPr lang="en-US" sz="3600" dirty="0" smtClean="0"/>
              <a:t>Quality scores are usually given as PHRED scores, which are linked to the probability of error in base calling (see table)</a:t>
            </a:r>
          </a:p>
          <a:p>
            <a:r>
              <a:rPr lang="en-US" sz="3600" dirty="0" smtClean="0"/>
              <a:t>The CLC Genomics Workbench gives us the opportunity to select the probability threshold</a:t>
            </a:r>
          </a:p>
          <a:p>
            <a:r>
              <a:rPr lang="en-US" sz="3600" dirty="0" smtClean="0"/>
              <a:t>For example, if we set the threshold to 0.1, we tolerate a 10% probability error, and therefore we use a PHRED threshold = 10</a:t>
            </a:r>
          </a:p>
          <a:p>
            <a:r>
              <a:rPr lang="en-US" sz="3600" dirty="0" smtClean="0"/>
              <a:t>A threshold = 0.01 will be more stringent (we only want to keep bases supported by &gt; 99% probability), and therefore we use a PHRED threshold = 20</a:t>
            </a:r>
          </a:p>
          <a:p>
            <a:endParaRPr lang="it-IT" dirty="0"/>
          </a:p>
        </p:txBody>
      </p:sp>
      <p:pic>
        <p:nvPicPr>
          <p:cNvPr id="4" name="Immagine 3"/>
          <p:cNvPicPr>
            <a:picLocks noChangeAspect="1"/>
          </p:cNvPicPr>
          <p:nvPr/>
        </p:nvPicPr>
        <p:blipFill>
          <a:blip r:embed="rId2"/>
          <a:stretch>
            <a:fillRect/>
          </a:stretch>
        </p:blipFill>
        <p:spPr>
          <a:xfrm>
            <a:off x="1361136" y="5602768"/>
            <a:ext cx="9574831" cy="756800"/>
          </a:xfrm>
          <a:prstGeom prst="rect">
            <a:avLst/>
          </a:prstGeom>
        </p:spPr>
      </p:pic>
      <p:cxnSp>
        <p:nvCxnSpPr>
          <p:cNvPr id="9" name="Connettore diritto 8"/>
          <p:cNvCxnSpPr/>
          <p:nvPr/>
        </p:nvCxnSpPr>
        <p:spPr>
          <a:xfrm>
            <a:off x="7104993" y="5558127"/>
            <a:ext cx="3920359" cy="801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a:xfrm flipV="1">
            <a:off x="7104993" y="5558127"/>
            <a:ext cx="3920359" cy="801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Immagine 12"/>
          <p:cNvPicPr>
            <a:picLocks noChangeAspect="1"/>
          </p:cNvPicPr>
          <p:nvPr/>
        </p:nvPicPr>
        <p:blipFill>
          <a:blip r:embed="rId3"/>
          <a:stretch>
            <a:fillRect/>
          </a:stretch>
        </p:blipFill>
        <p:spPr>
          <a:xfrm>
            <a:off x="7157545" y="2289801"/>
            <a:ext cx="4803626" cy="2059894"/>
          </a:xfrm>
          <a:prstGeom prst="rect">
            <a:avLst/>
          </a:prstGeom>
        </p:spPr>
      </p:pic>
    </p:spTree>
    <p:extLst>
      <p:ext uri="{BB962C8B-B14F-4D97-AF65-F5344CB8AC3E}">
        <p14:creationId xmlns:p14="http://schemas.microsoft.com/office/powerpoint/2010/main" val="2771059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lstStyle/>
          <a:p>
            <a:r>
              <a:rPr lang="en-US" dirty="0" smtClean="0"/>
              <a:t>Trimming adapters</a:t>
            </a:r>
            <a:endParaRPr lang="en-US" dirty="0"/>
          </a:p>
        </p:txBody>
      </p:sp>
      <p:sp>
        <p:nvSpPr>
          <p:cNvPr id="3" name="Content Placeholder 2"/>
          <p:cNvSpPr>
            <a:spLocks noGrp="1"/>
          </p:cNvSpPr>
          <p:nvPr>
            <p:ph idx="1"/>
          </p:nvPr>
        </p:nvSpPr>
        <p:spPr>
          <a:xfrm>
            <a:off x="543911" y="1683734"/>
            <a:ext cx="6445468" cy="4133741"/>
          </a:xfrm>
        </p:spPr>
        <p:txBody>
          <a:bodyPr>
            <a:normAutofit fontScale="70000" lnSpcReduction="20000"/>
          </a:bodyPr>
          <a:lstStyle/>
          <a:p>
            <a:pPr algn="just"/>
            <a:r>
              <a:rPr lang="en-US" sz="3600" dirty="0" smtClean="0"/>
              <a:t>But this is not enough! It often happens that </a:t>
            </a:r>
            <a:r>
              <a:rPr lang="en-US" sz="3600" b="1" dirty="0" smtClean="0"/>
              <a:t>residual sequencing adapters</a:t>
            </a:r>
            <a:r>
              <a:rPr lang="en-US" sz="3600" dirty="0" smtClean="0"/>
              <a:t> are present in some of the reads generated by the sequencing</a:t>
            </a:r>
          </a:p>
          <a:p>
            <a:pPr algn="just"/>
            <a:r>
              <a:rPr lang="en-US" sz="3600" dirty="0" smtClean="0"/>
              <a:t>We need to know the sequences of the </a:t>
            </a:r>
            <a:r>
              <a:rPr lang="en-US" sz="3600" b="1" dirty="0" smtClean="0"/>
              <a:t>primers, adapters and barcodes used for the preparation of the library </a:t>
            </a:r>
            <a:r>
              <a:rPr lang="en-US" sz="3600" dirty="0" smtClean="0"/>
              <a:t>(this depends on the kit and on the sequencing platform) and create a list that will be used by the trimming tool</a:t>
            </a:r>
          </a:p>
          <a:p>
            <a:pPr algn="just"/>
            <a:r>
              <a:rPr lang="en-US" sz="3600" dirty="0" smtClean="0"/>
              <a:t>The trimming tool </a:t>
            </a:r>
            <a:r>
              <a:rPr lang="en-US" sz="3600" b="1" dirty="0" smtClean="0"/>
              <a:t>searches</a:t>
            </a:r>
            <a:r>
              <a:rPr lang="en-US" sz="3600" dirty="0" smtClean="0"/>
              <a:t> for such sequences and </a:t>
            </a:r>
            <a:r>
              <a:rPr lang="en-US" sz="3600" b="1" dirty="0" smtClean="0"/>
              <a:t>removes them</a:t>
            </a:r>
            <a:r>
              <a:rPr lang="en-US" sz="3600" dirty="0" smtClean="0"/>
              <a:t> from the reads -&gt; some reads will be entirely removed, other will be shortened</a:t>
            </a:r>
          </a:p>
          <a:p>
            <a:endParaRPr lang="it-IT" dirty="0"/>
          </a:p>
        </p:txBody>
      </p:sp>
      <p:pic>
        <p:nvPicPr>
          <p:cNvPr id="5" name="Immagine 4"/>
          <p:cNvPicPr>
            <a:picLocks noChangeAspect="1"/>
          </p:cNvPicPr>
          <p:nvPr/>
        </p:nvPicPr>
        <p:blipFill>
          <a:blip r:embed="rId2"/>
          <a:stretch>
            <a:fillRect/>
          </a:stretch>
        </p:blipFill>
        <p:spPr>
          <a:xfrm>
            <a:off x="7210096" y="4314721"/>
            <a:ext cx="4750676" cy="2173829"/>
          </a:xfrm>
          <a:prstGeom prst="rect">
            <a:avLst/>
          </a:prstGeom>
        </p:spPr>
      </p:pic>
      <p:pic>
        <p:nvPicPr>
          <p:cNvPr id="6" name="Immagine 5"/>
          <p:cNvPicPr>
            <a:picLocks noChangeAspect="1"/>
          </p:cNvPicPr>
          <p:nvPr/>
        </p:nvPicPr>
        <p:blipFill rotWithShape="1">
          <a:blip r:embed="rId3"/>
          <a:srcRect r="76532"/>
          <a:stretch/>
        </p:blipFill>
        <p:spPr>
          <a:xfrm>
            <a:off x="8436849" y="375659"/>
            <a:ext cx="1989411" cy="3581400"/>
          </a:xfrm>
          <a:prstGeom prst="rect">
            <a:avLst/>
          </a:prstGeom>
        </p:spPr>
      </p:pic>
    </p:spTree>
    <p:extLst>
      <p:ext uri="{BB962C8B-B14F-4D97-AF65-F5344CB8AC3E}">
        <p14:creationId xmlns:p14="http://schemas.microsoft.com/office/powerpoint/2010/main" val="457706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lstStyle/>
          <a:p>
            <a:r>
              <a:rPr lang="en-US" dirty="0" smtClean="0"/>
              <a:t>Trimming adapters</a:t>
            </a:r>
            <a:endParaRPr lang="en-US" dirty="0"/>
          </a:p>
        </p:txBody>
      </p:sp>
      <p:sp>
        <p:nvSpPr>
          <p:cNvPr id="3" name="Content Placeholder 2"/>
          <p:cNvSpPr>
            <a:spLocks noGrp="1"/>
          </p:cNvSpPr>
          <p:nvPr>
            <p:ph idx="1"/>
          </p:nvPr>
        </p:nvSpPr>
        <p:spPr>
          <a:xfrm>
            <a:off x="543910" y="1683734"/>
            <a:ext cx="5730765" cy="4133741"/>
          </a:xfrm>
        </p:spPr>
        <p:txBody>
          <a:bodyPr>
            <a:normAutofit fontScale="55000" lnSpcReduction="20000"/>
          </a:bodyPr>
          <a:lstStyle/>
          <a:p>
            <a:pPr algn="just"/>
            <a:r>
              <a:rPr lang="en-US" sz="3600" dirty="0" smtClean="0"/>
              <a:t>The presence of trimming adapters can be often </a:t>
            </a:r>
            <a:r>
              <a:rPr lang="en-US" sz="3600" dirty="0" err="1" smtClean="0"/>
              <a:t>infererred</a:t>
            </a:r>
            <a:r>
              <a:rPr lang="en-US" sz="3600" dirty="0" smtClean="0"/>
              <a:t> from the inspection of this graph in the sequencing QC report</a:t>
            </a:r>
          </a:p>
          <a:p>
            <a:pPr algn="just"/>
            <a:r>
              <a:rPr lang="en-US" sz="3600" dirty="0" smtClean="0"/>
              <a:t>Since the reads should result from the random fragmentation of genomes or transcriptomes, we would not expect to observe a </a:t>
            </a:r>
            <a:r>
              <a:rPr lang="en-US" sz="3600" b="1" dirty="0" smtClean="0"/>
              <a:t>compositional bias </a:t>
            </a:r>
            <a:r>
              <a:rPr lang="en-US" sz="3600" dirty="0" smtClean="0"/>
              <a:t>related to the position of a base in the read</a:t>
            </a:r>
          </a:p>
          <a:p>
            <a:pPr algn="just"/>
            <a:r>
              <a:rPr lang="en-US" sz="3600" dirty="0" smtClean="0"/>
              <a:t>In other words, </a:t>
            </a:r>
            <a:r>
              <a:rPr lang="en-US" sz="3600" b="1" dirty="0" smtClean="0"/>
              <a:t>the frequency of observation of the 4 nucleotides should be constant for the entire length of a read</a:t>
            </a:r>
          </a:p>
          <a:p>
            <a:pPr algn="just"/>
            <a:r>
              <a:rPr lang="en-US" sz="3600" dirty="0" smtClean="0"/>
              <a:t>However, a compositional bias is not always an indication of the presence of residual adapters: in some library preparation protocols fragment ligation is not really random, and fragments with particular nucleotide compositions are sometimes preferred over others</a:t>
            </a:r>
          </a:p>
          <a:p>
            <a:endParaRPr lang="it-IT" dirty="0"/>
          </a:p>
        </p:txBody>
      </p:sp>
      <p:pic>
        <p:nvPicPr>
          <p:cNvPr id="4" name="Immagine 3"/>
          <p:cNvPicPr>
            <a:picLocks noChangeAspect="1"/>
          </p:cNvPicPr>
          <p:nvPr/>
        </p:nvPicPr>
        <p:blipFill>
          <a:blip r:embed="rId2"/>
          <a:stretch>
            <a:fillRect/>
          </a:stretch>
        </p:blipFill>
        <p:spPr>
          <a:xfrm>
            <a:off x="6432331" y="1036728"/>
            <a:ext cx="5287450" cy="3444830"/>
          </a:xfrm>
          <a:prstGeom prst="rect">
            <a:avLst/>
          </a:prstGeom>
        </p:spPr>
      </p:pic>
      <p:sp>
        <p:nvSpPr>
          <p:cNvPr id="7" name="Rettangolo 6"/>
          <p:cNvSpPr/>
          <p:nvPr/>
        </p:nvSpPr>
        <p:spPr>
          <a:xfrm>
            <a:off x="6747641" y="1354737"/>
            <a:ext cx="798787" cy="31268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ccia in giù 7"/>
          <p:cNvSpPr/>
          <p:nvPr/>
        </p:nvSpPr>
        <p:spPr>
          <a:xfrm rot="8174871">
            <a:off x="7713435" y="4505951"/>
            <a:ext cx="31531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p:cNvSpPr txBox="1"/>
          <p:nvPr/>
        </p:nvSpPr>
        <p:spPr>
          <a:xfrm>
            <a:off x="6432331" y="5171144"/>
            <a:ext cx="5287450" cy="923330"/>
          </a:xfrm>
          <a:prstGeom prst="rect">
            <a:avLst/>
          </a:prstGeom>
          <a:noFill/>
          <a:ln>
            <a:solidFill>
              <a:srgbClr val="FF0000"/>
            </a:solidFill>
          </a:ln>
        </p:spPr>
        <p:txBody>
          <a:bodyPr wrap="square" rtlCol="0">
            <a:spAutoFit/>
          </a:bodyPr>
          <a:lstStyle/>
          <a:p>
            <a:r>
              <a:rPr lang="en-US" dirty="0" smtClean="0"/>
              <a:t>Deviation from expectations, indicates a compositional</a:t>
            </a:r>
          </a:p>
          <a:p>
            <a:r>
              <a:rPr lang="en-US" dirty="0" smtClean="0"/>
              <a:t>bias at the 5’ end of our reads. This may be an adapter to be removed.</a:t>
            </a:r>
            <a:endParaRPr lang="en-US" dirty="0"/>
          </a:p>
        </p:txBody>
      </p:sp>
    </p:spTree>
    <p:extLst>
      <p:ext uri="{BB962C8B-B14F-4D97-AF65-F5344CB8AC3E}">
        <p14:creationId xmlns:p14="http://schemas.microsoft.com/office/powerpoint/2010/main" val="1959428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normAutofit fontScale="90000"/>
          </a:bodyPr>
          <a:lstStyle/>
          <a:p>
            <a:r>
              <a:rPr lang="it-IT" dirty="0" err="1" smtClean="0"/>
              <a:t>Trimming</a:t>
            </a:r>
            <a:r>
              <a:rPr lang="it-IT" dirty="0" smtClean="0"/>
              <a:t> – </a:t>
            </a:r>
            <a:r>
              <a:rPr lang="it-IT" dirty="0" err="1" smtClean="0"/>
              <a:t>step-by-step</a:t>
            </a:r>
            <a:r>
              <a:rPr lang="it-IT" dirty="0" smtClean="0"/>
              <a:t> in the CLC </a:t>
            </a:r>
            <a:r>
              <a:rPr lang="it-IT" dirty="0" err="1" smtClean="0"/>
              <a:t>Genomics</a:t>
            </a:r>
            <a:r>
              <a:rPr lang="it-IT" dirty="0" smtClean="0"/>
              <a:t> WB</a:t>
            </a:r>
            <a:endParaRPr lang="it-IT" dirty="0"/>
          </a:p>
        </p:txBody>
      </p:sp>
      <p:sp>
        <p:nvSpPr>
          <p:cNvPr id="3" name="Content Placeholder 2"/>
          <p:cNvSpPr>
            <a:spLocks noGrp="1"/>
          </p:cNvSpPr>
          <p:nvPr>
            <p:ph idx="1"/>
          </p:nvPr>
        </p:nvSpPr>
        <p:spPr>
          <a:xfrm>
            <a:off x="543911" y="1683734"/>
            <a:ext cx="4269828" cy="4133741"/>
          </a:xfrm>
        </p:spPr>
        <p:txBody>
          <a:bodyPr>
            <a:normAutofit/>
          </a:bodyPr>
          <a:lstStyle/>
          <a:p>
            <a:pPr marL="0" indent="0">
              <a:buNone/>
            </a:pPr>
            <a:r>
              <a:rPr lang="en-US" sz="2400" u="sng" dirty="0" smtClean="0"/>
              <a:t>STEP1</a:t>
            </a:r>
          </a:p>
          <a:p>
            <a:pPr marL="0" indent="0">
              <a:buNone/>
            </a:pPr>
            <a:r>
              <a:rPr lang="en-US" sz="2400" u="sng" dirty="0" smtClean="0"/>
              <a:t>Quality trimming</a:t>
            </a:r>
          </a:p>
          <a:p>
            <a:pPr marL="742950" indent="-742950">
              <a:buAutoNum type="arabicParenR"/>
            </a:pPr>
            <a:r>
              <a:rPr lang="en-US" sz="2400" dirty="0" smtClean="0"/>
              <a:t>Set quality score threshold</a:t>
            </a:r>
          </a:p>
          <a:p>
            <a:pPr marL="742950" indent="-742950">
              <a:buAutoNum type="arabicParenR"/>
            </a:pPr>
            <a:r>
              <a:rPr lang="en-US" sz="2400" dirty="0" smtClean="0"/>
              <a:t>Set maximum number of ambiguous nucleotides (Ns)</a:t>
            </a:r>
          </a:p>
          <a:p>
            <a:endParaRPr lang="it-IT" sz="1800" dirty="0"/>
          </a:p>
        </p:txBody>
      </p:sp>
      <p:pic>
        <p:nvPicPr>
          <p:cNvPr id="5" name="Immagine 4"/>
          <p:cNvPicPr>
            <a:picLocks noChangeAspect="1"/>
          </p:cNvPicPr>
          <p:nvPr/>
        </p:nvPicPr>
        <p:blipFill>
          <a:blip r:embed="rId2"/>
          <a:stretch>
            <a:fillRect/>
          </a:stretch>
        </p:blipFill>
        <p:spPr>
          <a:xfrm>
            <a:off x="4897301" y="1188165"/>
            <a:ext cx="7047432" cy="4955131"/>
          </a:xfrm>
          <a:prstGeom prst="rect">
            <a:avLst/>
          </a:prstGeom>
        </p:spPr>
      </p:pic>
    </p:spTree>
    <p:extLst>
      <p:ext uri="{BB962C8B-B14F-4D97-AF65-F5344CB8AC3E}">
        <p14:creationId xmlns:p14="http://schemas.microsoft.com/office/powerpoint/2010/main" val="3659292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Programma di massima</a:t>
            </a:r>
            <a:endParaRPr lang="en-US" dirty="0"/>
          </a:p>
        </p:txBody>
      </p:sp>
      <p:sp>
        <p:nvSpPr>
          <p:cNvPr id="3" name="Segnaposto contenuto 2"/>
          <p:cNvSpPr>
            <a:spLocks noGrp="1"/>
          </p:cNvSpPr>
          <p:nvPr>
            <p:ph idx="1"/>
          </p:nvPr>
        </p:nvSpPr>
        <p:spPr/>
        <p:txBody>
          <a:bodyPr>
            <a:normAutofit lnSpcReduction="10000"/>
          </a:bodyPr>
          <a:lstStyle/>
          <a:p>
            <a:r>
              <a:rPr lang="it-IT" dirty="0" smtClean="0"/>
              <a:t>Questa parte del corso sarà articolata in </a:t>
            </a:r>
            <a:r>
              <a:rPr lang="it-IT" b="1" dirty="0" smtClean="0"/>
              <a:t>12 lezioni</a:t>
            </a:r>
          </a:p>
          <a:p>
            <a:r>
              <a:rPr lang="it-IT" dirty="0" smtClean="0"/>
              <a:t>Nella maggior parte di queste faremo uso di computer con delle semplici applicazioni della genomica, con particolare attenzione all’analisi di dati genomici e </a:t>
            </a:r>
            <a:r>
              <a:rPr lang="it-IT" dirty="0" err="1" smtClean="0"/>
              <a:t>trascrittomici</a:t>
            </a:r>
            <a:endParaRPr lang="it-IT" dirty="0" smtClean="0"/>
          </a:p>
          <a:p>
            <a:r>
              <a:rPr lang="it-IT" dirty="0" smtClean="0"/>
              <a:t>Per comodità tutti i </a:t>
            </a:r>
            <a:r>
              <a:rPr lang="it-IT" dirty="0" err="1" smtClean="0"/>
              <a:t>tool</a:t>
            </a:r>
            <a:r>
              <a:rPr lang="it-IT" dirty="0" smtClean="0"/>
              <a:t> che utilizzeremo sono inseriti come moduli operativi in un software commerciale, il </a:t>
            </a:r>
            <a:r>
              <a:rPr lang="it-IT" b="1" dirty="0" smtClean="0"/>
              <a:t>CLC </a:t>
            </a:r>
            <a:r>
              <a:rPr lang="it-IT" b="1" dirty="0" err="1" smtClean="0"/>
              <a:t>Genomics</a:t>
            </a:r>
            <a:r>
              <a:rPr lang="it-IT" b="1" dirty="0" smtClean="0"/>
              <a:t> Workbench 11 </a:t>
            </a:r>
            <a:r>
              <a:rPr lang="it-IT" dirty="0" smtClean="0"/>
              <a:t>(prodotto dalla </a:t>
            </a:r>
            <a:r>
              <a:rPr lang="it-IT" dirty="0" err="1" smtClean="0"/>
              <a:t>Qiagen</a:t>
            </a:r>
            <a:r>
              <a:rPr lang="it-IT" dirty="0" smtClean="0"/>
              <a:t>)</a:t>
            </a:r>
          </a:p>
          <a:p>
            <a:r>
              <a:rPr lang="it-IT" dirty="0" smtClean="0"/>
              <a:t>Ci connetteremo ad un server in remoto che gestirà le sessioni di tutti gli utenti</a:t>
            </a:r>
            <a:endParaRPr lang="en-US" b="1" dirty="0"/>
          </a:p>
        </p:txBody>
      </p:sp>
    </p:spTree>
    <p:extLst>
      <p:ext uri="{BB962C8B-B14F-4D97-AF65-F5344CB8AC3E}">
        <p14:creationId xmlns:p14="http://schemas.microsoft.com/office/powerpoint/2010/main" val="3875028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normAutofit fontScale="90000"/>
          </a:bodyPr>
          <a:lstStyle/>
          <a:p>
            <a:r>
              <a:rPr lang="it-IT" dirty="0" err="1" smtClean="0"/>
              <a:t>Trimming</a:t>
            </a:r>
            <a:r>
              <a:rPr lang="it-IT" dirty="0" smtClean="0"/>
              <a:t> – </a:t>
            </a:r>
            <a:r>
              <a:rPr lang="it-IT" dirty="0" err="1" smtClean="0"/>
              <a:t>step-by-step</a:t>
            </a:r>
            <a:r>
              <a:rPr lang="it-IT" dirty="0" smtClean="0"/>
              <a:t> in the CLC </a:t>
            </a:r>
            <a:r>
              <a:rPr lang="it-IT" dirty="0" err="1" smtClean="0"/>
              <a:t>Genomics</a:t>
            </a:r>
            <a:r>
              <a:rPr lang="it-IT" dirty="0" smtClean="0"/>
              <a:t> WB</a:t>
            </a:r>
            <a:endParaRPr lang="it-IT" dirty="0"/>
          </a:p>
        </p:txBody>
      </p:sp>
      <p:sp>
        <p:nvSpPr>
          <p:cNvPr id="3" name="Content Placeholder 2"/>
          <p:cNvSpPr>
            <a:spLocks noGrp="1"/>
          </p:cNvSpPr>
          <p:nvPr>
            <p:ph idx="1"/>
          </p:nvPr>
        </p:nvSpPr>
        <p:spPr>
          <a:xfrm>
            <a:off x="543911" y="1683734"/>
            <a:ext cx="3933496" cy="4133741"/>
          </a:xfrm>
        </p:spPr>
        <p:txBody>
          <a:bodyPr>
            <a:normAutofit fontScale="55000" lnSpcReduction="20000"/>
          </a:bodyPr>
          <a:lstStyle/>
          <a:p>
            <a:pPr marL="0" indent="0" algn="just">
              <a:buNone/>
            </a:pPr>
            <a:r>
              <a:rPr lang="en-US" sz="3600" u="sng" dirty="0" smtClean="0"/>
              <a:t>STEP2</a:t>
            </a:r>
          </a:p>
          <a:p>
            <a:pPr marL="0" indent="0" algn="just">
              <a:buNone/>
            </a:pPr>
            <a:r>
              <a:rPr lang="en-US" sz="3600" u="sng" dirty="0" smtClean="0"/>
              <a:t>Adapter trimming</a:t>
            </a:r>
          </a:p>
          <a:p>
            <a:pPr marL="742950" indent="-742950" algn="just">
              <a:buAutoNum type="arabicParenR"/>
            </a:pPr>
            <a:r>
              <a:rPr lang="en-US" sz="3600" dirty="0" smtClean="0"/>
              <a:t>Look at the library preparation kit you have used</a:t>
            </a:r>
          </a:p>
          <a:p>
            <a:pPr marL="742950" indent="-742950" algn="just">
              <a:buAutoNum type="arabicParenR"/>
            </a:pPr>
            <a:r>
              <a:rPr lang="en-US" sz="3600" dirty="0" smtClean="0"/>
              <a:t>Create a trim adapter list</a:t>
            </a:r>
          </a:p>
          <a:p>
            <a:pPr marL="742950" indent="-742950" algn="just">
              <a:buAutoNum type="arabicParenR"/>
            </a:pPr>
            <a:r>
              <a:rPr lang="en-US" sz="3600" dirty="0" smtClean="0"/>
              <a:t>Select it and have a look at a preview of the number of adapters found in a subset of 1000 reads used for «testing»</a:t>
            </a:r>
          </a:p>
          <a:p>
            <a:pPr marL="742950" indent="-742950" algn="just">
              <a:buAutoNum type="arabicParenR"/>
            </a:pPr>
            <a:r>
              <a:rPr lang="en-US" sz="3600" dirty="0" smtClean="0"/>
              <a:t>Proceed if satisfied, otherwise add additional trim adapters</a:t>
            </a:r>
          </a:p>
          <a:p>
            <a:endParaRPr lang="it-IT" dirty="0"/>
          </a:p>
        </p:txBody>
      </p:sp>
      <p:pic>
        <p:nvPicPr>
          <p:cNvPr id="4" name="Immagine 3"/>
          <p:cNvPicPr>
            <a:picLocks noChangeAspect="1"/>
          </p:cNvPicPr>
          <p:nvPr/>
        </p:nvPicPr>
        <p:blipFill>
          <a:blip r:embed="rId2"/>
          <a:stretch>
            <a:fillRect/>
          </a:stretch>
        </p:blipFill>
        <p:spPr>
          <a:xfrm>
            <a:off x="4719144" y="1180936"/>
            <a:ext cx="7288651" cy="5139335"/>
          </a:xfrm>
          <a:prstGeom prst="rect">
            <a:avLst/>
          </a:prstGeom>
        </p:spPr>
      </p:pic>
    </p:spTree>
    <p:extLst>
      <p:ext uri="{BB962C8B-B14F-4D97-AF65-F5344CB8AC3E}">
        <p14:creationId xmlns:p14="http://schemas.microsoft.com/office/powerpoint/2010/main" val="2375823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normAutofit fontScale="90000"/>
          </a:bodyPr>
          <a:lstStyle/>
          <a:p>
            <a:r>
              <a:rPr lang="it-IT" dirty="0" err="1" smtClean="0"/>
              <a:t>Trimming</a:t>
            </a:r>
            <a:r>
              <a:rPr lang="it-IT" dirty="0" smtClean="0"/>
              <a:t> – </a:t>
            </a:r>
            <a:r>
              <a:rPr lang="it-IT" dirty="0" err="1" smtClean="0"/>
              <a:t>step-by-step</a:t>
            </a:r>
            <a:r>
              <a:rPr lang="it-IT" dirty="0" smtClean="0"/>
              <a:t> in the CLC </a:t>
            </a:r>
            <a:r>
              <a:rPr lang="it-IT" dirty="0" err="1" smtClean="0"/>
              <a:t>Genomics</a:t>
            </a:r>
            <a:r>
              <a:rPr lang="it-IT" dirty="0" smtClean="0"/>
              <a:t> WB</a:t>
            </a:r>
            <a:endParaRPr lang="it-IT" dirty="0"/>
          </a:p>
        </p:txBody>
      </p:sp>
      <p:sp>
        <p:nvSpPr>
          <p:cNvPr id="3" name="Content Placeholder 2"/>
          <p:cNvSpPr>
            <a:spLocks noGrp="1"/>
          </p:cNvSpPr>
          <p:nvPr>
            <p:ph idx="1"/>
          </p:nvPr>
        </p:nvSpPr>
        <p:spPr>
          <a:xfrm>
            <a:off x="543911" y="1683734"/>
            <a:ext cx="4269828" cy="4706556"/>
          </a:xfrm>
        </p:spPr>
        <p:txBody>
          <a:bodyPr>
            <a:normAutofit fontScale="55000" lnSpcReduction="20000"/>
          </a:bodyPr>
          <a:lstStyle/>
          <a:p>
            <a:pPr marL="0" indent="0" algn="just">
              <a:buNone/>
            </a:pPr>
            <a:r>
              <a:rPr lang="en-US" sz="3600" u="sng" dirty="0" smtClean="0"/>
              <a:t>STEP3</a:t>
            </a:r>
          </a:p>
          <a:p>
            <a:pPr marL="0" indent="0" algn="just">
              <a:buNone/>
            </a:pPr>
            <a:r>
              <a:rPr lang="en-US" sz="3600" u="sng" dirty="0" smtClean="0"/>
              <a:t>Additional parameters</a:t>
            </a:r>
          </a:p>
          <a:p>
            <a:pPr marL="0" indent="0" algn="just">
              <a:buNone/>
            </a:pPr>
            <a:endParaRPr lang="en-US" sz="3600" u="sng" dirty="0" smtClean="0"/>
          </a:p>
          <a:p>
            <a:pPr marL="742950" indent="-742950" algn="just">
              <a:buAutoNum type="arabicParenR"/>
            </a:pPr>
            <a:r>
              <a:rPr lang="en-US" sz="3600" dirty="0" smtClean="0"/>
              <a:t>In case of the presence of compositional bias at the 3’ or 5’ end, we can choose to remove a given number of nucleotides in ALL reads</a:t>
            </a:r>
          </a:p>
          <a:p>
            <a:pPr marL="742950" indent="-742950" algn="just">
              <a:buAutoNum type="arabicParenR"/>
            </a:pPr>
            <a:endParaRPr lang="en-US" sz="3600" dirty="0" smtClean="0"/>
          </a:p>
          <a:p>
            <a:pPr marL="742950" indent="-742950" algn="just">
              <a:buAutoNum type="arabicParenR"/>
            </a:pPr>
            <a:r>
              <a:rPr lang="en-US" sz="3600" dirty="0" smtClean="0"/>
              <a:t>Reads too short are not useful: we can set a minimum length threshold and discard all reads shorter than this limit (after low quality bases, ambiguous nucleotides and adapters have been removed</a:t>
            </a:r>
          </a:p>
          <a:p>
            <a:endParaRPr lang="it-IT" dirty="0"/>
          </a:p>
        </p:txBody>
      </p:sp>
      <p:pic>
        <p:nvPicPr>
          <p:cNvPr id="5" name="Immagine 4"/>
          <p:cNvPicPr>
            <a:picLocks noChangeAspect="1"/>
          </p:cNvPicPr>
          <p:nvPr/>
        </p:nvPicPr>
        <p:blipFill>
          <a:blip r:embed="rId2"/>
          <a:stretch>
            <a:fillRect/>
          </a:stretch>
        </p:blipFill>
        <p:spPr>
          <a:xfrm>
            <a:off x="4902597" y="1291431"/>
            <a:ext cx="6995114" cy="4918345"/>
          </a:xfrm>
          <a:prstGeom prst="rect">
            <a:avLst/>
          </a:prstGeom>
        </p:spPr>
      </p:pic>
    </p:spTree>
    <p:extLst>
      <p:ext uri="{BB962C8B-B14F-4D97-AF65-F5344CB8AC3E}">
        <p14:creationId xmlns:p14="http://schemas.microsoft.com/office/powerpoint/2010/main" val="1776588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494"/>
            <a:ext cx="10515600" cy="829234"/>
          </a:xfrm>
        </p:spPr>
        <p:txBody>
          <a:bodyPr/>
          <a:lstStyle/>
          <a:p>
            <a:r>
              <a:rPr lang="en-US" dirty="0" smtClean="0"/>
              <a:t>Trimming – final expected outcome</a:t>
            </a:r>
            <a:endParaRPr lang="en-US" dirty="0"/>
          </a:p>
        </p:txBody>
      </p:sp>
      <p:sp>
        <p:nvSpPr>
          <p:cNvPr id="3" name="Content Placeholder 2"/>
          <p:cNvSpPr>
            <a:spLocks noGrp="1"/>
          </p:cNvSpPr>
          <p:nvPr>
            <p:ph idx="1"/>
          </p:nvPr>
        </p:nvSpPr>
        <p:spPr>
          <a:xfrm>
            <a:off x="543910" y="1683734"/>
            <a:ext cx="10954407" cy="4133741"/>
          </a:xfrm>
        </p:spPr>
        <p:txBody>
          <a:bodyPr>
            <a:normAutofit fontScale="92500" lnSpcReduction="20000"/>
          </a:bodyPr>
          <a:lstStyle/>
          <a:p>
            <a:pPr algn="just"/>
            <a:r>
              <a:rPr lang="en-US" sz="3600" dirty="0" smtClean="0"/>
              <a:t>We expect to obtain </a:t>
            </a:r>
            <a:r>
              <a:rPr lang="en-US" sz="3600" i="1" dirty="0" smtClean="0"/>
              <a:t>clean reads</a:t>
            </a:r>
            <a:r>
              <a:rPr lang="en-US" sz="3600" dirty="0" smtClean="0"/>
              <a:t>, ready for downstream analysis without any further modification</a:t>
            </a:r>
          </a:p>
          <a:p>
            <a:pPr algn="just"/>
            <a:r>
              <a:rPr lang="en-US" sz="3600" dirty="0" smtClean="0"/>
              <a:t>However, keep in mind that </a:t>
            </a:r>
            <a:r>
              <a:rPr lang="en-US" sz="3600" b="1" dirty="0" smtClean="0"/>
              <a:t>reads will be shorter on average</a:t>
            </a:r>
            <a:r>
              <a:rPr lang="en-US" sz="3600" dirty="0" smtClean="0"/>
              <a:t>, and often in a </a:t>
            </a:r>
            <a:r>
              <a:rPr lang="en-US" sz="3600" b="1" dirty="0" smtClean="0"/>
              <a:t>much lower number</a:t>
            </a:r>
            <a:r>
              <a:rPr lang="en-US" sz="3600" dirty="0" smtClean="0"/>
              <a:t> than those we originally had (because many of them have been discarded during the trimming procedure)</a:t>
            </a:r>
          </a:p>
          <a:p>
            <a:pPr algn="just"/>
            <a:r>
              <a:rPr lang="en-US" sz="3600" dirty="0" smtClean="0"/>
              <a:t>We need to ask ourselves whether the number of reads we got after the trimming is fine for our downstream application… if the number is too low, we might want to use </a:t>
            </a:r>
            <a:r>
              <a:rPr lang="en-US" sz="3600" b="1" dirty="0" smtClean="0"/>
              <a:t>less stringent parameters</a:t>
            </a:r>
            <a:r>
              <a:rPr lang="en-US" sz="3600" dirty="0" smtClean="0"/>
              <a:t> and perform a “softer” trimming</a:t>
            </a:r>
          </a:p>
          <a:p>
            <a:endParaRPr lang="it-IT" dirty="0"/>
          </a:p>
        </p:txBody>
      </p:sp>
    </p:spTree>
    <p:extLst>
      <p:ext uri="{BB962C8B-B14F-4D97-AF65-F5344CB8AC3E}">
        <p14:creationId xmlns:p14="http://schemas.microsoft.com/office/powerpoint/2010/main" val="1864112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0706" y="548680"/>
            <a:ext cx="8229600" cy="418058"/>
          </a:xfrm>
        </p:spPr>
        <p:txBody>
          <a:bodyPr>
            <a:normAutofit fontScale="90000"/>
          </a:bodyPr>
          <a:lstStyle/>
          <a:p>
            <a:r>
              <a:rPr lang="it-IT" dirty="0" smtClean="0"/>
              <a:t>CALENDARIO DELLE LEZIONI - NOVEMBRE</a:t>
            </a:r>
            <a:endParaRPr lang="en-US" dirty="0"/>
          </a:p>
        </p:txBody>
      </p:sp>
      <p:sp>
        <p:nvSpPr>
          <p:cNvPr id="4" name="Segnaposto contenuto 2"/>
          <p:cNvSpPr txBox="1">
            <a:spLocks/>
          </p:cNvSpPr>
          <p:nvPr/>
        </p:nvSpPr>
        <p:spPr>
          <a:xfrm>
            <a:off x="988210" y="1712565"/>
            <a:ext cx="9742852" cy="5145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2800" dirty="0" smtClean="0">
                <a:solidFill>
                  <a:srgbClr val="FF0000"/>
                </a:solidFill>
              </a:rPr>
              <a:t>7/11, ore 14-16/16-18, LEZIONE PRATICA, aula C (ed. M)</a:t>
            </a:r>
          </a:p>
          <a:p>
            <a:endParaRPr lang="it-IT" sz="2800" dirty="0" smtClean="0">
              <a:solidFill>
                <a:srgbClr val="FF0000"/>
              </a:solidFill>
            </a:endParaRPr>
          </a:p>
          <a:p>
            <a:r>
              <a:rPr lang="it-IT" sz="2800" dirty="0" smtClean="0"/>
              <a:t>12/11, ore 11-13, aula V (ed. A)</a:t>
            </a:r>
          </a:p>
          <a:p>
            <a:r>
              <a:rPr lang="it-IT" sz="2800" dirty="0" smtClean="0"/>
              <a:t>13/11, ore 14-16, aula D (ed. A)</a:t>
            </a:r>
          </a:p>
          <a:p>
            <a:r>
              <a:rPr lang="it-IT" sz="2800" dirty="0" smtClean="0">
                <a:solidFill>
                  <a:srgbClr val="FF0000"/>
                </a:solidFill>
              </a:rPr>
              <a:t>14/11, ore 14-16/16-18, </a:t>
            </a:r>
            <a:r>
              <a:rPr lang="it-IT" sz="2800" dirty="0">
                <a:solidFill>
                  <a:srgbClr val="FF0000"/>
                </a:solidFill>
              </a:rPr>
              <a:t>LEZIONE PRATICA</a:t>
            </a:r>
            <a:r>
              <a:rPr lang="it-IT" sz="2800" dirty="0" smtClean="0">
                <a:solidFill>
                  <a:srgbClr val="FF0000"/>
                </a:solidFill>
              </a:rPr>
              <a:t>, aula C (ed. M)</a:t>
            </a:r>
          </a:p>
          <a:p>
            <a:endParaRPr lang="it-IT" sz="2800" dirty="0" smtClean="0">
              <a:solidFill>
                <a:srgbClr val="FF0000"/>
              </a:solidFill>
            </a:endParaRPr>
          </a:p>
          <a:p>
            <a:r>
              <a:rPr lang="it-IT" sz="2800" dirty="0" smtClean="0"/>
              <a:t>19/11, ore 11-13, aula V (ed. A)</a:t>
            </a:r>
          </a:p>
          <a:p>
            <a:r>
              <a:rPr lang="it-IT" sz="2800" dirty="0" smtClean="0"/>
              <a:t>20/11, ore 14-16, aula emiciclo (ed. Q)</a:t>
            </a:r>
          </a:p>
          <a:p>
            <a:r>
              <a:rPr lang="it-IT" sz="2800" dirty="0" smtClean="0">
                <a:solidFill>
                  <a:srgbClr val="FF0000"/>
                </a:solidFill>
              </a:rPr>
              <a:t>21/11, ore 14-16/16-18, </a:t>
            </a:r>
            <a:r>
              <a:rPr lang="it-IT" sz="2800" dirty="0">
                <a:solidFill>
                  <a:srgbClr val="FF0000"/>
                </a:solidFill>
              </a:rPr>
              <a:t>LEZIONE PRATICA</a:t>
            </a:r>
            <a:r>
              <a:rPr lang="it-IT" sz="2800" dirty="0" smtClean="0">
                <a:solidFill>
                  <a:srgbClr val="FF0000"/>
                </a:solidFill>
              </a:rPr>
              <a:t>, aula C (ed. M)</a:t>
            </a:r>
            <a:endParaRPr lang="it-IT" sz="2800" dirty="0">
              <a:solidFill>
                <a:srgbClr val="FF0000"/>
              </a:solidFill>
            </a:endParaRPr>
          </a:p>
        </p:txBody>
      </p:sp>
    </p:spTree>
    <p:extLst>
      <p:ext uri="{BB962C8B-B14F-4D97-AF65-F5344CB8AC3E}">
        <p14:creationId xmlns:p14="http://schemas.microsoft.com/office/powerpoint/2010/main" val="2329620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620688"/>
            <a:ext cx="8229600" cy="418058"/>
          </a:xfrm>
        </p:spPr>
        <p:txBody>
          <a:bodyPr>
            <a:normAutofit fontScale="90000"/>
          </a:bodyPr>
          <a:lstStyle/>
          <a:p>
            <a:r>
              <a:rPr lang="it-IT" dirty="0" smtClean="0"/>
              <a:t>CALENDARIO DELLE LEZIONI - DICEMBRE</a:t>
            </a:r>
            <a:endParaRPr lang="en-US" dirty="0"/>
          </a:p>
        </p:txBody>
      </p:sp>
      <p:sp>
        <p:nvSpPr>
          <p:cNvPr id="5" name="Segnaposto contenuto 2"/>
          <p:cNvSpPr txBox="1">
            <a:spLocks/>
          </p:cNvSpPr>
          <p:nvPr/>
        </p:nvSpPr>
        <p:spPr>
          <a:xfrm>
            <a:off x="998719" y="1586441"/>
            <a:ext cx="10783377" cy="5145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2800" dirty="0" smtClean="0"/>
              <a:t>3/12, </a:t>
            </a:r>
            <a:r>
              <a:rPr lang="it-IT" sz="2800" dirty="0"/>
              <a:t>ore 11-13, aula V (ed. A)</a:t>
            </a:r>
          </a:p>
          <a:p>
            <a:r>
              <a:rPr lang="it-IT" sz="2800" dirty="0" smtClean="0"/>
              <a:t>4/12, </a:t>
            </a:r>
            <a:r>
              <a:rPr lang="it-IT" sz="2800" dirty="0"/>
              <a:t>ore 14-16, aula emiciclo (ed. Q)</a:t>
            </a:r>
          </a:p>
          <a:p>
            <a:r>
              <a:rPr lang="it-IT" sz="2800" dirty="0" smtClean="0">
                <a:solidFill>
                  <a:srgbClr val="FF0000"/>
                </a:solidFill>
              </a:rPr>
              <a:t>5/12, </a:t>
            </a:r>
            <a:r>
              <a:rPr lang="it-IT" sz="2800" dirty="0">
                <a:solidFill>
                  <a:srgbClr val="FF0000"/>
                </a:solidFill>
              </a:rPr>
              <a:t>ore 14-16/16-18, LEZIONE PRATICA</a:t>
            </a:r>
            <a:r>
              <a:rPr lang="it-IT" sz="2800" dirty="0" smtClean="0">
                <a:solidFill>
                  <a:srgbClr val="FF0000"/>
                </a:solidFill>
              </a:rPr>
              <a:t>, </a:t>
            </a:r>
            <a:r>
              <a:rPr lang="it-IT" sz="2800" dirty="0">
                <a:solidFill>
                  <a:srgbClr val="FF0000"/>
                </a:solidFill>
              </a:rPr>
              <a:t>aula C (ed. M)</a:t>
            </a:r>
          </a:p>
          <a:p>
            <a:endParaRPr lang="it-IT" sz="2800" dirty="0" smtClean="0">
              <a:solidFill>
                <a:srgbClr val="FF0000"/>
              </a:solidFill>
            </a:endParaRPr>
          </a:p>
          <a:p>
            <a:r>
              <a:rPr lang="it-IT" sz="2800" dirty="0" smtClean="0"/>
              <a:t>10/12, ore 11-13, aula V (ed. A)</a:t>
            </a:r>
          </a:p>
          <a:p>
            <a:r>
              <a:rPr lang="it-IT" sz="2800" dirty="0" smtClean="0"/>
              <a:t>11/12, ore 14-16, aula emiciclo (ed. Q) – </a:t>
            </a:r>
            <a:r>
              <a:rPr lang="it-IT" sz="2800" dirty="0" err="1" smtClean="0"/>
              <a:t>Pallavicini</a:t>
            </a:r>
            <a:r>
              <a:rPr lang="it-IT" sz="2800" dirty="0" smtClean="0"/>
              <a:t>?</a:t>
            </a:r>
          </a:p>
          <a:p>
            <a:r>
              <a:rPr lang="it-IT" sz="2800" dirty="0" smtClean="0">
                <a:solidFill>
                  <a:srgbClr val="FF0000"/>
                </a:solidFill>
              </a:rPr>
              <a:t>12/12, ore 14-16/16-18, </a:t>
            </a:r>
            <a:r>
              <a:rPr lang="it-IT" sz="2800" dirty="0">
                <a:solidFill>
                  <a:srgbClr val="FF0000"/>
                </a:solidFill>
              </a:rPr>
              <a:t>LEZIONE PRATICA</a:t>
            </a:r>
            <a:r>
              <a:rPr lang="it-IT" sz="2800" dirty="0" smtClean="0">
                <a:solidFill>
                  <a:srgbClr val="FF0000"/>
                </a:solidFill>
              </a:rPr>
              <a:t>, aula C (ed. M)</a:t>
            </a:r>
          </a:p>
          <a:p>
            <a:endParaRPr lang="it-IT" sz="2800" dirty="0">
              <a:solidFill>
                <a:srgbClr val="FF0000"/>
              </a:solidFill>
            </a:endParaRPr>
          </a:p>
          <a:p>
            <a:r>
              <a:rPr lang="it-IT" sz="2800" dirty="0"/>
              <a:t>10/12, ore 11-13, aula V (ed. A</a:t>
            </a:r>
            <a:r>
              <a:rPr lang="it-IT" sz="2800" dirty="0" smtClean="0"/>
              <a:t>) - </a:t>
            </a:r>
            <a:r>
              <a:rPr lang="it-IT" sz="2800" dirty="0" err="1" smtClean="0"/>
              <a:t>Pallavicini</a:t>
            </a:r>
            <a:endParaRPr lang="it-IT" sz="2800" dirty="0" smtClean="0"/>
          </a:p>
          <a:p>
            <a:r>
              <a:rPr lang="it-IT" sz="2800" dirty="0" smtClean="0">
                <a:solidFill>
                  <a:srgbClr val="FF0000"/>
                </a:solidFill>
              </a:rPr>
              <a:t>19/12</a:t>
            </a:r>
            <a:r>
              <a:rPr lang="it-IT" sz="2800" dirty="0">
                <a:solidFill>
                  <a:srgbClr val="FF0000"/>
                </a:solidFill>
              </a:rPr>
              <a:t>, ore 14-16/16-18, LEZIONE PRATICA</a:t>
            </a:r>
            <a:r>
              <a:rPr lang="it-IT" sz="2800" dirty="0" smtClean="0">
                <a:solidFill>
                  <a:srgbClr val="FF0000"/>
                </a:solidFill>
              </a:rPr>
              <a:t>, </a:t>
            </a:r>
            <a:r>
              <a:rPr lang="it-IT" sz="2800" dirty="0">
                <a:solidFill>
                  <a:srgbClr val="FF0000"/>
                </a:solidFill>
              </a:rPr>
              <a:t>aula C (ed. M</a:t>
            </a:r>
            <a:r>
              <a:rPr lang="it-IT" sz="2800" dirty="0" smtClean="0">
                <a:solidFill>
                  <a:srgbClr val="FF0000"/>
                </a:solidFill>
              </a:rPr>
              <a:t>) - </a:t>
            </a:r>
            <a:r>
              <a:rPr lang="it-IT" sz="2800" dirty="0" err="1" smtClean="0">
                <a:solidFill>
                  <a:srgbClr val="FF0000"/>
                </a:solidFill>
              </a:rPr>
              <a:t>Pallavicini</a:t>
            </a:r>
            <a:endParaRPr lang="it-IT" sz="2800" dirty="0">
              <a:solidFill>
                <a:srgbClr val="FF0000"/>
              </a:solidFill>
            </a:endParaRPr>
          </a:p>
          <a:p>
            <a:endParaRPr lang="it-IT" sz="2800" dirty="0"/>
          </a:p>
        </p:txBody>
      </p:sp>
    </p:spTree>
    <p:extLst>
      <p:ext uri="{BB962C8B-B14F-4D97-AF65-F5344CB8AC3E}">
        <p14:creationId xmlns:p14="http://schemas.microsoft.com/office/powerpoint/2010/main" val="4091873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Materiale didattico e modalità di esame</a:t>
            </a:r>
            <a:endParaRPr lang="en-US" dirty="0"/>
          </a:p>
        </p:txBody>
      </p:sp>
      <p:sp>
        <p:nvSpPr>
          <p:cNvPr id="3" name="Segnaposto contenuto 2"/>
          <p:cNvSpPr>
            <a:spLocks noGrp="1"/>
          </p:cNvSpPr>
          <p:nvPr>
            <p:ph idx="1"/>
          </p:nvPr>
        </p:nvSpPr>
        <p:spPr/>
        <p:txBody>
          <a:bodyPr>
            <a:normAutofit/>
          </a:bodyPr>
          <a:lstStyle/>
          <a:p>
            <a:r>
              <a:rPr lang="it-IT" dirty="0" smtClean="0"/>
              <a:t>Tutto il materiale didattico verrà messo a disposizione su </a:t>
            </a:r>
            <a:r>
              <a:rPr lang="it-IT" b="1" dirty="0" smtClean="0"/>
              <a:t>Moodle2</a:t>
            </a:r>
          </a:p>
          <a:p>
            <a:r>
              <a:rPr lang="it-IT" dirty="0" err="1" smtClean="0"/>
              <a:t>Slides</a:t>
            </a:r>
            <a:r>
              <a:rPr lang="it-IT" dirty="0" smtClean="0"/>
              <a:t> riguardanti la parte teorica</a:t>
            </a:r>
          </a:p>
          <a:p>
            <a:r>
              <a:rPr lang="it-IT" dirty="0" smtClean="0"/>
              <a:t>Pdf riguardanti i </a:t>
            </a:r>
            <a:r>
              <a:rPr lang="it-IT" dirty="0" err="1" smtClean="0"/>
              <a:t>tutorials</a:t>
            </a:r>
            <a:r>
              <a:rPr lang="it-IT" dirty="0" smtClean="0"/>
              <a:t> di alcune parti «pratiche» viste a lezione, in particolare per quanto riguarda le esercitazioni al CLC </a:t>
            </a:r>
            <a:r>
              <a:rPr lang="it-IT" dirty="0" err="1" smtClean="0"/>
              <a:t>Genomics</a:t>
            </a:r>
            <a:r>
              <a:rPr lang="it-IT" dirty="0" smtClean="0"/>
              <a:t> Workbench</a:t>
            </a:r>
          </a:p>
          <a:p>
            <a:r>
              <a:rPr lang="it-IT" dirty="0" smtClean="0"/>
              <a:t>Esame scritto con domande miste a risposta multipla, vero/falso o semplice completamento</a:t>
            </a:r>
            <a:endParaRPr lang="en-US" dirty="0"/>
          </a:p>
        </p:txBody>
      </p:sp>
    </p:spTree>
    <p:extLst>
      <p:ext uri="{BB962C8B-B14F-4D97-AF65-F5344CB8AC3E}">
        <p14:creationId xmlns:p14="http://schemas.microsoft.com/office/powerpoint/2010/main" val="1800903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93334"/>
            <a:ext cx="8229600" cy="1143000"/>
          </a:xfrm>
        </p:spPr>
        <p:txBody>
          <a:bodyPr/>
          <a:lstStyle/>
          <a:p>
            <a:r>
              <a:rPr lang="it-IT" dirty="0" smtClean="0"/>
              <a:t>Esempi di domande</a:t>
            </a:r>
            <a:endParaRPr lang="en-US" dirty="0"/>
          </a:p>
        </p:txBody>
      </p:sp>
      <p:pic>
        <p:nvPicPr>
          <p:cNvPr id="7" name="Immagine 6"/>
          <p:cNvPicPr/>
          <p:nvPr/>
        </p:nvPicPr>
        <p:blipFill>
          <a:blip r:embed="rId2" cstate="print">
            <a:extLst>
              <a:ext uri="{28A0092B-C50C-407E-A947-70E740481C1C}">
                <a14:useLocalDpi xmlns:a14="http://schemas.microsoft.com/office/drawing/2010/main" val="0"/>
              </a:ext>
            </a:extLst>
          </a:blip>
          <a:stretch>
            <a:fillRect/>
          </a:stretch>
        </p:blipFill>
        <p:spPr>
          <a:xfrm>
            <a:off x="2927648" y="1268761"/>
            <a:ext cx="6120130" cy="2856865"/>
          </a:xfrm>
          <a:prstGeom prst="rect">
            <a:avLst/>
          </a:prstGeom>
        </p:spPr>
      </p:pic>
      <p:sp>
        <p:nvSpPr>
          <p:cNvPr id="6" name="CasellaDiTesto 5"/>
          <p:cNvSpPr txBox="1"/>
          <p:nvPr/>
        </p:nvSpPr>
        <p:spPr>
          <a:xfrm>
            <a:off x="1981200" y="4365105"/>
            <a:ext cx="8507288" cy="2585323"/>
          </a:xfrm>
          <a:prstGeom prst="rect">
            <a:avLst/>
          </a:prstGeom>
          <a:noFill/>
        </p:spPr>
        <p:txBody>
          <a:bodyPr wrap="square" rtlCol="0">
            <a:spAutoFit/>
          </a:bodyPr>
          <a:lstStyle/>
          <a:p>
            <a:r>
              <a:rPr lang="it-IT" b="1" dirty="0">
                <a:solidFill>
                  <a:prstClr val="black"/>
                </a:solidFill>
                <a:latin typeface="Calibri"/>
              </a:rPr>
              <a:t>L’immagine mostrata sopra è tratta da una recente pubblicazione e riassume alcuni dettagli di un esperimento di espressione genica tramite RNA-</a:t>
            </a:r>
            <a:r>
              <a:rPr lang="it-IT" b="1" dirty="0" err="1">
                <a:solidFill>
                  <a:prstClr val="black"/>
                </a:solidFill>
                <a:latin typeface="Calibri"/>
              </a:rPr>
              <a:t>seq</a:t>
            </a:r>
            <a:r>
              <a:rPr lang="it-IT" b="1" dirty="0">
                <a:solidFill>
                  <a:prstClr val="black"/>
                </a:solidFill>
                <a:latin typeface="Calibri"/>
              </a:rPr>
              <a:t>. Tuttavia alcuni dettagli sono stati volutamente nascosti. La scala colorimetrica della </a:t>
            </a:r>
            <a:r>
              <a:rPr lang="it-IT" b="1" dirty="0" err="1">
                <a:solidFill>
                  <a:prstClr val="black"/>
                </a:solidFill>
                <a:latin typeface="Calibri"/>
              </a:rPr>
              <a:t>heat</a:t>
            </a:r>
            <a:r>
              <a:rPr lang="it-IT" b="1" dirty="0">
                <a:solidFill>
                  <a:prstClr val="black"/>
                </a:solidFill>
                <a:latin typeface="Calibri"/>
              </a:rPr>
              <a:t> </a:t>
            </a:r>
            <a:r>
              <a:rPr lang="it-IT" b="1" dirty="0" err="1">
                <a:solidFill>
                  <a:prstClr val="black"/>
                </a:solidFill>
                <a:latin typeface="Calibri"/>
              </a:rPr>
              <a:t>map</a:t>
            </a:r>
            <a:r>
              <a:rPr lang="it-IT" b="1" dirty="0">
                <a:solidFill>
                  <a:prstClr val="black"/>
                </a:solidFill>
                <a:latin typeface="Calibri"/>
              </a:rPr>
              <a:t> a sinistra indica:</a:t>
            </a:r>
            <a:endParaRPr lang="en-US" b="1" dirty="0">
              <a:solidFill>
                <a:prstClr val="black"/>
              </a:solidFill>
              <a:latin typeface="Calibri"/>
            </a:endParaRPr>
          </a:p>
          <a:p>
            <a:r>
              <a:rPr lang="it-IT" dirty="0">
                <a:solidFill>
                  <a:prstClr val="black"/>
                </a:solidFill>
                <a:latin typeface="Calibri"/>
              </a:rPr>
              <a:t>a) La profondità di sequenziamento dei vari campioni.</a:t>
            </a:r>
            <a:endParaRPr lang="en-US" dirty="0">
              <a:solidFill>
                <a:prstClr val="black"/>
              </a:solidFill>
              <a:latin typeface="Calibri"/>
            </a:endParaRPr>
          </a:p>
          <a:p>
            <a:r>
              <a:rPr lang="it-IT" dirty="0">
                <a:solidFill>
                  <a:prstClr val="black"/>
                </a:solidFill>
                <a:latin typeface="Calibri"/>
              </a:rPr>
              <a:t>b) I livelli di espressione di ciascun gene nei vari campioni</a:t>
            </a:r>
            <a:endParaRPr lang="en-US" dirty="0">
              <a:solidFill>
                <a:prstClr val="black"/>
              </a:solidFill>
              <a:latin typeface="Calibri"/>
            </a:endParaRPr>
          </a:p>
          <a:p>
            <a:r>
              <a:rPr lang="it-IT" dirty="0">
                <a:solidFill>
                  <a:prstClr val="black"/>
                </a:solidFill>
                <a:latin typeface="Calibri"/>
              </a:rPr>
              <a:t>c) I p-</a:t>
            </a:r>
            <a:r>
              <a:rPr lang="it-IT" dirty="0" err="1">
                <a:solidFill>
                  <a:prstClr val="black"/>
                </a:solidFill>
                <a:latin typeface="Calibri"/>
              </a:rPr>
              <a:t>value</a:t>
            </a:r>
            <a:r>
              <a:rPr lang="it-IT" dirty="0">
                <a:solidFill>
                  <a:prstClr val="black"/>
                </a:solidFill>
                <a:latin typeface="Calibri"/>
              </a:rPr>
              <a:t> di sovra e sotto-espressione per ciascun gene</a:t>
            </a:r>
            <a:endParaRPr lang="en-US" dirty="0">
              <a:solidFill>
                <a:prstClr val="black"/>
              </a:solidFill>
              <a:latin typeface="Calibri"/>
            </a:endParaRPr>
          </a:p>
          <a:p>
            <a:r>
              <a:rPr lang="it-IT" dirty="0">
                <a:solidFill>
                  <a:prstClr val="black"/>
                </a:solidFill>
                <a:latin typeface="Calibri"/>
              </a:rPr>
              <a:t>d) Il numero di falsi positivi per ciascun campione</a:t>
            </a:r>
            <a:endParaRPr lang="en-US" dirty="0">
              <a:solidFill>
                <a:prstClr val="black"/>
              </a:solidFill>
              <a:latin typeface="Calibri"/>
            </a:endParaRPr>
          </a:p>
          <a:p>
            <a:endParaRPr lang="en-US" dirty="0">
              <a:solidFill>
                <a:prstClr val="black"/>
              </a:solidFill>
              <a:latin typeface="Calibri"/>
            </a:endParaRPr>
          </a:p>
        </p:txBody>
      </p:sp>
    </p:spTree>
    <p:extLst>
      <p:ext uri="{BB962C8B-B14F-4D97-AF65-F5344CB8AC3E}">
        <p14:creationId xmlns:p14="http://schemas.microsoft.com/office/powerpoint/2010/main" val="4134253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93334"/>
            <a:ext cx="8229600" cy="1143000"/>
          </a:xfrm>
        </p:spPr>
        <p:txBody>
          <a:bodyPr/>
          <a:lstStyle/>
          <a:p>
            <a:r>
              <a:rPr lang="it-IT" dirty="0" smtClean="0"/>
              <a:t>Esempi di domande</a:t>
            </a:r>
            <a:endParaRPr lang="en-US" dirty="0"/>
          </a:p>
        </p:txBody>
      </p:sp>
      <p:sp>
        <p:nvSpPr>
          <p:cNvPr id="6" name="CasellaDiTesto 5"/>
          <p:cNvSpPr txBox="1"/>
          <p:nvPr/>
        </p:nvSpPr>
        <p:spPr>
          <a:xfrm>
            <a:off x="1997214" y="1628801"/>
            <a:ext cx="8507288" cy="3693319"/>
          </a:xfrm>
          <a:prstGeom prst="rect">
            <a:avLst/>
          </a:prstGeom>
          <a:noFill/>
        </p:spPr>
        <p:txBody>
          <a:bodyPr wrap="square" rtlCol="0">
            <a:spAutoFit/>
          </a:bodyPr>
          <a:lstStyle/>
          <a:p>
            <a:r>
              <a:rPr lang="it-IT" b="1" dirty="0">
                <a:solidFill>
                  <a:prstClr val="black"/>
                </a:solidFill>
                <a:latin typeface="Calibri"/>
              </a:rPr>
              <a:t>La zero-mode </a:t>
            </a:r>
            <a:r>
              <a:rPr lang="it-IT" b="1" dirty="0" err="1">
                <a:solidFill>
                  <a:prstClr val="black"/>
                </a:solidFill>
                <a:latin typeface="Calibri"/>
              </a:rPr>
              <a:t>waveguide</a:t>
            </a:r>
            <a:r>
              <a:rPr lang="it-IT" b="1" dirty="0">
                <a:solidFill>
                  <a:prstClr val="black"/>
                </a:solidFill>
                <a:latin typeface="Calibri"/>
              </a:rPr>
              <a:t> è una camera di visualizzazione </a:t>
            </a:r>
            <a:r>
              <a:rPr lang="it-IT" b="1" dirty="0" err="1">
                <a:solidFill>
                  <a:prstClr val="black"/>
                </a:solidFill>
                <a:latin typeface="Calibri"/>
              </a:rPr>
              <a:t>nanofotonica</a:t>
            </a:r>
            <a:r>
              <a:rPr lang="it-IT" b="1" dirty="0">
                <a:solidFill>
                  <a:prstClr val="black"/>
                </a:solidFill>
                <a:latin typeface="Calibri"/>
              </a:rPr>
              <a:t> utilizzata dai </a:t>
            </a:r>
            <a:r>
              <a:rPr lang="it-IT" b="1" dirty="0" err="1">
                <a:solidFill>
                  <a:prstClr val="black"/>
                </a:solidFill>
                <a:latin typeface="Calibri"/>
              </a:rPr>
              <a:t>sequenziatori</a:t>
            </a:r>
            <a:r>
              <a:rPr lang="it-IT" b="1" dirty="0">
                <a:solidFill>
                  <a:prstClr val="black"/>
                </a:solidFill>
                <a:latin typeface="Calibri"/>
              </a:rPr>
              <a:t>:</a:t>
            </a:r>
            <a:endParaRPr lang="en-US" b="1" dirty="0">
              <a:solidFill>
                <a:prstClr val="black"/>
              </a:solidFill>
              <a:latin typeface="Calibri"/>
            </a:endParaRPr>
          </a:p>
          <a:p>
            <a:r>
              <a:rPr lang="it-IT" dirty="0">
                <a:solidFill>
                  <a:prstClr val="black"/>
                </a:solidFill>
                <a:latin typeface="Calibri"/>
              </a:rPr>
              <a:t>a) SMRT </a:t>
            </a:r>
            <a:r>
              <a:rPr lang="it-IT" dirty="0" err="1">
                <a:solidFill>
                  <a:prstClr val="black"/>
                </a:solidFill>
                <a:latin typeface="Calibri"/>
              </a:rPr>
              <a:t>PacBio</a:t>
            </a:r>
            <a:endParaRPr lang="en-US" dirty="0">
              <a:solidFill>
                <a:prstClr val="black"/>
              </a:solidFill>
              <a:latin typeface="Calibri"/>
            </a:endParaRPr>
          </a:p>
          <a:p>
            <a:r>
              <a:rPr lang="it-IT" dirty="0">
                <a:solidFill>
                  <a:prstClr val="black"/>
                </a:solidFill>
                <a:latin typeface="Calibri"/>
              </a:rPr>
              <a:t>b) Illumina</a:t>
            </a:r>
            <a:endParaRPr lang="en-US" dirty="0">
              <a:solidFill>
                <a:prstClr val="black"/>
              </a:solidFill>
              <a:latin typeface="Calibri"/>
            </a:endParaRPr>
          </a:p>
          <a:p>
            <a:r>
              <a:rPr lang="it-IT" dirty="0">
                <a:solidFill>
                  <a:prstClr val="black"/>
                </a:solidFill>
                <a:latin typeface="Calibri"/>
              </a:rPr>
              <a:t>c) 454</a:t>
            </a:r>
            <a:endParaRPr lang="en-US" dirty="0">
              <a:solidFill>
                <a:prstClr val="black"/>
              </a:solidFill>
              <a:latin typeface="Calibri"/>
            </a:endParaRPr>
          </a:p>
          <a:p>
            <a:r>
              <a:rPr lang="it-IT" dirty="0">
                <a:solidFill>
                  <a:prstClr val="black"/>
                </a:solidFill>
                <a:latin typeface="Calibri"/>
              </a:rPr>
              <a:t>d) </a:t>
            </a:r>
            <a:r>
              <a:rPr lang="it-IT" dirty="0" err="1">
                <a:solidFill>
                  <a:prstClr val="black"/>
                </a:solidFill>
                <a:latin typeface="Calibri"/>
              </a:rPr>
              <a:t>Nanopore</a:t>
            </a:r>
            <a:endParaRPr lang="en-US" dirty="0">
              <a:solidFill>
                <a:prstClr val="black"/>
              </a:solidFill>
              <a:latin typeface="Calibri"/>
            </a:endParaRPr>
          </a:p>
          <a:p>
            <a:endParaRPr lang="it-IT" dirty="0">
              <a:solidFill>
                <a:prstClr val="black"/>
              </a:solidFill>
              <a:latin typeface="Calibri"/>
            </a:endParaRPr>
          </a:p>
          <a:p>
            <a:r>
              <a:rPr lang="it-IT" b="1" dirty="0">
                <a:solidFill>
                  <a:prstClr val="black"/>
                </a:solidFill>
                <a:latin typeface="Calibri"/>
              </a:rPr>
              <a:t>Gli adattatori sviluppati per la costruzione di librerie Illumina sono chiamati:</a:t>
            </a:r>
            <a:endParaRPr lang="en-US" b="1" dirty="0">
              <a:solidFill>
                <a:prstClr val="black"/>
              </a:solidFill>
              <a:latin typeface="Calibri"/>
            </a:endParaRPr>
          </a:p>
          <a:p>
            <a:r>
              <a:rPr lang="en-US" dirty="0">
                <a:solidFill>
                  <a:prstClr val="black"/>
                </a:solidFill>
                <a:latin typeface="Calibri"/>
              </a:rPr>
              <a:t>a) X adapters</a:t>
            </a:r>
          </a:p>
          <a:p>
            <a:r>
              <a:rPr lang="en-US" dirty="0">
                <a:solidFill>
                  <a:prstClr val="black"/>
                </a:solidFill>
                <a:latin typeface="Calibri"/>
              </a:rPr>
              <a:t>b) Y adapters</a:t>
            </a:r>
          </a:p>
          <a:p>
            <a:r>
              <a:rPr lang="en-US" dirty="0">
                <a:solidFill>
                  <a:prstClr val="black"/>
                </a:solidFill>
                <a:latin typeface="Calibri"/>
              </a:rPr>
              <a:t>c) Blunt End adapters</a:t>
            </a:r>
          </a:p>
          <a:p>
            <a:r>
              <a:rPr lang="it-IT" dirty="0">
                <a:solidFill>
                  <a:prstClr val="black"/>
                </a:solidFill>
                <a:latin typeface="Calibri"/>
              </a:rPr>
              <a:t>d) </a:t>
            </a:r>
            <a:r>
              <a:rPr lang="it-IT" dirty="0" err="1">
                <a:solidFill>
                  <a:prstClr val="black"/>
                </a:solidFill>
                <a:latin typeface="Calibri"/>
              </a:rPr>
              <a:t>Linkers</a:t>
            </a:r>
            <a:endParaRPr lang="en-US" dirty="0">
              <a:solidFill>
                <a:prstClr val="black"/>
              </a:solidFill>
              <a:latin typeface="Calibri"/>
            </a:endParaRPr>
          </a:p>
          <a:p>
            <a:endParaRPr lang="en-US" dirty="0">
              <a:solidFill>
                <a:prstClr val="black"/>
              </a:solidFill>
              <a:latin typeface="Calibri"/>
            </a:endParaRPr>
          </a:p>
        </p:txBody>
      </p:sp>
    </p:spTree>
    <p:extLst>
      <p:ext uri="{BB962C8B-B14F-4D97-AF65-F5344CB8AC3E}">
        <p14:creationId xmlns:p14="http://schemas.microsoft.com/office/powerpoint/2010/main" val="2091219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730716" y="1481159"/>
            <a:ext cx="6730567" cy="3895682"/>
          </a:xfrm>
          <a:prstGeom prst="rect">
            <a:avLst/>
          </a:prstGeom>
        </p:spPr>
      </p:pic>
      <p:sp>
        <p:nvSpPr>
          <p:cNvPr id="4" name="Titolo 1"/>
          <p:cNvSpPr>
            <a:spLocks noGrp="1"/>
          </p:cNvSpPr>
          <p:nvPr>
            <p:ph type="title"/>
          </p:nvPr>
        </p:nvSpPr>
        <p:spPr>
          <a:xfrm>
            <a:off x="1981200" y="193334"/>
            <a:ext cx="8229600" cy="1143000"/>
          </a:xfrm>
        </p:spPr>
        <p:txBody>
          <a:bodyPr/>
          <a:lstStyle/>
          <a:p>
            <a:r>
              <a:rPr lang="it-IT" dirty="0" smtClean="0"/>
              <a:t>Difficoltà dell’esame</a:t>
            </a:r>
            <a:endParaRPr lang="en-US" dirty="0"/>
          </a:p>
        </p:txBody>
      </p:sp>
    </p:spTree>
    <p:extLst>
      <p:ext uri="{BB962C8B-B14F-4D97-AF65-F5344CB8AC3E}">
        <p14:creationId xmlns:p14="http://schemas.microsoft.com/office/powerpoint/2010/main" val="840318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TRIMMING – Why and when?</a:t>
            </a:r>
            <a:endParaRPr lang="en-US" dirty="0"/>
          </a:p>
        </p:txBody>
      </p:sp>
      <p:sp>
        <p:nvSpPr>
          <p:cNvPr id="3" name="Content Placeholder 2"/>
          <p:cNvSpPr>
            <a:spLocks noGrp="1"/>
          </p:cNvSpPr>
          <p:nvPr>
            <p:ph idx="1"/>
          </p:nvPr>
        </p:nvSpPr>
        <p:spPr>
          <a:xfrm>
            <a:off x="838200" y="1825625"/>
            <a:ext cx="7034048" cy="4351338"/>
          </a:xfrm>
        </p:spPr>
        <p:txBody>
          <a:bodyPr>
            <a:normAutofit fontScale="92500" lnSpcReduction="10000"/>
          </a:bodyPr>
          <a:lstStyle/>
          <a:p>
            <a:r>
              <a:rPr lang="en-US" b="1" i="1" dirty="0" smtClean="0"/>
              <a:t>Trimming</a:t>
            </a:r>
            <a:r>
              <a:rPr lang="en-US" dirty="0" smtClean="0"/>
              <a:t> is defined as the procedure used to process raw sequencing data and obtain «</a:t>
            </a:r>
            <a:r>
              <a:rPr lang="en-US" i="1" dirty="0" smtClean="0"/>
              <a:t>clean reads</a:t>
            </a:r>
            <a:r>
              <a:rPr lang="en-US" dirty="0" smtClean="0"/>
              <a:t>»</a:t>
            </a:r>
          </a:p>
          <a:p>
            <a:r>
              <a:rPr lang="en-US" dirty="0" smtClean="0"/>
              <a:t>Raw sequencing outputs can contain </a:t>
            </a:r>
            <a:r>
              <a:rPr lang="en-US" b="1" dirty="0" smtClean="0"/>
              <a:t>errors</a:t>
            </a:r>
          </a:p>
          <a:p>
            <a:r>
              <a:rPr lang="en-US" dirty="0" smtClean="0"/>
              <a:t>Errors in sequencing reads can impair downstream data analysis (e.g. reads do not match the target genome, or introduce errors in the assembly process)</a:t>
            </a:r>
          </a:p>
          <a:p>
            <a:r>
              <a:rPr lang="en-US" dirty="0" smtClean="0"/>
              <a:t>Such errors need to be removed</a:t>
            </a:r>
          </a:p>
          <a:p>
            <a:r>
              <a:rPr lang="en-US" dirty="0" smtClean="0"/>
              <a:t>The trimming procedure needs to be carried out </a:t>
            </a:r>
            <a:r>
              <a:rPr lang="en-US" b="1" dirty="0" smtClean="0"/>
              <a:t>before</a:t>
            </a:r>
            <a:r>
              <a:rPr lang="en-US" dirty="0" smtClean="0"/>
              <a:t> data analysis</a:t>
            </a:r>
          </a:p>
          <a:p>
            <a:endParaRPr lang="it-IT" dirty="0"/>
          </a:p>
        </p:txBody>
      </p:sp>
      <p:pic>
        <p:nvPicPr>
          <p:cNvPr id="4" name="Immagine 3"/>
          <p:cNvPicPr>
            <a:picLocks noChangeAspect="1"/>
          </p:cNvPicPr>
          <p:nvPr/>
        </p:nvPicPr>
        <p:blipFill rotWithShape="1">
          <a:blip r:embed="rId2"/>
          <a:srcRect l="28212"/>
          <a:stretch/>
        </p:blipFill>
        <p:spPr>
          <a:xfrm>
            <a:off x="8215807" y="1466686"/>
            <a:ext cx="3137993" cy="2791167"/>
          </a:xfrm>
          <a:prstGeom prst="rect">
            <a:avLst/>
          </a:prstGeom>
        </p:spPr>
      </p:pic>
      <p:sp>
        <p:nvSpPr>
          <p:cNvPr id="6" name="CasellaDiTesto 5"/>
          <p:cNvSpPr txBox="1"/>
          <p:nvPr/>
        </p:nvSpPr>
        <p:spPr>
          <a:xfrm>
            <a:off x="8156028" y="4761186"/>
            <a:ext cx="3499944" cy="923330"/>
          </a:xfrm>
          <a:prstGeom prst="rect">
            <a:avLst/>
          </a:prstGeom>
          <a:noFill/>
        </p:spPr>
        <p:txBody>
          <a:bodyPr wrap="square" rtlCol="0">
            <a:spAutoFit/>
          </a:bodyPr>
          <a:lstStyle/>
          <a:p>
            <a:r>
              <a:rPr lang="en-US" i="1" dirty="0" smtClean="0"/>
              <a:t>Trimming</a:t>
            </a:r>
            <a:r>
              <a:rPr lang="en-US" dirty="0" smtClean="0"/>
              <a:t> is a term generally used in gardening and can be translated as «</a:t>
            </a:r>
            <a:r>
              <a:rPr lang="en-US" dirty="0" err="1" smtClean="0"/>
              <a:t>rifinitura</a:t>
            </a:r>
            <a:r>
              <a:rPr lang="en-US" dirty="0" smtClean="0"/>
              <a:t>» o “</a:t>
            </a:r>
            <a:r>
              <a:rPr lang="en-US" dirty="0" err="1" smtClean="0"/>
              <a:t>spuntatina</a:t>
            </a:r>
            <a:r>
              <a:rPr lang="en-US" dirty="0" smtClean="0"/>
              <a:t>”</a:t>
            </a:r>
            <a:endParaRPr lang="en-US" dirty="0"/>
          </a:p>
        </p:txBody>
      </p:sp>
    </p:spTree>
    <p:extLst>
      <p:ext uri="{BB962C8B-B14F-4D97-AF65-F5344CB8AC3E}">
        <p14:creationId xmlns:p14="http://schemas.microsoft.com/office/powerpoint/2010/main" val="4093775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2006</Words>
  <Application>Microsoft Office PowerPoint</Application>
  <PresentationFormat>Widescreen</PresentationFormat>
  <Paragraphs>147</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22</vt:i4>
      </vt:variant>
    </vt:vector>
  </HeadingPairs>
  <TitlesOfParts>
    <vt:vector size="27" baseType="lpstr">
      <vt:lpstr>Arial</vt:lpstr>
      <vt:lpstr>Calibri</vt:lpstr>
      <vt:lpstr>Calibri Light</vt:lpstr>
      <vt:lpstr>Office Theme</vt:lpstr>
      <vt:lpstr>1_Office Theme</vt:lpstr>
      <vt:lpstr>Contatti</vt:lpstr>
      <vt:lpstr>Programma di massima</vt:lpstr>
      <vt:lpstr>CALENDARIO DELLE LEZIONI - NOVEMBRE</vt:lpstr>
      <vt:lpstr>CALENDARIO DELLE LEZIONI - DICEMBRE</vt:lpstr>
      <vt:lpstr>Materiale didattico e modalità di esame</vt:lpstr>
      <vt:lpstr>Esempi di domande</vt:lpstr>
      <vt:lpstr>Esempi di domande</vt:lpstr>
      <vt:lpstr>Difficoltà dell’esame</vt:lpstr>
      <vt:lpstr>TRIMMING – Why and when?</vt:lpstr>
      <vt:lpstr>TRIMMING – How?</vt:lpstr>
      <vt:lpstr>Some examples</vt:lpstr>
      <vt:lpstr>Sequencing data overview</vt:lpstr>
      <vt:lpstr>Sequencing data overview</vt:lpstr>
      <vt:lpstr>Sequencing data overview</vt:lpstr>
      <vt:lpstr>Sequencing data overview</vt:lpstr>
      <vt:lpstr>Trimming by quality</vt:lpstr>
      <vt:lpstr>Trimming adapters</vt:lpstr>
      <vt:lpstr>Trimming adapters</vt:lpstr>
      <vt:lpstr>Trimming – step-by-step in the CLC Genomics WB</vt:lpstr>
      <vt:lpstr>Trimming – step-by-step in the CLC Genomics WB</vt:lpstr>
      <vt:lpstr>Trimming – step-by-step in the CLC Genomics WB</vt:lpstr>
      <vt:lpstr>Trimming – final expected outcome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silico cloning</dc:title>
  <dc:creator>marco gerdol</dc:creator>
  <cp:lastModifiedBy>marco gerdol</cp:lastModifiedBy>
  <cp:revision>41</cp:revision>
  <dcterms:created xsi:type="dcterms:W3CDTF">2016-10-13T10:31:15Z</dcterms:created>
  <dcterms:modified xsi:type="dcterms:W3CDTF">2019-11-06T16:34:18Z</dcterms:modified>
</cp:coreProperties>
</file>