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4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45FCC-F644-4A6F-BE0B-FAC9D273B6B5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3F5EE-8EEC-48D5-B04C-8DF0EA888E0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74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2EA132-505D-4FD3-A263-D470FC55E74C}" type="slidenum">
              <a:rPr lang="it-IT" altLang="it-IT">
                <a:solidFill>
                  <a:prstClr val="black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it-IT" altLang="it-I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6925"/>
            <a:ext cx="4270375" cy="3203575"/>
          </a:xfrm>
          <a:ln w="12700" cap="flat">
            <a:solidFill>
              <a:schemeClr val="tx1"/>
            </a:solidFill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48100"/>
          </a:xfrm>
          <a:noFill/>
        </p:spPr>
        <p:txBody>
          <a:bodyPr lIns="92075" tIns="46038" rIns="92075" bIns="46038"/>
          <a:lstStyle/>
          <a:p>
            <a:pPr eaLnBrk="1" hangingPunct="1"/>
            <a:endParaRPr lang="en-US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31B6B7-AF6A-4ED8-ABBF-8281C56601F1}" type="slidenum">
              <a:rPr lang="it-IT" altLang="it-IT">
                <a:solidFill>
                  <a:prstClr val="black"/>
                </a:solidFill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it-IT" altLang="it-IT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6925"/>
            <a:ext cx="4270375" cy="3203575"/>
          </a:xfrm>
          <a:ln w="12700" cap="flat">
            <a:solidFill>
              <a:schemeClr val="tx1"/>
            </a:solidFill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3848100"/>
          </a:xfrm>
          <a:noFill/>
        </p:spPr>
        <p:txBody>
          <a:bodyPr lIns="92075" tIns="46038" rIns="92075" bIns="46038"/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501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5574380-2D29-4218-9359-2592F1AF33D3}" type="slidenum">
              <a:rPr lang="it-IT" altLang="it-IT" sz="1200">
                <a:solidFill>
                  <a:prstClr val="black"/>
                </a:solidFill>
              </a:rPr>
              <a:pPr/>
              <a:t>31</a:t>
            </a:fld>
            <a:endParaRPr lang="it-IT" altLang="it-IT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8ECA5-15DE-4556-9AA6-D7C657494A7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9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D614C-4B20-49C1-9F66-AB45677BFCC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56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A5DA4-68D1-461E-8FF6-2925BF4A5BD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31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BBE7C-EF32-432A-82BF-EC3CC6F61C4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54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D4AA0-67BB-4DAC-8E89-D06743411C1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15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7F42-17A8-4F62-9A7A-2CE0DE4F9CD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10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F3E6B-7299-4DF3-AF1E-D71482DC863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51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60B6B-1913-4EA6-8037-80CE58F738E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4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0D8CE-70A8-4071-AAF4-C64D28D4C78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63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AFB23-C4B7-4D2F-AE8E-C32A8042CD3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45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81C52-D7E1-4EF5-88D9-C22829DDF7B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3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7DB56-99DE-4763-B31C-94B15B9996C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84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FCCD7-6D2B-4976-995B-990AD8EA6CC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125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D149B-54C4-4F40-B573-431DC770CA3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339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74990-B4A9-4A09-BA03-04B5C8DA93F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0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897FB-BE7F-47F7-877A-56D43CA87B7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4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D482B-9270-471C-91F9-AEE59E1C6BD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E39D4-9A46-4A98-89CA-FE4198D59A5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41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187FF-B7F6-4DD7-A9ED-1314F714BB2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79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CD105-51B9-447E-A9B2-3486B2AE2E6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43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839FB-C821-48EF-A966-C83C64C6F28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79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C1A28-A715-462B-BECF-4477910DF3A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89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36E580-F5D3-4F25-8E5B-31589576FC81}" type="slidenum">
              <a:rPr lang="it-IT" altLang="it-IT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53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5770353-DEB0-4BAA-BA57-525738A19435}" type="slidenum">
              <a:rPr lang="it-IT" altLang="it-IT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2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sellaDiTesto 3"/>
          <p:cNvSpPr txBox="1">
            <a:spLocks noChangeArrowheads="1"/>
          </p:cNvSpPr>
          <p:nvPr/>
        </p:nvSpPr>
        <p:spPr bwMode="auto">
          <a:xfrm>
            <a:off x="263525" y="333375"/>
            <a:ext cx="862965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 err="1" smtClean="0">
                <a:solidFill>
                  <a:srgbClr val="000000"/>
                </a:solidFill>
                <a:cs typeface="Arial" charset="0"/>
              </a:rPr>
              <a:t>Biomagnificazione</a:t>
            </a:r>
            <a:endParaRPr lang="it-IT" altLang="it-IT" b="1" dirty="0" smtClean="0">
              <a:solidFill>
                <a:srgbClr val="00000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b="1" dirty="0" smtClean="0">
              <a:solidFill>
                <a:srgbClr val="00000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dirty="0" smtClean="0">
                <a:solidFill>
                  <a:srgbClr val="000000"/>
                </a:solidFill>
                <a:cs typeface="Arial" charset="0"/>
              </a:rPr>
              <a:t>I 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casi più famosi di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biomagnificazione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, molto ben documentati, sono quelli del </a:t>
            </a:r>
            <a:r>
              <a:rPr lang="it-IT" altLang="it-IT" sz="2400" b="1" dirty="0">
                <a:solidFill>
                  <a:srgbClr val="000000"/>
                </a:solidFill>
                <a:cs typeface="Arial" charset="0"/>
              </a:rPr>
              <a:t>DDT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e del </a:t>
            </a:r>
            <a:r>
              <a:rPr lang="it-IT" altLang="it-IT" sz="2400" b="1" dirty="0" err="1">
                <a:solidFill>
                  <a:srgbClr val="000000"/>
                </a:solidFill>
                <a:cs typeface="Arial" charset="0"/>
              </a:rPr>
              <a:t>metil</a:t>
            </a:r>
            <a:r>
              <a:rPr lang="it-IT" altLang="it-IT" sz="2400" b="1" dirty="0">
                <a:solidFill>
                  <a:srgbClr val="000000"/>
                </a:solidFill>
                <a:cs typeface="Arial" charset="0"/>
              </a:rPr>
              <a:t>-mercurio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(</a:t>
            </a:r>
            <a:r>
              <a:rPr lang="it-IT" altLang="it-IT" sz="2400" b="1" dirty="0">
                <a:solidFill>
                  <a:srgbClr val="000000"/>
                </a:solidFill>
                <a:cs typeface="Arial" charset="0"/>
              </a:rPr>
              <a:t>CH</a:t>
            </a:r>
            <a:r>
              <a:rPr lang="it-IT" altLang="it-IT" sz="2400" b="1" baseline="-25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it-IT" altLang="it-IT" sz="2400" b="1" dirty="0">
                <a:solidFill>
                  <a:srgbClr val="000000"/>
                </a:solidFill>
                <a:cs typeface="Arial" charset="0"/>
              </a:rPr>
              <a:t>Hg</a:t>
            </a:r>
            <a:r>
              <a:rPr lang="it-IT" altLang="it-IT" sz="2400" b="1" baseline="30000" dirty="0">
                <a:solidFill>
                  <a:srgbClr val="000000"/>
                </a:solidFill>
                <a:cs typeface="Arial" charset="0"/>
              </a:rPr>
              <a:t>+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). </a:t>
            </a:r>
            <a:endParaRPr lang="it-IT" altLang="it-IT" sz="2400" dirty="0" smtClean="0">
              <a:solidFill>
                <a:srgbClr val="000000"/>
              </a:solidFill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dirty="0" smtClean="0">
                <a:solidFill>
                  <a:srgbClr val="000000"/>
                </a:solidFill>
              </a:rPr>
              <a:t>Ad </a:t>
            </a:r>
            <a:r>
              <a:rPr lang="it-IT" altLang="it-IT" sz="2400" dirty="0">
                <a:solidFill>
                  <a:srgbClr val="000000"/>
                </a:solidFill>
              </a:rPr>
              <a:t>ogni passaggio della catena alimentare la concentrazione </a:t>
            </a:r>
            <a:r>
              <a:rPr lang="it-IT" altLang="it-IT" sz="2400" dirty="0" smtClean="0">
                <a:solidFill>
                  <a:srgbClr val="000000"/>
                </a:solidFill>
              </a:rPr>
              <a:t>di questi xenobiotici cresce</a:t>
            </a:r>
            <a:r>
              <a:rPr lang="it-IT" altLang="it-IT" sz="2400" dirty="0">
                <a:solidFill>
                  <a:srgbClr val="000000"/>
                </a:solidFill>
              </a:rPr>
              <a:t>, e la </a:t>
            </a:r>
            <a:r>
              <a:rPr lang="it-IT" altLang="it-IT" sz="2400" dirty="0" smtClean="0">
                <a:solidFill>
                  <a:srgbClr val="000000"/>
                </a:solidFill>
              </a:rPr>
              <a:t>loro </a:t>
            </a:r>
            <a:r>
              <a:rPr lang="it-IT" altLang="it-IT" sz="2400" dirty="0">
                <a:solidFill>
                  <a:srgbClr val="000000"/>
                </a:solidFill>
              </a:rPr>
              <a:t>concentrazione nei predatori </a:t>
            </a:r>
            <a:r>
              <a:rPr lang="it-IT" altLang="it-IT" sz="2400" dirty="0" smtClean="0">
                <a:solidFill>
                  <a:srgbClr val="000000"/>
                </a:solidFill>
              </a:rPr>
              <a:t>in </a:t>
            </a:r>
            <a:r>
              <a:rPr lang="it-IT" altLang="it-IT" sz="2400" dirty="0">
                <a:solidFill>
                  <a:srgbClr val="000000"/>
                </a:solidFill>
              </a:rPr>
              <a:t>cima alla </a:t>
            </a:r>
            <a:r>
              <a:rPr lang="it-IT" altLang="it-IT" sz="2400" dirty="0" smtClean="0">
                <a:solidFill>
                  <a:srgbClr val="000000"/>
                </a:solidFill>
              </a:rPr>
              <a:t>rete trofica </a:t>
            </a:r>
            <a:r>
              <a:rPr lang="it-IT" altLang="it-IT" sz="2400" dirty="0">
                <a:solidFill>
                  <a:srgbClr val="000000"/>
                </a:solidFill>
              </a:rPr>
              <a:t>può essere un milione di volte maggiore rispetto alla concentrazione nell'acqua.</a:t>
            </a:r>
            <a:endParaRPr lang="it-IT" altLang="it-IT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63525" y="4077072"/>
            <a:ext cx="8474075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Si deve citare almeno un altro esempio clamoroso, quello </a:t>
            </a:r>
            <a:r>
              <a:rPr lang="it-IT" altLang="it-IT" sz="2400" dirty="0" smtClean="0">
                <a:solidFill>
                  <a:srgbClr val="000000"/>
                </a:solidFill>
                <a:cs typeface="Arial" charset="0"/>
              </a:rPr>
              <a:t>della </a:t>
            </a:r>
            <a:r>
              <a:rPr lang="it-IT" altLang="it-IT" sz="2400" b="1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</a:t>
            </a:r>
            <a:r>
              <a:rPr lang="it-IT" altLang="it-IT" sz="2400" b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-</a:t>
            </a:r>
            <a:r>
              <a:rPr lang="it-IT" altLang="it-IT" sz="2400" b="1" dirty="0" err="1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metilamino</a:t>
            </a:r>
            <a:r>
              <a:rPr lang="it-IT" altLang="it-IT" sz="2400" b="1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-L-alanina </a:t>
            </a:r>
            <a:r>
              <a:rPr lang="it-IT" altLang="it-IT" sz="2400" dirty="0" smtClean="0">
                <a:solidFill>
                  <a:srgbClr val="000000"/>
                </a:solidFill>
                <a:cs typeface="Arial" charset="0"/>
                <a:sym typeface="Symbol" pitchFamily="18" charset="2"/>
              </a:rPr>
              <a:t>(</a:t>
            </a:r>
            <a:r>
              <a:rPr lang="it-IT" altLang="it-IT" sz="2400" b="1" dirty="0" smtClean="0">
                <a:solidFill>
                  <a:srgbClr val="000000"/>
                </a:solidFill>
                <a:cs typeface="Arial" charset="0"/>
              </a:rPr>
              <a:t>BMAA</a:t>
            </a:r>
            <a:r>
              <a:rPr lang="it-IT" altLang="it-IT" sz="2400" dirty="0" smtClean="0">
                <a:solidFill>
                  <a:srgbClr val="000000"/>
                </a:solidFill>
                <a:cs typeface="Arial" charset="0"/>
              </a:rPr>
              <a:t>), 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un aminoacido non-proteico ritenuto responsabile di una </a:t>
            </a:r>
            <a:r>
              <a:rPr lang="it-IT" altLang="it-IT" sz="2400" b="1" dirty="0">
                <a:solidFill>
                  <a:srgbClr val="000000"/>
                </a:solidFill>
                <a:cs typeface="Arial" charset="0"/>
              </a:rPr>
              <a:t>malattia </a:t>
            </a:r>
            <a:r>
              <a:rPr lang="it-IT" altLang="it-IT" sz="2400" b="1" dirty="0" err="1">
                <a:solidFill>
                  <a:srgbClr val="000000"/>
                </a:solidFill>
                <a:cs typeface="Arial" charset="0"/>
              </a:rPr>
              <a:t>neurogenerativa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molto particolare, il </a:t>
            </a:r>
            <a:r>
              <a:rPr lang="it-IT" altLang="it-IT" sz="2400" i="1" dirty="0" err="1">
                <a:solidFill>
                  <a:srgbClr val="000000"/>
                </a:solidFill>
                <a:cs typeface="Arial" charset="0"/>
              </a:rPr>
              <a:t>lytico-bodig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284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3924300" y="5084763"/>
            <a:ext cx="475138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2400" b="1">
                <a:solidFill>
                  <a:srgbClr val="000000"/>
                </a:solidFill>
                <a:cs typeface="Arial" charset="0"/>
              </a:rPr>
              <a:t>Decline in consumption of the bats has been linked to the decline and disappearance of the disease.</a:t>
            </a:r>
            <a:endParaRPr lang="it-IT" altLang="it-IT" sz="2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9459" name="Picture 5" descr="Fani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365125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3922713" y="1989138"/>
            <a:ext cx="52212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it-IT" sz="2400">
                <a:solidFill>
                  <a:srgbClr val="000000"/>
                </a:solidFill>
              </a:rPr>
              <a:t>There are less than forty </a:t>
            </a:r>
            <a:r>
              <a:rPr lang="en-US" altLang="it-IT" sz="2400" b="1">
                <a:solidFill>
                  <a:srgbClr val="FF0000"/>
                </a:solidFill>
              </a:rPr>
              <a:t>fanihi</a:t>
            </a:r>
            <a:r>
              <a:rPr lang="en-US" altLang="it-IT" sz="2400">
                <a:solidFill>
                  <a:srgbClr val="000000"/>
                </a:solidFill>
              </a:rPr>
              <a:t> remaining on Guam!</a:t>
            </a:r>
            <a:endParaRPr lang="it-IT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477838" y="434975"/>
            <a:ext cx="832643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From 1970 to 1990, a yearly average of 13,000 </a:t>
            </a:r>
            <a:r>
              <a:rPr lang="it-IT" altLang="it-IT" sz="2400" i="1">
                <a:solidFill>
                  <a:srgbClr val="000000"/>
                </a:solidFill>
              </a:rPr>
              <a:t>fanihi</a:t>
            </a:r>
            <a:r>
              <a:rPr lang="it-IT" altLang="it-IT" sz="2400">
                <a:solidFill>
                  <a:srgbClr val="000000"/>
                </a:solidFill>
              </a:rPr>
              <a:t> were imported from islands across the Pacific for sale in markets on Guam. International trade in bats was prohibited in 1990  </a:t>
            </a:r>
          </a:p>
        </p:txBody>
      </p:sp>
    </p:spTree>
    <p:extLst>
      <p:ext uri="{BB962C8B-B14F-4D97-AF65-F5344CB8AC3E}">
        <p14:creationId xmlns:p14="http://schemas.microsoft.com/office/powerpoint/2010/main" val="74069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asellaDiTesto 1"/>
          <p:cNvSpPr txBox="1">
            <a:spLocks noChangeArrowheads="1"/>
          </p:cNvSpPr>
          <p:nvPr/>
        </p:nvSpPr>
        <p:spPr bwMode="auto">
          <a:xfrm>
            <a:off x="952500" y="404813"/>
            <a:ext cx="81359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Le tecniche di bioaccumulo sono applicate per studiare la diffusione di inquinanti emessi dalle sorgenti più varie, da quelle puntiformi (inceneritori, cementifici, fonderie, centrali nucleari) a quelle diffuse.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952500" y="2232025"/>
            <a:ext cx="81359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  <a:cs typeface="Arial" pitchFamily="34" charset="0"/>
              </a:rPr>
              <a:t>Non sono richieste particolari conoscenze tassonomiche, a differenza dell’uso delle tecniche di </a:t>
            </a:r>
            <a:r>
              <a:rPr lang="it-IT" altLang="it-IT" sz="2400" dirty="0" err="1">
                <a:solidFill>
                  <a:srgbClr val="000000"/>
                </a:solidFill>
                <a:cs typeface="Arial" pitchFamily="34" charset="0"/>
              </a:rPr>
              <a:t>bioindicazione</a:t>
            </a:r>
            <a:r>
              <a:rPr lang="it-IT" altLang="it-IT" sz="2400" dirty="0">
                <a:solidFill>
                  <a:srgbClr val="000000"/>
                </a:solidFill>
                <a:cs typeface="Arial" pitchFamily="34" charset="0"/>
              </a:rPr>
              <a:t> (per es. quelle basate su approcci floristico-vegetazionali), in quanto si opera con una sola o comunque con poche specie-target, in genere ben caratterizzabili morfologicamente (per cui facilmente identificabili). </a:t>
            </a: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952500" y="4797425"/>
            <a:ext cx="81359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Sono richieste però le apparecchiature e gli strumenti di laboratorio necessari all'analisi dei contaminanti.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E’ auspicabile che l’operatore conosca bene i fenomeni coinvolti, compresi quelli fisiologici.</a:t>
            </a: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 rot="16200000">
            <a:off x="-3152775" y="3152775"/>
            <a:ext cx="72009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200" dirty="0">
                <a:solidFill>
                  <a:srgbClr val="002060"/>
                </a:solidFill>
              </a:rPr>
              <a:t>B  I  O  A  C  </a:t>
            </a:r>
            <a:r>
              <a:rPr lang="it-IT" sz="3200" dirty="0" err="1">
                <a:solidFill>
                  <a:srgbClr val="002060"/>
                </a:solidFill>
              </a:rPr>
              <a:t>C</a:t>
            </a:r>
            <a:r>
              <a:rPr lang="it-IT" sz="3200" dirty="0">
                <a:solidFill>
                  <a:srgbClr val="002060"/>
                </a:solidFill>
              </a:rPr>
              <a:t>  U  M  U  L  O</a:t>
            </a:r>
          </a:p>
        </p:txBody>
      </p:sp>
    </p:spTree>
    <p:extLst>
      <p:ext uri="{BB962C8B-B14F-4D97-AF65-F5344CB8AC3E}">
        <p14:creationId xmlns:p14="http://schemas.microsoft.com/office/powerpoint/2010/main" val="157814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68313" y="549275"/>
            <a:ext cx="8135937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Le proprietà che fanno di un organismo un buon </a:t>
            </a:r>
            <a:r>
              <a:rPr lang="it-IT" altLang="it-IT" sz="2400" dirty="0" err="1">
                <a:solidFill>
                  <a:srgbClr val="000000"/>
                </a:solidFill>
                <a:cs typeface="Arial" panose="020B0604020202020204" pitchFamily="34" charset="0"/>
              </a:rPr>
              <a:t>bioaccumulatore</a:t>
            </a: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 sono le seguenti:</a:t>
            </a:r>
          </a:p>
          <a:p>
            <a:pPr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elevata tolleranza alla/e sostanza/e in esame;</a:t>
            </a:r>
          </a:p>
          <a:p>
            <a:pPr marL="342900" indent="-3429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capacità di accumulare la/e sostanza/e esaminata/e in misura (relativamente) indefinita;</a:t>
            </a:r>
          </a:p>
          <a:p>
            <a:pPr marL="342900" indent="-3429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possibilità di definire l'età dell’organismo (le parti più vecchie tenderanno ad avere concentrazioni di inquinante/i più elevate rispetto alle parti più giovani);</a:t>
            </a:r>
          </a:p>
          <a:p>
            <a:pPr marL="342900" indent="-3429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presenza di molti esemplari nell'area di studio (per </a:t>
            </a:r>
            <a:r>
              <a:rPr lang="it-IT" altLang="it-IT" sz="2400" dirty="0" err="1">
                <a:solidFill>
                  <a:srgbClr val="000000"/>
                </a:solidFill>
                <a:cs typeface="Arial" panose="020B0604020202020204" pitchFamily="34" charset="0"/>
              </a:rPr>
              <a:t>biomonitoraggi</a:t>
            </a: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 passivi) o comunque in ambienti naturali (per monitoraggi attivi).</a:t>
            </a:r>
          </a:p>
        </p:txBody>
      </p:sp>
      <p:pic>
        <p:nvPicPr>
          <p:cNvPr id="21507" name="Picture 3" descr="Muschio bl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8613"/>
            <a:ext cx="2209800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13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288" y="549275"/>
            <a:ext cx="8137525" cy="4462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La scelta del </a:t>
            </a:r>
            <a:r>
              <a:rPr lang="it-IT" sz="2400" dirty="0" err="1">
                <a:solidFill>
                  <a:srgbClr val="000000"/>
                </a:solidFill>
                <a:cs typeface="Arial" panose="020B0604020202020204" pitchFamily="34" charset="0"/>
              </a:rPr>
              <a:t>bioaccumulatore</a:t>
            </a:r>
            <a:r>
              <a:rPr 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 da usare dipende da una serie di fattori: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dalla tradizione di lavoro del laboratorio o del gruppo di ricerca;</a:t>
            </a:r>
          </a:p>
          <a:p>
            <a:pPr marL="342900" indent="-3429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dalla disponibilità di protocolli consolidati e possibilmente condivisi, quando non addirittura normati a livello nazionale o internazionale;</a:t>
            </a:r>
          </a:p>
          <a:p>
            <a:pPr marL="342900" indent="-3429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dalla stagione in cui si deve svolgere l’indagine;</a:t>
            </a:r>
          </a:p>
          <a:p>
            <a:pPr marL="342900" indent="-34290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se si effettua uno studio di </a:t>
            </a:r>
            <a:r>
              <a:rPr lang="it-IT" sz="2400" dirty="0" err="1">
                <a:solidFill>
                  <a:srgbClr val="000000"/>
                </a:solidFill>
                <a:cs typeface="Arial" panose="020B0604020202020204" pitchFamily="34" charset="0"/>
              </a:rPr>
              <a:t>biomonitoraggio</a:t>
            </a:r>
            <a:r>
              <a:rPr 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 passivo, dalla presenza dell’organismo in loco.</a:t>
            </a:r>
          </a:p>
        </p:txBody>
      </p:sp>
      <p:pic>
        <p:nvPicPr>
          <p:cNvPr id="22531" name="Picture 3" descr="Muschio bl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8613"/>
            <a:ext cx="2209800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21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oglie-luce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2924175"/>
            <a:ext cx="5432426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 descr="200472162544_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2"/>
          <a:stretch>
            <a:fillRect/>
          </a:stretch>
        </p:blipFill>
        <p:spPr bwMode="auto">
          <a:xfrm>
            <a:off x="5921375" y="2565400"/>
            <a:ext cx="322262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95288" y="312738"/>
            <a:ext cx="82804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Gli organismi fotoautotrofi offrono notevoli pregi, in quanto, avendo scambi gassosi con l’ambiente molto superiori a quelli degli animali, una minore complessità morfoanatomica e dei sistemi di difesa, e non spostandosi, presentano una elevata reattività nei confronti di molti inquinanti aerodiffusi.</a:t>
            </a:r>
          </a:p>
        </p:txBody>
      </p:sp>
    </p:spTree>
    <p:extLst>
      <p:ext uri="{BB962C8B-B14F-4D97-AF65-F5344CB8AC3E}">
        <p14:creationId xmlns:p14="http://schemas.microsoft.com/office/powerpoint/2010/main" val="118783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 descr="data:image/jpeg;base64,/9j/4AAQSkZJRgABAQAAAQABAAD/2wCEAAkGBhQREBMSExESEhUWGRgWFxQXGBcXFRgdFxYZGxgYGxsXGyYeGxskGhUYIDsgIycsLCwsHB8xNTA2NSYrLCoBCQoKDgwOGQ8PGiokHyQ1Li8tLS8tLCwtNCkuLCkwKS0sLCw0LC8sLCwsLCwsNC8sKSwsLCosLCwsLC8sMCwsLP/AABEIANgA6QMBIgACEQEDEQH/xAAcAAEAAgMBAQEAAAAAAAAAAAAABAUDBgcCAQj/xABBEAACAQMDAgQEAwYCCAcBAAABAhEAAyEEEjEFQQYTIlEyYXGBB0KRFCNSobHRcsEzQ2KS0uHw8RU0VKKywsMI/8QAGgEBAAMBAQEAAAAAAAAAAAAAAAECAwQFBv/EACwRAAICAQMCBQQBBQAAAAAAAAABAhEDEiExQfAEE1FxgQVhkaEjFCIywdH/2gAMAwEAAhEDEQA/AO40pSgFKUoBSlKAUpSgFKUoBSlKAUpSgFKUoBSlKAUpSgFKUoBSlKAUpSgFKUoBSlKAUpSgFKUoBSlKAUpSgFKUoDy7gAkmAMk0RwQCDIOQarOu9VWyFDDcGkMuciIweBkjmtPt9buW7pS3dbYDhCQxVZwTkAwCBEmY+dcGbxscU9PPr3wDotK1voniDc6odzFxuJydpJwPbbtEyO81Ku+JNl1rbWmG0iW7bSDDA8HjitP6vHp1ydImi6qNqdeqMFPdWaf8Me33/StQ6l4rNt3ZXKgnClckx8wf4Y+pql6/4ldh5qDcYAMA4xkx7Y/nXLP6harGt7+KB0zR3S9tGIglQSPmRmsiuDMEGMH5Yn+hrnWj8QXvLRCxQsSQueDxJjuN2Bwf1qw0XXnspckKWMERkCPixJJIE/pUL6jFNRkvf8dPXcG7183j3GMf9frWtaTxSzLcMCQJWfTzBgdzCtOKoNV1Vn75IG4cbjBIYjAkgAfQA9q0yfUIKKlFX+hRvVzqttXCFhJEziOY5+tS65lotZ68sIVgWVYBBBwPn+Y8nkY9+g9J1/nWg+JkzEwO455wRmp8J4x5pOMuQTKUpXokClKUApSlAKUpQClKUApSlAKUpQClKUAqPqteluN7BSeB/wBu1SK1PxpcsyqsSLvpIidsbvzAc8Ef51z+JyPHjco18go/EfiA6gtaMrAIImFJBwwkx+sTWtaDVWUclr3q9j6VMDBaRkE7f09qn6zpRblwvORhQPkSJnjmQc1903TrdoOxW3d8yRnbhYMwJ4aftk18880Wm5O2yN3yZrRIY3V8s71Ad9x9MfEVH9jOT2NRNR1bzdyeY0x6RPpn+Ee4hZkGRVd1XqLKrMHXaOFUfDztYkRnMwR2zzAq9Peshhda9sJJJVfVwcA7jBz2jirRwua1S+OpFl9Z6UzWz5t21cIYsgVstxiTHt8wKy6e86lwQSABhfVysgek8/8AXaq231dERgiW3kj95xEicgE8AsMdq8DrZdle2iqASrMsgEtiYAHpAnMVPkzldr/RDZM13iKLihQ6ncVIghgRzzxMfyHvWbR9QAVUu3oUhsANJBwDjAySY9qj+lXa3ft3Gu3NoEAwQJiCRPZcTIjmo+p1LX/MRdOLaj1lX9JEYZlE5MYjjniat5cWkkq++wsvf2k+UjrfDAk+WONwPEn7fT9ai6TqlqWaba7j6hv3ALwYMYb6e1V+qW6tm15XqUmG2gD5IF/MYAYzOCPbmLqumO1pGBcKpHrZkESfVCyPzEcHJ94FRDFGqb5Jvcmi5ae56LpYnmcnkyN0R7c4rd/Dvigq3lncwB+ZCqBwPsPoa5l0+6C7W39DhYDAQcEST/tR3yf89g0epAgDMsZESBJkHGQYg5J5q81LFJODexF0dh02rS4JRgw/p9azVr/hG7Z/ZyyMcQruxwSB2JiB3j51sFe5hm5wTlV/YuKUpWwFKUoBSlKAUpSgFKUoBSlKAVi1N7YjPBO0FoHJgTArLWieNOtXAz2YOxotkZwG2ndCSTMYOMbhHFY5svlxsHrqXiG491XskiAYB2mO047HGDwQaqdZ1I3Wm5cFyJ9gDP8ADJntED5e81V9T1xCxbRtsYnuWyRAiTn7Zqr89rdtEuv6wJKAAjapJXcZ4z9uMzXzeSWTLdvr3sRZaaq45naqhQJOTvYCSAFUZEDAMT+tazqdcBcdUttvXG87hsJzkc4ggk/L61LvdSuWiARvlm3NuIk7SQF3nIGR9zjNVnVdPbb9627eQSwUhlG3C29o/LtjJ9vvXR4fEk9+/co2R9R1RlBV425gAwYJj9JEx9+wrFbTzCStoqTLKeBC4gSc5Pb/ALZbiFbSNs8rl0vXA03AAdiqQPYj+ROKhau5uWW3+YSpYtIwwwAJyIAz7RivQil0KmfSWGtoxZGClSfi25H3zE/0NZbj2/L8wCJG0hDG1hncQZJEDt7du9ld1Gy2VRX3vbtoWCgLtUQ7NtnIgiAc9/aq9Aji4QSp2wpAidsEQARHwgd+TmoU3LdjqYLXUWaN1xyq4Jkz6hMwQQII7R2qfY8QOrsAFfABY5+GeG9iCflHaqd7zs7NIJJzAEGe57Vm6bfurbuIp/dsRuQsACRBGOfYVecE1bSJNxXqSW7K+SxbzHCiQiqrCDyYK4xBj3kYnXNfoLxa6bWE8yfJ37myZGCIYbjjnnvzVhrktBGVSqs+SqbmQxP1hgRAHeMimjuhltqCVFqTdBUg7gIViSPecx3M8iuOD0JyX77+CEyMdKyW09Jt3pAO7cGMD1NkZAn6c88VfdAa5bM3tl4EiSSIPHpIHA+mM/WsFnULbYftETJCCJaG5PqHeRg8EgxWVOmqFLWnN0RMMFkNE+qIERme2aynl1bPv5L1XBsV/qTKrFJS2zT5ZnYu4yAY4mOfl+tn0HxI1oubm5xnAZTJIkMJO5gYAH3rQf8Axpt7KyGR6oQGHg8xElSBz8hVpoNVbuhm2MDEengTgYGZ9X1x+lP5MT1EpnZVMivtaZ4L65dulUYNt2wAfZQNreqCBgjvJPsDW517+LJ5kbLClKVqBSlKAUpSgFKUoBVbqOthHuIbbgIu7dHpPeATgmM89j7VZVz3xVr9RZe5YZt9u6CQSbeAcCd/sYHbjGa5fE5HjSaB9694vuMCE9Den0EkTPxDgkmQR9vqKr9H1c3LbEuLgYw12CrAQAB6miBER7j6VQ2uokEjczvkC9AJQDB2jG48TGeMcmqTr/iCWi26vkNvgCfSBnGeO88V48Y5crpvnqVbNg1nUGE3MPtEAgHd6pnnjsK1vWtPl3i5v+ojZtO3dsBiOYBMQQOJFWXT7zL+6NtZZYUiSbhaQIJ/JuXg4Ez7VEGnd0FkXNrGYlSY2jcdxOcgfl+napjj0Sb7rqVuzDd1alEuBQgfJedoAOBgHHE8f0qN0/TliGDXAVWF4IIgy0kgKJEkd5Oaz6vSMlkmA43+snJYAAelYkCZM1g/8TXY6qm/eCLndFAb8m4SpHz7x7Y3gm4vSRVkiBbJUW7bhPjDupUhVkxABHI+GDx7VE1rI4JsW5uKxYuklQkAcQDEyJOPbmsWk1GFtJZVhJYkwWY+3HEA+n/lVjZ0bMzOxtgDZggqjBiIBaBCnOe8d+2j/jdvv4I4I66S4lrzQm5IAuIQ67cgn0kztkxuHz4r7Yup5Fxtg2ghlhlJBiCOzGYHywOal3NbdS5b33nAYepWhlaD8Kz8SEzmfcVWPfRTd3LG7dtAAlYkDB+YA+81EW5c/r37+Ca9CRoLMyw04ZSSFa5MtjCgKQN0An9Yr6NItq1FxBu37kLbRuGRn8xxBn/DOK89P05vJLtcCKItpPLZiS0CCZ/mMYNY72tXzCWVWU7YZdxW3gEAH3A7Ge/3buTRBZaLRh9lx7SoA4ypZChwd0DA3HbmQM4qRpepWrZYEOLkgvc3jc0tIaASG5OIPbM5qHotctvd5F0FSJubwYYgYhZkjJx2984rW1AZmZbbEqBBiGaSCNwOCCBIA7E881ksbm3q4Bteq15uA7SdQiqTm3Lg7eAe3czGJiovTesNcvAtIUYHCgAiIzPODtHtxzWp2b94sQbrL6uWJiTzI7zFWGkv3HuWy7KO24TPp9InIM+xP+eYl4VRTWxezam6OouM5vf6VgERUCrtUemYB3YEkR3rH0vS3LN1ka8FQkRkkkcY7CB7yM1l6T1BU3yRtkem4QUBzgE45H2n5VA650xrQuOr2mTcWVifUsyfVk7xiBPftXNCTk3CbIrqbJquotai55hQGYMbtwkYG0wC335H1q66H4uuAAP622kFQSYM+kcAjOPoD8q5v0HxDja7i3hzvgGNwIEQPc8A5/lVtd6iWbaC1tzhrmBv5ALCDBwwjnnFWccmF7OmupZM65pet73tp5b+td24CVHeCeAYgwc5FWlc88Kay/euJZVilu36j6kMjg7dp4wR3icwTXQ69nwuSWSLciwpSldYFKUoBSlKAVr/AIo8KDWCd5VgIUY2zPJkEjHt8pmK2ClUnBTVSBxLrXQ9Rorauwm2rbC2yCcxOeB39UdjyManqHQoJDdmKiAzdjmfhGMckk13rxtoRd0jghiRkFfy+7ESAQAO/eK4r07ozG8twHcFuKG2sDH8Ix8PecmZjua87JGOGT/JRostLokt2kBItu4gqgmQZ2FiDE5E5x7zBHjW6u3bYOlrYwUKFDKT6AfU0TnMZOZB7CovUtcGuOI24OdohsHlgTtYAkz8hPM1rQtkkD97cAJAAKxux/7YxPy965IQlkvWyC61OouWWNwsrPcUQGCMIJEgwT7TI/514u3V3bLmzay4bbJUmT+YwsEtxz+hqos6UbyWVh8IEyO8Yx8jiaz30khmQsSMqs7l2/WATAiujy0tu/sGRfNKljvDBp2kYb6/I/8AOrnTdat+UoKJ8REFS/tDQIkiDzn5+2v6gsibYWC0g43cQJgwMe3vUzpNtH+IFm3YRSFgD1EknEQCAPeK2yRi42x0JWr6otyC24uGw3KkEwFA7e8/P9cV9heggiQp3A4OAWJPYzJz/Lic+r6SihCFuySdyQCQATIBGJEEfOJiBmQOiByAvvJLh5EcWyYyT6STHvms1kxxWwtFbpNe4UpukKJMiZzgfq05/vWPRXioOYBzEA8SIz7/ANqx6m8huu0eWpjAJJwMwW+fv71adO06tp7rtcsruKhFY/vcHEAYzvMye1btRrjknSjDYsMtt3AwxAEnEggwBOTyam6DUEqytu2XAv5wNpQ53TGIGOI9+ax3VYsllNhZQTv3lR35JMdjkHtWW/0oeUXW8uocCTDIFWVJ/OZaIEgAf0rnlJPnr2ipX6jVl7l31gJukIRCGDKqQzY44k5nNY9NpQ5/dggbdzKxiYIkIcY554qTptOikedIugg8pt2BJHJ2z+sj+cnyrWx1Adwu/YLjeWyZ5VRjkkkZmK0clHZEGDT61bZ2grBhSLgOV3cgAennPBgY7VI6hftNb43ncVMDKKk7iPUInH2NWvTrFq3Cai15k97i7JHMiDmPTzxJrLb01keUBBKmFWG9Qg+8iCD9OMDM8sskU9VP39STW9JeUIIDen1diyScCZyIIIIzNbj0bw9qNbbNyNtu420MEmPU08CYGMrMZ94rVk6IyOrTt3k7ZYSV7DMFiDEGfbEzHfPCeiFrS21AYYk7pyeNwEmAQJge/vNdMIRyy/ZZIweGPCo0YneWYgBhjbPuIAJ9s/OImKv6Ur0IQjBVEuKUpVwKUpQClKUApSvhNAal458b2tJYdQPMZgyGMqpII9UEfoDNclXUP5Yu+koGFzaJ2gEwYUwCSZPPI+9WnirULce60IoFzcoYQBJ3ECeTIA9v6Vr/AFjVtdCW0sn1AEGduANzDnGW7+w968V5Hmab7RRsmdeJa4GVm2mSwgr2jvjvxGKq30x9IUZkBoaQRJMAfbv/ACmo997ty4Xsrcb0y4yQok7lMciR+oxVx1LTgG2wl2YDcBLm2WGRLIBjOCCRBg96so+Wlv8A9/BBV22cM21Czbiu1FYrMD0+nkcyMGKm6q+7mLgtpuTEYVmUjueDMAxAEe81G/blSSzBGRsMolgDORnuJ57A1n02o3N6rlu4JB8u4DtjbCGe5H0nnmrPI+q2Qb9Su1FvywbdzZsbKOkNwR8LCZkKRmIn5msqWfLDXQBbBAKz6jDAwCAI2nEk/wDaq6srNefcAsk8GRziD7YrP0q+TttFQ7ggKpPxZ9KrBwZMTMZ9sVtKDcbXUlr0Ph1F9Jt+Y3qgkTIyeRHvA/lVlpOr+YEBcI4ed2AIzyAAYmOTyRVRqDcDkXBtK+oBhmCSYE8jJIJMRUCSGkfFz8vfiPvVniUlulY0knqVwtdd/i3FzjGd2Tj5/WvmnZm+w4xwO/8A18qx6ZjdZASiCdoJmFkSTgTHfvV7puit5NtvhHqk+oEqRIfIgLIn9TV5yjjSTJex801wpBzuAwDIzPBjPGKuNNogEBO4OD6wiAspbktuzs2sDgY/nVCemsHVLZV2zhDJwSMniO8jEGs6edagsjAT8RDAwMfEcj2+1c2Rav8AFoq9yVq7Hlm4sC4g4B27oA+IFeIxnv29qiv1adrIzho2OGhyd3LCRiQPr7Vi13UXuMWZZmQvP0iO/P3P3rHZ05V1staFu6WKl3JBG4QAQPhAVgOJ/wAtIY3p/v5JUS2s+LLezayNu2EbyS2VSFgHiQWXuMj7eOl9ddys+ZCghtqhoEYAB7YXuOJqr630hrDsCysc5Vi4EGOYAnE/Qic146dqG3OzFnYjaBOGJBHPAgdvlUPBBRdIiqNjXUNbtK7bSom5tJJU7p2mOxyw5rs3hDxra1lpf9W2FAbAYgCdv68TNcS6VrjbRkezBtyJ+KSMqeT7jIxAFbN4R1C2n05ARl3EkKPSYKleOCN30x9K51leF2vX9EpnbqUpXslxSlKAUpSgFKUoBSlKA4d+I2m/ZtTeW2u0PDEkkiDGDjic/wB60vQ65rh8tQLSklQxMCTiQOSSQOPl9a7p4+8LvqtjWxJwjAKm4KWBLbmgmBPpn+tch6p0QaFxYu2d97eGS6bnlosbSyABc/4veCBzPneTp1KijjuZNJpzb0+xdj7XMsy/FL/lHzj5xEHHMDz7gugrdAT1wMczwI55/sOKw9TvEhQbSqTB2rvkyO0gmCWn3z8s1g1ggEKSsbOSW+/acxjA9qyx47tvqFyWWotzuaSSRLcDcJBHOT8UxB4qE91yp9JxuEjbwIn6kE8DseK2zpukfVXLlm3o7VpnTdLMbjqqCSFEgLJCjILDdMwajdZ8DanTqpe3umY8o7yhChjhQBxHMiASBxWqhRpsa21+7eQJBcW9xgAEyxHdRIUR3xg96hajSiV2MjkyCFBge3I9oOKtOl2dVavOtlSXhle1Mb1B9SLsIk+n4QcgEQRIODqWtNy1biyF8sqrXyDOAqhHAxCkNGJg5roj9geTe2Hy71rynVdjSLi3GV1lWYMYG0bYgCQe/NW2l8GnUaq/ZsK+o8m2kwNpJKqJAJBhSxj+LYMANio6hbRdUAbp1KnYXdiwLkKNybiJUltyzGMEnE103/8AnzTqf2y6Z3xaSZ7Hef8A6j9KslbBzF9P5FsMGIu2r9y26bTtEIIYHuZDCPkp71MfrKru2ku20Iu6Pn+WCCJA9jn5188a6VV6lrrag7ReuECY5uAtg84Jx/aqnpZ23Ef+BlOQDMEELBBBJj2I9xBqk8cZ8kNWW17qF63DXLCEkkoxBkQIOO8Yw36QanWFfUeXbsW/3l4bSrE7TuzvySSFIJ3QI59qx3+tXLt1bQQXGBaWC+tQSpfOAIK8njsatdJoY22LWoui6J3Mh9ABYQC0zEhfefbE1zyglJbd+xTTuXmk/DRtPdBL27pAaCQ/rBQyqqOCV3QZmSIMjOqda0KK58q+k8kSSfUF52zAMk/Ikg9q2/p3hHWtu8y87WJDPbL7vMW3uDAxDRC4yMkZByNN6/obdkgW9E6B1Vgz72wyhyV3gTG/bOMLnMxrF2XMFvRXb13y4UmG2gsq5WAZJOScLJ5MVWXrBVsEAzgqZAI5j7jmsDanaT6QT7gkEZkQee3vWexr1Zl/crtEySzjdxy0nb3ErHIq9NFaJT9WY7d6Sp7yGA7A47iBg/I8ia6D+G2lOo1NnzFnyxuBBIBEEjtlQY+vv2GoeGfDba5wllWHrlmUhlgEe/cBpHy7cmu1+APDdzTIzXRtZoXaVTdA77lnnHpkxWLxapJJEKJt1KUr0C4pSlAKUpQClKUApSlAKpOueFbOoFwm3bNx0K7mAIn8pOJwQD9YPIEXdKhpPkHGeq/hgVtz51uLahS+x0SQz7mYyS77g3buvAmtY6N4L1GqLm3Ze5aWUe4sJuMCIVyGIAKtk8A5Bwf0YyAiCAR7GvNqwqiFUKOcCKx8newfnLw3a1Oi1ezcdMyptfezKF3ILi7xMlZ5A9x3gV0rwBoLWuF3VM9x/VdtNb9I077jm4qgd7e0ZyBiTknoT6dWDAqpDYYEAg4iD74xX21aCqFUBVAgACAAOwA4FXUK5BS6Xwdp7ZMWrZEgglQW/NIn2g4xjPyjS/xS/DJLtvUa6wxt3Ahe9aH+juhPUTA4f0zOQSPfNdRrFqdOLiMjCVdSpHyYQf5GraUlSB+ffD/U7Op6ho/PseWt2wNLeYEqLrEMgvSIMswVSZ9xNPw36Jqbmq1OmsX30rKrb7gLBl8timzaCB6mOZBIAJEGrTSeGU33+i6lxbuq5u6K+wwdwEof9l1UGB+YN3ABg+AeqXendV1S6uVfy74ubjJZkXzVaT8W4IYPfd86z9yxB8I9NtseparUqSNPadhLMR5rsyopJMvLAjJM4movgzwzqdfaNnT6ZBF0M2sckeWNq+gZ9RlQ0AE57AzUCxpL13S6i7uIsqyNckwHusYRQPzN62PyEnuJ7d+DPSDp+lISIN53vQeYMKv6qgP3pHchk3wx+G2m0Nkoo826xDXL9wbmcj5Thckhc5gmTmvWm/DrTC4brW0DTKqghFMRug8tMtnjHtJ2ulaOEXyiCB07o62ZhnYnlnMk8fbt7V5610tb9shk3+wxInBZZGGiY/tNWNKaVVA5N1X8HGdrjpcVSXJQQWgQ23dmRkgSo45WZNVvTfwoYlgbtlQ+zaSGO0kFltg42kpJOMBgI4rtdfAKo8SBV9I8NWNNDW7SKwULIHAgCATmMTmT9sVa0pWiSXAFKUqQKUpQClKUApSlAKUpQClKUApSlAKUpQClKUBpX4oeDTrdN5tlT+1WPVbK4ZgDJSffG4ezAe5rhnifxSde9q7cTbfW0LV5hAFwqTtuR2JUwR2Ix8v1RX55/Fjw4mk6ixtwFvKL23+EszBwPlK7vvHaspqlaJs89JU65OndKtAqsvf1DD3Zmkn/AAWdoHzYDtX6E09hURUUBVUBVA4AAgD9BXOvwW8MC1pm1jD95flV/wBm2jER9WYE/QL7V0mrQW1sMUpSrkClKUApSlAKUpQClKUApSlAKUpQClKUApSlAKUpQClKUApSlAKUpQCuG/jqJ6hpx72P/wBXrtGt6pasibt23b/xMAfsDk1wf8WOvWtV1FGtMHS3ZVd2YJ3Ox5jswFVbXAs6n+FF7d0qwP4TcX9Ljf3rb65X+F3jbTWdGLN1mRt7NO0kQ0RMTmuiaLr+nvf6O/bY+24A/oc1CnHiyLRYUpSrkilKUApSlAKUpQClKUApSlAKUpQClKUApSlAKUpQClKUApSlAeLxbadgUtGNxIE/OATFaf1Tw/1O+f8Az9q0v8NtXUfrO4/rW50qsoqXJDVnK3/CC8xJbVWyTydrk/1z96wH8D3mf2q3/uN/xV1ulZrDBEaUcps/gtcUyNUg+exp/wDlUgfg8/8A6sf7h/466dSnkQ9BpRpnRvCGt0pGzqAZB/q3ts6H5ZeR9iK3JJgTE944r7StIxUeCUqFKUqxIpSlAKUpQClKUApSlAKUpQClKUApSlAKUpQClKUApSlAKUpQClKUApSlAKUpQClKUApSlAKUpQClKUApSlAKUpQClKUApSlAKUpQClKUApSlAKUpQClKUApSlAKUpQClKUApSlAKUpQClKUApSlAf//Z"/>
          <p:cNvSpPr>
            <a:spLocks noChangeAspect="1" noChangeArrowheads="1"/>
          </p:cNvSpPr>
          <p:nvPr/>
        </p:nvSpPr>
        <p:spPr bwMode="auto">
          <a:xfrm>
            <a:off x="168275" y="-982663"/>
            <a:ext cx="2219325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79" name="AutoShape 4" descr="data:image/jpeg;base64,/9j/4AAQSkZJRgABAQAAAQABAAD/2wCEAAkGBhQREBMSExESEhUWGRgWFxQXGBcXFRgdFxYZGxgYGxsXGyYeGxskGhUYIDsgIycsLCwsHB8xNTA2NSYrLCoBCQoKDgwOGQ8PGiokHyQ1Li8tLS8tLCwtNCkuLCkwKS0sLCw0LC8sLCwsLCwsNC8sKSwsLCosLCwsLC8sMCwsLP/AABEIANgA6QMBIgACEQEDEQH/xAAcAAEAAgMBAQEAAAAAAAAAAAAABAUDBgcCAQj/xABBEAACAQMDAgQEAwYCCAcBAAABAhEAAyEEEjEFQQYTIlEyYXGBB0KRFCNSobHRcsEzQ2KS0uHw8RU0VKKywsMI/8QAGgEBAAMBAQEAAAAAAAAAAAAAAAECAwQFBv/EACwRAAICAQMCBQQBBQAAAAAAAAABAhEDEiExQfAEE1FxgQVhkaEjFCIywdH/2gAMAwEAAhEDEQA/AO40pSgFKUoBSlKAUpSgFKUoBSlKAUpSgFKUoBSlKAUpSgFKUoBSlKAUpSgFKUoBSlKAUpSgFKUoBSlKAUpSgFKUoDy7gAkmAMk0RwQCDIOQarOu9VWyFDDcGkMuciIweBkjmtPt9buW7pS3dbYDhCQxVZwTkAwCBEmY+dcGbxscU9PPr3wDotK1voniDc6odzFxuJydpJwPbbtEyO81Ku+JNl1rbWmG0iW7bSDDA8HjitP6vHp1ydImi6qNqdeqMFPdWaf8Me33/StQ6l4rNt3ZXKgnClckx8wf4Y+pql6/4ldh5qDcYAMA4xkx7Y/nXLP6harGt7+KB0zR3S9tGIglQSPmRmsiuDMEGMH5Yn+hrnWj8QXvLRCxQsSQueDxJjuN2Bwf1qw0XXnspckKWMERkCPixJJIE/pUL6jFNRkvf8dPXcG7183j3GMf9frWtaTxSzLcMCQJWfTzBgdzCtOKoNV1Vn75IG4cbjBIYjAkgAfQA9q0yfUIKKlFX+hRvVzqttXCFhJEziOY5+tS65lotZ68sIVgWVYBBBwPn+Y8nkY9+g9J1/nWg+JkzEwO455wRmp8J4x5pOMuQTKUpXokClKUApSlAKUpQClKUApSlAKUpQClKUAqPqteluN7BSeB/wBu1SK1PxpcsyqsSLvpIidsbvzAc8Ef51z+JyPHjco18go/EfiA6gtaMrAIImFJBwwkx+sTWtaDVWUclr3q9j6VMDBaRkE7f09qn6zpRblwvORhQPkSJnjmQc1903TrdoOxW3d8yRnbhYMwJ4aftk18880Wm5O2yN3yZrRIY3V8s71Ad9x9MfEVH9jOT2NRNR1bzdyeY0x6RPpn+Ee4hZkGRVd1XqLKrMHXaOFUfDztYkRnMwR2zzAq9Peshhda9sJJJVfVwcA7jBz2jirRwua1S+OpFl9Z6UzWz5t21cIYsgVstxiTHt8wKy6e86lwQSABhfVysgek8/8AXaq231dERgiW3kj95xEicgE8AsMdq8DrZdle2iqASrMsgEtiYAHpAnMVPkzldr/RDZM13iKLihQ6ncVIghgRzzxMfyHvWbR9QAVUu3oUhsANJBwDjAySY9qj+lXa3ft3Gu3NoEAwQJiCRPZcTIjmo+p1LX/MRdOLaj1lX9JEYZlE5MYjjniat5cWkkq++wsvf2k+UjrfDAk+WONwPEn7fT9ai6TqlqWaba7j6hv3ALwYMYb6e1V+qW6tm15XqUmG2gD5IF/MYAYzOCPbmLqumO1pGBcKpHrZkESfVCyPzEcHJ94FRDFGqb5Jvcmi5ae56LpYnmcnkyN0R7c4rd/Dvigq3lncwB+ZCqBwPsPoa5l0+6C7W39DhYDAQcEST/tR3yf89g0epAgDMsZESBJkHGQYg5J5q81LFJODexF0dh02rS4JRgw/p9azVr/hG7Z/ZyyMcQruxwSB2JiB3j51sFe5hm5wTlV/YuKUpWwFKUoBSlKAUpSgFKUoBSlKAVi1N7YjPBO0FoHJgTArLWieNOtXAz2YOxotkZwG2ndCSTMYOMbhHFY5svlxsHrqXiG491XskiAYB2mO047HGDwQaqdZ1I3Wm5cFyJ9gDP8ADJntED5e81V9T1xCxbRtsYnuWyRAiTn7Zqr89rdtEuv6wJKAAjapJXcZ4z9uMzXzeSWTLdvr3sRZaaq45naqhQJOTvYCSAFUZEDAMT+tazqdcBcdUttvXG87hsJzkc4ggk/L61LvdSuWiARvlm3NuIk7SQF3nIGR9zjNVnVdPbb9627eQSwUhlG3C29o/LtjJ9vvXR4fEk9+/co2R9R1RlBV425gAwYJj9JEx9+wrFbTzCStoqTLKeBC4gSc5Pb/ALZbiFbSNs8rl0vXA03AAdiqQPYj+ROKhau5uWW3+YSpYtIwwwAJyIAz7RivQil0KmfSWGtoxZGClSfi25H3zE/0NZbj2/L8wCJG0hDG1hncQZJEDt7du9ld1Gy2VRX3vbtoWCgLtUQ7NtnIgiAc9/aq9Aji4QSp2wpAidsEQARHwgd+TmoU3LdjqYLXUWaN1xyq4Jkz6hMwQQII7R2qfY8QOrsAFfABY5+GeG9iCflHaqd7zs7NIJJzAEGe57Vm6bfurbuIp/dsRuQsACRBGOfYVecE1bSJNxXqSW7K+SxbzHCiQiqrCDyYK4xBj3kYnXNfoLxa6bWE8yfJ37myZGCIYbjjnnvzVhrktBGVSqs+SqbmQxP1hgRAHeMimjuhltqCVFqTdBUg7gIViSPecx3M8iuOD0JyX77+CEyMdKyW09Jt3pAO7cGMD1NkZAn6c88VfdAa5bM3tl4EiSSIPHpIHA+mM/WsFnULbYftETJCCJaG5PqHeRg8EgxWVOmqFLWnN0RMMFkNE+qIERme2aynl1bPv5L1XBsV/qTKrFJS2zT5ZnYu4yAY4mOfl+tn0HxI1oubm5xnAZTJIkMJO5gYAH3rQf8Axpt7KyGR6oQGHg8xElSBz8hVpoNVbuhm2MDEengTgYGZ9X1x+lP5MT1EpnZVMivtaZ4L65dulUYNt2wAfZQNreqCBgjvJPsDW517+LJ5kbLClKVqBSlKAUpSgFKUoBVbqOthHuIbbgIu7dHpPeATgmM89j7VZVz3xVr9RZe5YZt9u6CQSbeAcCd/sYHbjGa5fE5HjSaB9694vuMCE9Den0EkTPxDgkmQR9vqKr9H1c3LbEuLgYw12CrAQAB6miBER7j6VQ2uokEjczvkC9AJQDB2jG48TGeMcmqTr/iCWi26vkNvgCfSBnGeO88V48Y5crpvnqVbNg1nUGE3MPtEAgHd6pnnjsK1vWtPl3i5v+ojZtO3dsBiOYBMQQOJFWXT7zL+6NtZZYUiSbhaQIJ/JuXg4Ez7VEGnd0FkXNrGYlSY2jcdxOcgfl+napjj0Sb7rqVuzDd1alEuBQgfJedoAOBgHHE8f0qN0/TliGDXAVWF4IIgy0kgKJEkd5Oaz6vSMlkmA43+snJYAAelYkCZM1g/8TXY6qm/eCLndFAb8m4SpHz7x7Y3gm4vSRVkiBbJUW7bhPjDupUhVkxABHI+GDx7VE1rI4JsW5uKxYuklQkAcQDEyJOPbmsWk1GFtJZVhJYkwWY+3HEA+n/lVjZ0bMzOxtgDZggqjBiIBaBCnOe8d+2j/jdvv4I4I66S4lrzQm5IAuIQ67cgn0kztkxuHz4r7Yup5Fxtg2ghlhlJBiCOzGYHywOal3NbdS5b33nAYepWhlaD8Kz8SEzmfcVWPfRTd3LG7dtAAlYkDB+YA+81EW5c/r37+Ca9CRoLMyw04ZSSFa5MtjCgKQN0An9Yr6NItq1FxBu37kLbRuGRn8xxBn/DOK89P05vJLtcCKItpPLZiS0CCZ/mMYNY72tXzCWVWU7YZdxW3gEAH3A7Ge/3buTRBZaLRh9lx7SoA4ypZChwd0DA3HbmQM4qRpepWrZYEOLkgvc3jc0tIaASG5OIPbM5qHotctvd5F0FSJubwYYgYhZkjJx2984rW1AZmZbbEqBBiGaSCNwOCCBIA7E881ksbm3q4Bteq15uA7SdQiqTm3Lg7eAe3czGJiovTesNcvAtIUYHCgAiIzPODtHtxzWp2b94sQbrL6uWJiTzI7zFWGkv3HuWy7KO24TPp9InIM+xP+eYl4VRTWxezam6OouM5vf6VgERUCrtUemYB3YEkR3rH0vS3LN1ka8FQkRkkkcY7CB7yM1l6T1BU3yRtkem4QUBzgE45H2n5VA650xrQuOr2mTcWVifUsyfVk7xiBPftXNCTk3CbIrqbJquotai55hQGYMbtwkYG0wC335H1q66H4uuAAP622kFQSYM+kcAjOPoD8q5v0HxDja7i3hzvgGNwIEQPc8A5/lVtd6iWbaC1tzhrmBv5ALCDBwwjnnFWccmF7OmupZM65pet73tp5b+td24CVHeCeAYgwc5FWlc88Kay/euJZVilu36j6kMjg7dp4wR3icwTXQ69nwuSWSLciwpSldYFKUoBSlKAVr/AIo8KDWCd5VgIUY2zPJkEjHt8pmK2ClUnBTVSBxLrXQ9Rorauwm2rbC2yCcxOeB39UdjyManqHQoJDdmKiAzdjmfhGMckk13rxtoRd0jghiRkFfy+7ESAQAO/eK4r07ozG8twHcFuKG2sDH8Ix8PecmZjua87JGOGT/JRostLokt2kBItu4gqgmQZ2FiDE5E5x7zBHjW6u3bYOlrYwUKFDKT6AfU0TnMZOZB7CovUtcGuOI24OdohsHlgTtYAkz8hPM1rQtkkD97cAJAAKxux/7YxPy965IQlkvWyC61OouWWNwsrPcUQGCMIJEgwT7TI/514u3V3bLmzay4bbJUmT+YwsEtxz+hqos6UbyWVh8IEyO8Yx8jiaz30khmQsSMqs7l2/WATAiujy0tu/sGRfNKljvDBp2kYb6/I/8AOrnTdat+UoKJ8REFS/tDQIkiDzn5+2v6gsibYWC0g43cQJgwMe3vUzpNtH+IFm3YRSFgD1EknEQCAPeK2yRi42x0JWr6otyC24uGw3KkEwFA7e8/P9cV9heggiQp3A4OAWJPYzJz/Lic+r6SihCFuySdyQCQATIBGJEEfOJiBmQOiByAvvJLh5EcWyYyT6STHvms1kxxWwtFbpNe4UpukKJMiZzgfq05/vWPRXioOYBzEA8SIz7/ANqx6m8huu0eWpjAJJwMwW+fv71adO06tp7rtcsruKhFY/vcHEAYzvMye1btRrjknSjDYsMtt3AwxAEnEggwBOTyam6DUEqytu2XAv5wNpQ53TGIGOI9+ax3VYsllNhZQTv3lR35JMdjkHtWW/0oeUXW8uocCTDIFWVJ/OZaIEgAf0rnlJPnr2ipX6jVl7l31gJukIRCGDKqQzY44k5nNY9NpQ5/dggbdzKxiYIkIcY554qTptOikedIugg8pt2BJHJ2z+sj+cnyrWx1Adwu/YLjeWyZ5VRjkkkZmK0clHZEGDT61bZ2grBhSLgOV3cgAennPBgY7VI6hftNb43ncVMDKKk7iPUInH2NWvTrFq3Cai15k97i7JHMiDmPTzxJrLb01keUBBKmFWG9Qg+8iCD9OMDM8sskU9VP39STW9JeUIIDen1diyScCZyIIIIzNbj0bw9qNbbNyNtu420MEmPU08CYGMrMZ94rVk6IyOrTt3k7ZYSV7DMFiDEGfbEzHfPCeiFrS21AYYk7pyeNwEmAQJge/vNdMIRyy/ZZIweGPCo0YneWYgBhjbPuIAJ9s/OImKv6Ur0IQjBVEuKUpVwKUpQClKUApSvhNAal458b2tJYdQPMZgyGMqpII9UEfoDNclXUP5Yu+koGFzaJ2gEwYUwCSZPPI+9WnirULce60IoFzcoYQBJ3ECeTIA9v6Vr/AFjVtdCW0sn1AEGduANzDnGW7+w968V5Hmab7RRsmdeJa4GVm2mSwgr2jvjvxGKq30x9IUZkBoaQRJMAfbv/ACmo997ty4Xsrcb0y4yQok7lMciR+oxVx1LTgG2wl2YDcBLm2WGRLIBjOCCRBg96so+Wlv8A9/BBV22cM21Czbiu1FYrMD0+nkcyMGKm6q+7mLgtpuTEYVmUjueDMAxAEe81G/blSSzBGRsMolgDORnuJ57A1n02o3N6rlu4JB8u4DtjbCGe5H0nnmrPI+q2Qb9Su1FvywbdzZsbKOkNwR8LCZkKRmIn5msqWfLDXQBbBAKz6jDAwCAI2nEk/wDaq6srNefcAsk8GRziD7YrP0q+TttFQ7ggKpPxZ9KrBwZMTMZ9sVtKDcbXUlr0Ph1F9Jt+Y3qgkTIyeRHvA/lVlpOr+YEBcI4ed2AIzyAAYmOTyRVRqDcDkXBtK+oBhmCSYE8jJIJMRUCSGkfFz8vfiPvVniUlulY0knqVwtdd/i3FzjGd2Tj5/WvmnZm+w4xwO/8A18qx6ZjdZASiCdoJmFkSTgTHfvV7puit5NtvhHqk+oEqRIfIgLIn9TV5yjjSTJex801wpBzuAwDIzPBjPGKuNNogEBO4OD6wiAspbktuzs2sDgY/nVCemsHVLZV2zhDJwSMniO8jEGs6edagsjAT8RDAwMfEcj2+1c2Rav8AFoq9yVq7Hlm4sC4g4B27oA+IFeIxnv29qiv1adrIzho2OGhyd3LCRiQPr7Vi13UXuMWZZmQvP0iO/P3P3rHZ05V1staFu6WKl3JBG4QAQPhAVgOJ/wAtIY3p/v5JUS2s+LLezayNu2EbyS2VSFgHiQWXuMj7eOl9ddys+ZCghtqhoEYAB7YXuOJqr630hrDsCysc5Vi4EGOYAnE/Qic146dqG3OzFnYjaBOGJBHPAgdvlUPBBRdIiqNjXUNbtK7bSom5tJJU7p2mOxyw5rs3hDxra1lpf9W2FAbAYgCdv68TNcS6VrjbRkezBtyJ+KSMqeT7jIxAFbN4R1C2n05ARl3EkKPSYKleOCN30x9K51leF2vX9EpnbqUpXslxSlKAUpSgFKUoBSlKA4d+I2m/ZtTeW2u0PDEkkiDGDjic/wB60vQ65rh8tQLSklQxMCTiQOSSQOPl9a7p4+8LvqtjWxJwjAKm4KWBLbmgmBPpn+tch6p0QaFxYu2d97eGS6bnlosbSyABc/4veCBzPneTp1KijjuZNJpzb0+xdj7XMsy/FL/lHzj5xEHHMDz7gugrdAT1wMczwI55/sOKw9TvEhQbSqTB2rvkyO0gmCWn3z8s1g1ggEKSsbOSW+/acxjA9qyx47tvqFyWWotzuaSSRLcDcJBHOT8UxB4qE91yp9JxuEjbwIn6kE8DseK2zpukfVXLlm3o7VpnTdLMbjqqCSFEgLJCjILDdMwajdZ8DanTqpe3umY8o7yhChjhQBxHMiASBxWqhRpsa21+7eQJBcW9xgAEyxHdRIUR3xg96hajSiV2MjkyCFBge3I9oOKtOl2dVavOtlSXhle1Mb1B9SLsIk+n4QcgEQRIODqWtNy1biyF8sqrXyDOAqhHAxCkNGJg5roj9geTe2Hy71rynVdjSLi3GV1lWYMYG0bYgCQe/NW2l8GnUaq/ZsK+o8m2kwNpJKqJAJBhSxj+LYMANio6hbRdUAbp1KnYXdiwLkKNybiJUltyzGMEnE103/8AnzTqf2y6Z3xaSZ7Hef8A6j9KslbBzF9P5FsMGIu2r9y26bTtEIIYHuZDCPkp71MfrKru2ku20Iu6Pn+WCCJA9jn5188a6VV6lrrag7ReuECY5uAtg84Jx/aqnpZ23Ef+BlOQDMEELBBBJj2I9xBqk8cZ8kNWW17qF63DXLCEkkoxBkQIOO8Yw36QanWFfUeXbsW/3l4bSrE7TuzvySSFIJ3QI59qx3+tXLt1bQQXGBaWC+tQSpfOAIK8njsatdJoY22LWoui6J3Mh9ABYQC0zEhfefbE1zyglJbd+xTTuXmk/DRtPdBL27pAaCQ/rBQyqqOCV3QZmSIMjOqda0KK58q+k8kSSfUF52zAMk/Ikg9q2/p3hHWtu8y87WJDPbL7vMW3uDAxDRC4yMkZByNN6/obdkgW9E6B1Vgz72wyhyV3gTG/bOMLnMxrF2XMFvRXb13y4UmG2gsq5WAZJOScLJ5MVWXrBVsEAzgqZAI5j7jmsDanaT6QT7gkEZkQee3vWexr1Zl/crtEySzjdxy0nb3ErHIq9NFaJT9WY7d6Sp7yGA7A47iBg/I8ia6D+G2lOo1NnzFnyxuBBIBEEjtlQY+vv2GoeGfDba5wllWHrlmUhlgEe/cBpHy7cmu1+APDdzTIzXRtZoXaVTdA77lnnHpkxWLxapJJEKJt1KUr0C4pSlAKUpQClKUApSlAKpOueFbOoFwm3bNx0K7mAIn8pOJwQD9YPIEXdKhpPkHGeq/hgVtz51uLahS+x0SQz7mYyS77g3buvAmtY6N4L1GqLm3Ze5aWUe4sJuMCIVyGIAKtk8A5Bwf0YyAiCAR7GvNqwqiFUKOcCKx8newfnLw3a1Oi1ezcdMyptfezKF3ILi7xMlZ5A9x3gV0rwBoLWuF3VM9x/VdtNb9I077jm4qgd7e0ZyBiTknoT6dWDAqpDYYEAg4iD74xX21aCqFUBVAgACAAOwA4FXUK5BS6Xwdp7ZMWrZEgglQW/NIn2g4xjPyjS/xS/DJLtvUa6wxt3Ahe9aH+juhPUTA4f0zOQSPfNdRrFqdOLiMjCVdSpHyYQf5GraUlSB+ffD/U7Op6ho/PseWt2wNLeYEqLrEMgvSIMswVSZ9xNPw36Jqbmq1OmsX30rKrb7gLBl8timzaCB6mOZBIAJEGrTSeGU33+i6lxbuq5u6K+wwdwEof9l1UGB+YN3ABg+AeqXendV1S6uVfy74ubjJZkXzVaT8W4IYPfd86z9yxB8I9NtseparUqSNPadhLMR5rsyopJMvLAjJM4movgzwzqdfaNnT6ZBF0M2sckeWNq+gZ9RlQ0AE57AzUCxpL13S6i7uIsqyNckwHusYRQPzN62PyEnuJ7d+DPSDp+lISIN53vQeYMKv6qgP3pHchk3wx+G2m0Nkoo826xDXL9wbmcj5Thckhc5gmTmvWm/DrTC4brW0DTKqghFMRug8tMtnjHtJ2ulaOEXyiCB07o62ZhnYnlnMk8fbt7V5610tb9shk3+wxInBZZGGiY/tNWNKaVVA5N1X8HGdrjpcVSXJQQWgQ23dmRkgSo45WZNVvTfwoYlgbtlQ+zaSGO0kFltg42kpJOMBgI4rtdfAKo8SBV9I8NWNNDW7SKwULIHAgCATmMTmT9sVa0pWiSXAFKUqQKUpQClKUApSlAKUpQClKUApSlAKUpQClKUBpX4oeDTrdN5tlT+1WPVbK4ZgDJSffG4ezAe5rhnifxSde9q7cTbfW0LV5hAFwqTtuR2JUwR2Ix8v1RX55/Fjw4mk6ixtwFvKL23+EszBwPlK7vvHaspqlaJs89JU65OndKtAqsvf1DD3Zmkn/AAWdoHzYDtX6E09hURUUBVUBVA4AAgD9BXOvwW8MC1pm1jD95flV/wBm2jER9WYE/QL7V0mrQW1sMUpSrkClKUApSlAKUpQClKUApSlAKUpQClKUApSlAKUpQClKUApSlAKUpQCuG/jqJ6hpx72P/wBXrtGt6pasibt23b/xMAfsDk1wf8WOvWtV1FGtMHS3ZVd2YJ3Ox5jswFVbXAs6n+FF7d0qwP4TcX9Ljf3rb65X+F3jbTWdGLN1mRt7NO0kQ0RMTmuiaLr+nvf6O/bY+24A/oc1CnHiyLRYUpSrkilKUApSlAKUpQClKUApSlAKUpQClKUApSlAKUpQClKUApSlAeLxbadgUtGNxIE/OATFaf1Tw/1O+f8Az9q0v8NtXUfrO4/rW50qsoqXJDVnK3/CC8xJbVWyTydrk/1z96wH8D3mf2q3/uN/xV1ulZrDBEaUcps/gtcUyNUg+exp/wDlUgfg8/8A6sf7h/466dSnkQ9BpRpnRvCGt0pGzqAZB/q3ts6H5ZeR9iK3JJgTE944r7StIxUeCUqFKUqxIpSlAKUpQClKUApSlAKUpQClKUApSlAKUpQClKUApSlAKUpQClKUApSlAKUpQClKUApSlAKUpQClKUApSlAKUpQClKUApSlAKUpQClKUApSlAKUpQClKUApSlAKUpQClKUApSlAKUpQClKUApSlAf//Z"/>
          <p:cNvSpPr>
            <a:spLocks noChangeAspect="1" noChangeArrowheads="1"/>
          </p:cNvSpPr>
          <p:nvPr/>
        </p:nvSpPr>
        <p:spPr bwMode="auto">
          <a:xfrm>
            <a:off x="320675" y="-830263"/>
            <a:ext cx="2219325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80" name="AutoShape 6" descr="data:image/jpeg;base64,/9j/4AAQSkZJRgABAQAAAQABAAD/2wCEAAkGBhQREBMSExESEhUWGRgWFxQXGBcXFRgdFxYZGxgYGxsXGyYeGxskGhUYIDsgIycsLCwsHB8xNTA2NSYrLCoBCQoKDgwOGQ8PGiokHyQ1Li8tLS8tLCwtNCkuLCkwKS0sLCw0LC8sLCwsLCwsNC8sKSwsLCosLCwsLC8sMCwsLP/AABEIANgA6QMBIgACEQEDEQH/xAAcAAEAAgMBAQEAAAAAAAAAAAAABAUDBgcCAQj/xABBEAACAQMDAgQEAwYCCAcBAAABAhEAAyEEEjEFQQYTIlEyYXGBB0KRFCNSobHRcsEzQ2KS0uHw8RU0VKKywsMI/8QAGgEBAAMBAQEAAAAAAAAAAAAAAAECAwQFBv/EACwRAAICAQMCBQQBBQAAAAAAAAABAhEDEiExQfAEE1FxgQVhkaEjFCIywdH/2gAMAwEAAhEDEQA/AO40pSgFKUoBSlKAUpSgFKUoBSlKAUpSgFKUoBSlKAUpSgFKUoBSlKAUpSgFKUoBSlKAUpSgFKUoBSlKAUpSgFKUoDy7gAkmAMk0RwQCDIOQarOu9VWyFDDcGkMuciIweBkjmtPt9buW7pS3dbYDhCQxVZwTkAwCBEmY+dcGbxscU9PPr3wDotK1voniDc6odzFxuJydpJwPbbtEyO81Ku+JNl1rbWmG0iW7bSDDA8HjitP6vHp1ydImi6qNqdeqMFPdWaf8Me33/StQ6l4rNt3ZXKgnClckx8wf4Y+pql6/4ldh5qDcYAMA4xkx7Y/nXLP6harGt7+KB0zR3S9tGIglQSPmRmsiuDMEGMH5Yn+hrnWj8QXvLRCxQsSQueDxJjuN2Bwf1qw0XXnspckKWMERkCPixJJIE/pUL6jFNRkvf8dPXcG7183j3GMf9frWtaTxSzLcMCQJWfTzBgdzCtOKoNV1Vn75IG4cbjBIYjAkgAfQA9q0yfUIKKlFX+hRvVzqttXCFhJEziOY5+tS65lotZ68sIVgWVYBBBwPn+Y8nkY9+g9J1/nWg+JkzEwO455wRmp8J4x5pOMuQTKUpXokClKUApSlAKUpQClKUApSlAKUpQClKUAqPqteluN7BSeB/wBu1SK1PxpcsyqsSLvpIidsbvzAc8Ef51z+JyPHjco18go/EfiA6gtaMrAIImFJBwwkx+sTWtaDVWUclr3q9j6VMDBaRkE7f09qn6zpRblwvORhQPkSJnjmQc1903TrdoOxW3d8yRnbhYMwJ4aftk18880Wm5O2yN3yZrRIY3V8s71Ad9x9MfEVH9jOT2NRNR1bzdyeY0x6RPpn+Ee4hZkGRVd1XqLKrMHXaOFUfDztYkRnMwR2zzAq9Peshhda9sJJJVfVwcA7jBz2jirRwua1S+OpFl9Z6UzWz5t21cIYsgVstxiTHt8wKy6e86lwQSABhfVysgek8/8AXaq231dERgiW3kj95xEicgE8AsMdq8DrZdle2iqASrMsgEtiYAHpAnMVPkzldr/RDZM13iKLihQ6ncVIghgRzzxMfyHvWbR9QAVUu3oUhsANJBwDjAySY9qj+lXa3ft3Gu3NoEAwQJiCRPZcTIjmo+p1LX/MRdOLaj1lX9JEYZlE5MYjjniat5cWkkq++wsvf2k+UjrfDAk+WONwPEn7fT9ai6TqlqWaba7j6hv3ALwYMYb6e1V+qW6tm15XqUmG2gD5IF/MYAYzOCPbmLqumO1pGBcKpHrZkESfVCyPzEcHJ94FRDFGqb5Jvcmi5ae56LpYnmcnkyN0R7c4rd/Dvigq3lncwB+ZCqBwPsPoa5l0+6C7W39DhYDAQcEST/tR3yf89g0epAgDMsZESBJkHGQYg5J5q81LFJODexF0dh02rS4JRgw/p9azVr/hG7Z/ZyyMcQruxwSB2JiB3j51sFe5hm5wTlV/YuKUpWwFKUoBSlKAUpSgFKUoBSlKAVi1N7YjPBO0FoHJgTArLWieNOtXAz2YOxotkZwG2ndCSTMYOMbhHFY5svlxsHrqXiG491XskiAYB2mO047HGDwQaqdZ1I3Wm5cFyJ9gDP8ADJntED5e81V9T1xCxbRtsYnuWyRAiTn7Zqr89rdtEuv6wJKAAjapJXcZ4z9uMzXzeSWTLdvr3sRZaaq45naqhQJOTvYCSAFUZEDAMT+tazqdcBcdUttvXG87hsJzkc4ggk/L61LvdSuWiARvlm3NuIk7SQF3nIGR9zjNVnVdPbb9627eQSwUhlG3C29o/LtjJ9vvXR4fEk9+/co2R9R1RlBV425gAwYJj9JEx9+wrFbTzCStoqTLKeBC4gSc5Pb/ALZbiFbSNs8rl0vXA03AAdiqQPYj+ROKhau5uWW3+YSpYtIwwwAJyIAz7RivQil0KmfSWGtoxZGClSfi25H3zE/0NZbj2/L8wCJG0hDG1hncQZJEDt7du9ld1Gy2VRX3vbtoWCgLtUQ7NtnIgiAc9/aq9Aji4QSp2wpAidsEQARHwgd+TmoU3LdjqYLXUWaN1xyq4Jkz6hMwQQII7R2qfY8QOrsAFfABY5+GeG9iCflHaqd7zs7NIJJzAEGe57Vm6bfurbuIp/dsRuQsACRBGOfYVecE1bSJNxXqSW7K+SxbzHCiQiqrCDyYK4xBj3kYnXNfoLxa6bWE8yfJ37myZGCIYbjjnnvzVhrktBGVSqs+SqbmQxP1hgRAHeMimjuhltqCVFqTdBUg7gIViSPecx3M8iuOD0JyX77+CEyMdKyW09Jt3pAO7cGMD1NkZAn6c88VfdAa5bM3tl4EiSSIPHpIHA+mM/WsFnULbYftETJCCJaG5PqHeRg8EgxWVOmqFLWnN0RMMFkNE+qIERme2aynl1bPv5L1XBsV/qTKrFJS2zT5ZnYu4yAY4mOfl+tn0HxI1oubm5xnAZTJIkMJO5gYAH3rQf8Axpt7KyGR6oQGHg8xElSBz8hVpoNVbuhm2MDEengTgYGZ9X1x+lP5MT1EpnZVMivtaZ4L65dulUYNt2wAfZQNreqCBgjvJPsDW517+LJ5kbLClKVqBSlKAUpSgFKUoBVbqOthHuIbbgIu7dHpPeATgmM89j7VZVz3xVr9RZe5YZt9u6CQSbeAcCd/sYHbjGa5fE5HjSaB9694vuMCE9Den0EkTPxDgkmQR9vqKr9H1c3LbEuLgYw12CrAQAB6miBER7j6VQ2uokEjczvkC9AJQDB2jG48TGeMcmqTr/iCWi26vkNvgCfSBnGeO88V48Y5crpvnqVbNg1nUGE3MPtEAgHd6pnnjsK1vWtPl3i5v+ojZtO3dsBiOYBMQQOJFWXT7zL+6NtZZYUiSbhaQIJ/JuXg4Ez7VEGnd0FkXNrGYlSY2jcdxOcgfl+napjj0Sb7rqVuzDd1alEuBQgfJedoAOBgHHE8f0qN0/TliGDXAVWF4IIgy0kgKJEkd5Oaz6vSMlkmA43+snJYAAelYkCZM1g/8TXY6qm/eCLndFAb8m4SpHz7x7Y3gm4vSRVkiBbJUW7bhPjDupUhVkxABHI+GDx7VE1rI4JsW5uKxYuklQkAcQDEyJOPbmsWk1GFtJZVhJYkwWY+3HEA+n/lVjZ0bMzOxtgDZggqjBiIBaBCnOe8d+2j/jdvv4I4I66S4lrzQm5IAuIQ67cgn0kztkxuHz4r7Yup5Fxtg2ghlhlJBiCOzGYHywOal3NbdS5b33nAYepWhlaD8Kz8SEzmfcVWPfRTd3LG7dtAAlYkDB+YA+81EW5c/r37+Ca9CRoLMyw04ZSSFa5MtjCgKQN0An9Yr6NItq1FxBu37kLbRuGRn8xxBn/DOK89P05vJLtcCKItpPLZiS0CCZ/mMYNY72tXzCWVWU7YZdxW3gEAH3A7Ge/3buTRBZaLRh9lx7SoA4ypZChwd0DA3HbmQM4qRpepWrZYEOLkgvc3jc0tIaASG5OIPbM5qHotctvd5F0FSJubwYYgYhZkjJx2984rW1AZmZbbEqBBiGaSCNwOCCBIA7E881ksbm3q4Bteq15uA7SdQiqTm3Lg7eAe3czGJiovTesNcvAtIUYHCgAiIzPODtHtxzWp2b94sQbrL6uWJiTzI7zFWGkv3HuWy7KO24TPp9InIM+xP+eYl4VRTWxezam6OouM5vf6VgERUCrtUemYB3YEkR3rH0vS3LN1ka8FQkRkkkcY7CB7yM1l6T1BU3yRtkem4QUBzgE45H2n5VA650xrQuOr2mTcWVifUsyfVk7xiBPftXNCTk3CbIrqbJquotai55hQGYMbtwkYG0wC335H1q66H4uuAAP622kFQSYM+kcAjOPoD8q5v0HxDja7i3hzvgGNwIEQPc8A5/lVtd6iWbaC1tzhrmBv5ALCDBwwjnnFWccmF7OmupZM65pet73tp5b+td24CVHeCeAYgwc5FWlc88Kay/euJZVilu36j6kMjg7dp4wR3icwTXQ69nwuSWSLciwpSldYFKUoBSlKAVr/AIo8KDWCd5VgIUY2zPJkEjHt8pmK2ClUnBTVSBxLrXQ9Rorauwm2rbC2yCcxOeB39UdjyManqHQoJDdmKiAzdjmfhGMckk13rxtoRd0jghiRkFfy+7ESAQAO/eK4r07ozG8twHcFuKG2sDH8Ix8PecmZjua87JGOGT/JRostLokt2kBItu4gqgmQZ2FiDE5E5x7zBHjW6u3bYOlrYwUKFDKT6AfU0TnMZOZB7CovUtcGuOI24OdohsHlgTtYAkz8hPM1rQtkkD97cAJAAKxux/7YxPy965IQlkvWyC61OouWWNwsrPcUQGCMIJEgwT7TI/514u3V3bLmzay4bbJUmT+YwsEtxz+hqos6UbyWVh8IEyO8Yx8jiaz30khmQsSMqs7l2/WATAiujy0tu/sGRfNKljvDBp2kYb6/I/8AOrnTdat+UoKJ8REFS/tDQIkiDzn5+2v6gsibYWC0g43cQJgwMe3vUzpNtH+IFm3YRSFgD1EknEQCAPeK2yRi42x0JWr6otyC24uGw3KkEwFA7e8/P9cV9heggiQp3A4OAWJPYzJz/Lic+r6SihCFuySdyQCQATIBGJEEfOJiBmQOiByAvvJLh5EcWyYyT6STHvms1kxxWwtFbpNe4UpukKJMiZzgfq05/vWPRXioOYBzEA8SIz7/ANqx6m8huu0eWpjAJJwMwW+fv71adO06tp7rtcsruKhFY/vcHEAYzvMye1btRrjknSjDYsMtt3AwxAEnEggwBOTyam6DUEqytu2XAv5wNpQ53TGIGOI9+ax3VYsllNhZQTv3lR35JMdjkHtWW/0oeUXW8uocCTDIFWVJ/OZaIEgAf0rnlJPnr2ipX6jVl7l31gJukIRCGDKqQzY44k5nNY9NpQ5/dggbdzKxiYIkIcY554qTptOikedIugg8pt2BJHJ2z+sj+cnyrWx1Adwu/YLjeWyZ5VRjkkkZmK0clHZEGDT61bZ2grBhSLgOV3cgAennPBgY7VI6hftNb43ncVMDKKk7iPUInH2NWvTrFq3Cai15k97i7JHMiDmPTzxJrLb01keUBBKmFWG9Qg+8iCD9OMDM8sskU9VP39STW9JeUIIDen1diyScCZyIIIIzNbj0bw9qNbbNyNtu420MEmPU08CYGMrMZ94rVk6IyOrTt3k7ZYSV7DMFiDEGfbEzHfPCeiFrS21AYYk7pyeNwEmAQJge/vNdMIRyy/ZZIweGPCo0YneWYgBhjbPuIAJ9s/OImKv6Ur0IQjBVEuKUpVwKUpQClKUApSvhNAal458b2tJYdQPMZgyGMqpII9UEfoDNclXUP5Yu+koGFzaJ2gEwYUwCSZPPI+9WnirULce60IoFzcoYQBJ3ECeTIA9v6Vr/AFjVtdCW0sn1AEGduANzDnGW7+w968V5Hmab7RRsmdeJa4GVm2mSwgr2jvjvxGKq30x9IUZkBoaQRJMAfbv/ACmo997ty4Xsrcb0y4yQok7lMciR+oxVx1LTgG2wl2YDcBLm2WGRLIBjOCCRBg96so+Wlv8A9/BBV22cM21Czbiu1FYrMD0+nkcyMGKm6q+7mLgtpuTEYVmUjueDMAxAEe81G/blSSzBGRsMolgDORnuJ57A1n02o3N6rlu4JB8u4DtjbCGe5H0nnmrPI+q2Qb9Su1FvywbdzZsbKOkNwR8LCZkKRmIn5msqWfLDXQBbBAKz6jDAwCAI2nEk/wDaq6srNefcAsk8GRziD7YrP0q+TttFQ7ggKpPxZ9KrBwZMTMZ9sVtKDcbXUlr0Ph1F9Jt+Y3qgkTIyeRHvA/lVlpOr+YEBcI4ed2AIzyAAYmOTyRVRqDcDkXBtK+oBhmCSYE8jJIJMRUCSGkfFz8vfiPvVniUlulY0knqVwtdd/i3FzjGd2Tj5/WvmnZm+w4xwO/8A18qx6ZjdZASiCdoJmFkSTgTHfvV7puit5NtvhHqk+oEqRIfIgLIn9TV5yjjSTJex801wpBzuAwDIzPBjPGKuNNogEBO4OD6wiAspbktuzs2sDgY/nVCemsHVLZV2zhDJwSMniO8jEGs6edagsjAT8RDAwMfEcj2+1c2Rav8AFoq9yVq7Hlm4sC4g4B27oA+IFeIxnv29qiv1adrIzho2OGhyd3LCRiQPr7Vi13UXuMWZZmQvP0iO/P3P3rHZ05V1staFu6WKl3JBG4QAQPhAVgOJ/wAtIY3p/v5JUS2s+LLezayNu2EbyS2VSFgHiQWXuMj7eOl9ddys+ZCghtqhoEYAB7YXuOJqr630hrDsCysc5Vi4EGOYAnE/Qic146dqG3OzFnYjaBOGJBHPAgdvlUPBBRdIiqNjXUNbtK7bSom5tJJU7p2mOxyw5rs3hDxra1lpf9W2FAbAYgCdv68TNcS6VrjbRkezBtyJ+KSMqeT7jIxAFbN4R1C2n05ARl3EkKPSYKleOCN30x9K51leF2vX9EpnbqUpXslxSlKAUpSgFKUoBSlKA4d+I2m/ZtTeW2u0PDEkkiDGDjic/wB60vQ65rh8tQLSklQxMCTiQOSSQOPl9a7p4+8LvqtjWxJwjAKm4KWBLbmgmBPpn+tch6p0QaFxYu2d97eGS6bnlosbSyABc/4veCBzPneTp1KijjuZNJpzb0+xdj7XMsy/FL/lHzj5xEHHMDz7gugrdAT1wMczwI55/sOKw9TvEhQbSqTB2rvkyO0gmCWn3z8s1g1ggEKSsbOSW+/acxjA9qyx47tvqFyWWotzuaSSRLcDcJBHOT8UxB4qE91yp9JxuEjbwIn6kE8DseK2zpukfVXLlm3o7VpnTdLMbjqqCSFEgLJCjILDdMwajdZ8DanTqpe3umY8o7yhChjhQBxHMiASBxWqhRpsa21+7eQJBcW9xgAEyxHdRIUR3xg96hajSiV2MjkyCFBge3I9oOKtOl2dVavOtlSXhle1Mb1B9SLsIk+n4QcgEQRIODqWtNy1biyF8sqrXyDOAqhHAxCkNGJg5roj9geTe2Hy71rynVdjSLi3GV1lWYMYG0bYgCQe/NW2l8GnUaq/ZsK+o8m2kwNpJKqJAJBhSxj+LYMANio6hbRdUAbp1KnYXdiwLkKNybiJUltyzGMEnE103/8AnzTqf2y6Z3xaSZ7Hef8A6j9KslbBzF9P5FsMGIu2r9y26bTtEIIYHuZDCPkp71MfrKru2ku20Iu6Pn+WCCJA9jn5188a6VV6lrrag7ReuECY5uAtg84Jx/aqnpZ23Ef+BlOQDMEELBBBJj2I9xBqk8cZ8kNWW17qF63DXLCEkkoxBkQIOO8Yw36QanWFfUeXbsW/3l4bSrE7TuzvySSFIJ3QI59qx3+tXLt1bQQXGBaWC+tQSpfOAIK8njsatdJoY22LWoui6J3Mh9ABYQC0zEhfefbE1zyglJbd+xTTuXmk/DRtPdBL27pAaCQ/rBQyqqOCV3QZmSIMjOqda0KK58q+k8kSSfUF52zAMk/Ikg9q2/p3hHWtu8y87WJDPbL7vMW3uDAxDRC4yMkZByNN6/obdkgW9E6B1Vgz72wyhyV3gTG/bOMLnMxrF2XMFvRXb13y4UmG2gsq5WAZJOScLJ5MVWXrBVsEAzgqZAI5j7jmsDanaT6QT7gkEZkQee3vWexr1Zl/crtEySzjdxy0nb3ErHIq9NFaJT9WY7d6Sp7yGA7A47iBg/I8ia6D+G2lOo1NnzFnyxuBBIBEEjtlQY+vv2GoeGfDba5wllWHrlmUhlgEe/cBpHy7cmu1+APDdzTIzXRtZoXaVTdA77lnnHpkxWLxapJJEKJt1KUr0C4pSlAKUpQClKUApSlAKpOueFbOoFwm3bNx0K7mAIn8pOJwQD9YPIEXdKhpPkHGeq/hgVtz51uLahS+x0SQz7mYyS77g3buvAmtY6N4L1GqLm3Ze5aWUe4sJuMCIVyGIAKtk8A5Bwf0YyAiCAR7GvNqwqiFUKOcCKx8newfnLw3a1Oi1ezcdMyptfezKF3ILi7xMlZ5A9x3gV0rwBoLWuF3VM9x/VdtNb9I077jm4qgd7e0ZyBiTknoT6dWDAqpDYYEAg4iD74xX21aCqFUBVAgACAAOwA4FXUK5BS6Xwdp7ZMWrZEgglQW/NIn2g4xjPyjS/xS/DJLtvUa6wxt3Ahe9aH+juhPUTA4f0zOQSPfNdRrFqdOLiMjCVdSpHyYQf5GraUlSB+ffD/U7Op6ho/PseWt2wNLeYEqLrEMgvSIMswVSZ9xNPw36Jqbmq1OmsX30rKrb7gLBl8timzaCB6mOZBIAJEGrTSeGU33+i6lxbuq5u6K+wwdwEof9l1UGB+YN3ABg+AeqXendV1S6uVfy74ubjJZkXzVaT8W4IYPfd86z9yxB8I9NtseparUqSNPadhLMR5rsyopJMvLAjJM4movgzwzqdfaNnT6ZBF0M2sckeWNq+gZ9RlQ0AE57AzUCxpL13S6i7uIsqyNckwHusYRQPzN62PyEnuJ7d+DPSDp+lISIN53vQeYMKv6qgP3pHchk3wx+G2m0Nkoo826xDXL9wbmcj5Thckhc5gmTmvWm/DrTC4brW0DTKqghFMRug8tMtnjHtJ2ulaOEXyiCB07o62ZhnYnlnMk8fbt7V5610tb9shk3+wxInBZZGGiY/tNWNKaVVA5N1X8HGdrjpcVSXJQQWgQ23dmRkgSo45WZNVvTfwoYlgbtlQ+zaSGO0kFltg42kpJOMBgI4rtdfAKo8SBV9I8NWNNDW7SKwULIHAgCATmMTmT9sVa0pWiSXAFKUqQKUpQClKUApSlAKUpQClKUApSlAKUpQClKUBpX4oeDTrdN5tlT+1WPVbK4ZgDJSffG4ezAe5rhnifxSde9q7cTbfW0LV5hAFwqTtuR2JUwR2Ix8v1RX55/Fjw4mk6ixtwFvKL23+EszBwPlK7vvHaspqlaJs89JU65OndKtAqsvf1DD3Zmkn/AAWdoHzYDtX6E09hURUUBVUBVA4AAgD9BXOvwW8MC1pm1jD95flV/wBm2jER9WYE/QL7V0mrQW1sMUpSrkClKUApSlAKUpQClKUApSlAKUpQClKUApSlAKUpQClKUApSlAKUpQCuG/jqJ6hpx72P/wBXrtGt6pasibt23b/xMAfsDk1wf8WOvWtV1FGtMHS3ZVd2YJ3Ox5jswFVbXAs6n+FF7d0qwP4TcX9Ljf3rb65X+F3jbTWdGLN1mRt7NO0kQ0RMTmuiaLr+nvf6O/bY+24A/oc1CnHiyLRYUpSrkilKUApSlAKUpQClKUApSlAKUpQClKUApSlAKUpQClKUApSlAeLxbadgUtGNxIE/OATFaf1Tw/1O+f8Az9q0v8NtXUfrO4/rW50qsoqXJDVnK3/CC8xJbVWyTydrk/1z96wH8D3mf2q3/uN/xV1ulZrDBEaUcps/gtcUyNUg+exp/wDlUgfg8/8A6sf7h/466dSnkQ9BpRpnRvCGt0pGzqAZB/q3ts6H5ZeR9iK3JJgTE944r7StIxUeCUqFKUqxIpSlAKUpQClKUApSlAKUpQClKUApSlAKUpQClKUApSlAKUpQClKUApSlAKUpQClKUApSlAKUpQClKUApSlAKUpQClKUApSlAKUpQClKUApSlAKUpQClKUApSlAKUpQClKUApSlAKUpQClKUApSlAf//Z"/>
          <p:cNvSpPr>
            <a:spLocks noChangeAspect="1" noChangeArrowheads="1"/>
          </p:cNvSpPr>
          <p:nvPr/>
        </p:nvSpPr>
        <p:spPr bwMode="auto">
          <a:xfrm>
            <a:off x="473075" y="-677863"/>
            <a:ext cx="2219325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4581" name="Picture 8" descr="http://bigtreestrategies.com/wp-content/uploads/2011/07/BigTr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75"/>
            <a:ext cx="91440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CasellaDiTesto 6"/>
          <p:cNvSpPr txBox="1">
            <a:spLocks noChangeArrowheads="1"/>
          </p:cNvSpPr>
          <p:nvPr/>
        </p:nvSpPr>
        <p:spPr bwMode="auto">
          <a:xfrm>
            <a:off x="120650" y="69850"/>
            <a:ext cx="877252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Le piante vascolari hanno una traslocazione interna di ioni (trasporto attivo) (aspetto interessante, ma anche problematico);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A livello fogliare, le superfici sono coperte da una cuticola idrorepellente, ma presentano aperture regolabili (stomi), </a:t>
            </a:r>
            <a:br>
              <a:rPr lang="it-IT" altLang="it-IT" sz="2400">
                <a:solidFill>
                  <a:srgbClr val="000000"/>
                </a:solidFill>
                <a:cs typeface="Arial" charset="0"/>
              </a:rPr>
            </a:b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ed eventualmente hanno una copertura di tricomi, che intrappola il particolato.</a:t>
            </a:r>
          </a:p>
        </p:txBody>
      </p:sp>
      <p:pic>
        <p:nvPicPr>
          <p:cNvPr id="24583" name="Picture 3" descr="Muschio bl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8613"/>
            <a:ext cx="2209800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41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lot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8"/>
            <a:ext cx="527685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3190875" y="134938"/>
            <a:ext cx="5988050" cy="6723062"/>
            <a:chOff x="3190922" y="135388"/>
            <a:chExt cx="5987441" cy="6722612"/>
          </a:xfrm>
        </p:grpSpPr>
        <p:pic>
          <p:nvPicPr>
            <p:cNvPr id="25605" name="Picture 2" descr="gerani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60" t="11951" r="18159" b="23975"/>
            <a:stretch>
              <a:fillRect/>
            </a:stretch>
          </p:blipFill>
          <p:spPr bwMode="auto">
            <a:xfrm>
              <a:off x="3190922" y="2473891"/>
              <a:ext cx="5987441" cy="4384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606" name="Gruppo 4"/>
            <p:cNvGrpSpPr>
              <a:grpSpLocks/>
            </p:cNvGrpSpPr>
            <p:nvPr/>
          </p:nvGrpSpPr>
          <p:grpSpPr bwMode="auto">
            <a:xfrm>
              <a:off x="5878454" y="135388"/>
              <a:ext cx="3274857" cy="3303842"/>
              <a:chOff x="623213" y="970529"/>
              <a:chExt cx="3274857" cy="3303842"/>
            </a:xfrm>
          </p:grpSpPr>
          <p:pic>
            <p:nvPicPr>
              <p:cNvPr id="25607" name="Picture 15" descr="f2429_ISBN88-08-09147-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271" y="1375198"/>
                <a:ext cx="3191799" cy="2899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608" name="Text Box 17"/>
              <p:cNvSpPr txBox="1">
                <a:spLocks noChangeArrowheads="1"/>
              </p:cNvSpPr>
              <p:nvPr/>
            </p:nvSpPr>
            <p:spPr bwMode="auto">
              <a:xfrm>
                <a:off x="623213" y="970529"/>
                <a:ext cx="3132471" cy="4576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  <a:buFontTx/>
                  <a:buNone/>
                </a:pPr>
                <a:r>
                  <a:rPr lang="it-IT" altLang="it-IT" sz="2400">
                    <a:solidFill>
                      <a:srgbClr val="000000"/>
                    </a:solidFill>
                  </a:rPr>
                  <a:t>TRICOMI</a:t>
                </a:r>
              </a:p>
            </p:txBody>
          </p:sp>
        </p:grpSp>
      </p:grpSp>
      <p:pic>
        <p:nvPicPr>
          <p:cNvPr id="25604" name="Picture 3" descr="Muschio blu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8613"/>
            <a:ext cx="2209800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98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livi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/>
          <a:stretch>
            <a:fillRect/>
          </a:stretch>
        </p:blipFill>
        <p:spPr bwMode="auto">
          <a:xfrm>
            <a:off x="0" y="2454275"/>
            <a:ext cx="5637213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Line 7"/>
          <p:cNvSpPr>
            <a:spLocks noChangeShapeType="1"/>
          </p:cNvSpPr>
          <p:nvPr/>
        </p:nvSpPr>
        <p:spPr bwMode="auto">
          <a:xfrm flipV="1">
            <a:off x="2327275" y="5353050"/>
            <a:ext cx="482600" cy="328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6628" name="Picture 2" descr="stomiconpe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"/>
          <a:stretch>
            <a:fillRect/>
          </a:stretch>
        </p:blipFill>
        <p:spPr bwMode="auto">
          <a:xfrm>
            <a:off x="5621338" y="2566988"/>
            <a:ext cx="3525837" cy="42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70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901700" y="3730625"/>
            <a:ext cx="4111625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7651" name="Picture 2" descr="http://www.lemiepiante.it/img/germogli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0200"/>
            <a:ext cx="47625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leaf li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781300"/>
            <a:ext cx="5264150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 descr="Muschio blu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8613"/>
            <a:ext cx="2209800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961463"/>
      </p:ext>
    </p:extLst>
  </p:cSld>
  <p:clrMapOvr>
    <a:masterClrMapping/>
  </p:clrMapOvr>
  <p:transition advTm="26144">
    <p:cut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spect="1" noChangeArrowheads="1"/>
          </p:cNvSpPr>
          <p:nvPr/>
        </p:nvSpPr>
        <p:spPr bwMode="auto">
          <a:xfrm>
            <a:off x="1790700" y="3832225"/>
            <a:ext cx="5092700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025" tIns="36512" rIns="73025" bIns="36512">
            <a:spAutoFit/>
          </a:bodyPr>
          <a:lstStyle>
            <a:lvl1pPr defTabSz="4873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873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873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873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873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87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87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87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87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200">
                <a:solidFill>
                  <a:srgbClr val="000000"/>
                </a:solidFill>
                <a:cs typeface="Arial" charset="0"/>
              </a:rPr>
              <a:t>    36             24            12           6  mesi</a:t>
            </a:r>
          </a:p>
        </p:txBody>
      </p:sp>
      <p:grpSp>
        <p:nvGrpSpPr>
          <p:cNvPr id="28675" name="Group 3"/>
          <p:cNvGrpSpPr>
            <a:grpSpLocks noChangeAspect="1"/>
          </p:cNvGrpSpPr>
          <p:nvPr/>
        </p:nvGrpSpPr>
        <p:grpSpPr bwMode="auto">
          <a:xfrm>
            <a:off x="1597025" y="1946275"/>
            <a:ext cx="5462588" cy="1463675"/>
            <a:chOff x="1176" y="1579"/>
            <a:chExt cx="1720" cy="461"/>
          </a:xfrm>
        </p:grpSpPr>
        <p:sp>
          <p:nvSpPr>
            <p:cNvPr id="28821" name="Line 4"/>
            <p:cNvSpPr>
              <a:spLocks noChangeAspect="1" noChangeShapeType="1"/>
            </p:cNvSpPr>
            <p:nvPr/>
          </p:nvSpPr>
          <p:spPr bwMode="auto">
            <a:xfrm>
              <a:off x="1176" y="2040"/>
              <a:ext cx="17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822" name="Line 5"/>
            <p:cNvSpPr>
              <a:spLocks noChangeAspect="1" noChangeShapeType="1"/>
            </p:cNvSpPr>
            <p:nvPr/>
          </p:nvSpPr>
          <p:spPr bwMode="auto">
            <a:xfrm>
              <a:off x="1176" y="1809"/>
              <a:ext cx="17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823" name="Line 6"/>
            <p:cNvSpPr>
              <a:spLocks noChangeAspect="1" noChangeShapeType="1"/>
            </p:cNvSpPr>
            <p:nvPr/>
          </p:nvSpPr>
          <p:spPr bwMode="auto">
            <a:xfrm>
              <a:off x="1176" y="1925"/>
              <a:ext cx="17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824" name="Line 7"/>
            <p:cNvSpPr>
              <a:spLocks noChangeAspect="1" noChangeShapeType="1"/>
            </p:cNvSpPr>
            <p:nvPr/>
          </p:nvSpPr>
          <p:spPr bwMode="auto">
            <a:xfrm>
              <a:off x="1176" y="1694"/>
              <a:ext cx="17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825" name="Line 8"/>
            <p:cNvSpPr>
              <a:spLocks noChangeAspect="1" noChangeShapeType="1"/>
            </p:cNvSpPr>
            <p:nvPr/>
          </p:nvSpPr>
          <p:spPr bwMode="auto">
            <a:xfrm>
              <a:off x="1176" y="1579"/>
              <a:ext cx="17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8676" name="Rectangle 9"/>
          <p:cNvSpPr>
            <a:spLocks noChangeAspect="1" noChangeArrowheads="1"/>
          </p:cNvSpPr>
          <p:nvPr/>
        </p:nvSpPr>
        <p:spPr bwMode="auto">
          <a:xfrm>
            <a:off x="904875" y="1689100"/>
            <a:ext cx="612775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025" tIns="36512" rIns="73025" bIns="36512">
            <a:spAutoFit/>
          </a:bodyPr>
          <a:lstStyle>
            <a:lvl1pPr defTabSz="4873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873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873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873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873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87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87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87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87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200">
                <a:solidFill>
                  <a:srgbClr val="000000"/>
                </a:solidFill>
                <a:cs typeface="Arial" charset="0"/>
              </a:rPr>
              <a:t>750</a:t>
            </a:r>
          </a:p>
          <a:p>
            <a:pPr algn="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200">
                <a:solidFill>
                  <a:srgbClr val="000000"/>
                </a:solidFill>
                <a:cs typeface="Arial" charset="0"/>
              </a:rPr>
              <a:t>600</a:t>
            </a:r>
          </a:p>
          <a:p>
            <a:pPr algn="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200">
                <a:solidFill>
                  <a:srgbClr val="000000"/>
                </a:solidFill>
                <a:cs typeface="Arial" charset="0"/>
              </a:rPr>
              <a:t>450</a:t>
            </a:r>
          </a:p>
          <a:p>
            <a:pPr algn="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200">
                <a:solidFill>
                  <a:srgbClr val="000000"/>
                </a:solidFill>
                <a:cs typeface="Arial" charset="0"/>
              </a:rPr>
              <a:t>300</a:t>
            </a:r>
          </a:p>
          <a:p>
            <a:pPr algn="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200">
                <a:solidFill>
                  <a:srgbClr val="000000"/>
                </a:solidFill>
                <a:cs typeface="Arial" charset="0"/>
              </a:rPr>
              <a:t>150</a:t>
            </a:r>
          </a:p>
          <a:p>
            <a:pPr algn="r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200">
                <a:solidFill>
                  <a:srgbClr val="000000"/>
                </a:solidFill>
                <a:cs typeface="Arial" charset="0"/>
              </a:rPr>
              <a:t>0</a:t>
            </a:r>
          </a:p>
        </p:txBody>
      </p:sp>
      <p:sp>
        <p:nvSpPr>
          <p:cNvPr id="28677" name="Rectangle 10"/>
          <p:cNvSpPr>
            <a:spLocks noChangeAspect="1" noChangeArrowheads="1"/>
          </p:cNvSpPr>
          <p:nvPr/>
        </p:nvSpPr>
        <p:spPr bwMode="auto">
          <a:xfrm>
            <a:off x="747713" y="4530725"/>
            <a:ext cx="1063625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3025" tIns="36512" rIns="73025" bIns="36512">
            <a:spAutoFit/>
          </a:bodyPr>
          <a:lstStyle>
            <a:lvl1pPr defTabSz="4873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873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873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873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873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87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87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87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873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200" b="1">
                <a:solidFill>
                  <a:srgbClr val="000000"/>
                </a:solidFill>
                <a:cs typeface="Arial" charset="0"/>
              </a:rPr>
              <a:t> Fe   Al</a:t>
            </a:r>
          </a:p>
        </p:txBody>
      </p:sp>
      <p:sp>
        <p:nvSpPr>
          <p:cNvPr id="92171" name="Rectangle 11"/>
          <p:cNvSpPr>
            <a:spLocks noChangeAspect="1" noChangeArrowheads="1"/>
          </p:cNvSpPr>
          <p:nvPr/>
        </p:nvSpPr>
        <p:spPr bwMode="auto">
          <a:xfrm>
            <a:off x="4462463" y="3343275"/>
            <a:ext cx="482600" cy="46672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172" name="Rectangle 12"/>
          <p:cNvSpPr>
            <a:spLocks noChangeAspect="1" noChangeArrowheads="1"/>
          </p:cNvSpPr>
          <p:nvPr/>
        </p:nvSpPr>
        <p:spPr bwMode="auto">
          <a:xfrm>
            <a:off x="5843588" y="3419475"/>
            <a:ext cx="482600" cy="39052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173" name="Rectangle 13"/>
          <p:cNvSpPr>
            <a:spLocks noChangeAspect="1" noChangeArrowheads="1"/>
          </p:cNvSpPr>
          <p:nvPr/>
        </p:nvSpPr>
        <p:spPr bwMode="auto">
          <a:xfrm>
            <a:off x="5030788" y="3311525"/>
            <a:ext cx="482600" cy="49847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174" name="Rectangle 14"/>
          <p:cNvSpPr>
            <a:spLocks noChangeAspect="1" noChangeArrowheads="1"/>
          </p:cNvSpPr>
          <p:nvPr/>
        </p:nvSpPr>
        <p:spPr bwMode="auto">
          <a:xfrm>
            <a:off x="6411913" y="3403600"/>
            <a:ext cx="482600" cy="406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2" name="Rectangle 15"/>
          <p:cNvSpPr>
            <a:spLocks noChangeAspect="1" noChangeArrowheads="1"/>
          </p:cNvSpPr>
          <p:nvPr/>
        </p:nvSpPr>
        <p:spPr bwMode="auto">
          <a:xfrm>
            <a:off x="979488" y="4943475"/>
            <a:ext cx="330200" cy="35877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683" name="Rectangle 16"/>
          <p:cNvSpPr>
            <a:spLocks noChangeAspect="1" noChangeArrowheads="1"/>
          </p:cNvSpPr>
          <p:nvPr/>
        </p:nvSpPr>
        <p:spPr bwMode="auto">
          <a:xfrm>
            <a:off x="1379538" y="4943475"/>
            <a:ext cx="330200" cy="35877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8684" name="Group 17"/>
          <p:cNvGrpSpPr>
            <a:grpSpLocks noChangeAspect="1"/>
          </p:cNvGrpSpPr>
          <p:nvPr/>
        </p:nvGrpSpPr>
        <p:grpSpPr bwMode="auto">
          <a:xfrm>
            <a:off x="5472113" y="4213225"/>
            <a:ext cx="1612900" cy="1082675"/>
            <a:chOff x="2396" y="2293"/>
            <a:chExt cx="508" cy="341"/>
          </a:xfrm>
        </p:grpSpPr>
        <p:sp>
          <p:nvSpPr>
            <p:cNvPr id="28811" name="Freeform 18"/>
            <p:cNvSpPr>
              <a:spLocks noChangeAspect="1"/>
            </p:cNvSpPr>
            <p:nvPr/>
          </p:nvSpPr>
          <p:spPr bwMode="auto">
            <a:xfrm>
              <a:off x="2396" y="2443"/>
              <a:ext cx="327" cy="101"/>
            </a:xfrm>
            <a:custGeom>
              <a:avLst/>
              <a:gdLst>
                <a:gd name="T0" fmla="*/ 305 w 327"/>
                <a:gd name="T1" fmla="*/ 48 h 101"/>
                <a:gd name="T2" fmla="*/ 285 w 327"/>
                <a:gd name="T3" fmla="*/ 55 h 101"/>
                <a:gd name="T4" fmla="*/ 262 w 327"/>
                <a:gd name="T5" fmla="*/ 61 h 101"/>
                <a:gd name="T6" fmla="*/ 242 w 327"/>
                <a:gd name="T7" fmla="*/ 65 h 101"/>
                <a:gd name="T8" fmla="*/ 223 w 327"/>
                <a:gd name="T9" fmla="*/ 68 h 101"/>
                <a:gd name="T10" fmla="*/ 200 w 327"/>
                <a:gd name="T11" fmla="*/ 68 h 101"/>
                <a:gd name="T12" fmla="*/ 181 w 327"/>
                <a:gd name="T13" fmla="*/ 72 h 101"/>
                <a:gd name="T14" fmla="*/ 135 w 327"/>
                <a:gd name="T15" fmla="*/ 75 h 101"/>
                <a:gd name="T16" fmla="*/ 110 w 327"/>
                <a:gd name="T17" fmla="*/ 82 h 101"/>
                <a:gd name="T18" fmla="*/ 91 w 327"/>
                <a:gd name="T19" fmla="*/ 85 h 101"/>
                <a:gd name="T20" fmla="*/ 71 w 327"/>
                <a:gd name="T21" fmla="*/ 88 h 101"/>
                <a:gd name="T22" fmla="*/ 51 w 327"/>
                <a:gd name="T23" fmla="*/ 92 h 101"/>
                <a:gd name="T24" fmla="*/ 28 w 327"/>
                <a:gd name="T25" fmla="*/ 99 h 101"/>
                <a:gd name="T26" fmla="*/ 9 w 327"/>
                <a:gd name="T27" fmla="*/ 100 h 101"/>
                <a:gd name="T28" fmla="*/ 10 w 327"/>
                <a:gd name="T29" fmla="*/ 72 h 101"/>
                <a:gd name="T30" fmla="*/ 29 w 327"/>
                <a:gd name="T31" fmla="*/ 64 h 101"/>
                <a:gd name="T32" fmla="*/ 49 w 327"/>
                <a:gd name="T33" fmla="*/ 64 h 101"/>
                <a:gd name="T34" fmla="*/ 71 w 327"/>
                <a:gd name="T35" fmla="*/ 61 h 101"/>
                <a:gd name="T36" fmla="*/ 91 w 327"/>
                <a:gd name="T37" fmla="*/ 58 h 101"/>
                <a:gd name="T38" fmla="*/ 111 w 327"/>
                <a:gd name="T39" fmla="*/ 55 h 101"/>
                <a:gd name="T40" fmla="*/ 130 w 327"/>
                <a:gd name="T41" fmla="*/ 54 h 101"/>
                <a:gd name="T42" fmla="*/ 150 w 327"/>
                <a:gd name="T43" fmla="*/ 52 h 101"/>
                <a:gd name="T44" fmla="*/ 168 w 327"/>
                <a:gd name="T45" fmla="*/ 52 h 101"/>
                <a:gd name="T46" fmla="*/ 188 w 327"/>
                <a:gd name="T47" fmla="*/ 48 h 101"/>
                <a:gd name="T48" fmla="*/ 208 w 327"/>
                <a:gd name="T49" fmla="*/ 40 h 101"/>
                <a:gd name="T50" fmla="*/ 227 w 327"/>
                <a:gd name="T51" fmla="*/ 37 h 101"/>
                <a:gd name="T52" fmla="*/ 247 w 327"/>
                <a:gd name="T53" fmla="*/ 34 h 101"/>
                <a:gd name="T54" fmla="*/ 266 w 327"/>
                <a:gd name="T55" fmla="*/ 27 h 101"/>
                <a:gd name="T56" fmla="*/ 286 w 327"/>
                <a:gd name="T57" fmla="*/ 20 h 101"/>
                <a:gd name="T58" fmla="*/ 302 w 327"/>
                <a:gd name="T59" fmla="*/ 6 h 101"/>
                <a:gd name="T60" fmla="*/ 322 w 327"/>
                <a:gd name="T61" fmla="*/ 0 h 101"/>
                <a:gd name="T62" fmla="*/ 322 w 327"/>
                <a:gd name="T63" fmla="*/ 20 h 101"/>
                <a:gd name="T64" fmla="*/ 318 w 327"/>
                <a:gd name="T65" fmla="*/ 44 h 1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27" h="101">
                  <a:moveTo>
                    <a:pt x="318" y="44"/>
                  </a:moveTo>
                  <a:lnTo>
                    <a:pt x="305" y="48"/>
                  </a:lnTo>
                  <a:lnTo>
                    <a:pt x="295" y="52"/>
                  </a:lnTo>
                  <a:lnTo>
                    <a:pt x="285" y="55"/>
                  </a:lnTo>
                  <a:lnTo>
                    <a:pt x="275" y="59"/>
                  </a:lnTo>
                  <a:lnTo>
                    <a:pt x="262" y="61"/>
                  </a:lnTo>
                  <a:lnTo>
                    <a:pt x="253" y="64"/>
                  </a:lnTo>
                  <a:lnTo>
                    <a:pt x="242" y="65"/>
                  </a:lnTo>
                  <a:lnTo>
                    <a:pt x="233" y="68"/>
                  </a:lnTo>
                  <a:lnTo>
                    <a:pt x="223" y="68"/>
                  </a:lnTo>
                  <a:lnTo>
                    <a:pt x="214" y="68"/>
                  </a:lnTo>
                  <a:lnTo>
                    <a:pt x="200" y="68"/>
                  </a:lnTo>
                  <a:lnTo>
                    <a:pt x="190" y="72"/>
                  </a:lnTo>
                  <a:lnTo>
                    <a:pt x="181" y="72"/>
                  </a:lnTo>
                  <a:lnTo>
                    <a:pt x="155" y="76"/>
                  </a:lnTo>
                  <a:lnTo>
                    <a:pt x="135" y="75"/>
                  </a:lnTo>
                  <a:lnTo>
                    <a:pt x="123" y="79"/>
                  </a:lnTo>
                  <a:lnTo>
                    <a:pt x="110" y="82"/>
                  </a:lnTo>
                  <a:lnTo>
                    <a:pt x="100" y="81"/>
                  </a:lnTo>
                  <a:lnTo>
                    <a:pt x="91" y="85"/>
                  </a:lnTo>
                  <a:lnTo>
                    <a:pt x="80" y="88"/>
                  </a:lnTo>
                  <a:lnTo>
                    <a:pt x="71" y="88"/>
                  </a:lnTo>
                  <a:lnTo>
                    <a:pt x="61" y="93"/>
                  </a:lnTo>
                  <a:lnTo>
                    <a:pt x="51" y="92"/>
                  </a:lnTo>
                  <a:lnTo>
                    <a:pt x="38" y="96"/>
                  </a:lnTo>
                  <a:lnTo>
                    <a:pt x="28" y="99"/>
                  </a:lnTo>
                  <a:lnTo>
                    <a:pt x="19" y="99"/>
                  </a:lnTo>
                  <a:lnTo>
                    <a:pt x="9" y="100"/>
                  </a:lnTo>
                  <a:lnTo>
                    <a:pt x="0" y="79"/>
                  </a:lnTo>
                  <a:lnTo>
                    <a:pt x="10" y="72"/>
                  </a:lnTo>
                  <a:lnTo>
                    <a:pt x="19" y="68"/>
                  </a:lnTo>
                  <a:lnTo>
                    <a:pt x="29" y="64"/>
                  </a:lnTo>
                  <a:lnTo>
                    <a:pt x="39" y="64"/>
                  </a:lnTo>
                  <a:lnTo>
                    <a:pt x="49" y="64"/>
                  </a:lnTo>
                  <a:lnTo>
                    <a:pt x="59" y="61"/>
                  </a:lnTo>
                  <a:lnTo>
                    <a:pt x="71" y="61"/>
                  </a:lnTo>
                  <a:lnTo>
                    <a:pt x="81" y="61"/>
                  </a:lnTo>
                  <a:lnTo>
                    <a:pt x="91" y="58"/>
                  </a:lnTo>
                  <a:lnTo>
                    <a:pt x="100" y="58"/>
                  </a:lnTo>
                  <a:lnTo>
                    <a:pt x="111" y="55"/>
                  </a:lnTo>
                  <a:lnTo>
                    <a:pt x="120" y="55"/>
                  </a:lnTo>
                  <a:lnTo>
                    <a:pt x="130" y="54"/>
                  </a:lnTo>
                  <a:lnTo>
                    <a:pt x="139" y="54"/>
                  </a:lnTo>
                  <a:lnTo>
                    <a:pt x="150" y="52"/>
                  </a:lnTo>
                  <a:lnTo>
                    <a:pt x="159" y="52"/>
                  </a:lnTo>
                  <a:lnTo>
                    <a:pt x="168" y="52"/>
                  </a:lnTo>
                  <a:lnTo>
                    <a:pt x="178" y="48"/>
                  </a:lnTo>
                  <a:lnTo>
                    <a:pt x="188" y="48"/>
                  </a:lnTo>
                  <a:lnTo>
                    <a:pt x="198" y="44"/>
                  </a:lnTo>
                  <a:lnTo>
                    <a:pt x="208" y="40"/>
                  </a:lnTo>
                  <a:lnTo>
                    <a:pt x="218" y="40"/>
                  </a:lnTo>
                  <a:lnTo>
                    <a:pt x="227" y="37"/>
                  </a:lnTo>
                  <a:lnTo>
                    <a:pt x="237" y="37"/>
                  </a:lnTo>
                  <a:lnTo>
                    <a:pt x="247" y="34"/>
                  </a:lnTo>
                  <a:lnTo>
                    <a:pt x="257" y="31"/>
                  </a:lnTo>
                  <a:lnTo>
                    <a:pt x="266" y="27"/>
                  </a:lnTo>
                  <a:lnTo>
                    <a:pt x="276" y="24"/>
                  </a:lnTo>
                  <a:lnTo>
                    <a:pt x="286" y="20"/>
                  </a:lnTo>
                  <a:lnTo>
                    <a:pt x="293" y="11"/>
                  </a:lnTo>
                  <a:lnTo>
                    <a:pt x="302" y="6"/>
                  </a:lnTo>
                  <a:lnTo>
                    <a:pt x="313" y="3"/>
                  </a:lnTo>
                  <a:lnTo>
                    <a:pt x="322" y="0"/>
                  </a:lnTo>
                  <a:lnTo>
                    <a:pt x="326" y="10"/>
                  </a:lnTo>
                  <a:lnTo>
                    <a:pt x="322" y="20"/>
                  </a:lnTo>
                  <a:lnTo>
                    <a:pt x="321" y="31"/>
                  </a:lnTo>
                  <a:lnTo>
                    <a:pt x="318" y="44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8812" name="Group 19"/>
            <p:cNvGrpSpPr>
              <a:grpSpLocks noChangeAspect="1"/>
            </p:cNvGrpSpPr>
            <p:nvPr/>
          </p:nvGrpSpPr>
          <p:grpSpPr bwMode="auto">
            <a:xfrm>
              <a:off x="2661" y="2476"/>
              <a:ext cx="187" cy="158"/>
              <a:chOff x="2661" y="2476"/>
              <a:chExt cx="187" cy="158"/>
            </a:xfrm>
          </p:grpSpPr>
          <p:sp>
            <p:nvSpPr>
              <p:cNvPr id="28819" name="Freeform 20"/>
              <p:cNvSpPr>
                <a:spLocks noChangeAspect="1"/>
              </p:cNvSpPr>
              <p:nvPr/>
            </p:nvSpPr>
            <p:spPr bwMode="auto">
              <a:xfrm>
                <a:off x="2661" y="2476"/>
                <a:ext cx="187" cy="158"/>
              </a:xfrm>
              <a:custGeom>
                <a:avLst/>
                <a:gdLst>
                  <a:gd name="T0" fmla="*/ 28 w 187"/>
                  <a:gd name="T1" fmla="*/ 16 h 158"/>
                  <a:gd name="T2" fmla="*/ 42 w 187"/>
                  <a:gd name="T3" fmla="*/ 12 h 158"/>
                  <a:gd name="T4" fmla="*/ 55 w 187"/>
                  <a:gd name="T5" fmla="*/ 16 h 158"/>
                  <a:gd name="T6" fmla="*/ 70 w 187"/>
                  <a:gd name="T7" fmla="*/ 18 h 158"/>
                  <a:gd name="T8" fmla="*/ 80 w 187"/>
                  <a:gd name="T9" fmla="*/ 22 h 158"/>
                  <a:gd name="T10" fmla="*/ 98 w 187"/>
                  <a:gd name="T11" fmla="*/ 28 h 158"/>
                  <a:gd name="T12" fmla="*/ 110 w 187"/>
                  <a:gd name="T13" fmla="*/ 35 h 158"/>
                  <a:gd name="T14" fmla="*/ 123 w 187"/>
                  <a:gd name="T15" fmla="*/ 45 h 158"/>
                  <a:gd name="T16" fmla="*/ 133 w 187"/>
                  <a:gd name="T17" fmla="*/ 52 h 158"/>
                  <a:gd name="T18" fmla="*/ 144 w 187"/>
                  <a:gd name="T19" fmla="*/ 60 h 158"/>
                  <a:gd name="T20" fmla="*/ 151 w 187"/>
                  <a:gd name="T21" fmla="*/ 71 h 158"/>
                  <a:gd name="T22" fmla="*/ 157 w 187"/>
                  <a:gd name="T23" fmla="*/ 84 h 158"/>
                  <a:gd name="T24" fmla="*/ 164 w 187"/>
                  <a:gd name="T25" fmla="*/ 93 h 158"/>
                  <a:gd name="T26" fmla="*/ 169 w 187"/>
                  <a:gd name="T27" fmla="*/ 106 h 158"/>
                  <a:gd name="T28" fmla="*/ 173 w 187"/>
                  <a:gd name="T29" fmla="*/ 118 h 158"/>
                  <a:gd name="T30" fmla="*/ 177 w 187"/>
                  <a:gd name="T31" fmla="*/ 132 h 158"/>
                  <a:gd name="T32" fmla="*/ 181 w 187"/>
                  <a:gd name="T33" fmla="*/ 143 h 158"/>
                  <a:gd name="T34" fmla="*/ 186 w 187"/>
                  <a:gd name="T35" fmla="*/ 154 h 158"/>
                  <a:gd name="T36" fmla="*/ 169 w 187"/>
                  <a:gd name="T37" fmla="*/ 157 h 158"/>
                  <a:gd name="T38" fmla="*/ 154 w 187"/>
                  <a:gd name="T39" fmla="*/ 157 h 158"/>
                  <a:gd name="T40" fmla="*/ 142 w 187"/>
                  <a:gd name="T41" fmla="*/ 154 h 158"/>
                  <a:gd name="T42" fmla="*/ 126 w 187"/>
                  <a:gd name="T43" fmla="*/ 150 h 158"/>
                  <a:gd name="T44" fmla="*/ 115 w 187"/>
                  <a:gd name="T45" fmla="*/ 146 h 158"/>
                  <a:gd name="T46" fmla="*/ 105 w 187"/>
                  <a:gd name="T47" fmla="*/ 140 h 158"/>
                  <a:gd name="T48" fmla="*/ 95 w 187"/>
                  <a:gd name="T49" fmla="*/ 136 h 158"/>
                  <a:gd name="T50" fmla="*/ 85 w 187"/>
                  <a:gd name="T51" fmla="*/ 128 h 158"/>
                  <a:gd name="T52" fmla="*/ 75 w 187"/>
                  <a:gd name="T53" fmla="*/ 123 h 158"/>
                  <a:gd name="T54" fmla="*/ 66 w 187"/>
                  <a:gd name="T55" fmla="*/ 116 h 158"/>
                  <a:gd name="T56" fmla="*/ 55 w 187"/>
                  <a:gd name="T57" fmla="*/ 107 h 158"/>
                  <a:gd name="T58" fmla="*/ 47 w 187"/>
                  <a:gd name="T59" fmla="*/ 99 h 158"/>
                  <a:gd name="T60" fmla="*/ 40 w 187"/>
                  <a:gd name="T61" fmla="*/ 92 h 158"/>
                  <a:gd name="T62" fmla="*/ 32 w 187"/>
                  <a:gd name="T63" fmla="*/ 84 h 158"/>
                  <a:gd name="T64" fmla="*/ 25 w 187"/>
                  <a:gd name="T65" fmla="*/ 74 h 158"/>
                  <a:gd name="T66" fmla="*/ 20 w 187"/>
                  <a:gd name="T67" fmla="*/ 64 h 158"/>
                  <a:gd name="T68" fmla="*/ 16 w 187"/>
                  <a:gd name="T69" fmla="*/ 52 h 158"/>
                  <a:gd name="T70" fmla="*/ 14 w 187"/>
                  <a:gd name="T71" fmla="*/ 37 h 158"/>
                  <a:gd name="T72" fmla="*/ 12 w 187"/>
                  <a:gd name="T73" fmla="*/ 24 h 158"/>
                  <a:gd name="T74" fmla="*/ 6 w 187"/>
                  <a:gd name="T75" fmla="*/ 13 h 158"/>
                  <a:gd name="T76" fmla="*/ 0 w 187"/>
                  <a:gd name="T77" fmla="*/ 4 h 158"/>
                  <a:gd name="T78" fmla="*/ 8 w 187"/>
                  <a:gd name="T79" fmla="*/ 4 h 158"/>
                  <a:gd name="T80" fmla="*/ 19 w 187"/>
                  <a:gd name="T81" fmla="*/ 15 h 15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87" h="158">
                    <a:moveTo>
                      <a:pt x="19" y="15"/>
                    </a:moveTo>
                    <a:lnTo>
                      <a:pt x="28" y="16"/>
                    </a:lnTo>
                    <a:lnTo>
                      <a:pt x="32" y="18"/>
                    </a:lnTo>
                    <a:lnTo>
                      <a:pt x="42" y="12"/>
                    </a:lnTo>
                    <a:lnTo>
                      <a:pt x="49" y="13"/>
                    </a:lnTo>
                    <a:lnTo>
                      <a:pt x="55" y="16"/>
                    </a:lnTo>
                    <a:lnTo>
                      <a:pt x="61" y="16"/>
                    </a:lnTo>
                    <a:lnTo>
                      <a:pt x="70" y="18"/>
                    </a:lnTo>
                    <a:lnTo>
                      <a:pt x="76" y="19"/>
                    </a:lnTo>
                    <a:lnTo>
                      <a:pt x="80" y="22"/>
                    </a:lnTo>
                    <a:lnTo>
                      <a:pt x="92" y="26"/>
                    </a:lnTo>
                    <a:lnTo>
                      <a:pt x="98" y="28"/>
                    </a:lnTo>
                    <a:lnTo>
                      <a:pt x="105" y="31"/>
                    </a:lnTo>
                    <a:lnTo>
                      <a:pt x="110" y="35"/>
                    </a:lnTo>
                    <a:lnTo>
                      <a:pt x="114" y="39"/>
                    </a:lnTo>
                    <a:lnTo>
                      <a:pt x="123" y="45"/>
                    </a:lnTo>
                    <a:lnTo>
                      <a:pt x="128" y="48"/>
                    </a:lnTo>
                    <a:lnTo>
                      <a:pt x="133" y="52"/>
                    </a:lnTo>
                    <a:lnTo>
                      <a:pt x="137" y="56"/>
                    </a:lnTo>
                    <a:lnTo>
                      <a:pt x="144" y="60"/>
                    </a:lnTo>
                    <a:lnTo>
                      <a:pt x="145" y="66"/>
                    </a:lnTo>
                    <a:lnTo>
                      <a:pt x="151" y="71"/>
                    </a:lnTo>
                    <a:lnTo>
                      <a:pt x="155" y="78"/>
                    </a:lnTo>
                    <a:lnTo>
                      <a:pt x="157" y="84"/>
                    </a:lnTo>
                    <a:lnTo>
                      <a:pt x="161" y="88"/>
                    </a:lnTo>
                    <a:lnTo>
                      <a:pt x="164" y="93"/>
                    </a:lnTo>
                    <a:lnTo>
                      <a:pt x="169" y="99"/>
                    </a:lnTo>
                    <a:lnTo>
                      <a:pt x="169" y="106"/>
                    </a:lnTo>
                    <a:lnTo>
                      <a:pt x="173" y="111"/>
                    </a:lnTo>
                    <a:lnTo>
                      <a:pt x="173" y="118"/>
                    </a:lnTo>
                    <a:lnTo>
                      <a:pt x="174" y="125"/>
                    </a:lnTo>
                    <a:lnTo>
                      <a:pt x="177" y="132"/>
                    </a:lnTo>
                    <a:lnTo>
                      <a:pt x="178" y="137"/>
                    </a:lnTo>
                    <a:lnTo>
                      <a:pt x="181" y="143"/>
                    </a:lnTo>
                    <a:lnTo>
                      <a:pt x="184" y="148"/>
                    </a:lnTo>
                    <a:lnTo>
                      <a:pt x="186" y="154"/>
                    </a:lnTo>
                    <a:lnTo>
                      <a:pt x="181" y="150"/>
                    </a:lnTo>
                    <a:lnTo>
                      <a:pt x="169" y="157"/>
                    </a:lnTo>
                    <a:lnTo>
                      <a:pt x="161" y="155"/>
                    </a:lnTo>
                    <a:lnTo>
                      <a:pt x="154" y="157"/>
                    </a:lnTo>
                    <a:lnTo>
                      <a:pt x="148" y="156"/>
                    </a:lnTo>
                    <a:lnTo>
                      <a:pt x="142" y="154"/>
                    </a:lnTo>
                    <a:lnTo>
                      <a:pt x="134" y="152"/>
                    </a:lnTo>
                    <a:lnTo>
                      <a:pt x="126" y="150"/>
                    </a:lnTo>
                    <a:lnTo>
                      <a:pt x="121" y="148"/>
                    </a:lnTo>
                    <a:lnTo>
                      <a:pt x="115" y="146"/>
                    </a:lnTo>
                    <a:lnTo>
                      <a:pt x="109" y="144"/>
                    </a:lnTo>
                    <a:lnTo>
                      <a:pt x="105" y="140"/>
                    </a:lnTo>
                    <a:lnTo>
                      <a:pt x="101" y="137"/>
                    </a:lnTo>
                    <a:lnTo>
                      <a:pt x="95" y="136"/>
                    </a:lnTo>
                    <a:lnTo>
                      <a:pt x="91" y="132"/>
                    </a:lnTo>
                    <a:lnTo>
                      <a:pt x="85" y="128"/>
                    </a:lnTo>
                    <a:lnTo>
                      <a:pt x="80" y="126"/>
                    </a:lnTo>
                    <a:lnTo>
                      <a:pt x="75" y="123"/>
                    </a:lnTo>
                    <a:lnTo>
                      <a:pt x="71" y="119"/>
                    </a:lnTo>
                    <a:lnTo>
                      <a:pt x="66" y="116"/>
                    </a:lnTo>
                    <a:lnTo>
                      <a:pt x="60" y="112"/>
                    </a:lnTo>
                    <a:lnTo>
                      <a:pt x="55" y="107"/>
                    </a:lnTo>
                    <a:lnTo>
                      <a:pt x="52" y="102"/>
                    </a:lnTo>
                    <a:lnTo>
                      <a:pt x="47" y="99"/>
                    </a:lnTo>
                    <a:lnTo>
                      <a:pt x="43" y="96"/>
                    </a:lnTo>
                    <a:lnTo>
                      <a:pt x="40" y="92"/>
                    </a:lnTo>
                    <a:lnTo>
                      <a:pt x="36" y="87"/>
                    </a:lnTo>
                    <a:lnTo>
                      <a:pt x="32" y="84"/>
                    </a:lnTo>
                    <a:lnTo>
                      <a:pt x="28" y="79"/>
                    </a:lnTo>
                    <a:lnTo>
                      <a:pt x="25" y="74"/>
                    </a:lnTo>
                    <a:lnTo>
                      <a:pt x="24" y="68"/>
                    </a:lnTo>
                    <a:lnTo>
                      <a:pt x="20" y="64"/>
                    </a:lnTo>
                    <a:lnTo>
                      <a:pt x="20" y="56"/>
                    </a:lnTo>
                    <a:lnTo>
                      <a:pt x="16" y="52"/>
                    </a:lnTo>
                    <a:lnTo>
                      <a:pt x="16" y="44"/>
                    </a:lnTo>
                    <a:lnTo>
                      <a:pt x="14" y="37"/>
                    </a:lnTo>
                    <a:lnTo>
                      <a:pt x="13" y="30"/>
                    </a:lnTo>
                    <a:lnTo>
                      <a:pt x="12" y="24"/>
                    </a:lnTo>
                    <a:lnTo>
                      <a:pt x="9" y="18"/>
                    </a:lnTo>
                    <a:lnTo>
                      <a:pt x="6" y="13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8" y="4"/>
                    </a:lnTo>
                    <a:lnTo>
                      <a:pt x="12" y="7"/>
                    </a:lnTo>
                    <a:lnTo>
                      <a:pt x="19" y="15"/>
                    </a:lnTo>
                  </a:path>
                </a:pathLst>
              </a:custGeom>
              <a:solidFill>
                <a:srgbClr val="037C03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820" name="Freeform 21"/>
              <p:cNvSpPr>
                <a:spLocks noChangeAspect="1"/>
              </p:cNvSpPr>
              <p:nvPr/>
            </p:nvSpPr>
            <p:spPr bwMode="auto">
              <a:xfrm>
                <a:off x="2667" y="2480"/>
                <a:ext cx="180" cy="149"/>
              </a:xfrm>
              <a:custGeom>
                <a:avLst/>
                <a:gdLst>
                  <a:gd name="T0" fmla="*/ 0 w 180"/>
                  <a:gd name="T1" fmla="*/ 0 h 149"/>
                  <a:gd name="T2" fmla="*/ 4 w 180"/>
                  <a:gd name="T3" fmla="*/ 5 h 149"/>
                  <a:gd name="T4" fmla="*/ 9 w 180"/>
                  <a:gd name="T5" fmla="*/ 12 h 149"/>
                  <a:gd name="T6" fmla="*/ 11 w 180"/>
                  <a:gd name="T7" fmla="*/ 17 h 149"/>
                  <a:gd name="T8" fmla="*/ 14 w 180"/>
                  <a:gd name="T9" fmla="*/ 21 h 149"/>
                  <a:gd name="T10" fmla="*/ 25 w 180"/>
                  <a:gd name="T11" fmla="*/ 32 h 149"/>
                  <a:gd name="T12" fmla="*/ 28 w 180"/>
                  <a:gd name="T13" fmla="*/ 36 h 149"/>
                  <a:gd name="T14" fmla="*/ 33 w 180"/>
                  <a:gd name="T15" fmla="*/ 42 h 149"/>
                  <a:gd name="T16" fmla="*/ 42 w 180"/>
                  <a:gd name="T17" fmla="*/ 48 h 149"/>
                  <a:gd name="T18" fmla="*/ 45 w 180"/>
                  <a:gd name="T19" fmla="*/ 53 h 149"/>
                  <a:gd name="T20" fmla="*/ 54 w 180"/>
                  <a:gd name="T21" fmla="*/ 60 h 149"/>
                  <a:gd name="T22" fmla="*/ 65 w 180"/>
                  <a:gd name="T23" fmla="*/ 68 h 149"/>
                  <a:gd name="T24" fmla="*/ 76 w 180"/>
                  <a:gd name="T25" fmla="*/ 79 h 149"/>
                  <a:gd name="T26" fmla="*/ 82 w 180"/>
                  <a:gd name="T27" fmla="*/ 83 h 149"/>
                  <a:gd name="T28" fmla="*/ 93 w 180"/>
                  <a:gd name="T29" fmla="*/ 92 h 149"/>
                  <a:gd name="T30" fmla="*/ 99 w 180"/>
                  <a:gd name="T31" fmla="*/ 96 h 149"/>
                  <a:gd name="T32" fmla="*/ 108 w 180"/>
                  <a:gd name="T33" fmla="*/ 103 h 149"/>
                  <a:gd name="T34" fmla="*/ 117 w 180"/>
                  <a:gd name="T35" fmla="*/ 109 h 149"/>
                  <a:gd name="T36" fmla="*/ 123 w 180"/>
                  <a:gd name="T37" fmla="*/ 114 h 149"/>
                  <a:gd name="T38" fmla="*/ 127 w 180"/>
                  <a:gd name="T39" fmla="*/ 117 h 149"/>
                  <a:gd name="T40" fmla="*/ 135 w 180"/>
                  <a:gd name="T41" fmla="*/ 120 h 149"/>
                  <a:gd name="T42" fmla="*/ 139 w 180"/>
                  <a:gd name="T43" fmla="*/ 124 h 149"/>
                  <a:gd name="T44" fmla="*/ 143 w 180"/>
                  <a:gd name="T45" fmla="*/ 127 h 149"/>
                  <a:gd name="T46" fmla="*/ 149 w 180"/>
                  <a:gd name="T47" fmla="*/ 129 h 149"/>
                  <a:gd name="T48" fmla="*/ 153 w 180"/>
                  <a:gd name="T49" fmla="*/ 132 h 149"/>
                  <a:gd name="T50" fmla="*/ 157 w 180"/>
                  <a:gd name="T51" fmla="*/ 136 h 149"/>
                  <a:gd name="T52" fmla="*/ 162 w 180"/>
                  <a:gd name="T53" fmla="*/ 139 h 149"/>
                  <a:gd name="T54" fmla="*/ 167 w 180"/>
                  <a:gd name="T55" fmla="*/ 142 h 149"/>
                  <a:gd name="T56" fmla="*/ 173 w 180"/>
                  <a:gd name="T57" fmla="*/ 145 h 149"/>
                  <a:gd name="T58" fmla="*/ 179 w 180"/>
                  <a:gd name="T59" fmla="*/ 148 h 14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80" h="149">
                    <a:moveTo>
                      <a:pt x="0" y="0"/>
                    </a:moveTo>
                    <a:lnTo>
                      <a:pt x="4" y="5"/>
                    </a:lnTo>
                    <a:lnTo>
                      <a:pt x="9" y="12"/>
                    </a:lnTo>
                    <a:lnTo>
                      <a:pt x="11" y="17"/>
                    </a:lnTo>
                    <a:lnTo>
                      <a:pt x="14" y="21"/>
                    </a:lnTo>
                    <a:lnTo>
                      <a:pt x="25" y="32"/>
                    </a:lnTo>
                    <a:lnTo>
                      <a:pt x="28" y="36"/>
                    </a:lnTo>
                    <a:lnTo>
                      <a:pt x="33" y="42"/>
                    </a:lnTo>
                    <a:lnTo>
                      <a:pt x="42" y="48"/>
                    </a:lnTo>
                    <a:lnTo>
                      <a:pt x="45" y="53"/>
                    </a:lnTo>
                    <a:lnTo>
                      <a:pt x="54" y="60"/>
                    </a:lnTo>
                    <a:lnTo>
                      <a:pt x="65" y="68"/>
                    </a:lnTo>
                    <a:lnTo>
                      <a:pt x="76" y="79"/>
                    </a:lnTo>
                    <a:lnTo>
                      <a:pt x="82" y="83"/>
                    </a:lnTo>
                    <a:lnTo>
                      <a:pt x="93" y="92"/>
                    </a:lnTo>
                    <a:lnTo>
                      <a:pt x="99" y="96"/>
                    </a:lnTo>
                    <a:lnTo>
                      <a:pt x="108" y="103"/>
                    </a:lnTo>
                    <a:lnTo>
                      <a:pt x="117" y="109"/>
                    </a:lnTo>
                    <a:lnTo>
                      <a:pt x="123" y="114"/>
                    </a:lnTo>
                    <a:lnTo>
                      <a:pt x="127" y="117"/>
                    </a:lnTo>
                    <a:lnTo>
                      <a:pt x="135" y="120"/>
                    </a:lnTo>
                    <a:lnTo>
                      <a:pt x="139" y="124"/>
                    </a:lnTo>
                    <a:lnTo>
                      <a:pt x="143" y="127"/>
                    </a:lnTo>
                    <a:lnTo>
                      <a:pt x="149" y="129"/>
                    </a:lnTo>
                    <a:lnTo>
                      <a:pt x="153" y="132"/>
                    </a:lnTo>
                    <a:lnTo>
                      <a:pt x="157" y="136"/>
                    </a:lnTo>
                    <a:lnTo>
                      <a:pt x="162" y="139"/>
                    </a:lnTo>
                    <a:lnTo>
                      <a:pt x="167" y="142"/>
                    </a:lnTo>
                    <a:lnTo>
                      <a:pt x="173" y="145"/>
                    </a:lnTo>
                    <a:lnTo>
                      <a:pt x="179" y="148"/>
                    </a:lnTo>
                  </a:path>
                </a:pathLst>
              </a:custGeom>
              <a:solidFill>
                <a:srgbClr val="037C03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8813" name="Group 22"/>
            <p:cNvGrpSpPr>
              <a:grpSpLocks noChangeAspect="1"/>
            </p:cNvGrpSpPr>
            <p:nvPr/>
          </p:nvGrpSpPr>
          <p:grpSpPr bwMode="auto">
            <a:xfrm>
              <a:off x="2659" y="2435"/>
              <a:ext cx="245" cy="94"/>
              <a:chOff x="2659" y="2435"/>
              <a:chExt cx="245" cy="94"/>
            </a:xfrm>
          </p:grpSpPr>
          <p:sp>
            <p:nvSpPr>
              <p:cNvPr id="28817" name="Freeform 23"/>
              <p:cNvSpPr>
                <a:spLocks noChangeAspect="1"/>
              </p:cNvSpPr>
              <p:nvPr/>
            </p:nvSpPr>
            <p:spPr bwMode="auto">
              <a:xfrm>
                <a:off x="2659" y="2435"/>
                <a:ext cx="245" cy="94"/>
              </a:xfrm>
              <a:custGeom>
                <a:avLst/>
                <a:gdLst>
                  <a:gd name="T0" fmla="*/ 29 w 245"/>
                  <a:gd name="T1" fmla="*/ 45 h 94"/>
                  <a:gd name="T2" fmla="*/ 37 w 245"/>
                  <a:gd name="T3" fmla="*/ 58 h 94"/>
                  <a:gd name="T4" fmla="*/ 47 w 245"/>
                  <a:gd name="T5" fmla="*/ 65 h 94"/>
                  <a:gd name="T6" fmla="*/ 60 w 245"/>
                  <a:gd name="T7" fmla="*/ 73 h 94"/>
                  <a:gd name="T8" fmla="*/ 70 w 245"/>
                  <a:gd name="T9" fmla="*/ 77 h 94"/>
                  <a:gd name="T10" fmla="*/ 88 w 245"/>
                  <a:gd name="T11" fmla="*/ 84 h 94"/>
                  <a:gd name="T12" fmla="*/ 102 w 245"/>
                  <a:gd name="T13" fmla="*/ 88 h 94"/>
                  <a:gd name="T14" fmla="*/ 118 w 245"/>
                  <a:gd name="T15" fmla="*/ 89 h 94"/>
                  <a:gd name="T16" fmla="*/ 131 w 245"/>
                  <a:gd name="T17" fmla="*/ 91 h 94"/>
                  <a:gd name="T18" fmla="*/ 144 w 245"/>
                  <a:gd name="T19" fmla="*/ 93 h 94"/>
                  <a:gd name="T20" fmla="*/ 157 w 245"/>
                  <a:gd name="T21" fmla="*/ 90 h 94"/>
                  <a:gd name="T22" fmla="*/ 171 w 245"/>
                  <a:gd name="T23" fmla="*/ 84 h 94"/>
                  <a:gd name="T24" fmla="*/ 182 w 245"/>
                  <a:gd name="T25" fmla="*/ 83 h 94"/>
                  <a:gd name="T26" fmla="*/ 196 w 245"/>
                  <a:gd name="T27" fmla="*/ 77 h 94"/>
                  <a:gd name="T28" fmla="*/ 208 w 245"/>
                  <a:gd name="T29" fmla="*/ 71 h 94"/>
                  <a:gd name="T30" fmla="*/ 220 w 245"/>
                  <a:gd name="T31" fmla="*/ 64 h 94"/>
                  <a:gd name="T32" fmla="*/ 232 w 245"/>
                  <a:gd name="T33" fmla="*/ 58 h 94"/>
                  <a:gd name="T34" fmla="*/ 244 w 245"/>
                  <a:gd name="T35" fmla="*/ 55 h 94"/>
                  <a:gd name="T36" fmla="*/ 233 w 245"/>
                  <a:gd name="T37" fmla="*/ 41 h 94"/>
                  <a:gd name="T38" fmla="*/ 224 w 245"/>
                  <a:gd name="T39" fmla="*/ 32 h 94"/>
                  <a:gd name="T40" fmla="*/ 212 w 245"/>
                  <a:gd name="T41" fmla="*/ 25 h 94"/>
                  <a:gd name="T42" fmla="*/ 199 w 245"/>
                  <a:gd name="T43" fmla="*/ 17 h 94"/>
                  <a:gd name="T44" fmla="*/ 188 w 245"/>
                  <a:gd name="T45" fmla="*/ 12 h 94"/>
                  <a:gd name="T46" fmla="*/ 177 w 245"/>
                  <a:gd name="T47" fmla="*/ 9 h 94"/>
                  <a:gd name="T48" fmla="*/ 165 w 245"/>
                  <a:gd name="T49" fmla="*/ 7 h 94"/>
                  <a:gd name="T50" fmla="*/ 153 w 245"/>
                  <a:gd name="T51" fmla="*/ 5 h 94"/>
                  <a:gd name="T52" fmla="*/ 142 w 245"/>
                  <a:gd name="T53" fmla="*/ 3 h 94"/>
                  <a:gd name="T54" fmla="*/ 131 w 245"/>
                  <a:gd name="T55" fmla="*/ 1 h 94"/>
                  <a:gd name="T56" fmla="*/ 116 w 245"/>
                  <a:gd name="T57" fmla="*/ 0 h 94"/>
                  <a:gd name="T58" fmla="*/ 105 w 245"/>
                  <a:gd name="T59" fmla="*/ 0 h 94"/>
                  <a:gd name="T60" fmla="*/ 94 w 245"/>
                  <a:gd name="T61" fmla="*/ 0 h 94"/>
                  <a:gd name="T62" fmla="*/ 82 w 245"/>
                  <a:gd name="T63" fmla="*/ 1 h 94"/>
                  <a:gd name="T64" fmla="*/ 70 w 245"/>
                  <a:gd name="T65" fmla="*/ 4 h 94"/>
                  <a:gd name="T66" fmla="*/ 59 w 245"/>
                  <a:gd name="T67" fmla="*/ 8 h 94"/>
                  <a:gd name="T68" fmla="*/ 47 w 245"/>
                  <a:gd name="T69" fmla="*/ 13 h 94"/>
                  <a:gd name="T70" fmla="*/ 35 w 245"/>
                  <a:gd name="T71" fmla="*/ 22 h 94"/>
                  <a:gd name="T72" fmla="*/ 23 w 245"/>
                  <a:gd name="T73" fmla="*/ 29 h 94"/>
                  <a:gd name="T74" fmla="*/ 11 w 245"/>
                  <a:gd name="T75" fmla="*/ 33 h 94"/>
                  <a:gd name="T76" fmla="*/ 0 w 245"/>
                  <a:gd name="T77" fmla="*/ 36 h 94"/>
                  <a:gd name="T78" fmla="*/ 5 w 245"/>
                  <a:gd name="T79" fmla="*/ 41 h 94"/>
                  <a:gd name="T80" fmla="*/ 22 w 245"/>
                  <a:gd name="T81" fmla="*/ 41 h 9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5" h="94">
                    <a:moveTo>
                      <a:pt x="22" y="41"/>
                    </a:moveTo>
                    <a:lnTo>
                      <a:pt x="29" y="45"/>
                    </a:lnTo>
                    <a:lnTo>
                      <a:pt x="35" y="48"/>
                    </a:lnTo>
                    <a:lnTo>
                      <a:pt x="37" y="58"/>
                    </a:lnTo>
                    <a:lnTo>
                      <a:pt x="42" y="63"/>
                    </a:lnTo>
                    <a:lnTo>
                      <a:pt x="47" y="65"/>
                    </a:lnTo>
                    <a:lnTo>
                      <a:pt x="53" y="69"/>
                    </a:lnTo>
                    <a:lnTo>
                      <a:pt x="60" y="73"/>
                    </a:lnTo>
                    <a:lnTo>
                      <a:pt x="65" y="77"/>
                    </a:lnTo>
                    <a:lnTo>
                      <a:pt x="70" y="77"/>
                    </a:lnTo>
                    <a:lnTo>
                      <a:pt x="82" y="82"/>
                    </a:lnTo>
                    <a:lnTo>
                      <a:pt x="88" y="84"/>
                    </a:lnTo>
                    <a:lnTo>
                      <a:pt x="94" y="87"/>
                    </a:lnTo>
                    <a:lnTo>
                      <a:pt x="102" y="88"/>
                    </a:lnTo>
                    <a:lnTo>
                      <a:pt x="107" y="88"/>
                    </a:lnTo>
                    <a:lnTo>
                      <a:pt x="118" y="89"/>
                    </a:lnTo>
                    <a:lnTo>
                      <a:pt x="124" y="90"/>
                    </a:lnTo>
                    <a:lnTo>
                      <a:pt x="131" y="91"/>
                    </a:lnTo>
                    <a:lnTo>
                      <a:pt x="136" y="91"/>
                    </a:lnTo>
                    <a:lnTo>
                      <a:pt x="144" y="93"/>
                    </a:lnTo>
                    <a:lnTo>
                      <a:pt x="149" y="89"/>
                    </a:lnTo>
                    <a:lnTo>
                      <a:pt x="157" y="90"/>
                    </a:lnTo>
                    <a:lnTo>
                      <a:pt x="165" y="88"/>
                    </a:lnTo>
                    <a:lnTo>
                      <a:pt x="171" y="84"/>
                    </a:lnTo>
                    <a:lnTo>
                      <a:pt x="177" y="84"/>
                    </a:lnTo>
                    <a:lnTo>
                      <a:pt x="182" y="83"/>
                    </a:lnTo>
                    <a:lnTo>
                      <a:pt x="190" y="82"/>
                    </a:lnTo>
                    <a:lnTo>
                      <a:pt x="196" y="77"/>
                    </a:lnTo>
                    <a:lnTo>
                      <a:pt x="201" y="76"/>
                    </a:lnTo>
                    <a:lnTo>
                      <a:pt x="208" y="71"/>
                    </a:lnTo>
                    <a:lnTo>
                      <a:pt x="214" y="67"/>
                    </a:lnTo>
                    <a:lnTo>
                      <a:pt x="220" y="64"/>
                    </a:lnTo>
                    <a:lnTo>
                      <a:pt x="226" y="61"/>
                    </a:lnTo>
                    <a:lnTo>
                      <a:pt x="232" y="58"/>
                    </a:lnTo>
                    <a:lnTo>
                      <a:pt x="238" y="57"/>
                    </a:lnTo>
                    <a:lnTo>
                      <a:pt x="244" y="55"/>
                    </a:lnTo>
                    <a:lnTo>
                      <a:pt x="238" y="54"/>
                    </a:lnTo>
                    <a:lnTo>
                      <a:pt x="233" y="41"/>
                    </a:lnTo>
                    <a:lnTo>
                      <a:pt x="226" y="37"/>
                    </a:lnTo>
                    <a:lnTo>
                      <a:pt x="224" y="32"/>
                    </a:lnTo>
                    <a:lnTo>
                      <a:pt x="218" y="28"/>
                    </a:lnTo>
                    <a:lnTo>
                      <a:pt x="212" y="25"/>
                    </a:lnTo>
                    <a:lnTo>
                      <a:pt x="205" y="21"/>
                    </a:lnTo>
                    <a:lnTo>
                      <a:pt x="199" y="17"/>
                    </a:lnTo>
                    <a:lnTo>
                      <a:pt x="193" y="15"/>
                    </a:lnTo>
                    <a:lnTo>
                      <a:pt x="188" y="12"/>
                    </a:lnTo>
                    <a:lnTo>
                      <a:pt x="182" y="10"/>
                    </a:lnTo>
                    <a:lnTo>
                      <a:pt x="177" y="9"/>
                    </a:lnTo>
                    <a:lnTo>
                      <a:pt x="172" y="9"/>
                    </a:lnTo>
                    <a:lnTo>
                      <a:pt x="165" y="7"/>
                    </a:lnTo>
                    <a:lnTo>
                      <a:pt x="161" y="6"/>
                    </a:lnTo>
                    <a:lnTo>
                      <a:pt x="153" y="5"/>
                    </a:lnTo>
                    <a:lnTo>
                      <a:pt x="147" y="3"/>
                    </a:lnTo>
                    <a:lnTo>
                      <a:pt x="142" y="3"/>
                    </a:lnTo>
                    <a:lnTo>
                      <a:pt x="137" y="2"/>
                    </a:lnTo>
                    <a:lnTo>
                      <a:pt x="131" y="1"/>
                    </a:lnTo>
                    <a:lnTo>
                      <a:pt x="123" y="0"/>
                    </a:lnTo>
                    <a:lnTo>
                      <a:pt x="116" y="0"/>
                    </a:lnTo>
                    <a:lnTo>
                      <a:pt x="110" y="1"/>
                    </a:lnTo>
                    <a:lnTo>
                      <a:pt x="105" y="0"/>
                    </a:lnTo>
                    <a:lnTo>
                      <a:pt x="99" y="0"/>
                    </a:lnTo>
                    <a:lnTo>
                      <a:pt x="94" y="0"/>
                    </a:lnTo>
                    <a:lnTo>
                      <a:pt x="88" y="2"/>
                    </a:lnTo>
                    <a:lnTo>
                      <a:pt x="82" y="1"/>
                    </a:lnTo>
                    <a:lnTo>
                      <a:pt x="76" y="2"/>
                    </a:lnTo>
                    <a:lnTo>
                      <a:pt x="70" y="4"/>
                    </a:lnTo>
                    <a:lnTo>
                      <a:pt x="65" y="6"/>
                    </a:lnTo>
                    <a:lnTo>
                      <a:pt x="59" y="8"/>
                    </a:lnTo>
                    <a:lnTo>
                      <a:pt x="53" y="12"/>
                    </a:lnTo>
                    <a:lnTo>
                      <a:pt x="47" y="13"/>
                    </a:lnTo>
                    <a:lnTo>
                      <a:pt x="41" y="18"/>
                    </a:lnTo>
                    <a:lnTo>
                      <a:pt x="35" y="22"/>
                    </a:lnTo>
                    <a:lnTo>
                      <a:pt x="29" y="27"/>
                    </a:lnTo>
                    <a:lnTo>
                      <a:pt x="23" y="29"/>
                    </a:lnTo>
                    <a:lnTo>
                      <a:pt x="17" y="32"/>
                    </a:lnTo>
                    <a:lnTo>
                      <a:pt x="11" y="33"/>
                    </a:lnTo>
                    <a:lnTo>
                      <a:pt x="6" y="35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5" y="41"/>
                    </a:lnTo>
                    <a:lnTo>
                      <a:pt x="11" y="42"/>
                    </a:lnTo>
                    <a:lnTo>
                      <a:pt x="22" y="41"/>
                    </a:lnTo>
                  </a:path>
                </a:pathLst>
              </a:custGeom>
              <a:solidFill>
                <a:srgbClr val="037C03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818" name="Freeform 24"/>
              <p:cNvSpPr>
                <a:spLocks noChangeAspect="1"/>
              </p:cNvSpPr>
              <p:nvPr/>
            </p:nvSpPr>
            <p:spPr bwMode="auto">
              <a:xfrm>
                <a:off x="2661" y="2468"/>
                <a:ext cx="238" cy="24"/>
              </a:xfrm>
              <a:custGeom>
                <a:avLst/>
                <a:gdLst>
                  <a:gd name="T0" fmla="*/ 0 w 238"/>
                  <a:gd name="T1" fmla="*/ 8 h 24"/>
                  <a:gd name="T2" fmla="*/ 7 w 238"/>
                  <a:gd name="T3" fmla="*/ 6 h 24"/>
                  <a:gd name="T4" fmla="*/ 15 w 238"/>
                  <a:gd name="T5" fmla="*/ 5 h 24"/>
                  <a:gd name="T6" fmla="*/ 20 w 238"/>
                  <a:gd name="T7" fmla="*/ 3 h 24"/>
                  <a:gd name="T8" fmla="*/ 26 w 238"/>
                  <a:gd name="T9" fmla="*/ 1 h 24"/>
                  <a:gd name="T10" fmla="*/ 41 w 238"/>
                  <a:gd name="T11" fmla="*/ 1 h 24"/>
                  <a:gd name="T12" fmla="*/ 47 w 238"/>
                  <a:gd name="T13" fmla="*/ 0 h 24"/>
                  <a:gd name="T14" fmla="*/ 55 w 238"/>
                  <a:gd name="T15" fmla="*/ 0 h 24"/>
                  <a:gd name="T16" fmla="*/ 66 w 238"/>
                  <a:gd name="T17" fmla="*/ 0 h 24"/>
                  <a:gd name="T18" fmla="*/ 72 w 238"/>
                  <a:gd name="T19" fmla="*/ 0 h 24"/>
                  <a:gd name="T20" fmla="*/ 83 w 238"/>
                  <a:gd name="T21" fmla="*/ 0 h 24"/>
                  <a:gd name="T22" fmla="*/ 98 w 238"/>
                  <a:gd name="T23" fmla="*/ 2 h 24"/>
                  <a:gd name="T24" fmla="*/ 112 w 238"/>
                  <a:gd name="T25" fmla="*/ 2 h 24"/>
                  <a:gd name="T26" fmla="*/ 120 w 238"/>
                  <a:gd name="T27" fmla="*/ 3 h 24"/>
                  <a:gd name="T28" fmla="*/ 135 w 238"/>
                  <a:gd name="T29" fmla="*/ 4 h 24"/>
                  <a:gd name="T30" fmla="*/ 143 w 238"/>
                  <a:gd name="T31" fmla="*/ 5 h 24"/>
                  <a:gd name="T32" fmla="*/ 153 w 238"/>
                  <a:gd name="T33" fmla="*/ 7 h 24"/>
                  <a:gd name="T34" fmla="*/ 164 w 238"/>
                  <a:gd name="T35" fmla="*/ 8 h 24"/>
                  <a:gd name="T36" fmla="*/ 172 w 238"/>
                  <a:gd name="T37" fmla="*/ 9 h 24"/>
                  <a:gd name="T38" fmla="*/ 177 w 238"/>
                  <a:gd name="T39" fmla="*/ 9 h 24"/>
                  <a:gd name="T40" fmla="*/ 185 w 238"/>
                  <a:gd name="T41" fmla="*/ 12 h 24"/>
                  <a:gd name="T42" fmla="*/ 190 w 238"/>
                  <a:gd name="T43" fmla="*/ 13 h 24"/>
                  <a:gd name="T44" fmla="*/ 196 w 238"/>
                  <a:gd name="T45" fmla="*/ 13 h 24"/>
                  <a:gd name="T46" fmla="*/ 201 w 238"/>
                  <a:gd name="T47" fmla="*/ 15 h 24"/>
                  <a:gd name="T48" fmla="*/ 207 w 238"/>
                  <a:gd name="T49" fmla="*/ 16 h 24"/>
                  <a:gd name="T50" fmla="*/ 212 w 238"/>
                  <a:gd name="T51" fmla="*/ 17 h 24"/>
                  <a:gd name="T52" fmla="*/ 218 w 238"/>
                  <a:gd name="T53" fmla="*/ 17 h 24"/>
                  <a:gd name="T54" fmla="*/ 223 w 238"/>
                  <a:gd name="T55" fmla="*/ 18 h 24"/>
                  <a:gd name="T56" fmla="*/ 231 w 238"/>
                  <a:gd name="T57" fmla="*/ 20 h 24"/>
                  <a:gd name="T58" fmla="*/ 237 w 238"/>
                  <a:gd name="T59" fmla="*/ 23 h 2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38" h="24">
                    <a:moveTo>
                      <a:pt x="0" y="8"/>
                    </a:moveTo>
                    <a:lnTo>
                      <a:pt x="7" y="6"/>
                    </a:lnTo>
                    <a:lnTo>
                      <a:pt x="15" y="5"/>
                    </a:lnTo>
                    <a:lnTo>
                      <a:pt x="20" y="3"/>
                    </a:lnTo>
                    <a:lnTo>
                      <a:pt x="26" y="1"/>
                    </a:lnTo>
                    <a:lnTo>
                      <a:pt x="41" y="1"/>
                    </a:lnTo>
                    <a:lnTo>
                      <a:pt x="47" y="0"/>
                    </a:lnTo>
                    <a:lnTo>
                      <a:pt x="55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83" y="0"/>
                    </a:lnTo>
                    <a:lnTo>
                      <a:pt x="98" y="2"/>
                    </a:lnTo>
                    <a:lnTo>
                      <a:pt x="112" y="2"/>
                    </a:lnTo>
                    <a:lnTo>
                      <a:pt x="120" y="3"/>
                    </a:lnTo>
                    <a:lnTo>
                      <a:pt x="135" y="4"/>
                    </a:lnTo>
                    <a:lnTo>
                      <a:pt x="143" y="5"/>
                    </a:lnTo>
                    <a:lnTo>
                      <a:pt x="153" y="7"/>
                    </a:lnTo>
                    <a:lnTo>
                      <a:pt x="164" y="8"/>
                    </a:lnTo>
                    <a:lnTo>
                      <a:pt x="172" y="9"/>
                    </a:lnTo>
                    <a:lnTo>
                      <a:pt x="177" y="9"/>
                    </a:lnTo>
                    <a:lnTo>
                      <a:pt x="185" y="12"/>
                    </a:lnTo>
                    <a:lnTo>
                      <a:pt x="190" y="13"/>
                    </a:lnTo>
                    <a:lnTo>
                      <a:pt x="196" y="13"/>
                    </a:lnTo>
                    <a:lnTo>
                      <a:pt x="201" y="15"/>
                    </a:lnTo>
                    <a:lnTo>
                      <a:pt x="207" y="16"/>
                    </a:lnTo>
                    <a:lnTo>
                      <a:pt x="212" y="17"/>
                    </a:lnTo>
                    <a:lnTo>
                      <a:pt x="218" y="17"/>
                    </a:lnTo>
                    <a:lnTo>
                      <a:pt x="223" y="18"/>
                    </a:lnTo>
                    <a:lnTo>
                      <a:pt x="231" y="20"/>
                    </a:lnTo>
                    <a:lnTo>
                      <a:pt x="237" y="23"/>
                    </a:lnTo>
                  </a:path>
                </a:pathLst>
              </a:custGeom>
              <a:solidFill>
                <a:srgbClr val="037C03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8814" name="Group 25"/>
            <p:cNvGrpSpPr>
              <a:grpSpLocks noChangeAspect="1"/>
            </p:cNvGrpSpPr>
            <p:nvPr/>
          </p:nvGrpSpPr>
          <p:grpSpPr bwMode="auto">
            <a:xfrm>
              <a:off x="2653" y="2293"/>
              <a:ext cx="117" cy="173"/>
              <a:chOff x="2653" y="2293"/>
              <a:chExt cx="117" cy="173"/>
            </a:xfrm>
          </p:grpSpPr>
          <p:sp>
            <p:nvSpPr>
              <p:cNvPr id="28815" name="Freeform 26"/>
              <p:cNvSpPr>
                <a:spLocks noChangeAspect="1"/>
              </p:cNvSpPr>
              <p:nvPr/>
            </p:nvSpPr>
            <p:spPr bwMode="auto">
              <a:xfrm>
                <a:off x="2653" y="2293"/>
                <a:ext cx="117" cy="173"/>
              </a:xfrm>
              <a:custGeom>
                <a:avLst/>
                <a:gdLst>
                  <a:gd name="T0" fmla="*/ 20 w 117"/>
                  <a:gd name="T1" fmla="*/ 153 h 173"/>
                  <a:gd name="T2" fmla="*/ 34 w 117"/>
                  <a:gd name="T3" fmla="*/ 151 h 173"/>
                  <a:gd name="T4" fmla="*/ 44 w 117"/>
                  <a:gd name="T5" fmla="*/ 147 h 173"/>
                  <a:gd name="T6" fmla="*/ 56 w 117"/>
                  <a:gd name="T7" fmla="*/ 141 h 173"/>
                  <a:gd name="T8" fmla="*/ 64 w 117"/>
                  <a:gd name="T9" fmla="*/ 136 h 173"/>
                  <a:gd name="T10" fmla="*/ 77 w 117"/>
                  <a:gd name="T11" fmla="*/ 126 h 173"/>
                  <a:gd name="T12" fmla="*/ 84 w 117"/>
                  <a:gd name="T13" fmla="*/ 118 h 173"/>
                  <a:gd name="T14" fmla="*/ 92 w 117"/>
                  <a:gd name="T15" fmla="*/ 106 h 173"/>
                  <a:gd name="T16" fmla="*/ 99 w 117"/>
                  <a:gd name="T17" fmla="*/ 98 h 173"/>
                  <a:gd name="T18" fmla="*/ 105 w 117"/>
                  <a:gd name="T19" fmla="*/ 87 h 173"/>
                  <a:gd name="T20" fmla="*/ 109 w 117"/>
                  <a:gd name="T21" fmla="*/ 77 h 173"/>
                  <a:gd name="T22" fmla="*/ 111 w 117"/>
                  <a:gd name="T23" fmla="*/ 65 h 173"/>
                  <a:gd name="T24" fmla="*/ 112 w 117"/>
                  <a:gd name="T25" fmla="*/ 56 h 173"/>
                  <a:gd name="T26" fmla="*/ 114 w 117"/>
                  <a:gd name="T27" fmla="*/ 45 h 173"/>
                  <a:gd name="T28" fmla="*/ 113 w 117"/>
                  <a:gd name="T29" fmla="*/ 32 h 173"/>
                  <a:gd name="T30" fmla="*/ 112 w 117"/>
                  <a:gd name="T31" fmla="*/ 20 h 173"/>
                  <a:gd name="T32" fmla="*/ 112 w 117"/>
                  <a:gd name="T33" fmla="*/ 10 h 173"/>
                  <a:gd name="T34" fmla="*/ 114 w 117"/>
                  <a:gd name="T35" fmla="*/ 0 h 173"/>
                  <a:gd name="T36" fmla="*/ 100 w 117"/>
                  <a:gd name="T37" fmla="*/ 1 h 173"/>
                  <a:gd name="T38" fmla="*/ 86 w 117"/>
                  <a:gd name="T39" fmla="*/ 4 h 173"/>
                  <a:gd name="T40" fmla="*/ 77 w 117"/>
                  <a:gd name="T41" fmla="*/ 10 h 173"/>
                  <a:gd name="T42" fmla="*/ 65 w 117"/>
                  <a:gd name="T43" fmla="*/ 16 h 173"/>
                  <a:gd name="T44" fmla="*/ 56 w 117"/>
                  <a:gd name="T45" fmla="*/ 22 h 173"/>
                  <a:gd name="T46" fmla="*/ 49 w 117"/>
                  <a:gd name="T47" fmla="*/ 29 h 173"/>
                  <a:gd name="T48" fmla="*/ 43 w 117"/>
                  <a:gd name="T49" fmla="*/ 36 h 173"/>
                  <a:gd name="T50" fmla="*/ 37 w 117"/>
                  <a:gd name="T51" fmla="*/ 45 h 173"/>
                  <a:gd name="T52" fmla="*/ 29 w 117"/>
                  <a:gd name="T53" fmla="*/ 51 h 173"/>
                  <a:gd name="T54" fmla="*/ 24 w 117"/>
                  <a:gd name="T55" fmla="*/ 59 h 173"/>
                  <a:gd name="T56" fmla="*/ 16 w 117"/>
                  <a:gd name="T57" fmla="*/ 69 h 173"/>
                  <a:gd name="T58" fmla="*/ 12 w 117"/>
                  <a:gd name="T59" fmla="*/ 77 h 173"/>
                  <a:gd name="T60" fmla="*/ 8 w 117"/>
                  <a:gd name="T61" fmla="*/ 86 h 173"/>
                  <a:gd name="T62" fmla="*/ 4 w 117"/>
                  <a:gd name="T63" fmla="*/ 94 h 173"/>
                  <a:gd name="T64" fmla="*/ 1 w 117"/>
                  <a:gd name="T65" fmla="*/ 103 h 173"/>
                  <a:gd name="T66" fmla="*/ 0 w 117"/>
                  <a:gd name="T67" fmla="*/ 114 h 173"/>
                  <a:gd name="T68" fmla="*/ 0 w 117"/>
                  <a:gd name="T69" fmla="*/ 124 h 173"/>
                  <a:gd name="T70" fmla="*/ 4 w 117"/>
                  <a:gd name="T71" fmla="*/ 138 h 173"/>
                  <a:gd name="T72" fmla="*/ 4 w 117"/>
                  <a:gd name="T73" fmla="*/ 150 h 173"/>
                  <a:gd name="T74" fmla="*/ 3 w 117"/>
                  <a:gd name="T75" fmla="*/ 159 h 173"/>
                  <a:gd name="T76" fmla="*/ 0 w 117"/>
                  <a:gd name="T77" fmla="*/ 169 h 173"/>
                  <a:gd name="T78" fmla="*/ 7 w 117"/>
                  <a:gd name="T79" fmla="*/ 167 h 173"/>
                  <a:gd name="T80" fmla="*/ 14 w 117"/>
                  <a:gd name="T81" fmla="*/ 155 h 17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17" h="173">
                    <a:moveTo>
                      <a:pt x="14" y="155"/>
                    </a:moveTo>
                    <a:lnTo>
                      <a:pt x="20" y="153"/>
                    </a:lnTo>
                    <a:lnTo>
                      <a:pt x="24" y="150"/>
                    </a:lnTo>
                    <a:lnTo>
                      <a:pt x="34" y="151"/>
                    </a:lnTo>
                    <a:lnTo>
                      <a:pt x="40" y="150"/>
                    </a:lnTo>
                    <a:lnTo>
                      <a:pt x="44" y="147"/>
                    </a:lnTo>
                    <a:lnTo>
                      <a:pt x="49" y="145"/>
                    </a:lnTo>
                    <a:lnTo>
                      <a:pt x="56" y="141"/>
                    </a:lnTo>
                    <a:lnTo>
                      <a:pt x="60" y="139"/>
                    </a:lnTo>
                    <a:lnTo>
                      <a:pt x="64" y="136"/>
                    </a:lnTo>
                    <a:lnTo>
                      <a:pt x="72" y="130"/>
                    </a:lnTo>
                    <a:lnTo>
                      <a:pt x="77" y="126"/>
                    </a:lnTo>
                    <a:lnTo>
                      <a:pt x="80" y="122"/>
                    </a:lnTo>
                    <a:lnTo>
                      <a:pt x="84" y="118"/>
                    </a:lnTo>
                    <a:lnTo>
                      <a:pt x="87" y="114"/>
                    </a:lnTo>
                    <a:lnTo>
                      <a:pt x="92" y="106"/>
                    </a:lnTo>
                    <a:lnTo>
                      <a:pt x="96" y="102"/>
                    </a:lnTo>
                    <a:lnTo>
                      <a:pt x="99" y="98"/>
                    </a:lnTo>
                    <a:lnTo>
                      <a:pt x="101" y="94"/>
                    </a:lnTo>
                    <a:lnTo>
                      <a:pt x="105" y="87"/>
                    </a:lnTo>
                    <a:lnTo>
                      <a:pt x="105" y="82"/>
                    </a:lnTo>
                    <a:lnTo>
                      <a:pt x="109" y="77"/>
                    </a:lnTo>
                    <a:lnTo>
                      <a:pt x="110" y="70"/>
                    </a:lnTo>
                    <a:lnTo>
                      <a:pt x="111" y="65"/>
                    </a:lnTo>
                    <a:lnTo>
                      <a:pt x="112" y="61"/>
                    </a:lnTo>
                    <a:lnTo>
                      <a:pt x="112" y="56"/>
                    </a:lnTo>
                    <a:lnTo>
                      <a:pt x="116" y="50"/>
                    </a:lnTo>
                    <a:lnTo>
                      <a:pt x="114" y="45"/>
                    </a:lnTo>
                    <a:lnTo>
                      <a:pt x="116" y="39"/>
                    </a:lnTo>
                    <a:lnTo>
                      <a:pt x="113" y="32"/>
                    </a:lnTo>
                    <a:lnTo>
                      <a:pt x="113" y="26"/>
                    </a:lnTo>
                    <a:lnTo>
                      <a:pt x="112" y="20"/>
                    </a:lnTo>
                    <a:lnTo>
                      <a:pt x="113" y="15"/>
                    </a:lnTo>
                    <a:lnTo>
                      <a:pt x="112" y="10"/>
                    </a:lnTo>
                    <a:lnTo>
                      <a:pt x="114" y="4"/>
                    </a:lnTo>
                    <a:lnTo>
                      <a:pt x="114" y="0"/>
                    </a:lnTo>
                    <a:lnTo>
                      <a:pt x="111" y="3"/>
                    </a:lnTo>
                    <a:lnTo>
                      <a:pt x="100" y="1"/>
                    </a:lnTo>
                    <a:lnTo>
                      <a:pt x="93" y="4"/>
                    </a:lnTo>
                    <a:lnTo>
                      <a:pt x="86" y="4"/>
                    </a:lnTo>
                    <a:lnTo>
                      <a:pt x="82" y="6"/>
                    </a:lnTo>
                    <a:lnTo>
                      <a:pt x="77" y="10"/>
                    </a:lnTo>
                    <a:lnTo>
                      <a:pt x="71" y="12"/>
                    </a:lnTo>
                    <a:lnTo>
                      <a:pt x="65" y="16"/>
                    </a:lnTo>
                    <a:lnTo>
                      <a:pt x="60" y="19"/>
                    </a:lnTo>
                    <a:lnTo>
                      <a:pt x="56" y="22"/>
                    </a:lnTo>
                    <a:lnTo>
                      <a:pt x="52" y="25"/>
                    </a:lnTo>
                    <a:lnTo>
                      <a:pt x="49" y="29"/>
                    </a:lnTo>
                    <a:lnTo>
                      <a:pt x="47" y="32"/>
                    </a:lnTo>
                    <a:lnTo>
                      <a:pt x="43" y="36"/>
                    </a:lnTo>
                    <a:lnTo>
                      <a:pt x="40" y="40"/>
                    </a:lnTo>
                    <a:lnTo>
                      <a:pt x="37" y="45"/>
                    </a:lnTo>
                    <a:lnTo>
                      <a:pt x="32" y="48"/>
                    </a:lnTo>
                    <a:lnTo>
                      <a:pt x="29" y="51"/>
                    </a:lnTo>
                    <a:lnTo>
                      <a:pt x="27" y="55"/>
                    </a:lnTo>
                    <a:lnTo>
                      <a:pt x="24" y="59"/>
                    </a:lnTo>
                    <a:lnTo>
                      <a:pt x="20" y="64"/>
                    </a:lnTo>
                    <a:lnTo>
                      <a:pt x="16" y="69"/>
                    </a:lnTo>
                    <a:lnTo>
                      <a:pt x="16" y="74"/>
                    </a:lnTo>
                    <a:lnTo>
                      <a:pt x="12" y="77"/>
                    </a:lnTo>
                    <a:lnTo>
                      <a:pt x="10" y="81"/>
                    </a:lnTo>
                    <a:lnTo>
                      <a:pt x="8" y="86"/>
                    </a:lnTo>
                    <a:lnTo>
                      <a:pt x="8" y="90"/>
                    </a:lnTo>
                    <a:lnTo>
                      <a:pt x="4" y="94"/>
                    </a:lnTo>
                    <a:lnTo>
                      <a:pt x="3" y="99"/>
                    </a:lnTo>
                    <a:lnTo>
                      <a:pt x="1" y="103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1" y="120"/>
                    </a:lnTo>
                    <a:lnTo>
                      <a:pt x="0" y="124"/>
                    </a:lnTo>
                    <a:lnTo>
                      <a:pt x="2" y="131"/>
                    </a:lnTo>
                    <a:lnTo>
                      <a:pt x="4" y="138"/>
                    </a:lnTo>
                    <a:lnTo>
                      <a:pt x="4" y="144"/>
                    </a:lnTo>
                    <a:lnTo>
                      <a:pt x="4" y="150"/>
                    </a:lnTo>
                    <a:lnTo>
                      <a:pt x="4" y="155"/>
                    </a:lnTo>
                    <a:lnTo>
                      <a:pt x="3" y="159"/>
                    </a:lnTo>
                    <a:lnTo>
                      <a:pt x="2" y="165"/>
                    </a:lnTo>
                    <a:lnTo>
                      <a:pt x="0" y="169"/>
                    </a:lnTo>
                    <a:lnTo>
                      <a:pt x="4" y="172"/>
                    </a:lnTo>
                    <a:lnTo>
                      <a:pt x="7" y="167"/>
                    </a:lnTo>
                    <a:lnTo>
                      <a:pt x="10" y="164"/>
                    </a:lnTo>
                    <a:lnTo>
                      <a:pt x="14" y="155"/>
                    </a:lnTo>
                  </a:path>
                </a:pathLst>
              </a:custGeom>
              <a:solidFill>
                <a:srgbClr val="037C03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816" name="Freeform 27"/>
              <p:cNvSpPr>
                <a:spLocks noChangeAspect="1"/>
              </p:cNvSpPr>
              <p:nvPr/>
            </p:nvSpPr>
            <p:spPr bwMode="auto">
              <a:xfrm>
                <a:off x="2659" y="2299"/>
                <a:ext cx="109" cy="167"/>
              </a:xfrm>
              <a:custGeom>
                <a:avLst/>
                <a:gdLst>
                  <a:gd name="T0" fmla="*/ 0 w 109"/>
                  <a:gd name="T1" fmla="*/ 166 h 167"/>
                  <a:gd name="T2" fmla="*/ 2 w 109"/>
                  <a:gd name="T3" fmla="*/ 159 h 167"/>
                  <a:gd name="T4" fmla="*/ 4 w 109"/>
                  <a:gd name="T5" fmla="*/ 153 h 167"/>
                  <a:gd name="T6" fmla="*/ 4 w 109"/>
                  <a:gd name="T7" fmla="*/ 149 h 167"/>
                  <a:gd name="T8" fmla="*/ 6 w 109"/>
                  <a:gd name="T9" fmla="*/ 144 h 167"/>
                  <a:gd name="T10" fmla="*/ 12 w 109"/>
                  <a:gd name="T11" fmla="*/ 133 h 167"/>
                  <a:gd name="T12" fmla="*/ 12 w 109"/>
                  <a:gd name="T13" fmla="*/ 128 h 167"/>
                  <a:gd name="T14" fmla="*/ 16 w 109"/>
                  <a:gd name="T15" fmla="*/ 121 h 167"/>
                  <a:gd name="T16" fmla="*/ 20 w 109"/>
                  <a:gd name="T17" fmla="*/ 114 h 167"/>
                  <a:gd name="T18" fmla="*/ 22 w 109"/>
                  <a:gd name="T19" fmla="*/ 110 h 167"/>
                  <a:gd name="T20" fmla="*/ 28 w 109"/>
                  <a:gd name="T21" fmla="*/ 102 h 167"/>
                  <a:gd name="T22" fmla="*/ 35 w 109"/>
                  <a:gd name="T23" fmla="*/ 92 h 167"/>
                  <a:gd name="T24" fmla="*/ 40 w 109"/>
                  <a:gd name="T25" fmla="*/ 81 h 167"/>
                  <a:gd name="T26" fmla="*/ 44 w 109"/>
                  <a:gd name="T27" fmla="*/ 76 h 167"/>
                  <a:gd name="T28" fmla="*/ 52 w 109"/>
                  <a:gd name="T29" fmla="*/ 66 h 167"/>
                  <a:gd name="T30" fmla="*/ 56 w 109"/>
                  <a:gd name="T31" fmla="*/ 60 h 167"/>
                  <a:gd name="T32" fmla="*/ 60 w 109"/>
                  <a:gd name="T33" fmla="*/ 53 h 167"/>
                  <a:gd name="T34" fmla="*/ 66 w 109"/>
                  <a:gd name="T35" fmla="*/ 45 h 167"/>
                  <a:gd name="T36" fmla="*/ 70 w 109"/>
                  <a:gd name="T37" fmla="*/ 40 h 167"/>
                  <a:gd name="T38" fmla="*/ 73 w 109"/>
                  <a:gd name="T39" fmla="*/ 36 h 167"/>
                  <a:gd name="T40" fmla="*/ 78 w 109"/>
                  <a:gd name="T41" fmla="*/ 32 h 167"/>
                  <a:gd name="T42" fmla="*/ 81 w 109"/>
                  <a:gd name="T43" fmla="*/ 28 h 167"/>
                  <a:gd name="T44" fmla="*/ 84 w 109"/>
                  <a:gd name="T45" fmla="*/ 25 h 167"/>
                  <a:gd name="T46" fmla="*/ 88 w 109"/>
                  <a:gd name="T47" fmla="*/ 22 h 167"/>
                  <a:gd name="T48" fmla="*/ 90 w 109"/>
                  <a:gd name="T49" fmla="*/ 18 h 167"/>
                  <a:gd name="T50" fmla="*/ 92 w 109"/>
                  <a:gd name="T51" fmla="*/ 15 h 167"/>
                  <a:gd name="T52" fmla="*/ 95 w 109"/>
                  <a:gd name="T53" fmla="*/ 11 h 167"/>
                  <a:gd name="T54" fmla="*/ 97 w 109"/>
                  <a:gd name="T55" fmla="*/ 7 h 167"/>
                  <a:gd name="T56" fmla="*/ 104 w 109"/>
                  <a:gd name="T57" fmla="*/ 3 h 167"/>
                  <a:gd name="T58" fmla="*/ 108 w 109"/>
                  <a:gd name="T59" fmla="*/ 0 h 16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09" h="167">
                    <a:moveTo>
                      <a:pt x="0" y="166"/>
                    </a:moveTo>
                    <a:lnTo>
                      <a:pt x="2" y="159"/>
                    </a:lnTo>
                    <a:lnTo>
                      <a:pt x="4" y="153"/>
                    </a:lnTo>
                    <a:lnTo>
                      <a:pt x="4" y="149"/>
                    </a:lnTo>
                    <a:lnTo>
                      <a:pt x="6" y="144"/>
                    </a:lnTo>
                    <a:lnTo>
                      <a:pt x="12" y="133"/>
                    </a:lnTo>
                    <a:lnTo>
                      <a:pt x="12" y="128"/>
                    </a:lnTo>
                    <a:lnTo>
                      <a:pt x="16" y="121"/>
                    </a:lnTo>
                    <a:lnTo>
                      <a:pt x="20" y="114"/>
                    </a:lnTo>
                    <a:lnTo>
                      <a:pt x="22" y="110"/>
                    </a:lnTo>
                    <a:lnTo>
                      <a:pt x="28" y="102"/>
                    </a:lnTo>
                    <a:lnTo>
                      <a:pt x="35" y="92"/>
                    </a:lnTo>
                    <a:lnTo>
                      <a:pt x="40" y="81"/>
                    </a:lnTo>
                    <a:lnTo>
                      <a:pt x="44" y="76"/>
                    </a:lnTo>
                    <a:lnTo>
                      <a:pt x="52" y="66"/>
                    </a:lnTo>
                    <a:lnTo>
                      <a:pt x="56" y="60"/>
                    </a:lnTo>
                    <a:lnTo>
                      <a:pt x="60" y="53"/>
                    </a:lnTo>
                    <a:lnTo>
                      <a:pt x="66" y="45"/>
                    </a:lnTo>
                    <a:lnTo>
                      <a:pt x="70" y="40"/>
                    </a:lnTo>
                    <a:lnTo>
                      <a:pt x="73" y="36"/>
                    </a:lnTo>
                    <a:lnTo>
                      <a:pt x="78" y="32"/>
                    </a:lnTo>
                    <a:lnTo>
                      <a:pt x="81" y="28"/>
                    </a:lnTo>
                    <a:lnTo>
                      <a:pt x="84" y="25"/>
                    </a:lnTo>
                    <a:lnTo>
                      <a:pt x="88" y="22"/>
                    </a:lnTo>
                    <a:lnTo>
                      <a:pt x="90" y="18"/>
                    </a:lnTo>
                    <a:lnTo>
                      <a:pt x="92" y="15"/>
                    </a:lnTo>
                    <a:lnTo>
                      <a:pt x="95" y="11"/>
                    </a:lnTo>
                    <a:lnTo>
                      <a:pt x="97" y="7"/>
                    </a:lnTo>
                    <a:lnTo>
                      <a:pt x="104" y="3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037C03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8685" name="Freeform 28"/>
          <p:cNvSpPr>
            <a:spLocks noChangeAspect="1"/>
          </p:cNvSpPr>
          <p:nvPr/>
        </p:nvSpPr>
        <p:spPr bwMode="auto">
          <a:xfrm>
            <a:off x="2917825" y="5102225"/>
            <a:ext cx="1438275" cy="561975"/>
          </a:xfrm>
          <a:custGeom>
            <a:avLst/>
            <a:gdLst>
              <a:gd name="T0" fmla="*/ 2147483647 w 453"/>
              <a:gd name="T1" fmla="*/ 2147483647 h 177"/>
              <a:gd name="T2" fmla="*/ 2147483647 w 453"/>
              <a:gd name="T3" fmla="*/ 2147483647 h 177"/>
              <a:gd name="T4" fmla="*/ 2147483647 w 453"/>
              <a:gd name="T5" fmla="*/ 2147483647 h 177"/>
              <a:gd name="T6" fmla="*/ 2147483647 w 453"/>
              <a:gd name="T7" fmla="*/ 2147483647 h 177"/>
              <a:gd name="T8" fmla="*/ 2147483647 w 453"/>
              <a:gd name="T9" fmla="*/ 2147483647 h 177"/>
              <a:gd name="T10" fmla="*/ 2147483647 w 453"/>
              <a:gd name="T11" fmla="*/ 2147483647 h 177"/>
              <a:gd name="T12" fmla="*/ 2147483647 w 453"/>
              <a:gd name="T13" fmla="*/ 2147483647 h 177"/>
              <a:gd name="T14" fmla="*/ 2147483647 w 453"/>
              <a:gd name="T15" fmla="*/ 2147483647 h 177"/>
              <a:gd name="T16" fmla="*/ 2147483647 w 453"/>
              <a:gd name="T17" fmla="*/ 2147483647 h 177"/>
              <a:gd name="T18" fmla="*/ 2147483647 w 453"/>
              <a:gd name="T19" fmla="*/ 2147483647 h 177"/>
              <a:gd name="T20" fmla="*/ 2147483647 w 453"/>
              <a:gd name="T21" fmla="*/ 2147483647 h 177"/>
              <a:gd name="T22" fmla="*/ 2147483647 w 453"/>
              <a:gd name="T23" fmla="*/ 2147483647 h 177"/>
              <a:gd name="T24" fmla="*/ 2147483647 w 453"/>
              <a:gd name="T25" fmla="*/ 2147483647 h 177"/>
              <a:gd name="T26" fmla="*/ 2147483647 w 453"/>
              <a:gd name="T27" fmla="*/ 2147483647 h 177"/>
              <a:gd name="T28" fmla="*/ 2147483647 w 453"/>
              <a:gd name="T29" fmla="*/ 2147483647 h 177"/>
              <a:gd name="T30" fmla="*/ 2147483647 w 453"/>
              <a:gd name="T31" fmla="*/ 2147483647 h 177"/>
              <a:gd name="T32" fmla="*/ 2147483647 w 453"/>
              <a:gd name="T33" fmla="*/ 2147483647 h 177"/>
              <a:gd name="T34" fmla="*/ 2147483647 w 453"/>
              <a:gd name="T35" fmla="*/ 2147483647 h 177"/>
              <a:gd name="T36" fmla="*/ 2147483647 w 453"/>
              <a:gd name="T37" fmla="*/ 2147483647 h 177"/>
              <a:gd name="T38" fmla="*/ 2147483647 w 453"/>
              <a:gd name="T39" fmla="*/ 2147483647 h 177"/>
              <a:gd name="T40" fmla="*/ 2147483647 w 453"/>
              <a:gd name="T41" fmla="*/ 2147483647 h 177"/>
              <a:gd name="T42" fmla="*/ 2147483647 w 453"/>
              <a:gd name="T43" fmla="*/ 2147483647 h 177"/>
              <a:gd name="T44" fmla="*/ 2147483647 w 453"/>
              <a:gd name="T45" fmla="*/ 2147483647 h 177"/>
              <a:gd name="T46" fmla="*/ 2147483647 w 453"/>
              <a:gd name="T47" fmla="*/ 2147483647 h 177"/>
              <a:gd name="T48" fmla="*/ 2147483647 w 453"/>
              <a:gd name="T49" fmla="*/ 2147483647 h 177"/>
              <a:gd name="T50" fmla="*/ 2147483647 w 453"/>
              <a:gd name="T51" fmla="*/ 2147483647 h 177"/>
              <a:gd name="T52" fmla="*/ 2147483647 w 453"/>
              <a:gd name="T53" fmla="*/ 2147483647 h 177"/>
              <a:gd name="T54" fmla="*/ 2147483647 w 453"/>
              <a:gd name="T55" fmla="*/ 2147483647 h 177"/>
              <a:gd name="T56" fmla="*/ 2147483647 w 453"/>
              <a:gd name="T57" fmla="*/ 2147483647 h 177"/>
              <a:gd name="T58" fmla="*/ 2147483647 w 453"/>
              <a:gd name="T59" fmla="*/ 2147483647 h 177"/>
              <a:gd name="T60" fmla="*/ 2147483647 w 453"/>
              <a:gd name="T61" fmla="*/ 0 h 177"/>
              <a:gd name="T62" fmla="*/ 2147483647 w 453"/>
              <a:gd name="T63" fmla="*/ 2147483647 h 177"/>
              <a:gd name="T64" fmla="*/ 2147483647 w 453"/>
              <a:gd name="T65" fmla="*/ 2147483647 h 17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53" h="177">
                <a:moveTo>
                  <a:pt x="440" y="75"/>
                </a:moveTo>
                <a:lnTo>
                  <a:pt x="422" y="80"/>
                </a:lnTo>
                <a:lnTo>
                  <a:pt x="408" y="87"/>
                </a:lnTo>
                <a:lnTo>
                  <a:pt x="394" y="92"/>
                </a:lnTo>
                <a:lnTo>
                  <a:pt x="380" y="99"/>
                </a:lnTo>
                <a:lnTo>
                  <a:pt x="363" y="104"/>
                </a:lnTo>
                <a:lnTo>
                  <a:pt x="349" y="110"/>
                </a:lnTo>
                <a:lnTo>
                  <a:pt x="336" y="112"/>
                </a:lnTo>
                <a:lnTo>
                  <a:pt x="322" y="116"/>
                </a:lnTo>
                <a:lnTo>
                  <a:pt x="308" y="116"/>
                </a:lnTo>
                <a:lnTo>
                  <a:pt x="295" y="116"/>
                </a:lnTo>
                <a:lnTo>
                  <a:pt x="277" y="117"/>
                </a:lnTo>
                <a:lnTo>
                  <a:pt x="264" y="124"/>
                </a:lnTo>
                <a:lnTo>
                  <a:pt x="250" y="125"/>
                </a:lnTo>
                <a:lnTo>
                  <a:pt x="214" y="131"/>
                </a:lnTo>
                <a:lnTo>
                  <a:pt x="188" y="131"/>
                </a:lnTo>
                <a:lnTo>
                  <a:pt x="169" y="137"/>
                </a:lnTo>
                <a:lnTo>
                  <a:pt x="152" y="144"/>
                </a:lnTo>
                <a:lnTo>
                  <a:pt x="138" y="143"/>
                </a:lnTo>
                <a:lnTo>
                  <a:pt x="124" y="149"/>
                </a:lnTo>
                <a:lnTo>
                  <a:pt x="111" y="156"/>
                </a:lnTo>
                <a:lnTo>
                  <a:pt x="98" y="156"/>
                </a:lnTo>
                <a:lnTo>
                  <a:pt x="84" y="163"/>
                </a:lnTo>
                <a:lnTo>
                  <a:pt x="70" y="163"/>
                </a:lnTo>
                <a:lnTo>
                  <a:pt x="52" y="168"/>
                </a:lnTo>
                <a:lnTo>
                  <a:pt x="39" y="174"/>
                </a:lnTo>
                <a:lnTo>
                  <a:pt x="25" y="175"/>
                </a:lnTo>
                <a:lnTo>
                  <a:pt x="12" y="176"/>
                </a:lnTo>
                <a:lnTo>
                  <a:pt x="0" y="141"/>
                </a:lnTo>
                <a:lnTo>
                  <a:pt x="14" y="129"/>
                </a:lnTo>
                <a:lnTo>
                  <a:pt x="28" y="122"/>
                </a:lnTo>
                <a:lnTo>
                  <a:pt x="41" y="116"/>
                </a:lnTo>
                <a:lnTo>
                  <a:pt x="55" y="116"/>
                </a:lnTo>
                <a:lnTo>
                  <a:pt x="68" y="116"/>
                </a:lnTo>
                <a:lnTo>
                  <a:pt x="81" y="110"/>
                </a:lnTo>
                <a:lnTo>
                  <a:pt x="100" y="110"/>
                </a:lnTo>
                <a:lnTo>
                  <a:pt x="112" y="109"/>
                </a:lnTo>
                <a:lnTo>
                  <a:pt x="127" y="104"/>
                </a:lnTo>
                <a:lnTo>
                  <a:pt x="140" y="104"/>
                </a:lnTo>
                <a:lnTo>
                  <a:pt x="153" y="98"/>
                </a:lnTo>
                <a:lnTo>
                  <a:pt x="167" y="97"/>
                </a:lnTo>
                <a:lnTo>
                  <a:pt x="180" y="96"/>
                </a:lnTo>
                <a:lnTo>
                  <a:pt x="193" y="96"/>
                </a:lnTo>
                <a:lnTo>
                  <a:pt x="208" y="92"/>
                </a:lnTo>
                <a:lnTo>
                  <a:pt x="220" y="91"/>
                </a:lnTo>
                <a:lnTo>
                  <a:pt x="234" y="91"/>
                </a:lnTo>
                <a:lnTo>
                  <a:pt x="248" y="84"/>
                </a:lnTo>
                <a:lnTo>
                  <a:pt x="261" y="84"/>
                </a:lnTo>
                <a:lnTo>
                  <a:pt x="275" y="77"/>
                </a:lnTo>
                <a:lnTo>
                  <a:pt x="288" y="72"/>
                </a:lnTo>
                <a:lnTo>
                  <a:pt x="301" y="72"/>
                </a:lnTo>
                <a:lnTo>
                  <a:pt x="316" y="66"/>
                </a:lnTo>
                <a:lnTo>
                  <a:pt x="329" y="65"/>
                </a:lnTo>
                <a:lnTo>
                  <a:pt x="343" y="59"/>
                </a:lnTo>
                <a:lnTo>
                  <a:pt x="356" y="54"/>
                </a:lnTo>
                <a:lnTo>
                  <a:pt x="369" y="47"/>
                </a:lnTo>
                <a:lnTo>
                  <a:pt x="384" y="41"/>
                </a:lnTo>
                <a:lnTo>
                  <a:pt x="397" y="35"/>
                </a:lnTo>
                <a:lnTo>
                  <a:pt x="407" y="19"/>
                </a:lnTo>
                <a:lnTo>
                  <a:pt x="420" y="12"/>
                </a:lnTo>
                <a:lnTo>
                  <a:pt x="434" y="6"/>
                </a:lnTo>
                <a:lnTo>
                  <a:pt x="447" y="0"/>
                </a:lnTo>
                <a:lnTo>
                  <a:pt x="452" y="17"/>
                </a:lnTo>
                <a:lnTo>
                  <a:pt x="446" y="34"/>
                </a:lnTo>
                <a:lnTo>
                  <a:pt x="445" y="52"/>
                </a:lnTo>
                <a:lnTo>
                  <a:pt x="440" y="75"/>
                </a:lnTo>
              </a:path>
            </a:pathLst>
          </a:custGeom>
          <a:solidFill>
            <a:srgbClr val="9C5D00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686" name="Freeform 29"/>
          <p:cNvSpPr>
            <a:spLocks noChangeAspect="1"/>
          </p:cNvSpPr>
          <p:nvPr/>
        </p:nvSpPr>
        <p:spPr bwMode="auto">
          <a:xfrm>
            <a:off x="1311275" y="5476875"/>
            <a:ext cx="1749425" cy="355600"/>
          </a:xfrm>
          <a:custGeom>
            <a:avLst/>
            <a:gdLst>
              <a:gd name="T0" fmla="*/ 2147483647 w 551"/>
              <a:gd name="T1" fmla="*/ 2147483647 h 112"/>
              <a:gd name="T2" fmla="*/ 2147483647 w 551"/>
              <a:gd name="T3" fmla="*/ 2147483647 h 112"/>
              <a:gd name="T4" fmla="*/ 2147483647 w 551"/>
              <a:gd name="T5" fmla="*/ 2147483647 h 112"/>
              <a:gd name="T6" fmla="*/ 2147483647 w 551"/>
              <a:gd name="T7" fmla="*/ 2147483647 h 112"/>
              <a:gd name="T8" fmla="*/ 2147483647 w 551"/>
              <a:gd name="T9" fmla="*/ 2147483647 h 112"/>
              <a:gd name="T10" fmla="*/ 2147483647 w 551"/>
              <a:gd name="T11" fmla="*/ 2147483647 h 112"/>
              <a:gd name="T12" fmla="*/ 2147483647 w 551"/>
              <a:gd name="T13" fmla="*/ 2147483647 h 112"/>
              <a:gd name="T14" fmla="*/ 2147483647 w 551"/>
              <a:gd name="T15" fmla="*/ 2147483647 h 112"/>
              <a:gd name="T16" fmla="*/ 2147483647 w 551"/>
              <a:gd name="T17" fmla="*/ 2147483647 h 112"/>
              <a:gd name="T18" fmla="*/ 2147483647 w 551"/>
              <a:gd name="T19" fmla="*/ 2147483647 h 112"/>
              <a:gd name="T20" fmla="*/ 2147483647 w 551"/>
              <a:gd name="T21" fmla="*/ 2147483647 h 112"/>
              <a:gd name="T22" fmla="*/ 2147483647 w 551"/>
              <a:gd name="T23" fmla="*/ 2147483647 h 112"/>
              <a:gd name="T24" fmla="*/ 2147483647 w 551"/>
              <a:gd name="T25" fmla="*/ 0 h 112"/>
              <a:gd name="T26" fmla="*/ 2147483647 w 551"/>
              <a:gd name="T27" fmla="*/ 2147483647 h 112"/>
              <a:gd name="T28" fmla="*/ 2147483647 w 551"/>
              <a:gd name="T29" fmla="*/ 2147483647 h 112"/>
              <a:gd name="T30" fmla="*/ 2147483647 w 551"/>
              <a:gd name="T31" fmla="*/ 2147483647 h 112"/>
              <a:gd name="T32" fmla="*/ 2147483647 w 551"/>
              <a:gd name="T33" fmla="*/ 2147483647 h 112"/>
              <a:gd name="T34" fmla="*/ 2147483647 w 551"/>
              <a:gd name="T35" fmla="*/ 2147483647 h 112"/>
              <a:gd name="T36" fmla="*/ 2147483647 w 551"/>
              <a:gd name="T37" fmla="*/ 2147483647 h 112"/>
              <a:gd name="T38" fmla="*/ 2147483647 w 551"/>
              <a:gd name="T39" fmla="*/ 2147483647 h 112"/>
              <a:gd name="T40" fmla="*/ 2147483647 w 551"/>
              <a:gd name="T41" fmla="*/ 2147483647 h 112"/>
              <a:gd name="T42" fmla="*/ 2147483647 w 551"/>
              <a:gd name="T43" fmla="*/ 2147483647 h 112"/>
              <a:gd name="T44" fmla="*/ 2147483647 w 551"/>
              <a:gd name="T45" fmla="*/ 2147483647 h 112"/>
              <a:gd name="T46" fmla="*/ 2147483647 w 551"/>
              <a:gd name="T47" fmla="*/ 2147483647 h 112"/>
              <a:gd name="T48" fmla="*/ 2147483647 w 551"/>
              <a:gd name="T49" fmla="*/ 2147483647 h 112"/>
              <a:gd name="T50" fmla="*/ 2147483647 w 551"/>
              <a:gd name="T51" fmla="*/ 2147483647 h 112"/>
              <a:gd name="T52" fmla="*/ 2147483647 w 551"/>
              <a:gd name="T53" fmla="*/ 2147483647 h 112"/>
              <a:gd name="T54" fmla="*/ 2147483647 w 551"/>
              <a:gd name="T55" fmla="*/ 2147483647 h 112"/>
              <a:gd name="T56" fmla="*/ 2147483647 w 551"/>
              <a:gd name="T57" fmla="*/ 2147483647 h 112"/>
              <a:gd name="T58" fmla="*/ 2147483647 w 551"/>
              <a:gd name="T59" fmla="*/ 2147483647 h 112"/>
              <a:gd name="T60" fmla="*/ 2147483647 w 551"/>
              <a:gd name="T61" fmla="*/ 2147483647 h 112"/>
              <a:gd name="T62" fmla="*/ 2147483647 w 551"/>
              <a:gd name="T63" fmla="*/ 2147483647 h 112"/>
              <a:gd name="T64" fmla="*/ 2147483647 w 551"/>
              <a:gd name="T65" fmla="*/ 2147483647 h 11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1" h="112">
                <a:moveTo>
                  <a:pt x="16" y="37"/>
                </a:moveTo>
                <a:lnTo>
                  <a:pt x="38" y="34"/>
                </a:lnTo>
                <a:lnTo>
                  <a:pt x="55" y="30"/>
                </a:lnTo>
                <a:lnTo>
                  <a:pt x="71" y="26"/>
                </a:lnTo>
                <a:lnTo>
                  <a:pt x="88" y="22"/>
                </a:lnTo>
                <a:lnTo>
                  <a:pt x="111" y="19"/>
                </a:lnTo>
                <a:lnTo>
                  <a:pt x="127" y="15"/>
                </a:lnTo>
                <a:lnTo>
                  <a:pt x="143" y="17"/>
                </a:lnTo>
                <a:lnTo>
                  <a:pt x="160" y="12"/>
                </a:lnTo>
                <a:lnTo>
                  <a:pt x="176" y="15"/>
                </a:lnTo>
                <a:lnTo>
                  <a:pt x="193" y="16"/>
                </a:lnTo>
                <a:lnTo>
                  <a:pt x="214" y="19"/>
                </a:lnTo>
                <a:lnTo>
                  <a:pt x="230" y="15"/>
                </a:lnTo>
                <a:lnTo>
                  <a:pt x="247" y="17"/>
                </a:lnTo>
                <a:lnTo>
                  <a:pt x="290" y="16"/>
                </a:lnTo>
                <a:lnTo>
                  <a:pt x="323" y="20"/>
                </a:lnTo>
                <a:lnTo>
                  <a:pt x="345" y="16"/>
                </a:lnTo>
                <a:lnTo>
                  <a:pt x="367" y="12"/>
                </a:lnTo>
                <a:lnTo>
                  <a:pt x="383" y="15"/>
                </a:lnTo>
                <a:lnTo>
                  <a:pt x="400" y="10"/>
                </a:lnTo>
                <a:lnTo>
                  <a:pt x="417" y="7"/>
                </a:lnTo>
                <a:lnTo>
                  <a:pt x="433" y="9"/>
                </a:lnTo>
                <a:lnTo>
                  <a:pt x="449" y="5"/>
                </a:lnTo>
                <a:lnTo>
                  <a:pt x="466" y="7"/>
                </a:lnTo>
                <a:lnTo>
                  <a:pt x="488" y="3"/>
                </a:lnTo>
                <a:lnTo>
                  <a:pt x="505" y="0"/>
                </a:lnTo>
                <a:lnTo>
                  <a:pt x="520" y="1"/>
                </a:lnTo>
                <a:lnTo>
                  <a:pt x="537" y="3"/>
                </a:lnTo>
                <a:lnTo>
                  <a:pt x="550" y="39"/>
                </a:lnTo>
                <a:lnTo>
                  <a:pt x="533" y="48"/>
                </a:lnTo>
                <a:lnTo>
                  <a:pt x="516" y="52"/>
                </a:lnTo>
                <a:lnTo>
                  <a:pt x="499" y="56"/>
                </a:lnTo>
                <a:lnTo>
                  <a:pt x="482" y="55"/>
                </a:lnTo>
                <a:lnTo>
                  <a:pt x="467" y="52"/>
                </a:lnTo>
                <a:lnTo>
                  <a:pt x="450" y="57"/>
                </a:lnTo>
                <a:lnTo>
                  <a:pt x="428" y="54"/>
                </a:lnTo>
                <a:lnTo>
                  <a:pt x="412" y="52"/>
                </a:lnTo>
                <a:lnTo>
                  <a:pt x="395" y="56"/>
                </a:lnTo>
                <a:lnTo>
                  <a:pt x="379" y="55"/>
                </a:lnTo>
                <a:lnTo>
                  <a:pt x="363" y="58"/>
                </a:lnTo>
                <a:lnTo>
                  <a:pt x="346" y="57"/>
                </a:lnTo>
                <a:lnTo>
                  <a:pt x="330" y="55"/>
                </a:lnTo>
                <a:lnTo>
                  <a:pt x="314" y="53"/>
                </a:lnTo>
                <a:lnTo>
                  <a:pt x="298" y="57"/>
                </a:lnTo>
                <a:lnTo>
                  <a:pt x="281" y="55"/>
                </a:lnTo>
                <a:lnTo>
                  <a:pt x="265" y="53"/>
                </a:lnTo>
                <a:lnTo>
                  <a:pt x="248" y="57"/>
                </a:lnTo>
                <a:lnTo>
                  <a:pt x="232" y="55"/>
                </a:lnTo>
                <a:lnTo>
                  <a:pt x="216" y="59"/>
                </a:lnTo>
                <a:lnTo>
                  <a:pt x="199" y="63"/>
                </a:lnTo>
                <a:lnTo>
                  <a:pt x="182" y="61"/>
                </a:lnTo>
                <a:lnTo>
                  <a:pt x="165" y="65"/>
                </a:lnTo>
                <a:lnTo>
                  <a:pt x="149" y="63"/>
                </a:lnTo>
                <a:lnTo>
                  <a:pt x="133" y="68"/>
                </a:lnTo>
                <a:lnTo>
                  <a:pt x="116" y="71"/>
                </a:lnTo>
                <a:lnTo>
                  <a:pt x="99" y="75"/>
                </a:lnTo>
                <a:lnTo>
                  <a:pt x="83" y="79"/>
                </a:lnTo>
                <a:lnTo>
                  <a:pt x="66" y="83"/>
                </a:lnTo>
                <a:lnTo>
                  <a:pt x="53" y="99"/>
                </a:lnTo>
                <a:lnTo>
                  <a:pt x="37" y="103"/>
                </a:lnTo>
                <a:lnTo>
                  <a:pt x="20" y="107"/>
                </a:lnTo>
                <a:lnTo>
                  <a:pt x="3" y="111"/>
                </a:lnTo>
                <a:lnTo>
                  <a:pt x="0" y="93"/>
                </a:lnTo>
                <a:lnTo>
                  <a:pt x="6" y="76"/>
                </a:lnTo>
                <a:lnTo>
                  <a:pt x="8" y="59"/>
                </a:lnTo>
                <a:lnTo>
                  <a:pt x="16" y="37"/>
                </a:lnTo>
              </a:path>
            </a:pathLst>
          </a:custGeom>
          <a:solidFill>
            <a:srgbClr val="714400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8687" name="Group 30"/>
          <p:cNvGrpSpPr>
            <a:grpSpLocks noChangeAspect="1"/>
          </p:cNvGrpSpPr>
          <p:nvPr/>
        </p:nvGrpSpPr>
        <p:grpSpPr bwMode="auto">
          <a:xfrm>
            <a:off x="4305300" y="5153025"/>
            <a:ext cx="1325563" cy="552450"/>
            <a:chOff x="2029" y="2589"/>
            <a:chExt cx="417" cy="174"/>
          </a:xfrm>
        </p:grpSpPr>
        <p:sp>
          <p:nvSpPr>
            <p:cNvPr id="28809" name="Freeform 31"/>
            <p:cNvSpPr>
              <a:spLocks noChangeAspect="1"/>
            </p:cNvSpPr>
            <p:nvPr/>
          </p:nvSpPr>
          <p:spPr bwMode="auto">
            <a:xfrm>
              <a:off x="2029" y="2589"/>
              <a:ext cx="417" cy="174"/>
            </a:xfrm>
            <a:custGeom>
              <a:avLst/>
              <a:gdLst>
                <a:gd name="T0" fmla="*/ 52 w 417"/>
                <a:gd name="T1" fmla="*/ 51 h 174"/>
                <a:gd name="T2" fmla="*/ 70 w 417"/>
                <a:gd name="T3" fmla="*/ 31 h 174"/>
                <a:gd name="T4" fmla="*/ 91 w 417"/>
                <a:gd name="T5" fmla="*/ 23 h 174"/>
                <a:gd name="T6" fmla="*/ 114 w 417"/>
                <a:gd name="T7" fmla="*/ 12 h 174"/>
                <a:gd name="T8" fmla="*/ 134 w 417"/>
                <a:gd name="T9" fmla="*/ 8 h 174"/>
                <a:gd name="T10" fmla="*/ 167 w 417"/>
                <a:gd name="T11" fmla="*/ 2 h 174"/>
                <a:gd name="T12" fmla="*/ 189 w 417"/>
                <a:gd name="T13" fmla="*/ 1 h 174"/>
                <a:gd name="T14" fmla="*/ 218 w 417"/>
                <a:gd name="T15" fmla="*/ 4 h 174"/>
                <a:gd name="T16" fmla="*/ 240 w 417"/>
                <a:gd name="T17" fmla="*/ 7 h 174"/>
                <a:gd name="T18" fmla="*/ 263 w 417"/>
                <a:gd name="T19" fmla="*/ 9 h 174"/>
                <a:gd name="T20" fmla="*/ 284 w 417"/>
                <a:gd name="T21" fmla="*/ 18 h 174"/>
                <a:gd name="T22" fmla="*/ 305 w 417"/>
                <a:gd name="T23" fmla="*/ 32 h 174"/>
                <a:gd name="T24" fmla="*/ 324 w 417"/>
                <a:gd name="T25" fmla="*/ 41 h 174"/>
                <a:gd name="T26" fmla="*/ 344 w 417"/>
                <a:gd name="T27" fmla="*/ 56 h 174"/>
                <a:gd name="T28" fmla="*/ 362 w 417"/>
                <a:gd name="T29" fmla="*/ 70 h 174"/>
                <a:gd name="T30" fmla="*/ 380 w 417"/>
                <a:gd name="T31" fmla="*/ 88 h 174"/>
                <a:gd name="T32" fmla="*/ 397 w 417"/>
                <a:gd name="T33" fmla="*/ 103 h 174"/>
                <a:gd name="T34" fmla="*/ 416 w 417"/>
                <a:gd name="T35" fmla="*/ 114 h 174"/>
                <a:gd name="T36" fmla="*/ 394 w 417"/>
                <a:gd name="T37" fmla="*/ 135 h 174"/>
                <a:gd name="T38" fmla="*/ 373 w 417"/>
                <a:gd name="T39" fmla="*/ 149 h 174"/>
                <a:gd name="T40" fmla="*/ 353 w 417"/>
                <a:gd name="T41" fmla="*/ 156 h 174"/>
                <a:gd name="T42" fmla="*/ 326 w 417"/>
                <a:gd name="T43" fmla="*/ 166 h 174"/>
                <a:gd name="T44" fmla="*/ 307 w 417"/>
                <a:gd name="T45" fmla="*/ 170 h 174"/>
                <a:gd name="T46" fmla="*/ 287 w 417"/>
                <a:gd name="T47" fmla="*/ 172 h 174"/>
                <a:gd name="T48" fmla="*/ 268 w 417"/>
                <a:gd name="T49" fmla="*/ 173 h 174"/>
                <a:gd name="T50" fmla="*/ 245 w 417"/>
                <a:gd name="T51" fmla="*/ 171 h 174"/>
                <a:gd name="T52" fmla="*/ 226 w 417"/>
                <a:gd name="T53" fmla="*/ 172 h 174"/>
                <a:gd name="T54" fmla="*/ 207 w 417"/>
                <a:gd name="T55" fmla="*/ 169 h 174"/>
                <a:gd name="T56" fmla="*/ 181 w 417"/>
                <a:gd name="T57" fmla="*/ 167 h 174"/>
                <a:gd name="T58" fmla="*/ 163 w 417"/>
                <a:gd name="T59" fmla="*/ 162 h 174"/>
                <a:gd name="T60" fmla="*/ 144 w 417"/>
                <a:gd name="T61" fmla="*/ 157 h 174"/>
                <a:gd name="T62" fmla="*/ 125 w 417"/>
                <a:gd name="T63" fmla="*/ 152 h 174"/>
                <a:gd name="T64" fmla="*/ 107 w 417"/>
                <a:gd name="T65" fmla="*/ 143 h 174"/>
                <a:gd name="T66" fmla="*/ 88 w 417"/>
                <a:gd name="T67" fmla="*/ 132 h 174"/>
                <a:gd name="T68" fmla="*/ 71 w 417"/>
                <a:gd name="T69" fmla="*/ 117 h 174"/>
                <a:gd name="T70" fmla="*/ 54 w 417"/>
                <a:gd name="T71" fmla="*/ 96 h 174"/>
                <a:gd name="T72" fmla="*/ 36 w 417"/>
                <a:gd name="T73" fmla="*/ 78 h 174"/>
                <a:gd name="T74" fmla="*/ 18 w 417"/>
                <a:gd name="T75" fmla="*/ 66 h 174"/>
                <a:gd name="T76" fmla="*/ 0 w 417"/>
                <a:gd name="T77" fmla="*/ 58 h 174"/>
                <a:gd name="T78" fmla="*/ 10 w 417"/>
                <a:gd name="T79" fmla="*/ 50 h 174"/>
                <a:gd name="T80" fmla="*/ 39 w 417"/>
                <a:gd name="T81" fmla="*/ 56 h 17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17" h="174">
                  <a:moveTo>
                    <a:pt x="39" y="56"/>
                  </a:moveTo>
                  <a:lnTo>
                    <a:pt x="52" y="51"/>
                  </a:lnTo>
                  <a:lnTo>
                    <a:pt x="62" y="49"/>
                  </a:lnTo>
                  <a:lnTo>
                    <a:pt x="70" y="31"/>
                  </a:lnTo>
                  <a:lnTo>
                    <a:pt x="80" y="25"/>
                  </a:lnTo>
                  <a:lnTo>
                    <a:pt x="91" y="23"/>
                  </a:lnTo>
                  <a:lnTo>
                    <a:pt x="100" y="18"/>
                  </a:lnTo>
                  <a:lnTo>
                    <a:pt x="114" y="12"/>
                  </a:lnTo>
                  <a:lnTo>
                    <a:pt x="124" y="7"/>
                  </a:lnTo>
                  <a:lnTo>
                    <a:pt x="134" y="8"/>
                  </a:lnTo>
                  <a:lnTo>
                    <a:pt x="153" y="3"/>
                  </a:lnTo>
                  <a:lnTo>
                    <a:pt x="167" y="2"/>
                  </a:lnTo>
                  <a:lnTo>
                    <a:pt x="176" y="0"/>
                  </a:lnTo>
                  <a:lnTo>
                    <a:pt x="189" y="1"/>
                  </a:lnTo>
                  <a:lnTo>
                    <a:pt x="199" y="2"/>
                  </a:lnTo>
                  <a:lnTo>
                    <a:pt x="218" y="4"/>
                  </a:lnTo>
                  <a:lnTo>
                    <a:pt x="228" y="5"/>
                  </a:lnTo>
                  <a:lnTo>
                    <a:pt x="240" y="7"/>
                  </a:lnTo>
                  <a:lnTo>
                    <a:pt x="250" y="7"/>
                  </a:lnTo>
                  <a:lnTo>
                    <a:pt x="263" y="9"/>
                  </a:lnTo>
                  <a:lnTo>
                    <a:pt x="272" y="16"/>
                  </a:lnTo>
                  <a:lnTo>
                    <a:pt x="284" y="18"/>
                  </a:lnTo>
                  <a:lnTo>
                    <a:pt x="296" y="25"/>
                  </a:lnTo>
                  <a:lnTo>
                    <a:pt x="305" y="32"/>
                  </a:lnTo>
                  <a:lnTo>
                    <a:pt x="314" y="37"/>
                  </a:lnTo>
                  <a:lnTo>
                    <a:pt x="324" y="41"/>
                  </a:lnTo>
                  <a:lnTo>
                    <a:pt x="336" y="45"/>
                  </a:lnTo>
                  <a:lnTo>
                    <a:pt x="344" y="56"/>
                  </a:lnTo>
                  <a:lnTo>
                    <a:pt x="353" y="60"/>
                  </a:lnTo>
                  <a:lnTo>
                    <a:pt x="362" y="70"/>
                  </a:lnTo>
                  <a:lnTo>
                    <a:pt x="371" y="81"/>
                  </a:lnTo>
                  <a:lnTo>
                    <a:pt x="380" y="88"/>
                  </a:lnTo>
                  <a:lnTo>
                    <a:pt x="388" y="96"/>
                  </a:lnTo>
                  <a:lnTo>
                    <a:pt x="397" y="103"/>
                  </a:lnTo>
                  <a:lnTo>
                    <a:pt x="407" y="107"/>
                  </a:lnTo>
                  <a:lnTo>
                    <a:pt x="416" y="114"/>
                  </a:lnTo>
                  <a:lnTo>
                    <a:pt x="406" y="114"/>
                  </a:lnTo>
                  <a:lnTo>
                    <a:pt x="394" y="135"/>
                  </a:lnTo>
                  <a:lnTo>
                    <a:pt x="380" y="140"/>
                  </a:lnTo>
                  <a:lnTo>
                    <a:pt x="373" y="149"/>
                  </a:lnTo>
                  <a:lnTo>
                    <a:pt x="363" y="154"/>
                  </a:lnTo>
                  <a:lnTo>
                    <a:pt x="353" y="156"/>
                  </a:lnTo>
                  <a:lnTo>
                    <a:pt x="340" y="161"/>
                  </a:lnTo>
                  <a:lnTo>
                    <a:pt x="326" y="166"/>
                  </a:lnTo>
                  <a:lnTo>
                    <a:pt x="316" y="169"/>
                  </a:lnTo>
                  <a:lnTo>
                    <a:pt x="307" y="170"/>
                  </a:lnTo>
                  <a:lnTo>
                    <a:pt x="296" y="173"/>
                  </a:lnTo>
                  <a:lnTo>
                    <a:pt x="287" y="172"/>
                  </a:lnTo>
                  <a:lnTo>
                    <a:pt x="277" y="171"/>
                  </a:lnTo>
                  <a:lnTo>
                    <a:pt x="268" y="173"/>
                  </a:lnTo>
                  <a:lnTo>
                    <a:pt x="258" y="172"/>
                  </a:lnTo>
                  <a:lnTo>
                    <a:pt x="245" y="171"/>
                  </a:lnTo>
                  <a:lnTo>
                    <a:pt x="236" y="173"/>
                  </a:lnTo>
                  <a:lnTo>
                    <a:pt x="226" y="172"/>
                  </a:lnTo>
                  <a:lnTo>
                    <a:pt x="216" y="171"/>
                  </a:lnTo>
                  <a:lnTo>
                    <a:pt x="207" y="169"/>
                  </a:lnTo>
                  <a:lnTo>
                    <a:pt x="194" y="169"/>
                  </a:lnTo>
                  <a:lnTo>
                    <a:pt x="181" y="167"/>
                  </a:lnTo>
                  <a:lnTo>
                    <a:pt x="172" y="163"/>
                  </a:lnTo>
                  <a:lnTo>
                    <a:pt x="163" y="162"/>
                  </a:lnTo>
                  <a:lnTo>
                    <a:pt x="153" y="161"/>
                  </a:lnTo>
                  <a:lnTo>
                    <a:pt x="144" y="157"/>
                  </a:lnTo>
                  <a:lnTo>
                    <a:pt x="135" y="153"/>
                  </a:lnTo>
                  <a:lnTo>
                    <a:pt x="125" y="152"/>
                  </a:lnTo>
                  <a:lnTo>
                    <a:pt x="116" y="147"/>
                  </a:lnTo>
                  <a:lnTo>
                    <a:pt x="107" y="143"/>
                  </a:lnTo>
                  <a:lnTo>
                    <a:pt x="98" y="136"/>
                  </a:lnTo>
                  <a:lnTo>
                    <a:pt x="88" y="132"/>
                  </a:lnTo>
                  <a:lnTo>
                    <a:pt x="80" y="121"/>
                  </a:lnTo>
                  <a:lnTo>
                    <a:pt x="71" y="117"/>
                  </a:lnTo>
                  <a:lnTo>
                    <a:pt x="62" y="106"/>
                  </a:lnTo>
                  <a:lnTo>
                    <a:pt x="54" y="96"/>
                  </a:lnTo>
                  <a:lnTo>
                    <a:pt x="45" y="86"/>
                  </a:lnTo>
                  <a:lnTo>
                    <a:pt x="36" y="78"/>
                  </a:lnTo>
                  <a:lnTo>
                    <a:pt x="28" y="70"/>
                  </a:lnTo>
                  <a:lnTo>
                    <a:pt x="18" y="66"/>
                  </a:lnTo>
                  <a:lnTo>
                    <a:pt x="9" y="62"/>
                  </a:lnTo>
                  <a:lnTo>
                    <a:pt x="0" y="58"/>
                  </a:lnTo>
                  <a:lnTo>
                    <a:pt x="1" y="49"/>
                  </a:lnTo>
                  <a:lnTo>
                    <a:pt x="10" y="50"/>
                  </a:lnTo>
                  <a:lnTo>
                    <a:pt x="20" y="51"/>
                  </a:lnTo>
                  <a:lnTo>
                    <a:pt x="39" y="56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810" name="Freeform 32"/>
            <p:cNvSpPr>
              <a:spLocks noChangeAspect="1"/>
            </p:cNvSpPr>
            <p:nvPr/>
          </p:nvSpPr>
          <p:spPr bwMode="auto">
            <a:xfrm>
              <a:off x="2034" y="2638"/>
              <a:ext cx="403" cy="67"/>
            </a:xfrm>
            <a:custGeom>
              <a:avLst/>
              <a:gdLst>
                <a:gd name="T0" fmla="*/ 0 w 403"/>
                <a:gd name="T1" fmla="*/ 0 h 67"/>
                <a:gd name="T2" fmla="*/ 12 w 403"/>
                <a:gd name="T3" fmla="*/ 4 h 67"/>
                <a:gd name="T4" fmla="*/ 24 w 403"/>
                <a:gd name="T5" fmla="*/ 8 h 67"/>
                <a:gd name="T6" fmla="*/ 33 w 403"/>
                <a:gd name="T7" fmla="*/ 16 h 67"/>
                <a:gd name="T8" fmla="*/ 42 w 403"/>
                <a:gd name="T9" fmla="*/ 20 h 67"/>
                <a:gd name="T10" fmla="*/ 68 w 403"/>
                <a:gd name="T11" fmla="*/ 26 h 67"/>
                <a:gd name="T12" fmla="*/ 76 w 403"/>
                <a:gd name="T13" fmla="*/ 30 h 67"/>
                <a:gd name="T14" fmla="*/ 89 w 403"/>
                <a:gd name="T15" fmla="*/ 35 h 67"/>
                <a:gd name="T16" fmla="*/ 108 w 403"/>
                <a:gd name="T17" fmla="*/ 37 h 67"/>
                <a:gd name="T18" fmla="*/ 117 w 403"/>
                <a:gd name="T19" fmla="*/ 41 h 67"/>
                <a:gd name="T20" fmla="*/ 136 w 403"/>
                <a:gd name="T21" fmla="*/ 43 h 67"/>
                <a:gd name="T22" fmla="*/ 162 w 403"/>
                <a:gd name="T23" fmla="*/ 46 h 67"/>
                <a:gd name="T24" fmla="*/ 187 w 403"/>
                <a:gd name="T25" fmla="*/ 52 h 67"/>
                <a:gd name="T26" fmla="*/ 200 w 403"/>
                <a:gd name="T27" fmla="*/ 53 h 67"/>
                <a:gd name="T28" fmla="*/ 225 w 403"/>
                <a:gd name="T29" fmla="*/ 56 h 67"/>
                <a:gd name="T30" fmla="*/ 238 w 403"/>
                <a:gd name="T31" fmla="*/ 57 h 67"/>
                <a:gd name="T32" fmla="*/ 257 w 403"/>
                <a:gd name="T33" fmla="*/ 59 h 67"/>
                <a:gd name="T34" fmla="*/ 276 w 403"/>
                <a:gd name="T35" fmla="*/ 61 h 67"/>
                <a:gd name="T36" fmla="*/ 289 w 403"/>
                <a:gd name="T37" fmla="*/ 62 h 67"/>
                <a:gd name="T38" fmla="*/ 298 w 403"/>
                <a:gd name="T39" fmla="*/ 64 h 67"/>
                <a:gd name="T40" fmla="*/ 312 w 403"/>
                <a:gd name="T41" fmla="*/ 61 h 67"/>
                <a:gd name="T42" fmla="*/ 321 w 403"/>
                <a:gd name="T43" fmla="*/ 63 h 67"/>
                <a:gd name="T44" fmla="*/ 330 w 403"/>
                <a:gd name="T45" fmla="*/ 64 h 67"/>
                <a:gd name="T46" fmla="*/ 341 w 403"/>
                <a:gd name="T47" fmla="*/ 61 h 67"/>
                <a:gd name="T48" fmla="*/ 350 w 403"/>
                <a:gd name="T49" fmla="*/ 62 h 67"/>
                <a:gd name="T50" fmla="*/ 360 w 403"/>
                <a:gd name="T51" fmla="*/ 64 h 67"/>
                <a:gd name="T52" fmla="*/ 369 w 403"/>
                <a:gd name="T53" fmla="*/ 65 h 67"/>
                <a:gd name="T54" fmla="*/ 379 w 403"/>
                <a:gd name="T55" fmla="*/ 66 h 67"/>
                <a:gd name="T56" fmla="*/ 392 w 403"/>
                <a:gd name="T57" fmla="*/ 64 h 67"/>
                <a:gd name="T58" fmla="*/ 402 w 403"/>
                <a:gd name="T59" fmla="*/ 61 h 6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03" h="67">
                  <a:moveTo>
                    <a:pt x="0" y="0"/>
                  </a:moveTo>
                  <a:lnTo>
                    <a:pt x="12" y="4"/>
                  </a:lnTo>
                  <a:lnTo>
                    <a:pt x="24" y="8"/>
                  </a:lnTo>
                  <a:lnTo>
                    <a:pt x="33" y="16"/>
                  </a:lnTo>
                  <a:lnTo>
                    <a:pt x="42" y="20"/>
                  </a:lnTo>
                  <a:lnTo>
                    <a:pt x="68" y="26"/>
                  </a:lnTo>
                  <a:lnTo>
                    <a:pt x="76" y="30"/>
                  </a:lnTo>
                  <a:lnTo>
                    <a:pt x="89" y="35"/>
                  </a:lnTo>
                  <a:lnTo>
                    <a:pt x="108" y="37"/>
                  </a:lnTo>
                  <a:lnTo>
                    <a:pt x="117" y="41"/>
                  </a:lnTo>
                  <a:lnTo>
                    <a:pt x="136" y="43"/>
                  </a:lnTo>
                  <a:lnTo>
                    <a:pt x="162" y="46"/>
                  </a:lnTo>
                  <a:lnTo>
                    <a:pt x="187" y="52"/>
                  </a:lnTo>
                  <a:lnTo>
                    <a:pt x="200" y="53"/>
                  </a:lnTo>
                  <a:lnTo>
                    <a:pt x="225" y="56"/>
                  </a:lnTo>
                  <a:lnTo>
                    <a:pt x="238" y="57"/>
                  </a:lnTo>
                  <a:lnTo>
                    <a:pt x="257" y="59"/>
                  </a:lnTo>
                  <a:lnTo>
                    <a:pt x="276" y="61"/>
                  </a:lnTo>
                  <a:lnTo>
                    <a:pt x="289" y="62"/>
                  </a:lnTo>
                  <a:lnTo>
                    <a:pt x="298" y="64"/>
                  </a:lnTo>
                  <a:lnTo>
                    <a:pt x="312" y="61"/>
                  </a:lnTo>
                  <a:lnTo>
                    <a:pt x="321" y="63"/>
                  </a:lnTo>
                  <a:lnTo>
                    <a:pt x="330" y="64"/>
                  </a:lnTo>
                  <a:lnTo>
                    <a:pt x="341" y="61"/>
                  </a:lnTo>
                  <a:lnTo>
                    <a:pt x="350" y="62"/>
                  </a:lnTo>
                  <a:lnTo>
                    <a:pt x="360" y="64"/>
                  </a:lnTo>
                  <a:lnTo>
                    <a:pt x="369" y="65"/>
                  </a:lnTo>
                  <a:lnTo>
                    <a:pt x="379" y="66"/>
                  </a:lnTo>
                  <a:lnTo>
                    <a:pt x="392" y="64"/>
                  </a:lnTo>
                  <a:lnTo>
                    <a:pt x="402" y="61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8688" name="Group 33"/>
          <p:cNvGrpSpPr>
            <a:grpSpLocks noChangeAspect="1"/>
          </p:cNvGrpSpPr>
          <p:nvPr/>
        </p:nvGrpSpPr>
        <p:grpSpPr bwMode="auto">
          <a:xfrm>
            <a:off x="4302125" y="4349750"/>
            <a:ext cx="1100138" cy="819150"/>
            <a:chOff x="2028" y="2336"/>
            <a:chExt cx="346" cy="258"/>
          </a:xfrm>
        </p:grpSpPr>
        <p:sp>
          <p:nvSpPr>
            <p:cNvPr id="28807" name="Freeform 34"/>
            <p:cNvSpPr>
              <a:spLocks noChangeAspect="1"/>
            </p:cNvSpPr>
            <p:nvPr/>
          </p:nvSpPr>
          <p:spPr bwMode="auto">
            <a:xfrm>
              <a:off x="2028" y="2336"/>
              <a:ext cx="346" cy="258"/>
            </a:xfrm>
            <a:custGeom>
              <a:avLst/>
              <a:gdLst>
                <a:gd name="T0" fmla="*/ 50 w 346"/>
                <a:gd name="T1" fmla="*/ 232 h 258"/>
                <a:gd name="T2" fmla="*/ 76 w 346"/>
                <a:gd name="T3" fmla="*/ 241 h 258"/>
                <a:gd name="T4" fmla="*/ 96 w 346"/>
                <a:gd name="T5" fmla="*/ 239 h 258"/>
                <a:gd name="T6" fmla="*/ 124 w 346"/>
                <a:gd name="T7" fmla="*/ 237 h 258"/>
                <a:gd name="T8" fmla="*/ 142 w 346"/>
                <a:gd name="T9" fmla="*/ 233 h 258"/>
                <a:gd name="T10" fmla="*/ 174 w 346"/>
                <a:gd name="T11" fmla="*/ 223 h 258"/>
                <a:gd name="T12" fmla="*/ 194 w 346"/>
                <a:gd name="T13" fmla="*/ 214 h 258"/>
                <a:gd name="T14" fmla="*/ 218 w 346"/>
                <a:gd name="T15" fmla="*/ 198 h 258"/>
                <a:gd name="T16" fmla="*/ 237 w 346"/>
                <a:gd name="T17" fmla="*/ 185 h 258"/>
                <a:gd name="T18" fmla="*/ 256 w 346"/>
                <a:gd name="T19" fmla="*/ 174 h 258"/>
                <a:gd name="T20" fmla="*/ 272 w 346"/>
                <a:gd name="T21" fmla="*/ 158 h 258"/>
                <a:gd name="T22" fmla="*/ 284 w 346"/>
                <a:gd name="T23" fmla="*/ 134 h 258"/>
                <a:gd name="T24" fmla="*/ 296 w 346"/>
                <a:gd name="T25" fmla="*/ 118 h 258"/>
                <a:gd name="T26" fmla="*/ 308 w 346"/>
                <a:gd name="T27" fmla="*/ 96 h 258"/>
                <a:gd name="T28" fmla="*/ 317 w 346"/>
                <a:gd name="T29" fmla="*/ 75 h 258"/>
                <a:gd name="T30" fmla="*/ 324 w 346"/>
                <a:gd name="T31" fmla="*/ 51 h 258"/>
                <a:gd name="T32" fmla="*/ 333 w 346"/>
                <a:gd name="T33" fmla="*/ 30 h 258"/>
                <a:gd name="T34" fmla="*/ 345 w 346"/>
                <a:gd name="T35" fmla="*/ 11 h 258"/>
                <a:gd name="T36" fmla="*/ 316 w 346"/>
                <a:gd name="T37" fmla="*/ 3 h 258"/>
                <a:gd name="T38" fmla="*/ 292 w 346"/>
                <a:gd name="T39" fmla="*/ 0 h 258"/>
                <a:gd name="T40" fmla="*/ 270 w 346"/>
                <a:gd name="T41" fmla="*/ 3 h 258"/>
                <a:gd name="T42" fmla="*/ 242 w 346"/>
                <a:gd name="T43" fmla="*/ 6 h 258"/>
                <a:gd name="T44" fmla="*/ 222 w 346"/>
                <a:gd name="T45" fmla="*/ 10 h 258"/>
                <a:gd name="T46" fmla="*/ 204 w 346"/>
                <a:gd name="T47" fmla="*/ 19 h 258"/>
                <a:gd name="T48" fmla="*/ 186 w 346"/>
                <a:gd name="T49" fmla="*/ 27 h 258"/>
                <a:gd name="T50" fmla="*/ 167 w 346"/>
                <a:gd name="T51" fmla="*/ 38 h 258"/>
                <a:gd name="T52" fmla="*/ 150 w 346"/>
                <a:gd name="T53" fmla="*/ 47 h 258"/>
                <a:gd name="T54" fmla="*/ 133 w 346"/>
                <a:gd name="T55" fmla="*/ 56 h 258"/>
                <a:gd name="T56" fmla="*/ 112 w 346"/>
                <a:gd name="T57" fmla="*/ 71 h 258"/>
                <a:gd name="T58" fmla="*/ 97 w 346"/>
                <a:gd name="T59" fmla="*/ 83 h 258"/>
                <a:gd name="T60" fmla="*/ 83 w 346"/>
                <a:gd name="T61" fmla="*/ 95 h 258"/>
                <a:gd name="T62" fmla="*/ 68 w 346"/>
                <a:gd name="T63" fmla="*/ 109 h 258"/>
                <a:gd name="T64" fmla="*/ 56 w 346"/>
                <a:gd name="T65" fmla="*/ 126 h 258"/>
                <a:gd name="T66" fmla="*/ 45 w 346"/>
                <a:gd name="T67" fmla="*/ 143 h 258"/>
                <a:gd name="T68" fmla="*/ 36 w 346"/>
                <a:gd name="T69" fmla="*/ 165 h 258"/>
                <a:gd name="T70" fmla="*/ 31 w 346"/>
                <a:gd name="T71" fmla="*/ 190 h 258"/>
                <a:gd name="T72" fmla="*/ 24 w 346"/>
                <a:gd name="T73" fmla="*/ 214 h 258"/>
                <a:gd name="T74" fmla="*/ 12 w 346"/>
                <a:gd name="T75" fmla="*/ 233 h 258"/>
                <a:gd name="T76" fmla="*/ 0 w 346"/>
                <a:gd name="T77" fmla="*/ 248 h 258"/>
                <a:gd name="T78" fmla="*/ 13 w 346"/>
                <a:gd name="T79" fmla="*/ 252 h 258"/>
                <a:gd name="T80" fmla="*/ 36 w 346"/>
                <a:gd name="T81" fmla="*/ 233 h 2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46" h="258">
                  <a:moveTo>
                    <a:pt x="36" y="233"/>
                  </a:moveTo>
                  <a:lnTo>
                    <a:pt x="50" y="232"/>
                  </a:lnTo>
                  <a:lnTo>
                    <a:pt x="60" y="229"/>
                  </a:lnTo>
                  <a:lnTo>
                    <a:pt x="76" y="241"/>
                  </a:lnTo>
                  <a:lnTo>
                    <a:pt x="88" y="241"/>
                  </a:lnTo>
                  <a:lnTo>
                    <a:pt x="96" y="239"/>
                  </a:lnTo>
                  <a:lnTo>
                    <a:pt x="108" y="239"/>
                  </a:lnTo>
                  <a:lnTo>
                    <a:pt x="124" y="237"/>
                  </a:lnTo>
                  <a:lnTo>
                    <a:pt x="135" y="237"/>
                  </a:lnTo>
                  <a:lnTo>
                    <a:pt x="142" y="233"/>
                  </a:lnTo>
                  <a:lnTo>
                    <a:pt x="161" y="227"/>
                  </a:lnTo>
                  <a:lnTo>
                    <a:pt x="174" y="223"/>
                  </a:lnTo>
                  <a:lnTo>
                    <a:pt x="184" y="221"/>
                  </a:lnTo>
                  <a:lnTo>
                    <a:pt x="194" y="214"/>
                  </a:lnTo>
                  <a:lnTo>
                    <a:pt x="202" y="209"/>
                  </a:lnTo>
                  <a:lnTo>
                    <a:pt x="218" y="198"/>
                  </a:lnTo>
                  <a:lnTo>
                    <a:pt x="226" y="193"/>
                  </a:lnTo>
                  <a:lnTo>
                    <a:pt x="237" y="185"/>
                  </a:lnTo>
                  <a:lnTo>
                    <a:pt x="245" y="181"/>
                  </a:lnTo>
                  <a:lnTo>
                    <a:pt x="256" y="174"/>
                  </a:lnTo>
                  <a:lnTo>
                    <a:pt x="260" y="163"/>
                  </a:lnTo>
                  <a:lnTo>
                    <a:pt x="272" y="158"/>
                  </a:lnTo>
                  <a:lnTo>
                    <a:pt x="279" y="144"/>
                  </a:lnTo>
                  <a:lnTo>
                    <a:pt x="284" y="134"/>
                  </a:lnTo>
                  <a:lnTo>
                    <a:pt x="289" y="126"/>
                  </a:lnTo>
                  <a:lnTo>
                    <a:pt x="296" y="118"/>
                  </a:lnTo>
                  <a:lnTo>
                    <a:pt x="305" y="109"/>
                  </a:lnTo>
                  <a:lnTo>
                    <a:pt x="308" y="96"/>
                  </a:lnTo>
                  <a:lnTo>
                    <a:pt x="313" y="87"/>
                  </a:lnTo>
                  <a:lnTo>
                    <a:pt x="317" y="75"/>
                  </a:lnTo>
                  <a:lnTo>
                    <a:pt x="320" y="61"/>
                  </a:lnTo>
                  <a:lnTo>
                    <a:pt x="324" y="51"/>
                  </a:lnTo>
                  <a:lnTo>
                    <a:pt x="328" y="39"/>
                  </a:lnTo>
                  <a:lnTo>
                    <a:pt x="333" y="30"/>
                  </a:lnTo>
                  <a:lnTo>
                    <a:pt x="339" y="22"/>
                  </a:lnTo>
                  <a:lnTo>
                    <a:pt x="345" y="11"/>
                  </a:lnTo>
                  <a:lnTo>
                    <a:pt x="336" y="16"/>
                  </a:lnTo>
                  <a:lnTo>
                    <a:pt x="316" y="3"/>
                  </a:lnTo>
                  <a:lnTo>
                    <a:pt x="301" y="5"/>
                  </a:lnTo>
                  <a:lnTo>
                    <a:pt x="292" y="0"/>
                  </a:lnTo>
                  <a:lnTo>
                    <a:pt x="280" y="0"/>
                  </a:lnTo>
                  <a:lnTo>
                    <a:pt x="270" y="3"/>
                  </a:lnTo>
                  <a:lnTo>
                    <a:pt x="256" y="5"/>
                  </a:lnTo>
                  <a:lnTo>
                    <a:pt x="242" y="6"/>
                  </a:lnTo>
                  <a:lnTo>
                    <a:pt x="232" y="8"/>
                  </a:lnTo>
                  <a:lnTo>
                    <a:pt x="222" y="10"/>
                  </a:lnTo>
                  <a:lnTo>
                    <a:pt x="212" y="13"/>
                  </a:lnTo>
                  <a:lnTo>
                    <a:pt x="204" y="19"/>
                  </a:lnTo>
                  <a:lnTo>
                    <a:pt x="196" y="23"/>
                  </a:lnTo>
                  <a:lnTo>
                    <a:pt x="186" y="27"/>
                  </a:lnTo>
                  <a:lnTo>
                    <a:pt x="179" y="31"/>
                  </a:lnTo>
                  <a:lnTo>
                    <a:pt x="167" y="38"/>
                  </a:lnTo>
                  <a:lnTo>
                    <a:pt x="158" y="41"/>
                  </a:lnTo>
                  <a:lnTo>
                    <a:pt x="150" y="47"/>
                  </a:lnTo>
                  <a:lnTo>
                    <a:pt x="142" y="51"/>
                  </a:lnTo>
                  <a:lnTo>
                    <a:pt x="133" y="56"/>
                  </a:lnTo>
                  <a:lnTo>
                    <a:pt x="123" y="63"/>
                  </a:lnTo>
                  <a:lnTo>
                    <a:pt x="112" y="71"/>
                  </a:lnTo>
                  <a:lnTo>
                    <a:pt x="104" y="78"/>
                  </a:lnTo>
                  <a:lnTo>
                    <a:pt x="97" y="83"/>
                  </a:lnTo>
                  <a:lnTo>
                    <a:pt x="90" y="88"/>
                  </a:lnTo>
                  <a:lnTo>
                    <a:pt x="83" y="95"/>
                  </a:lnTo>
                  <a:lnTo>
                    <a:pt x="77" y="103"/>
                  </a:lnTo>
                  <a:lnTo>
                    <a:pt x="68" y="109"/>
                  </a:lnTo>
                  <a:lnTo>
                    <a:pt x="62" y="117"/>
                  </a:lnTo>
                  <a:lnTo>
                    <a:pt x="56" y="126"/>
                  </a:lnTo>
                  <a:lnTo>
                    <a:pt x="52" y="135"/>
                  </a:lnTo>
                  <a:lnTo>
                    <a:pt x="45" y="143"/>
                  </a:lnTo>
                  <a:lnTo>
                    <a:pt x="43" y="157"/>
                  </a:lnTo>
                  <a:lnTo>
                    <a:pt x="36" y="165"/>
                  </a:lnTo>
                  <a:lnTo>
                    <a:pt x="34" y="177"/>
                  </a:lnTo>
                  <a:lnTo>
                    <a:pt x="31" y="190"/>
                  </a:lnTo>
                  <a:lnTo>
                    <a:pt x="28" y="204"/>
                  </a:lnTo>
                  <a:lnTo>
                    <a:pt x="24" y="214"/>
                  </a:lnTo>
                  <a:lnTo>
                    <a:pt x="19" y="225"/>
                  </a:lnTo>
                  <a:lnTo>
                    <a:pt x="12" y="233"/>
                  </a:lnTo>
                  <a:lnTo>
                    <a:pt x="5" y="241"/>
                  </a:lnTo>
                  <a:lnTo>
                    <a:pt x="0" y="248"/>
                  </a:lnTo>
                  <a:lnTo>
                    <a:pt x="5" y="257"/>
                  </a:lnTo>
                  <a:lnTo>
                    <a:pt x="13" y="252"/>
                  </a:lnTo>
                  <a:lnTo>
                    <a:pt x="20" y="246"/>
                  </a:lnTo>
                  <a:lnTo>
                    <a:pt x="36" y="233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808" name="Freeform 35"/>
            <p:cNvSpPr>
              <a:spLocks noChangeAspect="1"/>
            </p:cNvSpPr>
            <p:nvPr/>
          </p:nvSpPr>
          <p:spPr bwMode="auto">
            <a:xfrm>
              <a:off x="2037" y="2356"/>
              <a:ext cx="332" cy="236"/>
            </a:xfrm>
            <a:custGeom>
              <a:avLst/>
              <a:gdLst>
                <a:gd name="T0" fmla="*/ 0 w 332"/>
                <a:gd name="T1" fmla="*/ 235 h 236"/>
                <a:gd name="T2" fmla="*/ 8 w 332"/>
                <a:gd name="T3" fmla="*/ 225 h 236"/>
                <a:gd name="T4" fmla="*/ 17 w 332"/>
                <a:gd name="T5" fmla="*/ 216 h 236"/>
                <a:gd name="T6" fmla="*/ 21 w 332"/>
                <a:gd name="T7" fmla="*/ 205 h 236"/>
                <a:gd name="T8" fmla="*/ 28 w 332"/>
                <a:gd name="T9" fmla="*/ 197 h 236"/>
                <a:gd name="T10" fmla="*/ 48 w 332"/>
                <a:gd name="T11" fmla="*/ 181 h 236"/>
                <a:gd name="T12" fmla="*/ 53 w 332"/>
                <a:gd name="T13" fmla="*/ 173 h 236"/>
                <a:gd name="T14" fmla="*/ 62 w 332"/>
                <a:gd name="T15" fmla="*/ 163 h 236"/>
                <a:gd name="T16" fmla="*/ 79 w 332"/>
                <a:gd name="T17" fmla="*/ 154 h 236"/>
                <a:gd name="T18" fmla="*/ 85 w 332"/>
                <a:gd name="T19" fmla="*/ 146 h 236"/>
                <a:gd name="T20" fmla="*/ 101 w 332"/>
                <a:gd name="T21" fmla="*/ 135 h 236"/>
                <a:gd name="T22" fmla="*/ 123 w 332"/>
                <a:gd name="T23" fmla="*/ 122 h 236"/>
                <a:gd name="T24" fmla="*/ 143 w 332"/>
                <a:gd name="T25" fmla="*/ 105 h 236"/>
                <a:gd name="T26" fmla="*/ 153 w 332"/>
                <a:gd name="T27" fmla="*/ 98 h 236"/>
                <a:gd name="T28" fmla="*/ 176 w 332"/>
                <a:gd name="T29" fmla="*/ 83 h 236"/>
                <a:gd name="T30" fmla="*/ 185 w 332"/>
                <a:gd name="T31" fmla="*/ 77 h 236"/>
                <a:gd name="T32" fmla="*/ 202 w 332"/>
                <a:gd name="T33" fmla="*/ 67 h 236"/>
                <a:gd name="T34" fmla="*/ 217 w 332"/>
                <a:gd name="T35" fmla="*/ 57 h 236"/>
                <a:gd name="T36" fmla="*/ 229 w 332"/>
                <a:gd name="T37" fmla="*/ 49 h 236"/>
                <a:gd name="T38" fmla="*/ 237 w 332"/>
                <a:gd name="T39" fmla="*/ 44 h 236"/>
                <a:gd name="T40" fmla="*/ 250 w 332"/>
                <a:gd name="T41" fmla="*/ 40 h 236"/>
                <a:gd name="T42" fmla="*/ 257 w 332"/>
                <a:gd name="T43" fmla="*/ 35 h 236"/>
                <a:gd name="T44" fmla="*/ 265 w 332"/>
                <a:gd name="T45" fmla="*/ 29 h 236"/>
                <a:gd name="T46" fmla="*/ 275 w 332"/>
                <a:gd name="T47" fmla="*/ 27 h 236"/>
                <a:gd name="T48" fmla="*/ 283 w 332"/>
                <a:gd name="T49" fmla="*/ 22 h 236"/>
                <a:gd name="T50" fmla="*/ 291 w 332"/>
                <a:gd name="T51" fmla="*/ 17 h 236"/>
                <a:gd name="T52" fmla="*/ 299 w 332"/>
                <a:gd name="T53" fmla="*/ 11 h 236"/>
                <a:gd name="T54" fmla="*/ 308 w 332"/>
                <a:gd name="T55" fmla="*/ 6 h 236"/>
                <a:gd name="T56" fmla="*/ 320 w 332"/>
                <a:gd name="T57" fmla="*/ 3 h 236"/>
                <a:gd name="T58" fmla="*/ 331 w 332"/>
                <a:gd name="T59" fmla="*/ 0 h 2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32" h="236">
                  <a:moveTo>
                    <a:pt x="0" y="235"/>
                  </a:moveTo>
                  <a:lnTo>
                    <a:pt x="8" y="225"/>
                  </a:lnTo>
                  <a:lnTo>
                    <a:pt x="17" y="216"/>
                  </a:lnTo>
                  <a:lnTo>
                    <a:pt x="21" y="205"/>
                  </a:lnTo>
                  <a:lnTo>
                    <a:pt x="28" y="197"/>
                  </a:lnTo>
                  <a:lnTo>
                    <a:pt x="48" y="181"/>
                  </a:lnTo>
                  <a:lnTo>
                    <a:pt x="53" y="173"/>
                  </a:lnTo>
                  <a:lnTo>
                    <a:pt x="62" y="163"/>
                  </a:lnTo>
                  <a:lnTo>
                    <a:pt x="79" y="154"/>
                  </a:lnTo>
                  <a:lnTo>
                    <a:pt x="85" y="146"/>
                  </a:lnTo>
                  <a:lnTo>
                    <a:pt x="101" y="135"/>
                  </a:lnTo>
                  <a:lnTo>
                    <a:pt x="123" y="122"/>
                  </a:lnTo>
                  <a:lnTo>
                    <a:pt x="143" y="105"/>
                  </a:lnTo>
                  <a:lnTo>
                    <a:pt x="153" y="98"/>
                  </a:lnTo>
                  <a:lnTo>
                    <a:pt x="176" y="83"/>
                  </a:lnTo>
                  <a:lnTo>
                    <a:pt x="185" y="77"/>
                  </a:lnTo>
                  <a:lnTo>
                    <a:pt x="202" y="67"/>
                  </a:lnTo>
                  <a:lnTo>
                    <a:pt x="217" y="57"/>
                  </a:lnTo>
                  <a:lnTo>
                    <a:pt x="229" y="49"/>
                  </a:lnTo>
                  <a:lnTo>
                    <a:pt x="237" y="44"/>
                  </a:lnTo>
                  <a:lnTo>
                    <a:pt x="250" y="40"/>
                  </a:lnTo>
                  <a:lnTo>
                    <a:pt x="257" y="35"/>
                  </a:lnTo>
                  <a:lnTo>
                    <a:pt x="265" y="29"/>
                  </a:lnTo>
                  <a:lnTo>
                    <a:pt x="275" y="27"/>
                  </a:lnTo>
                  <a:lnTo>
                    <a:pt x="283" y="22"/>
                  </a:lnTo>
                  <a:lnTo>
                    <a:pt x="291" y="17"/>
                  </a:lnTo>
                  <a:lnTo>
                    <a:pt x="299" y="11"/>
                  </a:lnTo>
                  <a:lnTo>
                    <a:pt x="308" y="6"/>
                  </a:lnTo>
                  <a:lnTo>
                    <a:pt x="320" y="3"/>
                  </a:lnTo>
                  <a:lnTo>
                    <a:pt x="331" y="0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8689" name="Freeform 36"/>
          <p:cNvSpPr>
            <a:spLocks noChangeAspect="1"/>
          </p:cNvSpPr>
          <p:nvPr/>
        </p:nvSpPr>
        <p:spPr bwMode="auto">
          <a:xfrm>
            <a:off x="4279900" y="4803775"/>
            <a:ext cx="1373188" cy="463550"/>
          </a:xfrm>
          <a:custGeom>
            <a:avLst/>
            <a:gdLst>
              <a:gd name="T0" fmla="*/ 2147483647 w 432"/>
              <a:gd name="T1" fmla="*/ 2147483647 h 146"/>
              <a:gd name="T2" fmla="*/ 2147483647 w 432"/>
              <a:gd name="T3" fmla="*/ 2147483647 h 146"/>
              <a:gd name="T4" fmla="*/ 2147483647 w 432"/>
              <a:gd name="T5" fmla="*/ 2147483647 h 146"/>
              <a:gd name="T6" fmla="*/ 2147483647 w 432"/>
              <a:gd name="T7" fmla="*/ 2147483647 h 146"/>
              <a:gd name="T8" fmla="*/ 2147483647 w 432"/>
              <a:gd name="T9" fmla="*/ 2147483647 h 146"/>
              <a:gd name="T10" fmla="*/ 2147483647 w 432"/>
              <a:gd name="T11" fmla="*/ 2147483647 h 146"/>
              <a:gd name="T12" fmla="*/ 2147483647 w 432"/>
              <a:gd name="T13" fmla="*/ 2147483647 h 146"/>
              <a:gd name="T14" fmla="*/ 2147483647 w 432"/>
              <a:gd name="T15" fmla="*/ 2147483647 h 146"/>
              <a:gd name="T16" fmla="*/ 2147483647 w 432"/>
              <a:gd name="T17" fmla="*/ 2147483647 h 146"/>
              <a:gd name="T18" fmla="*/ 2147483647 w 432"/>
              <a:gd name="T19" fmla="*/ 2147483647 h 146"/>
              <a:gd name="T20" fmla="*/ 2147483647 w 432"/>
              <a:gd name="T21" fmla="*/ 2147483647 h 146"/>
              <a:gd name="T22" fmla="*/ 2147483647 w 432"/>
              <a:gd name="T23" fmla="*/ 2147483647 h 146"/>
              <a:gd name="T24" fmla="*/ 2147483647 w 432"/>
              <a:gd name="T25" fmla="*/ 2147483647 h 146"/>
              <a:gd name="T26" fmla="*/ 2147483647 w 432"/>
              <a:gd name="T27" fmla="*/ 2147483647 h 146"/>
              <a:gd name="T28" fmla="*/ 2147483647 w 432"/>
              <a:gd name="T29" fmla="*/ 2147483647 h 146"/>
              <a:gd name="T30" fmla="*/ 2147483647 w 432"/>
              <a:gd name="T31" fmla="*/ 2147483647 h 146"/>
              <a:gd name="T32" fmla="*/ 2147483647 w 432"/>
              <a:gd name="T33" fmla="*/ 2147483647 h 146"/>
              <a:gd name="T34" fmla="*/ 2147483647 w 432"/>
              <a:gd name="T35" fmla="*/ 2147483647 h 146"/>
              <a:gd name="T36" fmla="*/ 2147483647 w 432"/>
              <a:gd name="T37" fmla="*/ 2147483647 h 146"/>
              <a:gd name="T38" fmla="*/ 2147483647 w 432"/>
              <a:gd name="T39" fmla="*/ 2147483647 h 146"/>
              <a:gd name="T40" fmla="*/ 2147483647 w 432"/>
              <a:gd name="T41" fmla="*/ 2147483647 h 146"/>
              <a:gd name="T42" fmla="*/ 2147483647 w 432"/>
              <a:gd name="T43" fmla="*/ 2147483647 h 146"/>
              <a:gd name="T44" fmla="*/ 2147483647 w 432"/>
              <a:gd name="T45" fmla="*/ 2147483647 h 146"/>
              <a:gd name="T46" fmla="*/ 2147483647 w 432"/>
              <a:gd name="T47" fmla="*/ 2147483647 h 146"/>
              <a:gd name="T48" fmla="*/ 2147483647 w 432"/>
              <a:gd name="T49" fmla="*/ 2147483647 h 146"/>
              <a:gd name="T50" fmla="*/ 2147483647 w 432"/>
              <a:gd name="T51" fmla="*/ 2147483647 h 146"/>
              <a:gd name="T52" fmla="*/ 2147483647 w 432"/>
              <a:gd name="T53" fmla="*/ 2147483647 h 146"/>
              <a:gd name="T54" fmla="*/ 2147483647 w 432"/>
              <a:gd name="T55" fmla="*/ 2147483647 h 146"/>
              <a:gd name="T56" fmla="*/ 2147483647 w 432"/>
              <a:gd name="T57" fmla="*/ 2147483647 h 146"/>
              <a:gd name="T58" fmla="*/ 2147483647 w 432"/>
              <a:gd name="T59" fmla="*/ 2147483647 h 146"/>
              <a:gd name="T60" fmla="*/ 2147483647 w 432"/>
              <a:gd name="T61" fmla="*/ 0 h 146"/>
              <a:gd name="T62" fmla="*/ 2147483647 w 432"/>
              <a:gd name="T63" fmla="*/ 2147483647 h 146"/>
              <a:gd name="T64" fmla="*/ 2147483647 w 432"/>
              <a:gd name="T65" fmla="*/ 2147483647 h 14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32" h="146">
                <a:moveTo>
                  <a:pt x="420" y="63"/>
                </a:moveTo>
                <a:lnTo>
                  <a:pt x="403" y="67"/>
                </a:lnTo>
                <a:lnTo>
                  <a:pt x="390" y="73"/>
                </a:lnTo>
                <a:lnTo>
                  <a:pt x="377" y="78"/>
                </a:lnTo>
                <a:lnTo>
                  <a:pt x="363" y="83"/>
                </a:lnTo>
                <a:lnTo>
                  <a:pt x="347" y="88"/>
                </a:lnTo>
                <a:lnTo>
                  <a:pt x="334" y="93"/>
                </a:lnTo>
                <a:lnTo>
                  <a:pt x="320" y="94"/>
                </a:lnTo>
                <a:lnTo>
                  <a:pt x="307" y="97"/>
                </a:lnTo>
                <a:lnTo>
                  <a:pt x="295" y="97"/>
                </a:lnTo>
                <a:lnTo>
                  <a:pt x="282" y="97"/>
                </a:lnTo>
                <a:lnTo>
                  <a:pt x="265" y="97"/>
                </a:lnTo>
                <a:lnTo>
                  <a:pt x="251" y="104"/>
                </a:lnTo>
                <a:lnTo>
                  <a:pt x="239" y="104"/>
                </a:lnTo>
                <a:lnTo>
                  <a:pt x="205" y="109"/>
                </a:lnTo>
                <a:lnTo>
                  <a:pt x="179" y="109"/>
                </a:lnTo>
                <a:lnTo>
                  <a:pt x="162" y="114"/>
                </a:lnTo>
                <a:lnTo>
                  <a:pt x="145" y="119"/>
                </a:lnTo>
                <a:lnTo>
                  <a:pt x="132" y="118"/>
                </a:lnTo>
                <a:lnTo>
                  <a:pt x="119" y="124"/>
                </a:lnTo>
                <a:lnTo>
                  <a:pt x="106" y="129"/>
                </a:lnTo>
                <a:lnTo>
                  <a:pt x="93" y="129"/>
                </a:lnTo>
                <a:lnTo>
                  <a:pt x="79" y="135"/>
                </a:lnTo>
                <a:lnTo>
                  <a:pt x="67" y="135"/>
                </a:lnTo>
                <a:lnTo>
                  <a:pt x="50" y="139"/>
                </a:lnTo>
                <a:lnTo>
                  <a:pt x="37" y="144"/>
                </a:lnTo>
                <a:lnTo>
                  <a:pt x="24" y="144"/>
                </a:lnTo>
                <a:lnTo>
                  <a:pt x="11" y="145"/>
                </a:lnTo>
                <a:lnTo>
                  <a:pt x="0" y="115"/>
                </a:lnTo>
                <a:lnTo>
                  <a:pt x="13" y="105"/>
                </a:lnTo>
                <a:lnTo>
                  <a:pt x="26" y="100"/>
                </a:lnTo>
                <a:lnTo>
                  <a:pt x="39" y="95"/>
                </a:lnTo>
                <a:lnTo>
                  <a:pt x="51" y="94"/>
                </a:lnTo>
                <a:lnTo>
                  <a:pt x="64" y="94"/>
                </a:lnTo>
                <a:lnTo>
                  <a:pt x="77" y="90"/>
                </a:lnTo>
                <a:lnTo>
                  <a:pt x="94" y="90"/>
                </a:lnTo>
                <a:lnTo>
                  <a:pt x="107" y="90"/>
                </a:lnTo>
                <a:lnTo>
                  <a:pt x="120" y="85"/>
                </a:lnTo>
                <a:lnTo>
                  <a:pt x="133" y="85"/>
                </a:lnTo>
                <a:lnTo>
                  <a:pt x="146" y="80"/>
                </a:lnTo>
                <a:lnTo>
                  <a:pt x="159" y="80"/>
                </a:lnTo>
                <a:lnTo>
                  <a:pt x="172" y="79"/>
                </a:lnTo>
                <a:lnTo>
                  <a:pt x="184" y="79"/>
                </a:lnTo>
                <a:lnTo>
                  <a:pt x="198" y="75"/>
                </a:lnTo>
                <a:lnTo>
                  <a:pt x="211" y="75"/>
                </a:lnTo>
                <a:lnTo>
                  <a:pt x="223" y="75"/>
                </a:lnTo>
                <a:lnTo>
                  <a:pt x="236" y="69"/>
                </a:lnTo>
                <a:lnTo>
                  <a:pt x="249" y="69"/>
                </a:lnTo>
                <a:lnTo>
                  <a:pt x="262" y="64"/>
                </a:lnTo>
                <a:lnTo>
                  <a:pt x="275" y="59"/>
                </a:lnTo>
                <a:lnTo>
                  <a:pt x="287" y="59"/>
                </a:lnTo>
                <a:lnTo>
                  <a:pt x="301" y="54"/>
                </a:lnTo>
                <a:lnTo>
                  <a:pt x="314" y="54"/>
                </a:lnTo>
                <a:lnTo>
                  <a:pt x="327" y="49"/>
                </a:lnTo>
                <a:lnTo>
                  <a:pt x="339" y="44"/>
                </a:lnTo>
                <a:lnTo>
                  <a:pt x="352" y="39"/>
                </a:lnTo>
                <a:lnTo>
                  <a:pt x="366" y="34"/>
                </a:lnTo>
                <a:lnTo>
                  <a:pt x="379" y="29"/>
                </a:lnTo>
                <a:lnTo>
                  <a:pt x="387" y="15"/>
                </a:lnTo>
                <a:lnTo>
                  <a:pt x="401" y="9"/>
                </a:lnTo>
                <a:lnTo>
                  <a:pt x="414" y="4"/>
                </a:lnTo>
                <a:lnTo>
                  <a:pt x="427" y="0"/>
                </a:lnTo>
                <a:lnTo>
                  <a:pt x="431" y="14"/>
                </a:lnTo>
                <a:lnTo>
                  <a:pt x="425" y="29"/>
                </a:lnTo>
                <a:lnTo>
                  <a:pt x="425" y="44"/>
                </a:lnTo>
                <a:lnTo>
                  <a:pt x="420" y="63"/>
                </a:lnTo>
              </a:path>
            </a:pathLst>
          </a:custGeom>
          <a:solidFill>
            <a:srgbClr val="D88100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8690" name="Group 37"/>
          <p:cNvGrpSpPr>
            <a:grpSpLocks noChangeAspect="1"/>
          </p:cNvGrpSpPr>
          <p:nvPr/>
        </p:nvGrpSpPr>
        <p:grpSpPr bwMode="auto">
          <a:xfrm>
            <a:off x="5402263" y="4962525"/>
            <a:ext cx="781050" cy="704850"/>
            <a:chOff x="2374" y="2529"/>
            <a:chExt cx="246" cy="222"/>
          </a:xfrm>
        </p:grpSpPr>
        <p:sp>
          <p:nvSpPr>
            <p:cNvPr id="28805" name="Freeform 38"/>
            <p:cNvSpPr>
              <a:spLocks noChangeAspect="1"/>
            </p:cNvSpPr>
            <p:nvPr/>
          </p:nvSpPr>
          <p:spPr bwMode="auto">
            <a:xfrm>
              <a:off x="2374" y="2529"/>
              <a:ext cx="246" cy="222"/>
            </a:xfrm>
            <a:custGeom>
              <a:avLst/>
              <a:gdLst>
                <a:gd name="T0" fmla="*/ 36 w 246"/>
                <a:gd name="T1" fmla="*/ 23 h 222"/>
                <a:gd name="T2" fmla="*/ 56 w 246"/>
                <a:gd name="T3" fmla="*/ 16 h 222"/>
                <a:gd name="T4" fmla="*/ 73 w 246"/>
                <a:gd name="T5" fmla="*/ 21 h 222"/>
                <a:gd name="T6" fmla="*/ 92 w 246"/>
                <a:gd name="T7" fmla="*/ 24 h 222"/>
                <a:gd name="T8" fmla="*/ 107 w 246"/>
                <a:gd name="T9" fmla="*/ 29 h 222"/>
                <a:gd name="T10" fmla="*/ 131 w 246"/>
                <a:gd name="T11" fmla="*/ 39 h 222"/>
                <a:gd name="T12" fmla="*/ 146 w 246"/>
                <a:gd name="T13" fmla="*/ 48 h 222"/>
                <a:gd name="T14" fmla="*/ 163 w 246"/>
                <a:gd name="T15" fmla="*/ 63 h 222"/>
                <a:gd name="T16" fmla="*/ 176 w 246"/>
                <a:gd name="T17" fmla="*/ 72 h 222"/>
                <a:gd name="T18" fmla="*/ 190 w 246"/>
                <a:gd name="T19" fmla="*/ 84 h 222"/>
                <a:gd name="T20" fmla="*/ 200 w 246"/>
                <a:gd name="T21" fmla="*/ 99 h 222"/>
                <a:gd name="T22" fmla="*/ 208 w 246"/>
                <a:gd name="T23" fmla="*/ 117 h 222"/>
                <a:gd name="T24" fmla="*/ 216 w 246"/>
                <a:gd name="T25" fmla="*/ 130 h 222"/>
                <a:gd name="T26" fmla="*/ 224 w 246"/>
                <a:gd name="T27" fmla="*/ 148 h 222"/>
                <a:gd name="T28" fmla="*/ 228 w 246"/>
                <a:gd name="T29" fmla="*/ 165 h 222"/>
                <a:gd name="T30" fmla="*/ 232 w 246"/>
                <a:gd name="T31" fmla="*/ 184 h 222"/>
                <a:gd name="T32" fmla="*/ 238 w 246"/>
                <a:gd name="T33" fmla="*/ 200 h 222"/>
                <a:gd name="T34" fmla="*/ 245 w 246"/>
                <a:gd name="T35" fmla="*/ 216 h 222"/>
                <a:gd name="T36" fmla="*/ 223 w 246"/>
                <a:gd name="T37" fmla="*/ 221 h 222"/>
                <a:gd name="T38" fmla="*/ 204 w 246"/>
                <a:gd name="T39" fmla="*/ 221 h 222"/>
                <a:gd name="T40" fmla="*/ 188 w 246"/>
                <a:gd name="T41" fmla="*/ 216 h 222"/>
                <a:gd name="T42" fmla="*/ 165 w 246"/>
                <a:gd name="T43" fmla="*/ 212 h 222"/>
                <a:gd name="T44" fmla="*/ 152 w 246"/>
                <a:gd name="T45" fmla="*/ 206 h 222"/>
                <a:gd name="T46" fmla="*/ 138 w 246"/>
                <a:gd name="T47" fmla="*/ 198 h 222"/>
                <a:gd name="T48" fmla="*/ 125 w 246"/>
                <a:gd name="T49" fmla="*/ 192 h 222"/>
                <a:gd name="T50" fmla="*/ 112 w 246"/>
                <a:gd name="T51" fmla="*/ 180 h 222"/>
                <a:gd name="T52" fmla="*/ 99 w 246"/>
                <a:gd name="T53" fmla="*/ 173 h 222"/>
                <a:gd name="T54" fmla="*/ 87 w 246"/>
                <a:gd name="T55" fmla="*/ 163 h 222"/>
                <a:gd name="T56" fmla="*/ 72 w 246"/>
                <a:gd name="T57" fmla="*/ 151 h 222"/>
                <a:gd name="T58" fmla="*/ 62 w 246"/>
                <a:gd name="T59" fmla="*/ 140 h 222"/>
                <a:gd name="T60" fmla="*/ 52 w 246"/>
                <a:gd name="T61" fmla="*/ 129 h 222"/>
                <a:gd name="T62" fmla="*/ 42 w 246"/>
                <a:gd name="T63" fmla="*/ 117 h 222"/>
                <a:gd name="T64" fmla="*/ 33 w 246"/>
                <a:gd name="T65" fmla="*/ 104 h 222"/>
                <a:gd name="T66" fmla="*/ 26 w 246"/>
                <a:gd name="T67" fmla="*/ 89 h 222"/>
                <a:gd name="T68" fmla="*/ 21 w 246"/>
                <a:gd name="T69" fmla="*/ 72 h 222"/>
                <a:gd name="T70" fmla="*/ 19 w 246"/>
                <a:gd name="T71" fmla="*/ 52 h 222"/>
                <a:gd name="T72" fmla="*/ 16 w 246"/>
                <a:gd name="T73" fmla="*/ 33 h 222"/>
                <a:gd name="T74" fmla="*/ 8 w 246"/>
                <a:gd name="T75" fmla="*/ 18 h 222"/>
                <a:gd name="T76" fmla="*/ 0 w 246"/>
                <a:gd name="T77" fmla="*/ 5 h 222"/>
                <a:gd name="T78" fmla="*/ 10 w 246"/>
                <a:gd name="T79" fmla="*/ 4 h 222"/>
                <a:gd name="T80" fmla="*/ 25 w 246"/>
                <a:gd name="T81" fmla="*/ 20 h 22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46" h="222">
                  <a:moveTo>
                    <a:pt x="25" y="20"/>
                  </a:moveTo>
                  <a:lnTo>
                    <a:pt x="36" y="23"/>
                  </a:lnTo>
                  <a:lnTo>
                    <a:pt x="44" y="25"/>
                  </a:lnTo>
                  <a:lnTo>
                    <a:pt x="56" y="16"/>
                  </a:lnTo>
                  <a:lnTo>
                    <a:pt x="65" y="18"/>
                  </a:lnTo>
                  <a:lnTo>
                    <a:pt x="73" y="21"/>
                  </a:lnTo>
                  <a:lnTo>
                    <a:pt x="82" y="22"/>
                  </a:lnTo>
                  <a:lnTo>
                    <a:pt x="92" y="24"/>
                  </a:lnTo>
                  <a:lnTo>
                    <a:pt x="101" y="24"/>
                  </a:lnTo>
                  <a:lnTo>
                    <a:pt x="107" y="29"/>
                  </a:lnTo>
                  <a:lnTo>
                    <a:pt x="121" y="35"/>
                  </a:lnTo>
                  <a:lnTo>
                    <a:pt x="131" y="39"/>
                  </a:lnTo>
                  <a:lnTo>
                    <a:pt x="138" y="42"/>
                  </a:lnTo>
                  <a:lnTo>
                    <a:pt x="146" y="48"/>
                  </a:lnTo>
                  <a:lnTo>
                    <a:pt x="152" y="53"/>
                  </a:lnTo>
                  <a:lnTo>
                    <a:pt x="163" y="63"/>
                  </a:lnTo>
                  <a:lnTo>
                    <a:pt x="168" y="67"/>
                  </a:lnTo>
                  <a:lnTo>
                    <a:pt x="176" y="72"/>
                  </a:lnTo>
                  <a:lnTo>
                    <a:pt x="182" y="77"/>
                  </a:lnTo>
                  <a:lnTo>
                    <a:pt x="190" y="84"/>
                  </a:lnTo>
                  <a:lnTo>
                    <a:pt x="192" y="92"/>
                  </a:lnTo>
                  <a:lnTo>
                    <a:pt x="200" y="99"/>
                  </a:lnTo>
                  <a:lnTo>
                    <a:pt x="204" y="108"/>
                  </a:lnTo>
                  <a:lnTo>
                    <a:pt x="208" y="117"/>
                  </a:lnTo>
                  <a:lnTo>
                    <a:pt x="212" y="123"/>
                  </a:lnTo>
                  <a:lnTo>
                    <a:pt x="216" y="130"/>
                  </a:lnTo>
                  <a:lnTo>
                    <a:pt x="222" y="138"/>
                  </a:lnTo>
                  <a:lnTo>
                    <a:pt x="224" y="148"/>
                  </a:lnTo>
                  <a:lnTo>
                    <a:pt x="228" y="156"/>
                  </a:lnTo>
                  <a:lnTo>
                    <a:pt x="228" y="165"/>
                  </a:lnTo>
                  <a:lnTo>
                    <a:pt x="230" y="176"/>
                  </a:lnTo>
                  <a:lnTo>
                    <a:pt x="232" y="184"/>
                  </a:lnTo>
                  <a:lnTo>
                    <a:pt x="235" y="192"/>
                  </a:lnTo>
                  <a:lnTo>
                    <a:pt x="238" y="200"/>
                  </a:lnTo>
                  <a:lnTo>
                    <a:pt x="242" y="208"/>
                  </a:lnTo>
                  <a:lnTo>
                    <a:pt x="245" y="216"/>
                  </a:lnTo>
                  <a:lnTo>
                    <a:pt x="239" y="212"/>
                  </a:lnTo>
                  <a:lnTo>
                    <a:pt x="223" y="221"/>
                  </a:lnTo>
                  <a:lnTo>
                    <a:pt x="212" y="217"/>
                  </a:lnTo>
                  <a:lnTo>
                    <a:pt x="204" y="221"/>
                  </a:lnTo>
                  <a:lnTo>
                    <a:pt x="195" y="220"/>
                  </a:lnTo>
                  <a:lnTo>
                    <a:pt x="188" y="216"/>
                  </a:lnTo>
                  <a:lnTo>
                    <a:pt x="176" y="213"/>
                  </a:lnTo>
                  <a:lnTo>
                    <a:pt x="165" y="212"/>
                  </a:lnTo>
                  <a:lnTo>
                    <a:pt x="159" y="208"/>
                  </a:lnTo>
                  <a:lnTo>
                    <a:pt x="152" y="206"/>
                  </a:lnTo>
                  <a:lnTo>
                    <a:pt x="144" y="203"/>
                  </a:lnTo>
                  <a:lnTo>
                    <a:pt x="138" y="198"/>
                  </a:lnTo>
                  <a:lnTo>
                    <a:pt x="133" y="194"/>
                  </a:lnTo>
                  <a:lnTo>
                    <a:pt x="125" y="192"/>
                  </a:lnTo>
                  <a:lnTo>
                    <a:pt x="119" y="187"/>
                  </a:lnTo>
                  <a:lnTo>
                    <a:pt x="112" y="180"/>
                  </a:lnTo>
                  <a:lnTo>
                    <a:pt x="104" y="178"/>
                  </a:lnTo>
                  <a:lnTo>
                    <a:pt x="99" y="173"/>
                  </a:lnTo>
                  <a:lnTo>
                    <a:pt x="93" y="168"/>
                  </a:lnTo>
                  <a:lnTo>
                    <a:pt x="87" y="163"/>
                  </a:lnTo>
                  <a:lnTo>
                    <a:pt x="80" y="157"/>
                  </a:lnTo>
                  <a:lnTo>
                    <a:pt x="72" y="151"/>
                  </a:lnTo>
                  <a:lnTo>
                    <a:pt x="68" y="144"/>
                  </a:lnTo>
                  <a:lnTo>
                    <a:pt x="62" y="140"/>
                  </a:lnTo>
                  <a:lnTo>
                    <a:pt x="56" y="135"/>
                  </a:lnTo>
                  <a:lnTo>
                    <a:pt x="52" y="129"/>
                  </a:lnTo>
                  <a:lnTo>
                    <a:pt x="48" y="122"/>
                  </a:lnTo>
                  <a:lnTo>
                    <a:pt x="42" y="117"/>
                  </a:lnTo>
                  <a:lnTo>
                    <a:pt x="38" y="112"/>
                  </a:lnTo>
                  <a:lnTo>
                    <a:pt x="33" y="104"/>
                  </a:lnTo>
                  <a:lnTo>
                    <a:pt x="32" y="96"/>
                  </a:lnTo>
                  <a:lnTo>
                    <a:pt x="26" y="89"/>
                  </a:lnTo>
                  <a:lnTo>
                    <a:pt x="26" y="80"/>
                  </a:lnTo>
                  <a:lnTo>
                    <a:pt x="21" y="72"/>
                  </a:lnTo>
                  <a:lnTo>
                    <a:pt x="20" y="62"/>
                  </a:lnTo>
                  <a:lnTo>
                    <a:pt x="19" y="52"/>
                  </a:lnTo>
                  <a:lnTo>
                    <a:pt x="18" y="42"/>
                  </a:lnTo>
                  <a:lnTo>
                    <a:pt x="16" y="33"/>
                  </a:lnTo>
                  <a:lnTo>
                    <a:pt x="12" y="25"/>
                  </a:lnTo>
                  <a:lnTo>
                    <a:pt x="8" y="18"/>
                  </a:lnTo>
                  <a:lnTo>
                    <a:pt x="4" y="12"/>
                  </a:lnTo>
                  <a:lnTo>
                    <a:pt x="0" y="5"/>
                  </a:lnTo>
                  <a:lnTo>
                    <a:pt x="4" y="0"/>
                  </a:lnTo>
                  <a:lnTo>
                    <a:pt x="10" y="4"/>
                  </a:lnTo>
                  <a:lnTo>
                    <a:pt x="16" y="8"/>
                  </a:lnTo>
                  <a:lnTo>
                    <a:pt x="25" y="20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806" name="Freeform 39"/>
            <p:cNvSpPr>
              <a:spLocks noChangeAspect="1"/>
            </p:cNvSpPr>
            <p:nvPr/>
          </p:nvSpPr>
          <p:spPr bwMode="auto">
            <a:xfrm>
              <a:off x="2380" y="2532"/>
              <a:ext cx="236" cy="210"/>
            </a:xfrm>
            <a:custGeom>
              <a:avLst/>
              <a:gdLst>
                <a:gd name="T0" fmla="*/ 0 w 236"/>
                <a:gd name="T1" fmla="*/ 0 h 210"/>
                <a:gd name="T2" fmla="*/ 6 w 236"/>
                <a:gd name="T3" fmla="*/ 8 h 210"/>
                <a:gd name="T4" fmla="*/ 12 w 236"/>
                <a:gd name="T5" fmla="*/ 16 h 210"/>
                <a:gd name="T6" fmla="*/ 15 w 236"/>
                <a:gd name="T7" fmla="*/ 24 h 210"/>
                <a:gd name="T8" fmla="*/ 19 w 236"/>
                <a:gd name="T9" fmla="*/ 30 h 210"/>
                <a:gd name="T10" fmla="*/ 32 w 236"/>
                <a:gd name="T11" fmla="*/ 44 h 210"/>
                <a:gd name="T12" fmla="*/ 37 w 236"/>
                <a:gd name="T13" fmla="*/ 52 h 210"/>
                <a:gd name="T14" fmla="*/ 43 w 236"/>
                <a:gd name="T15" fmla="*/ 60 h 210"/>
                <a:gd name="T16" fmla="*/ 55 w 236"/>
                <a:gd name="T17" fmla="*/ 68 h 210"/>
                <a:gd name="T18" fmla="*/ 59 w 236"/>
                <a:gd name="T19" fmla="*/ 76 h 210"/>
                <a:gd name="T20" fmla="*/ 70 w 236"/>
                <a:gd name="T21" fmla="*/ 85 h 210"/>
                <a:gd name="T22" fmla="*/ 86 w 236"/>
                <a:gd name="T23" fmla="*/ 97 h 210"/>
                <a:gd name="T24" fmla="*/ 100 w 236"/>
                <a:gd name="T25" fmla="*/ 112 h 210"/>
                <a:gd name="T26" fmla="*/ 108 w 236"/>
                <a:gd name="T27" fmla="*/ 118 h 210"/>
                <a:gd name="T28" fmla="*/ 123 w 236"/>
                <a:gd name="T29" fmla="*/ 130 h 210"/>
                <a:gd name="T30" fmla="*/ 131 w 236"/>
                <a:gd name="T31" fmla="*/ 136 h 210"/>
                <a:gd name="T32" fmla="*/ 142 w 236"/>
                <a:gd name="T33" fmla="*/ 145 h 210"/>
                <a:gd name="T34" fmla="*/ 154 w 236"/>
                <a:gd name="T35" fmla="*/ 155 h 210"/>
                <a:gd name="T36" fmla="*/ 162 w 236"/>
                <a:gd name="T37" fmla="*/ 161 h 210"/>
                <a:gd name="T38" fmla="*/ 167 w 236"/>
                <a:gd name="T39" fmla="*/ 166 h 210"/>
                <a:gd name="T40" fmla="*/ 177 w 236"/>
                <a:gd name="T41" fmla="*/ 170 h 210"/>
                <a:gd name="T42" fmla="*/ 182 w 236"/>
                <a:gd name="T43" fmla="*/ 175 h 210"/>
                <a:gd name="T44" fmla="*/ 188 w 236"/>
                <a:gd name="T45" fmla="*/ 179 h 210"/>
                <a:gd name="T46" fmla="*/ 195 w 236"/>
                <a:gd name="T47" fmla="*/ 182 h 210"/>
                <a:gd name="T48" fmla="*/ 202 w 236"/>
                <a:gd name="T49" fmla="*/ 187 h 210"/>
                <a:gd name="T50" fmla="*/ 206 w 236"/>
                <a:gd name="T51" fmla="*/ 192 h 210"/>
                <a:gd name="T52" fmla="*/ 213 w 236"/>
                <a:gd name="T53" fmla="*/ 196 h 210"/>
                <a:gd name="T54" fmla="*/ 218 w 236"/>
                <a:gd name="T55" fmla="*/ 201 h 210"/>
                <a:gd name="T56" fmla="*/ 227 w 236"/>
                <a:gd name="T57" fmla="*/ 205 h 210"/>
                <a:gd name="T58" fmla="*/ 235 w 236"/>
                <a:gd name="T59" fmla="*/ 209 h 2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36" h="210">
                  <a:moveTo>
                    <a:pt x="0" y="0"/>
                  </a:moveTo>
                  <a:lnTo>
                    <a:pt x="6" y="8"/>
                  </a:lnTo>
                  <a:lnTo>
                    <a:pt x="12" y="16"/>
                  </a:lnTo>
                  <a:lnTo>
                    <a:pt x="15" y="24"/>
                  </a:lnTo>
                  <a:lnTo>
                    <a:pt x="19" y="30"/>
                  </a:lnTo>
                  <a:lnTo>
                    <a:pt x="32" y="44"/>
                  </a:lnTo>
                  <a:lnTo>
                    <a:pt x="37" y="52"/>
                  </a:lnTo>
                  <a:lnTo>
                    <a:pt x="43" y="60"/>
                  </a:lnTo>
                  <a:lnTo>
                    <a:pt x="55" y="68"/>
                  </a:lnTo>
                  <a:lnTo>
                    <a:pt x="59" y="76"/>
                  </a:lnTo>
                  <a:lnTo>
                    <a:pt x="70" y="85"/>
                  </a:lnTo>
                  <a:lnTo>
                    <a:pt x="86" y="97"/>
                  </a:lnTo>
                  <a:lnTo>
                    <a:pt x="100" y="112"/>
                  </a:lnTo>
                  <a:lnTo>
                    <a:pt x="108" y="118"/>
                  </a:lnTo>
                  <a:lnTo>
                    <a:pt x="123" y="130"/>
                  </a:lnTo>
                  <a:lnTo>
                    <a:pt x="131" y="136"/>
                  </a:lnTo>
                  <a:lnTo>
                    <a:pt x="142" y="145"/>
                  </a:lnTo>
                  <a:lnTo>
                    <a:pt x="154" y="155"/>
                  </a:lnTo>
                  <a:lnTo>
                    <a:pt x="162" y="161"/>
                  </a:lnTo>
                  <a:lnTo>
                    <a:pt x="167" y="166"/>
                  </a:lnTo>
                  <a:lnTo>
                    <a:pt x="177" y="170"/>
                  </a:lnTo>
                  <a:lnTo>
                    <a:pt x="182" y="175"/>
                  </a:lnTo>
                  <a:lnTo>
                    <a:pt x="188" y="179"/>
                  </a:lnTo>
                  <a:lnTo>
                    <a:pt x="195" y="182"/>
                  </a:lnTo>
                  <a:lnTo>
                    <a:pt x="202" y="187"/>
                  </a:lnTo>
                  <a:lnTo>
                    <a:pt x="206" y="192"/>
                  </a:lnTo>
                  <a:lnTo>
                    <a:pt x="213" y="196"/>
                  </a:lnTo>
                  <a:lnTo>
                    <a:pt x="218" y="201"/>
                  </a:lnTo>
                  <a:lnTo>
                    <a:pt x="227" y="205"/>
                  </a:lnTo>
                  <a:lnTo>
                    <a:pt x="235" y="209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8691" name="Group 40"/>
          <p:cNvGrpSpPr>
            <a:grpSpLocks noChangeAspect="1"/>
          </p:cNvGrpSpPr>
          <p:nvPr/>
        </p:nvGrpSpPr>
        <p:grpSpPr bwMode="auto">
          <a:xfrm>
            <a:off x="5389563" y="4772025"/>
            <a:ext cx="1028700" cy="422275"/>
            <a:chOff x="2370" y="2469"/>
            <a:chExt cx="324" cy="133"/>
          </a:xfrm>
        </p:grpSpPr>
        <p:sp>
          <p:nvSpPr>
            <p:cNvPr id="28803" name="Freeform 41"/>
            <p:cNvSpPr>
              <a:spLocks noChangeAspect="1"/>
            </p:cNvSpPr>
            <p:nvPr/>
          </p:nvSpPr>
          <p:spPr bwMode="auto">
            <a:xfrm>
              <a:off x="2370" y="2469"/>
              <a:ext cx="324" cy="133"/>
            </a:xfrm>
            <a:custGeom>
              <a:avLst/>
              <a:gdLst>
                <a:gd name="T0" fmla="*/ 39 w 324"/>
                <a:gd name="T1" fmla="*/ 66 h 133"/>
                <a:gd name="T2" fmla="*/ 49 w 324"/>
                <a:gd name="T3" fmla="*/ 84 h 133"/>
                <a:gd name="T4" fmla="*/ 63 w 324"/>
                <a:gd name="T5" fmla="*/ 94 h 133"/>
                <a:gd name="T6" fmla="*/ 79 w 324"/>
                <a:gd name="T7" fmla="*/ 105 h 133"/>
                <a:gd name="T8" fmla="*/ 93 w 324"/>
                <a:gd name="T9" fmla="*/ 111 h 133"/>
                <a:gd name="T10" fmla="*/ 117 w 324"/>
                <a:gd name="T11" fmla="*/ 121 h 133"/>
                <a:gd name="T12" fmla="*/ 134 w 324"/>
                <a:gd name="T13" fmla="*/ 125 h 133"/>
                <a:gd name="T14" fmla="*/ 156 w 324"/>
                <a:gd name="T15" fmla="*/ 127 h 133"/>
                <a:gd name="T16" fmla="*/ 173 w 324"/>
                <a:gd name="T17" fmla="*/ 130 h 133"/>
                <a:gd name="T18" fmla="*/ 191 w 324"/>
                <a:gd name="T19" fmla="*/ 132 h 133"/>
                <a:gd name="T20" fmla="*/ 208 w 324"/>
                <a:gd name="T21" fmla="*/ 128 h 133"/>
                <a:gd name="T22" fmla="*/ 227 w 324"/>
                <a:gd name="T23" fmla="*/ 120 h 133"/>
                <a:gd name="T24" fmla="*/ 241 w 324"/>
                <a:gd name="T25" fmla="*/ 117 h 133"/>
                <a:gd name="T26" fmla="*/ 259 w 324"/>
                <a:gd name="T27" fmla="*/ 110 h 133"/>
                <a:gd name="T28" fmla="*/ 275 w 324"/>
                <a:gd name="T29" fmla="*/ 101 h 133"/>
                <a:gd name="T30" fmla="*/ 291 w 324"/>
                <a:gd name="T31" fmla="*/ 90 h 133"/>
                <a:gd name="T32" fmla="*/ 307 w 324"/>
                <a:gd name="T33" fmla="*/ 82 h 133"/>
                <a:gd name="T34" fmla="*/ 323 w 324"/>
                <a:gd name="T35" fmla="*/ 77 h 133"/>
                <a:gd name="T36" fmla="*/ 309 w 324"/>
                <a:gd name="T37" fmla="*/ 58 h 133"/>
                <a:gd name="T38" fmla="*/ 296 w 324"/>
                <a:gd name="T39" fmla="*/ 44 h 133"/>
                <a:gd name="T40" fmla="*/ 282 w 324"/>
                <a:gd name="T41" fmla="*/ 35 h 133"/>
                <a:gd name="T42" fmla="*/ 264 w 324"/>
                <a:gd name="T43" fmla="*/ 24 h 133"/>
                <a:gd name="T44" fmla="*/ 249 w 324"/>
                <a:gd name="T45" fmla="*/ 17 h 133"/>
                <a:gd name="T46" fmla="*/ 235 w 324"/>
                <a:gd name="T47" fmla="*/ 13 h 133"/>
                <a:gd name="T48" fmla="*/ 220 w 324"/>
                <a:gd name="T49" fmla="*/ 9 h 133"/>
                <a:gd name="T50" fmla="*/ 203 w 324"/>
                <a:gd name="T51" fmla="*/ 8 h 133"/>
                <a:gd name="T52" fmla="*/ 189 w 324"/>
                <a:gd name="T53" fmla="*/ 4 h 133"/>
                <a:gd name="T54" fmla="*/ 175 w 324"/>
                <a:gd name="T55" fmla="*/ 2 h 133"/>
                <a:gd name="T56" fmla="*/ 155 w 324"/>
                <a:gd name="T57" fmla="*/ 0 h 133"/>
                <a:gd name="T58" fmla="*/ 140 w 324"/>
                <a:gd name="T59" fmla="*/ 0 h 133"/>
                <a:gd name="T60" fmla="*/ 124 w 324"/>
                <a:gd name="T61" fmla="*/ 1 h 133"/>
                <a:gd name="T62" fmla="*/ 110 w 324"/>
                <a:gd name="T63" fmla="*/ 2 h 133"/>
                <a:gd name="T64" fmla="*/ 95 w 324"/>
                <a:gd name="T65" fmla="*/ 5 h 133"/>
                <a:gd name="T66" fmla="*/ 79 w 324"/>
                <a:gd name="T67" fmla="*/ 11 h 133"/>
                <a:gd name="T68" fmla="*/ 63 w 324"/>
                <a:gd name="T69" fmla="*/ 19 h 133"/>
                <a:gd name="T70" fmla="*/ 47 w 324"/>
                <a:gd name="T71" fmla="*/ 33 h 133"/>
                <a:gd name="T72" fmla="*/ 31 w 324"/>
                <a:gd name="T73" fmla="*/ 43 h 133"/>
                <a:gd name="T74" fmla="*/ 16 w 324"/>
                <a:gd name="T75" fmla="*/ 49 h 133"/>
                <a:gd name="T76" fmla="*/ 0 w 324"/>
                <a:gd name="T77" fmla="*/ 52 h 133"/>
                <a:gd name="T78" fmla="*/ 7 w 324"/>
                <a:gd name="T79" fmla="*/ 60 h 133"/>
                <a:gd name="T80" fmla="*/ 29 w 324"/>
                <a:gd name="T81" fmla="*/ 60 h 1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24" h="133">
                  <a:moveTo>
                    <a:pt x="29" y="60"/>
                  </a:moveTo>
                  <a:lnTo>
                    <a:pt x="39" y="66"/>
                  </a:lnTo>
                  <a:lnTo>
                    <a:pt x="46" y="69"/>
                  </a:lnTo>
                  <a:lnTo>
                    <a:pt x="49" y="84"/>
                  </a:lnTo>
                  <a:lnTo>
                    <a:pt x="55" y="90"/>
                  </a:lnTo>
                  <a:lnTo>
                    <a:pt x="63" y="94"/>
                  </a:lnTo>
                  <a:lnTo>
                    <a:pt x="70" y="99"/>
                  </a:lnTo>
                  <a:lnTo>
                    <a:pt x="79" y="105"/>
                  </a:lnTo>
                  <a:lnTo>
                    <a:pt x="86" y="111"/>
                  </a:lnTo>
                  <a:lnTo>
                    <a:pt x="93" y="111"/>
                  </a:lnTo>
                  <a:lnTo>
                    <a:pt x="107" y="118"/>
                  </a:lnTo>
                  <a:lnTo>
                    <a:pt x="117" y="121"/>
                  </a:lnTo>
                  <a:lnTo>
                    <a:pt x="124" y="124"/>
                  </a:lnTo>
                  <a:lnTo>
                    <a:pt x="134" y="125"/>
                  </a:lnTo>
                  <a:lnTo>
                    <a:pt x="141" y="126"/>
                  </a:lnTo>
                  <a:lnTo>
                    <a:pt x="156" y="127"/>
                  </a:lnTo>
                  <a:lnTo>
                    <a:pt x="163" y="128"/>
                  </a:lnTo>
                  <a:lnTo>
                    <a:pt x="173" y="130"/>
                  </a:lnTo>
                  <a:lnTo>
                    <a:pt x="180" y="130"/>
                  </a:lnTo>
                  <a:lnTo>
                    <a:pt x="191" y="132"/>
                  </a:lnTo>
                  <a:lnTo>
                    <a:pt x="199" y="127"/>
                  </a:lnTo>
                  <a:lnTo>
                    <a:pt x="208" y="128"/>
                  </a:lnTo>
                  <a:lnTo>
                    <a:pt x="219" y="124"/>
                  </a:lnTo>
                  <a:lnTo>
                    <a:pt x="227" y="120"/>
                  </a:lnTo>
                  <a:lnTo>
                    <a:pt x="234" y="119"/>
                  </a:lnTo>
                  <a:lnTo>
                    <a:pt x="241" y="117"/>
                  </a:lnTo>
                  <a:lnTo>
                    <a:pt x="251" y="116"/>
                  </a:lnTo>
                  <a:lnTo>
                    <a:pt x="259" y="110"/>
                  </a:lnTo>
                  <a:lnTo>
                    <a:pt x="267" y="107"/>
                  </a:lnTo>
                  <a:lnTo>
                    <a:pt x="275" y="101"/>
                  </a:lnTo>
                  <a:lnTo>
                    <a:pt x="284" y="94"/>
                  </a:lnTo>
                  <a:lnTo>
                    <a:pt x="291" y="90"/>
                  </a:lnTo>
                  <a:lnTo>
                    <a:pt x="299" y="86"/>
                  </a:lnTo>
                  <a:lnTo>
                    <a:pt x="307" y="82"/>
                  </a:lnTo>
                  <a:lnTo>
                    <a:pt x="315" y="81"/>
                  </a:lnTo>
                  <a:lnTo>
                    <a:pt x="323" y="77"/>
                  </a:lnTo>
                  <a:lnTo>
                    <a:pt x="315" y="76"/>
                  </a:lnTo>
                  <a:lnTo>
                    <a:pt x="309" y="58"/>
                  </a:lnTo>
                  <a:lnTo>
                    <a:pt x="300" y="53"/>
                  </a:lnTo>
                  <a:lnTo>
                    <a:pt x="296" y="44"/>
                  </a:lnTo>
                  <a:lnTo>
                    <a:pt x="290" y="38"/>
                  </a:lnTo>
                  <a:lnTo>
                    <a:pt x="282" y="35"/>
                  </a:lnTo>
                  <a:lnTo>
                    <a:pt x="273" y="29"/>
                  </a:lnTo>
                  <a:lnTo>
                    <a:pt x="264" y="24"/>
                  </a:lnTo>
                  <a:lnTo>
                    <a:pt x="257" y="20"/>
                  </a:lnTo>
                  <a:lnTo>
                    <a:pt x="249" y="17"/>
                  </a:lnTo>
                  <a:lnTo>
                    <a:pt x="243" y="14"/>
                  </a:lnTo>
                  <a:lnTo>
                    <a:pt x="235" y="13"/>
                  </a:lnTo>
                  <a:lnTo>
                    <a:pt x="228" y="12"/>
                  </a:lnTo>
                  <a:lnTo>
                    <a:pt x="220" y="9"/>
                  </a:lnTo>
                  <a:lnTo>
                    <a:pt x="213" y="8"/>
                  </a:lnTo>
                  <a:lnTo>
                    <a:pt x="203" y="8"/>
                  </a:lnTo>
                  <a:lnTo>
                    <a:pt x="196" y="4"/>
                  </a:lnTo>
                  <a:lnTo>
                    <a:pt x="189" y="4"/>
                  </a:lnTo>
                  <a:lnTo>
                    <a:pt x="182" y="3"/>
                  </a:lnTo>
                  <a:lnTo>
                    <a:pt x="175" y="2"/>
                  </a:lnTo>
                  <a:lnTo>
                    <a:pt x="164" y="0"/>
                  </a:lnTo>
                  <a:lnTo>
                    <a:pt x="155" y="0"/>
                  </a:lnTo>
                  <a:lnTo>
                    <a:pt x="147" y="1"/>
                  </a:lnTo>
                  <a:lnTo>
                    <a:pt x="140" y="0"/>
                  </a:lnTo>
                  <a:lnTo>
                    <a:pt x="132" y="0"/>
                  </a:lnTo>
                  <a:lnTo>
                    <a:pt x="124" y="1"/>
                  </a:lnTo>
                  <a:lnTo>
                    <a:pt x="117" y="3"/>
                  </a:lnTo>
                  <a:lnTo>
                    <a:pt x="110" y="2"/>
                  </a:lnTo>
                  <a:lnTo>
                    <a:pt x="102" y="4"/>
                  </a:lnTo>
                  <a:lnTo>
                    <a:pt x="95" y="5"/>
                  </a:lnTo>
                  <a:lnTo>
                    <a:pt x="87" y="9"/>
                  </a:lnTo>
                  <a:lnTo>
                    <a:pt x="79" y="11"/>
                  </a:lnTo>
                  <a:lnTo>
                    <a:pt x="71" y="17"/>
                  </a:lnTo>
                  <a:lnTo>
                    <a:pt x="63" y="19"/>
                  </a:lnTo>
                  <a:lnTo>
                    <a:pt x="55" y="26"/>
                  </a:lnTo>
                  <a:lnTo>
                    <a:pt x="47" y="33"/>
                  </a:lnTo>
                  <a:lnTo>
                    <a:pt x="39" y="39"/>
                  </a:lnTo>
                  <a:lnTo>
                    <a:pt x="31" y="43"/>
                  </a:lnTo>
                  <a:lnTo>
                    <a:pt x="23" y="47"/>
                  </a:lnTo>
                  <a:lnTo>
                    <a:pt x="16" y="49"/>
                  </a:lnTo>
                  <a:lnTo>
                    <a:pt x="7" y="50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7" y="60"/>
                  </a:lnTo>
                  <a:lnTo>
                    <a:pt x="15" y="61"/>
                  </a:lnTo>
                  <a:lnTo>
                    <a:pt x="29" y="60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804" name="Freeform 42"/>
            <p:cNvSpPr>
              <a:spLocks noChangeAspect="1"/>
            </p:cNvSpPr>
            <p:nvPr/>
          </p:nvSpPr>
          <p:spPr bwMode="auto">
            <a:xfrm>
              <a:off x="2372" y="2516"/>
              <a:ext cx="315" cy="32"/>
            </a:xfrm>
            <a:custGeom>
              <a:avLst/>
              <a:gdLst>
                <a:gd name="T0" fmla="*/ 0 w 315"/>
                <a:gd name="T1" fmla="*/ 12 h 32"/>
                <a:gd name="T2" fmla="*/ 9 w 315"/>
                <a:gd name="T3" fmla="*/ 10 h 32"/>
                <a:gd name="T4" fmla="*/ 20 w 315"/>
                <a:gd name="T5" fmla="*/ 8 h 32"/>
                <a:gd name="T6" fmla="*/ 28 w 315"/>
                <a:gd name="T7" fmla="*/ 4 h 32"/>
                <a:gd name="T8" fmla="*/ 35 w 315"/>
                <a:gd name="T9" fmla="*/ 3 h 32"/>
                <a:gd name="T10" fmla="*/ 56 w 315"/>
                <a:gd name="T11" fmla="*/ 3 h 32"/>
                <a:gd name="T12" fmla="*/ 63 w 315"/>
                <a:gd name="T13" fmla="*/ 1 h 32"/>
                <a:gd name="T14" fmla="*/ 73 w 315"/>
                <a:gd name="T15" fmla="*/ 0 h 32"/>
                <a:gd name="T16" fmla="*/ 88 w 315"/>
                <a:gd name="T17" fmla="*/ 1 h 32"/>
                <a:gd name="T18" fmla="*/ 95 w 315"/>
                <a:gd name="T19" fmla="*/ 0 h 32"/>
                <a:gd name="T20" fmla="*/ 110 w 315"/>
                <a:gd name="T21" fmla="*/ 1 h 32"/>
                <a:gd name="T22" fmla="*/ 130 w 315"/>
                <a:gd name="T23" fmla="*/ 4 h 32"/>
                <a:gd name="T24" fmla="*/ 149 w 315"/>
                <a:gd name="T25" fmla="*/ 3 h 32"/>
                <a:gd name="T26" fmla="*/ 160 w 315"/>
                <a:gd name="T27" fmla="*/ 4 h 32"/>
                <a:gd name="T28" fmla="*/ 179 w 315"/>
                <a:gd name="T29" fmla="*/ 6 h 32"/>
                <a:gd name="T30" fmla="*/ 189 w 315"/>
                <a:gd name="T31" fmla="*/ 7 h 32"/>
                <a:gd name="T32" fmla="*/ 204 w 315"/>
                <a:gd name="T33" fmla="*/ 8 h 32"/>
                <a:gd name="T34" fmla="*/ 219 w 315"/>
                <a:gd name="T35" fmla="*/ 10 h 32"/>
                <a:gd name="T36" fmla="*/ 229 w 315"/>
                <a:gd name="T37" fmla="*/ 12 h 32"/>
                <a:gd name="T38" fmla="*/ 236 w 315"/>
                <a:gd name="T39" fmla="*/ 12 h 32"/>
                <a:gd name="T40" fmla="*/ 245 w 315"/>
                <a:gd name="T41" fmla="*/ 16 h 32"/>
                <a:gd name="T42" fmla="*/ 253 w 315"/>
                <a:gd name="T43" fmla="*/ 17 h 32"/>
                <a:gd name="T44" fmla="*/ 260 w 315"/>
                <a:gd name="T45" fmla="*/ 17 h 32"/>
                <a:gd name="T46" fmla="*/ 267 w 315"/>
                <a:gd name="T47" fmla="*/ 21 h 32"/>
                <a:gd name="T48" fmla="*/ 275 w 315"/>
                <a:gd name="T49" fmla="*/ 22 h 32"/>
                <a:gd name="T50" fmla="*/ 282 w 315"/>
                <a:gd name="T51" fmla="*/ 22 h 32"/>
                <a:gd name="T52" fmla="*/ 289 w 315"/>
                <a:gd name="T53" fmla="*/ 23 h 32"/>
                <a:gd name="T54" fmla="*/ 297 w 315"/>
                <a:gd name="T55" fmla="*/ 23 h 32"/>
                <a:gd name="T56" fmla="*/ 306 w 315"/>
                <a:gd name="T57" fmla="*/ 27 h 32"/>
                <a:gd name="T58" fmla="*/ 314 w 315"/>
                <a:gd name="T59" fmla="*/ 31 h 3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15" h="32">
                  <a:moveTo>
                    <a:pt x="0" y="12"/>
                  </a:moveTo>
                  <a:lnTo>
                    <a:pt x="9" y="10"/>
                  </a:lnTo>
                  <a:lnTo>
                    <a:pt x="20" y="8"/>
                  </a:lnTo>
                  <a:lnTo>
                    <a:pt x="28" y="4"/>
                  </a:lnTo>
                  <a:lnTo>
                    <a:pt x="35" y="3"/>
                  </a:lnTo>
                  <a:lnTo>
                    <a:pt x="56" y="3"/>
                  </a:lnTo>
                  <a:lnTo>
                    <a:pt x="63" y="1"/>
                  </a:lnTo>
                  <a:lnTo>
                    <a:pt x="73" y="0"/>
                  </a:lnTo>
                  <a:lnTo>
                    <a:pt x="88" y="1"/>
                  </a:lnTo>
                  <a:lnTo>
                    <a:pt x="95" y="0"/>
                  </a:lnTo>
                  <a:lnTo>
                    <a:pt x="110" y="1"/>
                  </a:lnTo>
                  <a:lnTo>
                    <a:pt x="130" y="4"/>
                  </a:lnTo>
                  <a:lnTo>
                    <a:pt x="149" y="3"/>
                  </a:lnTo>
                  <a:lnTo>
                    <a:pt x="160" y="4"/>
                  </a:lnTo>
                  <a:lnTo>
                    <a:pt x="179" y="6"/>
                  </a:lnTo>
                  <a:lnTo>
                    <a:pt x="189" y="7"/>
                  </a:lnTo>
                  <a:lnTo>
                    <a:pt x="204" y="8"/>
                  </a:lnTo>
                  <a:lnTo>
                    <a:pt x="219" y="10"/>
                  </a:lnTo>
                  <a:lnTo>
                    <a:pt x="229" y="12"/>
                  </a:lnTo>
                  <a:lnTo>
                    <a:pt x="236" y="12"/>
                  </a:lnTo>
                  <a:lnTo>
                    <a:pt x="245" y="16"/>
                  </a:lnTo>
                  <a:lnTo>
                    <a:pt x="253" y="17"/>
                  </a:lnTo>
                  <a:lnTo>
                    <a:pt x="260" y="17"/>
                  </a:lnTo>
                  <a:lnTo>
                    <a:pt x="267" y="21"/>
                  </a:lnTo>
                  <a:lnTo>
                    <a:pt x="275" y="22"/>
                  </a:lnTo>
                  <a:lnTo>
                    <a:pt x="282" y="22"/>
                  </a:lnTo>
                  <a:lnTo>
                    <a:pt x="289" y="23"/>
                  </a:lnTo>
                  <a:lnTo>
                    <a:pt x="297" y="23"/>
                  </a:lnTo>
                  <a:lnTo>
                    <a:pt x="306" y="27"/>
                  </a:lnTo>
                  <a:lnTo>
                    <a:pt x="314" y="31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8692" name="Group 43"/>
          <p:cNvGrpSpPr>
            <a:grpSpLocks noChangeAspect="1"/>
          </p:cNvGrpSpPr>
          <p:nvPr/>
        </p:nvGrpSpPr>
        <p:grpSpPr bwMode="auto">
          <a:xfrm>
            <a:off x="5367338" y="4127500"/>
            <a:ext cx="492125" cy="781050"/>
            <a:chOff x="2363" y="2266"/>
            <a:chExt cx="155" cy="246"/>
          </a:xfrm>
        </p:grpSpPr>
        <p:sp>
          <p:nvSpPr>
            <p:cNvPr id="28801" name="Freeform 44"/>
            <p:cNvSpPr>
              <a:spLocks noChangeAspect="1"/>
            </p:cNvSpPr>
            <p:nvPr/>
          </p:nvSpPr>
          <p:spPr bwMode="auto">
            <a:xfrm>
              <a:off x="2363" y="2266"/>
              <a:ext cx="155" cy="246"/>
            </a:xfrm>
            <a:custGeom>
              <a:avLst/>
              <a:gdLst>
                <a:gd name="T0" fmla="*/ 26 w 155"/>
                <a:gd name="T1" fmla="*/ 217 h 246"/>
                <a:gd name="T2" fmla="*/ 44 w 155"/>
                <a:gd name="T3" fmla="*/ 216 h 246"/>
                <a:gd name="T4" fmla="*/ 58 w 155"/>
                <a:gd name="T5" fmla="*/ 209 h 246"/>
                <a:gd name="T6" fmla="*/ 74 w 155"/>
                <a:gd name="T7" fmla="*/ 200 h 246"/>
                <a:gd name="T8" fmla="*/ 83 w 155"/>
                <a:gd name="T9" fmla="*/ 193 h 246"/>
                <a:gd name="T10" fmla="*/ 102 w 155"/>
                <a:gd name="T11" fmla="*/ 179 h 246"/>
                <a:gd name="T12" fmla="*/ 112 w 155"/>
                <a:gd name="T13" fmla="*/ 167 h 246"/>
                <a:gd name="T14" fmla="*/ 122 w 155"/>
                <a:gd name="T15" fmla="*/ 150 h 246"/>
                <a:gd name="T16" fmla="*/ 131 w 155"/>
                <a:gd name="T17" fmla="*/ 138 h 246"/>
                <a:gd name="T18" fmla="*/ 140 w 155"/>
                <a:gd name="T19" fmla="*/ 124 h 246"/>
                <a:gd name="T20" fmla="*/ 145 w 155"/>
                <a:gd name="T21" fmla="*/ 109 h 246"/>
                <a:gd name="T22" fmla="*/ 147 w 155"/>
                <a:gd name="T23" fmla="*/ 92 h 246"/>
                <a:gd name="T24" fmla="*/ 150 w 155"/>
                <a:gd name="T25" fmla="*/ 80 h 246"/>
                <a:gd name="T26" fmla="*/ 152 w 155"/>
                <a:gd name="T27" fmla="*/ 63 h 246"/>
                <a:gd name="T28" fmla="*/ 151 w 155"/>
                <a:gd name="T29" fmla="*/ 46 h 246"/>
                <a:gd name="T30" fmla="*/ 150 w 155"/>
                <a:gd name="T31" fmla="*/ 28 h 246"/>
                <a:gd name="T32" fmla="*/ 150 w 155"/>
                <a:gd name="T33" fmla="*/ 14 h 246"/>
                <a:gd name="T34" fmla="*/ 152 w 155"/>
                <a:gd name="T35" fmla="*/ 0 h 246"/>
                <a:gd name="T36" fmla="*/ 133 w 155"/>
                <a:gd name="T37" fmla="*/ 1 h 246"/>
                <a:gd name="T38" fmla="*/ 115 w 155"/>
                <a:gd name="T39" fmla="*/ 6 h 246"/>
                <a:gd name="T40" fmla="*/ 103 w 155"/>
                <a:gd name="T41" fmla="*/ 14 h 246"/>
                <a:gd name="T42" fmla="*/ 87 w 155"/>
                <a:gd name="T43" fmla="*/ 24 h 246"/>
                <a:gd name="T44" fmla="*/ 75 w 155"/>
                <a:gd name="T45" fmla="*/ 32 h 246"/>
                <a:gd name="T46" fmla="*/ 66 w 155"/>
                <a:gd name="T47" fmla="*/ 41 h 246"/>
                <a:gd name="T48" fmla="*/ 58 w 155"/>
                <a:gd name="T49" fmla="*/ 52 h 246"/>
                <a:gd name="T50" fmla="*/ 50 w 155"/>
                <a:gd name="T51" fmla="*/ 64 h 246"/>
                <a:gd name="T52" fmla="*/ 39 w 155"/>
                <a:gd name="T53" fmla="*/ 73 h 246"/>
                <a:gd name="T54" fmla="*/ 32 w 155"/>
                <a:gd name="T55" fmla="*/ 84 h 246"/>
                <a:gd name="T56" fmla="*/ 22 w 155"/>
                <a:gd name="T57" fmla="*/ 99 h 246"/>
                <a:gd name="T58" fmla="*/ 17 w 155"/>
                <a:gd name="T59" fmla="*/ 110 h 246"/>
                <a:gd name="T60" fmla="*/ 11 w 155"/>
                <a:gd name="T61" fmla="*/ 123 h 246"/>
                <a:gd name="T62" fmla="*/ 7 w 155"/>
                <a:gd name="T63" fmla="*/ 135 h 246"/>
                <a:gd name="T64" fmla="*/ 1 w 155"/>
                <a:gd name="T65" fmla="*/ 148 h 246"/>
                <a:gd name="T66" fmla="*/ 0 w 155"/>
                <a:gd name="T67" fmla="*/ 163 h 246"/>
                <a:gd name="T68" fmla="*/ 0 w 155"/>
                <a:gd name="T69" fmla="*/ 178 h 246"/>
                <a:gd name="T70" fmla="*/ 4 w 155"/>
                <a:gd name="T71" fmla="*/ 196 h 246"/>
                <a:gd name="T72" fmla="*/ 5 w 155"/>
                <a:gd name="T73" fmla="*/ 214 h 246"/>
                <a:gd name="T74" fmla="*/ 3 w 155"/>
                <a:gd name="T75" fmla="*/ 228 h 246"/>
                <a:gd name="T76" fmla="*/ 0 w 155"/>
                <a:gd name="T77" fmla="*/ 241 h 246"/>
                <a:gd name="T78" fmla="*/ 8 w 155"/>
                <a:gd name="T79" fmla="*/ 239 h 246"/>
                <a:gd name="T80" fmla="*/ 18 w 155"/>
                <a:gd name="T81" fmla="*/ 221 h 2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55" h="246">
                  <a:moveTo>
                    <a:pt x="18" y="221"/>
                  </a:moveTo>
                  <a:lnTo>
                    <a:pt x="26" y="217"/>
                  </a:lnTo>
                  <a:lnTo>
                    <a:pt x="31" y="213"/>
                  </a:lnTo>
                  <a:lnTo>
                    <a:pt x="44" y="216"/>
                  </a:lnTo>
                  <a:lnTo>
                    <a:pt x="51" y="213"/>
                  </a:lnTo>
                  <a:lnTo>
                    <a:pt x="58" y="209"/>
                  </a:lnTo>
                  <a:lnTo>
                    <a:pt x="64" y="207"/>
                  </a:lnTo>
                  <a:lnTo>
                    <a:pt x="74" y="200"/>
                  </a:lnTo>
                  <a:lnTo>
                    <a:pt x="80" y="198"/>
                  </a:lnTo>
                  <a:lnTo>
                    <a:pt x="83" y="193"/>
                  </a:lnTo>
                  <a:lnTo>
                    <a:pt x="95" y="185"/>
                  </a:lnTo>
                  <a:lnTo>
                    <a:pt x="102" y="179"/>
                  </a:lnTo>
                  <a:lnTo>
                    <a:pt x="106" y="174"/>
                  </a:lnTo>
                  <a:lnTo>
                    <a:pt x="112" y="167"/>
                  </a:lnTo>
                  <a:lnTo>
                    <a:pt x="115" y="161"/>
                  </a:lnTo>
                  <a:lnTo>
                    <a:pt x="122" y="150"/>
                  </a:lnTo>
                  <a:lnTo>
                    <a:pt x="126" y="144"/>
                  </a:lnTo>
                  <a:lnTo>
                    <a:pt x="131" y="138"/>
                  </a:lnTo>
                  <a:lnTo>
                    <a:pt x="134" y="132"/>
                  </a:lnTo>
                  <a:lnTo>
                    <a:pt x="140" y="124"/>
                  </a:lnTo>
                  <a:lnTo>
                    <a:pt x="140" y="117"/>
                  </a:lnTo>
                  <a:lnTo>
                    <a:pt x="145" y="109"/>
                  </a:lnTo>
                  <a:lnTo>
                    <a:pt x="146" y="100"/>
                  </a:lnTo>
                  <a:lnTo>
                    <a:pt x="147" y="92"/>
                  </a:lnTo>
                  <a:lnTo>
                    <a:pt x="149" y="87"/>
                  </a:lnTo>
                  <a:lnTo>
                    <a:pt x="150" y="80"/>
                  </a:lnTo>
                  <a:lnTo>
                    <a:pt x="154" y="71"/>
                  </a:lnTo>
                  <a:lnTo>
                    <a:pt x="152" y="63"/>
                  </a:lnTo>
                  <a:lnTo>
                    <a:pt x="154" y="55"/>
                  </a:lnTo>
                  <a:lnTo>
                    <a:pt x="151" y="46"/>
                  </a:lnTo>
                  <a:lnTo>
                    <a:pt x="150" y="37"/>
                  </a:lnTo>
                  <a:lnTo>
                    <a:pt x="150" y="28"/>
                  </a:lnTo>
                  <a:lnTo>
                    <a:pt x="150" y="21"/>
                  </a:lnTo>
                  <a:lnTo>
                    <a:pt x="150" y="14"/>
                  </a:lnTo>
                  <a:lnTo>
                    <a:pt x="152" y="7"/>
                  </a:lnTo>
                  <a:lnTo>
                    <a:pt x="152" y="0"/>
                  </a:lnTo>
                  <a:lnTo>
                    <a:pt x="148" y="4"/>
                  </a:lnTo>
                  <a:lnTo>
                    <a:pt x="133" y="1"/>
                  </a:lnTo>
                  <a:lnTo>
                    <a:pt x="124" y="6"/>
                  </a:lnTo>
                  <a:lnTo>
                    <a:pt x="115" y="6"/>
                  </a:lnTo>
                  <a:lnTo>
                    <a:pt x="109" y="9"/>
                  </a:lnTo>
                  <a:lnTo>
                    <a:pt x="103" y="14"/>
                  </a:lnTo>
                  <a:lnTo>
                    <a:pt x="94" y="18"/>
                  </a:lnTo>
                  <a:lnTo>
                    <a:pt x="87" y="24"/>
                  </a:lnTo>
                  <a:lnTo>
                    <a:pt x="80" y="28"/>
                  </a:lnTo>
                  <a:lnTo>
                    <a:pt x="75" y="32"/>
                  </a:lnTo>
                  <a:lnTo>
                    <a:pt x="70" y="36"/>
                  </a:lnTo>
                  <a:lnTo>
                    <a:pt x="66" y="41"/>
                  </a:lnTo>
                  <a:lnTo>
                    <a:pt x="63" y="47"/>
                  </a:lnTo>
                  <a:lnTo>
                    <a:pt x="58" y="52"/>
                  </a:lnTo>
                  <a:lnTo>
                    <a:pt x="54" y="56"/>
                  </a:lnTo>
                  <a:lnTo>
                    <a:pt x="50" y="64"/>
                  </a:lnTo>
                  <a:lnTo>
                    <a:pt x="43" y="68"/>
                  </a:lnTo>
                  <a:lnTo>
                    <a:pt x="39" y="73"/>
                  </a:lnTo>
                  <a:lnTo>
                    <a:pt x="36" y="79"/>
                  </a:lnTo>
                  <a:lnTo>
                    <a:pt x="32" y="84"/>
                  </a:lnTo>
                  <a:lnTo>
                    <a:pt x="27" y="92"/>
                  </a:lnTo>
                  <a:lnTo>
                    <a:pt x="22" y="99"/>
                  </a:lnTo>
                  <a:lnTo>
                    <a:pt x="21" y="106"/>
                  </a:lnTo>
                  <a:lnTo>
                    <a:pt x="17" y="110"/>
                  </a:lnTo>
                  <a:lnTo>
                    <a:pt x="13" y="116"/>
                  </a:lnTo>
                  <a:lnTo>
                    <a:pt x="11" y="123"/>
                  </a:lnTo>
                  <a:lnTo>
                    <a:pt x="10" y="129"/>
                  </a:lnTo>
                  <a:lnTo>
                    <a:pt x="7" y="135"/>
                  </a:lnTo>
                  <a:lnTo>
                    <a:pt x="4" y="142"/>
                  </a:lnTo>
                  <a:lnTo>
                    <a:pt x="1" y="148"/>
                  </a:lnTo>
                  <a:lnTo>
                    <a:pt x="2" y="156"/>
                  </a:lnTo>
                  <a:lnTo>
                    <a:pt x="0" y="163"/>
                  </a:lnTo>
                  <a:lnTo>
                    <a:pt x="2" y="172"/>
                  </a:lnTo>
                  <a:lnTo>
                    <a:pt x="0" y="178"/>
                  </a:lnTo>
                  <a:lnTo>
                    <a:pt x="2" y="188"/>
                  </a:lnTo>
                  <a:lnTo>
                    <a:pt x="4" y="196"/>
                  </a:lnTo>
                  <a:lnTo>
                    <a:pt x="4" y="206"/>
                  </a:lnTo>
                  <a:lnTo>
                    <a:pt x="5" y="214"/>
                  </a:lnTo>
                  <a:lnTo>
                    <a:pt x="5" y="221"/>
                  </a:lnTo>
                  <a:lnTo>
                    <a:pt x="3" y="228"/>
                  </a:lnTo>
                  <a:lnTo>
                    <a:pt x="2" y="235"/>
                  </a:lnTo>
                  <a:lnTo>
                    <a:pt x="0" y="241"/>
                  </a:lnTo>
                  <a:lnTo>
                    <a:pt x="5" y="245"/>
                  </a:lnTo>
                  <a:lnTo>
                    <a:pt x="8" y="239"/>
                  </a:lnTo>
                  <a:lnTo>
                    <a:pt x="12" y="234"/>
                  </a:lnTo>
                  <a:lnTo>
                    <a:pt x="18" y="221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802" name="Freeform 45"/>
            <p:cNvSpPr>
              <a:spLocks noChangeAspect="1"/>
            </p:cNvSpPr>
            <p:nvPr/>
          </p:nvSpPr>
          <p:spPr bwMode="auto">
            <a:xfrm>
              <a:off x="2370" y="2273"/>
              <a:ext cx="145" cy="239"/>
            </a:xfrm>
            <a:custGeom>
              <a:avLst/>
              <a:gdLst>
                <a:gd name="T0" fmla="*/ 0 w 145"/>
                <a:gd name="T1" fmla="*/ 238 h 239"/>
                <a:gd name="T2" fmla="*/ 2 w 145"/>
                <a:gd name="T3" fmla="*/ 228 h 239"/>
                <a:gd name="T4" fmla="*/ 5 w 145"/>
                <a:gd name="T5" fmla="*/ 220 h 239"/>
                <a:gd name="T6" fmla="*/ 5 w 145"/>
                <a:gd name="T7" fmla="*/ 213 h 239"/>
                <a:gd name="T8" fmla="*/ 8 w 145"/>
                <a:gd name="T9" fmla="*/ 206 h 239"/>
                <a:gd name="T10" fmla="*/ 16 w 145"/>
                <a:gd name="T11" fmla="*/ 189 h 239"/>
                <a:gd name="T12" fmla="*/ 17 w 145"/>
                <a:gd name="T13" fmla="*/ 184 h 239"/>
                <a:gd name="T14" fmla="*/ 20 w 145"/>
                <a:gd name="T15" fmla="*/ 175 h 239"/>
                <a:gd name="T16" fmla="*/ 28 w 145"/>
                <a:gd name="T17" fmla="*/ 164 h 239"/>
                <a:gd name="T18" fmla="*/ 29 w 145"/>
                <a:gd name="T19" fmla="*/ 157 h 239"/>
                <a:gd name="T20" fmla="*/ 37 w 145"/>
                <a:gd name="T21" fmla="*/ 146 h 239"/>
                <a:gd name="T22" fmla="*/ 47 w 145"/>
                <a:gd name="T23" fmla="*/ 132 h 239"/>
                <a:gd name="T24" fmla="*/ 55 w 145"/>
                <a:gd name="T25" fmla="*/ 116 h 239"/>
                <a:gd name="T26" fmla="*/ 60 w 145"/>
                <a:gd name="T27" fmla="*/ 109 h 239"/>
                <a:gd name="T28" fmla="*/ 69 w 145"/>
                <a:gd name="T29" fmla="*/ 95 h 239"/>
                <a:gd name="T30" fmla="*/ 75 w 145"/>
                <a:gd name="T31" fmla="*/ 87 h 239"/>
                <a:gd name="T32" fmla="*/ 81 w 145"/>
                <a:gd name="T33" fmla="*/ 77 h 239"/>
                <a:gd name="T34" fmla="*/ 89 w 145"/>
                <a:gd name="T35" fmla="*/ 65 h 239"/>
                <a:gd name="T36" fmla="*/ 94 w 145"/>
                <a:gd name="T37" fmla="*/ 58 h 239"/>
                <a:gd name="T38" fmla="*/ 98 w 145"/>
                <a:gd name="T39" fmla="*/ 52 h 239"/>
                <a:gd name="T40" fmla="*/ 104 w 145"/>
                <a:gd name="T41" fmla="*/ 47 h 239"/>
                <a:gd name="T42" fmla="*/ 108 w 145"/>
                <a:gd name="T43" fmla="*/ 41 h 239"/>
                <a:gd name="T44" fmla="*/ 112 w 145"/>
                <a:gd name="T45" fmla="*/ 36 h 239"/>
                <a:gd name="T46" fmla="*/ 117 w 145"/>
                <a:gd name="T47" fmla="*/ 32 h 239"/>
                <a:gd name="T48" fmla="*/ 120 w 145"/>
                <a:gd name="T49" fmla="*/ 25 h 239"/>
                <a:gd name="T50" fmla="*/ 124 w 145"/>
                <a:gd name="T51" fmla="*/ 21 h 239"/>
                <a:gd name="T52" fmla="*/ 128 w 145"/>
                <a:gd name="T53" fmla="*/ 16 h 239"/>
                <a:gd name="T54" fmla="*/ 131 w 145"/>
                <a:gd name="T55" fmla="*/ 10 h 239"/>
                <a:gd name="T56" fmla="*/ 139 w 145"/>
                <a:gd name="T57" fmla="*/ 4 h 239"/>
                <a:gd name="T58" fmla="*/ 144 w 145"/>
                <a:gd name="T59" fmla="*/ 0 h 2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45" h="239">
                  <a:moveTo>
                    <a:pt x="0" y="238"/>
                  </a:moveTo>
                  <a:lnTo>
                    <a:pt x="2" y="228"/>
                  </a:lnTo>
                  <a:lnTo>
                    <a:pt x="5" y="220"/>
                  </a:lnTo>
                  <a:lnTo>
                    <a:pt x="5" y="213"/>
                  </a:lnTo>
                  <a:lnTo>
                    <a:pt x="8" y="206"/>
                  </a:lnTo>
                  <a:lnTo>
                    <a:pt x="16" y="189"/>
                  </a:lnTo>
                  <a:lnTo>
                    <a:pt x="17" y="184"/>
                  </a:lnTo>
                  <a:lnTo>
                    <a:pt x="20" y="175"/>
                  </a:lnTo>
                  <a:lnTo>
                    <a:pt x="28" y="164"/>
                  </a:lnTo>
                  <a:lnTo>
                    <a:pt x="29" y="157"/>
                  </a:lnTo>
                  <a:lnTo>
                    <a:pt x="37" y="146"/>
                  </a:lnTo>
                  <a:lnTo>
                    <a:pt x="47" y="132"/>
                  </a:lnTo>
                  <a:lnTo>
                    <a:pt x="55" y="116"/>
                  </a:lnTo>
                  <a:lnTo>
                    <a:pt x="60" y="109"/>
                  </a:lnTo>
                  <a:lnTo>
                    <a:pt x="69" y="95"/>
                  </a:lnTo>
                  <a:lnTo>
                    <a:pt x="75" y="87"/>
                  </a:lnTo>
                  <a:lnTo>
                    <a:pt x="81" y="77"/>
                  </a:lnTo>
                  <a:lnTo>
                    <a:pt x="89" y="65"/>
                  </a:lnTo>
                  <a:lnTo>
                    <a:pt x="94" y="58"/>
                  </a:lnTo>
                  <a:lnTo>
                    <a:pt x="98" y="52"/>
                  </a:lnTo>
                  <a:lnTo>
                    <a:pt x="104" y="47"/>
                  </a:lnTo>
                  <a:lnTo>
                    <a:pt x="108" y="41"/>
                  </a:lnTo>
                  <a:lnTo>
                    <a:pt x="112" y="36"/>
                  </a:lnTo>
                  <a:lnTo>
                    <a:pt x="117" y="32"/>
                  </a:lnTo>
                  <a:lnTo>
                    <a:pt x="120" y="25"/>
                  </a:lnTo>
                  <a:lnTo>
                    <a:pt x="124" y="21"/>
                  </a:lnTo>
                  <a:lnTo>
                    <a:pt x="128" y="16"/>
                  </a:lnTo>
                  <a:lnTo>
                    <a:pt x="131" y="10"/>
                  </a:lnTo>
                  <a:lnTo>
                    <a:pt x="139" y="4"/>
                  </a:lnTo>
                  <a:lnTo>
                    <a:pt x="144" y="0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8693" name="Group 46"/>
          <p:cNvGrpSpPr>
            <a:grpSpLocks noChangeAspect="1"/>
          </p:cNvGrpSpPr>
          <p:nvPr/>
        </p:nvGrpSpPr>
        <p:grpSpPr bwMode="auto">
          <a:xfrm>
            <a:off x="2997200" y="4683125"/>
            <a:ext cx="1095375" cy="828675"/>
            <a:chOff x="1617" y="2441"/>
            <a:chExt cx="345" cy="261"/>
          </a:xfrm>
        </p:grpSpPr>
        <p:sp>
          <p:nvSpPr>
            <p:cNvPr id="28799" name="Freeform 47"/>
            <p:cNvSpPr>
              <a:spLocks noChangeAspect="1"/>
            </p:cNvSpPr>
            <p:nvPr/>
          </p:nvSpPr>
          <p:spPr bwMode="auto">
            <a:xfrm>
              <a:off x="1617" y="2441"/>
              <a:ext cx="345" cy="261"/>
            </a:xfrm>
            <a:custGeom>
              <a:avLst/>
              <a:gdLst>
                <a:gd name="T0" fmla="*/ 49 w 345"/>
                <a:gd name="T1" fmla="*/ 234 h 261"/>
                <a:gd name="T2" fmla="*/ 75 w 345"/>
                <a:gd name="T3" fmla="*/ 244 h 261"/>
                <a:gd name="T4" fmla="*/ 96 w 345"/>
                <a:gd name="T5" fmla="*/ 242 h 261"/>
                <a:gd name="T6" fmla="*/ 123 w 345"/>
                <a:gd name="T7" fmla="*/ 240 h 261"/>
                <a:gd name="T8" fmla="*/ 142 w 345"/>
                <a:gd name="T9" fmla="*/ 235 h 261"/>
                <a:gd name="T10" fmla="*/ 173 w 345"/>
                <a:gd name="T11" fmla="*/ 226 h 261"/>
                <a:gd name="T12" fmla="*/ 193 w 345"/>
                <a:gd name="T13" fmla="*/ 216 h 261"/>
                <a:gd name="T14" fmla="*/ 218 w 345"/>
                <a:gd name="T15" fmla="*/ 200 h 261"/>
                <a:gd name="T16" fmla="*/ 236 w 345"/>
                <a:gd name="T17" fmla="*/ 188 h 261"/>
                <a:gd name="T18" fmla="*/ 256 w 345"/>
                <a:gd name="T19" fmla="*/ 176 h 261"/>
                <a:gd name="T20" fmla="*/ 271 w 345"/>
                <a:gd name="T21" fmla="*/ 159 h 261"/>
                <a:gd name="T22" fmla="*/ 284 w 345"/>
                <a:gd name="T23" fmla="*/ 135 h 261"/>
                <a:gd name="T24" fmla="*/ 296 w 345"/>
                <a:gd name="T25" fmla="*/ 120 h 261"/>
                <a:gd name="T26" fmla="*/ 308 w 345"/>
                <a:gd name="T27" fmla="*/ 97 h 261"/>
                <a:gd name="T28" fmla="*/ 317 w 345"/>
                <a:gd name="T29" fmla="*/ 75 h 261"/>
                <a:gd name="T30" fmla="*/ 324 w 345"/>
                <a:gd name="T31" fmla="*/ 51 h 261"/>
                <a:gd name="T32" fmla="*/ 333 w 345"/>
                <a:gd name="T33" fmla="*/ 30 h 261"/>
                <a:gd name="T34" fmla="*/ 344 w 345"/>
                <a:gd name="T35" fmla="*/ 11 h 261"/>
                <a:gd name="T36" fmla="*/ 316 w 345"/>
                <a:gd name="T37" fmla="*/ 4 h 261"/>
                <a:gd name="T38" fmla="*/ 291 w 345"/>
                <a:gd name="T39" fmla="*/ 0 h 261"/>
                <a:gd name="T40" fmla="*/ 270 w 345"/>
                <a:gd name="T41" fmla="*/ 3 h 261"/>
                <a:gd name="T42" fmla="*/ 241 w 345"/>
                <a:gd name="T43" fmla="*/ 6 h 261"/>
                <a:gd name="T44" fmla="*/ 222 w 345"/>
                <a:gd name="T45" fmla="*/ 10 h 261"/>
                <a:gd name="T46" fmla="*/ 203 w 345"/>
                <a:gd name="T47" fmla="*/ 19 h 261"/>
                <a:gd name="T48" fmla="*/ 185 w 345"/>
                <a:gd name="T49" fmla="*/ 27 h 261"/>
                <a:gd name="T50" fmla="*/ 166 w 345"/>
                <a:gd name="T51" fmla="*/ 38 h 261"/>
                <a:gd name="T52" fmla="*/ 149 w 345"/>
                <a:gd name="T53" fmla="*/ 47 h 261"/>
                <a:gd name="T54" fmla="*/ 133 w 345"/>
                <a:gd name="T55" fmla="*/ 56 h 261"/>
                <a:gd name="T56" fmla="*/ 112 w 345"/>
                <a:gd name="T57" fmla="*/ 71 h 261"/>
                <a:gd name="T58" fmla="*/ 96 w 345"/>
                <a:gd name="T59" fmla="*/ 85 h 261"/>
                <a:gd name="T60" fmla="*/ 82 w 345"/>
                <a:gd name="T61" fmla="*/ 97 h 261"/>
                <a:gd name="T62" fmla="*/ 68 w 345"/>
                <a:gd name="T63" fmla="*/ 110 h 261"/>
                <a:gd name="T64" fmla="*/ 56 w 345"/>
                <a:gd name="T65" fmla="*/ 127 h 261"/>
                <a:gd name="T66" fmla="*/ 45 w 345"/>
                <a:gd name="T67" fmla="*/ 145 h 261"/>
                <a:gd name="T68" fmla="*/ 36 w 345"/>
                <a:gd name="T69" fmla="*/ 166 h 261"/>
                <a:gd name="T70" fmla="*/ 30 w 345"/>
                <a:gd name="T71" fmla="*/ 193 h 261"/>
                <a:gd name="T72" fmla="*/ 23 w 345"/>
                <a:gd name="T73" fmla="*/ 217 h 261"/>
                <a:gd name="T74" fmla="*/ 12 w 345"/>
                <a:gd name="T75" fmla="*/ 236 h 261"/>
                <a:gd name="T76" fmla="*/ 0 w 345"/>
                <a:gd name="T77" fmla="*/ 251 h 261"/>
                <a:gd name="T78" fmla="*/ 12 w 345"/>
                <a:gd name="T79" fmla="*/ 255 h 261"/>
                <a:gd name="T80" fmla="*/ 35 w 345"/>
                <a:gd name="T81" fmla="*/ 235 h 26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45" h="261">
                  <a:moveTo>
                    <a:pt x="35" y="235"/>
                  </a:moveTo>
                  <a:lnTo>
                    <a:pt x="49" y="234"/>
                  </a:lnTo>
                  <a:lnTo>
                    <a:pt x="60" y="231"/>
                  </a:lnTo>
                  <a:lnTo>
                    <a:pt x="75" y="244"/>
                  </a:lnTo>
                  <a:lnTo>
                    <a:pt x="87" y="243"/>
                  </a:lnTo>
                  <a:lnTo>
                    <a:pt x="96" y="242"/>
                  </a:lnTo>
                  <a:lnTo>
                    <a:pt x="108" y="242"/>
                  </a:lnTo>
                  <a:lnTo>
                    <a:pt x="123" y="240"/>
                  </a:lnTo>
                  <a:lnTo>
                    <a:pt x="134" y="240"/>
                  </a:lnTo>
                  <a:lnTo>
                    <a:pt x="142" y="235"/>
                  </a:lnTo>
                  <a:lnTo>
                    <a:pt x="161" y="230"/>
                  </a:lnTo>
                  <a:lnTo>
                    <a:pt x="173" y="226"/>
                  </a:lnTo>
                  <a:lnTo>
                    <a:pt x="184" y="223"/>
                  </a:lnTo>
                  <a:lnTo>
                    <a:pt x="193" y="216"/>
                  </a:lnTo>
                  <a:lnTo>
                    <a:pt x="201" y="211"/>
                  </a:lnTo>
                  <a:lnTo>
                    <a:pt x="218" y="200"/>
                  </a:lnTo>
                  <a:lnTo>
                    <a:pt x="225" y="195"/>
                  </a:lnTo>
                  <a:lnTo>
                    <a:pt x="236" y="188"/>
                  </a:lnTo>
                  <a:lnTo>
                    <a:pt x="244" y="183"/>
                  </a:lnTo>
                  <a:lnTo>
                    <a:pt x="256" y="176"/>
                  </a:lnTo>
                  <a:lnTo>
                    <a:pt x="260" y="166"/>
                  </a:lnTo>
                  <a:lnTo>
                    <a:pt x="271" y="159"/>
                  </a:lnTo>
                  <a:lnTo>
                    <a:pt x="278" y="146"/>
                  </a:lnTo>
                  <a:lnTo>
                    <a:pt x="284" y="135"/>
                  </a:lnTo>
                  <a:lnTo>
                    <a:pt x="289" y="128"/>
                  </a:lnTo>
                  <a:lnTo>
                    <a:pt x="296" y="120"/>
                  </a:lnTo>
                  <a:lnTo>
                    <a:pt x="304" y="110"/>
                  </a:lnTo>
                  <a:lnTo>
                    <a:pt x="308" y="97"/>
                  </a:lnTo>
                  <a:lnTo>
                    <a:pt x="313" y="89"/>
                  </a:lnTo>
                  <a:lnTo>
                    <a:pt x="317" y="75"/>
                  </a:lnTo>
                  <a:lnTo>
                    <a:pt x="319" y="62"/>
                  </a:lnTo>
                  <a:lnTo>
                    <a:pt x="324" y="51"/>
                  </a:lnTo>
                  <a:lnTo>
                    <a:pt x="328" y="40"/>
                  </a:lnTo>
                  <a:lnTo>
                    <a:pt x="333" y="30"/>
                  </a:lnTo>
                  <a:lnTo>
                    <a:pt x="339" y="22"/>
                  </a:lnTo>
                  <a:lnTo>
                    <a:pt x="344" y="11"/>
                  </a:lnTo>
                  <a:lnTo>
                    <a:pt x="336" y="16"/>
                  </a:lnTo>
                  <a:lnTo>
                    <a:pt x="316" y="4"/>
                  </a:lnTo>
                  <a:lnTo>
                    <a:pt x="301" y="5"/>
                  </a:lnTo>
                  <a:lnTo>
                    <a:pt x="291" y="0"/>
                  </a:lnTo>
                  <a:lnTo>
                    <a:pt x="279" y="0"/>
                  </a:lnTo>
                  <a:lnTo>
                    <a:pt x="270" y="3"/>
                  </a:lnTo>
                  <a:lnTo>
                    <a:pt x="255" y="5"/>
                  </a:lnTo>
                  <a:lnTo>
                    <a:pt x="241" y="6"/>
                  </a:lnTo>
                  <a:lnTo>
                    <a:pt x="232" y="8"/>
                  </a:lnTo>
                  <a:lnTo>
                    <a:pt x="222" y="10"/>
                  </a:lnTo>
                  <a:lnTo>
                    <a:pt x="212" y="13"/>
                  </a:lnTo>
                  <a:lnTo>
                    <a:pt x="203" y="19"/>
                  </a:lnTo>
                  <a:lnTo>
                    <a:pt x="196" y="24"/>
                  </a:lnTo>
                  <a:lnTo>
                    <a:pt x="185" y="27"/>
                  </a:lnTo>
                  <a:lnTo>
                    <a:pt x="178" y="32"/>
                  </a:lnTo>
                  <a:lnTo>
                    <a:pt x="166" y="38"/>
                  </a:lnTo>
                  <a:lnTo>
                    <a:pt x="157" y="41"/>
                  </a:lnTo>
                  <a:lnTo>
                    <a:pt x="149" y="47"/>
                  </a:lnTo>
                  <a:lnTo>
                    <a:pt x="142" y="51"/>
                  </a:lnTo>
                  <a:lnTo>
                    <a:pt x="133" y="56"/>
                  </a:lnTo>
                  <a:lnTo>
                    <a:pt x="123" y="65"/>
                  </a:lnTo>
                  <a:lnTo>
                    <a:pt x="112" y="71"/>
                  </a:lnTo>
                  <a:lnTo>
                    <a:pt x="104" y="79"/>
                  </a:lnTo>
                  <a:lnTo>
                    <a:pt x="96" y="85"/>
                  </a:lnTo>
                  <a:lnTo>
                    <a:pt x="89" y="89"/>
                  </a:lnTo>
                  <a:lnTo>
                    <a:pt x="82" y="97"/>
                  </a:lnTo>
                  <a:lnTo>
                    <a:pt x="76" y="105"/>
                  </a:lnTo>
                  <a:lnTo>
                    <a:pt x="68" y="110"/>
                  </a:lnTo>
                  <a:lnTo>
                    <a:pt x="61" y="118"/>
                  </a:lnTo>
                  <a:lnTo>
                    <a:pt x="56" y="127"/>
                  </a:lnTo>
                  <a:lnTo>
                    <a:pt x="52" y="137"/>
                  </a:lnTo>
                  <a:lnTo>
                    <a:pt x="45" y="145"/>
                  </a:lnTo>
                  <a:lnTo>
                    <a:pt x="42" y="158"/>
                  </a:lnTo>
                  <a:lnTo>
                    <a:pt x="36" y="166"/>
                  </a:lnTo>
                  <a:lnTo>
                    <a:pt x="33" y="179"/>
                  </a:lnTo>
                  <a:lnTo>
                    <a:pt x="30" y="193"/>
                  </a:lnTo>
                  <a:lnTo>
                    <a:pt x="28" y="206"/>
                  </a:lnTo>
                  <a:lnTo>
                    <a:pt x="23" y="217"/>
                  </a:lnTo>
                  <a:lnTo>
                    <a:pt x="19" y="227"/>
                  </a:lnTo>
                  <a:lnTo>
                    <a:pt x="12" y="236"/>
                  </a:lnTo>
                  <a:lnTo>
                    <a:pt x="5" y="243"/>
                  </a:lnTo>
                  <a:lnTo>
                    <a:pt x="0" y="251"/>
                  </a:lnTo>
                  <a:lnTo>
                    <a:pt x="5" y="260"/>
                  </a:lnTo>
                  <a:lnTo>
                    <a:pt x="12" y="255"/>
                  </a:lnTo>
                  <a:lnTo>
                    <a:pt x="20" y="249"/>
                  </a:lnTo>
                  <a:lnTo>
                    <a:pt x="35" y="235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800" name="Freeform 48"/>
            <p:cNvSpPr>
              <a:spLocks noChangeAspect="1"/>
            </p:cNvSpPr>
            <p:nvPr/>
          </p:nvSpPr>
          <p:spPr bwMode="auto">
            <a:xfrm>
              <a:off x="1625" y="2460"/>
              <a:ext cx="332" cy="239"/>
            </a:xfrm>
            <a:custGeom>
              <a:avLst/>
              <a:gdLst>
                <a:gd name="T0" fmla="*/ 0 w 332"/>
                <a:gd name="T1" fmla="*/ 238 h 239"/>
                <a:gd name="T2" fmla="*/ 8 w 332"/>
                <a:gd name="T3" fmla="*/ 228 h 239"/>
                <a:gd name="T4" fmla="*/ 18 w 332"/>
                <a:gd name="T5" fmla="*/ 218 h 239"/>
                <a:gd name="T6" fmla="*/ 21 w 332"/>
                <a:gd name="T7" fmla="*/ 208 h 239"/>
                <a:gd name="T8" fmla="*/ 28 w 332"/>
                <a:gd name="T9" fmla="*/ 200 h 239"/>
                <a:gd name="T10" fmla="*/ 48 w 332"/>
                <a:gd name="T11" fmla="*/ 183 h 239"/>
                <a:gd name="T12" fmla="*/ 53 w 332"/>
                <a:gd name="T13" fmla="*/ 176 h 239"/>
                <a:gd name="T14" fmla="*/ 63 w 332"/>
                <a:gd name="T15" fmla="*/ 165 h 239"/>
                <a:gd name="T16" fmla="*/ 79 w 332"/>
                <a:gd name="T17" fmla="*/ 155 h 239"/>
                <a:gd name="T18" fmla="*/ 85 w 332"/>
                <a:gd name="T19" fmla="*/ 147 h 239"/>
                <a:gd name="T20" fmla="*/ 102 w 332"/>
                <a:gd name="T21" fmla="*/ 136 h 239"/>
                <a:gd name="T22" fmla="*/ 124 w 332"/>
                <a:gd name="T23" fmla="*/ 123 h 239"/>
                <a:gd name="T24" fmla="*/ 143 w 332"/>
                <a:gd name="T25" fmla="*/ 106 h 239"/>
                <a:gd name="T26" fmla="*/ 153 w 332"/>
                <a:gd name="T27" fmla="*/ 98 h 239"/>
                <a:gd name="T28" fmla="*/ 176 w 332"/>
                <a:gd name="T29" fmla="*/ 85 h 239"/>
                <a:gd name="T30" fmla="*/ 186 w 332"/>
                <a:gd name="T31" fmla="*/ 77 h 239"/>
                <a:gd name="T32" fmla="*/ 202 w 332"/>
                <a:gd name="T33" fmla="*/ 68 h 239"/>
                <a:gd name="T34" fmla="*/ 218 w 332"/>
                <a:gd name="T35" fmla="*/ 57 h 239"/>
                <a:gd name="T36" fmla="*/ 230 w 332"/>
                <a:gd name="T37" fmla="*/ 49 h 239"/>
                <a:gd name="T38" fmla="*/ 238 w 332"/>
                <a:gd name="T39" fmla="*/ 45 h 239"/>
                <a:gd name="T40" fmla="*/ 250 w 332"/>
                <a:gd name="T41" fmla="*/ 41 h 239"/>
                <a:gd name="T42" fmla="*/ 258 w 332"/>
                <a:gd name="T43" fmla="*/ 35 h 239"/>
                <a:gd name="T44" fmla="*/ 266 w 332"/>
                <a:gd name="T45" fmla="*/ 29 h 239"/>
                <a:gd name="T46" fmla="*/ 275 w 332"/>
                <a:gd name="T47" fmla="*/ 28 h 239"/>
                <a:gd name="T48" fmla="*/ 284 w 332"/>
                <a:gd name="T49" fmla="*/ 22 h 239"/>
                <a:gd name="T50" fmla="*/ 292 w 332"/>
                <a:gd name="T51" fmla="*/ 17 h 239"/>
                <a:gd name="T52" fmla="*/ 299 w 332"/>
                <a:gd name="T53" fmla="*/ 12 h 239"/>
                <a:gd name="T54" fmla="*/ 308 w 332"/>
                <a:gd name="T55" fmla="*/ 6 h 239"/>
                <a:gd name="T56" fmla="*/ 321 w 332"/>
                <a:gd name="T57" fmla="*/ 2 h 239"/>
                <a:gd name="T58" fmla="*/ 331 w 332"/>
                <a:gd name="T59" fmla="*/ 0 h 2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32" h="239">
                  <a:moveTo>
                    <a:pt x="0" y="238"/>
                  </a:moveTo>
                  <a:lnTo>
                    <a:pt x="8" y="228"/>
                  </a:lnTo>
                  <a:lnTo>
                    <a:pt x="18" y="218"/>
                  </a:lnTo>
                  <a:lnTo>
                    <a:pt x="21" y="208"/>
                  </a:lnTo>
                  <a:lnTo>
                    <a:pt x="28" y="200"/>
                  </a:lnTo>
                  <a:lnTo>
                    <a:pt x="48" y="183"/>
                  </a:lnTo>
                  <a:lnTo>
                    <a:pt x="53" y="176"/>
                  </a:lnTo>
                  <a:lnTo>
                    <a:pt x="63" y="165"/>
                  </a:lnTo>
                  <a:lnTo>
                    <a:pt x="79" y="155"/>
                  </a:lnTo>
                  <a:lnTo>
                    <a:pt x="85" y="147"/>
                  </a:lnTo>
                  <a:lnTo>
                    <a:pt x="102" y="136"/>
                  </a:lnTo>
                  <a:lnTo>
                    <a:pt x="124" y="123"/>
                  </a:lnTo>
                  <a:lnTo>
                    <a:pt x="143" y="106"/>
                  </a:lnTo>
                  <a:lnTo>
                    <a:pt x="153" y="98"/>
                  </a:lnTo>
                  <a:lnTo>
                    <a:pt x="176" y="85"/>
                  </a:lnTo>
                  <a:lnTo>
                    <a:pt x="186" y="77"/>
                  </a:lnTo>
                  <a:lnTo>
                    <a:pt x="202" y="68"/>
                  </a:lnTo>
                  <a:lnTo>
                    <a:pt x="218" y="57"/>
                  </a:lnTo>
                  <a:lnTo>
                    <a:pt x="230" y="49"/>
                  </a:lnTo>
                  <a:lnTo>
                    <a:pt x="238" y="45"/>
                  </a:lnTo>
                  <a:lnTo>
                    <a:pt x="250" y="41"/>
                  </a:lnTo>
                  <a:lnTo>
                    <a:pt x="258" y="35"/>
                  </a:lnTo>
                  <a:lnTo>
                    <a:pt x="266" y="29"/>
                  </a:lnTo>
                  <a:lnTo>
                    <a:pt x="275" y="28"/>
                  </a:lnTo>
                  <a:lnTo>
                    <a:pt x="284" y="22"/>
                  </a:lnTo>
                  <a:lnTo>
                    <a:pt x="292" y="17"/>
                  </a:lnTo>
                  <a:lnTo>
                    <a:pt x="299" y="12"/>
                  </a:lnTo>
                  <a:lnTo>
                    <a:pt x="308" y="6"/>
                  </a:lnTo>
                  <a:lnTo>
                    <a:pt x="321" y="2"/>
                  </a:lnTo>
                  <a:lnTo>
                    <a:pt x="331" y="0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8694" name="Group 49"/>
          <p:cNvGrpSpPr>
            <a:grpSpLocks noChangeAspect="1"/>
          </p:cNvGrpSpPr>
          <p:nvPr/>
        </p:nvGrpSpPr>
        <p:grpSpPr bwMode="auto">
          <a:xfrm>
            <a:off x="3228975" y="5546725"/>
            <a:ext cx="1041400" cy="1111250"/>
            <a:chOff x="1690" y="2713"/>
            <a:chExt cx="328" cy="350"/>
          </a:xfrm>
        </p:grpSpPr>
        <p:sp>
          <p:nvSpPr>
            <p:cNvPr id="28797" name="Freeform 50"/>
            <p:cNvSpPr>
              <a:spLocks noChangeAspect="1"/>
            </p:cNvSpPr>
            <p:nvPr/>
          </p:nvSpPr>
          <p:spPr bwMode="auto">
            <a:xfrm>
              <a:off x="1690" y="2713"/>
              <a:ext cx="328" cy="350"/>
            </a:xfrm>
            <a:custGeom>
              <a:avLst/>
              <a:gdLst>
                <a:gd name="T0" fmla="*/ 50 w 328"/>
                <a:gd name="T1" fmla="*/ 36 h 350"/>
                <a:gd name="T2" fmla="*/ 79 w 328"/>
                <a:gd name="T3" fmla="*/ 29 h 350"/>
                <a:gd name="T4" fmla="*/ 102 w 328"/>
                <a:gd name="T5" fmla="*/ 36 h 350"/>
                <a:gd name="T6" fmla="*/ 129 w 328"/>
                <a:gd name="T7" fmla="*/ 42 h 350"/>
                <a:gd name="T8" fmla="*/ 149 w 328"/>
                <a:gd name="T9" fmla="*/ 52 h 350"/>
                <a:gd name="T10" fmla="*/ 182 w 328"/>
                <a:gd name="T11" fmla="*/ 68 h 350"/>
                <a:gd name="T12" fmla="*/ 203 w 328"/>
                <a:gd name="T13" fmla="*/ 82 h 350"/>
                <a:gd name="T14" fmla="*/ 226 w 328"/>
                <a:gd name="T15" fmla="*/ 104 h 350"/>
                <a:gd name="T16" fmla="*/ 243 w 328"/>
                <a:gd name="T17" fmla="*/ 121 h 350"/>
                <a:gd name="T18" fmla="*/ 261 w 328"/>
                <a:gd name="T19" fmla="*/ 140 h 350"/>
                <a:gd name="T20" fmla="*/ 275 w 328"/>
                <a:gd name="T21" fmla="*/ 162 h 350"/>
                <a:gd name="T22" fmla="*/ 283 w 328"/>
                <a:gd name="T23" fmla="*/ 190 h 350"/>
                <a:gd name="T24" fmla="*/ 294 w 328"/>
                <a:gd name="T25" fmla="*/ 212 h 350"/>
                <a:gd name="T26" fmla="*/ 303 w 328"/>
                <a:gd name="T27" fmla="*/ 240 h 350"/>
                <a:gd name="T28" fmla="*/ 308 w 328"/>
                <a:gd name="T29" fmla="*/ 265 h 350"/>
                <a:gd name="T30" fmla="*/ 312 w 328"/>
                <a:gd name="T31" fmla="*/ 295 h 350"/>
                <a:gd name="T32" fmla="*/ 318 w 328"/>
                <a:gd name="T33" fmla="*/ 320 h 350"/>
                <a:gd name="T34" fmla="*/ 327 w 328"/>
                <a:gd name="T35" fmla="*/ 344 h 350"/>
                <a:gd name="T36" fmla="*/ 295 w 328"/>
                <a:gd name="T37" fmla="*/ 349 h 350"/>
                <a:gd name="T38" fmla="*/ 267 w 328"/>
                <a:gd name="T39" fmla="*/ 348 h 350"/>
                <a:gd name="T40" fmla="*/ 245 w 328"/>
                <a:gd name="T41" fmla="*/ 341 h 350"/>
                <a:gd name="T42" fmla="*/ 215 w 328"/>
                <a:gd name="T43" fmla="*/ 332 h 350"/>
                <a:gd name="T44" fmla="*/ 195 w 328"/>
                <a:gd name="T45" fmla="*/ 323 h 350"/>
                <a:gd name="T46" fmla="*/ 178 w 328"/>
                <a:gd name="T47" fmla="*/ 311 h 350"/>
                <a:gd name="T48" fmla="*/ 159 w 328"/>
                <a:gd name="T49" fmla="*/ 299 h 350"/>
                <a:gd name="T50" fmla="*/ 141 w 328"/>
                <a:gd name="T51" fmla="*/ 281 h 350"/>
                <a:gd name="T52" fmla="*/ 123 w 328"/>
                <a:gd name="T53" fmla="*/ 269 h 350"/>
                <a:gd name="T54" fmla="*/ 108 w 328"/>
                <a:gd name="T55" fmla="*/ 255 h 350"/>
                <a:gd name="T56" fmla="*/ 87 w 328"/>
                <a:gd name="T57" fmla="*/ 235 h 350"/>
                <a:gd name="T58" fmla="*/ 75 w 328"/>
                <a:gd name="T59" fmla="*/ 217 h 350"/>
                <a:gd name="T60" fmla="*/ 62 w 328"/>
                <a:gd name="T61" fmla="*/ 200 h 350"/>
                <a:gd name="T62" fmla="*/ 49 w 328"/>
                <a:gd name="T63" fmla="*/ 182 h 350"/>
                <a:gd name="T64" fmla="*/ 38 w 328"/>
                <a:gd name="T65" fmla="*/ 162 h 350"/>
                <a:gd name="T66" fmla="*/ 30 w 328"/>
                <a:gd name="T67" fmla="*/ 138 h 350"/>
                <a:gd name="T68" fmla="*/ 23 w 328"/>
                <a:gd name="T69" fmla="*/ 112 h 350"/>
                <a:gd name="T70" fmla="*/ 22 w 328"/>
                <a:gd name="T71" fmla="*/ 80 h 350"/>
                <a:gd name="T72" fmla="*/ 19 w 328"/>
                <a:gd name="T73" fmla="*/ 52 h 350"/>
                <a:gd name="T74" fmla="*/ 10 w 328"/>
                <a:gd name="T75" fmla="*/ 28 h 350"/>
                <a:gd name="T76" fmla="*/ 0 w 328"/>
                <a:gd name="T77" fmla="*/ 8 h 350"/>
                <a:gd name="T78" fmla="*/ 15 w 328"/>
                <a:gd name="T79" fmla="*/ 8 h 350"/>
                <a:gd name="T80" fmla="*/ 35 w 328"/>
                <a:gd name="T81" fmla="*/ 32 h 3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28" h="350">
                  <a:moveTo>
                    <a:pt x="35" y="32"/>
                  </a:moveTo>
                  <a:lnTo>
                    <a:pt x="50" y="36"/>
                  </a:lnTo>
                  <a:lnTo>
                    <a:pt x="60" y="41"/>
                  </a:lnTo>
                  <a:lnTo>
                    <a:pt x="79" y="29"/>
                  </a:lnTo>
                  <a:lnTo>
                    <a:pt x="91" y="32"/>
                  </a:lnTo>
                  <a:lnTo>
                    <a:pt x="102" y="36"/>
                  </a:lnTo>
                  <a:lnTo>
                    <a:pt x="114" y="37"/>
                  </a:lnTo>
                  <a:lnTo>
                    <a:pt x="129" y="42"/>
                  </a:lnTo>
                  <a:lnTo>
                    <a:pt x="141" y="44"/>
                  </a:lnTo>
                  <a:lnTo>
                    <a:pt x="149" y="52"/>
                  </a:lnTo>
                  <a:lnTo>
                    <a:pt x="169" y="60"/>
                  </a:lnTo>
                  <a:lnTo>
                    <a:pt x="182" y="68"/>
                  </a:lnTo>
                  <a:lnTo>
                    <a:pt x="192" y="72"/>
                  </a:lnTo>
                  <a:lnTo>
                    <a:pt x="203" y="82"/>
                  </a:lnTo>
                  <a:lnTo>
                    <a:pt x="210" y="90"/>
                  </a:lnTo>
                  <a:lnTo>
                    <a:pt x="226" y="104"/>
                  </a:lnTo>
                  <a:lnTo>
                    <a:pt x="232" y="112"/>
                  </a:lnTo>
                  <a:lnTo>
                    <a:pt x="243" y="121"/>
                  </a:lnTo>
                  <a:lnTo>
                    <a:pt x="251" y="130"/>
                  </a:lnTo>
                  <a:lnTo>
                    <a:pt x="261" y="140"/>
                  </a:lnTo>
                  <a:lnTo>
                    <a:pt x="264" y="152"/>
                  </a:lnTo>
                  <a:lnTo>
                    <a:pt x="275" y="162"/>
                  </a:lnTo>
                  <a:lnTo>
                    <a:pt x="280" y="178"/>
                  </a:lnTo>
                  <a:lnTo>
                    <a:pt x="283" y="190"/>
                  </a:lnTo>
                  <a:lnTo>
                    <a:pt x="289" y="201"/>
                  </a:lnTo>
                  <a:lnTo>
                    <a:pt x="294" y="212"/>
                  </a:lnTo>
                  <a:lnTo>
                    <a:pt x="302" y="224"/>
                  </a:lnTo>
                  <a:lnTo>
                    <a:pt x="303" y="240"/>
                  </a:lnTo>
                  <a:lnTo>
                    <a:pt x="308" y="250"/>
                  </a:lnTo>
                  <a:lnTo>
                    <a:pt x="308" y="265"/>
                  </a:lnTo>
                  <a:lnTo>
                    <a:pt x="309" y="281"/>
                  </a:lnTo>
                  <a:lnTo>
                    <a:pt x="312" y="295"/>
                  </a:lnTo>
                  <a:lnTo>
                    <a:pt x="315" y="308"/>
                  </a:lnTo>
                  <a:lnTo>
                    <a:pt x="318" y="320"/>
                  </a:lnTo>
                  <a:lnTo>
                    <a:pt x="323" y="331"/>
                  </a:lnTo>
                  <a:lnTo>
                    <a:pt x="327" y="344"/>
                  </a:lnTo>
                  <a:lnTo>
                    <a:pt x="319" y="336"/>
                  </a:lnTo>
                  <a:lnTo>
                    <a:pt x="295" y="349"/>
                  </a:lnTo>
                  <a:lnTo>
                    <a:pt x="280" y="344"/>
                  </a:lnTo>
                  <a:lnTo>
                    <a:pt x="267" y="348"/>
                  </a:lnTo>
                  <a:lnTo>
                    <a:pt x="255" y="346"/>
                  </a:lnTo>
                  <a:lnTo>
                    <a:pt x="245" y="341"/>
                  </a:lnTo>
                  <a:lnTo>
                    <a:pt x="230" y="337"/>
                  </a:lnTo>
                  <a:lnTo>
                    <a:pt x="215" y="332"/>
                  </a:lnTo>
                  <a:lnTo>
                    <a:pt x="205" y="328"/>
                  </a:lnTo>
                  <a:lnTo>
                    <a:pt x="195" y="323"/>
                  </a:lnTo>
                  <a:lnTo>
                    <a:pt x="185" y="318"/>
                  </a:lnTo>
                  <a:lnTo>
                    <a:pt x="178" y="311"/>
                  </a:lnTo>
                  <a:lnTo>
                    <a:pt x="170" y="304"/>
                  </a:lnTo>
                  <a:lnTo>
                    <a:pt x="159" y="299"/>
                  </a:lnTo>
                  <a:lnTo>
                    <a:pt x="151" y="291"/>
                  </a:lnTo>
                  <a:lnTo>
                    <a:pt x="141" y="281"/>
                  </a:lnTo>
                  <a:lnTo>
                    <a:pt x="131" y="276"/>
                  </a:lnTo>
                  <a:lnTo>
                    <a:pt x="123" y="269"/>
                  </a:lnTo>
                  <a:lnTo>
                    <a:pt x="116" y="262"/>
                  </a:lnTo>
                  <a:lnTo>
                    <a:pt x="108" y="255"/>
                  </a:lnTo>
                  <a:lnTo>
                    <a:pt x="98" y="245"/>
                  </a:lnTo>
                  <a:lnTo>
                    <a:pt x="87" y="235"/>
                  </a:lnTo>
                  <a:lnTo>
                    <a:pt x="83" y="224"/>
                  </a:lnTo>
                  <a:lnTo>
                    <a:pt x="75" y="217"/>
                  </a:lnTo>
                  <a:lnTo>
                    <a:pt x="67" y="210"/>
                  </a:lnTo>
                  <a:lnTo>
                    <a:pt x="62" y="200"/>
                  </a:lnTo>
                  <a:lnTo>
                    <a:pt x="56" y="189"/>
                  </a:lnTo>
                  <a:lnTo>
                    <a:pt x="49" y="182"/>
                  </a:lnTo>
                  <a:lnTo>
                    <a:pt x="43" y="172"/>
                  </a:lnTo>
                  <a:lnTo>
                    <a:pt x="38" y="162"/>
                  </a:lnTo>
                  <a:lnTo>
                    <a:pt x="35" y="148"/>
                  </a:lnTo>
                  <a:lnTo>
                    <a:pt x="30" y="138"/>
                  </a:lnTo>
                  <a:lnTo>
                    <a:pt x="29" y="122"/>
                  </a:lnTo>
                  <a:lnTo>
                    <a:pt x="23" y="112"/>
                  </a:lnTo>
                  <a:lnTo>
                    <a:pt x="23" y="96"/>
                  </a:lnTo>
                  <a:lnTo>
                    <a:pt x="22" y="80"/>
                  </a:lnTo>
                  <a:lnTo>
                    <a:pt x="22" y="64"/>
                  </a:lnTo>
                  <a:lnTo>
                    <a:pt x="19" y="52"/>
                  </a:lnTo>
                  <a:lnTo>
                    <a:pt x="15" y="38"/>
                  </a:lnTo>
                  <a:lnTo>
                    <a:pt x="10" y="28"/>
                  </a:lnTo>
                  <a:lnTo>
                    <a:pt x="4" y="18"/>
                  </a:lnTo>
                  <a:lnTo>
                    <a:pt x="0" y="8"/>
                  </a:lnTo>
                  <a:lnTo>
                    <a:pt x="7" y="0"/>
                  </a:lnTo>
                  <a:lnTo>
                    <a:pt x="15" y="8"/>
                  </a:lnTo>
                  <a:lnTo>
                    <a:pt x="22" y="15"/>
                  </a:lnTo>
                  <a:lnTo>
                    <a:pt x="35" y="32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98" name="Freeform 51"/>
            <p:cNvSpPr>
              <a:spLocks noChangeAspect="1"/>
            </p:cNvSpPr>
            <p:nvPr/>
          </p:nvSpPr>
          <p:spPr bwMode="auto">
            <a:xfrm>
              <a:off x="1700" y="2715"/>
              <a:ext cx="313" cy="332"/>
            </a:xfrm>
            <a:custGeom>
              <a:avLst/>
              <a:gdLst>
                <a:gd name="T0" fmla="*/ 0 w 313"/>
                <a:gd name="T1" fmla="*/ 0 h 332"/>
                <a:gd name="T2" fmla="*/ 8 w 313"/>
                <a:gd name="T3" fmla="*/ 12 h 332"/>
                <a:gd name="T4" fmla="*/ 16 w 313"/>
                <a:gd name="T5" fmla="*/ 24 h 332"/>
                <a:gd name="T6" fmla="*/ 19 w 313"/>
                <a:gd name="T7" fmla="*/ 38 h 332"/>
                <a:gd name="T8" fmla="*/ 24 w 313"/>
                <a:gd name="T9" fmla="*/ 47 h 332"/>
                <a:gd name="T10" fmla="*/ 42 w 313"/>
                <a:gd name="T11" fmla="*/ 70 h 332"/>
                <a:gd name="T12" fmla="*/ 47 w 313"/>
                <a:gd name="T13" fmla="*/ 81 h 332"/>
                <a:gd name="T14" fmla="*/ 56 w 313"/>
                <a:gd name="T15" fmla="*/ 93 h 332"/>
                <a:gd name="T16" fmla="*/ 71 w 313"/>
                <a:gd name="T17" fmla="*/ 108 h 332"/>
                <a:gd name="T18" fmla="*/ 76 w 313"/>
                <a:gd name="T19" fmla="*/ 119 h 332"/>
                <a:gd name="T20" fmla="*/ 92 w 313"/>
                <a:gd name="T21" fmla="*/ 134 h 332"/>
                <a:gd name="T22" fmla="*/ 112 w 313"/>
                <a:gd name="T23" fmla="*/ 154 h 332"/>
                <a:gd name="T24" fmla="*/ 131 w 313"/>
                <a:gd name="T25" fmla="*/ 176 h 332"/>
                <a:gd name="T26" fmla="*/ 141 w 313"/>
                <a:gd name="T27" fmla="*/ 186 h 332"/>
                <a:gd name="T28" fmla="*/ 161 w 313"/>
                <a:gd name="T29" fmla="*/ 206 h 332"/>
                <a:gd name="T30" fmla="*/ 171 w 313"/>
                <a:gd name="T31" fmla="*/ 215 h 332"/>
                <a:gd name="T32" fmla="*/ 187 w 313"/>
                <a:gd name="T33" fmla="*/ 230 h 332"/>
                <a:gd name="T34" fmla="*/ 202 w 313"/>
                <a:gd name="T35" fmla="*/ 244 h 332"/>
                <a:gd name="T36" fmla="*/ 212 w 313"/>
                <a:gd name="T37" fmla="*/ 255 h 332"/>
                <a:gd name="T38" fmla="*/ 220 w 313"/>
                <a:gd name="T39" fmla="*/ 263 h 332"/>
                <a:gd name="T40" fmla="*/ 232 w 313"/>
                <a:gd name="T41" fmla="*/ 269 h 332"/>
                <a:gd name="T42" fmla="*/ 240 w 313"/>
                <a:gd name="T43" fmla="*/ 277 h 332"/>
                <a:gd name="T44" fmla="*/ 248 w 313"/>
                <a:gd name="T45" fmla="*/ 284 h 332"/>
                <a:gd name="T46" fmla="*/ 258 w 313"/>
                <a:gd name="T47" fmla="*/ 289 h 332"/>
                <a:gd name="T48" fmla="*/ 265 w 313"/>
                <a:gd name="T49" fmla="*/ 296 h 332"/>
                <a:gd name="T50" fmla="*/ 273 w 313"/>
                <a:gd name="T51" fmla="*/ 303 h 332"/>
                <a:gd name="T52" fmla="*/ 281 w 313"/>
                <a:gd name="T53" fmla="*/ 311 h 332"/>
                <a:gd name="T54" fmla="*/ 289 w 313"/>
                <a:gd name="T55" fmla="*/ 319 h 332"/>
                <a:gd name="T56" fmla="*/ 302 w 313"/>
                <a:gd name="T57" fmla="*/ 326 h 332"/>
                <a:gd name="T58" fmla="*/ 312 w 313"/>
                <a:gd name="T59" fmla="*/ 331 h 33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13" h="332">
                  <a:moveTo>
                    <a:pt x="0" y="0"/>
                  </a:moveTo>
                  <a:lnTo>
                    <a:pt x="8" y="12"/>
                  </a:lnTo>
                  <a:lnTo>
                    <a:pt x="16" y="24"/>
                  </a:lnTo>
                  <a:lnTo>
                    <a:pt x="19" y="38"/>
                  </a:lnTo>
                  <a:lnTo>
                    <a:pt x="24" y="47"/>
                  </a:lnTo>
                  <a:lnTo>
                    <a:pt x="42" y="70"/>
                  </a:lnTo>
                  <a:lnTo>
                    <a:pt x="47" y="81"/>
                  </a:lnTo>
                  <a:lnTo>
                    <a:pt x="56" y="93"/>
                  </a:lnTo>
                  <a:lnTo>
                    <a:pt x="71" y="108"/>
                  </a:lnTo>
                  <a:lnTo>
                    <a:pt x="76" y="119"/>
                  </a:lnTo>
                  <a:lnTo>
                    <a:pt x="92" y="134"/>
                  </a:lnTo>
                  <a:lnTo>
                    <a:pt x="112" y="154"/>
                  </a:lnTo>
                  <a:lnTo>
                    <a:pt x="131" y="176"/>
                  </a:lnTo>
                  <a:lnTo>
                    <a:pt x="141" y="186"/>
                  </a:lnTo>
                  <a:lnTo>
                    <a:pt x="161" y="206"/>
                  </a:lnTo>
                  <a:lnTo>
                    <a:pt x="171" y="215"/>
                  </a:lnTo>
                  <a:lnTo>
                    <a:pt x="187" y="230"/>
                  </a:lnTo>
                  <a:lnTo>
                    <a:pt x="202" y="244"/>
                  </a:lnTo>
                  <a:lnTo>
                    <a:pt x="212" y="255"/>
                  </a:lnTo>
                  <a:lnTo>
                    <a:pt x="220" y="263"/>
                  </a:lnTo>
                  <a:lnTo>
                    <a:pt x="232" y="269"/>
                  </a:lnTo>
                  <a:lnTo>
                    <a:pt x="240" y="277"/>
                  </a:lnTo>
                  <a:lnTo>
                    <a:pt x="248" y="284"/>
                  </a:lnTo>
                  <a:lnTo>
                    <a:pt x="258" y="289"/>
                  </a:lnTo>
                  <a:lnTo>
                    <a:pt x="265" y="296"/>
                  </a:lnTo>
                  <a:lnTo>
                    <a:pt x="273" y="303"/>
                  </a:lnTo>
                  <a:lnTo>
                    <a:pt x="281" y="311"/>
                  </a:lnTo>
                  <a:lnTo>
                    <a:pt x="289" y="319"/>
                  </a:lnTo>
                  <a:lnTo>
                    <a:pt x="302" y="326"/>
                  </a:lnTo>
                  <a:lnTo>
                    <a:pt x="312" y="331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8695" name="Group 52"/>
          <p:cNvGrpSpPr>
            <a:grpSpLocks noChangeAspect="1"/>
          </p:cNvGrpSpPr>
          <p:nvPr/>
        </p:nvGrpSpPr>
        <p:grpSpPr bwMode="auto">
          <a:xfrm>
            <a:off x="4298950" y="4895850"/>
            <a:ext cx="744538" cy="730250"/>
            <a:chOff x="2027" y="2508"/>
            <a:chExt cx="234" cy="230"/>
          </a:xfrm>
        </p:grpSpPr>
        <p:sp>
          <p:nvSpPr>
            <p:cNvPr id="28779" name="Freeform 53"/>
            <p:cNvSpPr>
              <a:spLocks noChangeAspect="1"/>
            </p:cNvSpPr>
            <p:nvPr/>
          </p:nvSpPr>
          <p:spPr bwMode="auto">
            <a:xfrm>
              <a:off x="2027" y="2633"/>
              <a:ext cx="94" cy="105"/>
            </a:xfrm>
            <a:custGeom>
              <a:avLst/>
              <a:gdLst>
                <a:gd name="T0" fmla="*/ 86 w 94"/>
                <a:gd name="T1" fmla="*/ 99 h 105"/>
                <a:gd name="T2" fmla="*/ 78 w 94"/>
                <a:gd name="T3" fmla="*/ 96 h 105"/>
                <a:gd name="T4" fmla="*/ 81 w 94"/>
                <a:gd name="T5" fmla="*/ 92 h 105"/>
                <a:gd name="T6" fmla="*/ 84 w 94"/>
                <a:gd name="T7" fmla="*/ 90 h 105"/>
                <a:gd name="T8" fmla="*/ 93 w 94"/>
                <a:gd name="T9" fmla="*/ 88 h 105"/>
                <a:gd name="T10" fmla="*/ 87 w 94"/>
                <a:gd name="T11" fmla="*/ 88 h 105"/>
                <a:gd name="T12" fmla="*/ 90 w 94"/>
                <a:gd name="T13" fmla="*/ 80 h 105"/>
                <a:gd name="T14" fmla="*/ 85 w 94"/>
                <a:gd name="T15" fmla="*/ 74 h 105"/>
                <a:gd name="T16" fmla="*/ 80 w 94"/>
                <a:gd name="T17" fmla="*/ 68 h 105"/>
                <a:gd name="T18" fmla="*/ 77 w 94"/>
                <a:gd name="T19" fmla="*/ 65 h 105"/>
                <a:gd name="T20" fmla="*/ 84 w 94"/>
                <a:gd name="T21" fmla="*/ 60 h 105"/>
                <a:gd name="T22" fmla="*/ 78 w 94"/>
                <a:gd name="T23" fmla="*/ 54 h 105"/>
                <a:gd name="T24" fmla="*/ 76 w 94"/>
                <a:gd name="T25" fmla="*/ 51 h 105"/>
                <a:gd name="T26" fmla="*/ 76 w 94"/>
                <a:gd name="T27" fmla="*/ 46 h 105"/>
                <a:gd name="T28" fmla="*/ 73 w 94"/>
                <a:gd name="T29" fmla="*/ 48 h 105"/>
                <a:gd name="T30" fmla="*/ 70 w 94"/>
                <a:gd name="T31" fmla="*/ 40 h 105"/>
                <a:gd name="T32" fmla="*/ 73 w 94"/>
                <a:gd name="T33" fmla="*/ 37 h 105"/>
                <a:gd name="T34" fmla="*/ 79 w 94"/>
                <a:gd name="T35" fmla="*/ 38 h 105"/>
                <a:gd name="T36" fmla="*/ 82 w 94"/>
                <a:gd name="T37" fmla="*/ 35 h 105"/>
                <a:gd name="T38" fmla="*/ 77 w 94"/>
                <a:gd name="T39" fmla="*/ 35 h 105"/>
                <a:gd name="T40" fmla="*/ 70 w 94"/>
                <a:gd name="T41" fmla="*/ 34 h 105"/>
                <a:gd name="T42" fmla="*/ 65 w 94"/>
                <a:gd name="T43" fmla="*/ 33 h 105"/>
                <a:gd name="T44" fmla="*/ 72 w 94"/>
                <a:gd name="T45" fmla="*/ 17 h 105"/>
                <a:gd name="T46" fmla="*/ 65 w 94"/>
                <a:gd name="T47" fmla="*/ 23 h 105"/>
                <a:gd name="T48" fmla="*/ 62 w 94"/>
                <a:gd name="T49" fmla="*/ 25 h 105"/>
                <a:gd name="T50" fmla="*/ 62 w 94"/>
                <a:gd name="T51" fmla="*/ 25 h 105"/>
                <a:gd name="T52" fmla="*/ 57 w 94"/>
                <a:gd name="T53" fmla="*/ 25 h 105"/>
                <a:gd name="T54" fmla="*/ 51 w 94"/>
                <a:gd name="T55" fmla="*/ 19 h 105"/>
                <a:gd name="T56" fmla="*/ 52 w 94"/>
                <a:gd name="T57" fmla="*/ 13 h 105"/>
                <a:gd name="T58" fmla="*/ 58 w 94"/>
                <a:gd name="T59" fmla="*/ 14 h 105"/>
                <a:gd name="T60" fmla="*/ 55 w 94"/>
                <a:gd name="T61" fmla="*/ 11 h 105"/>
                <a:gd name="T62" fmla="*/ 49 w 94"/>
                <a:gd name="T63" fmla="*/ 16 h 105"/>
                <a:gd name="T64" fmla="*/ 38 w 94"/>
                <a:gd name="T65" fmla="*/ 4 h 105"/>
                <a:gd name="T66" fmla="*/ 35 w 94"/>
                <a:gd name="T67" fmla="*/ 7 h 105"/>
                <a:gd name="T68" fmla="*/ 29 w 94"/>
                <a:gd name="T69" fmla="*/ 6 h 105"/>
                <a:gd name="T70" fmla="*/ 27 w 94"/>
                <a:gd name="T71" fmla="*/ 3 h 105"/>
                <a:gd name="T72" fmla="*/ 23 w 94"/>
                <a:gd name="T73" fmla="*/ 5 h 105"/>
                <a:gd name="T74" fmla="*/ 20 w 94"/>
                <a:gd name="T75" fmla="*/ 3 h 105"/>
                <a:gd name="T76" fmla="*/ 15 w 94"/>
                <a:gd name="T77" fmla="*/ 2 h 105"/>
                <a:gd name="T78" fmla="*/ 12 w 94"/>
                <a:gd name="T79" fmla="*/ 5 h 105"/>
                <a:gd name="T80" fmla="*/ 12 w 94"/>
                <a:gd name="T81" fmla="*/ 5 h 105"/>
                <a:gd name="T82" fmla="*/ 3 w 94"/>
                <a:gd name="T83" fmla="*/ 7 h 105"/>
                <a:gd name="T84" fmla="*/ 3 w 94"/>
                <a:gd name="T85" fmla="*/ 7 h 105"/>
                <a:gd name="T86" fmla="*/ 20 w 94"/>
                <a:gd name="T87" fmla="*/ 14 h 105"/>
                <a:gd name="T88" fmla="*/ 39 w 94"/>
                <a:gd name="T89" fmla="*/ 24 h 105"/>
                <a:gd name="T90" fmla="*/ 56 w 94"/>
                <a:gd name="T91" fmla="*/ 36 h 105"/>
                <a:gd name="T92" fmla="*/ 69 w 94"/>
                <a:gd name="T93" fmla="*/ 56 h 105"/>
                <a:gd name="T94" fmla="*/ 74 w 94"/>
                <a:gd name="T95" fmla="*/ 68 h 105"/>
                <a:gd name="T96" fmla="*/ 76 w 94"/>
                <a:gd name="T97" fmla="*/ 88 h 105"/>
                <a:gd name="T98" fmla="*/ 74 w 94"/>
                <a:gd name="T99" fmla="*/ 104 h 105"/>
                <a:gd name="T100" fmla="*/ 83 w 94"/>
                <a:gd name="T101" fmla="*/ 101 h 105"/>
                <a:gd name="T102" fmla="*/ 86 w 94"/>
                <a:gd name="T103" fmla="*/ 99 h 1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4" h="105">
                  <a:moveTo>
                    <a:pt x="86" y="99"/>
                  </a:moveTo>
                  <a:lnTo>
                    <a:pt x="86" y="99"/>
                  </a:lnTo>
                  <a:lnTo>
                    <a:pt x="83" y="96"/>
                  </a:lnTo>
                  <a:lnTo>
                    <a:pt x="78" y="96"/>
                  </a:lnTo>
                  <a:lnTo>
                    <a:pt x="81" y="92"/>
                  </a:lnTo>
                  <a:lnTo>
                    <a:pt x="84" y="90"/>
                  </a:lnTo>
                  <a:lnTo>
                    <a:pt x="89" y="91"/>
                  </a:lnTo>
                  <a:lnTo>
                    <a:pt x="93" y="88"/>
                  </a:lnTo>
                  <a:lnTo>
                    <a:pt x="93" y="83"/>
                  </a:lnTo>
                  <a:lnTo>
                    <a:pt x="87" y="88"/>
                  </a:lnTo>
                  <a:lnTo>
                    <a:pt x="90" y="85"/>
                  </a:lnTo>
                  <a:lnTo>
                    <a:pt x="90" y="80"/>
                  </a:lnTo>
                  <a:lnTo>
                    <a:pt x="88" y="77"/>
                  </a:lnTo>
                  <a:lnTo>
                    <a:pt x="85" y="74"/>
                  </a:lnTo>
                  <a:lnTo>
                    <a:pt x="82" y="71"/>
                  </a:lnTo>
                  <a:lnTo>
                    <a:pt x="80" y="68"/>
                  </a:lnTo>
                  <a:lnTo>
                    <a:pt x="77" y="65"/>
                  </a:lnTo>
                  <a:lnTo>
                    <a:pt x="81" y="63"/>
                  </a:lnTo>
                  <a:lnTo>
                    <a:pt x="84" y="60"/>
                  </a:lnTo>
                  <a:lnTo>
                    <a:pt x="77" y="60"/>
                  </a:lnTo>
                  <a:lnTo>
                    <a:pt x="78" y="54"/>
                  </a:lnTo>
                  <a:lnTo>
                    <a:pt x="76" y="51"/>
                  </a:lnTo>
                  <a:lnTo>
                    <a:pt x="76" y="46"/>
                  </a:lnTo>
                  <a:lnTo>
                    <a:pt x="73" y="48"/>
                  </a:lnTo>
                  <a:lnTo>
                    <a:pt x="70" y="45"/>
                  </a:lnTo>
                  <a:lnTo>
                    <a:pt x="70" y="40"/>
                  </a:lnTo>
                  <a:lnTo>
                    <a:pt x="73" y="37"/>
                  </a:lnTo>
                  <a:lnTo>
                    <a:pt x="76" y="40"/>
                  </a:lnTo>
                  <a:lnTo>
                    <a:pt x="79" y="38"/>
                  </a:lnTo>
                  <a:lnTo>
                    <a:pt x="82" y="35"/>
                  </a:lnTo>
                  <a:lnTo>
                    <a:pt x="80" y="32"/>
                  </a:lnTo>
                  <a:lnTo>
                    <a:pt x="77" y="35"/>
                  </a:lnTo>
                  <a:lnTo>
                    <a:pt x="73" y="37"/>
                  </a:lnTo>
                  <a:lnTo>
                    <a:pt x="70" y="34"/>
                  </a:lnTo>
                  <a:lnTo>
                    <a:pt x="68" y="36"/>
                  </a:lnTo>
                  <a:lnTo>
                    <a:pt x="65" y="33"/>
                  </a:lnTo>
                  <a:lnTo>
                    <a:pt x="65" y="28"/>
                  </a:lnTo>
                  <a:lnTo>
                    <a:pt x="75" y="20"/>
                  </a:lnTo>
                  <a:lnTo>
                    <a:pt x="72" y="17"/>
                  </a:lnTo>
                  <a:lnTo>
                    <a:pt x="69" y="20"/>
                  </a:lnTo>
                  <a:lnTo>
                    <a:pt x="65" y="23"/>
                  </a:lnTo>
                  <a:lnTo>
                    <a:pt x="62" y="25"/>
                  </a:lnTo>
                  <a:lnTo>
                    <a:pt x="60" y="28"/>
                  </a:lnTo>
                  <a:lnTo>
                    <a:pt x="57" y="25"/>
                  </a:lnTo>
                  <a:lnTo>
                    <a:pt x="54" y="22"/>
                  </a:lnTo>
                  <a:lnTo>
                    <a:pt x="51" y="19"/>
                  </a:lnTo>
                  <a:lnTo>
                    <a:pt x="54" y="16"/>
                  </a:lnTo>
                  <a:lnTo>
                    <a:pt x="52" y="13"/>
                  </a:lnTo>
                  <a:lnTo>
                    <a:pt x="58" y="14"/>
                  </a:lnTo>
                  <a:lnTo>
                    <a:pt x="55" y="11"/>
                  </a:lnTo>
                  <a:lnTo>
                    <a:pt x="52" y="13"/>
                  </a:lnTo>
                  <a:lnTo>
                    <a:pt x="49" y="16"/>
                  </a:lnTo>
                  <a:lnTo>
                    <a:pt x="46" y="13"/>
                  </a:lnTo>
                  <a:lnTo>
                    <a:pt x="43" y="16"/>
                  </a:lnTo>
                  <a:lnTo>
                    <a:pt x="38" y="4"/>
                  </a:lnTo>
                  <a:lnTo>
                    <a:pt x="35" y="7"/>
                  </a:lnTo>
                  <a:lnTo>
                    <a:pt x="32" y="9"/>
                  </a:lnTo>
                  <a:lnTo>
                    <a:pt x="29" y="6"/>
                  </a:lnTo>
                  <a:lnTo>
                    <a:pt x="27" y="3"/>
                  </a:lnTo>
                  <a:lnTo>
                    <a:pt x="26" y="8"/>
                  </a:lnTo>
                  <a:lnTo>
                    <a:pt x="23" y="5"/>
                  </a:lnTo>
                  <a:lnTo>
                    <a:pt x="20" y="3"/>
                  </a:lnTo>
                  <a:lnTo>
                    <a:pt x="18" y="0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6" y="4"/>
                  </a:lnTo>
                  <a:lnTo>
                    <a:pt x="3" y="7"/>
                  </a:lnTo>
                  <a:lnTo>
                    <a:pt x="0" y="4"/>
                  </a:lnTo>
                  <a:lnTo>
                    <a:pt x="3" y="7"/>
                  </a:lnTo>
                  <a:lnTo>
                    <a:pt x="0" y="9"/>
                  </a:lnTo>
                  <a:lnTo>
                    <a:pt x="6" y="10"/>
                  </a:lnTo>
                  <a:lnTo>
                    <a:pt x="11" y="10"/>
                  </a:lnTo>
                  <a:lnTo>
                    <a:pt x="20" y="14"/>
                  </a:lnTo>
                  <a:lnTo>
                    <a:pt x="23" y="16"/>
                  </a:lnTo>
                  <a:lnTo>
                    <a:pt x="28" y="17"/>
                  </a:lnTo>
                  <a:lnTo>
                    <a:pt x="37" y="20"/>
                  </a:lnTo>
                  <a:lnTo>
                    <a:pt x="39" y="24"/>
                  </a:lnTo>
                  <a:lnTo>
                    <a:pt x="42" y="27"/>
                  </a:lnTo>
                  <a:lnTo>
                    <a:pt x="47" y="32"/>
                  </a:lnTo>
                  <a:lnTo>
                    <a:pt x="50" y="36"/>
                  </a:lnTo>
                  <a:lnTo>
                    <a:pt x="56" y="36"/>
                  </a:lnTo>
                  <a:lnTo>
                    <a:pt x="62" y="42"/>
                  </a:lnTo>
                  <a:lnTo>
                    <a:pt x="61" y="47"/>
                  </a:lnTo>
                  <a:lnTo>
                    <a:pt x="66" y="53"/>
                  </a:lnTo>
                  <a:lnTo>
                    <a:pt x="69" y="56"/>
                  </a:lnTo>
                  <a:lnTo>
                    <a:pt x="72" y="60"/>
                  </a:lnTo>
                  <a:lnTo>
                    <a:pt x="74" y="62"/>
                  </a:lnTo>
                  <a:lnTo>
                    <a:pt x="74" y="68"/>
                  </a:lnTo>
                  <a:lnTo>
                    <a:pt x="77" y="71"/>
                  </a:lnTo>
                  <a:lnTo>
                    <a:pt x="77" y="76"/>
                  </a:lnTo>
                  <a:lnTo>
                    <a:pt x="76" y="81"/>
                  </a:lnTo>
                  <a:lnTo>
                    <a:pt x="76" y="88"/>
                  </a:lnTo>
                  <a:lnTo>
                    <a:pt x="75" y="92"/>
                  </a:lnTo>
                  <a:lnTo>
                    <a:pt x="72" y="101"/>
                  </a:lnTo>
                  <a:lnTo>
                    <a:pt x="74" y="104"/>
                  </a:lnTo>
                  <a:lnTo>
                    <a:pt x="80" y="104"/>
                  </a:lnTo>
                  <a:lnTo>
                    <a:pt x="83" y="101"/>
                  </a:lnTo>
                  <a:lnTo>
                    <a:pt x="86" y="99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80" name="Freeform 54"/>
            <p:cNvSpPr>
              <a:spLocks noChangeAspect="1"/>
            </p:cNvSpPr>
            <p:nvPr/>
          </p:nvSpPr>
          <p:spPr bwMode="auto">
            <a:xfrm>
              <a:off x="2099" y="2563"/>
              <a:ext cx="82" cy="99"/>
            </a:xfrm>
            <a:custGeom>
              <a:avLst/>
              <a:gdLst>
                <a:gd name="T0" fmla="*/ 72 w 82"/>
                <a:gd name="T1" fmla="*/ 90 h 99"/>
                <a:gd name="T2" fmla="*/ 56 w 82"/>
                <a:gd name="T3" fmla="*/ 84 h 99"/>
                <a:gd name="T4" fmla="*/ 39 w 82"/>
                <a:gd name="T5" fmla="*/ 65 h 99"/>
                <a:gd name="T6" fmla="*/ 28 w 82"/>
                <a:gd name="T7" fmla="*/ 54 h 99"/>
                <a:gd name="T8" fmla="*/ 23 w 82"/>
                <a:gd name="T9" fmla="*/ 42 h 99"/>
                <a:gd name="T10" fmla="*/ 15 w 82"/>
                <a:gd name="T11" fmla="*/ 28 h 99"/>
                <a:gd name="T12" fmla="*/ 13 w 82"/>
                <a:gd name="T13" fmla="*/ 13 h 99"/>
                <a:gd name="T14" fmla="*/ 11 w 82"/>
                <a:gd name="T15" fmla="*/ 0 h 99"/>
                <a:gd name="T16" fmla="*/ 11 w 82"/>
                <a:gd name="T17" fmla="*/ 5 h 99"/>
                <a:gd name="T18" fmla="*/ 4 w 82"/>
                <a:gd name="T19" fmla="*/ 16 h 99"/>
                <a:gd name="T20" fmla="*/ 4 w 82"/>
                <a:gd name="T21" fmla="*/ 21 h 99"/>
                <a:gd name="T22" fmla="*/ 4 w 82"/>
                <a:gd name="T23" fmla="*/ 27 h 99"/>
                <a:gd name="T24" fmla="*/ 7 w 82"/>
                <a:gd name="T25" fmla="*/ 30 h 99"/>
                <a:gd name="T26" fmla="*/ 9 w 82"/>
                <a:gd name="T27" fmla="*/ 32 h 99"/>
                <a:gd name="T28" fmla="*/ 6 w 82"/>
                <a:gd name="T29" fmla="*/ 35 h 99"/>
                <a:gd name="T30" fmla="*/ 0 w 82"/>
                <a:gd name="T31" fmla="*/ 40 h 99"/>
                <a:gd name="T32" fmla="*/ 0 w 82"/>
                <a:gd name="T33" fmla="*/ 46 h 99"/>
                <a:gd name="T34" fmla="*/ 0 w 82"/>
                <a:gd name="T35" fmla="*/ 46 h 99"/>
                <a:gd name="T36" fmla="*/ 8 w 82"/>
                <a:gd name="T37" fmla="*/ 44 h 99"/>
                <a:gd name="T38" fmla="*/ 11 w 82"/>
                <a:gd name="T39" fmla="*/ 47 h 99"/>
                <a:gd name="T40" fmla="*/ 10 w 82"/>
                <a:gd name="T41" fmla="*/ 53 h 99"/>
                <a:gd name="T42" fmla="*/ 5 w 82"/>
                <a:gd name="T43" fmla="*/ 57 h 99"/>
                <a:gd name="T44" fmla="*/ 2 w 82"/>
                <a:gd name="T45" fmla="*/ 60 h 99"/>
                <a:gd name="T46" fmla="*/ 4 w 82"/>
                <a:gd name="T47" fmla="*/ 62 h 99"/>
                <a:gd name="T48" fmla="*/ 8 w 82"/>
                <a:gd name="T49" fmla="*/ 61 h 99"/>
                <a:gd name="T50" fmla="*/ 13 w 82"/>
                <a:gd name="T51" fmla="*/ 56 h 99"/>
                <a:gd name="T52" fmla="*/ 16 w 82"/>
                <a:gd name="T53" fmla="*/ 53 h 99"/>
                <a:gd name="T54" fmla="*/ 13 w 82"/>
                <a:gd name="T55" fmla="*/ 56 h 99"/>
                <a:gd name="T56" fmla="*/ 16 w 82"/>
                <a:gd name="T57" fmla="*/ 58 h 99"/>
                <a:gd name="T58" fmla="*/ 16 w 82"/>
                <a:gd name="T59" fmla="*/ 58 h 99"/>
                <a:gd name="T60" fmla="*/ 22 w 82"/>
                <a:gd name="T61" fmla="*/ 58 h 99"/>
                <a:gd name="T62" fmla="*/ 19 w 82"/>
                <a:gd name="T63" fmla="*/ 61 h 99"/>
                <a:gd name="T64" fmla="*/ 10 w 82"/>
                <a:gd name="T65" fmla="*/ 69 h 99"/>
                <a:gd name="T66" fmla="*/ 10 w 82"/>
                <a:gd name="T67" fmla="*/ 69 h 99"/>
                <a:gd name="T68" fmla="*/ 16 w 82"/>
                <a:gd name="T69" fmla="*/ 74 h 99"/>
                <a:gd name="T70" fmla="*/ 16 w 82"/>
                <a:gd name="T71" fmla="*/ 74 h 99"/>
                <a:gd name="T72" fmla="*/ 21 w 82"/>
                <a:gd name="T73" fmla="*/ 69 h 99"/>
                <a:gd name="T74" fmla="*/ 24 w 82"/>
                <a:gd name="T75" fmla="*/ 67 h 99"/>
                <a:gd name="T76" fmla="*/ 27 w 82"/>
                <a:gd name="T77" fmla="*/ 70 h 99"/>
                <a:gd name="T78" fmla="*/ 27 w 82"/>
                <a:gd name="T79" fmla="*/ 76 h 99"/>
                <a:gd name="T80" fmla="*/ 24 w 82"/>
                <a:gd name="T81" fmla="*/ 77 h 99"/>
                <a:gd name="T82" fmla="*/ 21 w 82"/>
                <a:gd name="T83" fmla="*/ 81 h 99"/>
                <a:gd name="T84" fmla="*/ 24 w 82"/>
                <a:gd name="T85" fmla="*/ 84 h 99"/>
                <a:gd name="T86" fmla="*/ 26 w 82"/>
                <a:gd name="T87" fmla="*/ 86 h 99"/>
                <a:gd name="T88" fmla="*/ 26 w 82"/>
                <a:gd name="T89" fmla="*/ 86 h 99"/>
                <a:gd name="T90" fmla="*/ 29 w 82"/>
                <a:gd name="T91" fmla="*/ 84 h 99"/>
                <a:gd name="T92" fmla="*/ 32 w 82"/>
                <a:gd name="T93" fmla="*/ 82 h 99"/>
                <a:gd name="T94" fmla="*/ 38 w 82"/>
                <a:gd name="T95" fmla="*/ 77 h 99"/>
                <a:gd name="T96" fmla="*/ 35 w 82"/>
                <a:gd name="T97" fmla="*/ 79 h 99"/>
                <a:gd name="T98" fmla="*/ 40 w 82"/>
                <a:gd name="T99" fmla="*/ 85 h 99"/>
                <a:gd name="T100" fmla="*/ 46 w 82"/>
                <a:gd name="T101" fmla="*/ 85 h 99"/>
                <a:gd name="T102" fmla="*/ 49 w 82"/>
                <a:gd name="T103" fmla="*/ 89 h 99"/>
                <a:gd name="T104" fmla="*/ 46 w 82"/>
                <a:gd name="T105" fmla="*/ 91 h 99"/>
                <a:gd name="T106" fmla="*/ 46 w 82"/>
                <a:gd name="T107" fmla="*/ 91 h 99"/>
                <a:gd name="T108" fmla="*/ 48 w 82"/>
                <a:gd name="T109" fmla="*/ 94 h 99"/>
                <a:gd name="T110" fmla="*/ 57 w 82"/>
                <a:gd name="T111" fmla="*/ 98 h 99"/>
                <a:gd name="T112" fmla="*/ 66 w 82"/>
                <a:gd name="T113" fmla="*/ 95 h 99"/>
                <a:gd name="T114" fmla="*/ 81 w 82"/>
                <a:gd name="T115" fmla="*/ 93 h 9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2" h="99">
                  <a:moveTo>
                    <a:pt x="81" y="93"/>
                  </a:moveTo>
                  <a:lnTo>
                    <a:pt x="81" y="93"/>
                  </a:lnTo>
                  <a:lnTo>
                    <a:pt x="72" y="90"/>
                  </a:lnTo>
                  <a:lnTo>
                    <a:pt x="69" y="87"/>
                  </a:lnTo>
                  <a:lnTo>
                    <a:pt x="61" y="84"/>
                  </a:lnTo>
                  <a:lnTo>
                    <a:pt x="56" y="84"/>
                  </a:lnTo>
                  <a:lnTo>
                    <a:pt x="50" y="77"/>
                  </a:lnTo>
                  <a:lnTo>
                    <a:pt x="44" y="71"/>
                  </a:lnTo>
                  <a:lnTo>
                    <a:pt x="39" y="65"/>
                  </a:lnTo>
                  <a:lnTo>
                    <a:pt x="34" y="60"/>
                  </a:lnTo>
                  <a:lnTo>
                    <a:pt x="31" y="57"/>
                  </a:lnTo>
                  <a:lnTo>
                    <a:pt x="28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3" y="42"/>
                  </a:lnTo>
                  <a:lnTo>
                    <a:pt x="20" y="39"/>
                  </a:lnTo>
                  <a:lnTo>
                    <a:pt x="18" y="30"/>
                  </a:lnTo>
                  <a:lnTo>
                    <a:pt x="15" y="28"/>
                  </a:lnTo>
                  <a:lnTo>
                    <a:pt x="16" y="22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4" y="2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1" y="5"/>
                  </a:lnTo>
                  <a:lnTo>
                    <a:pt x="8" y="8"/>
                  </a:lnTo>
                  <a:lnTo>
                    <a:pt x="8" y="13"/>
                  </a:lnTo>
                  <a:lnTo>
                    <a:pt x="4" y="16"/>
                  </a:lnTo>
                  <a:lnTo>
                    <a:pt x="7" y="19"/>
                  </a:lnTo>
                  <a:lnTo>
                    <a:pt x="4" y="21"/>
                  </a:lnTo>
                  <a:lnTo>
                    <a:pt x="4" y="27"/>
                  </a:lnTo>
                  <a:lnTo>
                    <a:pt x="7" y="30"/>
                  </a:lnTo>
                  <a:lnTo>
                    <a:pt x="9" y="32"/>
                  </a:lnTo>
                  <a:lnTo>
                    <a:pt x="6" y="35"/>
                  </a:lnTo>
                  <a:lnTo>
                    <a:pt x="3" y="38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5" y="40"/>
                  </a:lnTo>
                  <a:lnTo>
                    <a:pt x="8" y="44"/>
                  </a:lnTo>
                  <a:lnTo>
                    <a:pt x="11" y="47"/>
                  </a:lnTo>
                  <a:lnTo>
                    <a:pt x="10" y="53"/>
                  </a:lnTo>
                  <a:lnTo>
                    <a:pt x="8" y="55"/>
                  </a:lnTo>
                  <a:lnTo>
                    <a:pt x="5" y="57"/>
                  </a:lnTo>
                  <a:lnTo>
                    <a:pt x="2" y="60"/>
                  </a:lnTo>
                  <a:lnTo>
                    <a:pt x="4" y="62"/>
                  </a:lnTo>
                  <a:lnTo>
                    <a:pt x="8" y="61"/>
                  </a:lnTo>
                  <a:lnTo>
                    <a:pt x="11" y="58"/>
                  </a:lnTo>
                  <a:lnTo>
                    <a:pt x="13" y="56"/>
                  </a:lnTo>
                  <a:lnTo>
                    <a:pt x="14" y="49"/>
                  </a:lnTo>
                  <a:lnTo>
                    <a:pt x="16" y="53"/>
                  </a:lnTo>
                  <a:lnTo>
                    <a:pt x="13" y="56"/>
                  </a:lnTo>
                  <a:lnTo>
                    <a:pt x="16" y="58"/>
                  </a:lnTo>
                  <a:lnTo>
                    <a:pt x="19" y="61"/>
                  </a:lnTo>
                  <a:lnTo>
                    <a:pt x="22" y="58"/>
                  </a:lnTo>
                  <a:lnTo>
                    <a:pt x="19" y="61"/>
                  </a:lnTo>
                  <a:lnTo>
                    <a:pt x="16" y="64"/>
                  </a:lnTo>
                  <a:lnTo>
                    <a:pt x="13" y="66"/>
                  </a:lnTo>
                  <a:lnTo>
                    <a:pt x="10" y="69"/>
                  </a:lnTo>
                  <a:lnTo>
                    <a:pt x="12" y="71"/>
                  </a:lnTo>
                  <a:lnTo>
                    <a:pt x="16" y="74"/>
                  </a:lnTo>
                  <a:lnTo>
                    <a:pt x="19" y="72"/>
                  </a:lnTo>
                  <a:lnTo>
                    <a:pt x="21" y="69"/>
                  </a:lnTo>
                  <a:lnTo>
                    <a:pt x="24" y="67"/>
                  </a:lnTo>
                  <a:lnTo>
                    <a:pt x="27" y="70"/>
                  </a:lnTo>
                  <a:lnTo>
                    <a:pt x="29" y="73"/>
                  </a:lnTo>
                  <a:lnTo>
                    <a:pt x="27" y="76"/>
                  </a:lnTo>
                  <a:lnTo>
                    <a:pt x="24" y="77"/>
                  </a:lnTo>
                  <a:lnTo>
                    <a:pt x="21" y="81"/>
                  </a:lnTo>
                  <a:lnTo>
                    <a:pt x="24" y="84"/>
                  </a:lnTo>
                  <a:lnTo>
                    <a:pt x="26" y="86"/>
                  </a:lnTo>
                  <a:lnTo>
                    <a:pt x="29" y="84"/>
                  </a:lnTo>
                  <a:lnTo>
                    <a:pt x="32" y="82"/>
                  </a:lnTo>
                  <a:lnTo>
                    <a:pt x="32" y="76"/>
                  </a:lnTo>
                  <a:lnTo>
                    <a:pt x="38" y="77"/>
                  </a:lnTo>
                  <a:lnTo>
                    <a:pt x="35" y="79"/>
                  </a:lnTo>
                  <a:lnTo>
                    <a:pt x="37" y="82"/>
                  </a:lnTo>
                  <a:lnTo>
                    <a:pt x="40" y="85"/>
                  </a:lnTo>
                  <a:lnTo>
                    <a:pt x="46" y="85"/>
                  </a:lnTo>
                  <a:lnTo>
                    <a:pt x="49" y="89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51" y="98"/>
                  </a:lnTo>
                  <a:lnTo>
                    <a:pt x="54" y="95"/>
                  </a:lnTo>
                  <a:lnTo>
                    <a:pt x="57" y="98"/>
                  </a:lnTo>
                  <a:lnTo>
                    <a:pt x="63" y="98"/>
                  </a:lnTo>
                  <a:lnTo>
                    <a:pt x="66" y="95"/>
                  </a:lnTo>
                  <a:lnTo>
                    <a:pt x="68" y="93"/>
                  </a:lnTo>
                  <a:lnTo>
                    <a:pt x="75" y="93"/>
                  </a:lnTo>
                  <a:lnTo>
                    <a:pt x="81" y="93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81" name="Freeform 55"/>
            <p:cNvSpPr>
              <a:spLocks noChangeAspect="1"/>
            </p:cNvSpPr>
            <p:nvPr/>
          </p:nvSpPr>
          <p:spPr bwMode="auto">
            <a:xfrm>
              <a:off x="2112" y="2690"/>
              <a:ext cx="17" cy="17"/>
            </a:xfrm>
            <a:custGeom>
              <a:avLst/>
              <a:gdLst>
                <a:gd name="T0" fmla="*/ 12 w 17"/>
                <a:gd name="T1" fmla="*/ 5 h 17"/>
                <a:gd name="T2" fmla="*/ 12 w 17"/>
                <a:gd name="T3" fmla="*/ 5 h 17"/>
                <a:gd name="T4" fmla="*/ 12 w 17"/>
                <a:gd name="T5" fmla="*/ 5 h 17"/>
                <a:gd name="T6" fmla="*/ 12 w 17"/>
                <a:gd name="T7" fmla="*/ 5 h 17"/>
                <a:gd name="T8" fmla="*/ 8 w 17"/>
                <a:gd name="T9" fmla="*/ 0 h 17"/>
                <a:gd name="T10" fmla="*/ 4 w 17"/>
                <a:gd name="T11" fmla="*/ 4 h 17"/>
                <a:gd name="T12" fmla="*/ 8 w 17"/>
                <a:gd name="T13" fmla="*/ 11 h 17"/>
                <a:gd name="T14" fmla="*/ 0 w 17"/>
                <a:gd name="T15" fmla="*/ 10 h 17"/>
                <a:gd name="T16" fmla="*/ 3 w 17"/>
                <a:gd name="T17" fmla="*/ 16 h 17"/>
                <a:gd name="T18" fmla="*/ 3 w 17"/>
                <a:gd name="T19" fmla="*/ 16 h 17"/>
                <a:gd name="T20" fmla="*/ 3 w 17"/>
                <a:gd name="T21" fmla="*/ 16 h 17"/>
                <a:gd name="T22" fmla="*/ 3 w 17"/>
                <a:gd name="T23" fmla="*/ 16 h 17"/>
                <a:gd name="T24" fmla="*/ 3 w 17"/>
                <a:gd name="T25" fmla="*/ 16 h 17"/>
                <a:gd name="T26" fmla="*/ 3 w 17"/>
                <a:gd name="T27" fmla="*/ 16 h 17"/>
                <a:gd name="T28" fmla="*/ 12 w 17"/>
                <a:gd name="T29" fmla="*/ 16 h 17"/>
                <a:gd name="T30" fmla="*/ 12 w 17"/>
                <a:gd name="T31" fmla="*/ 16 h 17"/>
                <a:gd name="T32" fmla="*/ 16 w 17"/>
                <a:gd name="T33" fmla="*/ 12 h 17"/>
                <a:gd name="T34" fmla="*/ 16 w 17"/>
                <a:gd name="T35" fmla="*/ 12 h 17"/>
                <a:gd name="T36" fmla="*/ 12 w 17"/>
                <a:gd name="T37" fmla="*/ 5 h 17"/>
                <a:gd name="T38" fmla="*/ 12 w 17"/>
                <a:gd name="T39" fmla="*/ 5 h 17"/>
                <a:gd name="T40" fmla="*/ 12 w 17"/>
                <a:gd name="T41" fmla="*/ 5 h 17"/>
                <a:gd name="T42" fmla="*/ 12 w 17"/>
                <a:gd name="T43" fmla="*/ 5 h 17"/>
                <a:gd name="T44" fmla="*/ 12 w 17"/>
                <a:gd name="T45" fmla="*/ 5 h 17"/>
                <a:gd name="T46" fmla="*/ 12 w 17"/>
                <a:gd name="T47" fmla="*/ 5 h 17"/>
                <a:gd name="T48" fmla="*/ 12 w 17"/>
                <a:gd name="T49" fmla="*/ 5 h 17"/>
                <a:gd name="T50" fmla="*/ 12 w 17"/>
                <a:gd name="T51" fmla="*/ 5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7" h="17">
                  <a:moveTo>
                    <a:pt x="12" y="5"/>
                  </a:moveTo>
                  <a:lnTo>
                    <a:pt x="12" y="5"/>
                  </a:lnTo>
                  <a:lnTo>
                    <a:pt x="8" y="0"/>
                  </a:lnTo>
                  <a:lnTo>
                    <a:pt x="4" y="4"/>
                  </a:lnTo>
                  <a:lnTo>
                    <a:pt x="8" y="11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12" y="16"/>
                  </a:lnTo>
                  <a:lnTo>
                    <a:pt x="16" y="12"/>
                  </a:lnTo>
                  <a:lnTo>
                    <a:pt x="12" y="5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82" name="Freeform 56"/>
            <p:cNvSpPr>
              <a:spLocks noChangeAspect="1"/>
            </p:cNvSpPr>
            <p:nvPr/>
          </p:nvSpPr>
          <p:spPr bwMode="auto">
            <a:xfrm>
              <a:off x="2121" y="2519"/>
              <a:ext cx="140" cy="130"/>
            </a:xfrm>
            <a:custGeom>
              <a:avLst/>
              <a:gdLst>
                <a:gd name="T0" fmla="*/ 130 w 140"/>
                <a:gd name="T1" fmla="*/ 25 h 130"/>
                <a:gd name="T2" fmla="*/ 125 w 140"/>
                <a:gd name="T3" fmla="*/ 25 h 130"/>
                <a:gd name="T4" fmla="*/ 122 w 140"/>
                <a:gd name="T5" fmla="*/ 22 h 130"/>
                <a:gd name="T6" fmla="*/ 122 w 140"/>
                <a:gd name="T7" fmla="*/ 22 h 130"/>
                <a:gd name="T8" fmla="*/ 122 w 140"/>
                <a:gd name="T9" fmla="*/ 16 h 130"/>
                <a:gd name="T10" fmla="*/ 122 w 140"/>
                <a:gd name="T11" fmla="*/ 12 h 130"/>
                <a:gd name="T12" fmla="*/ 122 w 140"/>
                <a:gd name="T13" fmla="*/ 12 h 130"/>
                <a:gd name="T14" fmla="*/ 118 w 140"/>
                <a:gd name="T15" fmla="*/ 5 h 130"/>
                <a:gd name="T16" fmla="*/ 106 w 140"/>
                <a:gd name="T17" fmla="*/ 4 h 130"/>
                <a:gd name="T18" fmla="*/ 92 w 140"/>
                <a:gd name="T19" fmla="*/ 0 h 130"/>
                <a:gd name="T20" fmla="*/ 82 w 140"/>
                <a:gd name="T21" fmla="*/ 3 h 130"/>
                <a:gd name="T22" fmla="*/ 71 w 140"/>
                <a:gd name="T23" fmla="*/ 1 h 130"/>
                <a:gd name="T24" fmla="*/ 59 w 140"/>
                <a:gd name="T25" fmla="*/ 6 h 130"/>
                <a:gd name="T26" fmla="*/ 44 w 140"/>
                <a:gd name="T27" fmla="*/ 14 h 130"/>
                <a:gd name="T28" fmla="*/ 28 w 140"/>
                <a:gd name="T29" fmla="*/ 20 h 130"/>
                <a:gd name="T30" fmla="*/ 10 w 140"/>
                <a:gd name="T31" fmla="*/ 36 h 130"/>
                <a:gd name="T32" fmla="*/ 0 w 140"/>
                <a:gd name="T33" fmla="*/ 49 h 130"/>
                <a:gd name="T34" fmla="*/ 0 w 140"/>
                <a:gd name="T35" fmla="*/ 56 h 130"/>
                <a:gd name="T36" fmla="*/ 3 w 140"/>
                <a:gd name="T37" fmla="*/ 64 h 130"/>
                <a:gd name="T38" fmla="*/ 4 w 140"/>
                <a:gd name="T39" fmla="*/ 77 h 130"/>
                <a:gd name="T40" fmla="*/ 12 w 140"/>
                <a:gd name="T41" fmla="*/ 92 h 130"/>
                <a:gd name="T42" fmla="*/ 20 w 140"/>
                <a:gd name="T43" fmla="*/ 100 h 130"/>
                <a:gd name="T44" fmla="*/ 31 w 140"/>
                <a:gd name="T45" fmla="*/ 113 h 130"/>
                <a:gd name="T46" fmla="*/ 56 w 140"/>
                <a:gd name="T47" fmla="*/ 98 h 130"/>
                <a:gd name="T48" fmla="*/ 43 w 140"/>
                <a:gd name="T49" fmla="*/ 108 h 130"/>
                <a:gd name="T50" fmla="*/ 36 w 140"/>
                <a:gd name="T51" fmla="*/ 119 h 130"/>
                <a:gd name="T52" fmla="*/ 40 w 140"/>
                <a:gd name="T53" fmla="*/ 122 h 130"/>
                <a:gd name="T54" fmla="*/ 40 w 140"/>
                <a:gd name="T55" fmla="*/ 122 h 130"/>
                <a:gd name="T56" fmla="*/ 45 w 140"/>
                <a:gd name="T57" fmla="*/ 116 h 130"/>
                <a:gd name="T58" fmla="*/ 54 w 140"/>
                <a:gd name="T59" fmla="*/ 109 h 130"/>
                <a:gd name="T60" fmla="*/ 61 w 140"/>
                <a:gd name="T61" fmla="*/ 104 h 130"/>
                <a:gd name="T62" fmla="*/ 57 w 140"/>
                <a:gd name="T63" fmla="*/ 112 h 130"/>
                <a:gd name="T64" fmla="*/ 55 w 140"/>
                <a:gd name="T65" fmla="*/ 114 h 130"/>
                <a:gd name="T66" fmla="*/ 49 w 140"/>
                <a:gd name="T67" fmla="*/ 120 h 130"/>
                <a:gd name="T68" fmla="*/ 48 w 140"/>
                <a:gd name="T69" fmla="*/ 125 h 130"/>
                <a:gd name="T70" fmla="*/ 72 w 140"/>
                <a:gd name="T71" fmla="*/ 116 h 130"/>
                <a:gd name="T72" fmla="*/ 65 w 140"/>
                <a:gd name="T73" fmla="*/ 120 h 130"/>
                <a:gd name="T74" fmla="*/ 63 w 140"/>
                <a:gd name="T75" fmla="*/ 124 h 130"/>
                <a:gd name="T76" fmla="*/ 60 w 140"/>
                <a:gd name="T77" fmla="*/ 126 h 130"/>
                <a:gd name="T78" fmla="*/ 65 w 140"/>
                <a:gd name="T79" fmla="*/ 127 h 130"/>
                <a:gd name="T80" fmla="*/ 69 w 140"/>
                <a:gd name="T81" fmla="*/ 118 h 130"/>
                <a:gd name="T82" fmla="*/ 88 w 140"/>
                <a:gd name="T83" fmla="*/ 104 h 130"/>
                <a:gd name="T84" fmla="*/ 118 w 140"/>
                <a:gd name="T85" fmla="*/ 83 h 130"/>
                <a:gd name="T86" fmla="*/ 127 w 140"/>
                <a:gd name="T87" fmla="*/ 75 h 130"/>
                <a:gd name="T88" fmla="*/ 131 w 140"/>
                <a:gd name="T89" fmla="*/ 67 h 130"/>
                <a:gd name="T90" fmla="*/ 137 w 140"/>
                <a:gd name="T91" fmla="*/ 62 h 130"/>
                <a:gd name="T92" fmla="*/ 138 w 140"/>
                <a:gd name="T93" fmla="*/ 56 h 130"/>
                <a:gd name="T94" fmla="*/ 139 w 140"/>
                <a:gd name="T95" fmla="*/ 40 h 130"/>
                <a:gd name="T96" fmla="*/ 139 w 140"/>
                <a:gd name="T97" fmla="*/ 40 h 130"/>
                <a:gd name="T98" fmla="*/ 134 w 140"/>
                <a:gd name="T99" fmla="*/ 28 h 13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40" h="130">
                  <a:moveTo>
                    <a:pt x="130" y="25"/>
                  </a:moveTo>
                  <a:lnTo>
                    <a:pt x="130" y="25"/>
                  </a:lnTo>
                  <a:lnTo>
                    <a:pt x="127" y="28"/>
                  </a:lnTo>
                  <a:lnTo>
                    <a:pt x="125" y="25"/>
                  </a:lnTo>
                  <a:lnTo>
                    <a:pt x="122" y="22"/>
                  </a:lnTo>
                  <a:lnTo>
                    <a:pt x="122" y="16"/>
                  </a:lnTo>
                  <a:lnTo>
                    <a:pt x="126" y="15"/>
                  </a:lnTo>
                  <a:lnTo>
                    <a:pt x="122" y="12"/>
                  </a:lnTo>
                  <a:lnTo>
                    <a:pt x="120" y="8"/>
                  </a:lnTo>
                  <a:lnTo>
                    <a:pt x="118" y="5"/>
                  </a:lnTo>
                  <a:lnTo>
                    <a:pt x="112" y="4"/>
                  </a:lnTo>
                  <a:lnTo>
                    <a:pt x="106" y="4"/>
                  </a:lnTo>
                  <a:lnTo>
                    <a:pt x="103" y="1"/>
                  </a:lnTo>
                  <a:lnTo>
                    <a:pt x="98" y="1"/>
                  </a:lnTo>
                  <a:lnTo>
                    <a:pt x="92" y="0"/>
                  </a:lnTo>
                  <a:lnTo>
                    <a:pt x="85" y="0"/>
                  </a:lnTo>
                  <a:lnTo>
                    <a:pt x="82" y="3"/>
                  </a:lnTo>
                  <a:lnTo>
                    <a:pt x="80" y="0"/>
                  </a:lnTo>
                  <a:lnTo>
                    <a:pt x="77" y="2"/>
                  </a:lnTo>
                  <a:lnTo>
                    <a:pt x="71" y="1"/>
                  </a:lnTo>
                  <a:lnTo>
                    <a:pt x="68" y="4"/>
                  </a:lnTo>
                  <a:lnTo>
                    <a:pt x="62" y="4"/>
                  </a:lnTo>
                  <a:lnTo>
                    <a:pt x="59" y="6"/>
                  </a:lnTo>
                  <a:lnTo>
                    <a:pt x="53" y="6"/>
                  </a:lnTo>
                  <a:lnTo>
                    <a:pt x="47" y="11"/>
                  </a:lnTo>
                  <a:lnTo>
                    <a:pt x="44" y="14"/>
                  </a:lnTo>
                  <a:lnTo>
                    <a:pt x="35" y="21"/>
                  </a:lnTo>
                  <a:lnTo>
                    <a:pt x="28" y="20"/>
                  </a:lnTo>
                  <a:lnTo>
                    <a:pt x="22" y="26"/>
                  </a:lnTo>
                  <a:lnTo>
                    <a:pt x="16" y="32"/>
                  </a:lnTo>
                  <a:lnTo>
                    <a:pt x="10" y="36"/>
                  </a:lnTo>
                  <a:lnTo>
                    <a:pt x="4" y="41"/>
                  </a:lnTo>
                  <a:lnTo>
                    <a:pt x="4" y="47"/>
                  </a:lnTo>
                  <a:lnTo>
                    <a:pt x="0" y="49"/>
                  </a:lnTo>
                  <a:lnTo>
                    <a:pt x="0" y="56"/>
                  </a:lnTo>
                  <a:lnTo>
                    <a:pt x="2" y="58"/>
                  </a:lnTo>
                  <a:lnTo>
                    <a:pt x="3" y="64"/>
                  </a:lnTo>
                  <a:lnTo>
                    <a:pt x="2" y="69"/>
                  </a:lnTo>
                  <a:lnTo>
                    <a:pt x="4" y="72"/>
                  </a:lnTo>
                  <a:lnTo>
                    <a:pt x="4" y="77"/>
                  </a:lnTo>
                  <a:lnTo>
                    <a:pt x="6" y="86"/>
                  </a:lnTo>
                  <a:lnTo>
                    <a:pt x="12" y="92"/>
                  </a:lnTo>
                  <a:lnTo>
                    <a:pt x="14" y="95"/>
                  </a:lnTo>
                  <a:lnTo>
                    <a:pt x="17" y="98"/>
                  </a:lnTo>
                  <a:lnTo>
                    <a:pt x="20" y="100"/>
                  </a:lnTo>
                  <a:lnTo>
                    <a:pt x="26" y="107"/>
                  </a:lnTo>
                  <a:lnTo>
                    <a:pt x="28" y="109"/>
                  </a:lnTo>
                  <a:lnTo>
                    <a:pt x="31" y="113"/>
                  </a:lnTo>
                  <a:lnTo>
                    <a:pt x="62" y="92"/>
                  </a:lnTo>
                  <a:lnTo>
                    <a:pt x="59" y="96"/>
                  </a:lnTo>
                  <a:lnTo>
                    <a:pt x="56" y="98"/>
                  </a:lnTo>
                  <a:lnTo>
                    <a:pt x="53" y="100"/>
                  </a:lnTo>
                  <a:lnTo>
                    <a:pt x="47" y="105"/>
                  </a:lnTo>
                  <a:lnTo>
                    <a:pt x="43" y="108"/>
                  </a:lnTo>
                  <a:lnTo>
                    <a:pt x="34" y="116"/>
                  </a:lnTo>
                  <a:lnTo>
                    <a:pt x="36" y="119"/>
                  </a:lnTo>
                  <a:lnTo>
                    <a:pt x="40" y="122"/>
                  </a:lnTo>
                  <a:lnTo>
                    <a:pt x="42" y="119"/>
                  </a:lnTo>
                  <a:lnTo>
                    <a:pt x="45" y="116"/>
                  </a:lnTo>
                  <a:lnTo>
                    <a:pt x="52" y="112"/>
                  </a:lnTo>
                  <a:lnTo>
                    <a:pt x="54" y="109"/>
                  </a:lnTo>
                  <a:lnTo>
                    <a:pt x="58" y="107"/>
                  </a:lnTo>
                  <a:lnTo>
                    <a:pt x="61" y="104"/>
                  </a:lnTo>
                  <a:lnTo>
                    <a:pt x="61" y="109"/>
                  </a:lnTo>
                  <a:lnTo>
                    <a:pt x="57" y="112"/>
                  </a:lnTo>
                  <a:lnTo>
                    <a:pt x="55" y="114"/>
                  </a:lnTo>
                  <a:lnTo>
                    <a:pt x="52" y="117"/>
                  </a:lnTo>
                  <a:lnTo>
                    <a:pt x="49" y="120"/>
                  </a:lnTo>
                  <a:lnTo>
                    <a:pt x="51" y="122"/>
                  </a:lnTo>
                  <a:lnTo>
                    <a:pt x="48" y="125"/>
                  </a:lnTo>
                  <a:lnTo>
                    <a:pt x="50" y="129"/>
                  </a:lnTo>
                  <a:lnTo>
                    <a:pt x="69" y="112"/>
                  </a:lnTo>
                  <a:lnTo>
                    <a:pt x="72" y="116"/>
                  </a:lnTo>
                  <a:lnTo>
                    <a:pt x="69" y="118"/>
                  </a:lnTo>
                  <a:lnTo>
                    <a:pt x="65" y="120"/>
                  </a:lnTo>
                  <a:lnTo>
                    <a:pt x="63" y="124"/>
                  </a:lnTo>
                  <a:lnTo>
                    <a:pt x="60" y="126"/>
                  </a:lnTo>
                  <a:lnTo>
                    <a:pt x="57" y="129"/>
                  </a:lnTo>
                  <a:lnTo>
                    <a:pt x="65" y="127"/>
                  </a:lnTo>
                  <a:lnTo>
                    <a:pt x="63" y="124"/>
                  </a:lnTo>
                  <a:lnTo>
                    <a:pt x="65" y="120"/>
                  </a:lnTo>
                  <a:lnTo>
                    <a:pt x="69" y="118"/>
                  </a:lnTo>
                  <a:lnTo>
                    <a:pt x="75" y="113"/>
                  </a:lnTo>
                  <a:lnTo>
                    <a:pt x="78" y="111"/>
                  </a:lnTo>
                  <a:lnTo>
                    <a:pt x="88" y="104"/>
                  </a:lnTo>
                  <a:lnTo>
                    <a:pt x="102" y="96"/>
                  </a:lnTo>
                  <a:lnTo>
                    <a:pt x="112" y="88"/>
                  </a:lnTo>
                  <a:lnTo>
                    <a:pt x="118" y="83"/>
                  </a:lnTo>
                  <a:lnTo>
                    <a:pt x="122" y="80"/>
                  </a:lnTo>
                  <a:lnTo>
                    <a:pt x="125" y="77"/>
                  </a:lnTo>
                  <a:lnTo>
                    <a:pt x="127" y="75"/>
                  </a:lnTo>
                  <a:lnTo>
                    <a:pt x="125" y="72"/>
                  </a:lnTo>
                  <a:lnTo>
                    <a:pt x="128" y="70"/>
                  </a:lnTo>
                  <a:lnTo>
                    <a:pt x="131" y="67"/>
                  </a:lnTo>
                  <a:lnTo>
                    <a:pt x="134" y="64"/>
                  </a:lnTo>
                  <a:lnTo>
                    <a:pt x="137" y="62"/>
                  </a:lnTo>
                  <a:lnTo>
                    <a:pt x="138" y="56"/>
                  </a:lnTo>
                  <a:lnTo>
                    <a:pt x="139" y="51"/>
                  </a:lnTo>
                  <a:lnTo>
                    <a:pt x="139" y="45"/>
                  </a:lnTo>
                  <a:lnTo>
                    <a:pt x="139" y="40"/>
                  </a:lnTo>
                  <a:lnTo>
                    <a:pt x="136" y="36"/>
                  </a:lnTo>
                  <a:lnTo>
                    <a:pt x="133" y="34"/>
                  </a:lnTo>
                  <a:lnTo>
                    <a:pt x="134" y="28"/>
                  </a:lnTo>
                  <a:lnTo>
                    <a:pt x="130" y="25"/>
                  </a:lnTo>
                </a:path>
              </a:pathLst>
            </a:custGeom>
            <a:solidFill>
              <a:srgbClr val="A2FFA3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83" name="Freeform 57"/>
            <p:cNvSpPr>
              <a:spLocks noChangeAspect="1"/>
            </p:cNvSpPr>
            <p:nvPr/>
          </p:nvSpPr>
          <p:spPr bwMode="auto">
            <a:xfrm>
              <a:off x="2130" y="2661"/>
              <a:ext cx="17" cy="19"/>
            </a:xfrm>
            <a:custGeom>
              <a:avLst/>
              <a:gdLst>
                <a:gd name="T0" fmla="*/ 15 w 17"/>
                <a:gd name="T1" fmla="*/ 3 h 19"/>
                <a:gd name="T2" fmla="*/ 15 w 17"/>
                <a:gd name="T3" fmla="*/ 3 h 19"/>
                <a:gd name="T4" fmla="*/ 11 w 17"/>
                <a:gd name="T5" fmla="*/ 0 h 19"/>
                <a:gd name="T6" fmla="*/ 11 w 17"/>
                <a:gd name="T7" fmla="*/ 0 h 19"/>
                <a:gd name="T8" fmla="*/ 11 w 17"/>
                <a:gd name="T9" fmla="*/ 0 h 19"/>
                <a:gd name="T10" fmla="*/ 11 w 17"/>
                <a:gd name="T11" fmla="*/ 0 h 19"/>
                <a:gd name="T12" fmla="*/ 5 w 17"/>
                <a:gd name="T13" fmla="*/ 3 h 19"/>
                <a:gd name="T14" fmla="*/ 0 w 17"/>
                <a:gd name="T15" fmla="*/ 5 h 19"/>
                <a:gd name="T16" fmla="*/ 0 w 17"/>
                <a:gd name="T17" fmla="*/ 5 h 19"/>
                <a:gd name="T18" fmla="*/ 0 w 17"/>
                <a:gd name="T19" fmla="*/ 5 h 19"/>
                <a:gd name="T20" fmla="*/ 0 w 17"/>
                <a:gd name="T21" fmla="*/ 10 h 19"/>
                <a:gd name="T22" fmla="*/ 0 w 17"/>
                <a:gd name="T23" fmla="*/ 10 h 19"/>
                <a:gd name="T24" fmla="*/ 0 w 17"/>
                <a:gd name="T25" fmla="*/ 10 h 19"/>
                <a:gd name="T26" fmla="*/ 4 w 17"/>
                <a:gd name="T27" fmla="*/ 14 h 19"/>
                <a:gd name="T28" fmla="*/ 4 w 17"/>
                <a:gd name="T29" fmla="*/ 14 h 19"/>
                <a:gd name="T30" fmla="*/ 4 w 17"/>
                <a:gd name="T31" fmla="*/ 14 h 19"/>
                <a:gd name="T32" fmla="*/ 10 w 17"/>
                <a:gd name="T33" fmla="*/ 18 h 19"/>
                <a:gd name="T34" fmla="*/ 10 w 17"/>
                <a:gd name="T35" fmla="*/ 18 h 19"/>
                <a:gd name="T36" fmla="*/ 15 w 17"/>
                <a:gd name="T37" fmla="*/ 14 h 19"/>
                <a:gd name="T38" fmla="*/ 10 w 17"/>
                <a:gd name="T39" fmla="*/ 12 h 19"/>
                <a:gd name="T40" fmla="*/ 16 w 17"/>
                <a:gd name="T41" fmla="*/ 9 h 19"/>
                <a:gd name="T42" fmla="*/ 16 w 17"/>
                <a:gd name="T43" fmla="*/ 9 h 19"/>
                <a:gd name="T44" fmla="*/ 16 w 17"/>
                <a:gd name="T45" fmla="*/ 9 h 19"/>
                <a:gd name="T46" fmla="*/ 15 w 17"/>
                <a:gd name="T47" fmla="*/ 3 h 1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" h="19">
                  <a:moveTo>
                    <a:pt x="15" y="3"/>
                  </a:moveTo>
                  <a:lnTo>
                    <a:pt x="15" y="3"/>
                  </a:lnTo>
                  <a:lnTo>
                    <a:pt x="11" y="0"/>
                  </a:lnTo>
                  <a:lnTo>
                    <a:pt x="5" y="3"/>
                  </a:lnTo>
                  <a:lnTo>
                    <a:pt x="0" y="5"/>
                  </a:lnTo>
                  <a:lnTo>
                    <a:pt x="0" y="10"/>
                  </a:lnTo>
                  <a:lnTo>
                    <a:pt x="4" y="14"/>
                  </a:lnTo>
                  <a:lnTo>
                    <a:pt x="10" y="18"/>
                  </a:lnTo>
                  <a:lnTo>
                    <a:pt x="15" y="14"/>
                  </a:lnTo>
                  <a:lnTo>
                    <a:pt x="10" y="12"/>
                  </a:lnTo>
                  <a:lnTo>
                    <a:pt x="16" y="9"/>
                  </a:lnTo>
                  <a:lnTo>
                    <a:pt x="15" y="3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84" name="Freeform 58"/>
            <p:cNvSpPr>
              <a:spLocks noChangeAspect="1"/>
            </p:cNvSpPr>
            <p:nvPr/>
          </p:nvSpPr>
          <p:spPr bwMode="auto">
            <a:xfrm>
              <a:off x="2146" y="2663"/>
              <a:ext cx="17" cy="17"/>
            </a:xfrm>
            <a:custGeom>
              <a:avLst/>
              <a:gdLst>
                <a:gd name="T0" fmla="*/ 16 w 17"/>
                <a:gd name="T1" fmla="*/ 9 h 17"/>
                <a:gd name="T2" fmla="*/ 16 w 17"/>
                <a:gd name="T3" fmla="*/ 9 h 17"/>
                <a:gd name="T4" fmla="*/ 1 w 17"/>
                <a:gd name="T5" fmla="*/ 0 h 17"/>
                <a:gd name="T6" fmla="*/ 1 w 17"/>
                <a:gd name="T7" fmla="*/ 0 h 17"/>
                <a:gd name="T8" fmla="*/ 1 w 17"/>
                <a:gd name="T9" fmla="*/ 0 h 17"/>
                <a:gd name="T10" fmla="*/ 0 w 17"/>
                <a:gd name="T11" fmla="*/ 16 h 17"/>
                <a:gd name="T12" fmla="*/ 16 w 17"/>
                <a:gd name="T13" fmla="*/ 9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7">
                  <a:moveTo>
                    <a:pt x="16" y="9"/>
                  </a:moveTo>
                  <a:lnTo>
                    <a:pt x="16" y="9"/>
                  </a:lnTo>
                  <a:lnTo>
                    <a:pt x="1" y="0"/>
                  </a:lnTo>
                  <a:lnTo>
                    <a:pt x="0" y="16"/>
                  </a:lnTo>
                  <a:lnTo>
                    <a:pt x="16" y="9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85" name="Freeform 59"/>
            <p:cNvSpPr>
              <a:spLocks noChangeAspect="1"/>
            </p:cNvSpPr>
            <p:nvPr/>
          </p:nvSpPr>
          <p:spPr bwMode="auto">
            <a:xfrm>
              <a:off x="2103" y="2680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0 h 17"/>
                <a:gd name="T4" fmla="*/ 8 w 17"/>
                <a:gd name="T5" fmla="*/ 0 h 17"/>
                <a:gd name="T6" fmla="*/ 0 w 17"/>
                <a:gd name="T7" fmla="*/ 16 h 17"/>
                <a:gd name="T8" fmla="*/ 0 w 17"/>
                <a:gd name="T9" fmla="*/ 16 h 17"/>
                <a:gd name="T10" fmla="*/ 8 w 17"/>
                <a:gd name="T11" fmla="*/ 0 h 17"/>
                <a:gd name="T12" fmla="*/ 8 w 17"/>
                <a:gd name="T13" fmla="*/ 0 h 17"/>
                <a:gd name="T14" fmla="*/ 8 w 17"/>
                <a:gd name="T15" fmla="*/ 0 h 17"/>
                <a:gd name="T16" fmla="*/ 16 w 17"/>
                <a:gd name="T17" fmla="*/ 16 h 17"/>
                <a:gd name="T18" fmla="*/ 16 w 17"/>
                <a:gd name="T19" fmla="*/ 16 h 17"/>
                <a:gd name="T20" fmla="*/ 8 w 17"/>
                <a:gd name="T21" fmla="*/ 0 h 17"/>
                <a:gd name="T22" fmla="*/ 8 w 17"/>
                <a:gd name="T23" fmla="*/ 0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" h="17">
                  <a:moveTo>
                    <a:pt x="8" y="0"/>
                  </a:moveTo>
                  <a:lnTo>
                    <a:pt x="8" y="0"/>
                  </a:lnTo>
                  <a:lnTo>
                    <a:pt x="0" y="16"/>
                  </a:lnTo>
                  <a:lnTo>
                    <a:pt x="8" y="0"/>
                  </a:lnTo>
                  <a:lnTo>
                    <a:pt x="16" y="16"/>
                  </a:lnTo>
                  <a:lnTo>
                    <a:pt x="8" y="0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86" name="Freeform 60"/>
            <p:cNvSpPr>
              <a:spLocks noChangeAspect="1"/>
            </p:cNvSpPr>
            <p:nvPr/>
          </p:nvSpPr>
          <p:spPr bwMode="auto">
            <a:xfrm>
              <a:off x="2110" y="2665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0 h 17"/>
                <a:gd name="T4" fmla="*/ 8 w 17"/>
                <a:gd name="T5" fmla="*/ 0 h 17"/>
                <a:gd name="T6" fmla="*/ 8 w 17"/>
                <a:gd name="T7" fmla="*/ 0 h 17"/>
                <a:gd name="T8" fmla="*/ 4 w 17"/>
                <a:gd name="T9" fmla="*/ 4 h 17"/>
                <a:gd name="T10" fmla="*/ 4 w 17"/>
                <a:gd name="T11" fmla="*/ 4 h 17"/>
                <a:gd name="T12" fmla="*/ 4 w 17"/>
                <a:gd name="T13" fmla="*/ 4 h 17"/>
                <a:gd name="T14" fmla="*/ 0 w 17"/>
                <a:gd name="T15" fmla="*/ 9 h 17"/>
                <a:gd name="T16" fmla="*/ 3 w 17"/>
                <a:gd name="T17" fmla="*/ 16 h 17"/>
                <a:gd name="T18" fmla="*/ 11 w 17"/>
                <a:gd name="T19" fmla="*/ 16 h 17"/>
                <a:gd name="T20" fmla="*/ 11 w 17"/>
                <a:gd name="T21" fmla="*/ 16 h 17"/>
                <a:gd name="T22" fmla="*/ 16 w 17"/>
                <a:gd name="T23" fmla="*/ 10 h 17"/>
                <a:gd name="T24" fmla="*/ 16 w 17"/>
                <a:gd name="T25" fmla="*/ 10 h 17"/>
                <a:gd name="T26" fmla="*/ 12 w 17"/>
                <a:gd name="T27" fmla="*/ 5 h 17"/>
                <a:gd name="T28" fmla="*/ 12 w 17"/>
                <a:gd name="T29" fmla="*/ 5 h 17"/>
                <a:gd name="T30" fmla="*/ 12 w 17"/>
                <a:gd name="T31" fmla="*/ 5 h 17"/>
                <a:gd name="T32" fmla="*/ 8 w 17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" h="17">
                  <a:moveTo>
                    <a:pt x="8" y="0"/>
                  </a:moveTo>
                  <a:lnTo>
                    <a:pt x="8" y="0"/>
                  </a:lnTo>
                  <a:lnTo>
                    <a:pt x="4" y="4"/>
                  </a:lnTo>
                  <a:lnTo>
                    <a:pt x="0" y="9"/>
                  </a:lnTo>
                  <a:lnTo>
                    <a:pt x="3" y="16"/>
                  </a:lnTo>
                  <a:lnTo>
                    <a:pt x="11" y="16"/>
                  </a:lnTo>
                  <a:lnTo>
                    <a:pt x="16" y="10"/>
                  </a:lnTo>
                  <a:lnTo>
                    <a:pt x="12" y="5"/>
                  </a:lnTo>
                  <a:lnTo>
                    <a:pt x="8" y="0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87" name="Freeform 61"/>
            <p:cNvSpPr>
              <a:spLocks noChangeAspect="1"/>
            </p:cNvSpPr>
            <p:nvPr/>
          </p:nvSpPr>
          <p:spPr bwMode="auto">
            <a:xfrm>
              <a:off x="2127" y="2654"/>
              <a:ext cx="17" cy="17"/>
            </a:xfrm>
            <a:custGeom>
              <a:avLst/>
              <a:gdLst>
                <a:gd name="T0" fmla="*/ 16 w 17"/>
                <a:gd name="T1" fmla="*/ 1 h 17"/>
                <a:gd name="T2" fmla="*/ 16 w 17"/>
                <a:gd name="T3" fmla="*/ 1 h 17"/>
                <a:gd name="T4" fmla="*/ 16 w 17"/>
                <a:gd name="T5" fmla="*/ 1 h 17"/>
                <a:gd name="T6" fmla="*/ 11 w 17"/>
                <a:gd name="T7" fmla="*/ 5 h 17"/>
                <a:gd name="T8" fmla="*/ 6 w 17"/>
                <a:gd name="T9" fmla="*/ 0 h 17"/>
                <a:gd name="T10" fmla="*/ 6 w 17"/>
                <a:gd name="T11" fmla="*/ 0 h 17"/>
                <a:gd name="T12" fmla="*/ 0 w 17"/>
                <a:gd name="T13" fmla="*/ 5 h 17"/>
                <a:gd name="T14" fmla="*/ 10 w 17"/>
                <a:gd name="T15" fmla="*/ 16 h 17"/>
                <a:gd name="T16" fmla="*/ 16 w 17"/>
                <a:gd name="T17" fmla="*/ 1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17">
                  <a:moveTo>
                    <a:pt x="16" y="1"/>
                  </a:moveTo>
                  <a:lnTo>
                    <a:pt x="16" y="1"/>
                  </a:lnTo>
                  <a:lnTo>
                    <a:pt x="11" y="5"/>
                  </a:lnTo>
                  <a:lnTo>
                    <a:pt x="6" y="0"/>
                  </a:lnTo>
                  <a:lnTo>
                    <a:pt x="0" y="5"/>
                  </a:lnTo>
                  <a:lnTo>
                    <a:pt x="10" y="16"/>
                  </a:lnTo>
                  <a:lnTo>
                    <a:pt x="16" y="1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88" name="Freeform 62"/>
            <p:cNvSpPr>
              <a:spLocks noChangeAspect="1"/>
            </p:cNvSpPr>
            <p:nvPr/>
          </p:nvSpPr>
          <p:spPr bwMode="auto">
            <a:xfrm>
              <a:off x="2102" y="2651"/>
              <a:ext cx="17" cy="17"/>
            </a:xfrm>
            <a:custGeom>
              <a:avLst/>
              <a:gdLst>
                <a:gd name="T0" fmla="*/ 11 w 17"/>
                <a:gd name="T1" fmla="*/ 0 h 17"/>
                <a:gd name="T2" fmla="*/ 11 w 17"/>
                <a:gd name="T3" fmla="*/ 0 h 17"/>
                <a:gd name="T4" fmla="*/ 0 w 17"/>
                <a:gd name="T5" fmla="*/ 8 h 17"/>
                <a:gd name="T6" fmla="*/ 0 w 17"/>
                <a:gd name="T7" fmla="*/ 8 h 17"/>
                <a:gd name="T8" fmla="*/ 0 w 17"/>
                <a:gd name="T9" fmla="*/ 8 h 17"/>
                <a:gd name="T10" fmla="*/ 0 w 17"/>
                <a:gd name="T11" fmla="*/ 8 h 17"/>
                <a:gd name="T12" fmla="*/ 0 w 17"/>
                <a:gd name="T13" fmla="*/ 8 h 17"/>
                <a:gd name="T14" fmla="*/ 0 w 17"/>
                <a:gd name="T15" fmla="*/ 8 h 17"/>
                <a:gd name="T16" fmla="*/ 0 w 17"/>
                <a:gd name="T17" fmla="*/ 8 h 17"/>
                <a:gd name="T18" fmla="*/ 0 w 17"/>
                <a:gd name="T19" fmla="*/ 8 h 17"/>
                <a:gd name="T20" fmla="*/ 0 w 17"/>
                <a:gd name="T21" fmla="*/ 8 h 17"/>
                <a:gd name="T22" fmla="*/ 5 w 17"/>
                <a:gd name="T23" fmla="*/ 12 h 17"/>
                <a:gd name="T24" fmla="*/ 5 w 17"/>
                <a:gd name="T25" fmla="*/ 12 h 17"/>
                <a:gd name="T26" fmla="*/ 10 w 17"/>
                <a:gd name="T27" fmla="*/ 16 h 17"/>
                <a:gd name="T28" fmla="*/ 10 w 17"/>
                <a:gd name="T29" fmla="*/ 16 h 17"/>
                <a:gd name="T30" fmla="*/ 10 w 17"/>
                <a:gd name="T31" fmla="*/ 16 h 17"/>
                <a:gd name="T32" fmla="*/ 10 w 17"/>
                <a:gd name="T33" fmla="*/ 16 h 17"/>
                <a:gd name="T34" fmla="*/ 10 w 17"/>
                <a:gd name="T35" fmla="*/ 16 h 17"/>
                <a:gd name="T36" fmla="*/ 10 w 17"/>
                <a:gd name="T37" fmla="*/ 16 h 17"/>
                <a:gd name="T38" fmla="*/ 10 w 17"/>
                <a:gd name="T39" fmla="*/ 16 h 17"/>
                <a:gd name="T40" fmla="*/ 10 w 17"/>
                <a:gd name="T41" fmla="*/ 16 h 17"/>
                <a:gd name="T42" fmla="*/ 10 w 17"/>
                <a:gd name="T43" fmla="*/ 16 h 17"/>
                <a:gd name="T44" fmla="*/ 5 w 17"/>
                <a:gd name="T45" fmla="*/ 12 h 17"/>
                <a:gd name="T46" fmla="*/ 16 w 17"/>
                <a:gd name="T47" fmla="*/ 4 h 17"/>
                <a:gd name="T48" fmla="*/ 11 w 17"/>
                <a:gd name="T49" fmla="*/ 0 h 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7" h="17">
                  <a:moveTo>
                    <a:pt x="11" y="0"/>
                  </a:moveTo>
                  <a:lnTo>
                    <a:pt x="11" y="0"/>
                  </a:lnTo>
                  <a:lnTo>
                    <a:pt x="0" y="8"/>
                  </a:lnTo>
                  <a:lnTo>
                    <a:pt x="5" y="12"/>
                  </a:lnTo>
                  <a:lnTo>
                    <a:pt x="10" y="16"/>
                  </a:lnTo>
                  <a:lnTo>
                    <a:pt x="5" y="12"/>
                  </a:lnTo>
                  <a:lnTo>
                    <a:pt x="16" y="4"/>
                  </a:lnTo>
                  <a:lnTo>
                    <a:pt x="11" y="0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89" name="Freeform 63"/>
            <p:cNvSpPr>
              <a:spLocks noChangeAspect="1"/>
            </p:cNvSpPr>
            <p:nvPr/>
          </p:nvSpPr>
          <p:spPr bwMode="auto">
            <a:xfrm>
              <a:off x="2084" y="2638"/>
              <a:ext cx="18" cy="17"/>
            </a:xfrm>
            <a:custGeom>
              <a:avLst/>
              <a:gdLst>
                <a:gd name="T0" fmla="*/ 17 w 18"/>
                <a:gd name="T1" fmla="*/ 11 h 17"/>
                <a:gd name="T2" fmla="*/ 17 w 18"/>
                <a:gd name="T3" fmla="*/ 11 h 17"/>
                <a:gd name="T4" fmla="*/ 14 w 18"/>
                <a:gd name="T5" fmla="*/ 7 h 17"/>
                <a:gd name="T6" fmla="*/ 14 w 18"/>
                <a:gd name="T7" fmla="*/ 7 h 17"/>
                <a:gd name="T8" fmla="*/ 12 w 18"/>
                <a:gd name="T9" fmla="*/ 4 h 17"/>
                <a:gd name="T10" fmla="*/ 12 w 18"/>
                <a:gd name="T11" fmla="*/ 4 h 17"/>
                <a:gd name="T12" fmla="*/ 12 w 18"/>
                <a:gd name="T13" fmla="*/ 4 h 17"/>
                <a:gd name="T14" fmla="*/ 12 w 18"/>
                <a:gd name="T15" fmla="*/ 4 h 17"/>
                <a:gd name="T16" fmla="*/ 8 w 18"/>
                <a:gd name="T17" fmla="*/ 0 h 17"/>
                <a:gd name="T18" fmla="*/ 8 w 18"/>
                <a:gd name="T19" fmla="*/ 0 h 17"/>
                <a:gd name="T20" fmla="*/ 8 w 18"/>
                <a:gd name="T21" fmla="*/ 0 h 17"/>
                <a:gd name="T22" fmla="*/ 8 w 18"/>
                <a:gd name="T23" fmla="*/ 0 h 17"/>
                <a:gd name="T24" fmla="*/ 8 w 18"/>
                <a:gd name="T25" fmla="*/ 0 h 17"/>
                <a:gd name="T26" fmla="*/ 0 w 18"/>
                <a:gd name="T27" fmla="*/ 8 h 17"/>
                <a:gd name="T28" fmla="*/ 3 w 18"/>
                <a:gd name="T29" fmla="*/ 12 h 17"/>
                <a:gd name="T30" fmla="*/ 3 w 18"/>
                <a:gd name="T31" fmla="*/ 12 h 17"/>
                <a:gd name="T32" fmla="*/ 3 w 18"/>
                <a:gd name="T33" fmla="*/ 12 h 17"/>
                <a:gd name="T34" fmla="*/ 3 w 18"/>
                <a:gd name="T35" fmla="*/ 12 h 17"/>
                <a:gd name="T36" fmla="*/ 6 w 18"/>
                <a:gd name="T37" fmla="*/ 16 h 17"/>
                <a:gd name="T38" fmla="*/ 6 w 18"/>
                <a:gd name="T39" fmla="*/ 16 h 17"/>
                <a:gd name="T40" fmla="*/ 6 w 18"/>
                <a:gd name="T41" fmla="*/ 16 h 17"/>
                <a:gd name="T42" fmla="*/ 14 w 18"/>
                <a:gd name="T43" fmla="*/ 7 h 17"/>
                <a:gd name="T44" fmla="*/ 17 w 18"/>
                <a:gd name="T45" fmla="*/ 11 h 17"/>
                <a:gd name="T46" fmla="*/ 17 w 18"/>
                <a:gd name="T47" fmla="*/ 11 h 17"/>
                <a:gd name="T48" fmla="*/ 17 w 18"/>
                <a:gd name="T49" fmla="*/ 11 h 17"/>
                <a:gd name="T50" fmla="*/ 17 w 18"/>
                <a:gd name="T51" fmla="*/ 11 h 17"/>
                <a:gd name="T52" fmla="*/ 17 w 18"/>
                <a:gd name="T53" fmla="*/ 11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8" h="17">
                  <a:moveTo>
                    <a:pt x="17" y="11"/>
                  </a:moveTo>
                  <a:lnTo>
                    <a:pt x="17" y="11"/>
                  </a:lnTo>
                  <a:lnTo>
                    <a:pt x="14" y="7"/>
                  </a:lnTo>
                  <a:lnTo>
                    <a:pt x="12" y="4"/>
                  </a:lnTo>
                  <a:lnTo>
                    <a:pt x="8" y="0"/>
                  </a:lnTo>
                  <a:lnTo>
                    <a:pt x="0" y="8"/>
                  </a:lnTo>
                  <a:lnTo>
                    <a:pt x="3" y="12"/>
                  </a:lnTo>
                  <a:lnTo>
                    <a:pt x="6" y="16"/>
                  </a:lnTo>
                  <a:lnTo>
                    <a:pt x="14" y="7"/>
                  </a:lnTo>
                  <a:lnTo>
                    <a:pt x="17" y="11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90" name="Freeform 64"/>
            <p:cNvSpPr>
              <a:spLocks noChangeAspect="1"/>
            </p:cNvSpPr>
            <p:nvPr/>
          </p:nvSpPr>
          <p:spPr bwMode="auto">
            <a:xfrm>
              <a:off x="2096" y="2625"/>
              <a:ext cx="17" cy="17"/>
            </a:xfrm>
            <a:custGeom>
              <a:avLst/>
              <a:gdLst>
                <a:gd name="T0" fmla="*/ 12 w 17"/>
                <a:gd name="T1" fmla="*/ 5 h 17"/>
                <a:gd name="T2" fmla="*/ 12 w 17"/>
                <a:gd name="T3" fmla="*/ 5 h 17"/>
                <a:gd name="T4" fmla="*/ 12 w 17"/>
                <a:gd name="T5" fmla="*/ 5 h 17"/>
                <a:gd name="T6" fmla="*/ 12 w 17"/>
                <a:gd name="T7" fmla="*/ 5 h 17"/>
                <a:gd name="T8" fmla="*/ 8 w 17"/>
                <a:gd name="T9" fmla="*/ 0 h 17"/>
                <a:gd name="T10" fmla="*/ 8 w 17"/>
                <a:gd name="T11" fmla="*/ 0 h 17"/>
                <a:gd name="T12" fmla="*/ 8 w 17"/>
                <a:gd name="T13" fmla="*/ 0 h 17"/>
                <a:gd name="T14" fmla="*/ 0 w 17"/>
                <a:gd name="T15" fmla="*/ 7 h 17"/>
                <a:gd name="T16" fmla="*/ 4 w 17"/>
                <a:gd name="T17" fmla="*/ 11 h 17"/>
                <a:gd name="T18" fmla="*/ 4 w 17"/>
                <a:gd name="T19" fmla="*/ 11 h 17"/>
                <a:gd name="T20" fmla="*/ 4 w 17"/>
                <a:gd name="T21" fmla="*/ 11 h 17"/>
                <a:gd name="T22" fmla="*/ 8 w 17"/>
                <a:gd name="T23" fmla="*/ 16 h 17"/>
                <a:gd name="T24" fmla="*/ 8 w 17"/>
                <a:gd name="T25" fmla="*/ 16 h 17"/>
                <a:gd name="T26" fmla="*/ 16 w 17"/>
                <a:gd name="T27" fmla="*/ 8 h 17"/>
                <a:gd name="T28" fmla="*/ 16 w 17"/>
                <a:gd name="T29" fmla="*/ 8 h 17"/>
                <a:gd name="T30" fmla="*/ 16 w 17"/>
                <a:gd name="T31" fmla="*/ 8 h 17"/>
                <a:gd name="T32" fmla="*/ 12 w 17"/>
                <a:gd name="T33" fmla="*/ 5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" h="17">
                  <a:moveTo>
                    <a:pt x="12" y="5"/>
                  </a:moveTo>
                  <a:lnTo>
                    <a:pt x="12" y="5"/>
                  </a:lnTo>
                  <a:lnTo>
                    <a:pt x="8" y="0"/>
                  </a:lnTo>
                  <a:lnTo>
                    <a:pt x="0" y="7"/>
                  </a:lnTo>
                  <a:lnTo>
                    <a:pt x="4" y="11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2" y="5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91" name="Freeform 65"/>
            <p:cNvSpPr>
              <a:spLocks noChangeAspect="1"/>
            </p:cNvSpPr>
            <p:nvPr/>
          </p:nvSpPr>
          <p:spPr bwMode="auto">
            <a:xfrm>
              <a:off x="2085" y="2613"/>
              <a:ext cx="17" cy="17"/>
            </a:xfrm>
            <a:custGeom>
              <a:avLst/>
              <a:gdLst>
                <a:gd name="T0" fmla="*/ 16 w 17"/>
                <a:gd name="T1" fmla="*/ 4 h 17"/>
                <a:gd name="T2" fmla="*/ 16 w 17"/>
                <a:gd name="T3" fmla="*/ 4 h 17"/>
                <a:gd name="T4" fmla="*/ 16 w 17"/>
                <a:gd name="T5" fmla="*/ 4 h 17"/>
                <a:gd name="T6" fmla="*/ 11 w 17"/>
                <a:gd name="T7" fmla="*/ 0 h 17"/>
                <a:gd name="T8" fmla="*/ 11 w 17"/>
                <a:gd name="T9" fmla="*/ 0 h 17"/>
                <a:gd name="T10" fmla="*/ 11 w 17"/>
                <a:gd name="T11" fmla="*/ 0 h 17"/>
                <a:gd name="T12" fmla="*/ 5 w 17"/>
                <a:gd name="T13" fmla="*/ 3 h 17"/>
                <a:gd name="T14" fmla="*/ 5 w 17"/>
                <a:gd name="T15" fmla="*/ 3 h 17"/>
                <a:gd name="T16" fmla="*/ 5 w 17"/>
                <a:gd name="T17" fmla="*/ 3 h 17"/>
                <a:gd name="T18" fmla="*/ 0 w 17"/>
                <a:gd name="T19" fmla="*/ 7 h 17"/>
                <a:gd name="T20" fmla="*/ 0 w 17"/>
                <a:gd name="T21" fmla="*/ 7 h 17"/>
                <a:gd name="T22" fmla="*/ 9 w 17"/>
                <a:gd name="T23" fmla="*/ 16 h 17"/>
                <a:gd name="T24" fmla="*/ 9 w 17"/>
                <a:gd name="T25" fmla="*/ 16 h 17"/>
                <a:gd name="T26" fmla="*/ 15 w 17"/>
                <a:gd name="T27" fmla="*/ 12 h 17"/>
                <a:gd name="T28" fmla="*/ 15 w 17"/>
                <a:gd name="T29" fmla="*/ 12 h 17"/>
                <a:gd name="T30" fmla="*/ 15 w 17"/>
                <a:gd name="T31" fmla="*/ 12 h 17"/>
                <a:gd name="T32" fmla="*/ 16 w 17"/>
                <a:gd name="T33" fmla="*/ 4 h 17"/>
                <a:gd name="T34" fmla="*/ 16 w 17"/>
                <a:gd name="T35" fmla="*/ 4 h 17"/>
                <a:gd name="T36" fmla="*/ 16 w 17"/>
                <a:gd name="T37" fmla="*/ 4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7" h="17">
                  <a:moveTo>
                    <a:pt x="16" y="4"/>
                  </a:moveTo>
                  <a:lnTo>
                    <a:pt x="16" y="4"/>
                  </a:lnTo>
                  <a:lnTo>
                    <a:pt x="11" y="0"/>
                  </a:lnTo>
                  <a:lnTo>
                    <a:pt x="5" y="3"/>
                  </a:lnTo>
                  <a:lnTo>
                    <a:pt x="0" y="7"/>
                  </a:lnTo>
                  <a:lnTo>
                    <a:pt x="9" y="16"/>
                  </a:lnTo>
                  <a:lnTo>
                    <a:pt x="15" y="12"/>
                  </a:lnTo>
                  <a:lnTo>
                    <a:pt x="16" y="4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92" name="Freeform 66"/>
            <p:cNvSpPr>
              <a:spLocks noChangeAspect="1"/>
            </p:cNvSpPr>
            <p:nvPr/>
          </p:nvSpPr>
          <p:spPr bwMode="auto">
            <a:xfrm>
              <a:off x="2072" y="2628"/>
              <a:ext cx="17" cy="17"/>
            </a:xfrm>
            <a:custGeom>
              <a:avLst/>
              <a:gdLst>
                <a:gd name="T0" fmla="*/ 5 w 17"/>
                <a:gd name="T1" fmla="*/ 0 h 17"/>
                <a:gd name="T2" fmla="*/ 5 w 17"/>
                <a:gd name="T3" fmla="*/ 0 h 17"/>
                <a:gd name="T4" fmla="*/ 0 w 17"/>
                <a:gd name="T5" fmla="*/ 3 h 17"/>
                <a:gd name="T6" fmla="*/ 4 w 17"/>
                <a:gd name="T7" fmla="*/ 16 h 17"/>
                <a:gd name="T8" fmla="*/ 4 w 17"/>
                <a:gd name="T9" fmla="*/ 16 h 17"/>
                <a:gd name="T10" fmla="*/ 9 w 17"/>
                <a:gd name="T11" fmla="*/ 12 h 17"/>
                <a:gd name="T12" fmla="*/ 9 w 17"/>
                <a:gd name="T13" fmla="*/ 12 h 17"/>
                <a:gd name="T14" fmla="*/ 9 w 17"/>
                <a:gd name="T15" fmla="*/ 12 h 17"/>
                <a:gd name="T16" fmla="*/ 16 w 17"/>
                <a:gd name="T17" fmla="*/ 8 h 17"/>
                <a:gd name="T18" fmla="*/ 5 w 17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17">
                  <a:moveTo>
                    <a:pt x="5" y="0"/>
                  </a:moveTo>
                  <a:lnTo>
                    <a:pt x="5" y="0"/>
                  </a:lnTo>
                  <a:lnTo>
                    <a:pt x="0" y="3"/>
                  </a:lnTo>
                  <a:lnTo>
                    <a:pt x="4" y="16"/>
                  </a:lnTo>
                  <a:lnTo>
                    <a:pt x="9" y="12"/>
                  </a:lnTo>
                  <a:lnTo>
                    <a:pt x="16" y="8"/>
                  </a:lnTo>
                  <a:lnTo>
                    <a:pt x="5" y="0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93" name="Freeform 67"/>
            <p:cNvSpPr>
              <a:spLocks noChangeAspect="1"/>
            </p:cNvSpPr>
            <p:nvPr/>
          </p:nvSpPr>
          <p:spPr bwMode="auto">
            <a:xfrm>
              <a:off x="2086" y="2604"/>
              <a:ext cx="17" cy="17"/>
            </a:xfrm>
            <a:custGeom>
              <a:avLst/>
              <a:gdLst>
                <a:gd name="T0" fmla="*/ 16 w 17"/>
                <a:gd name="T1" fmla="*/ 1 h 17"/>
                <a:gd name="T2" fmla="*/ 16 w 17"/>
                <a:gd name="T3" fmla="*/ 1 h 17"/>
                <a:gd name="T4" fmla="*/ 0 w 17"/>
                <a:gd name="T5" fmla="*/ 0 h 17"/>
                <a:gd name="T6" fmla="*/ 7 w 17"/>
                <a:gd name="T7" fmla="*/ 16 h 17"/>
                <a:gd name="T8" fmla="*/ 7 w 17"/>
                <a:gd name="T9" fmla="*/ 16 h 17"/>
                <a:gd name="T10" fmla="*/ 7 w 17"/>
                <a:gd name="T11" fmla="*/ 16 h 17"/>
                <a:gd name="T12" fmla="*/ 8 w 17"/>
                <a:gd name="T13" fmla="*/ 5 h 17"/>
                <a:gd name="T14" fmla="*/ 8 w 17"/>
                <a:gd name="T15" fmla="*/ 5 h 17"/>
                <a:gd name="T16" fmla="*/ 8 w 17"/>
                <a:gd name="T17" fmla="*/ 5 h 17"/>
                <a:gd name="T18" fmla="*/ 16 w 17"/>
                <a:gd name="T19" fmla="*/ 1 h 17"/>
                <a:gd name="T20" fmla="*/ 16 w 17"/>
                <a:gd name="T21" fmla="*/ 1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17">
                  <a:moveTo>
                    <a:pt x="16" y="1"/>
                  </a:moveTo>
                  <a:lnTo>
                    <a:pt x="16" y="1"/>
                  </a:lnTo>
                  <a:lnTo>
                    <a:pt x="0" y="0"/>
                  </a:lnTo>
                  <a:lnTo>
                    <a:pt x="7" y="16"/>
                  </a:lnTo>
                  <a:lnTo>
                    <a:pt x="8" y="5"/>
                  </a:lnTo>
                  <a:lnTo>
                    <a:pt x="16" y="1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94" name="Arc 68"/>
            <p:cNvSpPr>
              <a:spLocks noChangeAspect="1"/>
            </p:cNvSpPr>
            <p:nvPr/>
          </p:nvSpPr>
          <p:spPr bwMode="auto">
            <a:xfrm rot="2940000">
              <a:off x="2139" y="2506"/>
              <a:ext cx="119" cy="124"/>
            </a:xfrm>
            <a:custGeom>
              <a:avLst/>
              <a:gdLst>
                <a:gd name="T0" fmla="*/ 0 w 43200"/>
                <a:gd name="T1" fmla="*/ 0 h 21600"/>
                <a:gd name="T2" fmla="*/ 0 w 43200"/>
                <a:gd name="T3" fmla="*/ 0 h 21600"/>
                <a:gd name="T4" fmla="*/ 0 w 432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21600" fill="none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</a:path>
                <a:path w="43200" h="21600" stroke="0" extrusionOk="0">
                  <a:moveTo>
                    <a:pt x="0" y="21600"/>
                  </a:move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95" name="Freeform 69"/>
            <p:cNvSpPr>
              <a:spLocks noChangeAspect="1"/>
            </p:cNvSpPr>
            <p:nvPr/>
          </p:nvSpPr>
          <p:spPr bwMode="auto">
            <a:xfrm>
              <a:off x="2067" y="2549"/>
              <a:ext cx="131" cy="133"/>
            </a:xfrm>
            <a:custGeom>
              <a:avLst/>
              <a:gdLst>
                <a:gd name="T0" fmla="*/ 53 w 131"/>
                <a:gd name="T1" fmla="*/ 0 h 133"/>
                <a:gd name="T2" fmla="*/ 56 w 131"/>
                <a:gd name="T3" fmla="*/ 11 h 133"/>
                <a:gd name="T4" fmla="*/ 59 w 131"/>
                <a:gd name="T5" fmla="*/ 19 h 133"/>
                <a:gd name="T6" fmla="*/ 61 w 131"/>
                <a:gd name="T7" fmla="*/ 28 h 133"/>
                <a:gd name="T8" fmla="*/ 64 w 131"/>
                <a:gd name="T9" fmla="*/ 36 h 133"/>
                <a:gd name="T10" fmla="*/ 67 w 131"/>
                <a:gd name="T11" fmla="*/ 43 h 133"/>
                <a:gd name="T12" fmla="*/ 73 w 131"/>
                <a:gd name="T13" fmla="*/ 49 h 133"/>
                <a:gd name="T14" fmla="*/ 78 w 131"/>
                <a:gd name="T15" fmla="*/ 55 h 133"/>
                <a:gd name="T16" fmla="*/ 82 w 131"/>
                <a:gd name="T17" fmla="*/ 62 h 133"/>
                <a:gd name="T18" fmla="*/ 86 w 131"/>
                <a:gd name="T19" fmla="*/ 69 h 133"/>
                <a:gd name="T20" fmla="*/ 92 w 131"/>
                <a:gd name="T21" fmla="*/ 75 h 133"/>
                <a:gd name="T22" fmla="*/ 99 w 131"/>
                <a:gd name="T23" fmla="*/ 79 h 133"/>
                <a:gd name="T24" fmla="*/ 105 w 131"/>
                <a:gd name="T25" fmla="*/ 85 h 133"/>
                <a:gd name="T26" fmla="*/ 113 w 131"/>
                <a:gd name="T27" fmla="*/ 89 h 133"/>
                <a:gd name="T28" fmla="*/ 120 w 131"/>
                <a:gd name="T29" fmla="*/ 94 h 133"/>
                <a:gd name="T30" fmla="*/ 130 w 131"/>
                <a:gd name="T31" fmla="*/ 96 h 133"/>
                <a:gd name="T32" fmla="*/ 125 w 131"/>
                <a:gd name="T33" fmla="*/ 103 h 133"/>
                <a:gd name="T34" fmla="*/ 119 w 131"/>
                <a:gd name="T35" fmla="*/ 108 h 133"/>
                <a:gd name="T36" fmla="*/ 115 w 131"/>
                <a:gd name="T37" fmla="*/ 115 h 133"/>
                <a:gd name="T38" fmla="*/ 109 w 131"/>
                <a:gd name="T39" fmla="*/ 121 h 133"/>
                <a:gd name="T40" fmla="*/ 102 w 131"/>
                <a:gd name="T41" fmla="*/ 126 h 133"/>
                <a:gd name="T42" fmla="*/ 94 w 131"/>
                <a:gd name="T43" fmla="*/ 128 h 133"/>
                <a:gd name="T44" fmla="*/ 85 w 131"/>
                <a:gd name="T45" fmla="*/ 130 h 133"/>
                <a:gd name="T46" fmla="*/ 74 w 131"/>
                <a:gd name="T47" fmla="*/ 132 h 133"/>
                <a:gd name="T48" fmla="*/ 66 w 131"/>
                <a:gd name="T49" fmla="*/ 129 h 133"/>
                <a:gd name="T50" fmla="*/ 56 w 131"/>
                <a:gd name="T51" fmla="*/ 126 h 133"/>
                <a:gd name="T52" fmla="*/ 47 w 131"/>
                <a:gd name="T53" fmla="*/ 123 h 133"/>
                <a:gd name="T54" fmla="*/ 37 w 131"/>
                <a:gd name="T55" fmla="*/ 121 h 133"/>
                <a:gd name="T56" fmla="*/ 30 w 131"/>
                <a:gd name="T57" fmla="*/ 116 h 133"/>
                <a:gd name="T58" fmla="*/ 22 w 131"/>
                <a:gd name="T59" fmla="*/ 112 h 133"/>
                <a:gd name="T60" fmla="*/ 16 w 131"/>
                <a:gd name="T61" fmla="*/ 107 h 133"/>
                <a:gd name="T62" fmla="*/ 11 w 131"/>
                <a:gd name="T63" fmla="*/ 101 h 133"/>
                <a:gd name="T64" fmla="*/ 8 w 131"/>
                <a:gd name="T65" fmla="*/ 93 h 133"/>
                <a:gd name="T66" fmla="*/ 5 w 131"/>
                <a:gd name="T67" fmla="*/ 86 h 133"/>
                <a:gd name="T68" fmla="*/ 2 w 131"/>
                <a:gd name="T69" fmla="*/ 78 h 133"/>
                <a:gd name="T70" fmla="*/ 0 w 131"/>
                <a:gd name="T71" fmla="*/ 69 h 133"/>
                <a:gd name="T72" fmla="*/ 4 w 131"/>
                <a:gd name="T73" fmla="*/ 61 h 133"/>
                <a:gd name="T74" fmla="*/ 7 w 131"/>
                <a:gd name="T75" fmla="*/ 52 h 133"/>
                <a:gd name="T76" fmla="*/ 11 w 131"/>
                <a:gd name="T77" fmla="*/ 45 h 133"/>
                <a:gd name="T78" fmla="*/ 14 w 131"/>
                <a:gd name="T79" fmla="*/ 36 h 133"/>
                <a:gd name="T80" fmla="*/ 19 w 131"/>
                <a:gd name="T81" fmla="*/ 28 h 133"/>
                <a:gd name="T82" fmla="*/ 23 w 131"/>
                <a:gd name="T83" fmla="*/ 21 h 133"/>
                <a:gd name="T84" fmla="*/ 27 w 131"/>
                <a:gd name="T85" fmla="*/ 15 h 133"/>
                <a:gd name="T86" fmla="*/ 33 w 131"/>
                <a:gd name="T87" fmla="*/ 9 h 133"/>
                <a:gd name="T88" fmla="*/ 41 w 131"/>
                <a:gd name="T89" fmla="*/ 6 h 133"/>
                <a:gd name="T90" fmla="*/ 53 w 131"/>
                <a:gd name="T91" fmla="*/ 0 h 133"/>
                <a:gd name="T92" fmla="*/ 53 w 131"/>
                <a:gd name="T93" fmla="*/ 0 h 13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31" h="133">
                  <a:moveTo>
                    <a:pt x="53" y="0"/>
                  </a:moveTo>
                  <a:lnTo>
                    <a:pt x="56" y="11"/>
                  </a:lnTo>
                  <a:lnTo>
                    <a:pt x="59" y="19"/>
                  </a:lnTo>
                  <a:lnTo>
                    <a:pt x="61" y="28"/>
                  </a:lnTo>
                  <a:lnTo>
                    <a:pt x="64" y="36"/>
                  </a:lnTo>
                  <a:lnTo>
                    <a:pt x="67" y="43"/>
                  </a:lnTo>
                  <a:lnTo>
                    <a:pt x="73" y="49"/>
                  </a:lnTo>
                  <a:lnTo>
                    <a:pt x="78" y="55"/>
                  </a:lnTo>
                  <a:lnTo>
                    <a:pt x="82" y="62"/>
                  </a:lnTo>
                  <a:lnTo>
                    <a:pt x="86" y="69"/>
                  </a:lnTo>
                  <a:lnTo>
                    <a:pt x="92" y="75"/>
                  </a:lnTo>
                  <a:lnTo>
                    <a:pt x="99" y="79"/>
                  </a:lnTo>
                  <a:lnTo>
                    <a:pt x="105" y="85"/>
                  </a:lnTo>
                  <a:lnTo>
                    <a:pt x="113" y="89"/>
                  </a:lnTo>
                  <a:lnTo>
                    <a:pt x="120" y="94"/>
                  </a:lnTo>
                  <a:lnTo>
                    <a:pt x="130" y="96"/>
                  </a:lnTo>
                  <a:lnTo>
                    <a:pt x="125" y="103"/>
                  </a:lnTo>
                  <a:lnTo>
                    <a:pt x="119" y="108"/>
                  </a:lnTo>
                  <a:lnTo>
                    <a:pt x="115" y="115"/>
                  </a:lnTo>
                  <a:lnTo>
                    <a:pt x="109" y="121"/>
                  </a:lnTo>
                  <a:lnTo>
                    <a:pt x="102" y="126"/>
                  </a:lnTo>
                  <a:lnTo>
                    <a:pt x="94" y="128"/>
                  </a:lnTo>
                  <a:lnTo>
                    <a:pt x="85" y="130"/>
                  </a:lnTo>
                  <a:lnTo>
                    <a:pt x="74" y="132"/>
                  </a:lnTo>
                  <a:lnTo>
                    <a:pt x="66" y="129"/>
                  </a:lnTo>
                  <a:lnTo>
                    <a:pt x="56" y="126"/>
                  </a:lnTo>
                  <a:lnTo>
                    <a:pt x="47" y="123"/>
                  </a:lnTo>
                  <a:lnTo>
                    <a:pt x="37" y="121"/>
                  </a:lnTo>
                  <a:lnTo>
                    <a:pt x="30" y="116"/>
                  </a:lnTo>
                  <a:lnTo>
                    <a:pt x="22" y="112"/>
                  </a:lnTo>
                  <a:lnTo>
                    <a:pt x="16" y="107"/>
                  </a:lnTo>
                  <a:lnTo>
                    <a:pt x="11" y="101"/>
                  </a:lnTo>
                  <a:lnTo>
                    <a:pt x="8" y="93"/>
                  </a:lnTo>
                  <a:lnTo>
                    <a:pt x="5" y="86"/>
                  </a:lnTo>
                  <a:lnTo>
                    <a:pt x="2" y="78"/>
                  </a:lnTo>
                  <a:lnTo>
                    <a:pt x="0" y="69"/>
                  </a:lnTo>
                  <a:lnTo>
                    <a:pt x="4" y="61"/>
                  </a:lnTo>
                  <a:lnTo>
                    <a:pt x="7" y="52"/>
                  </a:lnTo>
                  <a:lnTo>
                    <a:pt x="11" y="45"/>
                  </a:lnTo>
                  <a:lnTo>
                    <a:pt x="14" y="36"/>
                  </a:lnTo>
                  <a:lnTo>
                    <a:pt x="19" y="28"/>
                  </a:lnTo>
                  <a:lnTo>
                    <a:pt x="23" y="21"/>
                  </a:lnTo>
                  <a:lnTo>
                    <a:pt x="27" y="15"/>
                  </a:lnTo>
                  <a:lnTo>
                    <a:pt x="33" y="9"/>
                  </a:lnTo>
                  <a:lnTo>
                    <a:pt x="41" y="6"/>
                  </a:lnTo>
                  <a:lnTo>
                    <a:pt x="53" y="0"/>
                  </a:lnTo>
                </a:path>
              </a:pathLst>
            </a:custGeom>
            <a:solidFill>
              <a:srgbClr val="D881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96" name="Line 70"/>
            <p:cNvSpPr>
              <a:spLocks noChangeAspect="1" noChangeShapeType="1"/>
            </p:cNvSpPr>
            <p:nvPr/>
          </p:nvSpPr>
          <p:spPr bwMode="auto">
            <a:xfrm flipV="1">
              <a:off x="2246" y="2516"/>
              <a:ext cx="14" cy="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8696" name="Group 71"/>
          <p:cNvGrpSpPr>
            <a:grpSpLocks noChangeAspect="1"/>
          </p:cNvGrpSpPr>
          <p:nvPr/>
        </p:nvGrpSpPr>
        <p:grpSpPr bwMode="auto">
          <a:xfrm>
            <a:off x="4276725" y="5260975"/>
            <a:ext cx="849313" cy="473075"/>
            <a:chOff x="2020" y="2623"/>
            <a:chExt cx="267" cy="149"/>
          </a:xfrm>
        </p:grpSpPr>
        <p:sp>
          <p:nvSpPr>
            <p:cNvPr id="28761" name="Freeform 72"/>
            <p:cNvSpPr>
              <a:spLocks noChangeAspect="1"/>
            </p:cNvSpPr>
            <p:nvPr/>
          </p:nvSpPr>
          <p:spPr bwMode="auto">
            <a:xfrm>
              <a:off x="2020" y="2646"/>
              <a:ext cx="56" cy="126"/>
            </a:xfrm>
            <a:custGeom>
              <a:avLst/>
              <a:gdLst>
                <a:gd name="T0" fmla="*/ 17 w 56"/>
                <a:gd name="T1" fmla="*/ 123 h 126"/>
                <a:gd name="T2" fmla="*/ 12 w 56"/>
                <a:gd name="T3" fmla="*/ 116 h 126"/>
                <a:gd name="T4" fmla="*/ 17 w 56"/>
                <a:gd name="T5" fmla="*/ 116 h 126"/>
                <a:gd name="T6" fmla="*/ 21 w 56"/>
                <a:gd name="T7" fmla="*/ 115 h 126"/>
                <a:gd name="T8" fmla="*/ 29 w 56"/>
                <a:gd name="T9" fmla="*/ 118 h 126"/>
                <a:gd name="T10" fmla="*/ 25 w 56"/>
                <a:gd name="T11" fmla="*/ 114 h 126"/>
                <a:gd name="T12" fmla="*/ 32 w 56"/>
                <a:gd name="T13" fmla="*/ 110 h 126"/>
                <a:gd name="T14" fmla="*/ 31 w 56"/>
                <a:gd name="T15" fmla="*/ 103 h 126"/>
                <a:gd name="T16" fmla="*/ 31 w 56"/>
                <a:gd name="T17" fmla="*/ 95 h 126"/>
                <a:gd name="T18" fmla="*/ 30 w 56"/>
                <a:gd name="T19" fmla="*/ 91 h 126"/>
                <a:gd name="T20" fmla="*/ 38 w 56"/>
                <a:gd name="T21" fmla="*/ 91 h 126"/>
                <a:gd name="T22" fmla="*/ 37 w 56"/>
                <a:gd name="T23" fmla="*/ 83 h 126"/>
                <a:gd name="T24" fmla="*/ 37 w 56"/>
                <a:gd name="T25" fmla="*/ 78 h 126"/>
                <a:gd name="T26" fmla="*/ 41 w 56"/>
                <a:gd name="T27" fmla="*/ 75 h 126"/>
                <a:gd name="T28" fmla="*/ 37 w 56"/>
                <a:gd name="T29" fmla="*/ 76 h 126"/>
                <a:gd name="T30" fmla="*/ 39 w 56"/>
                <a:gd name="T31" fmla="*/ 67 h 126"/>
                <a:gd name="T32" fmla="*/ 43 w 56"/>
                <a:gd name="T33" fmla="*/ 66 h 126"/>
                <a:gd name="T34" fmla="*/ 48 w 56"/>
                <a:gd name="T35" fmla="*/ 70 h 126"/>
                <a:gd name="T36" fmla="*/ 51 w 56"/>
                <a:gd name="T37" fmla="*/ 69 h 126"/>
                <a:gd name="T38" fmla="*/ 48 w 56"/>
                <a:gd name="T39" fmla="*/ 65 h 126"/>
                <a:gd name="T40" fmla="*/ 43 w 56"/>
                <a:gd name="T41" fmla="*/ 62 h 126"/>
                <a:gd name="T42" fmla="*/ 39 w 56"/>
                <a:gd name="T43" fmla="*/ 59 h 126"/>
                <a:gd name="T44" fmla="*/ 54 w 56"/>
                <a:gd name="T45" fmla="*/ 50 h 126"/>
                <a:gd name="T46" fmla="*/ 46 w 56"/>
                <a:gd name="T47" fmla="*/ 50 h 126"/>
                <a:gd name="T48" fmla="*/ 42 w 56"/>
                <a:gd name="T49" fmla="*/ 51 h 126"/>
                <a:gd name="T50" fmla="*/ 42 w 56"/>
                <a:gd name="T51" fmla="*/ 51 h 126"/>
                <a:gd name="T52" fmla="*/ 38 w 56"/>
                <a:gd name="T53" fmla="*/ 48 h 126"/>
                <a:gd name="T54" fmla="*/ 37 w 56"/>
                <a:gd name="T55" fmla="*/ 40 h 126"/>
                <a:gd name="T56" fmla="*/ 40 w 56"/>
                <a:gd name="T57" fmla="*/ 35 h 126"/>
                <a:gd name="T58" fmla="*/ 44 w 56"/>
                <a:gd name="T59" fmla="*/ 39 h 126"/>
                <a:gd name="T60" fmla="*/ 44 w 56"/>
                <a:gd name="T61" fmla="*/ 35 h 126"/>
                <a:gd name="T62" fmla="*/ 36 w 56"/>
                <a:gd name="T63" fmla="*/ 36 h 126"/>
                <a:gd name="T64" fmla="*/ 35 w 56"/>
                <a:gd name="T65" fmla="*/ 20 h 126"/>
                <a:gd name="T66" fmla="*/ 30 w 56"/>
                <a:gd name="T67" fmla="*/ 20 h 126"/>
                <a:gd name="T68" fmla="*/ 26 w 56"/>
                <a:gd name="T69" fmla="*/ 16 h 126"/>
                <a:gd name="T70" fmla="*/ 25 w 56"/>
                <a:gd name="T71" fmla="*/ 12 h 126"/>
                <a:gd name="T72" fmla="*/ 21 w 56"/>
                <a:gd name="T73" fmla="*/ 13 h 126"/>
                <a:gd name="T74" fmla="*/ 21 w 56"/>
                <a:gd name="T75" fmla="*/ 10 h 126"/>
                <a:gd name="T76" fmla="*/ 16 w 56"/>
                <a:gd name="T77" fmla="*/ 7 h 126"/>
                <a:gd name="T78" fmla="*/ 11 w 56"/>
                <a:gd name="T79" fmla="*/ 7 h 126"/>
                <a:gd name="T80" fmla="*/ 11 w 56"/>
                <a:gd name="T81" fmla="*/ 7 h 126"/>
                <a:gd name="T82" fmla="*/ 3 w 56"/>
                <a:gd name="T83" fmla="*/ 3 h 126"/>
                <a:gd name="T84" fmla="*/ 3 w 56"/>
                <a:gd name="T85" fmla="*/ 3 h 126"/>
                <a:gd name="T86" fmla="*/ 13 w 56"/>
                <a:gd name="T87" fmla="*/ 18 h 126"/>
                <a:gd name="T88" fmla="*/ 23 w 56"/>
                <a:gd name="T89" fmla="*/ 36 h 126"/>
                <a:gd name="T90" fmla="*/ 30 w 56"/>
                <a:gd name="T91" fmla="*/ 56 h 126"/>
                <a:gd name="T92" fmla="*/ 29 w 56"/>
                <a:gd name="T93" fmla="*/ 80 h 126"/>
                <a:gd name="T94" fmla="*/ 26 w 56"/>
                <a:gd name="T95" fmla="*/ 92 h 126"/>
                <a:gd name="T96" fmla="*/ 15 w 56"/>
                <a:gd name="T97" fmla="*/ 108 h 126"/>
                <a:gd name="T98" fmla="*/ 5 w 56"/>
                <a:gd name="T99" fmla="*/ 120 h 126"/>
                <a:gd name="T100" fmla="*/ 14 w 56"/>
                <a:gd name="T101" fmla="*/ 125 h 126"/>
                <a:gd name="T102" fmla="*/ 17 w 56"/>
                <a:gd name="T103" fmla="*/ 123 h 12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6" h="126">
                  <a:moveTo>
                    <a:pt x="17" y="123"/>
                  </a:moveTo>
                  <a:lnTo>
                    <a:pt x="17" y="123"/>
                  </a:lnTo>
                  <a:lnTo>
                    <a:pt x="17" y="119"/>
                  </a:lnTo>
                  <a:lnTo>
                    <a:pt x="12" y="116"/>
                  </a:lnTo>
                  <a:lnTo>
                    <a:pt x="17" y="116"/>
                  </a:lnTo>
                  <a:lnTo>
                    <a:pt x="21" y="115"/>
                  </a:lnTo>
                  <a:lnTo>
                    <a:pt x="25" y="119"/>
                  </a:lnTo>
                  <a:lnTo>
                    <a:pt x="29" y="118"/>
                  </a:lnTo>
                  <a:lnTo>
                    <a:pt x="32" y="114"/>
                  </a:lnTo>
                  <a:lnTo>
                    <a:pt x="25" y="114"/>
                  </a:lnTo>
                  <a:lnTo>
                    <a:pt x="29" y="115"/>
                  </a:lnTo>
                  <a:lnTo>
                    <a:pt x="32" y="110"/>
                  </a:lnTo>
                  <a:lnTo>
                    <a:pt x="32" y="106"/>
                  </a:lnTo>
                  <a:lnTo>
                    <a:pt x="31" y="103"/>
                  </a:lnTo>
                  <a:lnTo>
                    <a:pt x="31" y="99"/>
                  </a:lnTo>
                  <a:lnTo>
                    <a:pt x="31" y="95"/>
                  </a:lnTo>
                  <a:lnTo>
                    <a:pt x="30" y="91"/>
                  </a:lnTo>
                  <a:lnTo>
                    <a:pt x="35" y="91"/>
                  </a:lnTo>
                  <a:lnTo>
                    <a:pt x="38" y="91"/>
                  </a:lnTo>
                  <a:lnTo>
                    <a:pt x="34" y="87"/>
                  </a:lnTo>
                  <a:lnTo>
                    <a:pt x="37" y="83"/>
                  </a:lnTo>
                  <a:lnTo>
                    <a:pt x="37" y="78"/>
                  </a:lnTo>
                  <a:lnTo>
                    <a:pt x="41" y="75"/>
                  </a:lnTo>
                  <a:lnTo>
                    <a:pt x="37" y="76"/>
                  </a:lnTo>
                  <a:lnTo>
                    <a:pt x="36" y="71"/>
                  </a:lnTo>
                  <a:lnTo>
                    <a:pt x="39" y="67"/>
                  </a:lnTo>
                  <a:lnTo>
                    <a:pt x="43" y="66"/>
                  </a:lnTo>
                  <a:lnTo>
                    <a:pt x="44" y="70"/>
                  </a:lnTo>
                  <a:lnTo>
                    <a:pt x="48" y="70"/>
                  </a:lnTo>
                  <a:lnTo>
                    <a:pt x="51" y="69"/>
                  </a:lnTo>
                  <a:lnTo>
                    <a:pt x="52" y="65"/>
                  </a:lnTo>
                  <a:lnTo>
                    <a:pt x="48" y="65"/>
                  </a:lnTo>
                  <a:lnTo>
                    <a:pt x="43" y="66"/>
                  </a:lnTo>
                  <a:lnTo>
                    <a:pt x="43" y="62"/>
                  </a:lnTo>
                  <a:lnTo>
                    <a:pt x="39" y="63"/>
                  </a:lnTo>
                  <a:lnTo>
                    <a:pt x="39" y="59"/>
                  </a:lnTo>
                  <a:lnTo>
                    <a:pt x="43" y="55"/>
                  </a:lnTo>
                  <a:lnTo>
                    <a:pt x="55" y="53"/>
                  </a:lnTo>
                  <a:lnTo>
                    <a:pt x="54" y="50"/>
                  </a:lnTo>
                  <a:lnTo>
                    <a:pt x="51" y="50"/>
                  </a:lnTo>
                  <a:lnTo>
                    <a:pt x="46" y="50"/>
                  </a:lnTo>
                  <a:lnTo>
                    <a:pt x="42" y="51"/>
                  </a:lnTo>
                  <a:lnTo>
                    <a:pt x="38" y="51"/>
                  </a:lnTo>
                  <a:lnTo>
                    <a:pt x="38" y="48"/>
                  </a:lnTo>
                  <a:lnTo>
                    <a:pt x="37" y="44"/>
                  </a:lnTo>
                  <a:lnTo>
                    <a:pt x="37" y="40"/>
                  </a:lnTo>
                  <a:lnTo>
                    <a:pt x="40" y="39"/>
                  </a:lnTo>
                  <a:lnTo>
                    <a:pt x="40" y="35"/>
                  </a:lnTo>
                  <a:lnTo>
                    <a:pt x="44" y="39"/>
                  </a:lnTo>
                  <a:lnTo>
                    <a:pt x="44" y="35"/>
                  </a:lnTo>
                  <a:lnTo>
                    <a:pt x="40" y="35"/>
                  </a:lnTo>
                  <a:lnTo>
                    <a:pt x="36" y="36"/>
                  </a:lnTo>
                  <a:lnTo>
                    <a:pt x="35" y="32"/>
                  </a:lnTo>
                  <a:lnTo>
                    <a:pt x="31" y="32"/>
                  </a:lnTo>
                  <a:lnTo>
                    <a:pt x="35" y="20"/>
                  </a:lnTo>
                  <a:lnTo>
                    <a:pt x="30" y="20"/>
                  </a:lnTo>
                  <a:lnTo>
                    <a:pt x="26" y="20"/>
                  </a:lnTo>
                  <a:lnTo>
                    <a:pt x="26" y="16"/>
                  </a:lnTo>
                  <a:lnTo>
                    <a:pt x="25" y="12"/>
                  </a:lnTo>
                  <a:lnTo>
                    <a:pt x="22" y="17"/>
                  </a:lnTo>
                  <a:lnTo>
                    <a:pt x="21" y="13"/>
                  </a:lnTo>
                  <a:lnTo>
                    <a:pt x="21" y="10"/>
                  </a:lnTo>
                  <a:lnTo>
                    <a:pt x="20" y="5"/>
                  </a:lnTo>
                  <a:lnTo>
                    <a:pt x="16" y="7"/>
                  </a:lnTo>
                  <a:lnTo>
                    <a:pt x="11" y="7"/>
                  </a:lnTo>
                  <a:lnTo>
                    <a:pt x="8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0" y="4"/>
                  </a:lnTo>
                  <a:lnTo>
                    <a:pt x="4" y="7"/>
                  </a:lnTo>
                  <a:lnTo>
                    <a:pt x="8" y="11"/>
                  </a:lnTo>
                  <a:lnTo>
                    <a:pt x="13" y="18"/>
                  </a:lnTo>
                  <a:lnTo>
                    <a:pt x="14" y="22"/>
                  </a:lnTo>
                  <a:lnTo>
                    <a:pt x="19" y="25"/>
                  </a:lnTo>
                  <a:lnTo>
                    <a:pt x="23" y="32"/>
                  </a:lnTo>
                  <a:lnTo>
                    <a:pt x="23" y="36"/>
                  </a:lnTo>
                  <a:lnTo>
                    <a:pt x="24" y="40"/>
                  </a:lnTo>
                  <a:lnTo>
                    <a:pt x="25" y="48"/>
                  </a:lnTo>
                  <a:lnTo>
                    <a:pt x="25" y="52"/>
                  </a:lnTo>
                  <a:lnTo>
                    <a:pt x="30" y="56"/>
                  </a:lnTo>
                  <a:lnTo>
                    <a:pt x="31" y="63"/>
                  </a:lnTo>
                  <a:lnTo>
                    <a:pt x="27" y="68"/>
                  </a:lnTo>
                  <a:lnTo>
                    <a:pt x="28" y="76"/>
                  </a:lnTo>
                  <a:lnTo>
                    <a:pt x="29" y="80"/>
                  </a:lnTo>
                  <a:lnTo>
                    <a:pt x="29" y="83"/>
                  </a:lnTo>
                  <a:lnTo>
                    <a:pt x="29" y="87"/>
                  </a:lnTo>
                  <a:lnTo>
                    <a:pt x="26" y="92"/>
                  </a:lnTo>
                  <a:lnTo>
                    <a:pt x="27" y="96"/>
                  </a:lnTo>
                  <a:lnTo>
                    <a:pt x="23" y="100"/>
                  </a:lnTo>
                  <a:lnTo>
                    <a:pt x="19" y="104"/>
                  </a:lnTo>
                  <a:lnTo>
                    <a:pt x="15" y="108"/>
                  </a:lnTo>
                  <a:lnTo>
                    <a:pt x="12" y="112"/>
                  </a:lnTo>
                  <a:lnTo>
                    <a:pt x="4" y="116"/>
                  </a:lnTo>
                  <a:lnTo>
                    <a:pt x="5" y="120"/>
                  </a:lnTo>
                  <a:lnTo>
                    <a:pt x="9" y="124"/>
                  </a:lnTo>
                  <a:lnTo>
                    <a:pt x="14" y="125"/>
                  </a:lnTo>
                  <a:lnTo>
                    <a:pt x="17" y="123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62" name="Freeform 73"/>
            <p:cNvSpPr>
              <a:spLocks noChangeAspect="1"/>
            </p:cNvSpPr>
            <p:nvPr/>
          </p:nvSpPr>
          <p:spPr bwMode="auto">
            <a:xfrm>
              <a:off x="2092" y="2633"/>
              <a:ext cx="45" cy="115"/>
            </a:xfrm>
            <a:custGeom>
              <a:avLst/>
              <a:gdLst>
                <a:gd name="T0" fmla="*/ 38 w 45"/>
                <a:gd name="T1" fmla="*/ 106 h 115"/>
                <a:gd name="T2" fmla="*/ 29 w 45"/>
                <a:gd name="T3" fmla="*/ 91 h 115"/>
                <a:gd name="T4" fmla="*/ 26 w 45"/>
                <a:gd name="T5" fmla="*/ 67 h 115"/>
                <a:gd name="T6" fmla="*/ 25 w 45"/>
                <a:gd name="T7" fmla="*/ 53 h 115"/>
                <a:gd name="T8" fmla="*/ 27 w 45"/>
                <a:gd name="T9" fmla="*/ 40 h 115"/>
                <a:gd name="T10" fmla="*/ 29 w 45"/>
                <a:gd name="T11" fmla="*/ 25 h 115"/>
                <a:gd name="T12" fmla="*/ 36 w 45"/>
                <a:gd name="T13" fmla="*/ 11 h 115"/>
                <a:gd name="T14" fmla="*/ 44 w 45"/>
                <a:gd name="T15" fmla="*/ 0 h 115"/>
                <a:gd name="T16" fmla="*/ 39 w 45"/>
                <a:gd name="T17" fmla="*/ 4 h 115"/>
                <a:gd name="T18" fmla="*/ 27 w 45"/>
                <a:gd name="T19" fmla="*/ 9 h 115"/>
                <a:gd name="T20" fmla="*/ 24 w 45"/>
                <a:gd name="T21" fmla="*/ 13 h 115"/>
                <a:gd name="T22" fmla="*/ 20 w 45"/>
                <a:gd name="T23" fmla="*/ 18 h 115"/>
                <a:gd name="T24" fmla="*/ 21 w 45"/>
                <a:gd name="T25" fmla="*/ 21 h 115"/>
                <a:gd name="T26" fmla="*/ 22 w 45"/>
                <a:gd name="T27" fmla="*/ 25 h 115"/>
                <a:gd name="T28" fmla="*/ 17 w 45"/>
                <a:gd name="T29" fmla="*/ 25 h 115"/>
                <a:gd name="T30" fmla="*/ 8 w 45"/>
                <a:gd name="T31" fmla="*/ 27 h 115"/>
                <a:gd name="T32" fmla="*/ 5 w 45"/>
                <a:gd name="T33" fmla="*/ 31 h 115"/>
                <a:gd name="T34" fmla="*/ 5 w 45"/>
                <a:gd name="T35" fmla="*/ 31 h 115"/>
                <a:gd name="T36" fmla="*/ 14 w 45"/>
                <a:gd name="T37" fmla="*/ 34 h 115"/>
                <a:gd name="T38" fmla="*/ 14 w 45"/>
                <a:gd name="T39" fmla="*/ 38 h 115"/>
                <a:gd name="T40" fmla="*/ 11 w 45"/>
                <a:gd name="T41" fmla="*/ 43 h 115"/>
                <a:gd name="T42" fmla="*/ 3 w 45"/>
                <a:gd name="T43" fmla="*/ 43 h 115"/>
                <a:gd name="T44" fmla="*/ 0 w 45"/>
                <a:gd name="T45" fmla="*/ 43 h 115"/>
                <a:gd name="T46" fmla="*/ 0 w 45"/>
                <a:gd name="T47" fmla="*/ 47 h 115"/>
                <a:gd name="T48" fmla="*/ 4 w 45"/>
                <a:gd name="T49" fmla="*/ 46 h 115"/>
                <a:gd name="T50" fmla="*/ 12 w 45"/>
                <a:gd name="T51" fmla="*/ 46 h 115"/>
                <a:gd name="T52" fmla="*/ 16 w 45"/>
                <a:gd name="T53" fmla="*/ 46 h 115"/>
                <a:gd name="T54" fmla="*/ 12 w 45"/>
                <a:gd name="T55" fmla="*/ 46 h 115"/>
                <a:gd name="T56" fmla="*/ 11 w 45"/>
                <a:gd name="T57" fmla="*/ 50 h 115"/>
                <a:gd name="T58" fmla="*/ 11 w 45"/>
                <a:gd name="T59" fmla="*/ 50 h 115"/>
                <a:gd name="T60" fmla="*/ 16 w 45"/>
                <a:gd name="T61" fmla="*/ 53 h 115"/>
                <a:gd name="T62" fmla="*/ 12 w 45"/>
                <a:gd name="T63" fmla="*/ 54 h 115"/>
                <a:gd name="T64" fmla="*/ 1 w 45"/>
                <a:gd name="T65" fmla="*/ 55 h 115"/>
                <a:gd name="T66" fmla="*/ 1 w 45"/>
                <a:gd name="T67" fmla="*/ 55 h 115"/>
                <a:gd name="T68" fmla="*/ 1 w 45"/>
                <a:gd name="T69" fmla="*/ 62 h 115"/>
                <a:gd name="T70" fmla="*/ 1 w 45"/>
                <a:gd name="T71" fmla="*/ 62 h 115"/>
                <a:gd name="T72" fmla="*/ 9 w 45"/>
                <a:gd name="T73" fmla="*/ 62 h 115"/>
                <a:gd name="T74" fmla="*/ 13 w 45"/>
                <a:gd name="T75" fmla="*/ 62 h 115"/>
                <a:gd name="T76" fmla="*/ 13 w 45"/>
                <a:gd name="T77" fmla="*/ 65 h 115"/>
                <a:gd name="T78" fmla="*/ 9 w 45"/>
                <a:gd name="T79" fmla="*/ 70 h 115"/>
                <a:gd name="T80" fmla="*/ 7 w 45"/>
                <a:gd name="T81" fmla="*/ 70 h 115"/>
                <a:gd name="T82" fmla="*/ 2 w 45"/>
                <a:gd name="T83" fmla="*/ 70 h 115"/>
                <a:gd name="T84" fmla="*/ 3 w 45"/>
                <a:gd name="T85" fmla="*/ 74 h 115"/>
                <a:gd name="T86" fmla="*/ 4 w 45"/>
                <a:gd name="T87" fmla="*/ 78 h 115"/>
                <a:gd name="T88" fmla="*/ 4 w 45"/>
                <a:gd name="T89" fmla="*/ 78 h 115"/>
                <a:gd name="T90" fmla="*/ 8 w 45"/>
                <a:gd name="T91" fmla="*/ 78 h 115"/>
                <a:gd name="T92" fmla="*/ 10 w 45"/>
                <a:gd name="T93" fmla="*/ 77 h 115"/>
                <a:gd name="T94" fmla="*/ 18 w 45"/>
                <a:gd name="T95" fmla="*/ 76 h 115"/>
                <a:gd name="T96" fmla="*/ 15 w 45"/>
                <a:gd name="T97" fmla="*/ 77 h 115"/>
                <a:gd name="T98" fmla="*/ 16 w 45"/>
                <a:gd name="T99" fmla="*/ 84 h 115"/>
                <a:gd name="T100" fmla="*/ 20 w 45"/>
                <a:gd name="T101" fmla="*/ 87 h 115"/>
                <a:gd name="T102" fmla="*/ 21 w 45"/>
                <a:gd name="T103" fmla="*/ 92 h 115"/>
                <a:gd name="T104" fmla="*/ 16 w 45"/>
                <a:gd name="T105" fmla="*/ 92 h 115"/>
                <a:gd name="T106" fmla="*/ 16 w 45"/>
                <a:gd name="T107" fmla="*/ 92 h 115"/>
                <a:gd name="T108" fmla="*/ 17 w 45"/>
                <a:gd name="T109" fmla="*/ 96 h 115"/>
                <a:gd name="T110" fmla="*/ 22 w 45"/>
                <a:gd name="T111" fmla="*/ 103 h 115"/>
                <a:gd name="T112" fmla="*/ 30 w 45"/>
                <a:gd name="T113" fmla="*/ 106 h 115"/>
                <a:gd name="T114" fmla="*/ 44 w 45"/>
                <a:gd name="T115" fmla="*/ 114 h 11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5" h="115">
                  <a:moveTo>
                    <a:pt x="44" y="114"/>
                  </a:moveTo>
                  <a:lnTo>
                    <a:pt x="44" y="114"/>
                  </a:lnTo>
                  <a:lnTo>
                    <a:pt x="38" y="106"/>
                  </a:lnTo>
                  <a:lnTo>
                    <a:pt x="39" y="102"/>
                  </a:lnTo>
                  <a:lnTo>
                    <a:pt x="33" y="94"/>
                  </a:lnTo>
                  <a:lnTo>
                    <a:pt x="29" y="91"/>
                  </a:lnTo>
                  <a:lnTo>
                    <a:pt x="28" y="83"/>
                  </a:lnTo>
                  <a:lnTo>
                    <a:pt x="27" y="75"/>
                  </a:lnTo>
                  <a:lnTo>
                    <a:pt x="26" y="67"/>
                  </a:lnTo>
                  <a:lnTo>
                    <a:pt x="26" y="60"/>
                  </a:lnTo>
                  <a:lnTo>
                    <a:pt x="25" y="57"/>
                  </a:lnTo>
                  <a:lnTo>
                    <a:pt x="25" y="53"/>
                  </a:lnTo>
                  <a:lnTo>
                    <a:pt x="24" y="49"/>
                  </a:lnTo>
                  <a:lnTo>
                    <a:pt x="27" y="44"/>
                  </a:lnTo>
                  <a:lnTo>
                    <a:pt x="27" y="40"/>
                  </a:lnTo>
                  <a:lnTo>
                    <a:pt x="26" y="36"/>
                  </a:lnTo>
                  <a:lnTo>
                    <a:pt x="30" y="29"/>
                  </a:lnTo>
                  <a:lnTo>
                    <a:pt x="29" y="25"/>
                  </a:lnTo>
                  <a:lnTo>
                    <a:pt x="34" y="20"/>
                  </a:lnTo>
                  <a:lnTo>
                    <a:pt x="33" y="16"/>
                  </a:lnTo>
                  <a:lnTo>
                    <a:pt x="36" y="11"/>
                  </a:lnTo>
                  <a:lnTo>
                    <a:pt x="43" y="3"/>
                  </a:lnTo>
                  <a:lnTo>
                    <a:pt x="44" y="0"/>
                  </a:lnTo>
                  <a:lnTo>
                    <a:pt x="43" y="3"/>
                  </a:lnTo>
                  <a:lnTo>
                    <a:pt x="39" y="4"/>
                  </a:lnTo>
                  <a:lnTo>
                    <a:pt x="35" y="4"/>
                  </a:lnTo>
                  <a:lnTo>
                    <a:pt x="32" y="9"/>
                  </a:lnTo>
                  <a:lnTo>
                    <a:pt x="27" y="9"/>
                  </a:lnTo>
                  <a:lnTo>
                    <a:pt x="28" y="13"/>
                  </a:lnTo>
                  <a:lnTo>
                    <a:pt x="24" y="13"/>
                  </a:lnTo>
                  <a:lnTo>
                    <a:pt x="20" y="18"/>
                  </a:lnTo>
                  <a:lnTo>
                    <a:pt x="21" y="21"/>
                  </a:lnTo>
                  <a:lnTo>
                    <a:pt x="22" y="25"/>
                  </a:lnTo>
                  <a:lnTo>
                    <a:pt x="17" y="25"/>
                  </a:lnTo>
                  <a:lnTo>
                    <a:pt x="13" y="26"/>
                  </a:lnTo>
                  <a:lnTo>
                    <a:pt x="8" y="27"/>
                  </a:lnTo>
                  <a:lnTo>
                    <a:pt x="5" y="31"/>
                  </a:lnTo>
                  <a:lnTo>
                    <a:pt x="13" y="30"/>
                  </a:lnTo>
                  <a:lnTo>
                    <a:pt x="14" y="34"/>
                  </a:lnTo>
                  <a:lnTo>
                    <a:pt x="14" y="38"/>
                  </a:lnTo>
                  <a:lnTo>
                    <a:pt x="11" y="43"/>
                  </a:lnTo>
                  <a:lnTo>
                    <a:pt x="6" y="43"/>
                  </a:lnTo>
                  <a:lnTo>
                    <a:pt x="3" y="43"/>
                  </a:lnTo>
                  <a:lnTo>
                    <a:pt x="0" y="43"/>
                  </a:lnTo>
                  <a:lnTo>
                    <a:pt x="0" y="47"/>
                  </a:lnTo>
                  <a:lnTo>
                    <a:pt x="4" y="46"/>
                  </a:lnTo>
                  <a:lnTo>
                    <a:pt x="8" y="46"/>
                  </a:lnTo>
                  <a:lnTo>
                    <a:pt x="12" y="46"/>
                  </a:lnTo>
                  <a:lnTo>
                    <a:pt x="15" y="42"/>
                  </a:lnTo>
                  <a:lnTo>
                    <a:pt x="16" y="46"/>
                  </a:lnTo>
                  <a:lnTo>
                    <a:pt x="12" y="46"/>
                  </a:lnTo>
                  <a:lnTo>
                    <a:pt x="11" y="50"/>
                  </a:lnTo>
                  <a:lnTo>
                    <a:pt x="12" y="54"/>
                  </a:lnTo>
                  <a:lnTo>
                    <a:pt x="16" y="53"/>
                  </a:lnTo>
                  <a:lnTo>
                    <a:pt x="12" y="54"/>
                  </a:lnTo>
                  <a:lnTo>
                    <a:pt x="8" y="54"/>
                  </a:lnTo>
                  <a:lnTo>
                    <a:pt x="4" y="54"/>
                  </a:lnTo>
                  <a:lnTo>
                    <a:pt x="1" y="55"/>
                  </a:lnTo>
                  <a:lnTo>
                    <a:pt x="1" y="58"/>
                  </a:lnTo>
                  <a:lnTo>
                    <a:pt x="1" y="62"/>
                  </a:lnTo>
                  <a:lnTo>
                    <a:pt x="6" y="62"/>
                  </a:lnTo>
                  <a:lnTo>
                    <a:pt x="9" y="62"/>
                  </a:lnTo>
                  <a:lnTo>
                    <a:pt x="13" y="62"/>
                  </a:lnTo>
                  <a:lnTo>
                    <a:pt x="13" y="65"/>
                  </a:lnTo>
                  <a:lnTo>
                    <a:pt x="14" y="69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3" y="74"/>
                  </a:lnTo>
                  <a:lnTo>
                    <a:pt x="4" y="78"/>
                  </a:lnTo>
                  <a:lnTo>
                    <a:pt x="8" y="78"/>
                  </a:lnTo>
                  <a:lnTo>
                    <a:pt x="10" y="77"/>
                  </a:lnTo>
                  <a:lnTo>
                    <a:pt x="15" y="73"/>
                  </a:lnTo>
                  <a:lnTo>
                    <a:pt x="18" y="76"/>
                  </a:lnTo>
                  <a:lnTo>
                    <a:pt x="15" y="77"/>
                  </a:lnTo>
                  <a:lnTo>
                    <a:pt x="15" y="81"/>
                  </a:lnTo>
                  <a:lnTo>
                    <a:pt x="16" y="84"/>
                  </a:lnTo>
                  <a:lnTo>
                    <a:pt x="20" y="87"/>
                  </a:lnTo>
                  <a:lnTo>
                    <a:pt x="21" y="92"/>
                  </a:lnTo>
                  <a:lnTo>
                    <a:pt x="16" y="92"/>
                  </a:lnTo>
                  <a:lnTo>
                    <a:pt x="17" y="96"/>
                  </a:lnTo>
                  <a:lnTo>
                    <a:pt x="17" y="100"/>
                  </a:lnTo>
                  <a:lnTo>
                    <a:pt x="22" y="100"/>
                  </a:lnTo>
                  <a:lnTo>
                    <a:pt x="22" y="103"/>
                  </a:lnTo>
                  <a:lnTo>
                    <a:pt x="26" y="107"/>
                  </a:lnTo>
                  <a:lnTo>
                    <a:pt x="30" y="106"/>
                  </a:lnTo>
                  <a:lnTo>
                    <a:pt x="35" y="106"/>
                  </a:lnTo>
                  <a:lnTo>
                    <a:pt x="39" y="109"/>
                  </a:lnTo>
                  <a:lnTo>
                    <a:pt x="44" y="114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63" name="Freeform 74"/>
            <p:cNvSpPr>
              <a:spLocks noChangeAspect="1"/>
            </p:cNvSpPr>
            <p:nvPr/>
          </p:nvSpPr>
          <p:spPr bwMode="auto">
            <a:xfrm>
              <a:off x="2056" y="2740"/>
              <a:ext cx="17" cy="17"/>
            </a:xfrm>
            <a:custGeom>
              <a:avLst/>
              <a:gdLst>
                <a:gd name="T0" fmla="*/ 16 w 17"/>
                <a:gd name="T1" fmla="*/ 7 h 17"/>
                <a:gd name="T2" fmla="*/ 16 w 17"/>
                <a:gd name="T3" fmla="*/ 7 h 17"/>
                <a:gd name="T4" fmla="*/ 16 w 17"/>
                <a:gd name="T5" fmla="*/ 7 h 17"/>
                <a:gd name="T6" fmla="*/ 16 w 17"/>
                <a:gd name="T7" fmla="*/ 7 h 17"/>
                <a:gd name="T8" fmla="*/ 14 w 17"/>
                <a:gd name="T9" fmla="*/ 0 h 17"/>
                <a:gd name="T10" fmla="*/ 6 w 17"/>
                <a:gd name="T11" fmla="*/ 0 h 17"/>
                <a:gd name="T12" fmla="*/ 8 w 17"/>
                <a:gd name="T13" fmla="*/ 8 h 17"/>
                <a:gd name="T14" fmla="*/ 0 w 17"/>
                <a:gd name="T15" fmla="*/ 1 h 17"/>
                <a:gd name="T16" fmla="*/ 0 w 17"/>
                <a:gd name="T17" fmla="*/ 9 h 17"/>
                <a:gd name="T18" fmla="*/ 0 w 17"/>
                <a:gd name="T19" fmla="*/ 9 h 17"/>
                <a:gd name="T20" fmla="*/ 0 w 17"/>
                <a:gd name="T21" fmla="*/ 9 h 17"/>
                <a:gd name="T22" fmla="*/ 0 w 17"/>
                <a:gd name="T23" fmla="*/ 9 h 17"/>
                <a:gd name="T24" fmla="*/ 0 w 17"/>
                <a:gd name="T25" fmla="*/ 9 h 17"/>
                <a:gd name="T26" fmla="*/ 0 w 17"/>
                <a:gd name="T27" fmla="*/ 9 h 17"/>
                <a:gd name="T28" fmla="*/ 8 w 17"/>
                <a:gd name="T29" fmla="*/ 16 h 17"/>
                <a:gd name="T30" fmla="*/ 8 w 17"/>
                <a:gd name="T31" fmla="*/ 16 h 17"/>
                <a:gd name="T32" fmla="*/ 16 w 17"/>
                <a:gd name="T33" fmla="*/ 14 h 17"/>
                <a:gd name="T34" fmla="*/ 16 w 17"/>
                <a:gd name="T35" fmla="*/ 14 h 17"/>
                <a:gd name="T36" fmla="*/ 16 w 17"/>
                <a:gd name="T37" fmla="*/ 7 h 17"/>
                <a:gd name="T38" fmla="*/ 16 w 17"/>
                <a:gd name="T39" fmla="*/ 7 h 17"/>
                <a:gd name="T40" fmla="*/ 16 w 17"/>
                <a:gd name="T41" fmla="*/ 7 h 17"/>
                <a:gd name="T42" fmla="*/ 16 w 17"/>
                <a:gd name="T43" fmla="*/ 7 h 17"/>
                <a:gd name="T44" fmla="*/ 16 w 17"/>
                <a:gd name="T45" fmla="*/ 7 h 17"/>
                <a:gd name="T46" fmla="*/ 16 w 17"/>
                <a:gd name="T47" fmla="*/ 7 h 17"/>
                <a:gd name="T48" fmla="*/ 16 w 17"/>
                <a:gd name="T49" fmla="*/ 7 h 17"/>
                <a:gd name="T50" fmla="*/ 16 w 17"/>
                <a:gd name="T51" fmla="*/ 7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7" h="17">
                  <a:moveTo>
                    <a:pt x="16" y="7"/>
                  </a:moveTo>
                  <a:lnTo>
                    <a:pt x="16" y="7"/>
                  </a:lnTo>
                  <a:lnTo>
                    <a:pt x="14" y="0"/>
                  </a:lnTo>
                  <a:lnTo>
                    <a:pt x="6" y="0"/>
                  </a:lnTo>
                  <a:lnTo>
                    <a:pt x="8" y="8"/>
                  </a:lnTo>
                  <a:lnTo>
                    <a:pt x="0" y="1"/>
                  </a:lnTo>
                  <a:lnTo>
                    <a:pt x="0" y="9"/>
                  </a:lnTo>
                  <a:lnTo>
                    <a:pt x="8" y="16"/>
                  </a:lnTo>
                  <a:lnTo>
                    <a:pt x="16" y="14"/>
                  </a:lnTo>
                  <a:lnTo>
                    <a:pt x="16" y="7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64" name="Freeform 75"/>
            <p:cNvSpPr>
              <a:spLocks noChangeAspect="1"/>
            </p:cNvSpPr>
            <p:nvPr/>
          </p:nvSpPr>
          <p:spPr bwMode="auto">
            <a:xfrm>
              <a:off x="2125" y="2635"/>
              <a:ext cx="141" cy="106"/>
            </a:xfrm>
            <a:custGeom>
              <a:avLst/>
              <a:gdLst>
                <a:gd name="T0" fmla="*/ 138 w 141"/>
                <a:gd name="T1" fmla="*/ 58 h 106"/>
                <a:gd name="T2" fmla="*/ 132 w 141"/>
                <a:gd name="T3" fmla="*/ 55 h 106"/>
                <a:gd name="T4" fmla="*/ 132 w 141"/>
                <a:gd name="T5" fmla="*/ 51 h 106"/>
                <a:gd name="T6" fmla="*/ 132 w 141"/>
                <a:gd name="T7" fmla="*/ 51 h 106"/>
                <a:gd name="T8" fmla="*/ 136 w 141"/>
                <a:gd name="T9" fmla="*/ 47 h 106"/>
                <a:gd name="T10" fmla="*/ 140 w 141"/>
                <a:gd name="T11" fmla="*/ 42 h 106"/>
                <a:gd name="T12" fmla="*/ 140 w 141"/>
                <a:gd name="T13" fmla="*/ 42 h 106"/>
                <a:gd name="T14" fmla="*/ 138 w 141"/>
                <a:gd name="T15" fmla="*/ 35 h 106"/>
                <a:gd name="T16" fmla="*/ 129 w 141"/>
                <a:gd name="T17" fmla="*/ 28 h 106"/>
                <a:gd name="T18" fmla="*/ 120 w 141"/>
                <a:gd name="T19" fmla="*/ 17 h 106"/>
                <a:gd name="T20" fmla="*/ 112 w 141"/>
                <a:gd name="T21" fmla="*/ 13 h 106"/>
                <a:gd name="T22" fmla="*/ 103 w 141"/>
                <a:gd name="T23" fmla="*/ 7 h 106"/>
                <a:gd name="T24" fmla="*/ 90 w 141"/>
                <a:gd name="T25" fmla="*/ 4 h 106"/>
                <a:gd name="T26" fmla="*/ 73 w 141"/>
                <a:gd name="T27" fmla="*/ 2 h 106"/>
                <a:gd name="T28" fmla="*/ 57 w 141"/>
                <a:gd name="T29" fmla="*/ 0 h 106"/>
                <a:gd name="T30" fmla="*/ 32 w 141"/>
                <a:gd name="T31" fmla="*/ 2 h 106"/>
                <a:gd name="T32" fmla="*/ 16 w 141"/>
                <a:gd name="T33" fmla="*/ 7 h 106"/>
                <a:gd name="T34" fmla="*/ 13 w 141"/>
                <a:gd name="T35" fmla="*/ 11 h 106"/>
                <a:gd name="T36" fmla="*/ 9 w 141"/>
                <a:gd name="T37" fmla="*/ 19 h 106"/>
                <a:gd name="T38" fmla="*/ 3 w 141"/>
                <a:gd name="T39" fmla="*/ 32 h 106"/>
                <a:gd name="T40" fmla="*/ 0 w 141"/>
                <a:gd name="T41" fmla="*/ 48 h 106"/>
                <a:gd name="T42" fmla="*/ 2 w 141"/>
                <a:gd name="T43" fmla="*/ 59 h 106"/>
                <a:gd name="T44" fmla="*/ 4 w 141"/>
                <a:gd name="T45" fmla="*/ 75 h 106"/>
                <a:gd name="T46" fmla="*/ 32 w 141"/>
                <a:gd name="T47" fmla="*/ 77 h 106"/>
                <a:gd name="T48" fmla="*/ 16 w 141"/>
                <a:gd name="T49" fmla="*/ 78 h 106"/>
                <a:gd name="T50" fmla="*/ 4 w 141"/>
                <a:gd name="T51" fmla="*/ 83 h 106"/>
                <a:gd name="T52" fmla="*/ 5 w 141"/>
                <a:gd name="T53" fmla="*/ 87 h 106"/>
                <a:gd name="T54" fmla="*/ 5 w 141"/>
                <a:gd name="T55" fmla="*/ 87 h 106"/>
                <a:gd name="T56" fmla="*/ 13 w 141"/>
                <a:gd name="T57" fmla="*/ 86 h 106"/>
                <a:gd name="T58" fmla="*/ 25 w 141"/>
                <a:gd name="T59" fmla="*/ 85 h 106"/>
                <a:gd name="T60" fmla="*/ 33 w 141"/>
                <a:gd name="T61" fmla="*/ 85 h 106"/>
                <a:gd name="T62" fmla="*/ 26 w 141"/>
                <a:gd name="T63" fmla="*/ 89 h 106"/>
                <a:gd name="T64" fmla="*/ 21 w 141"/>
                <a:gd name="T65" fmla="*/ 89 h 106"/>
                <a:gd name="T66" fmla="*/ 13 w 141"/>
                <a:gd name="T67" fmla="*/ 90 h 106"/>
                <a:gd name="T68" fmla="*/ 10 w 141"/>
                <a:gd name="T69" fmla="*/ 94 h 106"/>
                <a:gd name="T70" fmla="*/ 36 w 141"/>
                <a:gd name="T71" fmla="*/ 100 h 106"/>
                <a:gd name="T72" fmla="*/ 28 w 141"/>
                <a:gd name="T73" fmla="*/ 101 h 106"/>
                <a:gd name="T74" fmla="*/ 23 w 141"/>
                <a:gd name="T75" fmla="*/ 101 h 106"/>
                <a:gd name="T76" fmla="*/ 20 w 141"/>
                <a:gd name="T77" fmla="*/ 101 h 106"/>
                <a:gd name="T78" fmla="*/ 23 w 141"/>
                <a:gd name="T79" fmla="*/ 105 h 106"/>
                <a:gd name="T80" fmla="*/ 31 w 141"/>
                <a:gd name="T81" fmla="*/ 100 h 106"/>
                <a:gd name="T82" fmla="*/ 56 w 141"/>
                <a:gd name="T83" fmla="*/ 97 h 106"/>
                <a:gd name="T84" fmla="*/ 93 w 141"/>
                <a:gd name="T85" fmla="*/ 98 h 106"/>
                <a:gd name="T86" fmla="*/ 105 w 141"/>
                <a:gd name="T87" fmla="*/ 97 h 106"/>
                <a:gd name="T88" fmla="*/ 113 w 141"/>
                <a:gd name="T89" fmla="*/ 93 h 106"/>
                <a:gd name="T90" fmla="*/ 121 w 141"/>
                <a:gd name="T91" fmla="*/ 92 h 106"/>
                <a:gd name="T92" fmla="*/ 124 w 141"/>
                <a:gd name="T93" fmla="*/ 87 h 106"/>
                <a:gd name="T94" fmla="*/ 136 w 141"/>
                <a:gd name="T95" fmla="*/ 74 h 106"/>
                <a:gd name="T96" fmla="*/ 136 w 141"/>
                <a:gd name="T97" fmla="*/ 74 h 106"/>
                <a:gd name="T98" fmla="*/ 138 w 141"/>
                <a:gd name="T99" fmla="*/ 62 h 1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41" h="106">
                  <a:moveTo>
                    <a:pt x="138" y="58"/>
                  </a:moveTo>
                  <a:lnTo>
                    <a:pt x="138" y="58"/>
                  </a:lnTo>
                  <a:lnTo>
                    <a:pt x="134" y="59"/>
                  </a:lnTo>
                  <a:lnTo>
                    <a:pt x="132" y="55"/>
                  </a:lnTo>
                  <a:lnTo>
                    <a:pt x="132" y="51"/>
                  </a:lnTo>
                  <a:lnTo>
                    <a:pt x="136" y="47"/>
                  </a:lnTo>
                  <a:lnTo>
                    <a:pt x="140" y="47"/>
                  </a:lnTo>
                  <a:lnTo>
                    <a:pt x="140" y="42"/>
                  </a:lnTo>
                  <a:lnTo>
                    <a:pt x="139" y="39"/>
                  </a:lnTo>
                  <a:lnTo>
                    <a:pt x="138" y="35"/>
                  </a:lnTo>
                  <a:lnTo>
                    <a:pt x="135" y="31"/>
                  </a:lnTo>
                  <a:lnTo>
                    <a:pt x="129" y="28"/>
                  </a:lnTo>
                  <a:lnTo>
                    <a:pt x="130" y="24"/>
                  </a:lnTo>
                  <a:lnTo>
                    <a:pt x="124" y="21"/>
                  </a:lnTo>
                  <a:lnTo>
                    <a:pt x="120" y="17"/>
                  </a:lnTo>
                  <a:lnTo>
                    <a:pt x="116" y="13"/>
                  </a:lnTo>
                  <a:lnTo>
                    <a:pt x="112" y="13"/>
                  </a:lnTo>
                  <a:lnTo>
                    <a:pt x="112" y="10"/>
                  </a:lnTo>
                  <a:lnTo>
                    <a:pt x="107" y="11"/>
                  </a:lnTo>
                  <a:lnTo>
                    <a:pt x="103" y="7"/>
                  </a:lnTo>
                  <a:lnTo>
                    <a:pt x="99" y="7"/>
                  </a:lnTo>
                  <a:lnTo>
                    <a:pt x="94" y="3"/>
                  </a:lnTo>
                  <a:lnTo>
                    <a:pt x="90" y="4"/>
                  </a:lnTo>
                  <a:lnTo>
                    <a:pt x="85" y="1"/>
                  </a:lnTo>
                  <a:lnTo>
                    <a:pt x="77" y="1"/>
                  </a:lnTo>
                  <a:lnTo>
                    <a:pt x="73" y="2"/>
                  </a:lnTo>
                  <a:lnTo>
                    <a:pt x="60" y="3"/>
                  </a:lnTo>
                  <a:lnTo>
                    <a:pt x="57" y="0"/>
                  </a:lnTo>
                  <a:lnTo>
                    <a:pt x="48" y="0"/>
                  </a:lnTo>
                  <a:lnTo>
                    <a:pt x="40" y="1"/>
                  </a:lnTo>
                  <a:lnTo>
                    <a:pt x="32" y="2"/>
                  </a:lnTo>
                  <a:lnTo>
                    <a:pt x="24" y="3"/>
                  </a:lnTo>
                  <a:lnTo>
                    <a:pt x="20" y="7"/>
                  </a:lnTo>
                  <a:lnTo>
                    <a:pt x="16" y="7"/>
                  </a:lnTo>
                  <a:lnTo>
                    <a:pt x="13" y="11"/>
                  </a:lnTo>
                  <a:lnTo>
                    <a:pt x="13" y="15"/>
                  </a:lnTo>
                  <a:lnTo>
                    <a:pt x="9" y="19"/>
                  </a:lnTo>
                  <a:lnTo>
                    <a:pt x="6" y="24"/>
                  </a:lnTo>
                  <a:lnTo>
                    <a:pt x="7" y="28"/>
                  </a:lnTo>
                  <a:lnTo>
                    <a:pt x="3" y="32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0" y="56"/>
                  </a:lnTo>
                  <a:lnTo>
                    <a:pt x="2" y="59"/>
                  </a:lnTo>
                  <a:lnTo>
                    <a:pt x="2" y="67"/>
                  </a:lnTo>
                  <a:lnTo>
                    <a:pt x="4" y="71"/>
                  </a:lnTo>
                  <a:lnTo>
                    <a:pt x="4" y="75"/>
                  </a:lnTo>
                  <a:lnTo>
                    <a:pt x="40" y="76"/>
                  </a:lnTo>
                  <a:lnTo>
                    <a:pt x="36" y="76"/>
                  </a:lnTo>
                  <a:lnTo>
                    <a:pt x="32" y="77"/>
                  </a:lnTo>
                  <a:lnTo>
                    <a:pt x="28" y="77"/>
                  </a:lnTo>
                  <a:lnTo>
                    <a:pt x="20" y="77"/>
                  </a:lnTo>
                  <a:lnTo>
                    <a:pt x="16" y="78"/>
                  </a:lnTo>
                  <a:lnTo>
                    <a:pt x="4" y="79"/>
                  </a:lnTo>
                  <a:lnTo>
                    <a:pt x="4" y="83"/>
                  </a:lnTo>
                  <a:lnTo>
                    <a:pt x="5" y="87"/>
                  </a:lnTo>
                  <a:lnTo>
                    <a:pt x="9" y="86"/>
                  </a:lnTo>
                  <a:lnTo>
                    <a:pt x="13" y="86"/>
                  </a:lnTo>
                  <a:lnTo>
                    <a:pt x="21" y="85"/>
                  </a:lnTo>
                  <a:lnTo>
                    <a:pt x="25" y="85"/>
                  </a:lnTo>
                  <a:lnTo>
                    <a:pt x="29" y="85"/>
                  </a:lnTo>
                  <a:lnTo>
                    <a:pt x="33" y="85"/>
                  </a:lnTo>
                  <a:lnTo>
                    <a:pt x="29" y="89"/>
                  </a:lnTo>
                  <a:lnTo>
                    <a:pt x="26" y="89"/>
                  </a:lnTo>
                  <a:lnTo>
                    <a:pt x="21" y="89"/>
                  </a:lnTo>
                  <a:lnTo>
                    <a:pt x="18" y="90"/>
                  </a:lnTo>
                  <a:lnTo>
                    <a:pt x="13" y="90"/>
                  </a:lnTo>
                  <a:lnTo>
                    <a:pt x="14" y="93"/>
                  </a:lnTo>
                  <a:lnTo>
                    <a:pt x="10" y="94"/>
                  </a:lnTo>
                  <a:lnTo>
                    <a:pt x="11" y="98"/>
                  </a:lnTo>
                  <a:lnTo>
                    <a:pt x="35" y="97"/>
                  </a:lnTo>
                  <a:lnTo>
                    <a:pt x="36" y="100"/>
                  </a:lnTo>
                  <a:lnTo>
                    <a:pt x="31" y="100"/>
                  </a:lnTo>
                  <a:lnTo>
                    <a:pt x="28" y="101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15" y="101"/>
                  </a:lnTo>
                  <a:lnTo>
                    <a:pt x="23" y="105"/>
                  </a:lnTo>
                  <a:lnTo>
                    <a:pt x="23" y="101"/>
                  </a:lnTo>
                  <a:lnTo>
                    <a:pt x="28" y="101"/>
                  </a:lnTo>
                  <a:lnTo>
                    <a:pt x="31" y="100"/>
                  </a:lnTo>
                  <a:lnTo>
                    <a:pt x="40" y="99"/>
                  </a:lnTo>
                  <a:lnTo>
                    <a:pt x="43" y="99"/>
                  </a:lnTo>
                  <a:lnTo>
                    <a:pt x="56" y="97"/>
                  </a:lnTo>
                  <a:lnTo>
                    <a:pt x="72" y="100"/>
                  </a:lnTo>
                  <a:lnTo>
                    <a:pt x="84" y="99"/>
                  </a:lnTo>
                  <a:lnTo>
                    <a:pt x="93" y="98"/>
                  </a:lnTo>
                  <a:lnTo>
                    <a:pt x="96" y="97"/>
                  </a:lnTo>
                  <a:lnTo>
                    <a:pt x="100" y="97"/>
                  </a:lnTo>
                  <a:lnTo>
                    <a:pt x="105" y="97"/>
                  </a:lnTo>
                  <a:lnTo>
                    <a:pt x="104" y="93"/>
                  </a:lnTo>
                  <a:lnTo>
                    <a:pt x="108" y="93"/>
                  </a:lnTo>
                  <a:lnTo>
                    <a:pt x="113" y="93"/>
                  </a:lnTo>
                  <a:lnTo>
                    <a:pt x="116" y="92"/>
                  </a:lnTo>
                  <a:lnTo>
                    <a:pt x="121" y="92"/>
                  </a:lnTo>
                  <a:lnTo>
                    <a:pt x="124" y="87"/>
                  </a:lnTo>
                  <a:lnTo>
                    <a:pt x="128" y="83"/>
                  </a:lnTo>
                  <a:lnTo>
                    <a:pt x="132" y="78"/>
                  </a:lnTo>
                  <a:lnTo>
                    <a:pt x="136" y="74"/>
                  </a:lnTo>
                  <a:lnTo>
                    <a:pt x="135" y="71"/>
                  </a:lnTo>
                  <a:lnTo>
                    <a:pt x="134" y="66"/>
                  </a:lnTo>
                  <a:lnTo>
                    <a:pt x="138" y="62"/>
                  </a:lnTo>
                  <a:lnTo>
                    <a:pt x="138" y="58"/>
                  </a:lnTo>
                </a:path>
              </a:pathLst>
            </a:custGeom>
            <a:solidFill>
              <a:srgbClr val="A2FFA3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65" name="Freeform 76"/>
            <p:cNvSpPr>
              <a:spLocks noChangeAspect="1"/>
            </p:cNvSpPr>
            <p:nvPr/>
          </p:nvSpPr>
          <p:spPr bwMode="auto">
            <a:xfrm>
              <a:off x="2088" y="2726"/>
              <a:ext cx="17" cy="17"/>
            </a:xfrm>
            <a:custGeom>
              <a:avLst/>
              <a:gdLst>
                <a:gd name="T0" fmla="*/ 16 w 17"/>
                <a:gd name="T1" fmla="*/ 4 h 17"/>
                <a:gd name="T2" fmla="*/ 16 w 17"/>
                <a:gd name="T3" fmla="*/ 4 h 17"/>
                <a:gd name="T4" fmla="*/ 16 w 17"/>
                <a:gd name="T5" fmla="*/ 0 h 17"/>
                <a:gd name="T6" fmla="*/ 16 w 17"/>
                <a:gd name="T7" fmla="*/ 0 h 17"/>
                <a:gd name="T8" fmla="*/ 16 w 17"/>
                <a:gd name="T9" fmla="*/ 0 h 17"/>
                <a:gd name="T10" fmla="*/ 16 w 17"/>
                <a:gd name="T11" fmla="*/ 0 h 17"/>
                <a:gd name="T12" fmla="*/ 10 w 17"/>
                <a:gd name="T13" fmla="*/ 0 h 17"/>
                <a:gd name="T14" fmla="*/ 5 w 17"/>
                <a:gd name="T15" fmla="*/ 0 h 17"/>
                <a:gd name="T16" fmla="*/ 5 w 17"/>
                <a:gd name="T17" fmla="*/ 0 h 17"/>
                <a:gd name="T18" fmla="*/ 5 w 17"/>
                <a:gd name="T19" fmla="*/ 0 h 17"/>
                <a:gd name="T20" fmla="*/ 0 w 17"/>
                <a:gd name="T21" fmla="*/ 5 h 17"/>
                <a:gd name="T22" fmla="*/ 0 w 17"/>
                <a:gd name="T23" fmla="*/ 5 h 17"/>
                <a:gd name="T24" fmla="*/ 0 w 17"/>
                <a:gd name="T25" fmla="*/ 5 h 17"/>
                <a:gd name="T26" fmla="*/ 0 w 17"/>
                <a:gd name="T27" fmla="*/ 10 h 17"/>
                <a:gd name="T28" fmla="*/ 0 w 17"/>
                <a:gd name="T29" fmla="*/ 10 h 17"/>
                <a:gd name="T30" fmla="*/ 0 w 17"/>
                <a:gd name="T31" fmla="*/ 10 h 17"/>
                <a:gd name="T32" fmla="*/ 1 w 17"/>
                <a:gd name="T33" fmla="*/ 16 h 17"/>
                <a:gd name="T34" fmla="*/ 1 w 17"/>
                <a:gd name="T35" fmla="*/ 16 h 17"/>
                <a:gd name="T36" fmla="*/ 7 w 17"/>
                <a:gd name="T37" fmla="*/ 16 h 17"/>
                <a:gd name="T38" fmla="*/ 6 w 17"/>
                <a:gd name="T39" fmla="*/ 10 h 17"/>
                <a:gd name="T40" fmla="*/ 12 w 17"/>
                <a:gd name="T41" fmla="*/ 10 h 17"/>
                <a:gd name="T42" fmla="*/ 12 w 17"/>
                <a:gd name="T43" fmla="*/ 10 h 17"/>
                <a:gd name="T44" fmla="*/ 12 w 17"/>
                <a:gd name="T45" fmla="*/ 10 h 17"/>
                <a:gd name="T46" fmla="*/ 16 w 17"/>
                <a:gd name="T47" fmla="*/ 4 h 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" h="17">
                  <a:moveTo>
                    <a:pt x="16" y="4"/>
                  </a:moveTo>
                  <a:lnTo>
                    <a:pt x="16" y="4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1" y="16"/>
                  </a:lnTo>
                  <a:lnTo>
                    <a:pt x="7" y="16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16" y="4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66" name="Freeform 77"/>
            <p:cNvSpPr>
              <a:spLocks noChangeAspect="1"/>
            </p:cNvSpPr>
            <p:nvPr/>
          </p:nvSpPr>
          <p:spPr bwMode="auto">
            <a:xfrm>
              <a:off x="2095" y="2733"/>
              <a:ext cx="17" cy="17"/>
            </a:xfrm>
            <a:custGeom>
              <a:avLst/>
              <a:gdLst>
                <a:gd name="T0" fmla="*/ 16 w 17"/>
                <a:gd name="T1" fmla="*/ 16 h 17"/>
                <a:gd name="T2" fmla="*/ 16 w 17"/>
                <a:gd name="T3" fmla="*/ 16 h 17"/>
                <a:gd name="T4" fmla="*/ 12 w 17"/>
                <a:gd name="T5" fmla="*/ 0 h 17"/>
                <a:gd name="T6" fmla="*/ 12 w 17"/>
                <a:gd name="T7" fmla="*/ 0 h 17"/>
                <a:gd name="T8" fmla="*/ 12 w 17"/>
                <a:gd name="T9" fmla="*/ 0 h 17"/>
                <a:gd name="T10" fmla="*/ 0 w 17"/>
                <a:gd name="T11" fmla="*/ 16 h 17"/>
                <a:gd name="T12" fmla="*/ 16 w 17"/>
                <a:gd name="T13" fmla="*/ 16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7">
                  <a:moveTo>
                    <a:pt x="16" y="16"/>
                  </a:moveTo>
                  <a:lnTo>
                    <a:pt x="16" y="16"/>
                  </a:lnTo>
                  <a:lnTo>
                    <a:pt x="12" y="0"/>
                  </a:lnTo>
                  <a:lnTo>
                    <a:pt x="0" y="16"/>
                  </a:lnTo>
                  <a:lnTo>
                    <a:pt x="16" y="16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67" name="Freeform 78"/>
            <p:cNvSpPr>
              <a:spLocks noChangeAspect="1"/>
            </p:cNvSpPr>
            <p:nvPr/>
          </p:nvSpPr>
          <p:spPr bwMode="auto">
            <a:xfrm>
              <a:off x="2053" y="2729"/>
              <a:ext cx="17" cy="17"/>
            </a:xfrm>
            <a:custGeom>
              <a:avLst/>
              <a:gdLst>
                <a:gd name="T0" fmla="*/ 16 w 17"/>
                <a:gd name="T1" fmla="*/ 0 h 17"/>
                <a:gd name="T2" fmla="*/ 16 w 17"/>
                <a:gd name="T3" fmla="*/ 0 h 17"/>
                <a:gd name="T4" fmla="*/ 16 w 17"/>
                <a:gd name="T5" fmla="*/ 0 h 17"/>
                <a:gd name="T6" fmla="*/ 0 w 17"/>
                <a:gd name="T7" fmla="*/ 4 h 17"/>
                <a:gd name="T8" fmla="*/ 0 w 17"/>
                <a:gd name="T9" fmla="*/ 4 h 17"/>
                <a:gd name="T10" fmla="*/ 16 w 17"/>
                <a:gd name="T11" fmla="*/ 0 h 17"/>
                <a:gd name="T12" fmla="*/ 16 w 17"/>
                <a:gd name="T13" fmla="*/ 0 h 17"/>
                <a:gd name="T14" fmla="*/ 16 w 17"/>
                <a:gd name="T15" fmla="*/ 0 h 17"/>
                <a:gd name="T16" fmla="*/ 16 w 17"/>
                <a:gd name="T17" fmla="*/ 16 h 17"/>
                <a:gd name="T18" fmla="*/ 16 w 17"/>
                <a:gd name="T19" fmla="*/ 16 h 17"/>
                <a:gd name="T20" fmla="*/ 16 w 17"/>
                <a:gd name="T21" fmla="*/ 0 h 17"/>
                <a:gd name="T22" fmla="*/ 16 w 17"/>
                <a:gd name="T23" fmla="*/ 0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16" y="0"/>
                  </a:lnTo>
                  <a:lnTo>
                    <a:pt x="0" y="4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6" y="0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68" name="Freeform 79"/>
            <p:cNvSpPr>
              <a:spLocks noChangeAspect="1"/>
            </p:cNvSpPr>
            <p:nvPr/>
          </p:nvSpPr>
          <p:spPr bwMode="auto">
            <a:xfrm>
              <a:off x="2070" y="2718"/>
              <a:ext cx="17" cy="17"/>
            </a:xfrm>
            <a:custGeom>
              <a:avLst/>
              <a:gdLst>
                <a:gd name="T0" fmla="*/ 14 w 17"/>
                <a:gd name="T1" fmla="*/ 0 h 17"/>
                <a:gd name="T2" fmla="*/ 14 w 17"/>
                <a:gd name="T3" fmla="*/ 0 h 17"/>
                <a:gd name="T4" fmla="*/ 14 w 17"/>
                <a:gd name="T5" fmla="*/ 0 h 17"/>
                <a:gd name="T6" fmla="*/ 14 w 17"/>
                <a:gd name="T7" fmla="*/ 0 h 17"/>
                <a:gd name="T8" fmla="*/ 6 w 17"/>
                <a:gd name="T9" fmla="*/ 2 h 17"/>
                <a:gd name="T10" fmla="*/ 6 w 17"/>
                <a:gd name="T11" fmla="*/ 2 h 17"/>
                <a:gd name="T12" fmla="*/ 6 w 17"/>
                <a:gd name="T13" fmla="*/ 2 h 17"/>
                <a:gd name="T14" fmla="*/ 0 w 17"/>
                <a:gd name="T15" fmla="*/ 2 h 17"/>
                <a:gd name="T16" fmla="*/ 0 w 17"/>
                <a:gd name="T17" fmla="*/ 9 h 17"/>
                <a:gd name="T18" fmla="*/ 8 w 17"/>
                <a:gd name="T19" fmla="*/ 16 h 17"/>
                <a:gd name="T20" fmla="*/ 8 w 17"/>
                <a:gd name="T21" fmla="*/ 16 h 17"/>
                <a:gd name="T22" fmla="*/ 16 w 17"/>
                <a:gd name="T23" fmla="*/ 14 h 17"/>
                <a:gd name="T24" fmla="*/ 16 w 17"/>
                <a:gd name="T25" fmla="*/ 14 h 17"/>
                <a:gd name="T26" fmla="*/ 16 w 17"/>
                <a:gd name="T27" fmla="*/ 8 h 17"/>
                <a:gd name="T28" fmla="*/ 16 w 17"/>
                <a:gd name="T29" fmla="*/ 8 h 17"/>
                <a:gd name="T30" fmla="*/ 16 w 17"/>
                <a:gd name="T31" fmla="*/ 8 h 17"/>
                <a:gd name="T32" fmla="*/ 14 w 17"/>
                <a:gd name="T33" fmla="*/ 0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" h="17">
                  <a:moveTo>
                    <a:pt x="14" y="0"/>
                  </a:moveTo>
                  <a:lnTo>
                    <a:pt x="14" y="0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9"/>
                  </a:lnTo>
                  <a:lnTo>
                    <a:pt x="8" y="16"/>
                  </a:lnTo>
                  <a:lnTo>
                    <a:pt x="16" y="14"/>
                  </a:lnTo>
                  <a:lnTo>
                    <a:pt x="16" y="8"/>
                  </a:lnTo>
                  <a:lnTo>
                    <a:pt x="14" y="0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69" name="Freeform 80"/>
            <p:cNvSpPr>
              <a:spLocks noChangeAspect="1"/>
            </p:cNvSpPr>
            <p:nvPr/>
          </p:nvSpPr>
          <p:spPr bwMode="auto">
            <a:xfrm>
              <a:off x="2094" y="2718"/>
              <a:ext cx="17" cy="17"/>
            </a:xfrm>
            <a:custGeom>
              <a:avLst/>
              <a:gdLst>
                <a:gd name="T0" fmla="*/ 16 w 17"/>
                <a:gd name="T1" fmla="*/ 7 h 17"/>
                <a:gd name="T2" fmla="*/ 16 w 17"/>
                <a:gd name="T3" fmla="*/ 7 h 17"/>
                <a:gd name="T4" fmla="*/ 16 w 17"/>
                <a:gd name="T5" fmla="*/ 7 h 17"/>
                <a:gd name="T6" fmla="*/ 9 w 17"/>
                <a:gd name="T7" fmla="*/ 8 h 17"/>
                <a:gd name="T8" fmla="*/ 7 w 17"/>
                <a:gd name="T9" fmla="*/ 0 h 17"/>
                <a:gd name="T10" fmla="*/ 7 w 17"/>
                <a:gd name="T11" fmla="*/ 0 h 17"/>
                <a:gd name="T12" fmla="*/ 0 w 17"/>
                <a:gd name="T13" fmla="*/ 1 h 17"/>
                <a:gd name="T14" fmla="*/ 1 w 17"/>
                <a:gd name="T15" fmla="*/ 16 h 17"/>
                <a:gd name="T16" fmla="*/ 16 w 17"/>
                <a:gd name="T17" fmla="*/ 7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" h="17">
                  <a:moveTo>
                    <a:pt x="16" y="7"/>
                  </a:moveTo>
                  <a:lnTo>
                    <a:pt x="16" y="7"/>
                  </a:lnTo>
                  <a:lnTo>
                    <a:pt x="9" y="8"/>
                  </a:lnTo>
                  <a:lnTo>
                    <a:pt x="7" y="0"/>
                  </a:lnTo>
                  <a:lnTo>
                    <a:pt x="0" y="1"/>
                  </a:lnTo>
                  <a:lnTo>
                    <a:pt x="1" y="16"/>
                  </a:lnTo>
                  <a:lnTo>
                    <a:pt x="16" y="7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70" name="Freeform 81"/>
            <p:cNvSpPr>
              <a:spLocks noChangeAspect="1"/>
            </p:cNvSpPr>
            <p:nvPr/>
          </p:nvSpPr>
          <p:spPr bwMode="auto">
            <a:xfrm>
              <a:off x="2072" y="2704"/>
              <a:ext cx="17" cy="17"/>
            </a:xfrm>
            <a:custGeom>
              <a:avLst/>
              <a:gdLst>
                <a:gd name="T0" fmla="*/ 15 w 17"/>
                <a:gd name="T1" fmla="*/ 0 h 17"/>
                <a:gd name="T2" fmla="*/ 15 w 17"/>
                <a:gd name="T3" fmla="*/ 0 h 17"/>
                <a:gd name="T4" fmla="*/ 0 w 17"/>
                <a:gd name="T5" fmla="*/ 1 h 17"/>
                <a:gd name="T6" fmla="*/ 0 w 17"/>
                <a:gd name="T7" fmla="*/ 1 h 17"/>
                <a:gd name="T8" fmla="*/ 0 w 17"/>
                <a:gd name="T9" fmla="*/ 1 h 17"/>
                <a:gd name="T10" fmla="*/ 0 w 17"/>
                <a:gd name="T11" fmla="*/ 1 h 17"/>
                <a:gd name="T12" fmla="*/ 0 w 17"/>
                <a:gd name="T13" fmla="*/ 1 h 17"/>
                <a:gd name="T14" fmla="*/ 0 w 17"/>
                <a:gd name="T15" fmla="*/ 1 h 17"/>
                <a:gd name="T16" fmla="*/ 0 w 17"/>
                <a:gd name="T17" fmla="*/ 1 h 17"/>
                <a:gd name="T18" fmla="*/ 0 w 17"/>
                <a:gd name="T19" fmla="*/ 1 h 17"/>
                <a:gd name="T20" fmla="*/ 0 w 17"/>
                <a:gd name="T21" fmla="*/ 1 h 17"/>
                <a:gd name="T22" fmla="*/ 2 w 17"/>
                <a:gd name="T23" fmla="*/ 7 h 17"/>
                <a:gd name="T24" fmla="*/ 2 w 17"/>
                <a:gd name="T25" fmla="*/ 7 h 17"/>
                <a:gd name="T26" fmla="*/ 3 w 17"/>
                <a:gd name="T27" fmla="*/ 16 h 17"/>
                <a:gd name="T28" fmla="*/ 3 w 17"/>
                <a:gd name="T29" fmla="*/ 16 h 17"/>
                <a:gd name="T30" fmla="*/ 3 w 17"/>
                <a:gd name="T31" fmla="*/ 16 h 17"/>
                <a:gd name="T32" fmla="*/ 3 w 17"/>
                <a:gd name="T33" fmla="*/ 16 h 17"/>
                <a:gd name="T34" fmla="*/ 3 w 17"/>
                <a:gd name="T35" fmla="*/ 16 h 17"/>
                <a:gd name="T36" fmla="*/ 3 w 17"/>
                <a:gd name="T37" fmla="*/ 16 h 17"/>
                <a:gd name="T38" fmla="*/ 3 w 17"/>
                <a:gd name="T39" fmla="*/ 16 h 17"/>
                <a:gd name="T40" fmla="*/ 3 w 17"/>
                <a:gd name="T41" fmla="*/ 16 h 17"/>
                <a:gd name="T42" fmla="*/ 3 w 17"/>
                <a:gd name="T43" fmla="*/ 16 h 17"/>
                <a:gd name="T44" fmla="*/ 2 w 17"/>
                <a:gd name="T45" fmla="*/ 7 h 17"/>
                <a:gd name="T46" fmla="*/ 16 w 17"/>
                <a:gd name="T47" fmla="*/ 6 h 17"/>
                <a:gd name="T48" fmla="*/ 15 w 17"/>
                <a:gd name="T49" fmla="*/ 0 h 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7" h="17">
                  <a:moveTo>
                    <a:pt x="15" y="0"/>
                  </a:moveTo>
                  <a:lnTo>
                    <a:pt x="15" y="0"/>
                  </a:lnTo>
                  <a:lnTo>
                    <a:pt x="0" y="1"/>
                  </a:lnTo>
                  <a:lnTo>
                    <a:pt x="2" y="7"/>
                  </a:lnTo>
                  <a:lnTo>
                    <a:pt x="3" y="16"/>
                  </a:lnTo>
                  <a:lnTo>
                    <a:pt x="2" y="7"/>
                  </a:lnTo>
                  <a:lnTo>
                    <a:pt x="16" y="6"/>
                  </a:lnTo>
                  <a:lnTo>
                    <a:pt x="15" y="0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71" name="Freeform 82"/>
            <p:cNvSpPr>
              <a:spLocks noChangeAspect="1"/>
            </p:cNvSpPr>
            <p:nvPr/>
          </p:nvSpPr>
          <p:spPr bwMode="auto">
            <a:xfrm>
              <a:off x="2065" y="2684"/>
              <a:ext cx="17" cy="17"/>
            </a:xfrm>
            <a:custGeom>
              <a:avLst/>
              <a:gdLst>
                <a:gd name="T0" fmla="*/ 15 w 17"/>
                <a:gd name="T1" fmla="*/ 16 h 17"/>
                <a:gd name="T2" fmla="*/ 15 w 17"/>
                <a:gd name="T3" fmla="*/ 16 h 17"/>
                <a:gd name="T4" fmla="*/ 16 w 17"/>
                <a:gd name="T5" fmla="*/ 10 h 17"/>
                <a:gd name="T6" fmla="*/ 16 w 17"/>
                <a:gd name="T7" fmla="*/ 10 h 17"/>
                <a:gd name="T8" fmla="*/ 15 w 17"/>
                <a:gd name="T9" fmla="*/ 6 h 17"/>
                <a:gd name="T10" fmla="*/ 15 w 17"/>
                <a:gd name="T11" fmla="*/ 6 h 17"/>
                <a:gd name="T12" fmla="*/ 15 w 17"/>
                <a:gd name="T13" fmla="*/ 6 h 17"/>
                <a:gd name="T14" fmla="*/ 15 w 17"/>
                <a:gd name="T15" fmla="*/ 6 h 17"/>
                <a:gd name="T16" fmla="*/ 14 w 17"/>
                <a:gd name="T17" fmla="*/ 0 h 17"/>
                <a:gd name="T18" fmla="*/ 14 w 17"/>
                <a:gd name="T19" fmla="*/ 0 h 17"/>
                <a:gd name="T20" fmla="*/ 14 w 17"/>
                <a:gd name="T21" fmla="*/ 0 h 17"/>
                <a:gd name="T22" fmla="*/ 14 w 17"/>
                <a:gd name="T23" fmla="*/ 0 h 17"/>
                <a:gd name="T24" fmla="*/ 14 w 17"/>
                <a:gd name="T25" fmla="*/ 0 h 17"/>
                <a:gd name="T26" fmla="*/ 0 w 17"/>
                <a:gd name="T27" fmla="*/ 1 h 17"/>
                <a:gd name="T28" fmla="*/ 0 w 17"/>
                <a:gd name="T29" fmla="*/ 7 h 17"/>
                <a:gd name="T30" fmla="*/ 0 w 17"/>
                <a:gd name="T31" fmla="*/ 7 h 17"/>
                <a:gd name="T32" fmla="*/ 0 w 17"/>
                <a:gd name="T33" fmla="*/ 7 h 17"/>
                <a:gd name="T34" fmla="*/ 0 w 17"/>
                <a:gd name="T35" fmla="*/ 7 h 17"/>
                <a:gd name="T36" fmla="*/ 1 w 17"/>
                <a:gd name="T37" fmla="*/ 12 h 17"/>
                <a:gd name="T38" fmla="*/ 1 w 17"/>
                <a:gd name="T39" fmla="*/ 12 h 17"/>
                <a:gd name="T40" fmla="*/ 1 w 17"/>
                <a:gd name="T41" fmla="*/ 12 h 17"/>
                <a:gd name="T42" fmla="*/ 16 w 17"/>
                <a:gd name="T43" fmla="*/ 10 h 17"/>
                <a:gd name="T44" fmla="*/ 15 w 17"/>
                <a:gd name="T45" fmla="*/ 16 h 17"/>
                <a:gd name="T46" fmla="*/ 15 w 17"/>
                <a:gd name="T47" fmla="*/ 16 h 17"/>
                <a:gd name="T48" fmla="*/ 15 w 17"/>
                <a:gd name="T49" fmla="*/ 16 h 17"/>
                <a:gd name="T50" fmla="*/ 15 w 17"/>
                <a:gd name="T51" fmla="*/ 16 h 17"/>
                <a:gd name="T52" fmla="*/ 15 w 17"/>
                <a:gd name="T53" fmla="*/ 16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7" h="17">
                  <a:moveTo>
                    <a:pt x="15" y="16"/>
                  </a:moveTo>
                  <a:lnTo>
                    <a:pt x="15" y="16"/>
                  </a:lnTo>
                  <a:lnTo>
                    <a:pt x="16" y="10"/>
                  </a:lnTo>
                  <a:lnTo>
                    <a:pt x="15" y="6"/>
                  </a:lnTo>
                  <a:lnTo>
                    <a:pt x="14" y="0"/>
                  </a:lnTo>
                  <a:lnTo>
                    <a:pt x="0" y="1"/>
                  </a:lnTo>
                  <a:lnTo>
                    <a:pt x="0" y="7"/>
                  </a:lnTo>
                  <a:lnTo>
                    <a:pt x="1" y="12"/>
                  </a:lnTo>
                  <a:lnTo>
                    <a:pt x="16" y="10"/>
                  </a:lnTo>
                  <a:lnTo>
                    <a:pt x="15" y="16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72" name="Freeform 83"/>
            <p:cNvSpPr>
              <a:spLocks noChangeAspect="1"/>
            </p:cNvSpPr>
            <p:nvPr/>
          </p:nvSpPr>
          <p:spPr bwMode="auto">
            <a:xfrm>
              <a:off x="2081" y="2679"/>
              <a:ext cx="17" cy="17"/>
            </a:xfrm>
            <a:custGeom>
              <a:avLst/>
              <a:gdLst>
                <a:gd name="T0" fmla="*/ 14 w 17"/>
                <a:gd name="T1" fmla="*/ 6 h 17"/>
                <a:gd name="T2" fmla="*/ 14 w 17"/>
                <a:gd name="T3" fmla="*/ 6 h 17"/>
                <a:gd name="T4" fmla="*/ 14 w 17"/>
                <a:gd name="T5" fmla="*/ 6 h 17"/>
                <a:gd name="T6" fmla="*/ 14 w 17"/>
                <a:gd name="T7" fmla="*/ 6 h 17"/>
                <a:gd name="T8" fmla="*/ 14 w 17"/>
                <a:gd name="T9" fmla="*/ 0 h 17"/>
                <a:gd name="T10" fmla="*/ 14 w 17"/>
                <a:gd name="T11" fmla="*/ 0 h 17"/>
                <a:gd name="T12" fmla="*/ 14 w 17"/>
                <a:gd name="T13" fmla="*/ 0 h 17"/>
                <a:gd name="T14" fmla="*/ 0 w 17"/>
                <a:gd name="T15" fmla="*/ 1 h 17"/>
                <a:gd name="T16" fmla="*/ 0 w 17"/>
                <a:gd name="T17" fmla="*/ 9 h 17"/>
                <a:gd name="T18" fmla="*/ 0 w 17"/>
                <a:gd name="T19" fmla="*/ 9 h 17"/>
                <a:gd name="T20" fmla="*/ 0 w 17"/>
                <a:gd name="T21" fmla="*/ 9 h 17"/>
                <a:gd name="T22" fmla="*/ 2 w 17"/>
                <a:gd name="T23" fmla="*/ 16 h 17"/>
                <a:gd name="T24" fmla="*/ 2 w 17"/>
                <a:gd name="T25" fmla="*/ 16 h 17"/>
                <a:gd name="T26" fmla="*/ 16 w 17"/>
                <a:gd name="T27" fmla="*/ 14 h 17"/>
                <a:gd name="T28" fmla="*/ 16 w 17"/>
                <a:gd name="T29" fmla="*/ 14 h 17"/>
                <a:gd name="T30" fmla="*/ 16 w 17"/>
                <a:gd name="T31" fmla="*/ 14 h 17"/>
                <a:gd name="T32" fmla="*/ 14 w 17"/>
                <a:gd name="T33" fmla="*/ 6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" h="17">
                  <a:moveTo>
                    <a:pt x="14" y="6"/>
                  </a:moveTo>
                  <a:lnTo>
                    <a:pt x="14" y="6"/>
                  </a:lnTo>
                  <a:lnTo>
                    <a:pt x="14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2" y="16"/>
                  </a:lnTo>
                  <a:lnTo>
                    <a:pt x="16" y="14"/>
                  </a:lnTo>
                  <a:lnTo>
                    <a:pt x="14" y="6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73" name="Freeform 84"/>
            <p:cNvSpPr>
              <a:spLocks noChangeAspect="1"/>
            </p:cNvSpPr>
            <p:nvPr/>
          </p:nvSpPr>
          <p:spPr bwMode="auto">
            <a:xfrm>
              <a:off x="2079" y="2665"/>
              <a:ext cx="17" cy="17"/>
            </a:xfrm>
            <a:custGeom>
              <a:avLst/>
              <a:gdLst>
                <a:gd name="T0" fmla="*/ 16 w 17"/>
                <a:gd name="T1" fmla="*/ 6 h 17"/>
                <a:gd name="T2" fmla="*/ 16 w 17"/>
                <a:gd name="T3" fmla="*/ 6 h 17"/>
                <a:gd name="T4" fmla="*/ 16 w 17"/>
                <a:gd name="T5" fmla="*/ 6 h 17"/>
                <a:gd name="T6" fmla="*/ 15 w 17"/>
                <a:gd name="T7" fmla="*/ 0 h 17"/>
                <a:gd name="T8" fmla="*/ 15 w 17"/>
                <a:gd name="T9" fmla="*/ 0 h 17"/>
                <a:gd name="T10" fmla="*/ 15 w 17"/>
                <a:gd name="T11" fmla="*/ 0 h 17"/>
                <a:gd name="T12" fmla="*/ 8 w 17"/>
                <a:gd name="T13" fmla="*/ 1 h 17"/>
                <a:gd name="T14" fmla="*/ 8 w 17"/>
                <a:gd name="T15" fmla="*/ 1 h 17"/>
                <a:gd name="T16" fmla="*/ 8 w 17"/>
                <a:gd name="T17" fmla="*/ 1 h 17"/>
                <a:gd name="T18" fmla="*/ 0 w 17"/>
                <a:gd name="T19" fmla="*/ 1 h 17"/>
                <a:gd name="T20" fmla="*/ 0 w 17"/>
                <a:gd name="T21" fmla="*/ 1 h 17"/>
                <a:gd name="T22" fmla="*/ 1 w 17"/>
                <a:gd name="T23" fmla="*/ 16 h 17"/>
                <a:gd name="T24" fmla="*/ 1 w 17"/>
                <a:gd name="T25" fmla="*/ 16 h 17"/>
                <a:gd name="T26" fmla="*/ 10 w 17"/>
                <a:gd name="T27" fmla="*/ 14 h 17"/>
                <a:gd name="T28" fmla="*/ 10 w 17"/>
                <a:gd name="T29" fmla="*/ 14 h 17"/>
                <a:gd name="T30" fmla="*/ 10 w 17"/>
                <a:gd name="T31" fmla="*/ 14 h 17"/>
                <a:gd name="T32" fmla="*/ 16 w 17"/>
                <a:gd name="T33" fmla="*/ 6 h 17"/>
                <a:gd name="T34" fmla="*/ 16 w 17"/>
                <a:gd name="T35" fmla="*/ 6 h 17"/>
                <a:gd name="T36" fmla="*/ 16 w 17"/>
                <a:gd name="T37" fmla="*/ 6 h 1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7" h="17">
                  <a:moveTo>
                    <a:pt x="16" y="6"/>
                  </a:moveTo>
                  <a:lnTo>
                    <a:pt x="16" y="6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1"/>
                  </a:lnTo>
                  <a:lnTo>
                    <a:pt x="1" y="16"/>
                  </a:lnTo>
                  <a:lnTo>
                    <a:pt x="10" y="14"/>
                  </a:lnTo>
                  <a:lnTo>
                    <a:pt x="16" y="6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74" name="Freeform 85"/>
            <p:cNvSpPr>
              <a:spLocks noChangeAspect="1"/>
            </p:cNvSpPr>
            <p:nvPr/>
          </p:nvSpPr>
          <p:spPr bwMode="auto">
            <a:xfrm>
              <a:off x="2056" y="2666"/>
              <a:ext cx="17" cy="17"/>
            </a:xfrm>
            <a:custGeom>
              <a:avLst/>
              <a:gdLst>
                <a:gd name="T0" fmla="*/ 13 w 17"/>
                <a:gd name="T1" fmla="*/ 0 h 17"/>
                <a:gd name="T2" fmla="*/ 13 w 17"/>
                <a:gd name="T3" fmla="*/ 0 h 17"/>
                <a:gd name="T4" fmla="*/ 6 w 17"/>
                <a:gd name="T5" fmla="*/ 1 h 17"/>
                <a:gd name="T6" fmla="*/ 0 w 17"/>
                <a:gd name="T7" fmla="*/ 16 h 17"/>
                <a:gd name="T8" fmla="*/ 0 w 17"/>
                <a:gd name="T9" fmla="*/ 16 h 17"/>
                <a:gd name="T10" fmla="*/ 7 w 17"/>
                <a:gd name="T11" fmla="*/ 16 h 17"/>
                <a:gd name="T12" fmla="*/ 7 w 17"/>
                <a:gd name="T13" fmla="*/ 16 h 17"/>
                <a:gd name="T14" fmla="*/ 7 w 17"/>
                <a:gd name="T15" fmla="*/ 16 h 17"/>
                <a:gd name="T16" fmla="*/ 16 w 17"/>
                <a:gd name="T17" fmla="*/ 16 h 17"/>
                <a:gd name="T18" fmla="*/ 13 w 17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" h="17">
                  <a:moveTo>
                    <a:pt x="13" y="0"/>
                  </a:moveTo>
                  <a:lnTo>
                    <a:pt x="13" y="0"/>
                  </a:lnTo>
                  <a:lnTo>
                    <a:pt x="6" y="1"/>
                  </a:lnTo>
                  <a:lnTo>
                    <a:pt x="0" y="16"/>
                  </a:lnTo>
                  <a:lnTo>
                    <a:pt x="7" y="16"/>
                  </a:lnTo>
                  <a:lnTo>
                    <a:pt x="16" y="16"/>
                  </a:lnTo>
                  <a:lnTo>
                    <a:pt x="13" y="0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75" name="Freeform 86"/>
            <p:cNvSpPr>
              <a:spLocks noChangeAspect="1"/>
            </p:cNvSpPr>
            <p:nvPr/>
          </p:nvSpPr>
          <p:spPr bwMode="auto">
            <a:xfrm>
              <a:off x="2089" y="2653"/>
              <a:ext cx="17" cy="17"/>
            </a:xfrm>
            <a:custGeom>
              <a:avLst/>
              <a:gdLst>
                <a:gd name="T0" fmla="*/ 16 w 17"/>
                <a:gd name="T1" fmla="*/ 9 h 17"/>
                <a:gd name="T2" fmla="*/ 16 w 17"/>
                <a:gd name="T3" fmla="*/ 9 h 17"/>
                <a:gd name="T4" fmla="*/ 3 w 17"/>
                <a:gd name="T5" fmla="*/ 0 h 17"/>
                <a:gd name="T6" fmla="*/ 0 w 17"/>
                <a:gd name="T7" fmla="*/ 16 h 17"/>
                <a:gd name="T8" fmla="*/ 0 w 17"/>
                <a:gd name="T9" fmla="*/ 16 h 17"/>
                <a:gd name="T10" fmla="*/ 0 w 17"/>
                <a:gd name="T11" fmla="*/ 16 h 17"/>
                <a:gd name="T12" fmla="*/ 7 w 17"/>
                <a:gd name="T13" fmla="*/ 9 h 17"/>
                <a:gd name="T14" fmla="*/ 7 w 17"/>
                <a:gd name="T15" fmla="*/ 9 h 17"/>
                <a:gd name="T16" fmla="*/ 7 w 17"/>
                <a:gd name="T17" fmla="*/ 9 h 17"/>
                <a:gd name="T18" fmla="*/ 16 w 17"/>
                <a:gd name="T19" fmla="*/ 9 h 17"/>
                <a:gd name="T20" fmla="*/ 16 w 17"/>
                <a:gd name="T21" fmla="*/ 9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17">
                  <a:moveTo>
                    <a:pt x="16" y="9"/>
                  </a:moveTo>
                  <a:lnTo>
                    <a:pt x="16" y="9"/>
                  </a:lnTo>
                  <a:lnTo>
                    <a:pt x="3" y="0"/>
                  </a:lnTo>
                  <a:lnTo>
                    <a:pt x="0" y="16"/>
                  </a:lnTo>
                  <a:lnTo>
                    <a:pt x="7" y="9"/>
                  </a:lnTo>
                  <a:lnTo>
                    <a:pt x="16" y="9"/>
                  </a:lnTo>
                </a:path>
              </a:pathLst>
            </a:custGeom>
            <a:solidFill>
              <a:srgbClr val="FEFEFE"/>
            </a:solidFill>
            <a:ln w="9525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76" name="Arc 87"/>
            <p:cNvSpPr>
              <a:spLocks noChangeAspect="1"/>
            </p:cNvSpPr>
            <p:nvPr/>
          </p:nvSpPr>
          <p:spPr bwMode="auto">
            <a:xfrm rot="5040000">
              <a:off x="2147" y="2622"/>
              <a:ext cx="118" cy="124"/>
            </a:xfrm>
            <a:custGeom>
              <a:avLst/>
              <a:gdLst>
                <a:gd name="T0" fmla="*/ 0 w 43198"/>
                <a:gd name="T1" fmla="*/ 0 h 21600"/>
                <a:gd name="T2" fmla="*/ 0 w 43198"/>
                <a:gd name="T3" fmla="*/ 0 h 21600"/>
                <a:gd name="T4" fmla="*/ 0 w 43198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198" h="21600" fill="none" extrusionOk="0">
                  <a:moveTo>
                    <a:pt x="-1" y="21424"/>
                  </a:moveTo>
                  <a:cubicBezTo>
                    <a:pt x="95" y="9564"/>
                    <a:pt x="9737" y="-1"/>
                    <a:pt x="21599" y="0"/>
                  </a:cubicBezTo>
                  <a:cubicBezTo>
                    <a:pt x="33460" y="0"/>
                    <a:pt x="43102" y="9564"/>
                    <a:pt x="43198" y="21424"/>
                  </a:cubicBezTo>
                </a:path>
                <a:path w="43198" h="21600" stroke="0" extrusionOk="0">
                  <a:moveTo>
                    <a:pt x="-1" y="21424"/>
                  </a:moveTo>
                  <a:cubicBezTo>
                    <a:pt x="95" y="9564"/>
                    <a:pt x="9737" y="-1"/>
                    <a:pt x="21599" y="0"/>
                  </a:cubicBezTo>
                  <a:cubicBezTo>
                    <a:pt x="33460" y="0"/>
                    <a:pt x="43102" y="9564"/>
                    <a:pt x="43198" y="21424"/>
                  </a:cubicBezTo>
                  <a:lnTo>
                    <a:pt x="21599" y="21600"/>
                  </a:lnTo>
                  <a:lnTo>
                    <a:pt x="-1" y="21424"/>
                  </a:ln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77" name="Freeform 88"/>
            <p:cNvSpPr>
              <a:spLocks noChangeAspect="1"/>
            </p:cNvSpPr>
            <p:nvPr/>
          </p:nvSpPr>
          <p:spPr bwMode="auto">
            <a:xfrm>
              <a:off x="2059" y="2623"/>
              <a:ext cx="101" cy="133"/>
            </a:xfrm>
            <a:custGeom>
              <a:avLst/>
              <a:gdLst>
                <a:gd name="T0" fmla="*/ 94 w 101"/>
                <a:gd name="T1" fmla="*/ 3 h 133"/>
                <a:gd name="T2" fmla="*/ 89 w 101"/>
                <a:gd name="T3" fmla="*/ 14 h 133"/>
                <a:gd name="T4" fmla="*/ 88 w 101"/>
                <a:gd name="T5" fmla="*/ 21 h 133"/>
                <a:gd name="T6" fmla="*/ 83 w 101"/>
                <a:gd name="T7" fmla="*/ 30 h 133"/>
                <a:gd name="T8" fmla="*/ 81 w 101"/>
                <a:gd name="T9" fmla="*/ 38 h 133"/>
                <a:gd name="T10" fmla="*/ 80 w 101"/>
                <a:gd name="T11" fmla="*/ 46 h 133"/>
                <a:gd name="T12" fmla="*/ 80 w 101"/>
                <a:gd name="T13" fmla="*/ 54 h 133"/>
                <a:gd name="T14" fmla="*/ 82 w 101"/>
                <a:gd name="T15" fmla="*/ 62 h 133"/>
                <a:gd name="T16" fmla="*/ 80 w 101"/>
                <a:gd name="T17" fmla="*/ 70 h 133"/>
                <a:gd name="T18" fmla="*/ 81 w 101"/>
                <a:gd name="T19" fmla="*/ 77 h 133"/>
                <a:gd name="T20" fmla="*/ 81 w 101"/>
                <a:gd name="T21" fmla="*/ 85 h 133"/>
                <a:gd name="T22" fmla="*/ 85 w 101"/>
                <a:gd name="T23" fmla="*/ 92 h 133"/>
                <a:gd name="T24" fmla="*/ 86 w 101"/>
                <a:gd name="T25" fmla="*/ 100 h 133"/>
                <a:gd name="T26" fmla="*/ 89 w 101"/>
                <a:gd name="T27" fmla="*/ 108 h 133"/>
                <a:gd name="T28" fmla="*/ 93 w 101"/>
                <a:gd name="T29" fmla="*/ 115 h 133"/>
                <a:gd name="T30" fmla="*/ 100 w 101"/>
                <a:gd name="T31" fmla="*/ 123 h 133"/>
                <a:gd name="T32" fmla="*/ 92 w 101"/>
                <a:gd name="T33" fmla="*/ 126 h 133"/>
                <a:gd name="T34" fmla="*/ 83 w 101"/>
                <a:gd name="T35" fmla="*/ 127 h 133"/>
                <a:gd name="T36" fmla="*/ 76 w 101"/>
                <a:gd name="T37" fmla="*/ 131 h 133"/>
                <a:gd name="T38" fmla="*/ 68 w 101"/>
                <a:gd name="T39" fmla="*/ 131 h 133"/>
                <a:gd name="T40" fmla="*/ 60 w 101"/>
                <a:gd name="T41" fmla="*/ 132 h 133"/>
                <a:gd name="T42" fmla="*/ 52 w 101"/>
                <a:gd name="T43" fmla="*/ 130 h 133"/>
                <a:gd name="T44" fmla="*/ 42 w 101"/>
                <a:gd name="T45" fmla="*/ 125 h 133"/>
                <a:gd name="T46" fmla="*/ 34 w 101"/>
                <a:gd name="T47" fmla="*/ 121 h 133"/>
                <a:gd name="T48" fmla="*/ 27 w 101"/>
                <a:gd name="T49" fmla="*/ 114 h 133"/>
                <a:gd name="T50" fmla="*/ 21 w 101"/>
                <a:gd name="T51" fmla="*/ 107 h 133"/>
                <a:gd name="T52" fmla="*/ 16 w 101"/>
                <a:gd name="T53" fmla="*/ 100 h 133"/>
                <a:gd name="T54" fmla="*/ 8 w 101"/>
                <a:gd name="T55" fmla="*/ 92 h 133"/>
                <a:gd name="T56" fmla="*/ 4 w 101"/>
                <a:gd name="T57" fmla="*/ 84 h 133"/>
                <a:gd name="T58" fmla="*/ 1 w 101"/>
                <a:gd name="T59" fmla="*/ 77 h 133"/>
                <a:gd name="T60" fmla="*/ 0 w 101"/>
                <a:gd name="T61" fmla="*/ 69 h 133"/>
                <a:gd name="T62" fmla="*/ 0 w 101"/>
                <a:gd name="T63" fmla="*/ 61 h 133"/>
                <a:gd name="T64" fmla="*/ 2 w 101"/>
                <a:gd name="T65" fmla="*/ 53 h 133"/>
                <a:gd name="T66" fmla="*/ 4 w 101"/>
                <a:gd name="T67" fmla="*/ 45 h 133"/>
                <a:gd name="T68" fmla="*/ 5 w 101"/>
                <a:gd name="T69" fmla="*/ 37 h 133"/>
                <a:gd name="T70" fmla="*/ 9 w 101"/>
                <a:gd name="T71" fmla="*/ 29 h 133"/>
                <a:gd name="T72" fmla="*/ 17 w 101"/>
                <a:gd name="T73" fmla="*/ 26 h 133"/>
                <a:gd name="T74" fmla="*/ 24 w 101"/>
                <a:gd name="T75" fmla="*/ 20 h 133"/>
                <a:gd name="T76" fmla="*/ 32 w 101"/>
                <a:gd name="T77" fmla="*/ 17 h 133"/>
                <a:gd name="T78" fmla="*/ 40 w 101"/>
                <a:gd name="T79" fmla="*/ 11 h 133"/>
                <a:gd name="T80" fmla="*/ 48 w 101"/>
                <a:gd name="T81" fmla="*/ 8 h 133"/>
                <a:gd name="T82" fmla="*/ 56 w 101"/>
                <a:gd name="T83" fmla="*/ 4 h 133"/>
                <a:gd name="T84" fmla="*/ 64 w 101"/>
                <a:gd name="T85" fmla="*/ 0 h 133"/>
                <a:gd name="T86" fmla="*/ 72 w 101"/>
                <a:gd name="T87" fmla="*/ 0 h 133"/>
                <a:gd name="T88" fmla="*/ 80 w 101"/>
                <a:gd name="T89" fmla="*/ 1 h 133"/>
                <a:gd name="T90" fmla="*/ 94 w 101"/>
                <a:gd name="T91" fmla="*/ 3 h 133"/>
                <a:gd name="T92" fmla="*/ 94 w 101"/>
                <a:gd name="T93" fmla="*/ 3 h 13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01" h="133">
                  <a:moveTo>
                    <a:pt x="94" y="3"/>
                  </a:moveTo>
                  <a:lnTo>
                    <a:pt x="89" y="14"/>
                  </a:lnTo>
                  <a:lnTo>
                    <a:pt x="88" y="21"/>
                  </a:lnTo>
                  <a:lnTo>
                    <a:pt x="83" y="30"/>
                  </a:lnTo>
                  <a:lnTo>
                    <a:pt x="81" y="38"/>
                  </a:lnTo>
                  <a:lnTo>
                    <a:pt x="80" y="46"/>
                  </a:lnTo>
                  <a:lnTo>
                    <a:pt x="80" y="54"/>
                  </a:lnTo>
                  <a:lnTo>
                    <a:pt x="82" y="62"/>
                  </a:lnTo>
                  <a:lnTo>
                    <a:pt x="80" y="70"/>
                  </a:lnTo>
                  <a:lnTo>
                    <a:pt x="81" y="77"/>
                  </a:lnTo>
                  <a:lnTo>
                    <a:pt x="81" y="85"/>
                  </a:lnTo>
                  <a:lnTo>
                    <a:pt x="85" y="92"/>
                  </a:lnTo>
                  <a:lnTo>
                    <a:pt x="86" y="100"/>
                  </a:lnTo>
                  <a:lnTo>
                    <a:pt x="89" y="108"/>
                  </a:lnTo>
                  <a:lnTo>
                    <a:pt x="93" y="115"/>
                  </a:lnTo>
                  <a:lnTo>
                    <a:pt x="100" y="123"/>
                  </a:lnTo>
                  <a:lnTo>
                    <a:pt x="92" y="126"/>
                  </a:lnTo>
                  <a:lnTo>
                    <a:pt x="83" y="127"/>
                  </a:lnTo>
                  <a:lnTo>
                    <a:pt x="76" y="131"/>
                  </a:lnTo>
                  <a:lnTo>
                    <a:pt x="68" y="131"/>
                  </a:lnTo>
                  <a:lnTo>
                    <a:pt x="60" y="132"/>
                  </a:lnTo>
                  <a:lnTo>
                    <a:pt x="52" y="130"/>
                  </a:lnTo>
                  <a:lnTo>
                    <a:pt x="42" y="125"/>
                  </a:lnTo>
                  <a:lnTo>
                    <a:pt x="34" y="121"/>
                  </a:lnTo>
                  <a:lnTo>
                    <a:pt x="27" y="114"/>
                  </a:lnTo>
                  <a:lnTo>
                    <a:pt x="21" y="107"/>
                  </a:lnTo>
                  <a:lnTo>
                    <a:pt x="16" y="100"/>
                  </a:lnTo>
                  <a:lnTo>
                    <a:pt x="8" y="92"/>
                  </a:lnTo>
                  <a:lnTo>
                    <a:pt x="4" y="84"/>
                  </a:lnTo>
                  <a:lnTo>
                    <a:pt x="1" y="77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2" y="53"/>
                  </a:lnTo>
                  <a:lnTo>
                    <a:pt x="4" y="45"/>
                  </a:lnTo>
                  <a:lnTo>
                    <a:pt x="5" y="37"/>
                  </a:lnTo>
                  <a:lnTo>
                    <a:pt x="9" y="29"/>
                  </a:lnTo>
                  <a:lnTo>
                    <a:pt x="17" y="26"/>
                  </a:lnTo>
                  <a:lnTo>
                    <a:pt x="24" y="20"/>
                  </a:lnTo>
                  <a:lnTo>
                    <a:pt x="32" y="17"/>
                  </a:lnTo>
                  <a:lnTo>
                    <a:pt x="40" y="11"/>
                  </a:lnTo>
                  <a:lnTo>
                    <a:pt x="48" y="8"/>
                  </a:lnTo>
                  <a:lnTo>
                    <a:pt x="56" y="4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1"/>
                  </a:lnTo>
                  <a:lnTo>
                    <a:pt x="94" y="3"/>
                  </a:lnTo>
                </a:path>
              </a:pathLst>
            </a:custGeom>
            <a:solidFill>
              <a:srgbClr val="D88100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78" name="Line 89"/>
            <p:cNvSpPr>
              <a:spLocks noChangeAspect="1" noChangeShapeType="1"/>
            </p:cNvSpPr>
            <p:nvPr/>
          </p:nvSpPr>
          <p:spPr bwMode="auto">
            <a:xfrm flipV="1">
              <a:off x="2268" y="2676"/>
              <a:ext cx="1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8697" name="Freeform 90"/>
          <p:cNvSpPr>
            <a:spLocks noChangeAspect="1"/>
          </p:cNvSpPr>
          <p:nvPr/>
        </p:nvSpPr>
        <p:spPr bwMode="auto">
          <a:xfrm>
            <a:off x="4289425" y="5422900"/>
            <a:ext cx="331788" cy="127000"/>
          </a:xfrm>
          <a:custGeom>
            <a:avLst/>
            <a:gdLst>
              <a:gd name="T0" fmla="*/ 2147483647 w 104"/>
              <a:gd name="T1" fmla="*/ 2147483647 h 40"/>
              <a:gd name="T2" fmla="*/ 2147483647 w 104"/>
              <a:gd name="T3" fmla="*/ 2147483647 h 40"/>
              <a:gd name="T4" fmla="*/ 2147483647 w 104"/>
              <a:gd name="T5" fmla="*/ 2147483647 h 40"/>
              <a:gd name="T6" fmla="*/ 2147483647 w 104"/>
              <a:gd name="T7" fmla="*/ 2147483647 h 40"/>
              <a:gd name="T8" fmla="*/ 2147483647 w 104"/>
              <a:gd name="T9" fmla="*/ 2147483647 h 40"/>
              <a:gd name="T10" fmla="*/ 2147483647 w 104"/>
              <a:gd name="T11" fmla="*/ 2147483647 h 40"/>
              <a:gd name="T12" fmla="*/ 2147483647 w 104"/>
              <a:gd name="T13" fmla="*/ 2147483647 h 40"/>
              <a:gd name="T14" fmla="*/ 2147483647 w 104"/>
              <a:gd name="T15" fmla="*/ 2147483647 h 40"/>
              <a:gd name="T16" fmla="*/ 2147483647 w 104"/>
              <a:gd name="T17" fmla="*/ 2147483647 h 40"/>
              <a:gd name="T18" fmla="*/ 2147483647 w 104"/>
              <a:gd name="T19" fmla="*/ 2147483647 h 40"/>
              <a:gd name="T20" fmla="*/ 2147483647 w 104"/>
              <a:gd name="T21" fmla="*/ 2147483647 h 40"/>
              <a:gd name="T22" fmla="*/ 2147483647 w 104"/>
              <a:gd name="T23" fmla="*/ 2147483647 h 40"/>
              <a:gd name="T24" fmla="*/ 2147483647 w 104"/>
              <a:gd name="T25" fmla="*/ 2147483647 h 40"/>
              <a:gd name="T26" fmla="*/ 2147483647 w 104"/>
              <a:gd name="T27" fmla="*/ 2147483647 h 40"/>
              <a:gd name="T28" fmla="*/ 2147483647 w 104"/>
              <a:gd name="T29" fmla="*/ 2147483647 h 40"/>
              <a:gd name="T30" fmla="*/ 2147483647 w 104"/>
              <a:gd name="T31" fmla="*/ 2147483647 h 40"/>
              <a:gd name="T32" fmla="*/ 2147483647 w 104"/>
              <a:gd name="T33" fmla="*/ 2147483647 h 40"/>
              <a:gd name="T34" fmla="*/ 2147483647 w 104"/>
              <a:gd name="T35" fmla="*/ 2147483647 h 40"/>
              <a:gd name="T36" fmla="*/ 2147483647 w 104"/>
              <a:gd name="T37" fmla="*/ 2147483647 h 40"/>
              <a:gd name="T38" fmla="*/ 2147483647 w 104"/>
              <a:gd name="T39" fmla="*/ 2147483647 h 40"/>
              <a:gd name="T40" fmla="*/ 2147483647 w 104"/>
              <a:gd name="T41" fmla="*/ 2147483647 h 40"/>
              <a:gd name="T42" fmla="*/ 2147483647 w 104"/>
              <a:gd name="T43" fmla="*/ 2147483647 h 40"/>
              <a:gd name="T44" fmla="*/ 2147483647 w 104"/>
              <a:gd name="T45" fmla="*/ 0 h 40"/>
              <a:gd name="T46" fmla="*/ 2147483647 w 104"/>
              <a:gd name="T47" fmla="*/ 0 h 40"/>
              <a:gd name="T48" fmla="*/ 2147483647 w 104"/>
              <a:gd name="T49" fmla="*/ 2147483647 h 40"/>
              <a:gd name="T50" fmla="*/ 2147483647 w 104"/>
              <a:gd name="T51" fmla="*/ 2147483647 h 40"/>
              <a:gd name="T52" fmla="*/ 2147483647 w 104"/>
              <a:gd name="T53" fmla="*/ 2147483647 h 40"/>
              <a:gd name="T54" fmla="*/ 2147483647 w 104"/>
              <a:gd name="T55" fmla="*/ 2147483647 h 40"/>
              <a:gd name="T56" fmla="*/ 2147483647 w 104"/>
              <a:gd name="T57" fmla="*/ 2147483647 h 40"/>
              <a:gd name="T58" fmla="*/ 2147483647 w 104"/>
              <a:gd name="T59" fmla="*/ 2147483647 h 40"/>
              <a:gd name="T60" fmla="*/ 2147483647 w 104"/>
              <a:gd name="T61" fmla="*/ 2147483647 h 40"/>
              <a:gd name="T62" fmla="*/ 2147483647 w 104"/>
              <a:gd name="T63" fmla="*/ 2147483647 h 40"/>
              <a:gd name="T64" fmla="*/ 2147483647 w 104"/>
              <a:gd name="T65" fmla="*/ 2147483647 h 40"/>
              <a:gd name="T66" fmla="*/ 2147483647 w 104"/>
              <a:gd name="T67" fmla="*/ 2147483647 h 40"/>
              <a:gd name="T68" fmla="*/ 2147483647 w 104"/>
              <a:gd name="T69" fmla="*/ 2147483647 h 40"/>
              <a:gd name="T70" fmla="*/ 2147483647 w 104"/>
              <a:gd name="T71" fmla="*/ 2147483647 h 40"/>
              <a:gd name="T72" fmla="*/ 2147483647 w 104"/>
              <a:gd name="T73" fmla="*/ 2147483647 h 40"/>
              <a:gd name="T74" fmla="*/ 2147483647 w 104"/>
              <a:gd name="T75" fmla="*/ 2147483647 h 40"/>
              <a:gd name="T76" fmla="*/ 2147483647 w 104"/>
              <a:gd name="T77" fmla="*/ 2147483647 h 40"/>
              <a:gd name="T78" fmla="*/ 2147483647 w 104"/>
              <a:gd name="T79" fmla="*/ 2147483647 h 40"/>
              <a:gd name="T80" fmla="*/ 2147483647 w 104"/>
              <a:gd name="T81" fmla="*/ 2147483647 h 40"/>
              <a:gd name="T82" fmla="*/ 2147483647 w 104"/>
              <a:gd name="T83" fmla="*/ 2147483647 h 40"/>
              <a:gd name="T84" fmla="*/ 2147483647 w 104"/>
              <a:gd name="T85" fmla="*/ 2147483647 h 40"/>
              <a:gd name="T86" fmla="*/ 2147483647 w 104"/>
              <a:gd name="T87" fmla="*/ 2147483647 h 40"/>
              <a:gd name="T88" fmla="*/ 2147483647 w 104"/>
              <a:gd name="T89" fmla="*/ 2147483647 h 40"/>
              <a:gd name="T90" fmla="*/ 2147483647 w 104"/>
              <a:gd name="T91" fmla="*/ 2147483647 h 40"/>
              <a:gd name="T92" fmla="*/ 2147483647 w 104"/>
              <a:gd name="T93" fmla="*/ 2147483647 h 40"/>
              <a:gd name="T94" fmla="*/ 2147483647 w 104"/>
              <a:gd name="T95" fmla="*/ 2147483647 h 40"/>
              <a:gd name="T96" fmla="*/ 2147483647 w 104"/>
              <a:gd name="T97" fmla="*/ 2147483647 h 40"/>
              <a:gd name="T98" fmla="*/ 2147483647 w 104"/>
              <a:gd name="T99" fmla="*/ 2147483647 h 40"/>
              <a:gd name="T100" fmla="*/ 2147483647 w 104"/>
              <a:gd name="T101" fmla="*/ 2147483647 h 40"/>
              <a:gd name="T102" fmla="*/ 2147483647 w 104"/>
              <a:gd name="T103" fmla="*/ 2147483647 h 40"/>
              <a:gd name="T104" fmla="*/ 2147483647 w 104"/>
              <a:gd name="T105" fmla="*/ 2147483647 h 40"/>
              <a:gd name="T106" fmla="*/ 2147483647 w 104"/>
              <a:gd name="T107" fmla="*/ 2147483647 h 40"/>
              <a:gd name="T108" fmla="*/ 2147483647 w 104"/>
              <a:gd name="T109" fmla="*/ 2147483647 h 40"/>
              <a:gd name="T110" fmla="*/ 2147483647 w 104"/>
              <a:gd name="T111" fmla="*/ 2147483647 h 40"/>
              <a:gd name="T112" fmla="*/ 2147483647 w 104"/>
              <a:gd name="T113" fmla="*/ 2147483647 h 40"/>
              <a:gd name="T114" fmla="*/ 0 w 104"/>
              <a:gd name="T115" fmla="*/ 2147483647 h 4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04" h="40">
                <a:moveTo>
                  <a:pt x="0" y="39"/>
                </a:moveTo>
                <a:lnTo>
                  <a:pt x="0" y="39"/>
                </a:lnTo>
                <a:lnTo>
                  <a:pt x="6" y="34"/>
                </a:lnTo>
                <a:lnTo>
                  <a:pt x="10" y="33"/>
                </a:lnTo>
                <a:lnTo>
                  <a:pt x="16" y="30"/>
                </a:lnTo>
                <a:lnTo>
                  <a:pt x="19" y="25"/>
                </a:lnTo>
                <a:lnTo>
                  <a:pt x="26" y="25"/>
                </a:lnTo>
                <a:lnTo>
                  <a:pt x="33" y="23"/>
                </a:lnTo>
                <a:lnTo>
                  <a:pt x="41" y="23"/>
                </a:lnTo>
                <a:lnTo>
                  <a:pt x="47" y="22"/>
                </a:lnTo>
                <a:lnTo>
                  <a:pt x="50" y="22"/>
                </a:lnTo>
                <a:lnTo>
                  <a:pt x="53" y="21"/>
                </a:lnTo>
                <a:lnTo>
                  <a:pt x="57" y="20"/>
                </a:lnTo>
                <a:lnTo>
                  <a:pt x="61" y="23"/>
                </a:lnTo>
                <a:lnTo>
                  <a:pt x="65" y="23"/>
                </a:lnTo>
                <a:lnTo>
                  <a:pt x="69" y="22"/>
                </a:lnTo>
                <a:lnTo>
                  <a:pt x="76" y="24"/>
                </a:lnTo>
                <a:lnTo>
                  <a:pt x="79" y="24"/>
                </a:lnTo>
                <a:lnTo>
                  <a:pt x="82" y="27"/>
                </a:lnTo>
                <a:lnTo>
                  <a:pt x="86" y="27"/>
                </a:lnTo>
                <a:lnTo>
                  <a:pt x="91" y="29"/>
                </a:lnTo>
                <a:lnTo>
                  <a:pt x="98" y="35"/>
                </a:lnTo>
                <a:lnTo>
                  <a:pt x="103" y="35"/>
                </a:lnTo>
                <a:lnTo>
                  <a:pt x="98" y="35"/>
                </a:lnTo>
                <a:lnTo>
                  <a:pt x="98" y="32"/>
                </a:lnTo>
                <a:lnTo>
                  <a:pt x="98" y="28"/>
                </a:lnTo>
                <a:lnTo>
                  <a:pt x="94" y="26"/>
                </a:lnTo>
                <a:lnTo>
                  <a:pt x="94" y="23"/>
                </a:lnTo>
                <a:lnTo>
                  <a:pt x="90" y="23"/>
                </a:lnTo>
                <a:lnTo>
                  <a:pt x="89" y="19"/>
                </a:lnTo>
                <a:lnTo>
                  <a:pt x="86" y="16"/>
                </a:lnTo>
                <a:lnTo>
                  <a:pt x="82" y="17"/>
                </a:lnTo>
                <a:lnTo>
                  <a:pt x="78" y="18"/>
                </a:lnTo>
                <a:lnTo>
                  <a:pt x="78" y="15"/>
                </a:lnTo>
                <a:lnTo>
                  <a:pt x="78" y="11"/>
                </a:lnTo>
                <a:lnTo>
                  <a:pt x="77" y="8"/>
                </a:lnTo>
                <a:lnTo>
                  <a:pt x="73" y="4"/>
                </a:lnTo>
                <a:lnTo>
                  <a:pt x="74" y="11"/>
                </a:lnTo>
                <a:lnTo>
                  <a:pt x="70" y="12"/>
                </a:lnTo>
                <a:lnTo>
                  <a:pt x="67" y="11"/>
                </a:lnTo>
                <a:lnTo>
                  <a:pt x="62" y="9"/>
                </a:lnTo>
                <a:lnTo>
                  <a:pt x="62" y="6"/>
                </a:lnTo>
                <a:lnTo>
                  <a:pt x="61" y="3"/>
                </a:lnTo>
                <a:lnTo>
                  <a:pt x="61" y="0"/>
                </a:lnTo>
                <a:lnTo>
                  <a:pt x="57" y="0"/>
                </a:lnTo>
                <a:lnTo>
                  <a:pt x="59" y="4"/>
                </a:lnTo>
                <a:lnTo>
                  <a:pt x="59" y="6"/>
                </a:lnTo>
                <a:lnTo>
                  <a:pt x="59" y="10"/>
                </a:lnTo>
                <a:lnTo>
                  <a:pt x="63" y="13"/>
                </a:lnTo>
                <a:lnTo>
                  <a:pt x="60" y="13"/>
                </a:lnTo>
                <a:lnTo>
                  <a:pt x="59" y="10"/>
                </a:lnTo>
                <a:lnTo>
                  <a:pt x="56" y="11"/>
                </a:lnTo>
                <a:lnTo>
                  <a:pt x="53" y="11"/>
                </a:lnTo>
                <a:lnTo>
                  <a:pt x="53" y="15"/>
                </a:lnTo>
                <a:lnTo>
                  <a:pt x="53" y="11"/>
                </a:lnTo>
                <a:lnTo>
                  <a:pt x="52" y="7"/>
                </a:lnTo>
                <a:lnTo>
                  <a:pt x="51" y="4"/>
                </a:lnTo>
                <a:lnTo>
                  <a:pt x="51" y="1"/>
                </a:lnTo>
                <a:lnTo>
                  <a:pt x="47" y="2"/>
                </a:lnTo>
                <a:lnTo>
                  <a:pt x="45" y="2"/>
                </a:lnTo>
                <a:lnTo>
                  <a:pt x="45" y="6"/>
                </a:lnTo>
                <a:lnTo>
                  <a:pt x="45" y="8"/>
                </a:lnTo>
                <a:lnTo>
                  <a:pt x="45" y="11"/>
                </a:lnTo>
                <a:lnTo>
                  <a:pt x="41" y="12"/>
                </a:lnTo>
                <a:lnTo>
                  <a:pt x="38" y="12"/>
                </a:lnTo>
                <a:lnTo>
                  <a:pt x="37" y="9"/>
                </a:lnTo>
                <a:lnTo>
                  <a:pt x="38" y="7"/>
                </a:lnTo>
                <a:lnTo>
                  <a:pt x="37" y="3"/>
                </a:lnTo>
                <a:lnTo>
                  <a:pt x="34" y="3"/>
                </a:lnTo>
                <a:lnTo>
                  <a:pt x="30" y="4"/>
                </a:lnTo>
                <a:lnTo>
                  <a:pt x="30" y="7"/>
                </a:lnTo>
                <a:lnTo>
                  <a:pt x="31" y="11"/>
                </a:lnTo>
                <a:lnTo>
                  <a:pt x="35" y="13"/>
                </a:lnTo>
                <a:lnTo>
                  <a:pt x="32" y="16"/>
                </a:lnTo>
                <a:lnTo>
                  <a:pt x="32" y="14"/>
                </a:lnTo>
                <a:lnTo>
                  <a:pt x="28" y="14"/>
                </a:lnTo>
                <a:lnTo>
                  <a:pt x="24" y="15"/>
                </a:lnTo>
                <a:lnTo>
                  <a:pt x="21" y="18"/>
                </a:lnTo>
                <a:lnTo>
                  <a:pt x="18" y="19"/>
                </a:lnTo>
                <a:lnTo>
                  <a:pt x="18" y="15"/>
                </a:lnTo>
                <a:lnTo>
                  <a:pt x="14" y="15"/>
                </a:lnTo>
                <a:lnTo>
                  <a:pt x="11" y="15"/>
                </a:lnTo>
                <a:lnTo>
                  <a:pt x="11" y="19"/>
                </a:lnTo>
                <a:lnTo>
                  <a:pt x="8" y="20"/>
                </a:lnTo>
                <a:lnTo>
                  <a:pt x="4" y="23"/>
                </a:lnTo>
                <a:lnTo>
                  <a:pt x="5" y="27"/>
                </a:lnTo>
                <a:lnTo>
                  <a:pt x="6" y="31"/>
                </a:lnTo>
                <a:lnTo>
                  <a:pt x="3" y="35"/>
                </a:lnTo>
                <a:lnTo>
                  <a:pt x="0" y="39"/>
                </a:lnTo>
              </a:path>
            </a:pathLst>
          </a:custGeom>
          <a:solidFill>
            <a:srgbClr val="FEFEFE"/>
          </a:solidFill>
          <a:ln w="9525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698" name="Freeform 91"/>
          <p:cNvSpPr>
            <a:spLocks noChangeAspect="1"/>
          </p:cNvSpPr>
          <p:nvPr/>
        </p:nvSpPr>
        <p:spPr bwMode="auto">
          <a:xfrm>
            <a:off x="4270375" y="5334000"/>
            <a:ext cx="53975" cy="53975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2147483647 w 17"/>
              <a:gd name="T13" fmla="*/ 2147483647 h 17"/>
              <a:gd name="T14" fmla="*/ 2147483647 w 17"/>
              <a:gd name="T15" fmla="*/ 0 h 17"/>
              <a:gd name="T16" fmla="*/ 2147483647 w 17"/>
              <a:gd name="T17" fmla="*/ 0 h 17"/>
              <a:gd name="T18" fmla="*/ 2147483647 w 17"/>
              <a:gd name="T19" fmla="*/ 0 h 17"/>
              <a:gd name="T20" fmla="*/ 2147483647 w 17"/>
              <a:gd name="T21" fmla="*/ 0 h 17"/>
              <a:gd name="T22" fmla="*/ 2147483647 w 17"/>
              <a:gd name="T23" fmla="*/ 0 h 17"/>
              <a:gd name="T24" fmla="*/ 2147483647 w 17"/>
              <a:gd name="T25" fmla="*/ 0 h 17"/>
              <a:gd name="T26" fmla="*/ 2147483647 w 17"/>
              <a:gd name="T27" fmla="*/ 0 h 17"/>
              <a:gd name="T28" fmla="*/ 0 w 17"/>
              <a:gd name="T29" fmla="*/ 2147483647 h 17"/>
              <a:gd name="T30" fmla="*/ 0 w 17"/>
              <a:gd name="T31" fmla="*/ 2147483647 h 17"/>
              <a:gd name="T32" fmla="*/ 0 w 17"/>
              <a:gd name="T33" fmla="*/ 2147483647 h 17"/>
              <a:gd name="T34" fmla="*/ 0 w 17"/>
              <a:gd name="T35" fmla="*/ 2147483647 h 17"/>
              <a:gd name="T36" fmla="*/ 2147483647 w 17"/>
              <a:gd name="T37" fmla="*/ 2147483647 h 17"/>
              <a:gd name="T38" fmla="*/ 2147483647 w 17"/>
              <a:gd name="T39" fmla="*/ 2147483647 h 17"/>
              <a:gd name="T40" fmla="*/ 2147483647 w 17"/>
              <a:gd name="T41" fmla="*/ 2147483647 h 17"/>
              <a:gd name="T42" fmla="*/ 2147483647 w 17"/>
              <a:gd name="T43" fmla="*/ 2147483647 h 17"/>
              <a:gd name="T44" fmla="*/ 2147483647 w 17"/>
              <a:gd name="T45" fmla="*/ 2147483647 h 17"/>
              <a:gd name="T46" fmla="*/ 2147483647 w 17"/>
              <a:gd name="T47" fmla="*/ 2147483647 h 17"/>
              <a:gd name="T48" fmla="*/ 2147483647 w 17"/>
              <a:gd name="T49" fmla="*/ 2147483647 h 17"/>
              <a:gd name="T50" fmla="*/ 2147483647 w 17"/>
              <a:gd name="T51" fmla="*/ 2147483647 h 1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7" h="17">
                <a:moveTo>
                  <a:pt x="7" y="16"/>
                </a:moveTo>
                <a:lnTo>
                  <a:pt x="7" y="16"/>
                </a:lnTo>
                <a:lnTo>
                  <a:pt x="16" y="14"/>
                </a:lnTo>
                <a:lnTo>
                  <a:pt x="13" y="6"/>
                </a:lnTo>
                <a:lnTo>
                  <a:pt x="6" y="8"/>
                </a:lnTo>
                <a:lnTo>
                  <a:pt x="13" y="0"/>
                </a:lnTo>
                <a:lnTo>
                  <a:pt x="5" y="0"/>
                </a:lnTo>
                <a:lnTo>
                  <a:pt x="0" y="8"/>
                </a:lnTo>
                <a:lnTo>
                  <a:pt x="0" y="16"/>
                </a:lnTo>
                <a:lnTo>
                  <a:pt x="7" y="16"/>
                </a:lnTo>
              </a:path>
            </a:pathLst>
          </a:custGeom>
          <a:solidFill>
            <a:srgbClr val="FEFEFE"/>
          </a:solidFill>
          <a:ln w="9525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699" name="Freeform 92"/>
          <p:cNvSpPr>
            <a:spLocks noChangeAspect="1"/>
          </p:cNvSpPr>
          <p:nvPr/>
        </p:nvSpPr>
        <p:spPr bwMode="auto">
          <a:xfrm>
            <a:off x="4314825" y="5508625"/>
            <a:ext cx="309563" cy="365125"/>
          </a:xfrm>
          <a:custGeom>
            <a:avLst/>
            <a:gdLst>
              <a:gd name="T0" fmla="*/ 2147483647 w 97"/>
              <a:gd name="T1" fmla="*/ 2147483647 h 115"/>
              <a:gd name="T2" fmla="*/ 2147483647 w 97"/>
              <a:gd name="T3" fmla="*/ 2147483647 h 115"/>
              <a:gd name="T4" fmla="*/ 2147483647 w 97"/>
              <a:gd name="T5" fmla="*/ 2147483647 h 115"/>
              <a:gd name="T6" fmla="*/ 2147483647 w 97"/>
              <a:gd name="T7" fmla="*/ 2147483647 h 115"/>
              <a:gd name="T8" fmla="*/ 2147483647 w 97"/>
              <a:gd name="T9" fmla="*/ 2147483647 h 115"/>
              <a:gd name="T10" fmla="*/ 2147483647 w 97"/>
              <a:gd name="T11" fmla="*/ 2147483647 h 115"/>
              <a:gd name="T12" fmla="*/ 2147483647 w 97"/>
              <a:gd name="T13" fmla="*/ 2147483647 h 115"/>
              <a:gd name="T14" fmla="*/ 2147483647 w 97"/>
              <a:gd name="T15" fmla="*/ 2147483647 h 115"/>
              <a:gd name="T16" fmla="*/ 2147483647 w 97"/>
              <a:gd name="T17" fmla="*/ 2147483647 h 115"/>
              <a:gd name="T18" fmla="*/ 2147483647 w 97"/>
              <a:gd name="T19" fmla="*/ 2147483647 h 115"/>
              <a:gd name="T20" fmla="*/ 2147483647 w 97"/>
              <a:gd name="T21" fmla="*/ 2147483647 h 115"/>
              <a:gd name="T22" fmla="*/ 2147483647 w 97"/>
              <a:gd name="T23" fmla="*/ 2147483647 h 115"/>
              <a:gd name="T24" fmla="*/ 2147483647 w 97"/>
              <a:gd name="T25" fmla="*/ 2147483647 h 115"/>
              <a:gd name="T26" fmla="*/ 2147483647 w 97"/>
              <a:gd name="T27" fmla="*/ 2147483647 h 115"/>
              <a:gd name="T28" fmla="*/ 2147483647 w 97"/>
              <a:gd name="T29" fmla="*/ 2147483647 h 115"/>
              <a:gd name="T30" fmla="*/ 2147483647 w 97"/>
              <a:gd name="T31" fmla="*/ 2147483647 h 115"/>
              <a:gd name="T32" fmla="*/ 2147483647 w 97"/>
              <a:gd name="T33" fmla="*/ 2147483647 h 115"/>
              <a:gd name="T34" fmla="*/ 2147483647 w 97"/>
              <a:gd name="T35" fmla="*/ 2147483647 h 115"/>
              <a:gd name="T36" fmla="*/ 2147483647 w 97"/>
              <a:gd name="T37" fmla="*/ 2147483647 h 115"/>
              <a:gd name="T38" fmla="*/ 2147483647 w 97"/>
              <a:gd name="T39" fmla="*/ 2147483647 h 115"/>
              <a:gd name="T40" fmla="*/ 2147483647 w 97"/>
              <a:gd name="T41" fmla="*/ 2147483647 h 115"/>
              <a:gd name="T42" fmla="*/ 2147483647 w 97"/>
              <a:gd name="T43" fmla="*/ 2147483647 h 115"/>
              <a:gd name="T44" fmla="*/ 2147483647 w 97"/>
              <a:gd name="T45" fmla="*/ 2147483647 h 115"/>
              <a:gd name="T46" fmla="*/ 2147483647 w 97"/>
              <a:gd name="T47" fmla="*/ 2147483647 h 115"/>
              <a:gd name="T48" fmla="*/ 2147483647 w 97"/>
              <a:gd name="T49" fmla="*/ 2147483647 h 115"/>
              <a:gd name="T50" fmla="*/ 2147483647 w 97"/>
              <a:gd name="T51" fmla="*/ 2147483647 h 115"/>
              <a:gd name="T52" fmla="*/ 2147483647 w 97"/>
              <a:gd name="T53" fmla="*/ 2147483647 h 115"/>
              <a:gd name="T54" fmla="*/ 2147483647 w 97"/>
              <a:gd name="T55" fmla="*/ 2147483647 h 115"/>
              <a:gd name="T56" fmla="*/ 2147483647 w 97"/>
              <a:gd name="T57" fmla="*/ 2147483647 h 115"/>
              <a:gd name="T58" fmla="*/ 2147483647 w 97"/>
              <a:gd name="T59" fmla="*/ 2147483647 h 115"/>
              <a:gd name="T60" fmla="*/ 2147483647 w 97"/>
              <a:gd name="T61" fmla="*/ 2147483647 h 115"/>
              <a:gd name="T62" fmla="*/ 2147483647 w 97"/>
              <a:gd name="T63" fmla="*/ 2147483647 h 115"/>
              <a:gd name="T64" fmla="*/ 2147483647 w 97"/>
              <a:gd name="T65" fmla="*/ 2147483647 h 115"/>
              <a:gd name="T66" fmla="*/ 2147483647 w 97"/>
              <a:gd name="T67" fmla="*/ 2147483647 h 115"/>
              <a:gd name="T68" fmla="*/ 2147483647 w 97"/>
              <a:gd name="T69" fmla="*/ 2147483647 h 115"/>
              <a:gd name="T70" fmla="*/ 2147483647 w 97"/>
              <a:gd name="T71" fmla="*/ 2147483647 h 115"/>
              <a:gd name="T72" fmla="*/ 2147483647 w 97"/>
              <a:gd name="T73" fmla="*/ 2147483647 h 115"/>
              <a:gd name="T74" fmla="*/ 2147483647 w 97"/>
              <a:gd name="T75" fmla="*/ 2147483647 h 115"/>
              <a:gd name="T76" fmla="*/ 2147483647 w 97"/>
              <a:gd name="T77" fmla="*/ 2147483647 h 115"/>
              <a:gd name="T78" fmla="*/ 0 w 97"/>
              <a:gd name="T79" fmla="*/ 2147483647 h 115"/>
              <a:gd name="T80" fmla="*/ 2147483647 w 97"/>
              <a:gd name="T81" fmla="*/ 2147483647 h 115"/>
              <a:gd name="T82" fmla="*/ 2147483647 w 97"/>
              <a:gd name="T83" fmla="*/ 2147483647 h 115"/>
              <a:gd name="T84" fmla="*/ 2147483647 w 97"/>
              <a:gd name="T85" fmla="*/ 2147483647 h 115"/>
              <a:gd name="T86" fmla="*/ 2147483647 w 97"/>
              <a:gd name="T87" fmla="*/ 2147483647 h 115"/>
              <a:gd name="T88" fmla="*/ 2147483647 w 97"/>
              <a:gd name="T89" fmla="*/ 2147483647 h 115"/>
              <a:gd name="T90" fmla="*/ 2147483647 w 97"/>
              <a:gd name="T91" fmla="*/ 2147483647 h 115"/>
              <a:gd name="T92" fmla="*/ 2147483647 w 97"/>
              <a:gd name="T93" fmla="*/ 2147483647 h 115"/>
              <a:gd name="T94" fmla="*/ 2147483647 w 97"/>
              <a:gd name="T95" fmla="*/ 2147483647 h 115"/>
              <a:gd name="T96" fmla="*/ 2147483647 w 97"/>
              <a:gd name="T97" fmla="*/ 2147483647 h 115"/>
              <a:gd name="T98" fmla="*/ 2147483647 w 97"/>
              <a:gd name="T99" fmla="*/ 2147483647 h 11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7" h="115">
                <a:moveTo>
                  <a:pt x="45" y="113"/>
                </a:moveTo>
                <a:lnTo>
                  <a:pt x="45" y="113"/>
                </a:lnTo>
                <a:lnTo>
                  <a:pt x="44" y="110"/>
                </a:lnTo>
                <a:lnTo>
                  <a:pt x="48" y="108"/>
                </a:lnTo>
                <a:lnTo>
                  <a:pt x="52" y="108"/>
                </a:lnTo>
                <a:lnTo>
                  <a:pt x="56" y="111"/>
                </a:lnTo>
                <a:lnTo>
                  <a:pt x="56" y="114"/>
                </a:lnTo>
                <a:lnTo>
                  <a:pt x="60" y="114"/>
                </a:lnTo>
                <a:lnTo>
                  <a:pt x="63" y="113"/>
                </a:lnTo>
                <a:lnTo>
                  <a:pt x="67" y="113"/>
                </a:lnTo>
                <a:lnTo>
                  <a:pt x="70" y="110"/>
                </a:lnTo>
                <a:lnTo>
                  <a:pt x="72" y="106"/>
                </a:lnTo>
                <a:lnTo>
                  <a:pt x="76" y="106"/>
                </a:lnTo>
                <a:lnTo>
                  <a:pt x="80" y="101"/>
                </a:lnTo>
                <a:lnTo>
                  <a:pt x="83" y="98"/>
                </a:lnTo>
                <a:lnTo>
                  <a:pt x="85" y="94"/>
                </a:lnTo>
                <a:lnTo>
                  <a:pt x="84" y="90"/>
                </a:lnTo>
                <a:lnTo>
                  <a:pt x="88" y="90"/>
                </a:lnTo>
                <a:lnTo>
                  <a:pt x="87" y="86"/>
                </a:lnTo>
                <a:lnTo>
                  <a:pt x="90" y="83"/>
                </a:lnTo>
                <a:lnTo>
                  <a:pt x="90" y="80"/>
                </a:lnTo>
                <a:lnTo>
                  <a:pt x="93" y="76"/>
                </a:lnTo>
                <a:lnTo>
                  <a:pt x="92" y="73"/>
                </a:lnTo>
                <a:lnTo>
                  <a:pt x="96" y="69"/>
                </a:lnTo>
                <a:lnTo>
                  <a:pt x="95" y="62"/>
                </a:lnTo>
                <a:lnTo>
                  <a:pt x="93" y="59"/>
                </a:lnTo>
                <a:lnTo>
                  <a:pt x="92" y="49"/>
                </a:lnTo>
                <a:lnTo>
                  <a:pt x="96" y="46"/>
                </a:lnTo>
                <a:lnTo>
                  <a:pt x="94" y="38"/>
                </a:lnTo>
                <a:lnTo>
                  <a:pt x="94" y="31"/>
                </a:lnTo>
                <a:lnTo>
                  <a:pt x="92" y="26"/>
                </a:lnTo>
                <a:lnTo>
                  <a:pt x="92" y="19"/>
                </a:lnTo>
                <a:lnTo>
                  <a:pt x="87" y="16"/>
                </a:lnTo>
                <a:lnTo>
                  <a:pt x="87" y="13"/>
                </a:lnTo>
                <a:lnTo>
                  <a:pt x="83" y="10"/>
                </a:lnTo>
                <a:lnTo>
                  <a:pt x="80" y="11"/>
                </a:lnTo>
                <a:lnTo>
                  <a:pt x="76" y="7"/>
                </a:lnTo>
                <a:lnTo>
                  <a:pt x="72" y="4"/>
                </a:lnTo>
                <a:lnTo>
                  <a:pt x="68" y="5"/>
                </a:lnTo>
                <a:lnTo>
                  <a:pt x="64" y="3"/>
                </a:lnTo>
                <a:lnTo>
                  <a:pt x="56" y="0"/>
                </a:lnTo>
                <a:lnTo>
                  <a:pt x="49" y="1"/>
                </a:lnTo>
                <a:lnTo>
                  <a:pt x="47" y="1"/>
                </a:lnTo>
                <a:lnTo>
                  <a:pt x="42" y="1"/>
                </a:lnTo>
                <a:lnTo>
                  <a:pt x="40" y="2"/>
                </a:lnTo>
                <a:lnTo>
                  <a:pt x="32" y="3"/>
                </a:lnTo>
                <a:lnTo>
                  <a:pt x="29" y="3"/>
                </a:lnTo>
                <a:lnTo>
                  <a:pt x="24" y="4"/>
                </a:lnTo>
                <a:lnTo>
                  <a:pt x="27" y="35"/>
                </a:lnTo>
                <a:lnTo>
                  <a:pt x="26" y="31"/>
                </a:lnTo>
                <a:lnTo>
                  <a:pt x="25" y="27"/>
                </a:lnTo>
                <a:lnTo>
                  <a:pt x="24" y="24"/>
                </a:lnTo>
                <a:lnTo>
                  <a:pt x="24" y="17"/>
                </a:lnTo>
                <a:lnTo>
                  <a:pt x="24" y="15"/>
                </a:lnTo>
                <a:lnTo>
                  <a:pt x="22" y="4"/>
                </a:lnTo>
                <a:lnTo>
                  <a:pt x="18" y="5"/>
                </a:lnTo>
                <a:lnTo>
                  <a:pt x="14" y="6"/>
                </a:lnTo>
                <a:lnTo>
                  <a:pt x="16" y="8"/>
                </a:lnTo>
                <a:lnTo>
                  <a:pt x="16" y="12"/>
                </a:lnTo>
                <a:lnTo>
                  <a:pt x="17" y="19"/>
                </a:lnTo>
                <a:lnTo>
                  <a:pt x="16" y="22"/>
                </a:lnTo>
                <a:lnTo>
                  <a:pt x="18" y="25"/>
                </a:lnTo>
                <a:lnTo>
                  <a:pt x="18" y="28"/>
                </a:lnTo>
                <a:lnTo>
                  <a:pt x="15" y="25"/>
                </a:lnTo>
                <a:lnTo>
                  <a:pt x="14" y="23"/>
                </a:lnTo>
                <a:lnTo>
                  <a:pt x="13" y="19"/>
                </a:lnTo>
                <a:lnTo>
                  <a:pt x="13" y="15"/>
                </a:lnTo>
                <a:lnTo>
                  <a:pt x="12" y="12"/>
                </a:lnTo>
                <a:lnTo>
                  <a:pt x="9" y="12"/>
                </a:lnTo>
                <a:lnTo>
                  <a:pt x="8" y="10"/>
                </a:lnTo>
                <a:lnTo>
                  <a:pt x="5" y="10"/>
                </a:lnTo>
                <a:lnTo>
                  <a:pt x="8" y="30"/>
                </a:lnTo>
                <a:lnTo>
                  <a:pt x="5" y="30"/>
                </a:lnTo>
                <a:lnTo>
                  <a:pt x="4" y="27"/>
                </a:lnTo>
                <a:lnTo>
                  <a:pt x="4" y="23"/>
                </a:lnTo>
                <a:lnTo>
                  <a:pt x="3" y="20"/>
                </a:lnTo>
                <a:lnTo>
                  <a:pt x="3" y="17"/>
                </a:lnTo>
                <a:lnTo>
                  <a:pt x="2" y="14"/>
                </a:lnTo>
                <a:lnTo>
                  <a:pt x="0" y="20"/>
                </a:lnTo>
                <a:lnTo>
                  <a:pt x="3" y="20"/>
                </a:lnTo>
                <a:lnTo>
                  <a:pt x="4" y="23"/>
                </a:lnTo>
                <a:lnTo>
                  <a:pt x="4" y="27"/>
                </a:lnTo>
                <a:lnTo>
                  <a:pt x="5" y="34"/>
                </a:lnTo>
                <a:lnTo>
                  <a:pt x="5" y="37"/>
                </a:lnTo>
                <a:lnTo>
                  <a:pt x="7" y="47"/>
                </a:lnTo>
                <a:lnTo>
                  <a:pt x="5" y="60"/>
                </a:lnTo>
                <a:lnTo>
                  <a:pt x="7" y="70"/>
                </a:lnTo>
                <a:lnTo>
                  <a:pt x="8" y="77"/>
                </a:lnTo>
                <a:lnTo>
                  <a:pt x="8" y="81"/>
                </a:lnTo>
                <a:lnTo>
                  <a:pt x="9" y="83"/>
                </a:lnTo>
                <a:lnTo>
                  <a:pt x="10" y="86"/>
                </a:lnTo>
                <a:lnTo>
                  <a:pt x="12" y="86"/>
                </a:lnTo>
                <a:lnTo>
                  <a:pt x="14" y="89"/>
                </a:lnTo>
                <a:lnTo>
                  <a:pt x="14" y="94"/>
                </a:lnTo>
                <a:lnTo>
                  <a:pt x="15" y="96"/>
                </a:lnTo>
                <a:lnTo>
                  <a:pt x="15" y="99"/>
                </a:lnTo>
                <a:lnTo>
                  <a:pt x="19" y="102"/>
                </a:lnTo>
                <a:lnTo>
                  <a:pt x="23" y="105"/>
                </a:lnTo>
                <a:lnTo>
                  <a:pt x="28" y="108"/>
                </a:lnTo>
                <a:lnTo>
                  <a:pt x="31" y="110"/>
                </a:lnTo>
                <a:lnTo>
                  <a:pt x="35" y="111"/>
                </a:lnTo>
                <a:lnTo>
                  <a:pt x="38" y="110"/>
                </a:lnTo>
                <a:lnTo>
                  <a:pt x="42" y="113"/>
                </a:lnTo>
                <a:lnTo>
                  <a:pt x="45" y="113"/>
                </a:lnTo>
              </a:path>
            </a:pathLst>
          </a:custGeom>
          <a:solidFill>
            <a:srgbClr val="A2FFA3"/>
          </a:solidFill>
          <a:ln w="9525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00" name="Freeform 93"/>
          <p:cNvSpPr>
            <a:spLocks noChangeAspect="1"/>
          </p:cNvSpPr>
          <p:nvPr/>
        </p:nvSpPr>
        <p:spPr bwMode="auto">
          <a:xfrm>
            <a:off x="4302125" y="5410200"/>
            <a:ext cx="53975" cy="53975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2147483647 w 17"/>
              <a:gd name="T13" fmla="*/ 2147483647 h 17"/>
              <a:gd name="T14" fmla="*/ 2147483647 w 17"/>
              <a:gd name="T15" fmla="*/ 2147483647 h 17"/>
              <a:gd name="T16" fmla="*/ 2147483647 w 17"/>
              <a:gd name="T17" fmla="*/ 2147483647 h 17"/>
              <a:gd name="T18" fmla="*/ 2147483647 w 17"/>
              <a:gd name="T19" fmla="*/ 2147483647 h 17"/>
              <a:gd name="T20" fmla="*/ 2147483647 w 17"/>
              <a:gd name="T21" fmla="*/ 0 h 17"/>
              <a:gd name="T22" fmla="*/ 2147483647 w 17"/>
              <a:gd name="T23" fmla="*/ 0 h 17"/>
              <a:gd name="T24" fmla="*/ 2147483647 w 17"/>
              <a:gd name="T25" fmla="*/ 0 h 17"/>
              <a:gd name="T26" fmla="*/ 2147483647 w 17"/>
              <a:gd name="T27" fmla="*/ 2147483647 h 17"/>
              <a:gd name="T28" fmla="*/ 2147483647 w 17"/>
              <a:gd name="T29" fmla="*/ 2147483647 h 17"/>
              <a:gd name="T30" fmla="*/ 2147483647 w 17"/>
              <a:gd name="T31" fmla="*/ 2147483647 h 17"/>
              <a:gd name="T32" fmla="*/ 0 w 17"/>
              <a:gd name="T33" fmla="*/ 2147483647 h 17"/>
              <a:gd name="T34" fmla="*/ 0 w 17"/>
              <a:gd name="T35" fmla="*/ 2147483647 h 17"/>
              <a:gd name="T36" fmla="*/ 0 w 17"/>
              <a:gd name="T37" fmla="*/ 2147483647 h 17"/>
              <a:gd name="T38" fmla="*/ 2147483647 w 17"/>
              <a:gd name="T39" fmla="*/ 2147483647 h 17"/>
              <a:gd name="T40" fmla="*/ 2147483647 w 17"/>
              <a:gd name="T41" fmla="*/ 2147483647 h 17"/>
              <a:gd name="T42" fmla="*/ 2147483647 w 17"/>
              <a:gd name="T43" fmla="*/ 2147483647 h 17"/>
              <a:gd name="T44" fmla="*/ 2147483647 w 17"/>
              <a:gd name="T45" fmla="*/ 2147483647 h 17"/>
              <a:gd name="T46" fmla="*/ 2147483647 w 17"/>
              <a:gd name="T47" fmla="*/ 2147483647 h 1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7" h="17">
                <a:moveTo>
                  <a:pt x="10" y="16"/>
                </a:moveTo>
                <a:lnTo>
                  <a:pt x="10" y="16"/>
                </a:lnTo>
                <a:lnTo>
                  <a:pt x="15" y="14"/>
                </a:lnTo>
                <a:lnTo>
                  <a:pt x="16" y="9"/>
                </a:lnTo>
                <a:lnTo>
                  <a:pt x="15" y="5"/>
                </a:lnTo>
                <a:lnTo>
                  <a:pt x="10" y="0"/>
                </a:lnTo>
                <a:lnTo>
                  <a:pt x="6" y="2"/>
                </a:lnTo>
                <a:lnTo>
                  <a:pt x="0" y="3"/>
                </a:lnTo>
                <a:lnTo>
                  <a:pt x="0" y="9"/>
                </a:lnTo>
                <a:lnTo>
                  <a:pt x="6" y="7"/>
                </a:lnTo>
                <a:lnTo>
                  <a:pt x="6" y="12"/>
                </a:lnTo>
                <a:lnTo>
                  <a:pt x="10" y="16"/>
                </a:lnTo>
              </a:path>
            </a:pathLst>
          </a:custGeom>
          <a:solidFill>
            <a:srgbClr val="FEFEFE"/>
          </a:solidFill>
          <a:ln w="9525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01" name="Freeform 94"/>
          <p:cNvSpPr>
            <a:spLocks noChangeAspect="1"/>
          </p:cNvSpPr>
          <p:nvPr/>
        </p:nvSpPr>
        <p:spPr bwMode="auto">
          <a:xfrm>
            <a:off x="4286250" y="5445125"/>
            <a:ext cx="53975" cy="53975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2147483647 h 17"/>
              <a:gd name="T10" fmla="*/ 2147483647 w 17"/>
              <a:gd name="T11" fmla="*/ 0 h 17"/>
              <a:gd name="T12" fmla="*/ 0 w 17"/>
              <a:gd name="T13" fmla="*/ 2147483647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16"/>
                </a:lnTo>
                <a:lnTo>
                  <a:pt x="16" y="10"/>
                </a:lnTo>
                <a:lnTo>
                  <a:pt x="1" y="0"/>
                </a:lnTo>
                <a:lnTo>
                  <a:pt x="0" y="16"/>
                </a:lnTo>
              </a:path>
            </a:pathLst>
          </a:custGeom>
          <a:solidFill>
            <a:srgbClr val="FEFEFE"/>
          </a:solidFill>
          <a:ln w="9525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02" name="Freeform 95"/>
          <p:cNvSpPr>
            <a:spLocks noChangeAspect="1"/>
          </p:cNvSpPr>
          <p:nvPr/>
        </p:nvSpPr>
        <p:spPr bwMode="auto">
          <a:xfrm>
            <a:off x="4292600" y="5318125"/>
            <a:ext cx="53975" cy="53975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0 h 17"/>
              <a:gd name="T8" fmla="*/ 2147483647 w 17"/>
              <a:gd name="T9" fmla="*/ 0 h 17"/>
              <a:gd name="T10" fmla="*/ 2147483647 w 17"/>
              <a:gd name="T11" fmla="*/ 2147483647 h 17"/>
              <a:gd name="T12" fmla="*/ 2147483647 w 17"/>
              <a:gd name="T13" fmla="*/ 2147483647 h 17"/>
              <a:gd name="T14" fmla="*/ 2147483647 w 17"/>
              <a:gd name="T15" fmla="*/ 2147483647 h 17"/>
              <a:gd name="T16" fmla="*/ 0 w 17"/>
              <a:gd name="T17" fmla="*/ 2147483647 h 17"/>
              <a:gd name="T18" fmla="*/ 0 w 17"/>
              <a:gd name="T19" fmla="*/ 2147483647 h 17"/>
              <a:gd name="T20" fmla="*/ 2147483647 w 17"/>
              <a:gd name="T21" fmla="*/ 2147483647 h 17"/>
              <a:gd name="T22" fmla="*/ 2147483647 w 17"/>
              <a:gd name="T23" fmla="*/ 2147483647 h 1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7" h="17">
                <a:moveTo>
                  <a:pt x="16" y="16"/>
                </a:moveTo>
                <a:lnTo>
                  <a:pt x="16" y="16"/>
                </a:lnTo>
                <a:lnTo>
                  <a:pt x="11" y="0"/>
                </a:lnTo>
                <a:lnTo>
                  <a:pt x="16" y="16"/>
                </a:lnTo>
                <a:lnTo>
                  <a:pt x="0" y="16"/>
                </a:lnTo>
                <a:lnTo>
                  <a:pt x="16" y="16"/>
                </a:lnTo>
              </a:path>
            </a:pathLst>
          </a:custGeom>
          <a:solidFill>
            <a:srgbClr val="FEFEFE"/>
          </a:solidFill>
          <a:ln w="9525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03" name="Freeform 96"/>
          <p:cNvSpPr>
            <a:spLocks noChangeAspect="1"/>
          </p:cNvSpPr>
          <p:nvPr/>
        </p:nvSpPr>
        <p:spPr bwMode="auto">
          <a:xfrm>
            <a:off x="4327525" y="5365750"/>
            <a:ext cx="55563" cy="53975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2147483647 w 17"/>
              <a:gd name="T13" fmla="*/ 2147483647 h 17"/>
              <a:gd name="T14" fmla="*/ 2147483647 w 17"/>
              <a:gd name="T15" fmla="*/ 0 h 17"/>
              <a:gd name="T16" fmla="*/ 2147483647 w 17"/>
              <a:gd name="T17" fmla="*/ 2147483647 h 17"/>
              <a:gd name="T18" fmla="*/ 0 w 17"/>
              <a:gd name="T19" fmla="*/ 2147483647 h 17"/>
              <a:gd name="T20" fmla="*/ 0 w 17"/>
              <a:gd name="T21" fmla="*/ 2147483647 h 17"/>
              <a:gd name="T22" fmla="*/ 2147483647 w 17"/>
              <a:gd name="T23" fmla="*/ 2147483647 h 17"/>
              <a:gd name="T24" fmla="*/ 2147483647 w 17"/>
              <a:gd name="T25" fmla="*/ 2147483647 h 17"/>
              <a:gd name="T26" fmla="*/ 2147483647 w 17"/>
              <a:gd name="T27" fmla="*/ 2147483647 h 17"/>
              <a:gd name="T28" fmla="*/ 2147483647 w 17"/>
              <a:gd name="T29" fmla="*/ 2147483647 h 17"/>
              <a:gd name="T30" fmla="*/ 2147483647 w 17"/>
              <a:gd name="T31" fmla="*/ 2147483647 h 17"/>
              <a:gd name="T32" fmla="*/ 2147483647 w 17"/>
              <a:gd name="T33" fmla="*/ 2147483647 h 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7" h="17">
                <a:moveTo>
                  <a:pt x="16" y="14"/>
                </a:moveTo>
                <a:lnTo>
                  <a:pt x="16" y="14"/>
                </a:lnTo>
                <a:lnTo>
                  <a:pt x="14" y="6"/>
                </a:lnTo>
                <a:lnTo>
                  <a:pt x="13" y="0"/>
                </a:lnTo>
                <a:lnTo>
                  <a:pt x="6" y="1"/>
                </a:lnTo>
                <a:lnTo>
                  <a:pt x="0" y="9"/>
                </a:lnTo>
                <a:lnTo>
                  <a:pt x="2" y="16"/>
                </a:lnTo>
                <a:lnTo>
                  <a:pt x="9" y="14"/>
                </a:lnTo>
                <a:lnTo>
                  <a:pt x="16" y="14"/>
                </a:lnTo>
              </a:path>
            </a:pathLst>
          </a:custGeom>
          <a:solidFill>
            <a:srgbClr val="FEFEFE"/>
          </a:solidFill>
          <a:ln w="9525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04" name="Freeform 97"/>
          <p:cNvSpPr>
            <a:spLocks noChangeAspect="1"/>
          </p:cNvSpPr>
          <p:nvPr/>
        </p:nvSpPr>
        <p:spPr bwMode="auto">
          <a:xfrm>
            <a:off x="4324350" y="5432425"/>
            <a:ext cx="55563" cy="53975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2147483647 w 17"/>
              <a:gd name="T13" fmla="*/ 0 h 17"/>
              <a:gd name="T14" fmla="*/ 0 w 17"/>
              <a:gd name="T15" fmla="*/ 2147483647 h 17"/>
              <a:gd name="T16" fmla="*/ 2147483647 w 17"/>
              <a:gd name="T17" fmla="*/ 2147483647 h 1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7" h="17">
                <a:moveTo>
                  <a:pt x="9" y="16"/>
                </a:moveTo>
                <a:lnTo>
                  <a:pt x="9" y="16"/>
                </a:lnTo>
                <a:lnTo>
                  <a:pt x="8" y="10"/>
                </a:lnTo>
                <a:lnTo>
                  <a:pt x="16" y="8"/>
                </a:lnTo>
                <a:lnTo>
                  <a:pt x="15" y="0"/>
                </a:lnTo>
                <a:lnTo>
                  <a:pt x="0" y="3"/>
                </a:lnTo>
                <a:lnTo>
                  <a:pt x="9" y="16"/>
                </a:lnTo>
              </a:path>
            </a:pathLst>
          </a:custGeom>
          <a:solidFill>
            <a:srgbClr val="FEFEFE"/>
          </a:solidFill>
          <a:ln w="9525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05" name="Freeform 98"/>
          <p:cNvSpPr>
            <a:spLocks noChangeAspect="1"/>
          </p:cNvSpPr>
          <p:nvPr/>
        </p:nvSpPr>
        <p:spPr bwMode="auto">
          <a:xfrm>
            <a:off x="4365625" y="5375275"/>
            <a:ext cx="55563" cy="53975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0 h 17"/>
              <a:gd name="T6" fmla="*/ 2147483647 w 17"/>
              <a:gd name="T7" fmla="*/ 0 h 17"/>
              <a:gd name="T8" fmla="*/ 2147483647 w 17"/>
              <a:gd name="T9" fmla="*/ 0 h 17"/>
              <a:gd name="T10" fmla="*/ 2147483647 w 17"/>
              <a:gd name="T11" fmla="*/ 0 h 17"/>
              <a:gd name="T12" fmla="*/ 2147483647 w 17"/>
              <a:gd name="T13" fmla="*/ 0 h 17"/>
              <a:gd name="T14" fmla="*/ 2147483647 w 17"/>
              <a:gd name="T15" fmla="*/ 0 h 17"/>
              <a:gd name="T16" fmla="*/ 2147483647 w 17"/>
              <a:gd name="T17" fmla="*/ 0 h 17"/>
              <a:gd name="T18" fmla="*/ 2147483647 w 17"/>
              <a:gd name="T19" fmla="*/ 0 h 17"/>
              <a:gd name="T20" fmla="*/ 2147483647 w 17"/>
              <a:gd name="T21" fmla="*/ 0 h 17"/>
              <a:gd name="T22" fmla="*/ 2147483647 w 17"/>
              <a:gd name="T23" fmla="*/ 2147483647 h 17"/>
              <a:gd name="T24" fmla="*/ 2147483647 w 17"/>
              <a:gd name="T25" fmla="*/ 2147483647 h 17"/>
              <a:gd name="T26" fmla="*/ 0 w 17"/>
              <a:gd name="T27" fmla="*/ 2147483647 h 17"/>
              <a:gd name="T28" fmla="*/ 0 w 17"/>
              <a:gd name="T29" fmla="*/ 2147483647 h 17"/>
              <a:gd name="T30" fmla="*/ 0 w 17"/>
              <a:gd name="T31" fmla="*/ 2147483647 h 17"/>
              <a:gd name="T32" fmla="*/ 0 w 17"/>
              <a:gd name="T33" fmla="*/ 2147483647 h 17"/>
              <a:gd name="T34" fmla="*/ 0 w 17"/>
              <a:gd name="T35" fmla="*/ 2147483647 h 17"/>
              <a:gd name="T36" fmla="*/ 0 w 17"/>
              <a:gd name="T37" fmla="*/ 2147483647 h 17"/>
              <a:gd name="T38" fmla="*/ 0 w 17"/>
              <a:gd name="T39" fmla="*/ 2147483647 h 17"/>
              <a:gd name="T40" fmla="*/ 0 w 17"/>
              <a:gd name="T41" fmla="*/ 2147483647 h 17"/>
              <a:gd name="T42" fmla="*/ 0 w 17"/>
              <a:gd name="T43" fmla="*/ 2147483647 h 17"/>
              <a:gd name="T44" fmla="*/ 2147483647 w 17"/>
              <a:gd name="T45" fmla="*/ 2147483647 h 17"/>
              <a:gd name="T46" fmla="*/ 2147483647 w 17"/>
              <a:gd name="T47" fmla="*/ 2147483647 h 17"/>
              <a:gd name="T48" fmla="*/ 2147483647 w 17"/>
              <a:gd name="T49" fmla="*/ 2147483647 h 1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7" h="17">
                <a:moveTo>
                  <a:pt x="16" y="14"/>
                </a:moveTo>
                <a:lnTo>
                  <a:pt x="16" y="14"/>
                </a:lnTo>
                <a:lnTo>
                  <a:pt x="14" y="0"/>
                </a:lnTo>
                <a:lnTo>
                  <a:pt x="8" y="1"/>
                </a:lnTo>
                <a:lnTo>
                  <a:pt x="0" y="4"/>
                </a:lnTo>
                <a:lnTo>
                  <a:pt x="8" y="1"/>
                </a:lnTo>
                <a:lnTo>
                  <a:pt x="8" y="16"/>
                </a:lnTo>
                <a:lnTo>
                  <a:pt x="16" y="14"/>
                </a:lnTo>
              </a:path>
            </a:pathLst>
          </a:custGeom>
          <a:solidFill>
            <a:srgbClr val="FEFEFE"/>
          </a:solidFill>
          <a:ln w="9525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06" name="Freeform 99"/>
          <p:cNvSpPr>
            <a:spLocks noChangeAspect="1"/>
          </p:cNvSpPr>
          <p:nvPr/>
        </p:nvSpPr>
        <p:spPr bwMode="auto">
          <a:xfrm>
            <a:off x="4427538" y="5356225"/>
            <a:ext cx="53975" cy="53975"/>
          </a:xfrm>
          <a:custGeom>
            <a:avLst/>
            <a:gdLst>
              <a:gd name="T0" fmla="*/ 0 w 17"/>
              <a:gd name="T1" fmla="*/ 2147483647 h 17"/>
              <a:gd name="T2" fmla="*/ 0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2147483647 w 17"/>
              <a:gd name="T13" fmla="*/ 2147483647 h 17"/>
              <a:gd name="T14" fmla="*/ 2147483647 w 17"/>
              <a:gd name="T15" fmla="*/ 2147483647 h 17"/>
              <a:gd name="T16" fmla="*/ 2147483647 w 17"/>
              <a:gd name="T17" fmla="*/ 2147483647 h 17"/>
              <a:gd name="T18" fmla="*/ 2147483647 w 17"/>
              <a:gd name="T19" fmla="*/ 2147483647 h 17"/>
              <a:gd name="T20" fmla="*/ 2147483647 w 17"/>
              <a:gd name="T21" fmla="*/ 2147483647 h 17"/>
              <a:gd name="T22" fmla="*/ 2147483647 w 17"/>
              <a:gd name="T23" fmla="*/ 2147483647 h 17"/>
              <a:gd name="T24" fmla="*/ 2147483647 w 17"/>
              <a:gd name="T25" fmla="*/ 2147483647 h 17"/>
              <a:gd name="T26" fmla="*/ 2147483647 w 17"/>
              <a:gd name="T27" fmla="*/ 0 h 17"/>
              <a:gd name="T28" fmla="*/ 2147483647 w 17"/>
              <a:gd name="T29" fmla="*/ 2147483647 h 17"/>
              <a:gd name="T30" fmla="*/ 2147483647 w 17"/>
              <a:gd name="T31" fmla="*/ 2147483647 h 17"/>
              <a:gd name="T32" fmla="*/ 2147483647 w 17"/>
              <a:gd name="T33" fmla="*/ 2147483647 h 17"/>
              <a:gd name="T34" fmla="*/ 2147483647 w 17"/>
              <a:gd name="T35" fmla="*/ 2147483647 h 17"/>
              <a:gd name="T36" fmla="*/ 2147483647 w 17"/>
              <a:gd name="T37" fmla="*/ 2147483647 h 17"/>
              <a:gd name="T38" fmla="*/ 2147483647 w 17"/>
              <a:gd name="T39" fmla="*/ 2147483647 h 17"/>
              <a:gd name="T40" fmla="*/ 2147483647 w 17"/>
              <a:gd name="T41" fmla="*/ 2147483647 h 17"/>
              <a:gd name="T42" fmla="*/ 2147483647 w 17"/>
              <a:gd name="T43" fmla="*/ 2147483647 h 17"/>
              <a:gd name="T44" fmla="*/ 0 w 17"/>
              <a:gd name="T45" fmla="*/ 2147483647 h 17"/>
              <a:gd name="T46" fmla="*/ 0 w 17"/>
              <a:gd name="T47" fmla="*/ 2147483647 h 17"/>
              <a:gd name="T48" fmla="*/ 0 w 17"/>
              <a:gd name="T49" fmla="*/ 2147483647 h 17"/>
              <a:gd name="T50" fmla="*/ 0 w 17"/>
              <a:gd name="T51" fmla="*/ 2147483647 h 17"/>
              <a:gd name="T52" fmla="*/ 0 w 17"/>
              <a:gd name="T53" fmla="*/ 2147483647 h 1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16"/>
                </a:lnTo>
                <a:lnTo>
                  <a:pt x="5" y="16"/>
                </a:lnTo>
                <a:lnTo>
                  <a:pt x="9" y="16"/>
                </a:lnTo>
                <a:lnTo>
                  <a:pt x="16" y="14"/>
                </a:lnTo>
                <a:lnTo>
                  <a:pt x="14" y="0"/>
                </a:lnTo>
                <a:lnTo>
                  <a:pt x="7" y="2"/>
                </a:lnTo>
                <a:lnTo>
                  <a:pt x="2" y="2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EFEFE"/>
          </a:solidFill>
          <a:ln w="9525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07" name="Freeform 100"/>
          <p:cNvSpPr>
            <a:spLocks noChangeAspect="1"/>
          </p:cNvSpPr>
          <p:nvPr/>
        </p:nvSpPr>
        <p:spPr bwMode="auto">
          <a:xfrm>
            <a:off x="4443413" y="5394325"/>
            <a:ext cx="53975" cy="53975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2147483647 w 17"/>
              <a:gd name="T13" fmla="*/ 2147483647 h 17"/>
              <a:gd name="T14" fmla="*/ 2147483647 w 17"/>
              <a:gd name="T15" fmla="*/ 0 h 17"/>
              <a:gd name="T16" fmla="*/ 2147483647 w 17"/>
              <a:gd name="T17" fmla="*/ 0 h 17"/>
              <a:gd name="T18" fmla="*/ 2147483647 w 17"/>
              <a:gd name="T19" fmla="*/ 0 h 17"/>
              <a:gd name="T20" fmla="*/ 2147483647 w 17"/>
              <a:gd name="T21" fmla="*/ 0 h 17"/>
              <a:gd name="T22" fmla="*/ 0 w 17"/>
              <a:gd name="T23" fmla="*/ 2147483647 h 17"/>
              <a:gd name="T24" fmla="*/ 0 w 17"/>
              <a:gd name="T25" fmla="*/ 2147483647 h 17"/>
              <a:gd name="T26" fmla="*/ 2147483647 w 17"/>
              <a:gd name="T27" fmla="*/ 2147483647 h 17"/>
              <a:gd name="T28" fmla="*/ 2147483647 w 17"/>
              <a:gd name="T29" fmla="*/ 2147483647 h 17"/>
              <a:gd name="T30" fmla="*/ 2147483647 w 17"/>
              <a:gd name="T31" fmla="*/ 2147483647 h 17"/>
              <a:gd name="T32" fmla="*/ 2147483647 w 17"/>
              <a:gd name="T33" fmla="*/ 2147483647 h 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7" h="17">
                <a:moveTo>
                  <a:pt x="9" y="13"/>
                </a:moveTo>
                <a:lnTo>
                  <a:pt x="9" y="13"/>
                </a:lnTo>
                <a:lnTo>
                  <a:pt x="16" y="14"/>
                </a:lnTo>
                <a:lnTo>
                  <a:pt x="14" y="0"/>
                </a:lnTo>
                <a:lnTo>
                  <a:pt x="7" y="0"/>
                </a:lnTo>
                <a:lnTo>
                  <a:pt x="0" y="2"/>
                </a:lnTo>
                <a:lnTo>
                  <a:pt x="3" y="16"/>
                </a:lnTo>
                <a:lnTo>
                  <a:pt x="9" y="13"/>
                </a:lnTo>
              </a:path>
            </a:pathLst>
          </a:custGeom>
          <a:solidFill>
            <a:srgbClr val="FEFEFE"/>
          </a:solidFill>
          <a:ln w="9525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08" name="Freeform 101"/>
          <p:cNvSpPr>
            <a:spLocks noChangeAspect="1"/>
          </p:cNvSpPr>
          <p:nvPr/>
        </p:nvSpPr>
        <p:spPr bwMode="auto">
          <a:xfrm>
            <a:off x="4494213" y="5394325"/>
            <a:ext cx="53975" cy="53975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2147483647 h 17"/>
              <a:gd name="T6" fmla="*/ 2147483647 w 17"/>
              <a:gd name="T7" fmla="*/ 2147483647 h 17"/>
              <a:gd name="T8" fmla="*/ 2147483647 w 17"/>
              <a:gd name="T9" fmla="*/ 2147483647 h 17"/>
              <a:gd name="T10" fmla="*/ 2147483647 w 17"/>
              <a:gd name="T11" fmla="*/ 2147483647 h 17"/>
              <a:gd name="T12" fmla="*/ 2147483647 w 17"/>
              <a:gd name="T13" fmla="*/ 2147483647 h 17"/>
              <a:gd name="T14" fmla="*/ 2147483647 w 17"/>
              <a:gd name="T15" fmla="*/ 2147483647 h 17"/>
              <a:gd name="T16" fmla="*/ 2147483647 w 17"/>
              <a:gd name="T17" fmla="*/ 2147483647 h 17"/>
              <a:gd name="T18" fmla="*/ 2147483647 w 17"/>
              <a:gd name="T19" fmla="*/ 0 h 17"/>
              <a:gd name="T20" fmla="*/ 2147483647 w 17"/>
              <a:gd name="T21" fmla="*/ 0 h 17"/>
              <a:gd name="T22" fmla="*/ 0 w 17"/>
              <a:gd name="T23" fmla="*/ 2147483647 h 17"/>
              <a:gd name="T24" fmla="*/ 0 w 17"/>
              <a:gd name="T25" fmla="*/ 2147483647 h 17"/>
              <a:gd name="T26" fmla="*/ 2147483647 w 17"/>
              <a:gd name="T27" fmla="*/ 2147483647 h 17"/>
              <a:gd name="T28" fmla="*/ 2147483647 w 17"/>
              <a:gd name="T29" fmla="*/ 2147483647 h 17"/>
              <a:gd name="T30" fmla="*/ 2147483647 w 17"/>
              <a:gd name="T31" fmla="*/ 2147483647 h 17"/>
              <a:gd name="T32" fmla="*/ 2147483647 w 17"/>
              <a:gd name="T33" fmla="*/ 2147483647 h 17"/>
              <a:gd name="T34" fmla="*/ 2147483647 w 17"/>
              <a:gd name="T35" fmla="*/ 2147483647 h 17"/>
              <a:gd name="T36" fmla="*/ 2147483647 w 17"/>
              <a:gd name="T37" fmla="*/ 2147483647 h 1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7" h="17">
                <a:moveTo>
                  <a:pt x="8" y="16"/>
                </a:moveTo>
                <a:lnTo>
                  <a:pt x="8" y="16"/>
                </a:lnTo>
                <a:lnTo>
                  <a:pt x="16" y="14"/>
                </a:lnTo>
                <a:lnTo>
                  <a:pt x="14" y="7"/>
                </a:lnTo>
                <a:lnTo>
                  <a:pt x="12" y="0"/>
                </a:lnTo>
                <a:lnTo>
                  <a:pt x="0" y="2"/>
                </a:lnTo>
                <a:lnTo>
                  <a:pt x="1" y="10"/>
                </a:lnTo>
                <a:lnTo>
                  <a:pt x="8" y="16"/>
                </a:lnTo>
              </a:path>
            </a:pathLst>
          </a:custGeom>
          <a:solidFill>
            <a:srgbClr val="FEFEFE"/>
          </a:solidFill>
          <a:ln w="9525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09" name="Freeform 102"/>
          <p:cNvSpPr>
            <a:spLocks noChangeAspect="1"/>
          </p:cNvSpPr>
          <p:nvPr/>
        </p:nvSpPr>
        <p:spPr bwMode="auto">
          <a:xfrm>
            <a:off x="4478338" y="5327650"/>
            <a:ext cx="53975" cy="53975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2147483647 h 17"/>
              <a:gd name="T6" fmla="*/ 0 w 17"/>
              <a:gd name="T7" fmla="*/ 0 h 17"/>
              <a:gd name="T8" fmla="*/ 0 w 17"/>
              <a:gd name="T9" fmla="*/ 0 h 17"/>
              <a:gd name="T10" fmla="*/ 2147483647 w 17"/>
              <a:gd name="T11" fmla="*/ 2147483647 h 17"/>
              <a:gd name="T12" fmla="*/ 2147483647 w 17"/>
              <a:gd name="T13" fmla="*/ 2147483647 h 17"/>
              <a:gd name="T14" fmla="*/ 2147483647 w 17"/>
              <a:gd name="T15" fmla="*/ 2147483647 h 17"/>
              <a:gd name="T16" fmla="*/ 2147483647 w 17"/>
              <a:gd name="T17" fmla="*/ 2147483647 h 17"/>
              <a:gd name="T18" fmla="*/ 2147483647 w 17"/>
              <a:gd name="T19" fmla="*/ 2147483647 h 1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7" h="17">
                <a:moveTo>
                  <a:pt x="16" y="12"/>
                </a:moveTo>
                <a:lnTo>
                  <a:pt x="16" y="12"/>
                </a:lnTo>
                <a:lnTo>
                  <a:pt x="14" y="5"/>
                </a:lnTo>
                <a:lnTo>
                  <a:pt x="0" y="0"/>
                </a:lnTo>
                <a:lnTo>
                  <a:pt x="1" y="8"/>
                </a:lnTo>
                <a:lnTo>
                  <a:pt x="2" y="16"/>
                </a:lnTo>
                <a:lnTo>
                  <a:pt x="16" y="12"/>
                </a:lnTo>
              </a:path>
            </a:pathLst>
          </a:custGeom>
          <a:solidFill>
            <a:srgbClr val="FEFEFE"/>
          </a:solidFill>
          <a:ln w="9525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10" name="Freeform 103"/>
          <p:cNvSpPr>
            <a:spLocks noChangeAspect="1"/>
          </p:cNvSpPr>
          <p:nvPr/>
        </p:nvSpPr>
        <p:spPr bwMode="auto">
          <a:xfrm>
            <a:off x="4516438" y="5419725"/>
            <a:ext cx="53975" cy="53975"/>
          </a:xfrm>
          <a:custGeom>
            <a:avLst/>
            <a:gdLst>
              <a:gd name="T0" fmla="*/ 2147483647 w 17"/>
              <a:gd name="T1" fmla="*/ 2147483647 h 17"/>
              <a:gd name="T2" fmla="*/ 2147483647 w 17"/>
              <a:gd name="T3" fmla="*/ 2147483647 h 17"/>
              <a:gd name="T4" fmla="*/ 2147483647 w 17"/>
              <a:gd name="T5" fmla="*/ 2147483647 h 17"/>
              <a:gd name="T6" fmla="*/ 0 w 17"/>
              <a:gd name="T7" fmla="*/ 0 h 17"/>
              <a:gd name="T8" fmla="*/ 0 w 17"/>
              <a:gd name="T9" fmla="*/ 0 h 17"/>
              <a:gd name="T10" fmla="*/ 0 w 17"/>
              <a:gd name="T11" fmla="*/ 0 h 17"/>
              <a:gd name="T12" fmla="*/ 2147483647 w 17"/>
              <a:gd name="T13" fmla="*/ 2147483647 h 17"/>
              <a:gd name="T14" fmla="*/ 2147483647 w 17"/>
              <a:gd name="T15" fmla="*/ 2147483647 h 17"/>
              <a:gd name="T16" fmla="*/ 2147483647 w 17"/>
              <a:gd name="T17" fmla="*/ 2147483647 h 17"/>
              <a:gd name="T18" fmla="*/ 2147483647 w 17"/>
              <a:gd name="T19" fmla="*/ 2147483647 h 17"/>
              <a:gd name="T20" fmla="*/ 2147483647 w 17"/>
              <a:gd name="T21" fmla="*/ 2147483647 h 1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" h="17">
                <a:moveTo>
                  <a:pt x="7" y="16"/>
                </a:moveTo>
                <a:lnTo>
                  <a:pt x="7" y="16"/>
                </a:lnTo>
                <a:lnTo>
                  <a:pt x="16" y="2"/>
                </a:lnTo>
                <a:lnTo>
                  <a:pt x="0" y="0"/>
                </a:lnTo>
                <a:lnTo>
                  <a:pt x="7" y="8"/>
                </a:lnTo>
                <a:lnTo>
                  <a:pt x="7" y="16"/>
                </a:lnTo>
              </a:path>
            </a:pathLst>
          </a:custGeom>
          <a:solidFill>
            <a:srgbClr val="FEFEFE"/>
          </a:solidFill>
          <a:ln w="9525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11" name="Arc 104"/>
          <p:cNvSpPr>
            <a:spLocks noChangeAspect="1"/>
          </p:cNvSpPr>
          <p:nvPr/>
        </p:nvSpPr>
        <p:spPr bwMode="auto">
          <a:xfrm rot="10320000">
            <a:off x="4321175" y="5549900"/>
            <a:ext cx="325438" cy="336550"/>
          </a:xfrm>
          <a:custGeom>
            <a:avLst/>
            <a:gdLst>
              <a:gd name="T0" fmla="*/ 0 w 43200"/>
              <a:gd name="T1" fmla="*/ 2147483647 h 21600"/>
              <a:gd name="T2" fmla="*/ 2147483647 w 43200"/>
              <a:gd name="T3" fmla="*/ 2147483647 h 21600"/>
              <a:gd name="T4" fmla="*/ 2147483647 w 4320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200" h="21600" fill="none" extrusionOk="0">
                <a:moveTo>
                  <a:pt x="0" y="21600"/>
                </a:move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</a:path>
              <a:path w="43200" h="21600" stroke="0" extrusionOk="0">
                <a:moveTo>
                  <a:pt x="0" y="21600"/>
                </a:move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12" name="Freeform 105"/>
          <p:cNvSpPr>
            <a:spLocks noChangeAspect="1"/>
          </p:cNvSpPr>
          <p:nvPr/>
        </p:nvSpPr>
        <p:spPr bwMode="auto">
          <a:xfrm>
            <a:off x="4264025" y="5334000"/>
            <a:ext cx="382588" cy="266700"/>
          </a:xfrm>
          <a:custGeom>
            <a:avLst/>
            <a:gdLst>
              <a:gd name="T0" fmla="*/ 2147483647 w 120"/>
              <a:gd name="T1" fmla="*/ 2147483647 h 84"/>
              <a:gd name="T2" fmla="*/ 2147483647 w 120"/>
              <a:gd name="T3" fmla="*/ 2147483647 h 84"/>
              <a:gd name="T4" fmla="*/ 2147483647 w 120"/>
              <a:gd name="T5" fmla="*/ 2147483647 h 84"/>
              <a:gd name="T6" fmla="*/ 2147483647 w 120"/>
              <a:gd name="T7" fmla="*/ 2147483647 h 84"/>
              <a:gd name="T8" fmla="*/ 2147483647 w 120"/>
              <a:gd name="T9" fmla="*/ 2147483647 h 84"/>
              <a:gd name="T10" fmla="*/ 2147483647 w 120"/>
              <a:gd name="T11" fmla="*/ 2147483647 h 84"/>
              <a:gd name="T12" fmla="*/ 2147483647 w 120"/>
              <a:gd name="T13" fmla="*/ 2147483647 h 84"/>
              <a:gd name="T14" fmla="*/ 2147483647 w 120"/>
              <a:gd name="T15" fmla="*/ 2147483647 h 84"/>
              <a:gd name="T16" fmla="*/ 2147483647 w 120"/>
              <a:gd name="T17" fmla="*/ 2147483647 h 84"/>
              <a:gd name="T18" fmla="*/ 2147483647 w 120"/>
              <a:gd name="T19" fmla="*/ 2147483647 h 84"/>
              <a:gd name="T20" fmla="*/ 2147483647 w 120"/>
              <a:gd name="T21" fmla="*/ 2147483647 h 84"/>
              <a:gd name="T22" fmla="*/ 2147483647 w 120"/>
              <a:gd name="T23" fmla="*/ 2147483647 h 84"/>
              <a:gd name="T24" fmla="*/ 2147483647 w 120"/>
              <a:gd name="T25" fmla="*/ 2147483647 h 84"/>
              <a:gd name="T26" fmla="*/ 2147483647 w 120"/>
              <a:gd name="T27" fmla="*/ 2147483647 h 84"/>
              <a:gd name="T28" fmla="*/ 2147483647 w 120"/>
              <a:gd name="T29" fmla="*/ 2147483647 h 84"/>
              <a:gd name="T30" fmla="*/ 2147483647 w 120"/>
              <a:gd name="T31" fmla="*/ 2147483647 h 84"/>
              <a:gd name="T32" fmla="*/ 2147483647 w 120"/>
              <a:gd name="T33" fmla="*/ 2147483647 h 84"/>
              <a:gd name="T34" fmla="*/ 2147483647 w 120"/>
              <a:gd name="T35" fmla="*/ 2147483647 h 84"/>
              <a:gd name="T36" fmla="*/ 2147483647 w 120"/>
              <a:gd name="T37" fmla="*/ 2147483647 h 84"/>
              <a:gd name="T38" fmla="*/ 2147483647 w 120"/>
              <a:gd name="T39" fmla="*/ 2147483647 h 84"/>
              <a:gd name="T40" fmla="*/ 0 w 120"/>
              <a:gd name="T41" fmla="*/ 2147483647 h 84"/>
              <a:gd name="T42" fmla="*/ 2147483647 w 120"/>
              <a:gd name="T43" fmla="*/ 2147483647 h 84"/>
              <a:gd name="T44" fmla="*/ 2147483647 w 120"/>
              <a:gd name="T45" fmla="*/ 2147483647 h 84"/>
              <a:gd name="T46" fmla="*/ 2147483647 w 120"/>
              <a:gd name="T47" fmla="*/ 2147483647 h 84"/>
              <a:gd name="T48" fmla="*/ 2147483647 w 120"/>
              <a:gd name="T49" fmla="*/ 2147483647 h 84"/>
              <a:gd name="T50" fmla="*/ 2147483647 w 120"/>
              <a:gd name="T51" fmla="*/ 2147483647 h 84"/>
              <a:gd name="T52" fmla="*/ 2147483647 w 120"/>
              <a:gd name="T53" fmla="*/ 2147483647 h 84"/>
              <a:gd name="T54" fmla="*/ 2147483647 w 120"/>
              <a:gd name="T55" fmla="*/ 2147483647 h 84"/>
              <a:gd name="T56" fmla="*/ 2147483647 w 120"/>
              <a:gd name="T57" fmla="*/ 2147483647 h 84"/>
              <a:gd name="T58" fmla="*/ 2147483647 w 120"/>
              <a:gd name="T59" fmla="*/ 2147483647 h 84"/>
              <a:gd name="T60" fmla="*/ 2147483647 w 120"/>
              <a:gd name="T61" fmla="*/ 0 h 84"/>
              <a:gd name="T62" fmla="*/ 2147483647 w 120"/>
              <a:gd name="T63" fmla="*/ 0 h 84"/>
              <a:gd name="T64" fmla="*/ 2147483647 w 120"/>
              <a:gd name="T65" fmla="*/ 0 h 84"/>
              <a:gd name="T66" fmla="*/ 2147483647 w 120"/>
              <a:gd name="T67" fmla="*/ 2147483647 h 84"/>
              <a:gd name="T68" fmla="*/ 2147483647 w 120"/>
              <a:gd name="T69" fmla="*/ 2147483647 h 84"/>
              <a:gd name="T70" fmla="*/ 2147483647 w 120"/>
              <a:gd name="T71" fmla="*/ 2147483647 h 84"/>
              <a:gd name="T72" fmla="*/ 2147483647 w 120"/>
              <a:gd name="T73" fmla="*/ 2147483647 h 84"/>
              <a:gd name="T74" fmla="*/ 2147483647 w 120"/>
              <a:gd name="T75" fmla="*/ 2147483647 h 84"/>
              <a:gd name="T76" fmla="*/ 2147483647 w 120"/>
              <a:gd name="T77" fmla="*/ 2147483647 h 84"/>
              <a:gd name="T78" fmla="*/ 2147483647 w 120"/>
              <a:gd name="T79" fmla="*/ 2147483647 h 84"/>
              <a:gd name="T80" fmla="*/ 2147483647 w 120"/>
              <a:gd name="T81" fmla="*/ 2147483647 h 84"/>
              <a:gd name="T82" fmla="*/ 2147483647 w 120"/>
              <a:gd name="T83" fmla="*/ 2147483647 h 84"/>
              <a:gd name="T84" fmla="*/ 2147483647 w 120"/>
              <a:gd name="T85" fmla="*/ 2147483647 h 84"/>
              <a:gd name="T86" fmla="*/ 2147483647 w 120"/>
              <a:gd name="T87" fmla="*/ 2147483647 h 84"/>
              <a:gd name="T88" fmla="*/ 2147483647 w 120"/>
              <a:gd name="T89" fmla="*/ 2147483647 h 84"/>
              <a:gd name="T90" fmla="*/ 2147483647 w 120"/>
              <a:gd name="T91" fmla="*/ 2147483647 h 84"/>
              <a:gd name="T92" fmla="*/ 2147483647 w 120"/>
              <a:gd name="T93" fmla="*/ 2147483647 h 8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120" h="84">
                <a:moveTo>
                  <a:pt x="117" y="75"/>
                </a:moveTo>
                <a:lnTo>
                  <a:pt x="107" y="72"/>
                </a:lnTo>
                <a:lnTo>
                  <a:pt x="99" y="71"/>
                </a:lnTo>
                <a:lnTo>
                  <a:pt x="92" y="67"/>
                </a:lnTo>
                <a:lnTo>
                  <a:pt x="84" y="66"/>
                </a:lnTo>
                <a:lnTo>
                  <a:pt x="77" y="64"/>
                </a:lnTo>
                <a:lnTo>
                  <a:pt x="71" y="66"/>
                </a:lnTo>
                <a:lnTo>
                  <a:pt x="64" y="66"/>
                </a:lnTo>
                <a:lnTo>
                  <a:pt x="56" y="65"/>
                </a:lnTo>
                <a:lnTo>
                  <a:pt x="50" y="66"/>
                </a:lnTo>
                <a:lnTo>
                  <a:pt x="43" y="67"/>
                </a:lnTo>
                <a:lnTo>
                  <a:pt x="36" y="71"/>
                </a:lnTo>
                <a:lnTo>
                  <a:pt x="29" y="71"/>
                </a:lnTo>
                <a:lnTo>
                  <a:pt x="22" y="74"/>
                </a:lnTo>
                <a:lnTo>
                  <a:pt x="16" y="77"/>
                </a:lnTo>
                <a:lnTo>
                  <a:pt x="9" y="83"/>
                </a:lnTo>
                <a:lnTo>
                  <a:pt x="6" y="75"/>
                </a:lnTo>
                <a:lnTo>
                  <a:pt x="5" y="69"/>
                </a:lnTo>
                <a:lnTo>
                  <a:pt x="2" y="63"/>
                </a:lnTo>
                <a:lnTo>
                  <a:pt x="1" y="57"/>
                </a:lnTo>
                <a:lnTo>
                  <a:pt x="0" y="50"/>
                </a:lnTo>
                <a:lnTo>
                  <a:pt x="1" y="43"/>
                </a:lnTo>
                <a:lnTo>
                  <a:pt x="5" y="35"/>
                </a:lnTo>
                <a:lnTo>
                  <a:pt x="9" y="28"/>
                </a:lnTo>
                <a:lnTo>
                  <a:pt x="15" y="23"/>
                </a:lnTo>
                <a:lnTo>
                  <a:pt x="21" y="19"/>
                </a:lnTo>
                <a:lnTo>
                  <a:pt x="27" y="13"/>
                </a:lnTo>
                <a:lnTo>
                  <a:pt x="34" y="8"/>
                </a:lnTo>
                <a:lnTo>
                  <a:pt x="40" y="4"/>
                </a:lnTo>
                <a:lnTo>
                  <a:pt x="47" y="2"/>
                </a:lnTo>
                <a:lnTo>
                  <a:pt x="54" y="0"/>
                </a:lnTo>
                <a:lnTo>
                  <a:pt x="61" y="0"/>
                </a:lnTo>
                <a:lnTo>
                  <a:pt x="67" y="0"/>
                </a:lnTo>
                <a:lnTo>
                  <a:pt x="75" y="2"/>
                </a:lnTo>
                <a:lnTo>
                  <a:pt x="83" y="3"/>
                </a:lnTo>
                <a:lnTo>
                  <a:pt x="91" y="7"/>
                </a:lnTo>
                <a:lnTo>
                  <a:pt x="94" y="13"/>
                </a:lnTo>
                <a:lnTo>
                  <a:pt x="99" y="19"/>
                </a:lnTo>
                <a:lnTo>
                  <a:pt x="102" y="25"/>
                </a:lnTo>
                <a:lnTo>
                  <a:pt x="107" y="31"/>
                </a:lnTo>
                <a:lnTo>
                  <a:pt x="111" y="38"/>
                </a:lnTo>
                <a:lnTo>
                  <a:pt x="115" y="43"/>
                </a:lnTo>
                <a:lnTo>
                  <a:pt x="118" y="50"/>
                </a:lnTo>
                <a:lnTo>
                  <a:pt x="119" y="58"/>
                </a:lnTo>
                <a:lnTo>
                  <a:pt x="118" y="64"/>
                </a:lnTo>
                <a:lnTo>
                  <a:pt x="117" y="75"/>
                </a:lnTo>
              </a:path>
            </a:pathLst>
          </a:custGeom>
          <a:solidFill>
            <a:srgbClr val="D88100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13" name="Line 106"/>
          <p:cNvSpPr>
            <a:spLocks noChangeAspect="1" noChangeShapeType="1"/>
          </p:cNvSpPr>
          <p:nvPr/>
        </p:nvSpPr>
        <p:spPr bwMode="auto">
          <a:xfrm>
            <a:off x="4506913" y="5876925"/>
            <a:ext cx="3175" cy="50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14" name="Freeform 107"/>
          <p:cNvSpPr>
            <a:spLocks noChangeAspect="1"/>
          </p:cNvSpPr>
          <p:nvPr/>
        </p:nvSpPr>
        <p:spPr bwMode="auto">
          <a:xfrm>
            <a:off x="4276725" y="5235575"/>
            <a:ext cx="150813" cy="111125"/>
          </a:xfrm>
          <a:custGeom>
            <a:avLst/>
            <a:gdLst>
              <a:gd name="T0" fmla="*/ 2147483647 w 47"/>
              <a:gd name="T1" fmla="*/ 2147483647 h 35"/>
              <a:gd name="T2" fmla="*/ 2147483647 w 47"/>
              <a:gd name="T3" fmla="*/ 2147483647 h 35"/>
              <a:gd name="T4" fmla="*/ 2147483647 w 47"/>
              <a:gd name="T5" fmla="*/ 2147483647 h 35"/>
              <a:gd name="T6" fmla="*/ 2147483647 w 47"/>
              <a:gd name="T7" fmla="*/ 2147483647 h 35"/>
              <a:gd name="T8" fmla="*/ 2147483647 w 47"/>
              <a:gd name="T9" fmla="*/ 2147483647 h 35"/>
              <a:gd name="T10" fmla="*/ 2147483647 w 47"/>
              <a:gd name="T11" fmla="*/ 2147483647 h 35"/>
              <a:gd name="T12" fmla="*/ 0 w 47"/>
              <a:gd name="T13" fmla="*/ 2147483647 h 35"/>
              <a:gd name="T14" fmla="*/ 2147483647 w 47"/>
              <a:gd name="T15" fmla="*/ 0 h 35"/>
              <a:gd name="T16" fmla="*/ 2147483647 w 47"/>
              <a:gd name="T17" fmla="*/ 2147483647 h 35"/>
              <a:gd name="T18" fmla="*/ 2147483647 w 47"/>
              <a:gd name="T19" fmla="*/ 2147483647 h 35"/>
              <a:gd name="T20" fmla="*/ 2147483647 w 47"/>
              <a:gd name="T21" fmla="*/ 2147483647 h 3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7" h="35">
                <a:moveTo>
                  <a:pt x="35" y="34"/>
                </a:moveTo>
                <a:lnTo>
                  <a:pt x="28" y="26"/>
                </a:lnTo>
                <a:lnTo>
                  <a:pt x="23" y="20"/>
                </a:lnTo>
                <a:lnTo>
                  <a:pt x="17" y="16"/>
                </a:lnTo>
                <a:lnTo>
                  <a:pt x="11" y="11"/>
                </a:lnTo>
                <a:lnTo>
                  <a:pt x="5" y="9"/>
                </a:lnTo>
                <a:lnTo>
                  <a:pt x="0" y="6"/>
                </a:lnTo>
                <a:lnTo>
                  <a:pt x="8" y="0"/>
                </a:lnTo>
                <a:lnTo>
                  <a:pt x="33" y="15"/>
                </a:lnTo>
                <a:lnTo>
                  <a:pt x="46" y="33"/>
                </a:lnTo>
                <a:lnTo>
                  <a:pt x="35" y="34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8715" name="Group 108"/>
          <p:cNvGrpSpPr>
            <a:grpSpLocks noChangeAspect="1"/>
          </p:cNvGrpSpPr>
          <p:nvPr/>
        </p:nvGrpSpPr>
        <p:grpSpPr bwMode="auto">
          <a:xfrm>
            <a:off x="2032000" y="4791075"/>
            <a:ext cx="1133475" cy="777875"/>
            <a:chOff x="1313" y="2475"/>
            <a:chExt cx="357" cy="245"/>
          </a:xfrm>
        </p:grpSpPr>
        <p:sp>
          <p:nvSpPr>
            <p:cNvPr id="28759" name="Freeform 109"/>
            <p:cNvSpPr>
              <a:spLocks noChangeAspect="1"/>
            </p:cNvSpPr>
            <p:nvPr/>
          </p:nvSpPr>
          <p:spPr bwMode="auto">
            <a:xfrm>
              <a:off x="1313" y="2475"/>
              <a:ext cx="357" cy="245"/>
            </a:xfrm>
            <a:custGeom>
              <a:avLst/>
              <a:gdLst>
                <a:gd name="T0" fmla="*/ 49 w 357"/>
                <a:gd name="T1" fmla="*/ 222 h 245"/>
                <a:gd name="T2" fmla="*/ 75 w 357"/>
                <a:gd name="T3" fmla="*/ 233 h 245"/>
                <a:gd name="T4" fmla="*/ 96 w 357"/>
                <a:gd name="T5" fmla="*/ 231 h 245"/>
                <a:gd name="T6" fmla="*/ 122 w 357"/>
                <a:gd name="T7" fmla="*/ 232 h 245"/>
                <a:gd name="T8" fmla="*/ 142 w 357"/>
                <a:gd name="T9" fmla="*/ 227 h 245"/>
                <a:gd name="T10" fmla="*/ 175 w 357"/>
                <a:gd name="T11" fmla="*/ 220 h 245"/>
                <a:gd name="T12" fmla="*/ 196 w 357"/>
                <a:gd name="T13" fmla="*/ 212 h 245"/>
                <a:gd name="T14" fmla="*/ 220 w 357"/>
                <a:gd name="T15" fmla="*/ 196 h 245"/>
                <a:gd name="T16" fmla="*/ 238 w 357"/>
                <a:gd name="T17" fmla="*/ 186 h 245"/>
                <a:gd name="T18" fmla="*/ 259 w 357"/>
                <a:gd name="T19" fmla="*/ 173 h 245"/>
                <a:gd name="T20" fmla="*/ 275 w 357"/>
                <a:gd name="T21" fmla="*/ 157 h 245"/>
                <a:gd name="T22" fmla="*/ 287 w 357"/>
                <a:gd name="T23" fmla="*/ 135 h 245"/>
                <a:gd name="T24" fmla="*/ 302 w 357"/>
                <a:gd name="T25" fmla="*/ 120 h 245"/>
                <a:gd name="T26" fmla="*/ 315 w 357"/>
                <a:gd name="T27" fmla="*/ 98 h 245"/>
                <a:gd name="T28" fmla="*/ 325 w 357"/>
                <a:gd name="T29" fmla="*/ 77 h 245"/>
                <a:gd name="T30" fmla="*/ 334 w 357"/>
                <a:gd name="T31" fmla="*/ 53 h 245"/>
                <a:gd name="T32" fmla="*/ 345 w 357"/>
                <a:gd name="T33" fmla="*/ 32 h 245"/>
                <a:gd name="T34" fmla="*/ 356 w 357"/>
                <a:gd name="T35" fmla="*/ 15 h 245"/>
                <a:gd name="T36" fmla="*/ 327 w 357"/>
                <a:gd name="T37" fmla="*/ 6 h 245"/>
                <a:gd name="T38" fmla="*/ 303 w 357"/>
                <a:gd name="T39" fmla="*/ 1 h 245"/>
                <a:gd name="T40" fmla="*/ 282 w 357"/>
                <a:gd name="T41" fmla="*/ 2 h 245"/>
                <a:gd name="T42" fmla="*/ 253 w 357"/>
                <a:gd name="T43" fmla="*/ 4 h 245"/>
                <a:gd name="T44" fmla="*/ 233 w 357"/>
                <a:gd name="T45" fmla="*/ 8 h 245"/>
                <a:gd name="T46" fmla="*/ 215 w 357"/>
                <a:gd name="T47" fmla="*/ 15 h 245"/>
                <a:gd name="T48" fmla="*/ 198 w 357"/>
                <a:gd name="T49" fmla="*/ 22 h 245"/>
                <a:gd name="T50" fmla="*/ 177 w 357"/>
                <a:gd name="T51" fmla="*/ 33 h 245"/>
                <a:gd name="T52" fmla="*/ 159 w 357"/>
                <a:gd name="T53" fmla="*/ 39 h 245"/>
                <a:gd name="T54" fmla="*/ 142 w 357"/>
                <a:gd name="T55" fmla="*/ 49 h 245"/>
                <a:gd name="T56" fmla="*/ 120 w 357"/>
                <a:gd name="T57" fmla="*/ 62 h 245"/>
                <a:gd name="T58" fmla="*/ 105 w 357"/>
                <a:gd name="T59" fmla="*/ 74 h 245"/>
                <a:gd name="T60" fmla="*/ 90 w 357"/>
                <a:gd name="T61" fmla="*/ 87 h 245"/>
                <a:gd name="T62" fmla="*/ 75 w 357"/>
                <a:gd name="T63" fmla="*/ 100 h 245"/>
                <a:gd name="T64" fmla="*/ 61 w 357"/>
                <a:gd name="T65" fmla="*/ 114 h 245"/>
                <a:gd name="T66" fmla="*/ 50 w 357"/>
                <a:gd name="T67" fmla="*/ 132 h 245"/>
                <a:gd name="T68" fmla="*/ 40 w 357"/>
                <a:gd name="T69" fmla="*/ 153 h 245"/>
                <a:gd name="T70" fmla="*/ 32 w 357"/>
                <a:gd name="T71" fmla="*/ 180 h 245"/>
                <a:gd name="T72" fmla="*/ 24 w 357"/>
                <a:gd name="T73" fmla="*/ 203 h 245"/>
                <a:gd name="T74" fmla="*/ 12 w 357"/>
                <a:gd name="T75" fmla="*/ 220 h 245"/>
                <a:gd name="T76" fmla="*/ 0 w 357"/>
                <a:gd name="T77" fmla="*/ 236 h 245"/>
                <a:gd name="T78" fmla="*/ 12 w 357"/>
                <a:gd name="T79" fmla="*/ 239 h 245"/>
                <a:gd name="T80" fmla="*/ 34 w 357"/>
                <a:gd name="T81" fmla="*/ 223 h 2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57" h="245">
                  <a:moveTo>
                    <a:pt x="34" y="223"/>
                  </a:moveTo>
                  <a:lnTo>
                    <a:pt x="49" y="222"/>
                  </a:lnTo>
                  <a:lnTo>
                    <a:pt x="59" y="220"/>
                  </a:lnTo>
                  <a:lnTo>
                    <a:pt x="75" y="233"/>
                  </a:lnTo>
                  <a:lnTo>
                    <a:pt x="85" y="233"/>
                  </a:lnTo>
                  <a:lnTo>
                    <a:pt x="96" y="231"/>
                  </a:lnTo>
                  <a:lnTo>
                    <a:pt x="107" y="233"/>
                  </a:lnTo>
                  <a:lnTo>
                    <a:pt x="122" y="232"/>
                  </a:lnTo>
                  <a:lnTo>
                    <a:pt x="133" y="232"/>
                  </a:lnTo>
                  <a:lnTo>
                    <a:pt x="142" y="227"/>
                  </a:lnTo>
                  <a:lnTo>
                    <a:pt x="161" y="223"/>
                  </a:lnTo>
                  <a:lnTo>
                    <a:pt x="175" y="220"/>
                  </a:lnTo>
                  <a:lnTo>
                    <a:pt x="184" y="218"/>
                  </a:lnTo>
                  <a:lnTo>
                    <a:pt x="196" y="212"/>
                  </a:lnTo>
                  <a:lnTo>
                    <a:pt x="204" y="206"/>
                  </a:lnTo>
                  <a:lnTo>
                    <a:pt x="220" y="196"/>
                  </a:lnTo>
                  <a:lnTo>
                    <a:pt x="227" y="192"/>
                  </a:lnTo>
                  <a:lnTo>
                    <a:pt x="238" y="186"/>
                  </a:lnTo>
                  <a:lnTo>
                    <a:pt x="248" y="180"/>
                  </a:lnTo>
                  <a:lnTo>
                    <a:pt x="259" y="173"/>
                  </a:lnTo>
                  <a:lnTo>
                    <a:pt x="263" y="164"/>
                  </a:lnTo>
                  <a:lnTo>
                    <a:pt x="275" y="157"/>
                  </a:lnTo>
                  <a:lnTo>
                    <a:pt x="283" y="145"/>
                  </a:lnTo>
                  <a:lnTo>
                    <a:pt x="287" y="135"/>
                  </a:lnTo>
                  <a:lnTo>
                    <a:pt x="295" y="128"/>
                  </a:lnTo>
                  <a:lnTo>
                    <a:pt x="302" y="120"/>
                  </a:lnTo>
                  <a:lnTo>
                    <a:pt x="312" y="110"/>
                  </a:lnTo>
                  <a:lnTo>
                    <a:pt x="315" y="98"/>
                  </a:lnTo>
                  <a:lnTo>
                    <a:pt x="322" y="90"/>
                  </a:lnTo>
                  <a:lnTo>
                    <a:pt x="325" y="77"/>
                  </a:lnTo>
                  <a:lnTo>
                    <a:pt x="328" y="64"/>
                  </a:lnTo>
                  <a:lnTo>
                    <a:pt x="334" y="53"/>
                  </a:lnTo>
                  <a:lnTo>
                    <a:pt x="339" y="43"/>
                  </a:lnTo>
                  <a:lnTo>
                    <a:pt x="345" y="32"/>
                  </a:lnTo>
                  <a:lnTo>
                    <a:pt x="351" y="26"/>
                  </a:lnTo>
                  <a:lnTo>
                    <a:pt x="356" y="15"/>
                  </a:lnTo>
                  <a:lnTo>
                    <a:pt x="347" y="20"/>
                  </a:lnTo>
                  <a:lnTo>
                    <a:pt x="327" y="6"/>
                  </a:lnTo>
                  <a:lnTo>
                    <a:pt x="314" y="6"/>
                  </a:lnTo>
                  <a:lnTo>
                    <a:pt x="303" y="1"/>
                  </a:lnTo>
                  <a:lnTo>
                    <a:pt x="292" y="0"/>
                  </a:lnTo>
                  <a:lnTo>
                    <a:pt x="282" y="2"/>
                  </a:lnTo>
                  <a:lnTo>
                    <a:pt x="267" y="3"/>
                  </a:lnTo>
                  <a:lnTo>
                    <a:pt x="253" y="4"/>
                  </a:lnTo>
                  <a:lnTo>
                    <a:pt x="242" y="6"/>
                  </a:lnTo>
                  <a:lnTo>
                    <a:pt x="233" y="8"/>
                  </a:lnTo>
                  <a:lnTo>
                    <a:pt x="222" y="11"/>
                  </a:lnTo>
                  <a:lnTo>
                    <a:pt x="215" y="15"/>
                  </a:lnTo>
                  <a:lnTo>
                    <a:pt x="206" y="20"/>
                  </a:lnTo>
                  <a:lnTo>
                    <a:pt x="198" y="22"/>
                  </a:lnTo>
                  <a:lnTo>
                    <a:pt x="188" y="27"/>
                  </a:lnTo>
                  <a:lnTo>
                    <a:pt x="177" y="33"/>
                  </a:lnTo>
                  <a:lnTo>
                    <a:pt x="167" y="35"/>
                  </a:lnTo>
                  <a:lnTo>
                    <a:pt x="159" y="39"/>
                  </a:lnTo>
                  <a:lnTo>
                    <a:pt x="150" y="45"/>
                  </a:lnTo>
                  <a:lnTo>
                    <a:pt x="142" y="49"/>
                  </a:lnTo>
                  <a:lnTo>
                    <a:pt x="132" y="56"/>
                  </a:lnTo>
                  <a:lnTo>
                    <a:pt x="120" y="62"/>
                  </a:lnTo>
                  <a:lnTo>
                    <a:pt x="113" y="70"/>
                  </a:lnTo>
                  <a:lnTo>
                    <a:pt x="105" y="74"/>
                  </a:lnTo>
                  <a:lnTo>
                    <a:pt x="97" y="80"/>
                  </a:lnTo>
                  <a:lnTo>
                    <a:pt x="90" y="87"/>
                  </a:lnTo>
                  <a:lnTo>
                    <a:pt x="84" y="94"/>
                  </a:lnTo>
                  <a:lnTo>
                    <a:pt x="75" y="100"/>
                  </a:lnTo>
                  <a:lnTo>
                    <a:pt x="68" y="107"/>
                  </a:lnTo>
                  <a:lnTo>
                    <a:pt x="61" y="114"/>
                  </a:lnTo>
                  <a:lnTo>
                    <a:pt x="56" y="124"/>
                  </a:lnTo>
                  <a:lnTo>
                    <a:pt x="50" y="132"/>
                  </a:lnTo>
                  <a:lnTo>
                    <a:pt x="46" y="145"/>
                  </a:lnTo>
                  <a:lnTo>
                    <a:pt x="40" y="153"/>
                  </a:lnTo>
                  <a:lnTo>
                    <a:pt x="36" y="165"/>
                  </a:lnTo>
                  <a:lnTo>
                    <a:pt x="32" y="180"/>
                  </a:lnTo>
                  <a:lnTo>
                    <a:pt x="28" y="192"/>
                  </a:lnTo>
                  <a:lnTo>
                    <a:pt x="24" y="203"/>
                  </a:lnTo>
                  <a:lnTo>
                    <a:pt x="18" y="214"/>
                  </a:lnTo>
                  <a:lnTo>
                    <a:pt x="12" y="220"/>
                  </a:lnTo>
                  <a:lnTo>
                    <a:pt x="5" y="228"/>
                  </a:lnTo>
                  <a:lnTo>
                    <a:pt x="0" y="236"/>
                  </a:lnTo>
                  <a:lnTo>
                    <a:pt x="4" y="244"/>
                  </a:lnTo>
                  <a:lnTo>
                    <a:pt x="12" y="239"/>
                  </a:lnTo>
                  <a:lnTo>
                    <a:pt x="20" y="234"/>
                  </a:lnTo>
                  <a:lnTo>
                    <a:pt x="34" y="223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60" name="Freeform 110"/>
            <p:cNvSpPr>
              <a:spLocks noChangeAspect="1"/>
            </p:cNvSpPr>
            <p:nvPr/>
          </p:nvSpPr>
          <p:spPr bwMode="auto">
            <a:xfrm>
              <a:off x="1320" y="2496"/>
              <a:ext cx="343" cy="222"/>
            </a:xfrm>
            <a:custGeom>
              <a:avLst/>
              <a:gdLst>
                <a:gd name="T0" fmla="*/ 0 w 343"/>
                <a:gd name="T1" fmla="*/ 221 h 222"/>
                <a:gd name="T2" fmla="*/ 9 w 343"/>
                <a:gd name="T3" fmla="*/ 211 h 222"/>
                <a:gd name="T4" fmla="*/ 18 w 343"/>
                <a:gd name="T5" fmla="*/ 202 h 222"/>
                <a:gd name="T6" fmla="*/ 23 w 343"/>
                <a:gd name="T7" fmla="*/ 192 h 222"/>
                <a:gd name="T8" fmla="*/ 31 w 343"/>
                <a:gd name="T9" fmla="*/ 184 h 222"/>
                <a:gd name="T10" fmla="*/ 51 w 343"/>
                <a:gd name="T11" fmla="*/ 168 h 222"/>
                <a:gd name="T12" fmla="*/ 58 w 343"/>
                <a:gd name="T13" fmla="*/ 160 h 222"/>
                <a:gd name="T14" fmla="*/ 67 w 343"/>
                <a:gd name="T15" fmla="*/ 152 h 222"/>
                <a:gd name="T16" fmla="*/ 83 w 343"/>
                <a:gd name="T17" fmla="*/ 142 h 222"/>
                <a:gd name="T18" fmla="*/ 91 w 343"/>
                <a:gd name="T19" fmla="*/ 135 h 222"/>
                <a:gd name="T20" fmla="*/ 107 w 343"/>
                <a:gd name="T21" fmla="*/ 124 h 222"/>
                <a:gd name="T22" fmla="*/ 130 w 343"/>
                <a:gd name="T23" fmla="*/ 112 h 222"/>
                <a:gd name="T24" fmla="*/ 150 w 343"/>
                <a:gd name="T25" fmla="*/ 96 h 222"/>
                <a:gd name="T26" fmla="*/ 161 w 343"/>
                <a:gd name="T27" fmla="*/ 90 h 222"/>
                <a:gd name="T28" fmla="*/ 182 w 343"/>
                <a:gd name="T29" fmla="*/ 77 h 222"/>
                <a:gd name="T30" fmla="*/ 194 w 343"/>
                <a:gd name="T31" fmla="*/ 71 h 222"/>
                <a:gd name="T32" fmla="*/ 210 w 343"/>
                <a:gd name="T33" fmla="*/ 61 h 222"/>
                <a:gd name="T34" fmla="*/ 227 w 343"/>
                <a:gd name="T35" fmla="*/ 52 h 222"/>
                <a:gd name="T36" fmla="*/ 238 w 343"/>
                <a:gd name="T37" fmla="*/ 44 h 222"/>
                <a:gd name="T38" fmla="*/ 246 w 343"/>
                <a:gd name="T39" fmla="*/ 40 h 222"/>
                <a:gd name="T40" fmla="*/ 259 w 343"/>
                <a:gd name="T41" fmla="*/ 37 h 222"/>
                <a:gd name="T42" fmla="*/ 268 w 343"/>
                <a:gd name="T43" fmla="*/ 32 h 222"/>
                <a:gd name="T44" fmla="*/ 277 w 343"/>
                <a:gd name="T45" fmla="*/ 27 h 222"/>
                <a:gd name="T46" fmla="*/ 286 w 343"/>
                <a:gd name="T47" fmla="*/ 24 h 222"/>
                <a:gd name="T48" fmla="*/ 294 w 343"/>
                <a:gd name="T49" fmla="*/ 20 h 222"/>
                <a:gd name="T50" fmla="*/ 302 w 343"/>
                <a:gd name="T51" fmla="*/ 16 h 222"/>
                <a:gd name="T52" fmla="*/ 311 w 343"/>
                <a:gd name="T53" fmla="*/ 11 h 222"/>
                <a:gd name="T54" fmla="*/ 320 w 343"/>
                <a:gd name="T55" fmla="*/ 6 h 222"/>
                <a:gd name="T56" fmla="*/ 331 w 343"/>
                <a:gd name="T57" fmla="*/ 2 h 222"/>
                <a:gd name="T58" fmla="*/ 342 w 343"/>
                <a:gd name="T59" fmla="*/ 0 h 22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43" h="222">
                  <a:moveTo>
                    <a:pt x="0" y="221"/>
                  </a:moveTo>
                  <a:lnTo>
                    <a:pt x="9" y="211"/>
                  </a:lnTo>
                  <a:lnTo>
                    <a:pt x="18" y="202"/>
                  </a:lnTo>
                  <a:lnTo>
                    <a:pt x="23" y="192"/>
                  </a:lnTo>
                  <a:lnTo>
                    <a:pt x="31" y="184"/>
                  </a:lnTo>
                  <a:lnTo>
                    <a:pt x="51" y="168"/>
                  </a:lnTo>
                  <a:lnTo>
                    <a:pt x="58" y="160"/>
                  </a:lnTo>
                  <a:lnTo>
                    <a:pt x="67" y="152"/>
                  </a:lnTo>
                  <a:lnTo>
                    <a:pt x="83" y="142"/>
                  </a:lnTo>
                  <a:lnTo>
                    <a:pt x="91" y="135"/>
                  </a:lnTo>
                  <a:lnTo>
                    <a:pt x="107" y="124"/>
                  </a:lnTo>
                  <a:lnTo>
                    <a:pt x="130" y="112"/>
                  </a:lnTo>
                  <a:lnTo>
                    <a:pt x="150" y="96"/>
                  </a:lnTo>
                  <a:lnTo>
                    <a:pt x="161" y="90"/>
                  </a:lnTo>
                  <a:lnTo>
                    <a:pt x="182" y="77"/>
                  </a:lnTo>
                  <a:lnTo>
                    <a:pt x="194" y="71"/>
                  </a:lnTo>
                  <a:lnTo>
                    <a:pt x="210" y="61"/>
                  </a:lnTo>
                  <a:lnTo>
                    <a:pt x="227" y="52"/>
                  </a:lnTo>
                  <a:lnTo>
                    <a:pt x="238" y="44"/>
                  </a:lnTo>
                  <a:lnTo>
                    <a:pt x="246" y="40"/>
                  </a:lnTo>
                  <a:lnTo>
                    <a:pt x="259" y="37"/>
                  </a:lnTo>
                  <a:lnTo>
                    <a:pt x="268" y="32"/>
                  </a:lnTo>
                  <a:lnTo>
                    <a:pt x="277" y="27"/>
                  </a:lnTo>
                  <a:lnTo>
                    <a:pt x="286" y="24"/>
                  </a:lnTo>
                  <a:lnTo>
                    <a:pt x="294" y="20"/>
                  </a:lnTo>
                  <a:lnTo>
                    <a:pt x="302" y="16"/>
                  </a:lnTo>
                  <a:lnTo>
                    <a:pt x="311" y="11"/>
                  </a:lnTo>
                  <a:lnTo>
                    <a:pt x="320" y="6"/>
                  </a:lnTo>
                  <a:lnTo>
                    <a:pt x="331" y="2"/>
                  </a:lnTo>
                  <a:lnTo>
                    <a:pt x="342" y="0"/>
                  </a:lnTo>
                </a:path>
              </a:pathLst>
            </a:custGeom>
            <a:solidFill>
              <a:srgbClr val="037C03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92271" name="Rectangle 111"/>
          <p:cNvSpPr>
            <a:spLocks noChangeAspect="1" noChangeArrowheads="1"/>
          </p:cNvSpPr>
          <p:nvPr/>
        </p:nvSpPr>
        <p:spPr bwMode="auto">
          <a:xfrm>
            <a:off x="1762125" y="2689225"/>
            <a:ext cx="482600" cy="112077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72" name="Rectangle 112"/>
          <p:cNvSpPr>
            <a:spLocks noChangeAspect="1" noChangeArrowheads="1"/>
          </p:cNvSpPr>
          <p:nvPr/>
        </p:nvSpPr>
        <p:spPr bwMode="auto">
          <a:xfrm>
            <a:off x="2330450" y="2460625"/>
            <a:ext cx="482600" cy="134937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8718" name="Group 113"/>
          <p:cNvGrpSpPr>
            <a:grpSpLocks noChangeAspect="1"/>
          </p:cNvGrpSpPr>
          <p:nvPr/>
        </p:nvGrpSpPr>
        <p:grpSpPr bwMode="auto">
          <a:xfrm>
            <a:off x="1946275" y="2359025"/>
            <a:ext cx="117475" cy="571500"/>
            <a:chOff x="1286" y="1709"/>
            <a:chExt cx="37" cy="180"/>
          </a:xfrm>
        </p:grpSpPr>
        <p:sp>
          <p:nvSpPr>
            <p:cNvPr id="28756" name="Line 114"/>
            <p:cNvSpPr>
              <a:spLocks noChangeAspect="1" noChangeShapeType="1"/>
            </p:cNvSpPr>
            <p:nvPr/>
          </p:nvSpPr>
          <p:spPr bwMode="auto">
            <a:xfrm>
              <a:off x="1304" y="1709"/>
              <a:ext cx="0" cy="1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57" name="Line 115"/>
            <p:cNvSpPr>
              <a:spLocks noChangeAspect="1" noChangeShapeType="1"/>
            </p:cNvSpPr>
            <p:nvPr/>
          </p:nvSpPr>
          <p:spPr bwMode="auto">
            <a:xfrm>
              <a:off x="1286" y="1710"/>
              <a:ext cx="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58" name="Line 116"/>
            <p:cNvSpPr>
              <a:spLocks noChangeAspect="1" noChangeShapeType="1"/>
            </p:cNvSpPr>
            <p:nvPr/>
          </p:nvSpPr>
          <p:spPr bwMode="auto">
            <a:xfrm>
              <a:off x="1286" y="1889"/>
              <a:ext cx="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8719" name="Group 117"/>
          <p:cNvGrpSpPr>
            <a:grpSpLocks noChangeAspect="1"/>
          </p:cNvGrpSpPr>
          <p:nvPr/>
        </p:nvGrpSpPr>
        <p:grpSpPr bwMode="auto">
          <a:xfrm>
            <a:off x="2501900" y="2305050"/>
            <a:ext cx="117475" cy="273050"/>
            <a:chOff x="1461" y="1692"/>
            <a:chExt cx="37" cy="86"/>
          </a:xfrm>
        </p:grpSpPr>
        <p:sp>
          <p:nvSpPr>
            <p:cNvPr id="28753" name="Line 118"/>
            <p:cNvSpPr>
              <a:spLocks noChangeAspect="1" noChangeShapeType="1"/>
            </p:cNvSpPr>
            <p:nvPr/>
          </p:nvSpPr>
          <p:spPr bwMode="auto">
            <a:xfrm>
              <a:off x="1480" y="1692"/>
              <a:ext cx="0" cy="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54" name="Line 119"/>
            <p:cNvSpPr>
              <a:spLocks noChangeAspect="1" noChangeShapeType="1"/>
            </p:cNvSpPr>
            <p:nvPr/>
          </p:nvSpPr>
          <p:spPr bwMode="auto">
            <a:xfrm>
              <a:off x="1461" y="1693"/>
              <a:ext cx="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55" name="Line 120"/>
            <p:cNvSpPr>
              <a:spLocks noChangeAspect="1" noChangeShapeType="1"/>
            </p:cNvSpPr>
            <p:nvPr/>
          </p:nvSpPr>
          <p:spPr bwMode="auto">
            <a:xfrm>
              <a:off x="1461" y="1778"/>
              <a:ext cx="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92281" name="Rectangle 121"/>
          <p:cNvSpPr>
            <a:spLocks noChangeAspect="1" noChangeArrowheads="1"/>
          </p:cNvSpPr>
          <p:nvPr/>
        </p:nvSpPr>
        <p:spPr bwMode="auto">
          <a:xfrm>
            <a:off x="3117850" y="2765425"/>
            <a:ext cx="482600" cy="104457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82" name="Rectangle 122"/>
          <p:cNvSpPr>
            <a:spLocks noChangeAspect="1" noChangeArrowheads="1"/>
          </p:cNvSpPr>
          <p:nvPr/>
        </p:nvSpPr>
        <p:spPr bwMode="auto">
          <a:xfrm>
            <a:off x="3686175" y="2717800"/>
            <a:ext cx="482600" cy="1092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8722" name="Group 123"/>
          <p:cNvGrpSpPr>
            <a:grpSpLocks noChangeAspect="1"/>
          </p:cNvGrpSpPr>
          <p:nvPr/>
        </p:nvGrpSpPr>
        <p:grpSpPr bwMode="auto">
          <a:xfrm>
            <a:off x="3314700" y="2530475"/>
            <a:ext cx="95250" cy="412750"/>
            <a:chOff x="1717" y="1763"/>
            <a:chExt cx="30" cy="130"/>
          </a:xfrm>
        </p:grpSpPr>
        <p:sp>
          <p:nvSpPr>
            <p:cNvPr id="28750" name="Line 124"/>
            <p:cNvSpPr>
              <a:spLocks noChangeAspect="1" noChangeShapeType="1"/>
            </p:cNvSpPr>
            <p:nvPr/>
          </p:nvSpPr>
          <p:spPr bwMode="auto">
            <a:xfrm>
              <a:off x="1731" y="1763"/>
              <a:ext cx="0" cy="1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51" name="Line 125"/>
            <p:cNvSpPr>
              <a:spLocks noChangeAspect="1" noChangeShapeType="1"/>
            </p:cNvSpPr>
            <p:nvPr/>
          </p:nvSpPr>
          <p:spPr bwMode="auto">
            <a:xfrm>
              <a:off x="1717" y="1765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52" name="Line 126"/>
            <p:cNvSpPr>
              <a:spLocks noChangeAspect="1" noChangeShapeType="1"/>
            </p:cNvSpPr>
            <p:nvPr/>
          </p:nvSpPr>
          <p:spPr bwMode="auto">
            <a:xfrm>
              <a:off x="1717" y="1893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8723" name="Group 127"/>
          <p:cNvGrpSpPr>
            <a:grpSpLocks noChangeAspect="1"/>
          </p:cNvGrpSpPr>
          <p:nvPr/>
        </p:nvGrpSpPr>
        <p:grpSpPr bwMode="auto">
          <a:xfrm>
            <a:off x="3879850" y="2562225"/>
            <a:ext cx="95250" cy="282575"/>
            <a:chOff x="1895" y="1773"/>
            <a:chExt cx="30" cy="89"/>
          </a:xfrm>
        </p:grpSpPr>
        <p:sp>
          <p:nvSpPr>
            <p:cNvPr id="28747" name="Line 128"/>
            <p:cNvSpPr>
              <a:spLocks noChangeAspect="1" noChangeShapeType="1"/>
            </p:cNvSpPr>
            <p:nvPr/>
          </p:nvSpPr>
          <p:spPr bwMode="auto">
            <a:xfrm>
              <a:off x="1909" y="1773"/>
              <a:ext cx="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48" name="Line 129"/>
            <p:cNvSpPr>
              <a:spLocks noChangeAspect="1" noChangeShapeType="1"/>
            </p:cNvSpPr>
            <p:nvPr/>
          </p:nvSpPr>
          <p:spPr bwMode="auto">
            <a:xfrm>
              <a:off x="1895" y="1774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49" name="Line 130"/>
            <p:cNvSpPr>
              <a:spLocks noChangeAspect="1" noChangeShapeType="1"/>
            </p:cNvSpPr>
            <p:nvPr/>
          </p:nvSpPr>
          <p:spPr bwMode="auto">
            <a:xfrm>
              <a:off x="1895" y="1862"/>
              <a:ext cx="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8724" name="Group 131"/>
          <p:cNvGrpSpPr>
            <a:grpSpLocks noChangeAspect="1"/>
          </p:cNvGrpSpPr>
          <p:nvPr/>
        </p:nvGrpSpPr>
        <p:grpSpPr bwMode="auto">
          <a:xfrm>
            <a:off x="4672013" y="3159125"/>
            <a:ext cx="88900" cy="327025"/>
            <a:chOff x="2144" y="1961"/>
            <a:chExt cx="28" cy="103"/>
          </a:xfrm>
        </p:grpSpPr>
        <p:sp>
          <p:nvSpPr>
            <p:cNvPr id="28744" name="Line 132"/>
            <p:cNvSpPr>
              <a:spLocks noChangeAspect="1" noChangeShapeType="1"/>
            </p:cNvSpPr>
            <p:nvPr/>
          </p:nvSpPr>
          <p:spPr bwMode="auto">
            <a:xfrm>
              <a:off x="2157" y="1961"/>
              <a:ext cx="0" cy="1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45" name="Line 133"/>
            <p:cNvSpPr>
              <a:spLocks noChangeAspect="1" noChangeShapeType="1"/>
            </p:cNvSpPr>
            <p:nvPr/>
          </p:nvSpPr>
          <p:spPr bwMode="auto">
            <a:xfrm>
              <a:off x="2144" y="1961"/>
              <a:ext cx="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46" name="Line 134"/>
            <p:cNvSpPr>
              <a:spLocks noChangeAspect="1" noChangeShapeType="1"/>
            </p:cNvSpPr>
            <p:nvPr/>
          </p:nvSpPr>
          <p:spPr bwMode="auto">
            <a:xfrm>
              <a:off x="2144" y="2064"/>
              <a:ext cx="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8725" name="Group 135"/>
          <p:cNvGrpSpPr>
            <a:grpSpLocks noChangeAspect="1"/>
          </p:cNvGrpSpPr>
          <p:nvPr/>
        </p:nvGrpSpPr>
        <p:grpSpPr bwMode="auto">
          <a:xfrm>
            <a:off x="5192713" y="3181350"/>
            <a:ext cx="139700" cy="196850"/>
            <a:chOff x="2308" y="1968"/>
            <a:chExt cx="44" cy="62"/>
          </a:xfrm>
        </p:grpSpPr>
        <p:sp>
          <p:nvSpPr>
            <p:cNvPr id="28741" name="Line 136"/>
            <p:cNvSpPr>
              <a:spLocks noChangeAspect="1" noChangeShapeType="1"/>
            </p:cNvSpPr>
            <p:nvPr/>
          </p:nvSpPr>
          <p:spPr bwMode="auto">
            <a:xfrm>
              <a:off x="2328" y="1968"/>
              <a:ext cx="0" cy="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42" name="Line 137"/>
            <p:cNvSpPr>
              <a:spLocks noChangeAspect="1" noChangeShapeType="1"/>
            </p:cNvSpPr>
            <p:nvPr/>
          </p:nvSpPr>
          <p:spPr bwMode="auto">
            <a:xfrm>
              <a:off x="2308" y="1969"/>
              <a:ext cx="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43" name="Line 138"/>
            <p:cNvSpPr>
              <a:spLocks noChangeAspect="1" noChangeShapeType="1"/>
            </p:cNvSpPr>
            <p:nvPr/>
          </p:nvSpPr>
          <p:spPr bwMode="auto">
            <a:xfrm>
              <a:off x="2308" y="2030"/>
              <a:ext cx="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8726" name="Group 139"/>
          <p:cNvGrpSpPr>
            <a:grpSpLocks noChangeAspect="1"/>
          </p:cNvGrpSpPr>
          <p:nvPr/>
        </p:nvGrpSpPr>
        <p:grpSpPr bwMode="auto">
          <a:xfrm>
            <a:off x="6037263" y="3235325"/>
            <a:ext cx="101600" cy="279400"/>
            <a:chOff x="2574" y="1985"/>
            <a:chExt cx="32" cy="88"/>
          </a:xfrm>
        </p:grpSpPr>
        <p:sp>
          <p:nvSpPr>
            <p:cNvPr id="28738" name="Line 140"/>
            <p:cNvSpPr>
              <a:spLocks noChangeAspect="1" noChangeShapeType="1"/>
            </p:cNvSpPr>
            <p:nvPr/>
          </p:nvSpPr>
          <p:spPr bwMode="auto">
            <a:xfrm>
              <a:off x="2589" y="1985"/>
              <a:ext cx="0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39" name="Line 141"/>
            <p:cNvSpPr>
              <a:spLocks noChangeAspect="1" noChangeShapeType="1"/>
            </p:cNvSpPr>
            <p:nvPr/>
          </p:nvSpPr>
          <p:spPr bwMode="auto">
            <a:xfrm>
              <a:off x="2574" y="1985"/>
              <a:ext cx="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40" name="Line 142"/>
            <p:cNvSpPr>
              <a:spLocks noChangeAspect="1" noChangeShapeType="1"/>
            </p:cNvSpPr>
            <p:nvPr/>
          </p:nvSpPr>
          <p:spPr bwMode="auto">
            <a:xfrm>
              <a:off x="2574" y="2073"/>
              <a:ext cx="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8727" name="Group 143"/>
          <p:cNvGrpSpPr>
            <a:grpSpLocks noChangeAspect="1"/>
          </p:cNvGrpSpPr>
          <p:nvPr/>
        </p:nvGrpSpPr>
        <p:grpSpPr bwMode="auto">
          <a:xfrm>
            <a:off x="6577013" y="3279775"/>
            <a:ext cx="139700" cy="196850"/>
            <a:chOff x="2744" y="1999"/>
            <a:chExt cx="44" cy="62"/>
          </a:xfrm>
        </p:grpSpPr>
        <p:sp>
          <p:nvSpPr>
            <p:cNvPr id="28735" name="Line 144"/>
            <p:cNvSpPr>
              <a:spLocks noChangeAspect="1" noChangeShapeType="1"/>
            </p:cNvSpPr>
            <p:nvPr/>
          </p:nvSpPr>
          <p:spPr bwMode="auto">
            <a:xfrm>
              <a:off x="2765" y="1999"/>
              <a:ext cx="0" cy="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36" name="Line 145"/>
            <p:cNvSpPr>
              <a:spLocks noChangeAspect="1" noChangeShapeType="1"/>
            </p:cNvSpPr>
            <p:nvPr/>
          </p:nvSpPr>
          <p:spPr bwMode="auto">
            <a:xfrm>
              <a:off x="2744" y="2000"/>
              <a:ext cx="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737" name="Line 146"/>
            <p:cNvSpPr>
              <a:spLocks noChangeAspect="1" noChangeShapeType="1"/>
            </p:cNvSpPr>
            <p:nvPr/>
          </p:nvSpPr>
          <p:spPr bwMode="auto">
            <a:xfrm>
              <a:off x="2744" y="2061"/>
              <a:ext cx="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8728" name="Line 147"/>
          <p:cNvSpPr>
            <a:spLocks noChangeAspect="1" noChangeShapeType="1"/>
          </p:cNvSpPr>
          <p:nvPr/>
        </p:nvSpPr>
        <p:spPr bwMode="auto">
          <a:xfrm flipV="1">
            <a:off x="1558925" y="3803650"/>
            <a:ext cx="6186488" cy="63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29" name="Line 148"/>
          <p:cNvSpPr>
            <a:spLocks noChangeShapeType="1"/>
          </p:cNvSpPr>
          <p:nvPr/>
        </p:nvSpPr>
        <p:spPr bwMode="auto">
          <a:xfrm>
            <a:off x="2971800" y="1981200"/>
            <a:ext cx="0" cy="44958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30" name="Line 149"/>
          <p:cNvSpPr>
            <a:spLocks noChangeShapeType="1"/>
          </p:cNvSpPr>
          <p:nvPr/>
        </p:nvSpPr>
        <p:spPr bwMode="auto">
          <a:xfrm>
            <a:off x="4343400" y="1981200"/>
            <a:ext cx="0" cy="44958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31" name="Line 150"/>
          <p:cNvSpPr>
            <a:spLocks noChangeShapeType="1"/>
          </p:cNvSpPr>
          <p:nvPr/>
        </p:nvSpPr>
        <p:spPr bwMode="auto">
          <a:xfrm>
            <a:off x="5715000" y="1981200"/>
            <a:ext cx="0" cy="44958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32" name="Line 151"/>
          <p:cNvSpPr>
            <a:spLocks noChangeShapeType="1"/>
          </p:cNvSpPr>
          <p:nvPr/>
        </p:nvSpPr>
        <p:spPr bwMode="auto">
          <a:xfrm>
            <a:off x="7086600" y="1981200"/>
            <a:ext cx="0" cy="449580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733" name="Rectangle 152"/>
          <p:cNvSpPr>
            <a:spLocks noGrp="1" noChangeArrowheads="1"/>
          </p:cNvSpPr>
          <p:nvPr>
            <p:ph type="ctrTitle"/>
          </p:nvPr>
        </p:nvSpPr>
        <p:spPr>
          <a:xfrm>
            <a:off x="381000" y="276087"/>
            <a:ext cx="8534400" cy="1101725"/>
          </a:xfrm>
          <a:noFill/>
        </p:spPr>
        <p:txBody>
          <a:bodyPr lIns="92075" tIns="46038" rIns="92075" bIns="46038"/>
          <a:lstStyle/>
          <a:p>
            <a:pPr algn="l" eaLnBrk="1" hangingPunct="1"/>
            <a:r>
              <a:rPr lang="it-IT" altLang="it-IT" sz="2400" i="1" dirty="0" err="1" smtClean="0">
                <a:solidFill>
                  <a:schemeClr val="tx1"/>
                </a:solidFill>
                <a:cs typeface="Arial" charset="0"/>
              </a:rPr>
              <a:t>Iron</a:t>
            </a:r>
            <a:r>
              <a:rPr lang="it-IT" altLang="it-IT" sz="2400" i="1" dirty="0" smtClean="0">
                <a:solidFill>
                  <a:schemeClr val="tx1"/>
                </a:solidFill>
                <a:cs typeface="Arial" charset="0"/>
              </a:rPr>
              <a:t> and </a:t>
            </a:r>
            <a:r>
              <a:rPr lang="it-IT" altLang="it-IT" sz="2400" i="1" dirty="0" err="1" smtClean="0">
                <a:solidFill>
                  <a:schemeClr val="tx1"/>
                </a:solidFill>
                <a:cs typeface="Arial" charset="0"/>
              </a:rPr>
              <a:t>Aluminium</a:t>
            </a:r>
            <a:r>
              <a:rPr lang="it-IT" altLang="it-IT" sz="2400" i="1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it-IT" altLang="it-IT" sz="2400" i="1" dirty="0" err="1" smtClean="0">
                <a:solidFill>
                  <a:schemeClr val="tx1"/>
                </a:solidFill>
                <a:cs typeface="Arial" charset="0"/>
              </a:rPr>
              <a:t>mean</a:t>
            </a:r>
            <a:r>
              <a:rPr lang="it-IT" altLang="it-IT" sz="2400" i="1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it-IT" altLang="it-IT" sz="2400" i="1" dirty="0" err="1" smtClean="0">
                <a:solidFill>
                  <a:schemeClr val="tx1"/>
                </a:solidFill>
                <a:cs typeface="Arial" charset="0"/>
              </a:rPr>
              <a:t>concentration</a:t>
            </a:r>
            <a:r>
              <a:rPr lang="it-IT" altLang="it-IT" sz="2400" i="1" dirty="0" smtClean="0">
                <a:solidFill>
                  <a:schemeClr val="tx1"/>
                </a:solidFill>
                <a:cs typeface="Arial" charset="0"/>
              </a:rPr>
              <a:t> in </a:t>
            </a:r>
            <a:r>
              <a:rPr lang="it-IT" altLang="it-IT" sz="2400" dirty="0" err="1" smtClean="0">
                <a:solidFill>
                  <a:schemeClr val="tx1"/>
                </a:solidFill>
                <a:cs typeface="Arial" charset="0"/>
              </a:rPr>
              <a:t>Quercus</a:t>
            </a:r>
            <a:r>
              <a:rPr lang="it-IT" altLang="it-IT" sz="240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it-IT" altLang="it-IT" sz="2400" dirty="0" err="1" smtClean="0">
                <a:solidFill>
                  <a:schemeClr val="tx1"/>
                </a:solidFill>
                <a:cs typeface="Arial" charset="0"/>
              </a:rPr>
              <a:t>ilex</a:t>
            </a:r>
            <a:r>
              <a:rPr lang="it-IT" altLang="it-IT" sz="2400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it-IT" altLang="it-IT" sz="2400" i="1" dirty="0" err="1" smtClean="0">
                <a:solidFill>
                  <a:schemeClr val="tx1"/>
                </a:solidFill>
                <a:cs typeface="Arial" charset="0"/>
              </a:rPr>
              <a:t>leaves</a:t>
            </a:r>
            <a:r>
              <a:rPr lang="it-IT" altLang="it-IT" sz="2400" i="1" dirty="0" smtClean="0">
                <a:solidFill>
                  <a:schemeClr val="tx1"/>
                </a:solidFill>
                <a:cs typeface="Arial" charset="0"/>
              </a:rPr>
              <a:t> of </a:t>
            </a:r>
            <a:r>
              <a:rPr lang="it-IT" altLang="it-IT" sz="2400" i="1" dirty="0" err="1" smtClean="0">
                <a:solidFill>
                  <a:schemeClr val="tx1"/>
                </a:solidFill>
                <a:cs typeface="Arial" charset="0"/>
              </a:rPr>
              <a:t>different</a:t>
            </a:r>
            <a:r>
              <a:rPr lang="it-IT" altLang="it-IT" sz="2400" i="1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it-IT" altLang="it-IT" sz="2400" i="1" dirty="0" err="1" smtClean="0">
                <a:solidFill>
                  <a:schemeClr val="tx1"/>
                </a:solidFill>
                <a:cs typeface="Arial" charset="0"/>
              </a:rPr>
              <a:t>age</a:t>
            </a:r>
            <a:r>
              <a:rPr lang="it-IT" altLang="it-IT" sz="2400" i="1" dirty="0" smtClean="0">
                <a:solidFill>
                  <a:schemeClr val="tx1"/>
                </a:solidFill>
                <a:cs typeface="Arial" charset="0"/>
              </a:rPr>
              <a:t> </a:t>
            </a:r>
            <a:r>
              <a:rPr lang="it-IT" altLang="it-IT" sz="2400" i="1" dirty="0" err="1" smtClean="0">
                <a:solidFill>
                  <a:schemeClr val="tx1"/>
                </a:solidFill>
                <a:cs typeface="Arial" charset="0"/>
              </a:rPr>
              <a:t>along</a:t>
            </a:r>
            <a:r>
              <a:rPr lang="it-IT" altLang="it-IT" sz="2400" i="1" dirty="0" smtClean="0">
                <a:solidFill>
                  <a:schemeClr val="tx1"/>
                </a:solidFill>
                <a:cs typeface="Arial" charset="0"/>
              </a:rPr>
              <a:t> a road with intense </a:t>
            </a:r>
            <a:r>
              <a:rPr lang="it-IT" altLang="it-IT" sz="2400" i="1" dirty="0" err="1" smtClean="0">
                <a:solidFill>
                  <a:schemeClr val="tx1"/>
                </a:solidFill>
                <a:cs typeface="Arial" charset="0"/>
              </a:rPr>
              <a:t>traffic</a:t>
            </a:r>
            <a:r>
              <a:rPr lang="it-IT" altLang="it-IT" sz="2400" i="1" dirty="0" smtClean="0">
                <a:solidFill>
                  <a:schemeClr val="tx1"/>
                </a:solidFill>
                <a:cs typeface="Arial" charset="0"/>
              </a:rPr>
              <a:t>.</a:t>
            </a:r>
          </a:p>
        </p:txBody>
      </p:sp>
      <p:sp>
        <p:nvSpPr>
          <p:cNvPr id="28734" name="Text Box 153"/>
          <p:cNvSpPr txBox="1">
            <a:spLocks noChangeArrowheads="1"/>
          </p:cNvSpPr>
          <p:nvPr/>
        </p:nvSpPr>
        <p:spPr bwMode="auto">
          <a:xfrm>
            <a:off x="5334000" y="6400800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From: </a:t>
            </a:r>
            <a:r>
              <a:rPr lang="it-IT" altLang="it-IT" sz="1200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Trace Elements in Terrestrial Plant</a:t>
            </a:r>
            <a:r>
              <a:rPr lang="it-IT" altLang="it-IT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, R. Bargagli, </a:t>
            </a:r>
            <a:r>
              <a:rPr lang="it-IT" altLang="it-IT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Springer, New York, 1998</a:t>
            </a:r>
            <a:r>
              <a:rPr lang="it-IT" altLang="it-IT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disegni di Dario Gasparo</a:t>
            </a:r>
          </a:p>
        </p:txBody>
      </p:sp>
      <p:pic>
        <p:nvPicPr>
          <p:cNvPr id="1026" name="Picture 2" descr="Risultati immagini per quercus ile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424" y="1375263"/>
            <a:ext cx="2816079" cy="176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53859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2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2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2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1" grpId="0" animBg="1"/>
      <p:bldP spid="92172" grpId="0" animBg="1"/>
      <p:bldP spid="92173" grpId="0" animBg="1"/>
      <p:bldP spid="92174" grpId="0" animBg="1"/>
      <p:bldP spid="92271" grpId="0" animBg="1"/>
      <p:bldP spid="92272" grpId="0" animBg="1"/>
      <p:bldP spid="92281" grpId="0" animBg="1"/>
      <p:bldP spid="9228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Cycas_micrones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3924300" cy="2819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CasellaDiTesto 1"/>
          <p:cNvSpPr txBox="1">
            <a:spLocks noChangeArrowheads="1"/>
          </p:cNvSpPr>
          <p:nvPr/>
        </p:nvSpPr>
        <p:spPr bwMode="auto">
          <a:xfrm>
            <a:off x="2771775" y="692150"/>
            <a:ext cx="158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  <a:cs typeface="Arial" charset="0"/>
              </a:rPr>
              <a:t>GUAM</a:t>
            </a:r>
          </a:p>
        </p:txBody>
      </p:sp>
      <p:pic>
        <p:nvPicPr>
          <p:cNvPr id="30725" name="Picture 14" descr="linala-chamorro-cultural-park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208338"/>
            <a:ext cx="5508625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CasellaDiTesto 2"/>
          <p:cNvSpPr txBox="1">
            <a:spLocks noChangeArrowheads="1"/>
          </p:cNvSpPr>
          <p:nvPr/>
        </p:nvSpPr>
        <p:spPr bwMode="auto">
          <a:xfrm>
            <a:off x="4945063" y="496888"/>
            <a:ext cx="3959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E’ stata descritta una malattia neurogenerativa molto particolare, il </a:t>
            </a:r>
            <a:r>
              <a:rPr lang="it-IT" altLang="it-IT" sz="2400" i="1">
                <a:solidFill>
                  <a:srgbClr val="000000"/>
                </a:solidFill>
                <a:cs typeface="Arial" charset="0"/>
              </a:rPr>
              <a:t>lytico bodig</a:t>
            </a: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, che colpiva quasi esclusivamente i maschi adulti.</a:t>
            </a:r>
          </a:p>
        </p:txBody>
      </p:sp>
    </p:spTree>
    <p:extLst>
      <p:ext uri="{BB962C8B-B14F-4D97-AF65-F5344CB8AC3E}">
        <p14:creationId xmlns:p14="http://schemas.microsoft.com/office/powerpoint/2010/main" val="236788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uppo 1"/>
          <p:cNvGrpSpPr>
            <a:grpSpLocks/>
          </p:cNvGrpSpPr>
          <p:nvPr/>
        </p:nvGrpSpPr>
        <p:grpSpPr bwMode="auto">
          <a:xfrm>
            <a:off x="884923" y="719859"/>
            <a:ext cx="7407275" cy="2592387"/>
            <a:chOff x="1822824" y="473754"/>
            <a:chExt cx="7180263" cy="2360612"/>
          </a:xfrm>
        </p:grpSpPr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2824" y="473754"/>
              <a:ext cx="7180263" cy="2360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702" name="Text Box 7"/>
            <p:cNvSpPr txBox="1">
              <a:spLocks noChangeArrowheads="1"/>
            </p:cNvSpPr>
            <p:nvPr/>
          </p:nvSpPr>
          <p:spPr bwMode="auto">
            <a:xfrm>
              <a:off x="2469027" y="1537840"/>
              <a:ext cx="590391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600" dirty="0" err="1">
                  <a:solidFill>
                    <a:srgbClr val="FF0000"/>
                  </a:solidFill>
                  <a:latin typeface="Times New Roman" pitchFamily="18" charset="0"/>
                </a:rPr>
                <a:t>Environmental</a:t>
              </a:r>
              <a:r>
                <a:rPr lang="it-IT" altLang="it-IT" sz="1600" dirty="0">
                  <a:solidFill>
                    <a:srgbClr val="FF0000"/>
                  </a:solidFill>
                  <a:latin typeface="Times New Roman" pitchFamily="18" charset="0"/>
                </a:rPr>
                <a:t> </a:t>
              </a:r>
              <a:r>
                <a:rPr lang="it-IT" altLang="it-IT" sz="1600" dirty="0" err="1">
                  <a:solidFill>
                    <a:srgbClr val="FF0000"/>
                  </a:solidFill>
                  <a:latin typeface="Times New Roman" pitchFamily="18" charset="0"/>
                </a:rPr>
                <a:t>Pollution</a:t>
              </a:r>
              <a:r>
                <a:rPr lang="it-IT" altLang="it-IT" sz="1600" dirty="0">
                  <a:solidFill>
                    <a:srgbClr val="FF0000"/>
                  </a:solidFill>
                  <a:latin typeface="Times New Roman" pitchFamily="18" charset="0"/>
                </a:rPr>
                <a:t> 153 (2008): 376-383</a:t>
              </a:r>
            </a:p>
          </p:txBody>
        </p:sp>
      </p:grpSp>
      <p:pic>
        <p:nvPicPr>
          <p:cNvPr id="29699" name="Picture 9" descr="Risultati immagini per quercus il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2246"/>
            <a:ext cx="45720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730625"/>
            <a:ext cx="5292725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Risultati immagini per trichomes Quercus ile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632" y="1"/>
            <a:ext cx="234888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3" b="50000"/>
          <a:stretch/>
        </p:blipFill>
        <p:spPr bwMode="auto">
          <a:xfrm>
            <a:off x="868362" y="742130"/>
            <a:ext cx="1691570" cy="129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91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679575"/>
            <a:ext cx="6475412" cy="425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2" descr="http://www.asterbook.it/Quercus%20Gallery/images/Quercus%20ilex%203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7" b="18410"/>
          <a:stretch>
            <a:fillRect/>
          </a:stretch>
        </p:blipFill>
        <p:spPr bwMode="auto">
          <a:xfrm>
            <a:off x="309563" y="260350"/>
            <a:ext cx="42862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Risultati immagini per trichomes Quercus ile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849" y="1679574"/>
            <a:ext cx="2644875" cy="26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73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496888" y="1341438"/>
            <a:ext cx="82073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2400" b="1" dirty="0" smtClean="0">
                <a:solidFill>
                  <a:srgbClr val="000000"/>
                </a:solidFill>
                <a:latin typeface="Arial"/>
              </a:rPr>
              <a:t>5. </a:t>
            </a:r>
            <a:r>
              <a:rPr lang="it-IT" altLang="it-IT" sz="2400" b="1" dirty="0" err="1" smtClean="0">
                <a:solidFill>
                  <a:srgbClr val="000000"/>
                </a:solidFill>
                <a:latin typeface="Arial"/>
              </a:rPr>
              <a:t>Conclusions</a:t>
            </a:r>
            <a:endParaRPr lang="it-IT" altLang="it-IT" sz="2400" b="1" dirty="0" smtClean="0">
              <a:solidFill>
                <a:srgbClr val="000000"/>
              </a:solidFill>
              <a:latin typeface="Arial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Both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the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unwashed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and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washed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i="1" dirty="0" smtClean="0">
                <a:solidFill>
                  <a:srgbClr val="000000"/>
                </a:solidFill>
                <a:latin typeface="Arial"/>
              </a:rPr>
              <a:t>Q. </a:t>
            </a:r>
            <a:r>
              <a:rPr lang="it-IT" altLang="it-IT" sz="2400" i="1" dirty="0" err="1" smtClean="0">
                <a:solidFill>
                  <a:srgbClr val="000000"/>
                </a:solidFill>
                <a:latin typeface="Arial"/>
              </a:rPr>
              <a:t>ilex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leaves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exhibit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higher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pollutant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concentrations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at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the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urban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area,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although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the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unwashed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leaves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more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clearly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spotlight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differences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in air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contamination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between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urban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and remote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areas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and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among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urban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sites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.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Water-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washing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by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shaking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i="1" dirty="0" smtClean="0">
                <a:solidFill>
                  <a:srgbClr val="000000"/>
                </a:solidFill>
                <a:latin typeface="Arial"/>
              </a:rPr>
              <a:t>Q. </a:t>
            </a:r>
            <a:r>
              <a:rPr lang="it-IT" altLang="it-IT" sz="2400" i="1" dirty="0" err="1" smtClean="0">
                <a:solidFill>
                  <a:srgbClr val="000000"/>
                </a:solidFill>
                <a:latin typeface="Arial"/>
              </a:rPr>
              <a:t>ilex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leaves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removes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a large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amount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of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leaf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surface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deposit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and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consequently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most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of the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particle-bound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trace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elements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(Cr, Cu, Fe, Pb, V and Zn),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but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does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not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remove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PAHs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which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could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migrate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after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deposition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on the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leaf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surface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into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cuticular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altLang="it-IT" sz="2400" dirty="0" err="1" smtClean="0">
                <a:solidFill>
                  <a:srgbClr val="000000"/>
                </a:solidFill>
                <a:latin typeface="Arial"/>
              </a:rPr>
              <a:t>waxes</a:t>
            </a:r>
            <a:r>
              <a:rPr lang="it-IT" altLang="it-IT" sz="2400" dirty="0" smtClean="0">
                <a:solidFill>
                  <a:srgbClr val="000000"/>
                </a:solidFill>
                <a:latin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1791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monte amia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8" name="Picture 4" descr="Risultati immagini per monte ami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Risultati immagini per monte amiat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2" name="Picture 8" descr="Risultati immagini per monte ami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48880"/>
            <a:ext cx="6660232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isultati immagini per abbadia san salvato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2" t="642" b="-642"/>
          <a:stretch/>
        </p:blipFill>
        <p:spPr bwMode="auto">
          <a:xfrm>
            <a:off x="639" y="2348880"/>
            <a:ext cx="2842878" cy="230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ozzo Garibaldi, Abbadia San Salvato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563288"/>
            <a:ext cx="4119531" cy="230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isultati immagini per abbadia san salvator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/>
          <a:stretch/>
        </p:blipFill>
        <p:spPr bwMode="auto">
          <a:xfrm>
            <a:off x="5892800" y="4564108"/>
            <a:ext cx="3215603" cy="230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Risultati immagini per abbadia san salvator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/>
          <a:stretch/>
        </p:blipFill>
        <p:spPr bwMode="auto">
          <a:xfrm>
            <a:off x="0" y="4563288"/>
            <a:ext cx="3146984" cy="230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13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immagine_x_Prof_0001.jp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23" name="AutoShape 4" descr="https://wmail2.units.it/roundcube/?_task=mail&amp;_action=get&amp;_mbox=INBOX&amp;_uid=6756&amp;_part=2&amp;_mimewarning=1&amp;_embed=1&amp;_extwin=1"/>
          <p:cNvSpPr>
            <a:spLocks noChangeAspect="1" noChangeArrowheads="1"/>
          </p:cNvSpPr>
          <p:nvPr/>
        </p:nvSpPr>
        <p:spPr bwMode="auto">
          <a:xfrm>
            <a:off x="168275" y="-2743200"/>
            <a:ext cx="63627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072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0"/>
          <a:stretch>
            <a:fillRect/>
          </a:stretch>
        </p:blipFill>
        <p:spPr bwMode="auto">
          <a:xfrm>
            <a:off x="12700" y="0"/>
            <a:ext cx="8335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ttangolo 1"/>
          <p:cNvSpPr>
            <a:spLocks noChangeArrowheads="1"/>
          </p:cNvSpPr>
          <p:nvPr/>
        </p:nvSpPr>
        <p:spPr bwMode="auto">
          <a:xfrm>
            <a:off x="5219700" y="2971800"/>
            <a:ext cx="2808288" cy="2328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0726" name="Gruppo 6"/>
          <p:cNvGrpSpPr>
            <a:grpSpLocks/>
          </p:cNvGrpSpPr>
          <p:nvPr/>
        </p:nvGrpSpPr>
        <p:grpSpPr bwMode="auto">
          <a:xfrm>
            <a:off x="12700" y="-30163"/>
            <a:ext cx="8335963" cy="6858001"/>
            <a:chOff x="12700" y="-30163"/>
            <a:chExt cx="8335963" cy="6858000"/>
          </a:xfrm>
        </p:grpSpPr>
        <p:grpSp>
          <p:nvGrpSpPr>
            <p:cNvPr id="30728" name="Gruppo 4"/>
            <p:cNvGrpSpPr>
              <a:grpSpLocks/>
            </p:cNvGrpSpPr>
            <p:nvPr/>
          </p:nvGrpSpPr>
          <p:grpSpPr bwMode="auto">
            <a:xfrm>
              <a:off x="12700" y="-30163"/>
              <a:ext cx="8335963" cy="6858000"/>
              <a:chOff x="12700" y="-30163"/>
              <a:chExt cx="8335963" cy="6858000"/>
            </a:xfrm>
          </p:grpSpPr>
          <p:grpSp>
            <p:nvGrpSpPr>
              <p:cNvPr id="30730" name="Gruppo 2"/>
              <p:cNvGrpSpPr>
                <a:grpSpLocks/>
              </p:cNvGrpSpPr>
              <p:nvPr/>
            </p:nvGrpSpPr>
            <p:grpSpPr bwMode="auto">
              <a:xfrm>
                <a:off x="12700" y="-30163"/>
                <a:ext cx="8335963" cy="6858000"/>
                <a:chOff x="12700" y="-30163"/>
                <a:chExt cx="8335963" cy="6858000"/>
              </a:xfrm>
            </p:grpSpPr>
            <p:pic>
              <p:nvPicPr>
                <p:cNvPr id="30732" name="Immagin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360"/>
                <a:stretch>
                  <a:fillRect/>
                </a:stretch>
              </p:blipFill>
              <p:spPr bwMode="auto">
                <a:xfrm>
                  <a:off x="12700" y="-30163"/>
                  <a:ext cx="8335963" cy="685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0733" name="Rettangolo 8"/>
                <p:cNvSpPr>
                  <a:spLocks noChangeArrowheads="1"/>
                </p:cNvSpPr>
                <p:nvPr/>
              </p:nvSpPr>
              <p:spPr bwMode="auto">
                <a:xfrm>
                  <a:off x="5220072" y="2941637"/>
                  <a:ext cx="2808312" cy="23294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it-IT" altLang="it-IT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0731" name="Rettangolo 3"/>
              <p:cNvSpPr>
                <a:spLocks noChangeArrowheads="1"/>
              </p:cNvSpPr>
              <p:nvPr/>
            </p:nvSpPr>
            <p:spPr bwMode="auto">
              <a:xfrm>
                <a:off x="168275" y="6354032"/>
                <a:ext cx="6131917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it-IT" altLang="it-IT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729" name="Rettangolo 5"/>
            <p:cNvSpPr>
              <a:spLocks noChangeArrowheads="1"/>
            </p:cNvSpPr>
            <p:nvPr/>
          </p:nvSpPr>
          <p:spPr bwMode="auto">
            <a:xfrm>
              <a:off x="7711127" y="6075880"/>
              <a:ext cx="447625" cy="332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0727" name="Picture 8" descr="Risultati immagini per robin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42"/>
          <a:stretch/>
        </p:blipFill>
        <p:spPr bwMode="auto">
          <a:xfrm>
            <a:off x="5194300" y="2949575"/>
            <a:ext cx="2833688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61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3" descr="foto incenerito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r="-2306"/>
          <a:stretch>
            <a:fillRect/>
          </a:stretch>
        </p:blipFill>
        <p:spPr bwMode="auto">
          <a:xfrm>
            <a:off x="3563938" y="1700213"/>
            <a:ext cx="5302250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14"/>
          <p:cNvSpPr txBox="1">
            <a:spLocks noChangeArrowheads="1"/>
          </p:cNvSpPr>
          <p:nvPr/>
        </p:nvSpPr>
        <p:spPr bwMode="auto">
          <a:xfrm>
            <a:off x="762000" y="228600"/>
            <a:ext cx="777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  <a:latin typeface="Times New Roman" pitchFamily="18" charset="0"/>
              </a:rPr>
              <a:t>Il caso del termovalorizzatore di Spilimbergo</a:t>
            </a:r>
          </a:p>
        </p:txBody>
      </p:sp>
      <p:pic>
        <p:nvPicPr>
          <p:cNvPr id="17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4" t="6082" r="8759" b="12102"/>
          <a:stretch>
            <a:fillRect/>
          </a:stretch>
        </p:blipFill>
        <p:spPr bwMode="auto">
          <a:xfrm>
            <a:off x="0" y="1125538"/>
            <a:ext cx="3995738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24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8" descr="Mistral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3375"/>
            <a:ext cx="76327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76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3"/>
          <p:cNvSpPr txBox="1">
            <a:spLocks noChangeArrowheads="1"/>
          </p:cNvSpPr>
          <p:nvPr/>
        </p:nvSpPr>
        <p:spPr bwMode="auto">
          <a:xfrm>
            <a:off x="539750" y="692150"/>
            <a:ext cx="81534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Formalmente i limiti sono rispettati. Però…</a:t>
            </a:r>
          </a:p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…. i controlli interessano un mero 0,017% del tempo totale di attività (tre serie di misure di 30 min./anno).</a:t>
            </a:r>
          </a:p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…. vengono eseguiti tipicamente nelle fasce orarie di una normale attività lavorativa (8-17).</a:t>
            </a:r>
          </a:p>
          <a:p>
            <a:pPr marL="457200" indent="-457200"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…. la quantità totale potenzialmente emessa rispettando il limite imposto è comunque di tutto rispetto </a:t>
            </a:r>
            <a:r>
              <a:rPr lang="it-IT" altLang="it-IT" sz="2400" b="1" dirty="0">
                <a:solidFill>
                  <a:srgbClr val="000000"/>
                </a:solidFill>
              </a:rPr>
              <a:t>(c. 16 kg/anno)</a:t>
            </a:r>
            <a:r>
              <a:rPr lang="it-IT" altLang="it-IT" sz="24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58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6" r="27792"/>
          <a:stretch>
            <a:fillRect/>
          </a:stretch>
        </p:blipFill>
        <p:spPr bwMode="auto">
          <a:xfrm>
            <a:off x="0" y="1177925"/>
            <a:ext cx="4441825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CasellaDiTesto 7"/>
          <p:cNvSpPr txBox="1">
            <a:spLocks noChangeArrowheads="1"/>
          </p:cNvSpPr>
          <p:nvPr/>
        </p:nvSpPr>
        <p:spPr bwMode="auto">
          <a:xfrm>
            <a:off x="4514850" y="3635375"/>
            <a:ext cx="44497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000" dirty="0">
                <a:solidFill>
                  <a:srgbClr val="000000"/>
                </a:solidFill>
              </a:rPr>
              <a:t>A metà novembre in ogni stazione sono state prelevate le foglie di robinia da 3 alberi costituendo un unico </a:t>
            </a:r>
            <a:r>
              <a:rPr lang="it-IT" altLang="it-IT" sz="2000" dirty="0" err="1">
                <a:solidFill>
                  <a:srgbClr val="000000"/>
                </a:solidFill>
              </a:rPr>
              <a:t>cam</a:t>
            </a:r>
            <a:r>
              <a:rPr lang="it-IT" altLang="it-IT" sz="2000" dirty="0">
                <a:solidFill>
                  <a:srgbClr val="000000"/>
                </a:solidFill>
              </a:rPr>
              <a:t>-pione. Il macinato è stato poi suddiviso in 3 aliquote la cui concentrazione di Hg è stata determinata mediante DMA (Direct Mercury Analysis) presso i laboratori dell’Università di Santiago de Compostela (Spagna).</a:t>
            </a:r>
          </a:p>
        </p:txBody>
      </p:sp>
      <p:sp>
        <p:nvSpPr>
          <p:cNvPr id="39939" name="CasellaDiTesto 4"/>
          <p:cNvSpPr txBox="1">
            <a:spLocks noChangeArrowheads="1"/>
          </p:cNvSpPr>
          <p:nvPr/>
        </p:nvSpPr>
        <p:spPr bwMode="auto">
          <a:xfrm>
            <a:off x="55563" y="77788"/>
            <a:ext cx="43830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800" b="1" dirty="0">
                <a:solidFill>
                  <a:srgbClr val="000000"/>
                </a:solidFill>
              </a:rPr>
              <a:t>2014: una nuova indagine (non finanziata)</a:t>
            </a:r>
          </a:p>
        </p:txBody>
      </p:sp>
      <p:pic>
        <p:nvPicPr>
          <p:cNvPr id="34821" name="Picture 2" descr="http://i.imgur.com/7TGcXt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0"/>
            <a:ext cx="47085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6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uppo 5"/>
          <p:cNvGrpSpPr>
            <a:grpSpLocks/>
          </p:cNvGrpSpPr>
          <p:nvPr/>
        </p:nvGrpSpPr>
        <p:grpSpPr bwMode="auto">
          <a:xfrm>
            <a:off x="1042988" y="620713"/>
            <a:ext cx="7170737" cy="5095875"/>
            <a:chOff x="4093028" y="881062"/>
            <a:chExt cx="7170056" cy="5095875"/>
          </a:xfrm>
        </p:grpSpPr>
        <p:pic>
          <p:nvPicPr>
            <p:cNvPr id="35843" name="Immagin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2" r="43565"/>
            <a:stretch>
              <a:fillRect/>
            </a:stretch>
          </p:blipFill>
          <p:spPr bwMode="auto">
            <a:xfrm>
              <a:off x="7736113" y="881062"/>
              <a:ext cx="3526971" cy="509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4" name="Immagin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25" r="30696"/>
            <a:stretch>
              <a:fillRect/>
            </a:stretch>
          </p:blipFill>
          <p:spPr bwMode="auto">
            <a:xfrm>
              <a:off x="4093028" y="881062"/>
              <a:ext cx="3643085" cy="509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18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2401285296_57f4963b2d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5063"/>
            <a:ext cx="2400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9"/>
          <a:stretch>
            <a:fillRect/>
          </a:stretch>
        </p:blipFill>
        <p:spPr bwMode="auto">
          <a:xfrm>
            <a:off x="6515100" y="-15875"/>
            <a:ext cx="2624138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2" name="Gruppo 1"/>
          <p:cNvGrpSpPr>
            <a:grpSpLocks/>
          </p:cNvGrpSpPr>
          <p:nvPr/>
        </p:nvGrpSpPr>
        <p:grpSpPr bwMode="auto">
          <a:xfrm>
            <a:off x="1803400" y="1924050"/>
            <a:ext cx="6423025" cy="3910013"/>
            <a:chOff x="2705272" y="28617"/>
            <a:chExt cx="6422587" cy="3909971"/>
          </a:xfrm>
        </p:grpSpPr>
        <p:pic>
          <p:nvPicPr>
            <p:cNvPr id="12294" name="Picture 11" descr="Female-Cycas-micronesica-with-ripe-seed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272" y="1216025"/>
              <a:ext cx="3187700" cy="272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Picture 11" descr="Cycas_micronesica_%25282010-023*A%2529_2015-06-12_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3059" y="28617"/>
              <a:ext cx="41148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3" name="CasellaDiTesto 12"/>
          <p:cNvSpPr txBox="1">
            <a:spLocks noChangeArrowheads="1"/>
          </p:cNvSpPr>
          <p:nvPr/>
        </p:nvSpPr>
        <p:spPr bwMode="auto">
          <a:xfrm>
            <a:off x="485775" y="452438"/>
            <a:ext cx="47371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La frequenza della malattia è diminuita progressivamente negli anni, fino a scomparire in tempi molto recenti.</a:t>
            </a:r>
          </a:p>
        </p:txBody>
      </p:sp>
    </p:spTree>
    <p:extLst>
      <p:ext uri="{BB962C8B-B14F-4D97-AF65-F5344CB8AC3E}">
        <p14:creationId xmlns:p14="http://schemas.microsoft.com/office/powerpoint/2010/main" val="73948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magin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2" t="16708" r="44896" b="47009"/>
          <a:stretch>
            <a:fillRect/>
          </a:stretch>
        </p:blipFill>
        <p:spPr bwMode="auto">
          <a:xfrm>
            <a:off x="5611813" y="3963988"/>
            <a:ext cx="1857375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4" r="41772"/>
          <a:stretch>
            <a:fillRect/>
          </a:stretch>
        </p:blipFill>
        <p:spPr bwMode="auto">
          <a:xfrm>
            <a:off x="611188" y="3175"/>
            <a:ext cx="4608512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roce 3"/>
          <p:cNvSpPr/>
          <p:nvPr/>
        </p:nvSpPr>
        <p:spPr>
          <a:xfrm>
            <a:off x="4356100" y="2111375"/>
            <a:ext cx="179388" cy="179388"/>
          </a:xfrm>
          <a:prstGeom prst="mathPl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5" name="Croce 4"/>
          <p:cNvSpPr/>
          <p:nvPr/>
        </p:nvSpPr>
        <p:spPr>
          <a:xfrm>
            <a:off x="2959100" y="2479675"/>
            <a:ext cx="179388" cy="179388"/>
          </a:xfrm>
          <a:prstGeom prst="mathPl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6" name="Croce 5"/>
          <p:cNvSpPr/>
          <p:nvPr/>
        </p:nvSpPr>
        <p:spPr>
          <a:xfrm>
            <a:off x="3049588" y="3873500"/>
            <a:ext cx="179387" cy="180975"/>
          </a:xfrm>
          <a:prstGeom prst="mathPl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7" name="Croce 6"/>
          <p:cNvSpPr/>
          <p:nvPr/>
        </p:nvSpPr>
        <p:spPr>
          <a:xfrm>
            <a:off x="3643313" y="4927600"/>
            <a:ext cx="179387" cy="180975"/>
          </a:xfrm>
          <a:prstGeom prst="mathPl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8" name="Croce 7"/>
          <p:cNvSpPr/>
          <p:nvPr/>
        </p:nvSpPr>
        <p:spPr>
          <a:xfrm>
            <a:off x="1349375" y="6456363"/>
            <a:ext cx="180975" cy="180975"/>
          </a:xfrm>
          <a:prstGeom prst="mathPl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it-IT" sz="2400">
              <a:solidFill>
                <a:srgbClr val="FFFFFF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886392" y="2384810"/>
            <a:ext cx="1029424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2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Tauriano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733109" y="1741458"/>
            <a:ext cx="136815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2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Spilimbergo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636876" y="3594656"/>
            <a:ext cx="136815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2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Barbeano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547664" y="6210617"/>
            <a:ext cx="136815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2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Rauscedo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285625" y="5107802"/>
            <a:ext cx="1208348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24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Provesano</a:t>
            </a:r>
          </a:p>
        </p:txBody>
      </p:sp>
    </p:spTree>
    <p:extLst>
      <p:ext uri="{BB962C8B-B14F-4D97-AF65-F5344CB8AC3E}">
        <p14:creationId xmlns:p14="http://schemas.microsoft.com/office/powerpoint/2010/main" val="354935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81150"/>
            <a:ext cx="5586412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6" t="16400" r="20660" b="10001"/>
          <a:stretch>
            <a:fillRect/>
          </a:stretch>
        </p:blipFill>
        <p:spPr bwMode="auto">
          <a:xfrm>
            <a:off x="6156325" y="404813"/>
            <a:ext cx="2630488" cy="2749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CasellaDiTesto 3"/>
          <p:cNvSpPr txBox="1">
            <a:spLocks noChangeArrowheads="1"/>
          </p:cNvSpPr>
          <p:nvPr/>
        </p:nvSpPr>
        <p:spPr bwMode="auto">
          <a:xfrm>
            <a:off x="323850" y="5664200"/>
            <a:ext cx="83518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000" dirty="0">
                <a:solidFill>
                  <a:srgbClr val="000000"/>
                </a:solidFill>
              </a:rPr>
              <a:t>2008: concentrazioni del Hg determinate mediante FIMS-AA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000" dirty="0">
                <a:solidFill>
                  <a:srgbClr val="000000"/>
                </a:solidFill>
              </a:rPr>
              <a:t>2014: concentrazioni del Hg determinate mediante DMA</a:t>
            </a:r>
          </a:p>
        </p:txBody>
      </p:sp>
    </p:spTree>
    <p:extLst>
      <p:ext uri="{BB962C8B-B14F-4D97-AF65-F5344CB8AC3E}">
        <p14:creationId xmlns:p14="http://schemas.microsoft.com/office/powerpoint/2010/main" val="78477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asellaDiTesto 3"/>
          <p:cNvSpPr txBox="1">
            <a:spLocks noChangeArrowheads="1"/>
          </p:cNvSpPr>
          <p:nvPr/>
        </p:nvSpPr>
        <p:spPr bwMode="auto">
          <a:xfrm>
            <a:off x="288925" y="195263"/>
            <a:ext cx="8531225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Il 10% circa (n=12) dei campioni totali (39 stazioni </a:t>
            </a:r>
            <a:r>
              <a:rPr lang="it-IT" altLang="it-IT" sz="2400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it-IT" altLang="it-IT" sz="2400" dirty="0">
                <a:solidFill>
                  <a:srgbClr val="000000"/>
                </a:solidFill>
              </a:rPr>
              <a:t> 3 repliche = 117 campioni) del campionamento 2014 erano stati suddivisi in due aliquote. La seconda aliquota è stata analizzata a pagamento dai laboratori ARPA-FVG mediante FIMS-AA.</a:t>
            </a:r>
          </a:p>
          <a:p>
            <a:pPr algn="just"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it-IT" altLang="it-IT" sz="2400" dirty="0">
                <a:solidFill>
                  <a:srgbClr val="000000"/>
                </a:solidFill>
              </a:rPr>
              <a:t>Le due serie di dati risultano significativamente correlate, con valori FIMS-AA del 2014 prossimi a quelli del 2008.</a:t>
            </a:r>
          </a:p>
        </p:txBody>
      </p:sp>
      <p:pic>
        <p:nvPicPr>
          <p:cNvPr id="38915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2952750"/>
            <a:ext cx="5892800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33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7" r="32034" b="8833"/>
          <a:stretch>
            <a:fillRect/>
          </a:stretch>
        </p:blipFill>
        <p:spPr bwMode="auto">
          <a:xfrm>
            <a:off x="242888" y="319088"/>
            <a:ext cx="4435475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39" name="Gruppo 2"/>
          <p:cNvGrpSpPr>
            <a:grpSpLocks/>
          </p:cNvGrpSpPr>
          <p:nvPr/>
        </p:nvGrpSpPr>
        <p:grpSpPr bwMode="auto">
          <a:xfrm>
            <a:off x="2262188" y="319088"/>
            <a:ext cx="6683375" cy="3605212"/>
            <a:chOff x="2447925" y="665163"/>
            <a:chExt cx="6683375" cy="3605212"/>
          </a:xfrm>
        </p:grpSpPr>
        <p:sp>
          <p:nvSpPr>
            <p:cNvPr id="4" name="Rettangolo 3"/>
            <p:cNvSpPr/>
            <p:nvPr/>
          </p:nvSpPr>
          <p:spPr>
            <a:xfrm>
              <a:off x="2447925" y="2366963"/>
              <a:ext cx="1182687" cy="127793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it-IT" sz="2400">
                <a:solidFill>
                  <a:srgbClr val="FFFFFF"/>
                </a:solidFill>
              </a:endParaRPr>
            </a:p>
          </p:txBody>
        </p:sp>
        <p:cxnSp>
          <p:nvCxnSpPr>
            <p:cNvPr id="5" name="Connettore 1 4"/>
            <p:cNvCxnSpPr/>
            <p:nvPr/>
          </p:nvCxnSpPr>
          <p:spPr>
            <a:xfrm flipV="1">
              <a:off x="2460625" y="665163"/>
              <a:ext cx="2944812" cy="1701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ttore 1 5"/>
            <p:cNvCxnSpPr/>
            <p:nvPr/>
          </p:nvCxnSpPr>
          <p:spPr>
            <a:xfrm flipV="1">
              <a:off x="3630612" y="665163"/>
              <a:ext cx="5500688" cy="16922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>
              <a:off x="2447925" y="3641725"/>
              <a:ext cx="2957512" cy="6286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3597275" y="3633788"/>
              <a:ext cx="5534025" cy="63658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940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1974" r="33910" b="27306"/>
          <a:stretch>
            <a:fillRect/>
          </a:stretch>
        </p:blipFill>
        <p:spPr bwMode="auto">
          <a:xfrm>
            <a:off x="5192713" y="323850"/>
            <a:ext cx="3725862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CasellaDiTesto 9"/>
          <p:cNvSpPr txBox="1">
            <a:spLocks noChangeArrowheads="1"/>
          </p:cNvSpPr>
          <p:nvPr/>
        </p:nvSpPr>
        <p:spPr bwMode="auto">
          <a:xfrm>
            <a:off x="242888" y="6086475"/>
            <a:ext cx="18811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solidFill>
                  <a:srgbClr val="000000"/>
                </a:solidFill>
              </a:rPr>
              <a:t>2014</a:t>
            </a:r>
          </a:p>
        </p:txBody>
      </p:sp>
      <p:sp>
        <p:nvSpPr>
          <p:cNvPr id="46085" name="CasellaDiTesto 22"/>
          <p:cNvSpPr txBox="1">
            <a:spLocks noChangeArrowheads="1"/>
          </p:cNvSpPr>
          <p:nvPr/>
        </p:nvSpPr>
        <p:spPr bwMode="auto">
          <a:xfrm>
            <a:off x="5187950" y="4038600"/>
            <a:ext cx="1881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b="1" dirty="0">
                <a:solidFill>
                  <a:srgbClr val="000000"/>
                </a:solidFill>
              </a:rPr>
              <a:t>2015</a:t>
            </a:r>
          </a:p>
        </p:txBody>
      </p:sp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5219700" y="4724400"/>
            <a:ext cx="36734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2400" dirty="0">
                <a:solidFill>
                  <a:srgbClr val="000000"/>
                </a:solidFill>
              </a:rPr>
              <a:t>Nell’ottobre 2015 è stato possibile campionare in alcuni siti, ignorando ciò che era nel frattempo successo all’impianto.</a:t>
            </a:r>
          </a:p>
        </p:txBody>
      </p:sp>
    </p:spTree>
    <p:extLst>
      <p:ext uri="{BB962C8B-B14F-4D97-AF65-F5344CB8AC3E}">
        <p14:creationId xmlns:p14="http://schemas.microsoft.com/office/powerpoint/2010/main" val="368207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uppo 11"/>
          <p:cNvGrpSpPr>
            <a:grpSpLocks/>
          </p:cNvGrpSpPr>
          <p:nvPr/>
        </p:nvGrpSpPr>
        <p:grpSpPr bwMode="auto">
          <a:xfrm>
            <a:off x="477838" y="404813"/>
            <a:ext cx="2887662" cy="6435725"/>
            <a:chOff x="431078" y="409575"/>
            <a:chExt cx="2889076" cy="6434901"/>
          </a:xfrm>
        </p:grpSpPr>
        <p:sp>
          <p:nvSpPr>
            <p:cNvPr id="47116" name="CasellaDiTesto 10"/>
            <p:cNvSpPr txBox="1">
              <a:spLocks noChangeArrowheads="1"/>
            </p:cNvSpPr>
            <p:nvPr/>
          </p:nvSpPr>
          <p:spPr bwMode="auto">
            <a:xfrm>
              <a:off x="431078" y="3428613"/>
              <a:ext cx="2889076" cy="341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sz="2400" dirty="0">
                  <a:solidFill>
                    <a:srgbClr val="000000"/>
                  </a:solidFill>
                </a:rPr>
                <a:t>Il confronto stati-stico è stato possi-bile per i siti 2, 3 e 5, per cui si avevano a </a:t>
              </a:r>
              <a:r>
                <a:rPr lang="it-IT" sz="2400" dirty="0" err="1">
                  <a:solidFill>
                    <a:srgbClr val="000000"/>
                  </a:solidFill>
                </a:rPr>
                <a:t>dispo-sizione</a:t>
              </a:r>
              <a:r>
                <a:rPr lang="it-IT" sz="2400" dirty="0">
                  <a:solidFill>
                    <a:srgbClr val="000000"/>
                  </a:solidFill>
                </a:rPr>
                <a:t> campioni di </a:t>
              </a:r>
              <a:r>
                <a:rPr lang="it-IT" sz="2400" i="1" dirty="0">
                  <a:solidFill>
                    <a:srgbClr val="000000"/>
                  </a:solidFill>
                </a:rPr>
                <a:t>Robinia</a:t>
              </a:r>
              <a:r>
                <a:rPr lang="it-IT" sz="2400" dirty="0">
                  <a:solidFill>
                    <a:srgbClr val="000000"/>
                  </a:solidFill>
                </a:rPr>
                <a:t> per en-</a:t>
              </a:r>
              <a:r>
                <a:rPr lang="it-IT" sz="2400" dirty="0" err="1">
                  <a:solidFill>
                    <a:srgbClr val="000000"/>
                  </a:solidFill>
                </a:rPr>
                <a:t>trambi</a:t>
              </a:r>
              <a:r>
                <a:rPr lang="it-IT" sz="2400" dirty="0">
                  <a:solidFill>
                    <a:srgbClr val="000000"/>
                  </a:solidFill>
                </a:rPr>
                <a:t> gli </a:t>
              </a:r>
              <a:r>
                <a:rPr lang="it-IT" sz="2400" dirty="0" smtClean="0">
                  <a:solidFill>
                    <a:srgbClr val="000000"/>
                  </a:solidFill>
                </a:rPr>
                <a:t>anni.</a:t>
              </a:r>
              <a:r>
                <a:rPr lang="it-IT" sz="2400" dirty="0" smtClean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it-IT" sz="2400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0974" name="Immagin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50" t="1974" r="33910" b="27306"/>
            <a:stretch>
              <a:fillRect/>
            </a:stretch>
          </p:blipFill>
          <p:spPr bwMode="auto">
            <a:xfrm>
              <a:off x="458788" y="409575"/>
              <a:ext cx="2833656" cy="274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3922713" y="422275"/>
            <a:ext cx="4716462" cy="5307013"/>
            <a:chOff x="3923506" y="494749"/>
            <a:chExt cx="4716462" cy="5307108"/>
          </a:xfrm>
        </p:grpSpPr>
        <p:grpSp>
          <p:nvGrpSpPr>
            <p:cNvPr id="40964" name="Gruppo 12"/>
            <p:cNvGrpSpPr>
              <a:grpSpLocks/>
            </p:cNvGrpSpPr>
            <p:nvPr/>
          </p:nvGrpSpPr>
          <p:grpSpPr bwMode="auto">
            <a:xfrm>
              <a:off x="3923506" y="494749"/>
              <a:ext cx="4716462" cy="5307108"/>
              <a:chOff x="3834165" y="1684337"/>
              <a:chExt cx="4716030" cy="5306405"/>
            </a:xfrm>
          </p:grpSpPr>
          <p:grpSp>
            <p:nvGrpSpPr>
              <p:cNvPr id="40967" name="Gruppo 7"/>
              <p:cNvGrpSpPr>
                <a:grpSpLocks/>
              </p:cNvGrpSpPr>
              <p:nvPr/>
            </p:nvGrpSpPr>
            <p:grpSpPr bwMode="auto">
              <a:xfrm>
                <a:off x="3834165" y="1684337"/>
                <a:ext cx="4716030" cy="3818086"/>
                <a:chOff x="3744402" y="2492896"/>
                <a:chExt cx="4716030" cy="3818086"/>
              </a:xfrm>
            </p:grpSpPr>
            <p:pic>
              <p:nvPicPr>
                <p:cNvPr id="40971" name="Immagine 6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855" r="11867"/>
                <a:stretch>
                  <a:fillRect/>
                </a:stretch>
              </p:blipFill>
              <p:spPr bwMode="auto">
                <a:xfrm>
                  <a:off x="3744402" y="2492896"/>
                  <a:ext cx="4716030" cy="38180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" name="Rettangolo 6"/>
                <p:cNvSpPr/>
                <p:nvPr/>
              </p:nvSpPr>
              <p:spPr>
                <a:xfrm>
                  <a:off x="5507952" y="6119919"/>
                  <a:ext cx="1368300" cy="1095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>
                    <a:defRPr/>
                  </a:pPr>
                  <a:endParaRPr lang="it-IT" sz="24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47111" name="CasellaDiTesto 8"/>
              <p:cNvSpPr txBox="1">
                <a:spLocks noChangeArrowheads="1"/>
              </p:cNvSpPr>
              <p:nvPr/>
            </p:nvSpPr>
            <p:spPr bwMode="auto">
              <a:xfrm>
                <a:off x="4283386" y="5420884"/>
                <a:ext cx="1777837" cy="1200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400" b="1" dirty="0">
                    <a:solidFill>
                      <a:srgbClr val="000000"/>
                    </a:solidFill>
                  </a:rPr>
                  <a:t>2014</a:t>
                </a:r>
                <a:r>
                  <a:rPr lang="it-IT" sz="2400" dirty="0">
                    <a:solidFill>
                      <a:srgbClr val="000000"/>
                    </a:solidFill>
                  </a:rPr>
                  <a:t> </a:t>
                </a:r>
                <a:br>
                  <a:rPr lang="it-IT" sz="2400" dirty="0">
                    <a:solidFill>
                      <a:srgbClr val="000000"/>
                    </a:solidFill>
                  </a:rPr>
                </a:br>
                <a:r>
                  <a:rPr lang="it-IT" sz="2400" dirty="0">
                    <a:solidFill>
                      <a:srgbClr val="000000"/>
                    </a:solidFill>
                  </a:rPr>
                  <a:t>impianto in funzione</a:t>
                </a:r>
              </a:p>
            </p:txBody>
          </p:sp>
          <p:sp>
            <p:nvSpPr>
              <p:cNvPr id="40969" name="CasellaDiTesto 9"/>
              <p:cNvSpPr txBox="1">
                <a:spLocks noChangeArrowheads="1"/>
              </p:cNvSpPr>
              <p:nvPr/>
            </p:nvSpPr>
            <p:spPr bwMode="auto">
              <a:xfrm>
                <a:off x="6402643" y="1863765"/>
                <a:ext cx="2016224" cy="1569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it-IT" altLang="it-IT" sz="2400" dirty="0">
                    <a:solidFill>
                      <a:srgbClr val="000000"/>
                    </a:solidFill>
                    <a:latin typeface="+mj-lt"/>
                  </a:rPr>
                  <a:t>Valori in </a:t>
                </a:r>
                <a:r>
                  <a:rPr lang="it-IT" altLang="it-IT" sz="2400" b="1" dirty="0" err="1">
                    <a:solidFill>
                      <a:srgbClr val="000000"/>
                    </a:solidFill>
                    <a:latin typeface="+mj-lt"/>
                  </a:rPr>
                  <a:t>ppb</a:t>
                </a:r>
                <a:endParaRPr lang="it-IT" altLang="it-IT" sz="2400" b="1" dirty="0">
                  <a:solidFill>
                    <a:srgbClr val="000000"/>
                  </a:solidFill>
                  <a:latin typeface="+mj-lt"/>
                </a:endParaRPr>
              </a:p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it-IT" altLang="it-IT" sz="2400" dirty="0">
                    <a:solidFill>
                      <a:srgbClr val="000000"/>
                    </a:solidFill>
                    <a:latin typeface="+mj-lt"/>
                  </a:rPr>
                  <a:t>n</a:t>
                </a:r>
                <a:r>
                  <a:rPr lang="it-IT" altLang="it-IT" sz="2400" baseline="-25000" dirty="0">
                    <a:solidFill>
                      <a:srgbClr val="000000"/>
                    </a:solidFill>
                    <a:latin typeface="+mj-lt"/>
                  </a:rPr>
                  <a:t>2014 </a:t>
                </a:r>
                <a:r>
                  <a:rPr lang="it-IT" altLang="it-IT" sz="2400" dirty="0">
                    <a:solidFill>
                      <a:srgbClr val="000000"/>
                    </a:solidFill>
                    <a:latin typeface="+mj-lt"/>
                  </a:rPr>
                  <a:t>= 9</a:t>
                </a:r>
                <a:endParaRPr lang="it-IT" altLang="it-IT" sz="2400" baseline="-25000" dirty="0">
                  <a:solidFill>
                    <a:srgbClr val="000000"/>
                  </a:solidFill>
                  <a:latin typeface="+mj-lt"/>
                </a:endParaRPr>
              </a:p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it-IT" altLang="it-IT" sz="2400" dirty="0">
                    <a:solidFill>
                      <a:srgbClr val="000000"/>
                    </a:solidFill>
                    <a:latin typeface="+mj-lt"/>
                  </a:rPr>
                  <a:t>n</a:t>
                </a:r>
                <a:r>
                  <a:rPr lang="it-IT" altLang="it-IT" sz="2400" baseline="-25000" dirty="0">
                    <a:solidFill>
                      <a:srgbClr val="000000"/>
                    </a:solidFill>
                    <a:latin typeface="+mj-lt"/>
                  </a:rPr>
                  <a:t>2015 </a:t>
                </a:r>
                <a:r>
                  <a:rPr lang="it-IT" altLang="it-IT" sz="2400" dirty="0">
                    <a:solidFill>
                      <a:srgbClr val="000000"/>
                    </a:solidFill>
                    <a:latin typeface="+mj-lt"/>
                  </a:rPr>
                  <a:t>= 9 </a:t>
                </a:r>
                <a:endParaRPr lang="it-IT" altLang="it-IT" sz="2400" baseline="-25000" dirty="0">
                  <a:solidFill>
                    <a:srgbClr val="000000"/>
                  </a:solidFill>
                  <a:latin typeface="+mj-lt"/>
                </a:endParaRPr>
              </a:p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it-IT" altLang="it-IT" sz="24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113" name="CasellaDiTesto 10"/>
              <p:cNvSpPr txBox="1">
                <a:spLocks noChangeArrowheads="1"/>
              </p:cNvSpPr>
              <p:nvPr/>
            </p:nvSpPr>
            <p:spPr bwMode="auto">
              <a:xfrm>
                <a:off x="6443776" y="5420884"/>
                <a:ext cx="2015940" cy="1569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400" b="1" dirty="0">
                    <a:solidFill>
                      <a:srgbClr val="000000"/>
                    </a:solidFill>
                  </a:rPr>
                  <a:t>2015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sz="2400" dirty="0">
                    <a:solidFill>
                      <a:srgbClr val="000000"/>
                    </a:solidFill>
                  </a:rPr>
                  <a:t>impianto spento da luglio</a:t>
                </a:r>
              </a:p>
            </p:txBody>
          </p:sp>
        </p:grpSp>
        <p:sp>
          <p:nvSpPr>
            <p:cNvPr id="40965" name="Rettangolo 1"/>
            <p:cNvSpPr>
              <a:spLocks noChangeArrowheads="1"/>
            </p:cNvSpPr>
            <p:nvPr/>
          </p:nvSpPr>
          <p:spPr bwMode="auto">
            <a:xfrm>
              <a:off x="5609253" y="1960262"/>
              <a:ext cx="719310" cy="792088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966" name="Rettangolo 2"/>
            <p:cNvSpPr>
              <a:spLocks noChangeArrowheads="1"/>
            </p:cNvSpPr>
            <p:nvPr/>
          </p:nvSpPr>
          <p:spPr bwMode="auto">
            <a:xfrm>
              <a:off x="6508668" y="3588046"/>
              <a:ext cx="692982" cy="167831"/>
            </a:xfrm>
            <a:prstGeom prst="rect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3635896" y="6132120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Fortuna L.,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Candotto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Carniel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 F.,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Capozzi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 F., </a:t>
            </a:r>
            <a:r>
              <a:rPr lang="it-IT" sz="1600" dirty="0" err="1">
                <a:solidFill>
                  <a:schemeClr val="accent6">
                    <a:lumMod val="75000"/>
                  </a:schemeClr>
                </a:solidFill>
              </a:rPr>
              <a:t>Tretiach</a:t>
            </a:r>
            <a:r>
              <a:rPr lang="it-IT" sz="1600" dirty="0">
                <a:solidFill>
                  <a:schemeClr val="accent6">
                    <a:lumMod val="75000"/>
                  </a:schemeClr>
                </a:solidFill>
              </a:rPr>
              <a:t> M., </a:t>
            </a:r>
            <a:r>
              <a:rPr lang="it-IT" sz="1600" b="1" dirty="0">
                <a:solidFill>
                  <a:schemeClr val="accent6">
                    <a:lumMod val="75000"/>
                  </a:schemeClr>
                </a:solidFill>
              </a:rPr>
              <a:t>2019</a:t>
            </a:r>
            <a:r>
              <a:rPr lang="it-IT" sz="16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</a:rPr>
              <a:t>Atmosphere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10 (4): 183</a:t>
            </a:r>
            <a:endParaRPr lang="it-IT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7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0"/>
          <p:cNvSpPr txBox="1">
            <a:spLocks noChangeArrowheads="1"/>
          </p:cNvSpPr>
          <p:nvPr/>
        </p:nvSpPr>
        <p:spPr bwMode="auto">
          <a:xfrm>
            <a:off x="401638" y="254000"/>
            <a:ext cx="820737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it-IT" sz="2400">
                <a:solidFill>
                  <a:srgbClr val="000000"/>
                </a:solidFill>
                <a:cs typeface="Arial" charset="0"/>
              </a:rPr>
              <a:t>Il neurologo Oliver Sacks l’ha descrittta in uno dei suoi libri più famosi, </a:t>
            </a:r>
            <a:r>
              <a:rPr lang="en-GB" altLang="it-IT" sz="2400" i="1">
                <a:solidFill>
                  <a:srgbClr val="000000"/>
                </a:solidFill>
                <a:cs typeface="Arial" charset="0"/>
              </a:rPr>
              <a:t>L’isola dei senza colori</a:t>
            </a:r>
            <a:r>
              <a:rPr lang="en-GB" altLang="it-IT" sz="2400">
                <a:solidFill>
                  <a:srgbClr val="000000"/>
                </a:solidFill>
                <a:cs typeface="Arial" charset="0"/>
              </a:rPr>
              <a:t>. </a:t>
            </a:r>
          </a:p>
        </p:txBody>
      </p:sp>
      <p:pic>
        <p:nvPicPr>
          <p:cNvPr id="13315" name="Picture 12" descr="The Island of the Colorbli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239838"/>
            <a:ext cx="38100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006600"/>
            <a:ext cx="324167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87" t="13741" r="52950" b="2975"/>
          <a:stretch>
            <a:fillRect/>
          </a:stretch>
        </p:blipFill>
        <p:spPr bwMode="auto">
          <a:xfrm>
            <a:off x="-757238" y="3957638"/>
            <a:ext cx="2867026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99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557213" y="3498850"/>
            <a:ext cx="806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  <a:cs typeface="Arial" charset="0"/>
              </a:rPr>
              <a:t>I° ipotesi di Sacks: </a:t>
            </a: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una sostanza tossica presente in tutti i semi, cancerogena a basse concentrazioni, epatotossica ad elevate concentrazioni.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712788"/>
            <a:ext cx="443547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-76200"/>
            <a:ext cx="40259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557213" y="4868863"/>
            <a:ext cx="81915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 dirty="0">
                <a:solidFill>
                  <a:srgbClr val="000000"/>
                </a:solidFill>
                <a:cs typeface="Arial" charset="0"/>
              </a:rPr>
              <a:t>II° ipotesi di Sacks: 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un’altra sostanza, un aminoacido non essenziale, </a:t>
            </a:r>
            <a:r>
              <a:rPr lang="it-IT" altLang="it-IT" sz="2400" dirty="0" smtClean="0">
                <a:solidFill>
                  <a:srgbClr val="000000"/>
                </a:solidFill>
                <a:cs typeface="Arial" charset="0"/>
              </a:rPr>
              <a:t>la </a:t>
            </a:r>
            <a:r>
              <a:rPr lang="en-GB" altLang="it-IT" sz="2400" dirty="0" smtClean="0">
                <a:solidFill>
                  <a:srgbClr val="000000"/>
                </a:solidFill>
                <a:cs typeface="Arial" charset="0"/>
              </a:rPr>
              <a:t>β-</a:t>
            </a:r>
            <a:r>
              <a:rPr lang="en-GB" altLang="it-IT" sz="2400" dirty="0" err="1" smtClean="0">
                <a:solidFill>
                  <a:srgbClr val="000000"/>
                </a:solidFill>
                <a:cs typeface="Arial" charset="0"/>
              </a:rPr>
              <a:t>methylamino</a:t>
            </a:r>
            <a:r>
              <a:rPr lang="en-GB" altLang="it-IT" sz="2400" dirty="0" smtClean="0">
                <a:solidFill>
                  <a:srgbClr val="000000"/>
                </a:solidFill>
                <a:cs typeface="Arial" charset="0"/>
              </a:rPr>
              <a:t>-L-</a:t>
            </a:r>
            <a:r>
              <a:rPr lang="en-GB" altLang="it-IT" sz="2400" dirty="0" err="1" smtClean="0">
                <a:solidFill>
                  <a:srgbClr val="000000"/>
                </a:solidFill>
                <a:cs typeface="Arial" charset="0"/>
              </a:rPr>
              <a:t>alanina</a:t>
            </a:r>
            <a:r>
              <a:rPr lang="en-GB" altLang="it-IT" sz="2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(BMAA)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it-IT" altLang="it-IT" sz="2400" dirty="0" smtClean="0">
                <a:solidFill>
                  <a:srgbClr val="000000"/>
                </a:solidFill>
                <a:cs typeface="Arial" charset="0"/>
              </a:rPr>
              <a:t>neurotossica, 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effettivamente presente anche dopo i lavaggi e alla base degli avvelenamenti da cicerchie («latirismo»), documentati anche in Italia.</a:t>
            </a:r>
          </a:p>
        </p:txBody>
      </p:sp>
      <p:pic>
        <p:nvPicPr>
          <p:cNvPr id="14342" name="Picture 12" descr="cycadB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t="5185" r="7034" b="14330"/>
          <a:stretch>
            <a:fillRect/>
          </a:stretch>
        </p:blipFill>
        <p:spPr bwMode="auto">
          <a:xfrm>
            <a:off x="274638" y="1536700"/>
            <a:ext cx="2208212" cy="16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>
            <a:spLocks noChangeArrowheads="1"/>
          </p:cNvSpPr>
          <p:nvPr/>
        </p:nvSpPr>
        <p:spPr bwMode="auto">
          <a:xfrm rot="-667922">
            <a:off x="4008438" y="3927475"/>
            <a:ext cx="4860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>
                <a:solidFill>
                  <a:srgbClr val="FF0000"/>
                </a:solidFill>
                <a:cs typeface="Arial" charset="0"/>
              </a:rPr>
              <a:t>NON SOSTENIBILE</a:t>
            </a:r>
          </a:p>
        </p:txBody>
      </p:sp>
    </p:spTree>
    <p:extLst>
      <p:ext uri="{BB962C8B-B14F-4D97-AF65-F5344CB8AC3E}">
        <p14:creationId xmlns:p14="http://schemas.microsoft.com/office/powerpoint/2010/main" val="319113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4300"/>
            <a:ext cx="2136775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114300"/>
            <a:ext cx="25971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CasellaDiTesto 7"/>
          <p:cNvSpPr txBox="1">
            <a:spLocks noChangeArrowheads="1"/>
          </p:cNvSpPr>
          <p:nvPr/>
        </p:nvSpPr>
        <p:spPr bwMode="auto">
          <a:xfrm>
            <a:off x="5241925" y="260350"/>
            <a:ext cx="367347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A produrre l’aminoacido 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BMAA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sono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la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comunità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di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cianobatteri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che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vive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nelle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radici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nodulari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alla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base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delle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sz="2400" i="1" dirty="0" err="1">
                <a:solidFill>
                  <a:srgbClr val="000000"/>
                </a:solidFill>
                <a:cs typeface="Arial" charset="0"/>
              </a:rPr>
              <a:t>Cycas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La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pianta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concentra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c. </a:t>
            </a:r>
            <a:r>
              <a:rPr lang="en-GB" altLang="it-IT" sz="2400" b="1" dirty="0">
                <a:solidFill>
                  <a:srgbClr val="000000"/>
                </a:solidFill>
                <a:cs typeface="Arial" charset="0"/>
              </a:rPr>
              <a:t>100 volte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questo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aminoacido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nel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tessuto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di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riserva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sz="2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GB" altLang="it-IT" sz="2400" dirty="0" err="1" smtClean="0">
                <a:solidFill>
                  <a:srgbClr val="000000"/>
                </a:solidFill>
                <a:cs typeface="Arial" charset="0"/>
              </a:rPr>
              <a:t>endosperma</a:t>
            </a:r>
            <a:r>
              <a:rPr lang="en-GB" altLang="it-IT" sz="2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sz="2400" dirty="0" err="1" smtClean="0">
                <a:solidFill>
                  <a:srgbClr val="000000"/>
                </a:solidFill>
                <a:cs typeface="Arial" charset="0"/>
              </a:rPr>
              <a:t>primario</a:t>
            </a:r>
            <a:r>
              <a:rPr lang="en-GB" altLang="it-IT" sz="2400" dirty="0" smtClean="0">
                <a:solidFill>
                  <a:srgbClr val="000000"/>
                </a:solidFill>
                <a:cs typeface="Arial" charset="0"/>
              </a:rPr>
              <a:t>) del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grosso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sz="2400" dirty="0" err="1">
                <a:solidFill>
                  <a:srgbClr val="000000"/>
                </a:solidFill>
                <a:cs typeface="Arial" charset="0"/>
              </a:rPr>
              <a:t>seme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.</a:t>
            </a:r>
            <a:endParaRPr lang="it-IT" altLang="it-IT" sz="2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5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asellaDiTesto 1"/>
          <p:cNvSpPr txBox="1">
            <a:spLocks noChangeArrowheads="1"/>
          </p:cNvSpPr>
          <p:nvPr/>
        </p:nvSpPr>
        <p:spPr bwMode="auto">
          <a:xfrm>
            <a:off x="706438" y="493713"/>
            <a:ext cx="77755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Il colpo di genio viene però a un botanico, </a:t>
            </a:r>
            <a:r>
              <a:rPr lang="en-GB" altLang="it-IT" sz="2400">
                <a:solidFill>
                  <a:srgbClr val="000000"/>
                </a:solidFill>
                <a:cs typeface="Arial" charset="0"/>
              </a:rPr>
              <a:t>Paul Alan Cox, </a:t>
            </a: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che ipotizza un fenomeno di biomagnificazione per opera di </a:t>
            </a:r>
            <a:r>
              <a:rPr lang="en-GB" altLang="it-IT" sz="2400">
                <a:solidFill>
                  <a:srgbClr val="000000"/>
                </a:solidFill>
                <a:cs typeface="Arial" charset="0"/>
              </a:rPr>
              <a:t>species endemiche di </a:t>
            </a:r>
            <a:r>
              <a:rPr lang="en-GB" altLang="it-IT" sz="2400" b="1">
                <a:solidFill>
                  <a:srgbClr val="000000"/>
                </a:solidFill>
                <a:cs typeface="Arial" charset="0"/>
              </a:rPr>
              <a:t>pippistrelli della frutta</a:t>
            </a:r>
            <a:r>
              <a:rPr lang="en-GB" altLang="it-IT" sz="2400">
                <a:solidFill>
                  <a:srgbClr val="000000"/>
                </a:solidFill>
                <a:cs typeface="Arial" charset="0"/>
              </a:rPr>
              <a:t>. </a:t>
            </a: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723900" y="1974850"/>
            <a:ext cx="76327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i="1" dirty="0">
                <a:solidFill>
                  <a:srgbClr val="000000"/>
                </a:solidFill>
              </a:rPr>
              <a:t>The </a:t>
            </a:r>
            <a:r>
              <a:rPr lang="it-IT" altLang="it-IT" sz="2400" i="1" dirty="0" err="1">
                <a:solidFill>
                  <a:srgbClr val="000000"/>
                </a:solidFill>
              </a:rPr>
              <a:t>bats</a:t>
            </a:r>
            <a:r>
              <a:rPr lang="it-IT" altLang="it-IT" sz="2400" i="1" dirty="0">
                <a:solidFill>
                  <a:srgbClr val="000000"/>
                </a:solidFill>
              </a:rPr>
              <a:t> </a:t>
            </a:r>
            <a:r>
              <a:rPr lang="it-IT" altLang="it-IT" sz="2400" i="1" dirty="0" err="1">
                <a:solidFill>
                  <a:srgbClr val="000000"/>
                </a:solidFill>
              </a:rPr>
              <a:t>found</a:t>
            </a:r>
            <a:r>
              <a:rPr lang="it-IT" altLang="it-IT" sz="2400" i="1" dirty="0">
                <a:solidFill>
                  <a:srgbClr val="000000"/>
                </a:solidFill>
              </a:rPr>
              <a:t> on Guam are </a:t>
            </a:r>
            <a:r>
              <a:rPr lang="it-IT" altLang="it-IT" sz="2400" dirty="0" err="1">
                <a:solidFill>
                  <a:srgbClr val="000000"/>
                </a:solidFill>
              </a:rPr>
              <a:t>Pteropus</a:t>
            </a:r>
            <a:r>
              <a:rPr lang="it-IT" altLang="it-IT" sz="2400" dirty="0">
                <a:solidFill>
                  <a:srgbClr val="000000"/>
                </a:solidFill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</a:rPr>
              <a:t>mariannus</a:t>
            </a:r>
            <a:r>
              <a:rPr lang="it-IT" altLang="it-IT" sz="2400" i="1" dirty="0">
                <a:solidFill>
                  <a:srgbClr val="000000"/>
                </a:solidFill>
              </a:rPr>
              <a:t>, </a:t>
            </a:r>
            <a:r>
              <a:rPr lang="it-IT" altLang="it-IT" sz="2400" i="1" dirty="0" err="1">
                <a:solidFill>
                  <a:srgbClr val="000000"/>
                </a:solidFill>
              </a:rPr>
              <a:t>locally</a:t>
            </a:r>
            <a:r>
              <a:rPr lang="it-IT" altLang="it-IT" sz="2400" i="1" dirty="0">
                <a:solidFill>
                  <a:srgbClr val="000000"/>
                </a:solidFill>
              </a:rPr>
              <a:t> </a:t>
            </a:r>
            <a:r>
              <a:rPr lang="it-IT" altLang="it-IT" sz="2400" i="1" dirty="0" err="1">
                <a:solidFill>
                  <a:srgbClr val="000000"/>
                </a:solidFill>
              </a:rPr>
              <a:t>called</a:t>
            </a:r>
            <a:r>
              <a:rPr lang="it-IT" altLang="it-IT" sz="2400" i="1" dirty="0">
                <a:solidFill>
                  <a:srgbClr val="000000"/>
                </a:solidFill>
              </a:rPr>
              <a:t> </a:t>
            </a:r>
            <a:r>
              <a:rPr lang="it-IT" altLang="it-IT" sz="2400" b="1" dirty="0" err="1">
                <a:solidFill>
                  <a:srgbClr val="000000"/>
                </a:solidFill>
              </a:rPr>
              <a:t>fanihi</a:t>
            </a:r>
            <a:r>
              <a:rPr lang="it-IT" altLang="it-IT" sz="2400" i="1" dirty="0">
                <a:solidFill>
                  <a:srgbClr val="000000"/>
                </a:solidFill>
              </a:rPr>
              <a:t>. </a:t>
            </a:r>
            <a:r>
              <a:rPr lang="en-US" altLang="it-IT" sz="2400" i="1" dirty="0">
                <a:solidFill>
                  <a:srgbClr val="000000"/>
                </a:solidFill>
              </a:rPr>
              <a:t>Fruit bats feed on fruit, nectar, and young leaves.</a:t>
            </a:r>
            <a:endParaRPr lang="it-IT" altLang="it-IT" sz="2400" i="1" dirty="0">
              <a:solidFill>
                <a:srgbClr val="000000"/>
              </a:solidFill>
            </a:endParaRPr>
          </a:p>
        </p:txBody>
      </p:sp>
      <p:pic>
        <p:nvPicPr>
          <p:cNvPr id="81928" name="Picture 8" descr="Risultati immagini per Pteropus mariann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57563"/>
            <a:ext cx="6192838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43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539750" y="476250"/>
            <a:ext cx="7561263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 i="1">
                <a:solidFill>
                  <a:srgbClr val="000000"/>
                </a:solidFill>
                <a:latin typeface="Times New Roman" pitchFamily="18" charset="0"/>
              </a:rPr>
              <a:t>Artocarpus mariannensis (dukduk) </a:t>
            </a:r>
            <a:r>
              <a:rPr lang="it-IT" altLang="it-IT" sz="2400">
                <a:solidFill>
                  <a:srgbClr val="000000"/>
                </a:solidFill>
                <a:latin typeface="Times New Roman" pitchFamily="18" charset="0"/>
              </a:rPr>
              <a:t>breadfruit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 i="1">
                <a:solidFill>
                  <a:srgbClr val="000000"/>
                </a:solidFill>
                <a:latin typeface="Times New Roman" pitchFamily="18" charset="0"/>
              </a:rPr>
              <a:t>Cycas circinalis (fadang) </a:t>
            </a:r>
            <a:r>
              <a:rPr lang="it-IT" altLang="it-IT" sz="2400">
                <a:solidFill>
                  <a:srgbClr val="000000"/>
                </a:solidFill>
                <a:latin typeface="Times New Roman" pitchFamily="18" charset="0"/>
              </a:rPr>
              <a:t>Federico nut, cycad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 i="1">
                <a:solidFill>
                  <a:srgbClr val="000000"/>
                </a:solidFill>
                <a:latin typeface="Times New Roman" pitchFamily="18" charset="0"/>
              </a:rPr>
              <a:t>Ficus prolixanunu (banyan</a:t>
            </a:r>
            <a:r>
              <a:rPr lang="it-IT" altLang="it-IT" sz="2400">
                <a:solidFill>
                  <a:srgbClr val="000000"/>
                </a:solidFill>
                <a:latin typeface="Times New Roman" pitchFamily="18" charset="0"/>
              </a:rPr>
              <a:t>) strangling fig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 i="1">
                <a:solidFill>
                  <a:srgbClr val="000000"/>
                </a:solidFill>
                <a:latin typeface="Times New Roman" pitchFamily="18" charset="0"/>
              </a:rPr>
              <a:t>Neisosperma oppositifolia (fagot) -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 i="1">
                <a:solidFill>
                  <a:srgbClr val="000000"/>
                </a:solidFill>
                <a:latin typeface="Times New Roman" pitchFamily="18" charset="0"/>
              </a:rPr>
              <a:t>Pandanus fragrans (kafu) </a:t>
            </a:r>
            <a:r>
              <a:rPr lang="it-IT" altLang="it-IT" sz="2400">
                <a:solidFill>
                  <a:srgbClr val="000000"/>
                </a:solidFill>
                <a:latin typeface="Times New Roman" pitchFamily="18" charset="0"/>
              </a:rPr>
              <a:t>pandanus screw pine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 i="1">
                <a:solidFill>
                  <a:srgbClr val="000000"/>
                </a:solidFill>
                <a:latin typeface="Times New Roman" pitchFamily="18" charset="0"/>
              </a:rPr>
              <a:t>Terminalia catappa (talasi) </a:t>
            </a:r>
            <a:r>
              <a:rPr lang="it-IT" altLang="it-IT" sz="2400">
                <a:solidFill>
                  <a:srgbClr val="000000"/>
                </a:solidFill>
                <a:latin typeface="Times New Roman" pitchFamily="18" charset="0"/>
              </a:rPr>
              <a:t>tropical almond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684213" y="4437063"/>
            <a:ext cx="784860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it-IT" sz="2400">
                <a:solidFill>
                  <a:srgbClr val="000000"/>
                </a:solidFill>
                <a:cs typeface="Arial" charset="0"/>
              </a:rPr>
              <a:t>Ipotesi di Co</a:t>
            </a: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x</a:t>
            </a:r>
            <a:r>
              <a:rPr lang="en-GB" altLang="it-IT" sz="2400">
                <a:solidFill>
                  <a:srgbClr val="000000"/>
                </a:solidFill>
                <a:cs typeface="Arial" charset="0"/>
              </a:rPr>
              <a:t>: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it-IT" sz="2400">
                <a:solidFill>
                  <a:srgbClr val="000000"/>
                </a:solidFill>
                <a:cs typeface="Arial" charset="0"/>
              </a:rPr>
              <a:t>i </a:t>
            </a:r>
            <a:r>
              <a:rPr lang="it-IT" altLang="it-IT" sz="2400" b="1">
                <a:solidFill>
                  <a:srgbClr val="FF0000"/>
                </a:solidFill>
              </a:rPr>
              <a:t>fanihi</a:t>
            </a:r>
            <a:r>
              <a:rPr lang="en-GB" altLang="it-IT" sz="2400" b="1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altLang="it-IT" sz="2400">
                <a:solidFill>
                  <a:srgbClr val="000000"/>
                </a:solidFill>
                <a:cs typeface="Arial" charset="0"/>
              </a:rPr>
              <a:t>si nutrono dei semi di </a:t>
            </a:r>
            <a:r>
              <a:rPr lang="en-GB" altLang="it-IT" sz="2400" i="1">
                <a:solidFill>
                  <a:srgbClr val="000000"/>
                </a:solidFill>
                <a:cs typeface="Arial" charset="0"/>
              </a:rPr>
              <a:t>Cycas</a:t>
            </a:r>
            <a:r>
              <a:rPr lang="en-GB" altLang="it-IT" sz="2400">
                <a:solidFill>
                  <a:srgbClr val="000000"/>
                </a:solidFill>
                <a:cs typeface="Arial" charset="0"/>
              </a:rPr>
              <a:t> concentrando il β-methylamino-L-alanine (BMAA) nel loro tessuto adiposo. </a:t>
            </a:r>
            <a:endParaRPr lang="it-IT" altLang="it-IT" sz="24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54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627063" y="692150"/>
            <a:ext cx="79930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it-IT" sz="2400">
                <a:solidFill>
                  <a:srgbClr val="000000"/>
                </a:solidFill>
                <a:cs typeface="Arial" charset="0"/>
              </a:rPr>
              <a:t>Il più era fatto…bastava misurare la concentrazione del BMAA e collegare un consumo di pippistrelli da parte della popolazione….</a:t>
            </a:r>
            <a:endParaRPr lang="it-IT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627063" y="2384425"/>
            <a:ext cx="79930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Misure effettuate su campioni conservati nelle collezioni dei musei di scienze naturali hanno confermato un altissimo contenuto dell’aminoacido incriminato.</a:t>
            </a:r>
          </a:p>
        </p:txBody>
      </p:sp>
      <p:sp>
        <p:nvSpPr>
          <p:cNvPr id="83976" name="CasellaDiTesto 8"/>
          <p:cNvSpPr txBox="1">
            <a:spLocks noChangeArrowheads="1"/>
          </p:cNvSpPr>
          <p:nvPr/>
        </p:nvSpPr>
        <p:spPr bwMode="auto">
          <a:xfrm>
            <a:off x="627063" y="4076700"/>
            <a:ext cx="76311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cs typeface="Arial" charset="0"/>
              </a:rPr>
              <a:t>MA PERCHE’ MANGIARE PIPPISTRELLI? E perché uomini diverse dalle donne?</a:t>
            </a:r>
          </a:p>
        </p:txBody>
      </p:sp>
    </p:spTree>
    <p:extLst>
      <p:ext uri="{BB962C8B-B14F-4D97-AF65-F5344CB8AC3E}">
        <p14:creationId xmlns:p14="http://schemas.microsoft.com/office/powerpoint/2010/main" val="394268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/>
      <p:bldP spid="83976" grpId="0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1287</Words>
  <Application>Microsoft Office PowerPoint</Application>
  <PresentationFormat>Presentazione su schermo (4:3)</PresentationFormat>
  <Paragraphs>95</Paragraphs>
  <Slides>34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34</vt:i4>
      </vt:variant>
    </vt:vector>
  </HeadingPairs>
  <TitlesOfParts>
    <vt:vector size="36" baseType="lpstr">
      <vt:lpstr>Struttura predefinita</vt:lpstr>
      <vt:lpstr>1_Struttura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Iron and Aluminium mean concentration in Quercus ilex leaves of different age along a road with intense traffic.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degli Studi di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2019-11-07T07:14:22Z</dcterms:created>
  <dcterms:modified xsi:type="dcterms:W3CDTF">2019-11-07T14:32:52Z</dcterms:modified>
</cp:coreProperties>
</file>