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33" r:id="rId3"/>
    <p:sldId id="332" r:id="rId4"/>
    <p:sldId id="331" r:id="rId5"/>
    <p:sldId id="437" r:id="rId6"/>
    <p:sldId id="335" r:id="rId7"/>
    <p:sldId id="336" r:id="rId8"/>
    <p:sldId id="376" r:id="rId9"/>
    <p:sldId id="377" r:id="rId10"/>
    <p:sldId id="412" r:id="rId11"/>
    <p:sldId id="381" r:id="rId12"/>
    <p:sldId id="410" r:id="rId13"/>
    <p:sldId id="461" r:id="rId14"/>
    <p:sldId id="462" r:id="rId15"/>
    <p:sldId id="463" r:id="rId16"/>
    <p:sldId id="464" r:id="rId17"/>
    <p:sldId id="465" r:id="rId18"/>
    <p:sldId id="4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563F-C5BA-45A1-B412-1CFE132F71C8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CC7E9-5768-4E0D-9631-560C131EB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FF1B5-8BBF-4A01-A895-9D2D640B5007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it-IT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019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FEC-7D02-4BBB-AE30-8B66A27FF8F2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08FB-5FE3-4272-89B3-586EBC1768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B112-1147-48D6-B68E-B1A0A926F7D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A6B-BDAA-4FC0-A92F-F93CC013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6F0-59F2-4C2C-B266-F14A61CFCB5B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2D1-60A9-4D7E-9C7D-4E07A3694F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9153-A090-4278-AB08-5135EDC5798B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F03A-1D85-407A-814F-B06AEF7BE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D71-355E-43B1-9E7A-56012CC74FD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3F23-9E61-4A4C-87EB-9D9BBD6054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427-2426-4291-A976-3584254608EF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9ACC-B934-4562-8795-CC133E5E10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BEC5-89E1-4688-B92C-8F1C2269AED1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8E1-3304-4986-AE7A-75DABFDE68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3B7-861E-4A74-B5BC-52C2D79735F3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E0A-53ED-4036-BC55-0CB891455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2CF0-E2B3-4C38-8FC9-485E9EBA7677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B99F-DB3C-46BE-8371-B96A85FB7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6B3-169C-4A49-A0E1-C53F88B468B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167-7C53-469A-91AB-E85359EAA2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0199-E0DA-47E1-8B33-9AB5EE487043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4DA-3218-423C-9AF3-A5775EF27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0253B-68C6-470E-B06B-A769AFFD36DB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6FFF61-4F27-4FBF-B5FC-1E70F3F5C0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>
                <a:latin typeface="+mn-lt"/>
              </a:rPr>
              <a:t>Goodman and Gilman, 2011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>
          <a:xfrm>
            <a:off x="5017294" y="1599406"/>
            <a:ext cx="4038600" cy="4525963"/>
          </a:xfrm>
        </p:spPr>
        <p:txBody>
          <a:bodyPr/>
          <a:lstStyle/>
          <a:p>
            <a:pPr algn="r"/>
            <a:r>
              <a:rPr lang="en-US" altLang="it-IT" dirty="0"/>
              <a:t>physiological</a:t>
            </a:r>
          </a:p>
          <a:p>
            <a:pPr algn="r"/>
            <a:r>
              <a:rPr lang="en-US" altLang="it-IT" dirty="0"/>
              <a:t>pathological</a:t>
            </a:r>
          </a:p>
          <a:p>
            <a:pPr algn="r"/>
            <a:r>
              <a:rPr lang="en-US" altLang="it-IT" dirty="0"/>
              <a:t>genetic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77218"/>
            <a:ext cx="5715000" cy="5715000"/>
          </a:xfrm>
        </p:spPr>
      </p:pic>
      <p:sp>
        <p:nvSpPr>
          <p:cNvPr id="8197" name="TextBox 5"/>
          <p:cNvSpPr>
            <a:spLocks noGrp="1" noChangeArrowheads="1"/>
          </p:cNvSpPr>
          <p:nvPr>
            <p:ph type="title"/>
          </p:nvPr>
        </p:nvSpPr>
        <p:spPr>
          <a:xfrm>
            <a:off x="5862" y="0"/>
            <a:ext cx="9138138" cy="1077218"/>
          </a:xfrm>
        </p:spPr>
        <p:txBody>
          <a:bodyPr wrap="square">
            <a:spAutoFit/>
          </a:bodyPr>
          <a:lstStyle/>
          <a:p>
            <a:r>
              <a:rPr lang="en-US" altLang="it-IT" sz="3200" b="1" dirty="0"/>
              <a:t>Endogenous and exogenous factors contribute to variability in drug effects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Age and </a:t>
            </a:r>
            <a:r>
              <a:rPr lang="it-IT" altLang="it-IT" b="1" dirty="0" err="1"/>
              <a:t>drug</a:t>
            </a:r>
            <a:r>
              <a:rPr lang="it-IT" altLang="it-IT" b="1" dirty="0"/>
              <a:t> </a:t>
            </a:r>
            <a:r>
              <a:rPr lang="it-IT" altLang="it-IT" b="1" dirty="0" err="1"/>
              <a:t>excrection</a:t>
            </a:r>
            <a:endParaRPr lang="it-IT" altLang="it-IT" b="1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956" y="1903147"/>
            <a:ext cx="5816088" cy="39200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Age and </a:t>
            </a:r>
            <a:r>
              <a:rPr lang="it-IT" altLang="it-IT" b="1" dirty="0" err="1"/>
              <a:t>pharmacotherapy</a:t>
            </a:r>
            <a:r>
              <a:rPr lang="it-IT" altLang="it-IT" b="1" dirty="0"/>
              <a:t>: </a:t>
            </a:r>
            <a:r>
              <a:rPr lang="it-IT" altLang="it-IT" b="1" dirty="0" err="1"/>
              <a:t>pediatric</a:t>
            </a:r>
            <a:r>
              <a:rPr lang="it-IT" altLang="it-IT" b="1" dirty="0"/>
              <a:t> </a:t>
            </a:r>
            <a:r>
              <a:rPr lang="it-IT" altLang="it-IT" b="1" dirty="0" err="1"/>
              <a:t>patients</a:t>
            </a:r>
            <a:endParaRPr lang="it-IT" altLang="it-IT" b="1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</p:spPr>
        <p:txBody>
          <a:bodyPr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/>
              <a:t>Pediatrics does not deal with miniature men and women, with reduced doses and the same class of disease in smaller bodies, but has its own independent range and horizon.</a:t>
            </a:r>
          </a:p>
          <a:p>
            <a:pPr algn="just">
              <a:defRPr/>
            </a:pPr>
            <a:endParaRPr lang="en-US" dirty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t-IT" i="1" dirty="0"/>
              <a:t>Dr. Abraham </a:t>
            </a:r>
            <a:r>
              <a:rPr lang="it-IT" i="1" dirty="0" err="1"/>
              <a:t>Jacobi</a:t>
            </a:r>
            <a:endParaRPr lang="it-IT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2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r>
              <a:rPr lang="it-IT" altLang="it-IT" sz="3600" b="1" dirty="0"/>
              <a:t>Age and </a:t>
            </a:r>
            <a:r>
              <a:rPr lang="it-IT" altLang="it-IT" sz="3600" b="1" dirty="0" err="1"/>
              <a:t>pharmacotherapy</a:t>
            </a:r>
            <a:r>
              <a:rPr lang="it-IT" altLang="it-IT" sz="3600" b="1" dirty="0"/>
              <a:t>: </a:t>
            </a:r>
            <a:r>
              <a:rPr lang="it-IT" altLang="it-IT" sz="3600" b="1" dirty="0" err="1"/>
              <a:t>pediatric</a:t>
            </a:r>
            <a:r>
              <a:rPr lang="it-IT" altLang="it-IT" sz="3600" b="1" dirty="0"/>
              <a:t> </a:t>
            </a:r>
            <a:r>
              <a:rPr lang="it-IT" altLang="it-IT" sz="3600" b="1" dirty="0" err="1"/>
              <a:t>patients</a:t>
            </a:r>
            <a:endParaRPr lang="it-IT" altLang="it-IT" sz="3600" b="1" dirty="0"/>
          </a:p>
        </p:txBody>
      </p:sp>
      <p:pic>
        <p:nvPicPr>
          <p:cNvPr id="1945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262063"/>
            <a:ext cx="58658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52400" y="6494463"/>
            <a:ext cx="7019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07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Kearns GL et al. N Engl J Med 2003;349:1157-1167.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2938"/>
            <a:ext cx="54864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2275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320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2800" b="1" dirty="0" err="1"/>
              <a:t>Epigenetic</a:t>
            </a:r>
            <a:r>
              <a:rPr lang="it-IT" altLang="it-IT" sz="2800" b="1" dirty="0"/>
              <a:t> (promoter </a:t>
            </a:r>
            <a:r>
              <a:rPr lang="it-IT" altLang="it-IT" sz="2800" b="1" dirty="0" err="1"/>
              <a:t>methylation</a:t>
            </a:r>
            <a:r>
              <a:rPr lang="it-IT" altLang="it-IT" sz="2800" b="1" dirty="0"/>
              <a:t>) can </a:t>
            </a:r>
            <a:r>
              <a:rPr lang="it-IT" altLang="it-IT" sz="2800" b="1" dirty="0" err="1"/>
              <a:t>explain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age-related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changes</a:t>
            </a:r>
            <a:r>
              <a:rPr lang="it-IT" altLang="it-IT" sz="2800" b="1" dirty="0"/>
              <a:t> in gene </a:t>
            </a:r>
            <a:r>
              <a:rPr lang="it-IT" altLang="it-IT" sz="2800" b="1" dirty="0" err="1"/>
              <a:t>expression</a:t>
            </a:r>
            <a:endParaRPr lang="it-IT" altLang="it-IT" sz="2800" b="1" dirty="0"/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" y="990600"/>
            <a:ext cx="9136114" cy="5537216"/>
          </a:xfrm>
        </p:spPr>
      </p:pic>
      <p:sp>
        <p:nvSpPr>
          <p:cNvPr id="2" name="CasellaDiTesto 1"/>
          <p:cNvSpPr txBox="1"/>
          <p:nvPr/>
        </p:nvSpPr>
        <p:spPr>
          <a:xfrm>
            <a:off x="5265686" y="64672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>
                <a:solidFill>
                  <a:prstClr val="black"/>
                </a:solidFill>
              </a:rPr>
              <a:t>Kacevska</a:t>
            </a:r>
            <a:r>
              <a:rPr lang="it-IT" dirty="0">
                <a:solidFill>
                  <a:prstClr val="black"/>
                </a:solidFill>
              </a:rPr>
              <a:t> et al., </a:t>
            </a:r>
            <a:r>
              <a:rPr lang="it-IT" dirty="0" err="1">
                <a:solidFill>
                  <a:prstClr val="black"/>
                </a:solidFill>
              </a:rPr>
              <a:t>Biochimie</a:t>
            </a:r>
            <a:r>
              <a:rPr lang="it-IT" dirty="0">
                <a:solidFill>
                  <a:prstClr val="black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10070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Pregnancy</a:t>
            </a:r>
            <a:endParaRPr lang="it-IT" altLang="it-IT" b="1" dirty="0"/>
          </a:p>
        </p:txBody>
      </p:sp>
      <p:pic>
        <p:nvPicPr>
          <p:cNvPr id="3072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23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err="1"/>
              <a:t>Pregnacy</a:t>
            </a:r>
            <a:r>
              <a:rPr lang="en-US" altLang="it-IT" b="1" dirty="0"/>
              <a:t> and cytochromes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it-IT" sz="1600" dirty="0"/>
          </a:p>
        </p:txBody>
      </p:sp>
      <p:pic>
        <p:nvPicPr>
          <p:cNvPr id="3174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34100"/>
            <a:ext cx="5441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2413"/>
            <a:ext cx="7334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1"/>
          <a:stretch>
            <a:fillRect/>
          </a:stretch>
        </p:blipFill>
        <p:spPr bwMode="auto">
          <a:xfrm>
            <a:off x="5602288" y="5684838"/>
            <a:ext cx="3400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01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Drugs</a:t>
            </a:r>
            <a:r>
              <a:rPr lang="it-IT" altLang="it-IT" b="1" dirty="0"/>
              <a:t> can induce </a:t>
            </a:r>
            <a:r>
              <a:rPr lang="it-IT" altLang="it-IT" b="1" dirty="0" err="1"/>
              <a:t>expression</a:t>
            </a:r>
            <a:r>
              <a:rPr lang="it-IT" altLang="it-IT" b="1" dirty="0"/>
              <a:t> of </a:t>
            </a:r>
            <a:r>
              <a:rPr lang="it-IT" altLang="it-IT" b="1" dirty="0" err="1"/>
              <a:t>metabolizing</a:t>
            </a:r>
            <a:r>
              <a:rPr lang="it-IT" altLang="it-IT" b="1" dirty="0"/>
              <a:t> </a:t>
            </a:r>
            <a:r>
              <a:rPr lang="it-IT" altLang="it-IT" b="1" dirty="0" err="1"/>
              <a:t>enzymes</a:t>
            </a:r>
            <a:endParaRPr lang="it-IT" altLang="it-IT" b="1" dirty="0"/>
          </a:p>
        </p:txBody>
      </p:sp>
      <p:pic>
        <p:nvPicPr>
          <p:cNvPr id="3174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5350"/>
            <a:ext cx="8229600" cy="3395663"/>
          </a:xfrm>
        </p:spPr>
      </p:pic>
    </p:spTree>
    <p:extLst>
      <p:ext uri="{BB962C8B-B14F-4D97-AF65-F5344CB8AC3E}">
        <p14:creationId xmlns:p14="http://schemas.microsoft.com/office/powerpoint/2010/main" val="342416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b="25201"/>
          <a:stretch>
            <a:fillRect/>
          </a:stretch>
        </p:blipFill>
        <p:spPr bwMode="auto">
          <a:xfrm>
            <a:off x="152400" y="3810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Variability</a:t>
            </a:r>
            <a:r>
              <a:rPr lang="it-IT" altLang="it-IT" b="1" dirty="0"/>
              <a:t> can be </a:t>
            </a:r>
            <a:r>
              <a:rPr lang="it-IT" altLang="it-IT" b="1" dirty="0" err="1"/>
              <a:t>defined</a:t>
            </a:r>
            <a:r>
              <a:rPr lang="it-IT" altLang="it-IT" b="1" dirty="0"/>
              <a:t> </a:t>
            </a:r>
            <a:r>
              <a:rPr lang="it-IT" altLang="it-IT" b="1" dirty="0" err="1"/>
              <a:t>as</a:t>
            </a:r>
            <a:r>
              <a:rPr lang="it-IT" altLang="it-IT" b="1" dirty="0"/>
              <a:t>:</a:t>
            </a:r>
          </a:p>
        </p:txBody>
      </p:sp>
      <p:sp>
        <p:nvSpPr>
          <p:cNvPr id="9219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/>
              <a:t>pharmacokinetic</a:t>
            </a:r>
            <a:endParaRPr lang="it-IT" altLang="it-IT" dirty="0"/>
          </a:p>
          <a:p>
            <a:r>
              <a:rPr lang="it-IT" altLang="it-IT" dirty="0" err="1"/>
              <a:t>pharmacodynamic</a:t>
            </a:r>
            <a:endParaRPr lang="it-IT" altLang="it-IT" dirty="0"/>
          </a:p>
          <a:p>
            <a:r>
              <a:rPr lang="it-IT" altLang="it-IT" dirty="0" err="1"/>
              <a:t>idyosyncratic</a:t>
            </a:r>
            <a:endParaRPr lang="it-IT" alt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dirty="0" err="1"/>
              <a:t>Factors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affecting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variability</a:t>
            </a:r>
            <a:r>
              <a:rPr lang="it-IT" altLang="it-IT" sz="4000" b="1" dirty="0"/>
              <a:t> in </a:t>
            </a:r>
            <a:r>
              <a:rPr lang="it-IT" altLang="it-IT" sz="4000" b="1" dirty="0" err="1"/>
              <a:t>drug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response</a:t>
            </a:r>
            <a:endParaRPr lang="it-IT" altLang="it-IT" sz="4000" b="1" dirty="0"/>
          </a:p>
        </p:txBody>
      </p:sp>
      <p:sp>
        <p:nvSpPr>
          <p:cNvPr id="10243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 err="1"/>
              <a:t>Ethnic</a:t>
            </a:r>
            <a:r>
              <a:rPr lang="it-IT" altLang="it-IT" dirty="0"/>
              <a:t> </a:t>
            </a:r>
            <a:r>
              <a:rPr lang="it-IT" altLang="it-IT" dirty="0" err="1"/>
              <a:t>differences</a:t>
            </a:r>
            <a:endParaRPr lang="it-IT" altLang="it-IT" dirty="0"/>
          </a:p>
          <a:p>
            <a:r>
              <a:rPr lang="it-IT" altLang="it-IT" dirty="0"/>
              <a:t>Age</a:t>
            </a:r>
          </a:p>
          <a:p>
            <a:r>
              <a:rPr lang="it-IT" altLang="it-IT" dirty="0" err="1"/>
              <a:t>Pregnancy</a:t>
            </a:r>
            <a:endParaRPr lang="it-IT" altLang="it-IT" dirty="0"/>
          </a:p>
          <a:p>
            <a:r>
              <a:rPr lang="it-IT" altLang="it-IT" dirty="0" err="1"/>
              <a:t>Diseases</a:t>
            </a:r>
            <a:endParaRPr lang="it-IT" altLang="it-IT" dirty="0"/>
          </a:p>
          <a:p>
            <a:r>
              <a:rPr lang="it-IT" altLang="it-IT" dirty="0" err="1"/>
              <a:t>Drug</a:t>
            </a:r>
            <a:r>
              <a:rPr lang="it-IT" altLang="it-IT" dirty="0"/>
              <a:t> </a:t>
            </a:r>
            <a:r>
              <a:rPr lang="it-IT" altLang="it-IT" dirty="0" err="1"/>
              <a:t>interactions</a:t>
            </a:r>
            <a:endParaRPr lang="it-IT" altLang="it-IT" dirty="0"/>
          </a:p>
          <a:p>
            <a:r>
              <a:rPr lang="it-IT" altLang="it-IT" i="1" dirty="0" err="1"/>
              <a:t>Genetic</a:t>
            </a:r>
            <a:r>
              <a:rPr lang="it-IT" altLang="it-IT" i="1" dirty="0"/>
              <a:t> </a:t>
            </a:r>
            <a:r>
              <a:rPr lang="it-IT" altLang="it-IT" i="1" dirty="0" err="1"/>
              <a:t>factors</a:t>
            </a:r>
            <a:endParaRPr lang="it-IT" altLang="it-IT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Ethnic</a:t>
            </a:r>
            <a:r>
              <a:rPr lang="it-IT" altLang="it-IT" b="1" dirty="0"/>
              <a:t> </a:t>
            </a:r>
            <a:r>
              <a:rPr lang="it-IT" altLang="it-IT" b="1" dirty="0" err="1"/>
              <a:t>differences</a:t>
            </a:r>
            <a:endParaRPr lang="it-IT" altLang="it-IT" b="1" dirty="0"/>
          </a:p>
        </p:txBody>
      </p:sp>
      <p:sp>
        <p:nvSpPr>
          <p:cNvPr id="11267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Ethnic</a:t>
            </a:r>
            <a:r>
              <a:rPr lang="it-IT" altLang="it-IT" dirty="0"/>
              <a:t> </a:t>
            </a:r>
            <a:r>
              <a:rPr lang="it-IT" altLang="it-IT" dirty="0" err="1"/>
              <a:t>means</a:t>
            </a:r>
            <a:r>
              <a:rPr lang="it-IT" altLang="it-IT" dirty="0"/>
              <a:t> «</a:t>
            </a:r>
            <a:r>
              <a:rPr lang="it-IT" altLang="it-IT" dirty="0" err="1"/>
              <a:t>belonging</a:t>
            </a:r>
            <a:r>
              <a:rPr lang="it-IT" altLang="it-IT" dirty="0"/>
              <a:t> to a race». </a:t>
            </a:r>
            <a:r>
              <a:rPr lang="it-IT" altLang="it-IT" dirty="0" err="1"/>
              <a:t>However</a:t>
            </a:r>
            <a:r>
              <a:rPr lang="it-IT" altLang="it-IT" dirty="0"/>
              <a:t> </a:t>
            </a:r>
            <a:r>
              <a:rPr lang="it-IT" altLang="it-IT" dirty="0" err="1"/>
              <a:t>many</a:t>
            </a:r>
            <a:r>
              <a:rPr lang="it-IT" altLang="it-IT" dirty="0"/>
              <a:t> </a:t>
            </a:r>
            <a:r>
              <a:rPr lang="it-IT" altLang="it-IT" dirty="0" err="1"/>
              <a:t>anthropologists</a:t>
            </a:r>
            <a:r>
              <a:rPr lang="it-IT" altLang="it-IT" dirty="0"/>
              <a:t> are </a:t>
            </a:r>
            <a:r>
              <a:rPr lang="it-IT" altLang="it-IT" dirty="0" err="1"/>
              <a:t>sceptical</a:t>
            </a:r>
            <a:r>
              <a:rPr lang="it-IT" altLang="it-IT" dirty="0"/>
              <a:t> on the </a:t>
            </a:r>
            <a:r>
              <a:rPr lang="it-IT" altLang="it-IT" dirty="0" err="1"/>
              <a:t>relevance</a:t>
            </a:r>
            <a:r>
              <a:rPr lang="it-IT" altLang="it-IT" dirty="0"/>
              <a:t> of </a:t>
            </a:r>
            <a:r>
              <a:rPr lang="it-IT" altLang="it-IT" dirty="0" err="1"/>
              <a:t>this</a:t>
            </a:r>
            <a:r>
              <a:rPr lang="it-IT" altLang="it-IT" dirty="0"/>
              <a:t> </a:t>
            </a:r>
            <a:r>
              <a:rPr lang="it-IT" altLang="it-IT" dirty="0" err="1"/>
              <a:t>concept</a:t>
            </a:r>
            <a:r>
              <a:rPr lang="it-IT" altLang="it-IT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Afroamericans</a:t>
            </a:r>
            <a:r>
              <a:rPr lang="it-IT" altLang="it-IT" dirty="0"/>
              <a:t> </a:t>
            </a:r>
            <a:r>
              <a:rPr lang="it-IT" altLang="it-IT" dirty="0" err="1"/>
              <a:t>affected</a:t>
            </a:r>
            <a:r>
              <a:rPr lang="it-IT" altLang="it-IT" dirty="0"/>
              <a:t> from </a:t>
            </a:r>
            <a:r>
              <a:rPr lang="it-IT" altLang="it-IT" dirty="0" err="1"/>
              <a:t>cardiac</a:t>
            </a:r>
            <a:r>
              <a:rPr lang="it-IT" altLang="it-IT" dirty="0"/>
              <a:t> </a:t>
            </a:r>
            <a:r>
              <a:rPr lang="it-IT" altLang="it-IT" dirty="0" err="1"/>
              <a:t>insufficiency</a:t>
            </a:r>
            <a:r>
              <a:rPr lang="it-IT" altLang="it-IT" dirty="0"/>
              <a:t> </a:t>
            </a:r>
            <a:r>
              <a:rPr lang="it-IT" altLang="it-IT" dirty="0" err="1"/>
              <a:t>differently</a:t>
            </a:r>
            <a:r>
              <a:rPr lang="it-IT" altLang="it-IT" dirty="0"/>
              <a:t> from </a:t>
            </a:r>
            <a:r>
              <a:rPr lang="it-IT" altLang="it-IT" dirty="0" err="1"/>
              <a:t>Caucasians</a:t>
            </a:r>
            <a:r>
              <a:rPr lang="it-IT" altLang="it-IT" dirty="0"/>
              <a:t> benefit from </a:t>
            </a:r>
            <a:r>
              <a:rPr lang="it-IT" altLang="it-IT" dirty="0" err="1"/>
              <a:t>hydralizin</a:t>
            </a:r>
            <a:r>
              <a:rPr lang="it-IT" altLang="it-IT" dirty="0"/>
              <a:t> and nitrate.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Asiatics</a:t>
            </a:r>
            <a:r>
              <a:rPr lang="it-IT" altLang="it-IT" dirty="0"/>
              <a:t> are more sensitive to the </a:t>
            </a:r>
            <a:r>
              <a:rPr lang="it-IT" altLang="it-IT" dirty="0" err="1"/>
              <a:t>effects</a:t>
            </a:r>
            <a:r>
              <a:rPr lang="it-IT" altLang="it-IT" dirty="0"/>
              <a:t> of </a:t>
            </a:r>
            <a:r>
              <a:rPr lang="it-IT" altLang="it-IT" dirty="0" err="1"/>
              <a:t>propanolol</a:t>
            </a:r>
            <a:r>
              <a:rPr lang="it-IT" altLang="it-IT" dirty="0"/>
              <a:t> and </a:t>
            </a:r>
            <a:r>
              <a:rPr lang="it-IT" altLang="it-IT" dirty="0" err="1"/>
              <a:t>gefitinib</a:t>
            </a:r>
            <a:r>
              <a:rPr lang="it-IT" altLang="it-IT" dirty="0"/>
              <a:t>, </a:t>
            </a:r>
            <a:r>
              <a:rPr lang="it-IT" altLang="it-IT" dirty="0" err="1"/>
              <a:t>because</a:t>
            </a:r>
            <a:r>
              <a:rPr lang="it-IT" altLang="it-IT" dirty="0"/>
              <a:t> of </a:t>
            </a:r>
            <a:r>
              <a:rPr lang="it-IT" altLang="it-IT" dirty="0" err="1"/>
              <a:t>polymorphisms</a:t>
            </a:r>
            <a:r>
              <a:rPr lang="it-IT" altLang="it-IT" dirty="0"/>
              <a:t> in </a:t>
            </a:r>
            <a:r>
              <a:rPr lang="it-IT" altLang="it-IT" dirty="0" err="1"/>
              <a:t>drug</a:t>
            </a:r>
            <a:r>
              <a:rPr lang="it-IT" altLang="it-IT" dirty="0"/>
              <a:t> targets.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12378"/>
            <a:ext cx="5876701" cy="68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3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err="1"/>
              <a:t>Ethnic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differences</a:t>
            </a:r>
            <a:r>
              <a:rPr lang="it-IT" altLang="it-IT" sz="3200" b="1" dirty="0"/>
              <a:t>: </a:t>
            </a:r>
            <a:r>
              <a:rPr lang="it-IT" altLang="it-IT" sz="3200" b="1" dirty="0" err="1"/>
              <a:t>drug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metabolism</a:t>
            </a:r>
            <a:endParaRPr lang="it-IT" altLang="it-IT" sz="3200" b="1" dirty="0"/>
          </a:p>
        </p:txBody>
      </p:sp>
      <p:pic>
        <p:nvPicPr>
          <p:cNvPr id="12291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779588"/>
            <a:ext cx="5794375" cy="41671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600200"/>
            <a:ext cx="8210550" cy="4525963"/>
          </a:xfrm>
        </p:spPr>
      </p:pic>
      <p:sp>
        <p:nvSpPr>
          <p:cNvPr id="1331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 err="1"/>
              <a:t>Ethnic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differences</a:t>
            </a:r>
            <a:r>
              <a:rPr lang="it-IT" altLang="it-IT" sz="3200" b="1" dirty="0"/>
              <a:t>: </a:t>
            </a:r>
            <a:r>
              <a:rPr lang="it-IT" altLang="it-IT" sz="3200" b="1" dirty="0" err="1"/>
              <a:t>drug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metabolism</a:t>
            </a:r>
            <a:endParaRPr lang="it-IT" altLang="it-IT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/>
              <a:t>Ethnic</a:t>
            </a:r>
            <a:r>
              <a:rPr lang="it-IT" altLang="it-IT" b="1" dirty="0"/>
              <a:t> </a:t>
            </a:r>
            <a:r>
              <a:rPr lang="it-IT" altLang="it-IT" b="1" dirty="0" err="1"/>
              <a:t>differences</a:t>
            </a:r>
            <a:endParaRPr lang="it-IT" altLang="it-IT" b="1" dirty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Ethnic</a:t>
            </a:r>
            <a:r>
              <a:rPr lang="it-IT" altLang="it-IT" dirty="0"/>
              <a:t> </a:t>
            </a:r>
            <a:r>
              <a:rPr lang="it-IT" altLang="it-IT" dirty="0" err="1"/>
              <a:t>group</a:t>
            </a:r>
            <a:r>
              <a:rPr lang="it-IT" altLang="it-IT" dirty="0"/>
              <a:t> can be </a:t>
            </a:r>
            <a:r>
              <a:rPr lang="it-IT" altLang="it-IT" dirty="0" err="1"/>
              <a:t>considered</a:t>
            </a:r>
            <a:r>
              <a:rPr lang="it-IT" altLang="it-IT" dirty="0"/>
              <a:t> a surrogate of </a:t>
            </a:r>
            <a:r>
              <a:rPr lang="it-IT" altLang="it-IT" dirty="0" err="1"/>
              <a:t>typing</a:t>
            </a:r>
            <a:r>
              <a:rPr lang="it-IT" altLang="it-IT" dirty="0"/>
              <a:t> </a:t>
            </a:r>
            <a:r>
              <a:rPr lang="it-IT" altLang="it-IT" dirty="0" err="1"/>
              <a:t>particular</a:t>
            </a:r>
            <a:r>
              <a:rPr lang="it-IT" altLang="it-IT" dirty="0"/>
              <a:t> </a:t>
            </a:r>
            <a:r>
              <a:rPr lang="it-IT" altLang="it-IT" dirty="0" err="1"/>
              <a:t>variants</a:t>
            </a:r>
            <a:r>
              <a:rPr lang="it-IT" altLang="it-IT" dirty="0"/>
              <a:t>, </a:t>
            </a:r>
            <a:r>
              <a:rPr lang="it-IT" altLang="it-IT" dirty="0" err="1"/>
              <a:t>also</a:t>
            </a:r>
            <a:r>
              <a:rPr lang="it-IT" altLang="it-IT" dirty="0"/>
              <a:t> </a:t>
            </a:r>
            <a:r>
              <a:rPr lang="it-IT" altLang="it-IT" dirty="0" err="1"/>
              <a:t>involved</a:t>
            </a:r>
            <a:r>
              <a:rPr lang="it-IT" altLang="it-IT" dirty="0"/>
              <a:t> in </a:t>
            </a:r>
            <a:r>
              <a:rPr lang="it-IT" altLang="it-IT" dirty="0" err="1"/>
              <a:t>drug</a:t>
            </a:r>
            <a:r>
              <a:rPr lang="it-IT" altLang="it-IT" dirty="0"/>
              <a:t> </a:t>
            </a:r>
            <a:r>
              <a:rPr lang="it-IT" altLang="it-IT" dirty="0" err="1"/>
              <a:t>pharmacokinetics</a:t>
            </a:r>
            <a:r>
              <a:rPr lang="it-IT" altLang="it-IT" dirty="0"/>
              <a:t> and </a:t>
            </a:r>
            <a:r>
              <a:rPr lang="it-IT" altLang="it-IT" dirty="0" err="1"/>
              <a:t>pharmacodynamics</a:t>
            </a:r>
            <a:r>
              <a:rPr lang="it-IT" altLang="it-IT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/>
              <a:t>However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an </a:t>
            </a:r>
            <a:r>
              <a:rPr lang="it-IT" altLang="it-IT" dirty="0" err="1"/>
              <a:t>approximation</a:t>
            </a:r>
            <a:r>
              <a:rPr lang="it-IT" altLang="it-IT" dirty="0"/>
              <a:t>, </a:t>
            </a:r>
            <a:r>
              <a:rPr lang="it-IT" altLang="it-IT" dirty="0" err="1"/>
              <a:t>therefore</a:t>
            </a:r>
            <a:r>
              <a:rPr lang="it-IT" altLang="it-IT" dirty="0"/>
              <a:t> </a:t>
            </a:r>
            <a:r>
              <a:rPr lang="it-IT" altLang="it-IT" dirty="0" err="1"/>
              <a:t>it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better</a:t>
            </a:r>
            <a:r>
              <a:rPr lang="it-IT" altLang="it-IT" dirty="0"/>
              <a:t> to </a:t>
            </a:r>
            <a:r>
              <a:rPr lang="it-IT" altLang="it-IT" dirty="0" err="1"/>
              <a:t>type</a:t>
            </a:r>
            <a:r>
              <a:rPr lang="it-IT" altLang="it-IT" dirty="0"/>
              <a:t> </a:t>
            </a:r>
            <a:r>
              <a:rPr lang="it-IT" altLang="it-IT" dirty="0" err="1"/>
              <a:t>directly</a:t>
            </a:r>
            <a:r>
              <a:rPr lang="it-IT" altLang="it-IT" dirty="0"/>
              <a:t> the </a:t>
            </a:r>
            <a:r>
              <a:rPr lang="it-IT" altLang="it-IT" dirty="0" err="1"/>
              <a:t>polymorphisms</a:t>
            </a:r>
            <a:r>
              <a:rPr lang="it-IT" altLang="it-IT" dirty="0"/>
              <a:t>, </a:t>
            </a:r>
            <a:r>
              <a:rPr lang="it-IT" altLang="it-IT" dirty="0" err="1"/>
              <a:t>because</a:t>
            </a:r>
            <a:r>
              <a:rPr lang="it-IT" altLang="it-IT" dirty="0"/>
              <a:t> </a:t>
            </a:r>
            <a:r>
              <a:rPr lang="it-IT" altLang="it-IT" dirty="0" err="1"/>
              <a:t>diversity</a:t>
            </a:r>
            <a:r>
              <a:rPr lang="it-IT" altLang="it-IT" dirty="0"/>
              <a:t> in </a:t>
            </a:r>
            <a:r>
              <a:rPr lang="it-IT" altLang="it-IT" dirty="0" err="1"/>
              <a:t>each</a:t>
            </a:r>
            <a:r>
              <a:rPr lang="it-IT" altLang="it-IT" dirty="0"/>
              <a:t> </a:t>
            </a:r>
            <a:r>
              <a:rPr lang="it-IT" altLang="it-IT" dirty="0" err="1"/>
              <a:t>ethnic</a:t>
            </a:r>
            <a:r>
              <a:rPr lang="it-IT" altLang="it-IT" dirty="0"/>
              <a:t> </a:t>
            </a:r>
            <a:r>
              <a:rPr lang="it-IT" altLang="it-IT" dirty="0" err="1"/>
              <a:t>group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ample</a:t>
            </a:r>
            <a:r>
              <a:rPr lang="it-IT" altLang="it-IT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/>
              <a:t>Age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/>
              <a:t>Age is one of the main factors affecting response to pharmacological therapy.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/>
              <a:t>Children and elders present reduced drug elimination and are therefore more sensitive to drugs.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dirty="0"/>
              <a:t>For elders also physiological (alteration of cardiovascular reflexes, increase in body fat) and pathological (hypothermia, </a:t>
            </a:r>
            <a:r>
              <a:rPr lang="en-US" altLang="it-IT" dirty="0" err="1"/>
              <a:t>polytherapy</a:t>
            </a:r>
            <a:r>
              <a:rPr lang="en-US" altLang="it-IT" dirty="0"/>
              <a:t>) factors are relevant for drug response.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305</Words>
  <Application>Microsoft Office PowerPoint</Application>
  <PresentationFormat>Presentazione su schermo (4:3)</PresentationFormat>
  <Paragraphs>44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Endogenous and exogenous factors contribute to variability in drug effects</vt:lpstr>
      <vt:lpstr>Variability can be defined as:</vt:lpstr>
      <vt:lpstr>Factors affecting variability in drug response</vt:lpstr>
      <vt:lpstr>Ethnic differences</vt:lpstr>
      <vt:lpstr>Presentazione standard di PowerPoint</vt:lpstr>
      <vt:lpstr>Ethnic differences: drug metabolism</vt:lpstr>
      <vt:lpstr>Ethnic differences: drug metabolism</vt:lpstr>
      <vt:lpstr>Ethnic differences</vt:lpstr>
      <vt:lpstr>Age</vt:lpstr>
      <vt:lpstr>Age and drug excrection</vt:lpstr>
      <vt:lpstr>Age and pharmacotherapy: pediatric patients</vt:lpstr>
      <vt:lpstr>Age and pharmacotherapy: pediatric patients</vt:lpstr>
      <vt:lpstr>Presentazione standard di PowerPoint</vt:lpstr>
      <vt:lpstr>Epigenetic (promoter methylation) can explain age-related changes in gene expression</vt:lpstr>
      <vt:lpstr>Pregnancy</vt:lpstr>
      <vt:lpstr>Pregnacy and cytochromes</vt:lpstr>
      <vt:lpstr>Drugs can induce expression of metabolizing enzymes</vt:lpstr>
      <vt:lpstr>Presentazione standard di PowerPoint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</dc:creator>
  <cp:lastModifiedBy>Gabriele</cp:lastModifiedBy>
  <cp:revision>98</cp:revision>
  <dcterms:created xsi:type="dcterms:W3CDTF">2012-03-22T11:39:27Z</dcterms:created>
  <dcterms:modified xsi:type="dcterms:W3CDTF">2019-11-08T01:27:54Z</dcterms:modified>
</cp:coreProperties>
</file>