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8"/>
  </p:notesMasterIdLst>
  <p:sldIdLst>
    <p:sldId id="256" r:id="rId2"/>
    <p:sldId id="257" r:id="rId3"/>
    <p:sldId id="258" r:id="rId4"/>
    <p:sldId id="259" r:id="rId5"/>
    <p:sldId id="260" r:id="rId6"/>
    <p:sldId id="261" r:id="rId7"/>
    <p:sldId id="262" r:id="rId8"/>
    <p:sldId id="263" r:id="rId9"/>
    <p:sldId id="264" r:id="rId10"/>
    <p:sldId id="294" r:id="rId11"/>
    <p:sldId id="295" r:id="rId12"/>
    <p:sldId id="265" r:id="rId13"/>
    <p:sldId id="841" r:id="rId14"/>
    <p:sldId id="842" r:id="rId15"/>
    <p:sldId id="266" r:id="rId16"/>
    <p:sldId id="267" r:id="rId17"/>
    <p:sldId id="268" r:id="rId18"/>
    <p:sldId id="302" r:id="rId19"/>
    <p:sldId id="303" r:id="rId20"/>
    <p:sldId id="304" r:id="rId21"/>
    <p:sldId id="297" r:id="rId22"/>
    <p:sldId id="269" r:id="rId23"/>
    <p:sldId id="312" r:id="rId24"/>
    <p:sldId id="313" r:id="rId25"/>
    <p:sldId id="321" r:id="rId26"/>
    <p:sldId id="418" r:id="rId27"/>
    <p:sldId id="420" r:id="rId28"/>
    <p:sldId id="340" r:id="rId29"/>
    <p:sldId id="353" r:id="rId30"/>
    <p:sldId id="270" r:id="rId31"/>
    <p:sldId id="352" r:id="rId32"/>
    <p:sldId id="274" r:id="rId33"/>
    <p:sldId id="275" r:id="rId34"/>
    <p:sldId id="833" r:id="rId35"/>
    <p:sldId id="797" r:id="rId36"/>
    <p:sldId id="276" r:id="rId3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7"/>
    <p:restoredTop sz="93250"/>
  </p:normalViewPr>
  <p:slideViewPr>
    <p:cSldViewPr>
      <p:cViewPr varScale="1">
        <p:scale>
          <a:sx n="61" d="100"/>
          <a:sy n="61" d="100"/>
        </p:scale>
        <p:origin x="960"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3F740B-356B-499D-8E0F-2D30E83F93AF}" type="datetimeFigureOut">
              <a:rPr lang="it-IT" smtClean="0"/>
              <a:pPr/>
              <a:t>10/11/19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366489-299B-403A-BF8C-896F693632C4}"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6366489-299B-403A-BF8C-896F693632C4}" type="slidenum">
              <a:rPr lang="it-IT" smtClean="0"/>
              <a:pPr/>
              <a:t>1</a:t>
            </a:fld>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6366489-299B-403A-BF8C-896F693632C4}" type="slidenum">
              <a:rPr lang="it-IT" smtClean="0"/>
              <a:pPr/>
              <a:t>12</a:t>
            </a:fld>
            <a:endParaRPr 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6366489-299B-403A-BF8C-896F693632C4}" type="slidenum">
              <a:rPr lang="it-IT" smtClean="0"/>
              <a:pPr/>
              <a:t>15</a:t>
            </a:fld>
            <a:endParaRPr 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6366489-299B-403A-BF8C-896F693632C4}" type="slidenum">
              <a:rPr lang="it-IT" smtClean="0"/>
              <a:pPr/>
              <a:t>16</a:t>
            </a:fld>
            <a:endParaRPr lang="it-I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6366489-299B-403A-BF8C-896F693632C4}" type="slidenum">
              <a:rPr lang="it-IT" smtClean="0"/>
              <a:pPr/>
              <a:t>17</a:t>
            </a:fld>
            <a:endParaRPr lang="it-I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6366489-299B-403A-BF8C-896F693632C4}" type="slidenum">
              <a:rPr lang="it-IT" smtClean="0"/>
              <a:pPr/>
              <a:t>22</a:t>
            </a:fld>
            <a:endParaRPr 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6366489-299B-403A-BF8C-896F693632C4}" type="slidenum">
              <a:rPr lang="it-IT" smtClean="0"/>
              <a:pPr/>
              <a:t>24</a:t>
            </a:fld>
            <a:endParaRPr lang="it-IT"/>
          </a:p>
        </p:txBody>
      </p:sp>
    </p:spTree>
    <p:extLst>
      <p:ext uri="{BB962C8B-B14F-4D97-AF65-F5344CB8AC3E}">
        <p14:creationId xmlns:p14="http://schemas.microsoft.com/office/powerpoint/2010/main" val="1381487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6366489-299B-403A-BF8C-896F693632C4}" type="slidenum">
              <a:rPr lang="it-IT" smtClean="0"/>
              <a:pPr/>
              <a:t>30</a:t>
            </a:fld>
            <a:endParaRPr lang="it-IT"/>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6366489-299B-403A-BF8C-896F693632C4}" type="slidenum">
              <a:rPr lang="it-IT" smtClean="0"/>
              <a:pPr/>
              <a:t>32</a:t>
            </a:fld>
            <a:endParaRPr lang="it-IT"/>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6366489-299B-403A-BF8C-896F693632C4}" type="slidenum">
              <a:rPr lang="it-IT" smtClean="0"/>
              <a:pPr/>
              <a:t>33</a:t>
            </a:fld>
            <a:endParaRPr lang="it-IT"/>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6366489-299B-403A-BF8C-896F693632C4}" type="slidenum">
              <a:rPr lang="it-IT" smtClean="0"/>
              <a:pPr/>
              <a:t>36</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6366489-299B-403A-BF8C-896F693632C4}" type="slidenum">
              <a:rPr lang="it-IT" smtClean="0"/>
              <a:pPr/>
              <a:t>2</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6366489-299B-403A-BF8C-896F693632C4}" type="slidenum">
              <a:rPr lang="it-IT" smtClean="0"/>
              <a:pPr/>
              <a:t>3</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6366489-299B-403A-BF8C-896F693632C4}" type="slidenum">
              <a:rPr lang="it-IT" smtClean="0"/>
              <a:pPr/>
              <a:t>4</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6366489-299B-403A-BF8C-896F693632C4}" type="slidenum">
              <a:rPr lang="it-IT" smtClean="0"/>
              <a:pPr/>
              <a:t>5</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6366489-299B-403A-BF8C-896F693632C4}" type="slidenum">
              <a:rPr lang="it-IT" smtClean="0"/>
              <a:pPr/>
              <a:t>6</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6366489-299B-403A-BF8C-896F693632C4}" type="slidenum">
              <a:rPr lang="it-IT" smtClean="0"/>
              <a:pPr/>
              <a:t>7</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6366489-299B-403A-BF8C-896F693632C4}" type="slidenum">
              <a:rPr lang="it-IT" smtClean="0"/>
              <a:pPr/>
              <a:t>8</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6366489-299B-403A-BF8C-896F693632C4}" type="slidenum">
              <a:rPr lang="it-IT" smtClean="0"/>
              <a:pPr/>
              <a:t>9</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2"/>
      </p:bgRef>
    </p:bg>
    <p:spTree>
      <p:nvGrpSpPr>
        <p:cNvPr id="1" name=""/>
        <p:cNvGrpSpPr/>
        <p:nvPr/>
      </p:nvGrpSpPr>
      <p:grpSpPr>
        <a:xfrm>
          <a:off x="0" y="0"/>
          <a:ext cx="0" cy="0"/>
          <a:chOff x="0" y="0"/>
          <a:chExt cx="0" cy="0"/>
        </a:xfrm>
      </p:grpSpPr>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ttotitolo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a:t>Fare clic per modificare lo stile del sottotitolo dello schema</a:t>
            </a:r>
            <a:endParaRPr kumimoji="0" lang="en-US"/>
          </a:p>
        </p:txBody>
      </p:sp>
      <p:sp>
        <p:nvSpPr>
          <p:cNvPr id="28" name="Segnaposto data 27"/>
          <p:cNvSpPr>
            <a:spLocks noGrp="1"/>
          </p:cNvSpPr>
          <p:nvPr>
            <p:ph type="dt" sz="half" idx="10"/>
          </p:nvPr>
        </p:nvSpPr>
        <p:spPr/>
        <p:txBody>
          <a:bodyPr/>
          <a:lstStyle/>
          <a:p>
            <a:fld id="{3A7C68BE-9DE7-4101-86BB-EE4AFE7C93D1}" type="datetimeFigureOut">
              <a:rPr lang="it-IT" smtClean="0"/>
              <a:pPr/>
              <a:t>10/11/19</a:t>
            </a:fld>
            <a:endParaRPr lang="it-IT"/>
          </a:p>
        </p:txBody>
      </p:sp>
      <p:sp>
        <p:nvSpPr>
          <p:cNvPr id="17" name="Segnaposto piè di pagina 16"/>
          <p:cNvSpPr>
            <a:spLocks noGrp="1"/>
          </p:cNvSpPr>
          <p:nvPr>
            <p:ph type="ftr" sz="quarter" idx="11"/>
          </p:nvPr>
        </p:nvSpPr>
        <p:spPr/>
        <p:txBody>
          <a:bodyPr/>
          <a:lstStyle/>
          <a:p>
            <a:endParaRPr lang="it-IT"/>
          </a:p>
        </p:txBody>
      </p:sp>
      <p:sp>
        <p:nvSpPr>
          <p:cNvPr id="7" name="Connettore 1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egnaposto numero diapositiva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069E2A7-DA06-49DB-A1CD-969A80188BEA}" type="slidenum">
              <a:rPr lang="it-IT" smtClean="0"/>
              <a:pPr/>
              <a:t>‹N›</a:t>
            </a:fld>
            <a:endParaRPr lang="it-IT"/>
          </a:p>
        </p:txBody>
      </p:sp>
      <p:sp>
        <p:nvSpPr>
          <p:cNvPr id="8" name="Titolo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it-IT"/>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3A7C68BE-9DE7-4101-86BB-EE4AFE7C93D1}" type="datetimeFigureOut">
              <a:rPr lang="it-IT" smtClean="0"/>
              <a:pPr/>
              <a:t>10/11/19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69E2A7-DA06-49DB-A1CD-969A80188BEA}"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bg>
      <p:bgRef idx="1001">
        <a:schemeClr val="bg2"/>
      </p:bgRef>
    </p:bg>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ttore 1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6915912" y="3009901"/>
            <a:ext cx="457200" cy="441325"/>
          </a:xfrm>
        </p:spPr>
        <p:txBody>
          <a:bodyPr/>
          <a:lstStyle/>
          <a:p>
            <a:fld id="{B069E2A7-DA06-49DB-A1CD-969A80188BEA}" type="slidenum">
              <a:rPr lang="it-IT" smtClean="0"/>
              <a:pPr/>
              <a:t>‹N›</a:t>
            </a:fld>
            <a:endParaRPr lang="it-IT"/>
          </a:p>
        </p:txBody>
      </p:sp>
      <p:sp>
        <p:nvSpPr>
          <p:cNvPr id="3" name="Segnaposto testo verticale 2"/>
          <p:cNvSpPr>
            <a:spLocks noGrp="1"/>
          </p:cNvSpPr>
          <p:nvPr>
            <p:ph type="body" orient="vert" idx="1"/>
          </p:nvPr>
        </p:nvSpPr>
        <p:spPr>
          <a:xfrm>
            <a:off x="304800" y="304800"/>
            <a:ext cx="6553200" cy="5821366"/>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3A7C68BE-9DE7-4101-86BB-EE4AFE7C93D1}" type="datetimeFigureOut">
              <a:rPr lang="it-IT" smtClean="0"/>
              <a:pPr/>
              <a:t>10/11/19</a:t>
            </a:fld>
            <a:endParaRPr lang="it-IT"/>
          </a:p>
        </p:txBody>
      </p:sp>
      <p:sp>
        <p:nvSpPr>
          <p:cNvPr id="5" name="Segnaposto piè di pagina 4"/>
          <p:cNvSpPr>
            <a:spLocks noGrp="1"/>
          </p:cNvSpPr>
          <p:nvPr>
            <p:ph type="ftr" sz="quarter" idx="11"/>
          </p:nvPr>
        </p:nvSpPr>
        <p:spPr/>
        <p:txBody>
          <a:bodyPr/>
          <a:lstStyle/>
          <a:p>
            <a:endParaRPr lang="it-IT"/>
          </a:p>
        </p:txBody>
      </p:sp>
      <p:sp>
        <p:nvSpPr>
          <p:cNvPr id="2" name="Titolo verticale 1"/>
          <p:cNvSpPr>
            <a:spLocks noGrp="1"/>
          </p:cNvSpPr>
          <p:nvPr>
            <p:ph type="title" orient="vert"/>
          </p:nvPr>
        </p:nvSpPr>
        <p:spPr>
          <a:xfrm>
            <a:off x="7391400" y="304801"/>
            <a:ext cx="1447800" cy="5851525"/>
          </a:xfrm>
        </p:spPr>
        <p:txBody>
          <a:bodyPr vert="eaVert"/>
          <a:lstStyle/>
          <a:p>
            <a:r>
              <a:rPr kumimoji="0" lang="it-IT"/>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solidFill>
                  <a:schemeClr val="accent3">
                    <a:shade val="75000"/>
                  </a:schemeClr>
                </a:solidFill>
              </a:defRPr>
            </a:lvl1pPr>
          </a:lstStyle>
          <a:p>
            <a:r>
              <a:rPr kumimoji="0" lang="it-IT"/>
              <a:t>Fare clic per modificare lo stile del titolo</a:t>
            </a:r>
            <a:endParaRPr kumimoji="0" lang="en-US"/>
          </a:p>
        </p:txBody>
      </p:sp>
      <p:sp>
        <p:nvSpPr>
          <p:cNvPr id="4" name="Segnaposto data 3"/>
          <p:cNvSpPr>
            <a:spLocks noGrp="1"/>
          </p:cNvSpPr>
          <p:nvPr>
            <p:ph type="dt" sz="half" idx="10"/>
          </p:nvPr>
        </p:nvSpPr>
        <p:spPr/>
        <p:txBody>
          <a:bodyPr/>
          <a:lstStyle/>
          <a:p>
            <a:fld id="{3A7C68BE-9DE7-4101-86BB-EE4AFE7C93D1}" type="datetimeFigureOut">
              <a:rPr lang="it-IT" smtClean="0"/>
              <a:pPr/>
              <a:t>10/11/19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a:xfrm>
            <a:off x="4361688" y="1026372"/>
            <a:ext cx="457200" cy="441325"/>
          </a:xfrm>
        </p:spPr>
        <p:txBody>
          <a:bodyPr/>
          <a:lstStyle/>
          <a:p>
            <a:fld id="{B069E2A7-DA06-49DB-A1CD-969A80188BEA}" type="slidenum">
              <a:rPr lang="it-IT" smtClean="0"/>
              <a:pPr/>
              <a:t>‹N›</a:t>
            </a:fld>
            <a:endParaRPr lang="it-IT"/>
          </a:p>
        </p:txBody>
      </p:sp>
      <p:sp>
        <p:nvSpPr>
          <p:cNvPr id="8" name="Segnaposto contenuto 7"/>
          <p:cNvSpPr>
            <a:spLocks noGrp="1"/>
          </p:cNvSpPr>
          <p:nvPr>
            <p:ph sz="quarter" idx="1"/>
          </p:nvPr>
        </p:nvSpPr>
        <p:spPr>
          <a:xfrm>
            <a:off x="301752" y="1527048"/>
            <a:ext cx="8503920" cy="45720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a:t>Fare clic per modificare stili del testo dello schema</a:t>
            </a:r>
          </a:p>
        </p:txBody>
      </p:sp>
      <p:sp>
        <p:nvSpPr>
          <p:cNvPr id="13" name="Rettangolo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ttangolo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Segnaposto piè di pagina 4"/>
          <p:cNvSpPr>
            <a:spLocks noGrp="1"/>
          </p:cNvSpPr>
          <p:nvPr>
            <p:ph type="ftr" sz="quarter" idx="11"/>
          </p:nvPr>
        </p:nvSpPr>
        <p:spPr/>
        <p:txBody>
          <a:bodyPr/>
          <a:lstStyle/>
          <a:p>
            <a:endParaRPr lang="it-IT"/>
          </a:p>
        </p:txBody>
      </p:sp>
      <p:sp>
        <p:nvSpPr>
          <p:cNvPr id="4" name="Segnaposto data 3"/>
          <p:cNvSpPr>
            <a:spLocks noGrp="1"/>
          </p:cNvSpPr>
          <p:nvPr>
            <p:ph type="dt" sz="half" idx="10"/>
          </p:nvPr>
        </p:nvSpPr>
        <p:spPr/>
        <p:txBody>
          <a:bodyPr/>
          <a:lstStyle/>
          <a:p>
            <a:fld id="{3A7C68BE-9DE7-4101-86BB-EE4AFE7C93D1}" type="datetimeFigureOut">
              <a:rPr lang="it-IT" smtClean="0"/>
              <a:pPr/>
              <a:t>10/11/19</a:t>
            </a:fld>
            <a:endParaRPr lang="it-IT"/>
          </a:p>
        </p:txBody>
      </p:sp>
      <p:sp>
        <p:nvSpPr>
          <p:cNvPr id="8" name="Connettore 1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069E2A7-DA06-49DB-A1CD-969A80188BEA}" type="slidenum">
              <a:rPr lang="it-IT" smtClean="0"/>
              <a:pPr/>
              <a:t>‹N›</a:t>
            </a:fld>
            <a:endParaRPr lang="it-IT"/>
          </a:p>
        </p:txBody>
      </p:sp>
      <p:sp>
        <p:nvSpPr>
          <p:cNvPr id="2" name="Titolo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it-IT"/>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301752" y="228600"/>
            <a:ext cx="8534400" cy="758952"/>
          </a:xfrm>
        </p:spPr>
        <p:txBody>
          <a:bodyPr/>
          <a:lstStyle/>
          <a:p>
            <a:r>
              <a:rPr kumimoji="0" lang="it-IT"/>
              <a:t>Fare clic per modificare lo stile del titolo</a:t>
            </a:r>
            <a:endParaRPr kumimoji="0" lang="en-US"/>
          </a:p>
        </p:txBody>
      </p:sp>
      <p:sp>
        <p:nvSpPr>
          <p:cNvPr id="5" name="Segnaposto data 4"/>
          <p:cNvSpPr>
            <a:spLocks noGrp="1"/>
          </p:cNvSpPr>
          <p:nvPr>
            <p:ph type="dt" sz="half" idx="10"/>
          </p:nvPr>
        </p:nvSpPr>
        <p:spPr>
          <a:xfrm>
            <a:off x="5791200" y="6409944"/>
            <a:ext cx="3044952" cy="365760"/>
          </a:xfrm>
        </p:spPr>
        <p:txBody>
          <a:bodyPr/>
          <a:lstStyle/>
          <a:p>
            <a:fld id="{3A7C68BE-9DE7-4101-86BB-EE4AFE7C93D1}" type="datetimeFigureOut">
              <a:rPr lang="it-IT" smtClean="0"/>
              <a:pPr/>
              <a:t>10/11/19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69E2A7-DA06-49DB-A1CD-969A80188BEA}" type="slidenum">
              <a:rPr lang="it-IT" smtClean="0"/>
              <a:pPr/>
              <a:t>‹N›</a:t>
            </a:fld>
            <a:endParaRPr lang="it-IT"/>
          </a:p>
        </p:txBody>
      </p:sp>
      <p:sp>
        <p:nvSpPr>
          <p:cNvPr id="8" name="Connettore 1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Segnaposto contenuto 9"/>
          <p:cNvSpPr>
            <a:spLocks noGrp="1"/>
          </p:cNvSpPr>
          <p:nvPr>
            <p:ph sz="half" idx="1"/>
          </p:nvPr>
        </p:nvSpPr>
        <p:spPr>
          <a:xfrm>
            <a:off x="301752" y="1371600"/>
            <a:ext cx="4038600" cy="4681728"/>
          </a:xfrm>
        </p:spPr>
        <p:txBody>
          <a:bodyPr/>
          <a:lstStyle>
            <a:lvl1pPr>
              <a:defRPr sz="2500"/>
            </a:lvl1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12" name="Segnaposto contenuto 11"/>
          <p:cNvSpPr>
            <a:spLocks noGrp="1"/>
          </p:cNvSpPr>
          <p:nvPr>
            <p:ph sz="half" idx="2"/>
          </p:nvPr>
        </p:nvSpPr>
        <p:spPr>
          <a:xfrm>
            <a:off x="4800600" y="1371600"/>
            <a:ext cx="4038600" cy="4681728"/>
          </a:xfrm>
        </p:spPr>
        <p:txBody>
          <a:bodyPr/>
          <a:lstStyle>
            <a:lvl1pPr>
              <a:defRPr sz="2500"/>
            </a:lvl1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1">
        <a:schemeClr val="bg2"/>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ttangolo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ttangolo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ttangolo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tangolo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4" name="Segnaposto testo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7" name="Segnaposto data 6"/>
          <p:cNvSpPr>
            <a:spLocks noGrp="1"/>
          </p:cNvSpPr>
          <p:nvPr>
            <p:ph type="dt" sz="half" idx="10"/>
          </p:nvPr>
        </p:nvSpPr>
        <p:spPr/>
        <p:txBody>
          <a:bodyPr/>
          <a:lstStyle/>
          <a:p>
            <a:fld id="{3A7C68BE-9DE7-4101-86BB-EE4AFE7C93D1}" type="datetimeFigureOut">
              <a:rPr lang="it-IT" smtClean="0"/>
              <a:pPr/>
              <a:t>10/11/19</a:t>
            </a:fld>
            <a:endParaRPr lang="it-IT"/>
          </a:p>
        </p:txBody>
      </p:sp>
      <p:sp>
        <p:nvSpPr>
          <p:cNvPr id="8" name="Segnaposto piè di pagina 7"/>
          <p:cNvSpPr>
            <a:spLocks noGrp="1"/>
          </p:cNvSpPr>
          <p:nvPr>
            <p:ph type="ftr" sz="quarter" idx="11"/>
          </p:nvPr>
        </p:nvSpPr>
        <p:spPr>
          <a:xfrm>
            <a:off x="304800" y="6409944"/>
            <a:ext cx="3581400" cy="365760"/>
          </a:xfrm>
        </p:spPr>
        <p:txBody>
          <a:bodyPr/>
          <a:lstStyle/>
          <a:p>
            <a:endParaRPr lang="it-IT"/>
          </a:p>
        </p:txBody>
      </p:sp>
      <p:sp>
        <p:nvSpPr>
          <p:cNvPr id="15" name="Connettore 1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Segnaposto contenuto 23"/>
          <p:cNvSpPr>
            <a:spLocks noGrp="1"/>
          </p:cNvSpPr>
          <p:nvPr>
            <p:ph sz="quarter" idx="2"/>
          </p:nvPr>
        </p:nvSpPr>
        <p:spPr>
          <a:xfrm>
            <a:off x="301752" y="2471383"/>
            <a:ext cx="4041648" cy="3818404"/>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26" name="Segnaposto contenuto 25"/>
          <p:cNvSpPr>
            <a:spLocks noGrp="1"/>
          </p:cNvSpPr>
          <p:nvPr>
            <p:ph sz="quarter" idx="4"/>
          </p:nvPr>
        </p:nvSpPr>
        <p:spPr>
          <a:xfrm>
            <a:off x="4800600" y="2471383"/>
            <a:ext cx="4038600" cy="3822192"/>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25" name="Oval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egnaposto numero diapositiva 8"/>
          <p:cNvSpPr>
            <a:spLocks noGrp="1"/>
          </p:cNvSpPr>
          <p:nvPr>
            <p:ph type="sldNum" sz="quarter" idx="12"/>
          </p:nvPr>
        </p:nvSpPr>
        <p:spPr>
          <a:xfrm>
            <a:off x="4343400" y="1042416"/>
            <a:ext cx="457200" cy="441325"/>
          </a:xfrm>
        </p:spPr>
        <p:txBody>
          <a:bodyPr/>
          <a:lstStyle>
            <a:lvl1pPr algn="ctr">
              <a:defRPr/>
            </a:lvl1pPr>
          </a:lstStyle>
          <a:p>
            <a:fld id="{B069E2A7-DA06-49DB-A1CD-969A80188BEA}" type="slidenum">
              <a:rPr lang="it-IT" smtClean="0"/>
              <a:pPr/>
              <a:t>‹N›</a:t>
            </a:fld>
            <a:endParaRPr lang="it-IT"/>
          </a:p>
        </p:txBody>
      </p:sp>
      <p:sp>
        <p:nvSpPr>
          <p:cNvPr id="23" name="Titolo 22"/>
          <p:cNvSpPr>
            <a:spLocks noGrp="1"/>
          </p:cNvSpPr>
          <p:nvPr>
            <p:ph type="title"/>
          </p:nvPr>
        </p:nvSpPr>
        <p:spPr/>
        <p:txBody>
          <a:bodyPr rtlCol="0" anchor="b" anchorCtr="0"/>
          <a:lstStyle/>
          <a:p>
            <a:r>
              <a:rPr kumimoji="0" lang="it-IT"/>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data 2"/>
          <p:cNvSpPr>
            <a:spLocks noGrp="1"/>
          </p:cNvSpPr>
          <p:nvPr>
            <p:ph type="dt" sz="half" idx="10"/>
          </p:nvPr>
        </p:nvSpPr>
        <p:spPr/>
        <p:txBody>
          <a:bodyPr/>
          <a:lstStyle/>
          <a:p>
            <a:fld id="{3A7C68BE-9DE7-4101-86BB-EE4AFE7C93D1}" type="datetimeFigureOut">
              <a:rPr lang="it-IT" smtClean="0"/>
              <a:pPr/>
              <a:t>10/11/19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a:xfrm>
            <a:off x="4343400" y="1036020"/>
            <a:ext cx="457200" cy="441325"/>
          </a:xfrm>
        </p:spPr>
        <p:txBody>
          <a:bodyPr/>
          <a:lstStyle/>
          <a:p>
            <a:fld id="{B069E2A7-DA06-49DB-A1CD-969A80188BEA}" type="slidenum">
              <a:rPr lang="it-IT" smtClean="0"/>
              <a:pPr/>
              <a:t>‹N›</a:t>
            </a:fld>
            <a:endParaRPr lang="it-IT"/>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ttangolo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ttangolo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Segnaposto data 1"/>
          <p:cNvSpPr>
            <a:spLocks noGrp="1"/>
          </p:cNvSpPr>
          <p:nvPr>
            <p:ph type="dt" sz="half" idx="10"/>
          </p:nvPr>
        </p:nvSpPr>
        <p:spPr/>
        <p:txBody>
          <a:bodyPr/>
          <a:lstStyle/>
          <a:p>
            <a:fld id="{3A7C68BE-9DE7-4101-86BB-EE4AFE7C93D1}" type="datetimeFigureOut">
              <a:rPr lang="it-IT" smtClean="0"/>
              <a:pPr/>
              <a:t>10/11/19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069E2A7-DA06-49DB-A1CD-969A80188BEA}" type="slidenum">
              <a:rPr lang="it-IT" smtClean="0"/>
              <a:pPr/>
              <a:t>‹N›</a:t>
            </a:fld>
            <a:endParaRPr lang="it-IT"/>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9" name="Rettangolo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ttangolo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it-IT"/>
              <a:t>Fare clic per modificare lo stile del titolo</a:t>
            </a:r>
            <a:endParaRPr kumimoji="0" lang="en-US"/>
          </a:p>
        </p:txBody>
      </p:sp>
      <p:sp>
        <p:nvSpPr>
          <p:cNvPr id="3" name="Segnaposto testo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it-IT"/>
              <a:t>Fare clic per modificare stili del testo dello schema</a:t>
            </a:r>
          </a:p>
        </p:txBody>
      </p:sp>
      <p:sp>
        <p:nvSpPr>
          <p:cNvPr id="8" name="Rettangolo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ttore 1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Segnaposto contenuto 19"/>
          <p:cNvSpPr>
            <a:spLocks noGrp="1"/>
          </p:cNvSpPr>
          <p:nvPr>
            <p:ph sz="quarter" idx="1"/>
          </p:nvPr>
        </p:nvSpPr>
        <p:spPr>
          <a:xfrm>
            <a:off x="3124200" y="685800"/>
            <a:ext cx="5638800" cy="54102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10" name="Oval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069E2A7-DA06-49DB-A1CD-969A80188BEA}" type="slidenum">
              <a:rPr lang="it-IT" smtClean="0"/>
              <a:pPr/>
              <a:t>‹N›</a:t>
            </a:fld>
            <a:endParaRPr lang="it-IT"/>
          </a:p>
        </p:txBody>
      </p:sp>
      <p:sp>
        <p:nvSpPr>
          <p:cNvPr id="21" name="Rettangolo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p:txBody>
          <a:bodyPr/>
          <a:lstStyle/>
          <a:p>
            <a:fld id="{3A7C68BE-9DE7-4101-86BB-EE4AFE7C93D1}" type="datetimeFigureOut">
              <a:rPr lang="it-IT" smtClean="0"/>
              <a:pPr/>
              <a:t>10/11/19</a:t>
            </a:fld>
            <a:endParaRPr lang="it-IT"/>
          </a:p>
        </p:txBody>
      </p:sp>
      <p:sp>
        <p:nvSpPr>
          <p:cNvPr id="6" name="Segnaposto piè di pagina 5"/>
          <p:cNvSpPr>
            <a:spLocks noGrp="1"/>
          </p:cNvSpPr>
          <p:nvPr>
            <p:ph type="ftr" sz="quarter" idx="11"/>
          </p:nvPr>
        </p:nvSpPr>
        <p:spPr>
          <a:xfrm>
            <a:off x="301752" y="6410848"/>
            <a:ext cx="3383280" cy="365760"/>
          </a:xfrm>
        </p:spPr>
        <p:txBody>
          <a:bodyPr/>
          <a:lstStyle/>
          <a:p>
            <a:endParaRPr lang="it-IT"/>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1" name="Connettore 1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ttangolo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ttangolo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371600" y="312738"/>
            <a:ext cx="457200" cy="441325"/>
          </a:xfrm>
        </p:spPr>
        <p:txBody>
          <a:bodyPr/>
          <a:lstStyle/>
          <a:p>
            <a:fld id="{B069E2A7-DA06-49DB-A1CD-969A80188BEA}" type="slidenum">
              <a:rPr lang="it-IT" smtClean="0"/>
              <a:pPr/>
              <a:t>‹N›</a:t>
            </a:fld>
            <a:endParaRPr lang="it-IT"/>
          </a:p>
        </p:txBody>
      </p:sp>
      <p:sp>
        <p:nvSpPr>
          <p:cNvPr id="2" name="Titolo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it-IT"/>
              <a:t>Fare clic per modificare lo stile del titolo</a:t>
            </a:r>
            <a:endParaRPr kumimoji="0" lang="en-US"/>
          </a:p>
        </p:txBody>
      </p:sp>
      <p:sp>
        <p:nvSpPr>
          <p:cNvPr id="3" name="Segnaposto immagine 2"/>
          <p:cNvSpPr>
            <a:spLocks noGrp="1"/>
          </p:cNvSpPr>
          <p:nvPr>
            <p:ph type="pic" idx="1"/>
          </p:nvPr>
        </p:nvSpPr>
        <p:spPr>
          <a:xfrm>
            <a:off x="3000375" y="609600"/>
            <a:ext cx="5867400" cy="4267200"/>
          </a:xfrm>
        </p:spPr>
        <p:txBody>
          <a:bodyPr/>
          <a:lstStyle>
            <a:lvl1pPr marL="0" indent="0">
              <a:buNone/>
              <a:defRPr sz="3200"/>
            </a:lvl1pPr>
          </a:lstStyle>
          <a:p>
            <a:r>
              <a:rPr kumimoji="0" lang="it-IT"/>
              <a:t>Fare clic sull'icona per inserire un'immagine</a:t>
            </a:r>
            <a:endParaRPr kumimoji="0" lang="en-US" dirty="0"/>
          </a:p>
        </p:txBody>
      </p:sp>
      <p:sp>
        <p:nvSpPr>
          <p:cNvPr id="4" name="Segnaposto testo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it-IT"/>
              <a:t>Fare clic per modificare stili del testo dello schema</a:t>
            </a:r>
          </a:p>
        </p:txBody>
      </p:sp>
      <p:sp>
        <p:nvSpPr>
          <p:cNvPr id="22" name="Rettangolo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a:xfrm>
            <a:off x="5788152" y="6404984"/>
            <a:ext cx="3044952" cy="365760"/>
          </a:xfrm>
        </p:spPr>
        <p:txBody>
          <a:bodyPr/>
          <a:lstStyle/>
          <a:p>
            <a:fld id="{3A7C68BE-9DE7-4101-86BB-EE4AFE7C93D1}" type="datetimeFigureOut">
              <a:rPr lang="it-IT" smtClean="0"/>
              <a:pPr/>
              <a:t>10/11/19</a:t>
            </a:fld>
            <a:endParaRPr lang="it-IT"/>
          </a:p>
        </p:txBody>
      </p:sp>
      <p:sp>
        <p:nvSpPr>
          <p:cNvPr id="6" name="Segnaposto piè di pagina 5"/>
          <p:cNvSpPr>
            <a:spLocks noGrp="1"/>
          </p:cNvSpPr>
          <p:nvPr>
            <p:ph type="ftr" sz="quarter" idx="11"/>
          </p:nvPr>
        </p:nvSpPr>
        <p:spPr>
          <a:xfrm>
            <a:off x="301752" y="6410848"/>
            <a:ext cx="3584448" cy="365760"/>
          </a:xfrm>
        </p:spPr>
        <p:txBody>
          <a:bodyPr/>
          <a:lstStyle/>
          <a:p>
            <a:endParaRPr lang="it-IT"/>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Segnaposto data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3A7C68BE-9DE7-4101-86BB-EE4AFE7C93D1}" type="datetimeFigureOut">
              <a:rPr lang="it-IT" smtClean="0"/>
              <a:pPr/>
              <a:t>10/11/19</a:t>
            </a:fld>
            <a:endParaRPr lang="it-IT"/>
          </a:p>
        </p:txBody>
      </p:sp>
      <p:sp>
        <p:nvSpPr>
          <p:cNvPr id="3" name="Segnaposto piè di pagina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it-IT"/>
          </a:p>
        </p:txBody>
      </p:sp>
      <p:sp>
        <p:nvSpPr>
          <p:cNvPr id="8" name="Rettangolo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ttore 1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egnaposto numero diapositiva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069E2A7-DA06-49DB-A1CD-969A80188BEA}" type="slidenum">
              <a:rPr lang="it-IT" smtClean="0"/>
              <a:pPr/>
              <a:t>‹N›</a:t>
            </a:fld>
            <a:endParaRPr lang="it-IT"/>
          </a:p>
        </p:txBody>
      </p:sp>
      <p:sp>
        <p:nvSpPr>
          <p:cNvPr id="22" name="Segnaposto titolo 21"/>
          <p:cNvSpPr>
            <a:spLocks noGrp="1"/>
          </p:cNvSpPr>
          <p:nvPr>
            <p:ph type="title"/>
          </p:nvPr>
        </p:nvSpPr>
        <p:spPr>
          <a:xfrm>
            <a:off x="301752" y="228600"/>
            <a:ext cx="8534400" cy="758952"/>
          </a:xfrm>
          <a:prstGeom prst="rect">
            <a:avLst/>
          </a:prstGeom>
        </p:spPr>
        <p:txBody>
          <a:bodyPr vert="horz" anchor="b">
            <a:normAutofit/>
          </a:bodyPr>
          <a:lstStyle/>
          <a:p>
            <a:r>
              <a:rPr kumimoji="0" lang="it-IT"/>
              <a:t>Fare clic per modificare lo stile del titolo</a:t>
            </a:r>
            <a:endParaRPr kumimoji="0" lang="en-US"/>
          </a:p>
        </p:txBody>
      </p:sp>
      <p:sp>
        <p:nvSpPr>
          <p:cNvPr id="13" name="Segnaposto testo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wipe dir="d"/>
  </p:transition>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p:style>
          <a:lnRef idx="1">
            <a:schemeClr val="accent3"/>
          </a:lnRef>
          <a:fillRef idx="2">
            <a:schemeClr val="accent3"/>
          </a:fillRef>
          <a:effectRef idx="1">
            <a:schemeClr val="accent3"/>
          </a:effectRef>
          <a:fontRef idx="minor">
            <a:schemeClr val="dk1"/>
          </a:fontRef>
        </p:style>
        <p:txBody>
          <a:bodyPr/>
          <a:lstStyle/>
          <a:p>
            <a:r>
              <a:rPr lang="it-IT" dirty="0"/>
              <a:t>Aspetti attuali in materia di diritto di famiglia</a:t>
            </a:r>
          </a:p>
          <a:p>
            <a:r>
              <a:rPr lang="it-IT" dirty="0"/>
              <a:t>Prof. Sara TONOLO</a:t>
            </a:r>
          </a:p>
          <a:p>
            <a:r>
              <a:rPr lang="it-IT" dirty="0"/>
              <a:t>11 novembre 2019 </a:t>
            </a:r>
          </a:p>
        </p:txBody>
      </p:sp>
      <p:sp>
        <p:nvSpPr>
          <p:cNvPr id="2" name="Titolo 1"/>
          <p:cNvSpPr>
            <a:spLocks noGrp="1"/>
          </p:cNvSpPr>
          <p:nvPr>
            <p:ph type="ctrTitle"/>
          </p:nvPr>
        </p:nvSpPr>
        <p:spPr>
          <a:ln>
            <a:solidFill>
              <a:schemeClr val="accent1"/>
            </a:solidFill>
          </a:ln>
        </p:spPr>
        <p:style>
          <a:lnRef idx="1">
            <a:schemeClr val="accent3"/>
          </a:lnRef>
          <a:fillRef idx="2">
            <a:schemeClr val="accent3"/>
          </a:fillRef>
          <a:effectRef idx="1">
            <a:schemeClr val="accent3"/>
          </a:effectRef>
          <a:fontRef idx="minor">
            <a:schemeClr val="dk1"/>
          </a:fontRef>
        </p:style>
        <p:txBody>
          <a:bodyPr/>
          <a:lstStyle/>
          <a:p>
            <a:r>
              <a:rPr lang="it-IT" dirty="0"/>
              <a:t>L’ORDINE PUBBLICO INTERNAZIONALE</a:t>
            </a:r>
          </a:p>
        </p:txBody>
      </p:sp>
    </p:spTree>
  </p:cSld>
  <p:clrMapOvr>
    <a:masterClrMapping/>
  </p:clrMapOvr>
  <p:transition>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01752" y="228600"/>
            <a:ext cx="8534400" cy="1040160"/>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just"/>
            <a:r>
              <a:rPr lang="it-IT" dirty="0">
                <a:solidFill>
                  <a:srgbClr val="FFFF00"/>
                </a:solidFill>
              </a:rPr>
              <a:t>LIBERTA’ MATRIMONIALE DONNA MUSULMANA</a:t>
            </a:r>
          </a:p>
        </p:txBody>
      </p:sp>
      <p:sp>
        <p:nvSpPr>
          <p:cNvPr id="3" name="Segnaposto contenuto 2"/>
          <p:cNvSpPr>
            <a:spLocks noGrp="1"/>
          </p:cNvSpPr>
          <p:nvPr>
            <p:ph idx="1"/>
          </p:nvPr>
        </p:nvSpPr>
        <p:spPr/>
        <p:txBody>
          <a:bodyPr>
            <a:normAutofit/>
          </a:bodyPr>
          <a:lstStyle/>
          <a:p>
            <a:pPr algn="just"/>
            <a:r>
              <a:rPr lang="it-IT" dirty="0"/>
              <a:t>Molti ordinamenti islamici vietano il matrimonio della donna musulmana con uomo di altra religione mentre l’uomo musulmano può sposare donne cristiane ed ebree….</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10</a:t>
            </a:fld>
            <a:endParaRPr lang="it-IT"/>
          </a:p>
        </p:txBody>
      </p:sp>
      <p:pic>
        <p:nvPicPr>
          <p:cNvPr id="5" name="Immagine 4"/>
          <p:cNvPicPr>
            <a:picLocks noChangeAspect="1"/>
          </p:cNvPicPr>
          <p:nvPr/>
        </p:nvPicPr>
        <p:blipFill>
          <a:blip r:embed="rId2"/>
          <a:stretch>
            <a:fillRect/>
          </a:stretch>
        </p:blipFill>
        <p:spPr>
          <a:xfrm>
            <a:off x="4502254" y="3714303"/>
            <a:ext cx="3610094" cy="3007171"/>
          </a:xfrm>
          <a:prstGeom prst="rect">
            <a:avLst/>
          </a:prstGeom>
        </p:spPr>
      </p:pic>
    </p:spTree>
    <p:extLst>
      <p:ext uri="{BB962C8B-B14F-4D97-AF65-F5344CB8AC3E}">
        <p14:creationId xmlns:p14="http://schemas.microsoft.com/office/powerpoint/2010/main" val="3863406171"/>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01752" y="228600"/>
            <a:ext cx="8534400" cy="1040160"/>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just"/>
            <a:r>
              <a:rPr lang="it-IT" dirty="0">
                <a:solidFill>
                  <a:srgbClr val="FFFF00"/>
                </a:solidFill>
              </a:rPr>
              <a:t>LIBERTA’ MATRIMONIALE DONNA MUSULMANA</a:t>
            </a:r>
          </a:p>
        </p:txBody>
      </p:sp>
      <p:sp>
        <p:nvSpPr>
          <p:cNvPr id="3" name="Segnaposto contenuto 2"/>
          <p:cNvSpPr>
            <a:spLocks noGrp="1"/>
          </p:cNvSpPr>
          <p:nvPr>
            <p:ph idx="1"/>
          </p:nvPr>
        </p:nvSpPr>
        <p:spPr/>
        <p:txBody>
          <a:bodyPr>
            <a:normAutofit/>
          </a:bodyPr>
          <a:lstStyle/>
          <a:p>
            <a:pPr algn="just"/>
            <a:r>
              <a:rPr lang="it-IT" dirty="0"/>
              <a:t>SOLUZIONE: contrasto con atti internazionali – art. 24 Patto sui diritti civili e politici: in Italia esonero dal presentare il nulla osta dello Stato di cittadinanza perché contrario all’ordine pubblico (</a:t>
            </a:r>
            <a:r>
              <a:rPr lang="it-IT" dirty="0" err="1"/>
              <a:t>Trib</a:t>
            </a:r>
            <a:r>
              <a:rPr lang="it-IT" dirty="0"/>
              <a:t>. Treviso 24.9.2008);</a:t>
            </a:r>
          </a:p>
          <a:p>
            <a:pPr algn="just"/>
            <a:r>
              <a:rPr lang="it-IT" dirty="0"/>
              <a:t>PROBLEMA: riconoscimento nello Stato d’origine…</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11</a:t>
            </a:fld>
            <a:endParaRPr lang="it-IT"/>
          </a:p>
        </p:txBody>
      </p:sp>
    </p:spTree>
    <p:extLst>
      <p:ext uri="{BB962C8B-B14F-4D97-AF65-F5344CB8AC3E}">
        <p14:creationId xmlns:p14="http://schemas.microsoft.com/office/powerpoint/2010/main" val="2337482774"/>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MATRIMONIO ISLAMICO</a:t>
            </a:r>
          </a:p>
        </p:txBody>
      </p:sp>
      <p:sp>
        <p:nvSpPr>
          <p:cNvPr id="3" name="Segnaposto contenuto 2"/>
          <p:cNvSpPr>
            <a:spLocks noGrp="1"/>
          </p:cNvSpPr>
          <p:nvPr>
            <p:ph sz="quarter" idx="1"/>
          </p:nvPr>
        </p:nvSpPr>
        <p:spPr/>
        <p:txBody>
          <a:bodyPr>
            <a:normAutofit lnSpcReduction="10000"/>
          </a:bodyPr>
          <a:lstStyle/>
          <a:p>
            <a:r>
              <a:rPr lang="it-IT" b="1" dirty="0"/>
              <a:t>Corte Cost., 16-30 gennaio 2003</a:t>
            </a:r>
            <a:r>
              <a:rPr lang="it-IT" dirty="0"/>
              <a:t>: le autorità tunisine rifiutano di  fornire il nulla osta ad una cittadina tunisina che si voleva sposare in Italia con un cittadino italiano, non musulmano, adducendo come motivo </a:t>
            </a:r>
            <a:r>
              <a:rPr lang="it-IT" u="sng" dirty="0"/>
              <a:t>l’impedimento di tipo religioso</a:t>
            </a:r>
            <a:r>
              <a:rPr lang="it-IT" dirty="0"/>
              <a:t>. </a:t>
            </a:r>
          </a:p>
          <a:p>
            <a:r>
              <a:rPr lang="it-IT" i="1" dirty="0"/>
              <a:t>Se gli impedimenti addotti dall’autorità straniera risultano lesivi di un diritto fondamentale dell’individuo, allora il giudice potrà ricorrere all’eccezione dell’</a:t>
            </a:r>
            <a:r>
              <a:rPr lang="it-IT" i="1" dirty="0" err="1"/>
              <a:t>o.p.</a:t>
            </a:r>
            <a:r>
              <a:rPr lang="it-IT" i="1" dirty="0"/>
              <a:t> nei confronti della norma straniera materiale che, ponendo un impedimento inaccettabile, ostacola la produzione del nulla osta.</a:t>
            </a:r>
          </a:p>
          <a:p>
            <a:endParaRPr lang="it-IT" dirty="0"/>
          </a:p>
        </p:txBody>
      </p:sp>
    </p:spTree>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294967295"/>
          </p:nvPr>
        </p:nvSpPr>
        <p:spPr>
          <a:xfrm>
            <a:off x="6553200" y="6356350"/>
            <a:ext cx="2133600" cy="365125"/>
          </a:xfrm>
          <a:prstGeom prst="rect">
            <a:avLst/>
          </a:prstGeom>
        </p:spPr>
        <p:txBody>
          <a:bodyPr/>
          <a:lstStyle/>
          <a:p>
            <a:fld id="{54ABE1B0-D900-014A-A4D4-83E7E081C2B0}" type="slidenum">
              <a:rPr lang="it-IT" smtClean="0"/>
              <a:pPr/>
              <a:t>13</a:t>
            </a:fld>
            <a:endParaRPr lang="it-IT"/>
          </a:p>
        </p:txBody>
      </p:sp>
      <p:sp>
        <p:nvSpPr>
          <p:cNvPr id="3" name="Segnaposto piè di pagina 2"/>
          <p:cNvSpPr>
            <a:spLocks noGrp="1"/>
          </p:cNvSpPr>
          <p:nvPr>
            <p:ph type="ftr" sz="quarter" idx="4294967295"/>
          </p:nvPr>
        </p:nvSpPr>
        <p:spPr>
          <a:xfrm>
            <a:off x="2614613" y="5786438"/>
            <a:ext cx="3405187" cy="935037"/>
          </a:xfrm>
          <a:prstGeom prst="rect">
            <a:avLst/>
          </a:prstGeom>
        </p:spPr>
        <p:txBody>
          <a:bodyPr/>
          <a:lstStyle/>
          <a:p>
            <a:endParaRPr lang="it-IT" dirty="0"/>
          </a:p>
        </p:txBody>
      </p:sp>
      <p:sp>
        <p:nvSpPr>
          <p:cNvPr id="6" name="Titolo 5"/>
          <p:cNvSpPr>
            <a:spLocks noGrp="1"/>
          </p:cNvSpPr>
          <p:nvPr>
            <p:ph type="title"/>
          </p:nvPr>
        </p:nvSpPr>
        <p:spPr/>
        <p:txBody>
          <a:bodyPr/>
          <a:lstStyle/>
          <a:p>
            <a:r>
              <a:rPr lang="it-IT" dirty="0"/>
              <a:t>POLIGAMIA</a:t>
            </a:r>
          </a:p>
        </p:txBody>
      </p:sp>
      <p:sp>
        <p:nvSpPr>
          <p:cNvPr id="8" name="Segnaposto contenuto 7"/>
          <p:cNvSpPr>
            <a:spLocks noGrp="1"/>
          </p:cNvSpPr>
          <p:nvPr>
            <p:ph idx="1"/>
          </p:nvPr>
        </p:nvSpPr>
        <p:spPr>
          <a:xfrm>
            <a:off x="152400" y="1219200"/>
            <a:ext cx="8305800" cy="4981575"/>
          </a:xfrm>
        </p:spPr>
        <p:txBody>
          <a:bodyPr/>
          <a:lstStyle/>
          <a:p>
            <a:pPr algn="just"/>
            <a:r>
              <a:rPr lang="it-IT" dirty="0"/>
              <a:t>Impossibile il riconoscimento del matrimonio poligamico entro l’ordinamento italiano in presenza di norme come l’art. 86 c.c.  che codifica in maniera bilaterale l’impedimento dell’assenza dello stato libero.</a:t>
            </a:r>
          </a:p>
          <a:p>
            <a:pPr algn="just"/>
            <a:endParaRPr lang="it-IT" dirty="0"/>
          </a:p>
          <a:p>
            <a:pPr marL="0" indent="0" algn="just">
              <a:buNone/>
            </a:pPr>
            <a:endParaRPr lang="it-IT" dirty="0"/>
          </a:p>
          <a:p>
            <a:pPr algn="just"/>
            <a:r>
              <a:rPr lang="it-IT" dirty="0"/>
              <a:t>Anche in tale ambito rileva </a:t>
            </a:r>
            <a:r>
              <a:rPr lang="it-IT" b="1" dirty="0"/>
              <a:t>il principio del riconoscimento degli status</a:t>
            </a:r>
            <a:r>
              <a:rPr lang="it-IT" dirty="0"/>
              <a:t> e dei diritti ad essi conseguenti….</a:t>
            </a:r>
          </a:p>
        </p:txBody>
      </p:sp>
    </p:spTree>
    <p:extLst>
      <p:ext uri="{BB962C8B-B14F-4D97-AF65-F5344CB8AC3E}">
        <p14:creationId xmlns:p14="http://schemas.microsoft.com/office/powerpoint/2010/main" val="643824467"/>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294967295"/>
          </p:nvPr>
        </p:nvSpPr>
        <p:spPr>
          <a:xfrm>
            <a:off x="6553200" y="6356350"/>
            <a:ext cx="2133600" cy="365125"/>
          </a:xfrm>
          <a:prstGeom prst="rect">
            <a:avLst/>
          </a:prstGeom>
        </p:spPr>
        <p:txBody>
          <a:bodyPr/>
          <a:lstStyle/>
          <a:p>
            <a:fld id="{54ABE1B0-D900-014A-A4D4-83E7E081C2B0}" type="slidenum">
              <a:rPr lang="it-IT" smtClean="0"/>
              <a:pPr/>
              <a:t>14</a:t>
            </a:fld>
            <a:endParaRPr lang="it-IT"/>
          </a:p>
        </p:txBody>
      </p:sp>
      <p:sp>
        <p:nvSpPr>
          <p:cNvPr id="3" name="Segnaposto piè di pagina 2"/>
          <p:cNvSpPr>
            <a:spLocks noGrp="1"/>
          </p:cNvSpPr>
          <p:nvPr>
            <p:ph type="ftr" sz="quarter" idx="4294967295"/>
          </p:nvPr>
        </p:nvSpPr>
        <p:spPr>
          <a:xfrm>
            <a:off x="2614613" y="5786438"/>
            <a:ext cx="3405187" cy="935037"/>
          </a:xfrm>
          <a:prstGeom prst="rect">
            <a:avLst/>
          </a:prstGeom>
        </p:spPr>
        <p:txBody>
          <a:bodyPr/>
          <a:lstStyle/>
          <a:p>
            <a:endParaRPr lang="it-IT" dirty="0"/>
          </a:p>
        </p:txBody>
      </p:sp>
      <p:sp>
        <p:nvSpPr>
          <p:cNvPr id="6" name="Titolo 5"/>
          <p:cNvSpPr>
            <a:spLocks noGrp="1"/>
          </p:cNvSpPr>
          <p:nvPr>
            <p:ph type="title"/>
          </p:nvPr>
        </p:nvSpPr>
        <p:spPr/>
        <p:txBody>
          <a:bodyPr/>
          <a:lstStyle/>
          <a:p>
            <a:r>
              <a:rPr lang="it-IT" dirty="0"/>
              <a:t>POLIGAMIA</a:t>
            </a:r>
          </a:p>
        </p:txBody>
      </p:sp>
      <p:sp>
        <p:nvSpPr>
          <p:cNvPr id="8" name="Segnaposto contenuto 7"/>
          <p:cNvSpPr>
            <a:spLocks noGrp="1"/>
          </p:cNvSpPr>
          <p:nvPr>
            <p:ph idx="1"/>
          </p:nvPr>
        </p:nvSpPr>
        <p:spPr>
          <a:xfrm>
            <a:off x="152400" y="1219200"/>
            <a:ext cx="8305800" cy="4981575"/>
          </a:xfrm>
        </p:spPr>
        <p:txBody>
          <a:bodyPr/>
          <a:lstStyle/>
          <a:p>
            <a:pPr algn="just"/>
            <a:endParaRPr lang="it-IT" dirty="0"/>
          </a:p>
          <a:p>
            <a:pPr algn="just"/>
            <a:r>
              <a:rPr lang="it-IT" b="1" dirty="0"/>
              <a:t>Possibile il riconoscimento di diritti </a:t>
            </a:r>
            <a:r>
              <a:rPr lang="it-IT" dirty="0"/>
              <a:t>derivanti da tale matrimonio: diritti successori di mogli e figli (</a:t>
            </a:r>
            <a:r>
              <a:rPr lang="it-IT" dirty="0" err="1"/>
              <a:t>Cass</a:t>
            </a:r>
            <a:r>
              <a:rPr lang="it-IT" dirty="0"/>
              <a:t>. 1999, n. 1739).</a:t>
            </a:r>
          </a:p>
          <a:p>
            <a:pPr algn="just"/>
            <a:endParaRPr lang="it-IT" dirty="0"/>
          </a:p>
          <a:p>
            <a:pPr algn="just"/>
            <a:endParaRPr lang="it-IT" dirty="0"/>
          </a:p>
        </p:txBody>
      </p:sp>
      <p:pic>
        <p:nvPicPr>
          <p:cNvPr id="7" name="Immagine 6">
            <a:extLst>
              <a:ext uri="{FF2B5EF4-FFF2-40B4-BE49-F238E27FC236}">
                <a16:creationId xmlns:a16="http://schemas.microsoft.com/office/drawing/2014/main" id="{577DB7C6-BECC-F844-B5C6-CF99F351C685}"/>
              </a:ext>
            </a:extLst>
          </p:cNvPr>
          <p:cNvPicPr>
            <a:picLocks noChangeAspect="1"/>
          </p:cNvPicPr>
          <p:nvPr/>
        </p:nvPicPr>
        <p:blipFill>
          <a:blip r:embed="rId2"/>
          <a:stretch>
            <a:fillRect/>
          </a:stretch>
        </p:blipFill>
        <p:spPr>
          <a:xfrm>
            <a:off x="3733800" y="2985788"/>
            <a:ext cx="4724400" cy="2713338"/>
          </a:xfrm>
          <a:prstGeom prst="rect">
            <a:avLst/>
          </a:prstGeom>
        </p:spPr>
      </p:pic>
    </p:spTree>
    <p:extLst>
      <p:ext uri="{BB962C8B-B14F-4D97-AF65-F5344CB8AC3E}">
        <p14:creationId xmlns:p14="http://schemas.microsoft.com/office/powerpoint/2010/main" val="120679731"/>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chemeClr val="tx1"/>
                </a:solidFill>
              </a:rPr>
              <a:t>IL RIPUDIO</a:t>
            </a:r>
          </a:p>
        </p:txBody>
      </p:sp>
      <p:sp>
        <p:nvSpPr>
          <p:cNvPr id="3" name="Segnaposto contenuto 2"/>
          <p:cNvSpPr>
            <a:spLocks noGrp="1"/>
          </p:cNvSpPr>
          <p:nvPr>
            <p:ph sz="quarter" idx="1"/>
          </p:nvPr>
        </p:nvSpPr>
        <p:spPr/>
        <p:txBody>
          <a:bodyPr/>
          <a:lstStyle/>
          <a:p>
            <a:r>
              <a:rPr lang="it-IT" dirty="0"/>
              <a:t>Atto unilaterale del marito idoneo a sciogliere il vincolo matrimoniale</a:t>
            </a:r>
          </a:p>
          <a:p>
            <a:r>
              <a:rPr lang="it-IT" dirty="0"/>
              <a:t>Atto non sottoposto ad alcun limite formale, se non la ripetizione</a:t>
            </a:r>
          </a:p>
          <a:p>
            <a:r>
              <a:rPr lang="it-IT" dirty="0"/>
              <a:t>Motivi legittimanti il ripudio arbitrari e non sottoposti al vaglio di nessuna autorità</a:t>
            </a:r>
          </a:p>
          <a:p>
            <a:r>
              <a:rPr lang="it-IT" dirty="0"/>
              <a:t>Non è necessaria la presenza della moglie all’atto del ripudio </a:t>
            </a:r>
          </a:p>
        </p:txBody>
      </p:sp>
    </p:spTree>
  </p:cSld>
  <p:clrMapOvr>
    <a:masterClrMapping/>
  </p:clrMapOvr>
  <p:transition>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chemeClr val="tx1"/>
                </a:solidFill>
              </a:rPr>
              <a:t>IL RIPUDIO</a:t>
            </a:r>
          </a:p>
        </p:txBody>
      </p:sp>
      <p:sp>
        <p:nvSpPr>
          <p:cNvPr id="3" name="Segnaposto contenuto 2"/>
          <p:cNvSpPr>
            <a:spLocks noGrp="1"/>
          </p:cNvSpPr>
          <p:nvPr>
            <p:ph sz="quarter" idx="1"/>
          </p:nvPr>
        </p:nvSpPr>
        <p:spPr/>
        <p:txBody>
          <a:bodyPr/>
          <a:lstStyle/>
          <a:p>
            <a:r>
              <a:rPr lang="it-IT" dirty="0"/>
              <a:t>Violazione  dell’art. 3 Cost.</a:t>
            </a:r>
          </a:p>
          <a:p>
            <a:r>
              <a:rPr lang="it-IT" dirty="0"/>
              <a:t>Violazione della dignità umana di cui CEDU etc.</a:t>
            </a:r>
          </a:p>
          <a:p>
            <a:r>
              <a:rPr lang="it-IT" dirty="0"/>
              <a:t>Violazione del diritto di difesa e del contradditorio </a:t>
            </a:r>
          </a:p>
          <a:p>
            <a:r>
              <a:rPr lang="it-IT" dirty="0"/>
              <a:t> Problema del matrimonio claudicante e della differenza di </a:t>
            </a:r>
            <a:r>
              <a:rPr lang="it-IT" i="1" dirty="0"/>
              <a:t>status</a:t>
            </a:r>
            <a:r>
              <a:rPr lang="it-IT" dirty="0"/>
              <a:t> personali</a:t>
            </a:r>
          </a:p>
        </p:txBody>
      </p:sp>
    </p:spTree>
  </p:cSld>
  <p:clrMapOvr>
    <a:masterClrMapping/>
  </p:clrMapOvr>
  <p:transition>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chemeClr val="tx1"/>
                </a:solidFill>
              </a:rPr>
              <a:t>IL RIPUDIO</a:t>
            </a:r>
          </a:p>
        </p:txBody>
      </p:sp>
      <p:sp>
        <p:nvSpPr>
          <p:cNvPr id="3" name="Segnaposto contenuto 2"/>
          <p:cNvSpPr>
            <a:spLocks noGrp="1"/>
          </p:cNvSpPr>
          <p:nvPr>
            <p:ph sz="quarter" idx="1"/>
          </p:nvPr>
        </p:nvSpPr>
        <p:spPr/>
        <p:txBody>
          <a:bodyPr>
            <a:normAutofit/>
          </a:bodyPr>
          <a:lstStyle/>
          <a:p>
            <a:pPr algn="just"/>
            <a:r>
              <a:rPr lang="it-IT" b="1" dirty="0"/>
              <a:t>App. Torino, 9 marzo 2006</a:t>
            </a:r>
            <a:r>
              <a:rPr lang="it-IT" dirty="0"/>
              <a:t>: ripudio intervenuto tra due cittadini italiani, sposati in Marocco. </a:t>
            </a:r>
          </a:p>
          <a:p>
            <a:pPr algn="just"/>
            <a:r>
              <a:rPr lang="it-IT" i="1" dirty="0"/>
              <a:t>Il ripudio è contrario all’</a:t>
            </a:r>
            <a:r>
              <a:rPr lang="it-IT" i="1" dirty="0" err="1"/>
              <a:t>o.p.</a:t>
            </a:r>
            <a:r>
              <a:rPr lang="it-IT" i="1" dirty="0"/>
              <a:t> perché scioglie il vincolo matrimoniale senza l’intervento dell’autorità giudiziaria.</a:t>
            </a:r>
          </a:p>
          <a:p>
            <a:pPr algn="just"/>
            <a:r>
              <a:rPr lang="it-IT" dirty="0"/>
              <a:t>Negare il ripudio per contrarietà all’</a:t>
            </a:r>
            <a:r>
              <a:rPr lang="it-IT" dirty="0" err="1"/>
              <a:t>o.p.</a:t>
            </a:r>
            <a:r>
              <a:rPr lang="it-IT" dirty="0"/>
              <a:t> è astrattamente corretto perché garantisce la coerenza dell’ordinamento interno, ma può creare un  “matrimonio claudicante”.</a:t>
            </a:r>
          </a:p>
          <a:p>
            <a:endParaRPr lang="it-IT" i="1" dirty="0"/>
          </a:p>
        </p:txBody>
      </p:sp>
    </p:spTree>
  </p:cSld>
  <p:clrMapOvr>
    <a:masterClrMapping/>
  </p:clrMapOvr>
  <p:transition>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normAutofit/>
          </a:bodyPr>
          <a:lstStyle/>
          <a:p>
            <a:pPr algn="just"/>
            <a:r>
              <a:rPr lang="it-IT" dirty="0">
                <a:solidFill>
                  <a:srgbClr val="FFFF00"/>
                </a:solidFill>
              </a:rPr>
              <a:t>RIPUDIO</a:t>
            </a:r>
          </a:p>
        </p:txBody>
      </p:sp>
      <p:sp>
        <p:nvSpPr>
          <p:cNvPr id="3" name="Segnaposto contenuto 2"/>
          <p:cNvSpPr>
            <a:spLocks noGrp="1"/>
          </p:cNvSpPr>
          <p:nvPr>
            <p:ph idx="1"/>
          </p:nvPr>
        </p:nvSpPr>
        <p:spPr/>
        <p:txBody>
          <a:bodyPr>
            <a:normAutofit/>
          </a:bodyPr>
          <a:lstStyle/>
          <a:p>
            <a:pPr marL="342900" lvl="1" indent="-342900" algn="just">
              <a:buFont typeface="Arial"/>
              <a:buChar char="•"/>
            </a:pPr>
            <a:r>
              <a:rPr lang="it-IT" sz="2400" dirty="0">
                <a:solidFill>
                  <a:schemeClr val="tx1"/>
                </a:solidFill>
              </a:rPr>
              <a:t>Problema di assenza di tutela della parità uomo-donna quindi in genere non riconosciuto per unilateralismo della decisione (</a:t>
            </a:r>
            <a:r>
              <a:rPr lang="it-IT" sz="2400" dirty="0" err="1">
                <a:solidFill>
                  <a:schemeClr val="tx1"/>
                </a:solidFill>
              </a:rPr>
              <a:t>App</a:t>
            </a:r>
            <a:r>
              <a:rPr lang="it-IT" sz="2400" dirty="0">
                <a:solidFill>
                  <a:schemeClr val="tx1"/>
                </a:solidFill>
              </a:rPr>
              <a:t>. Torino,2006) </a:t>
            </a:r>
            <a:r>
              <a:rPr lang="it-IT" sz="2400" dirty="0" err="1">
                <a:solidFill>
                  <a:schemeClr val="tx1"/>
                </a:solidFill>
              </a:rPr>
              <a:t>asssenza</a:t>
            </a:r>
            <a:r>
              <a:rPr lang="it-IT" sz="2400" dirty="0">
                <a:solidFill>
                  <a:schemeClr val="tx1"/>
                </a:solidFill>
              </a:rPr>
              <a:t> di intervento di un giudice (</a:t>
            </a:r>
            <a:r>
              <a:rPr lang="it-IT" sz="2400" dirty="0" err="1">
                <a:solidFill>
                  <a:schemeClr val="tx1"/>
                </a:solidFill>
              </a:rPr>
              <a:t>App</a:t>
            </a:r>
            <a:r>
              <a:rPr lang="it-IT" sz="2400" dirty="0">
                <a:solidFill>
                  <a:schemeClr val="tx1"/>
                </a:solidFill>
              </a:rPr>
              <a:t>. Milano 1965), discriminazione nei confronti delle donne ((</a:t>
            </a:r>
            <a:r>
              <a:rPr lang="it-IT" sz="2400" dirty="0" err="1">
                <a:solidFill>
                  <a:schemeClr val="tx1"/>
                </a:solidFill>
              </a:rPr>
              <a:t>Trib</a:t>
            </a:r>
            <a:r>
              <a:rPr lang="it-IT" sz="2400" dirty="0">
                <a:solidFill>
                  <a:schemeClr val="tx1"/>
                </a:solidFill>
              </a:rPr>
              <a:t>. Milano 24.3.1994, </a:t>
            </a:r>
            <a:r>
              <a:rPr lang="it-IT" sz="2400" dirty="0" err="1">
                <a:solidFill>
                  <a:schemeClr val="tx1"/>
                </a:solidFill>
              </a:rPr>
              <a:t>Trib</a:t>
            </a:r>
            <a:r>
              <a:rPr lang="it-IT" sz="2400" dirty="0">
                <a:solidFill>
                  <a:schemeClr val="tx1"/>
                </a:solidFill>
              </a:rPr>
              <a:t>. Milano 11.3.1995).</a:t>
            </a:r>
          </a:p>
          <a:p>
            <a:pPr algn="just"/>
            <a:endParaRPr lang="it-IT" dirty="0"/>
          </a:p>
          <a:p>
            <a:pPr lvl="1" algn="just"/>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18</a:t>
            </a:fld>
            <a:endParaRPr lang="it-IT"/>
          </a:p>
        </p:txBody>
      </p:sp>
    </p:spTree>
    <p:extLst>
      <p:ext uri="{BB962C8B-B14F-4D97-AF65-F5344CB8AC3E}">
        <p14:creationId xmlns:p14="http://schemas.microsoft.com/office/powerpoint/2010/main" val="1774743641"/>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normAutofit/>
          </a:bodyPr>
          <a:lstStyle/>
          <a:p>
            <a:pPr algn="just"/>
            <a:r>
              <a:rPr lang="it-IT" dirty="0">
                <a:solidFill>
                  <a:srgbClr val="FFFF00"/>
                </a:solidFill>
              </a:rPr>
              <a:t>RIPUDIO</a:t>
            </a:r>
          </a:p>
        </p:txBody>
      </p:sp>
      <p:sp>
        <p:nvSpPr>
          <p:cNvPr id="3" name="Segnaposto contenuto 2"/>
          <p:cNvSpPr>
            <a:spLocks noGrp="1"/>
          </p:cNvSpPr>
          <p:nvPr>
            <p:ph idx="1"/>
          </p:nvPr>
        </p:nvSpPr>
        <p:spPr/>
        <p:txBody>
          <a:bodyPr>
            <a:normAutofit/>
          </a:bodyPr>
          <a:lstStyle/>
          <a:p>
            <a:pPr marL="342900" lvl="1" indent="-342900" algn="just">
              <a:buFont typeface="Arial"/>
              <a:buChar char="•"/>
            </a:pPr>
            <a:r>
              <a:rPr lang="it-IT" sz="2800" dirty="0">
                <a:solidFill>
                  <a:schemeClr val="tx1"/>
                </a:solidFill>
              </a:rPr>
              <a:t>RICONOSCIUTO: in un caso di TALAQ pronunciato in Egitto (</a:t>
            </a:r>
            <a:r>
              <a:rPr lang="it-IT" sz="2800" dirty="0" err="1">
                <a:solidFill>
                  <a:schemeClr val="tx1"/>
                </a:solidFill>
              </a:rPr>
              <a:t>App</a:t>
            </a:r>
            <a:r>
              <a:rPr lang="it-IT" sz="2800" dirty="0">
                <a:solidFill>
                  <a:schemeClr val="tx1"/>
                </a:solidFill>
              </a:rPr>
              <a:t>. Cagliari 2008) ….forse per scarsa connessione con l’Italia….</a:t>
            </a:r>
          </a:p>
          <a:p>
            <a:pPr algn="just"/>
            <a:endParaRPr lang="it-IT" dirty="0"/>
          </a:p>
          <a:p>
            <a:pPr lvl="1" algn="just"/>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19</a:t>
            </a:fld>
            <a:endParaRPr lang="it-IT"/>
          </a:p>
        </p:txBody>
      </p:sp>
    </p:spTree>
    <p:extLst>
      <p:ext uri="{BB962C8B-B14F-4D97-AF65-F5344CB8AC3E}">
        <p14:creationId xmlns:p14="http://schemas.microsoft.com/office/powerpoint/2010/main" val="3933295610"/>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r>
              <a:rPr lang="it-IT"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Definizione</a:t>
            </a:r>
          </a:p>
        </p:txBody>
      </p:sp>
      <p:sp>
        <p:nvSpPr>
          <p:cNvPr id="3" name="Segnaposto contenuto 2"/>
          <p:cNvSpPr>
            <a:spLocks noGrp="1"/>
          </p:cNvSpPr>
          <p:nvPr>
            <p:ph sz="quarter" idx="1"/>
          </p:nvPr>
        </p:nvSpPr>
        <p:spPr/>
        <p:style>
          <a:lnRef idx="1">
            <a:schemeClr val="accent3"/>
          </a:lnRef>
          <a:fillRef idx="2">
            <a:schemeClr val="accent3"/>
          </a:fillRef>
          <a:effectRef idx="1">
            <a:schemeClr val="accent3"/>
          </a:effectRef>
          <a:fontRef idx="minor">
            <a:schemeClr val="dk1"/>
          </a:fontRef>
        </p:style>
        <p:txBody>
          <a:bodyPr>
            <a:normAutofit/>
          </a:bodyPr>
          <a:lstStyle/>
          <a:p>
            <a:pPr algn="just"/>
            <a:r>
              <a:rPr lang="it-IT" dirty="0"/>
              <a:t>L’</a:t>
            </a:r>
            <a:r>
              <a:rPr lang="it-IT" dirty="0" err="1"/>
              <a:t>o.p.i.</a:t>
            </a:r>
            <a:r>
              <a:rPr lang="it-IT" dirty="0"/>
              <a:t> è l’insieme dei principi ritenuti fondamentali, e per questo irrinunciabili, dalla Comunità internazionale.  </a:t>
            </a:r>
          </a:p>
          <a:p>
            <a:pPr algn="just"/>
            <a:r>
              <a:rPr lang="it-IT" dirty="0"/>
              <a:t>Preserva l’armonia interna dell’ordinamento operando come limite all’ingresso nel foro di valori giuridici stranieri che possano produrre effetti inaccettabili per l’ordinamento stesso.</a:t>
            </a:r>
          </a:p>
          <a:p>
            <a:pPr algn="just"/>
            <a:r>
              <a:rPr lang="it-IT" dirty="0"/>
              <a:t>Funge da limite all’applicazione del </a:t>
            </a:r>
            <a:r>
              <a:rPr lang="it-IT" u="sng" dirty="0"/>
              <a:t>diritto straniero</a:t>
            </a:r>
            <a:r>
              <a:rPr lang="it-IT" dirty="0"/>
              <a:t> e al riconoscimento delle </a:t>
            </a:r>
            <a:r>
              <a:rPr lang="it-IT" u="sng" dirty="0"/>
              <a:t>decisioni straniere</a:t>
            </a:r>
          </a:p>
        </p:txBody>
      </p:sp>
    </p:spTree>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normAutofit/>
          </a:bodyPr>
          <a:lstStyle/>
          <a:p>
            <a:pPr algn="just"/>
            <a:r>
              <a:rPr lang="it-IT" dirty="0">
                <a:solidFill>
                  <a:srgbClr val="FFFF00"/>
                </a:solidFill>
              </a:rPr>
              <a:t>RIPUDIO - PROBLEMA</a:t>
            </a:r>
          </a:p>
        </p:txBody>
      </p:sp>
      <p:sp>
        <p:nvSpPr>
          <p:cNvPr id="3" name="Segnaposto contenuto 2"/>
          <p:cNvSpPr>
            <a:spLocks noGrp="1"/>
          </p:cNvSpPr>
          <p:nvPr>
            <p:ph idx="1"/>
          </p:nvPr>
        </p:nvSpPr>
        <p:spPr/>
        <p:txBody>
          <a:bodyPr>
            <a:normAutofit/>
          </a:bodyPr>
          <a:lstStyle/>
          <a:p>
            <a:pPr marL="342900" lvl="1" indent="-342900" algn="just">
              <a:buFont typeface="Arial"/>
              <a:buChar char="•"/>
            </a:pPr>
            <a:r>
              <a:rPr lang="it-IT" sz="2400" dirty="0">
                <a:solidFill>
                  <a:schemeClr val="tx1"/>
                </a:solidFill>
              </a:rPr>
              <a:t>SITUAZIONI CLAUDICANTI;</a:t>
            </a:r>
          </a:p>
          <a:p>
            <a:pPr marL="342900" lvl="1" indent="-342900" algn="just">
              <a:buFont typeface="Arial"/>
              <a:buChar char="•"/>
            </a:pPr>
            <a:r>
              <a:rPr lang="it-IT" sz="2400" dirty="0">
                <a:solidFill>
                  <a:schemeClr val="tx1"/>
                </a:solidFill>
              </a:rPr>
              <a:t>DONNE CHE VOGLIONO RIACQUISTARE LA LIBERTA’ DAL MARITO MA SONO STATE RIPUDIATE: utilizzare il ripudio straniero come motivo di divorzio in Italia, art. 3, n. 2 </a:t>
            </a:r>
            <a:r>
              <a:rPr lang="it-IT" sz="2400" dirty="0" err="1">
                <a:solidFill>
                  <a:schemeClr val="tx1"/>
                </a:solidFill>
              </a:rPr>
              <a:t>lett</a:t>
            </a:r>
            <a:r>
              <a:rPr lang="it-IT" sz="2400" dirty="0">
                <a:solidFill>
                  <a:schemeClr val="tx1"/>
                </a:solidFill>
              </a:rPr>
              <a:t>. 3 l. sul divorzio….</a:t>
            </a:r>
          </a:p>
          <a:p>
            <a:pPr lvl="1" algn="just"/>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20</a:t>
            </a:fld>
            <a:endParaRPr lang="it-IT"/>
          </a:p>
        </p:txBody>
      </p:sp>
    </p:spTree>
    <p:extLst>
      <p:ext uri="{BB962C8B-B14F-4D97-AF65-F5344CB8AC3E}">
        <p14:creationId xmlns:p14="http://schemas.microsoft.com/office/powerpoint/2010/main" val="336165739"/>
      </p:ext>
    </p:extLst>
  </p:cSld>
  <p:clrMapOvr>
    <a:masterClrMapping/>
  </p:clrMapOvr>
  <p:transition>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normAutofit/>
          </a:bodyPr>
          <a:lstStyle/>
          <a:p>
            <a:pPr algn="just"/>
            <a:r>
              <a:rPr lang="it-IT" dirty="0">
                <a:solidFill>
                  <a:srgbClr val="FFFF00"/>
                </a:solidFill>
              </a:rPr>
              <a:t>MATRIMONI DI ALTRE RELIGIONI</a:t>
            </a:r>
          </a:p>
        </p:txBody>
      </p:sp>
      <p:sp>
        <p:nvSpPr>
          <p:cNvPr id="3" name="Segnaposto contenuto 2"/>
          <p:cNvSpPr>
            <a:spLocks noGrp="1"/>
          </p:cNvSpPr>
          <p:nvPr>
            <p:ph idx="1"/>
          </p:nvPr>
        </p:nvSpPr>
        <p:spPr/>
        <p:txBody>
          <a:bodyPr>
            <a:normAutofit/>
          </a:bodyPr>
          <a:lstStyle/>
          <a:p>
            <a:pPr algn="just"/>
            <a:r>
              <a:rPr lang="it-IT" dirty="0"/>
              <a:t>I matrimoni celebrati secondo la legge di cittadinanza delle persone sono riconosciuti in Italia (art. 28 l. 218/95) : i matrimoni tra pakistani al telefono o tra pakistano e italiana sono validi (</a:t>
            </a:r>
            <a:r>
              <a:rPr lang="en-GB" dirty="0"/>
              <a:t>(Trib. Milano, 2.2.2007; Trib. Bologna 13.1.2014).</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21</a:t>
            </a:fld>
            <a:endParaRPr lang="it-IT"/>
          </a:p>
        </p:txBody>
      </p:sp>
    </p:spTree>
    <p:extLst>
      <p:ext uri="{BB962C8B-B14F-4D97-AF65-F5344CB8AC3E}">
        <p14:creationId xmlns:p14="http://schemas.microsoft.com/office/powerpoint/2010/main" val="988001050"/>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chemeClr val="tx1"/>
                </a:solidFill>
              </a:rPr>
              <a:t>IL MATRIMONIO OMOSESSUALE</a:t>
            </a:r>
          </a:p>
        </p:txBody>
      </p:sp>
      <p:sp>
        <p:nvSpPr>
          <p:cNvPr id="3" name="Segnaposto contenuto 2"/>
          <p:cNvSpPr>
            <a:spLocks noGrp="1"/>
          </p:cNvSpPr>
          <p:nvPr>
            <p:ph sz="quarter" idx="1"/>
          </p:nvPr>
        </p:nvSpPr>
        <p:spPr/>
        <p:txBody>
          <a:bodyPr>
            <a:normAutofit/>
          </a:bodyPr>
          <a:lstStyle/>
          <a:p>
            <a:r>
              <a:rPr lang="it-IT" dirty="0"/>
              <a:t>Si profila un conflitto di civilizzazione intracomunitario: perché alcuni Stati membri dell’UE lo prevedono, altri no.</a:t>
            </a:r>
          </a:p>
          <a:p>
            <a:endParaRPr lang="it-IT" dirty="0"/>
          </a:p>
        </p:txBody>
      </p:sp>
    </p:spTree>
  </p:cSld>
  <p:clrMapOvr>
    <a:masterClrMapping/>
  </p:clrMapOvr>
  <p:transition>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600200"/>
            <a:ext cx="8534400" cy="5121275"/>
          </a:xfrm>
        </p:spPr>
        <p:txBody>
          <a:bodyPr/>
          <a:lstStyle/>
          <a:p>
            <a:pPr lvl="1" algn="just" eaLnBrk="1" hangingPunct="1"/>
            <a:r>
              <a:rPr lang="it-IT" b="1" dirty="0">
                <a:solidFill>
                  <a:schemeClr val="tx1"/>
                </a:solidFill>
              </a:rPr>
              <a:t>VARI MODELLI:</a:t>
            </a:r>
          </a:p>
          <a:p>
            <a:pPr lvl="2" algn="just" eaLnBrk="1" hangingPunct="1"/>
            <a:r>
              <a:rPr lang="it-IT" u="sng" dirty="0"/>
              <a:t>Matrimonio </a:t>
            </a:r>
            <a:r>
              <a:rPr lang="it-IT" u="sng" dirty="0" err="1"/>
              <a:t>omosessuale:</a:t>
            </a:r>
            <a:r>
              <a:rPr lang="it-IT" dirty="0" err="1"/>
              <a:t>Olanda</a:t>
            </a:r>
            <a:r>
              <a:rPr lang="it-IT" dirty="0"/>
              <a:t>, Francia, Danimarca, Spagna, Svezia, Norvegia, Islanda, Belgio; Portogallo, Gran Bretagna, Germania / Argentina, Uruguay, Messico, Brasile, Nuova Zelanda, Sud Africa</a:t>
            </a:r>
            <a:endParaRPr lang="it-IT" u="sng" dirty="0"/>
          </a:p>
          <a:p>
            <a:pPr lvl="2" eaLnBrk="1" hangingPunct="1"/>
            <a:r>
              <a:rPr lang="it-IT" u="sng" dirty="0"/>
              <a:t>Contratti di convivenza </a:t>
            </a:r>
            <a:r>
              <a:rPr lang="it-IT" dirty="0"/>
              <a:t>(Francia : </a:t>
            </a:r>
            <a:r>
              <a:rPr lang="it-IT" dirty="0" err="1"/>
              <a:t>Pacs</a:t>
            </a:r>
            <a:r>
              <a:rPr lang="it-IT" dirty="0"/>
              <a:t> - art. 515 -1 c.c.; Belgio: </a:t>
            </a:r>
            <a:r>
              <a:rPr lang="it-IT" dirty="0" err="1"/>
              <a:t>Décl</a:t>
            </a:r>
            <a:r>
              <a:rPr lang="it-IT" dirty="0"/>
              <a:t>. de </a:t>
            </a:r>
            <a:r>
              <a:rPr lang="it-IT" dirty="0" err="1"/>
              <a:t>cohabitation</a:t>
            </a:r>
            <a:r>
              <a:rPr lang="it-IT" dirty="0"/>
              <a:t> (art. 1475 c.c.);</a:t>
            </a:r>
          </a:p>
          <a:p>
            <a:pPr lvl="2" algn="just" eaLnBrk="1" hangingPunct="1"/>
            <a:r>
              <a:rPr lang="it-IT" u="sng" dirty="0" err="1"/>
              <a:t>Domestic</a:t>
            </a:r>
            <a:r>
              <a:rPr lang="it-IT" u="sng" dirty="0"/>
              <a:t> Partnership</a:t>
            </a:r>
            <a:r>
              <a:rPr lang="it-IT" dirty="0"/>
              <a:t>: </a:t>
            </a:r>
            <a:r>
              <a:rPr lang="it-IT" sz="2000" dirty="0"/>
              <a:t>Regioni autonome spagnole; Portogallo; Andorra; Ungheria; Croazia, </a:t>
            </a:r>
            <a:r>
              <a:rPr lang="it-IT" sz="2000" dirty="0" err="1"/>
              <a:t>Slovenia,Rep</a:t>
            </a:r>
            <a:r>
              <a:rPr lang="it-IT" sz="2000" dirty="0"/>
              <a:t>. Ceca, alcune </a:t>
            </a:r>
            <a:r>
              <a:rPr lang="it-IT" sz="2000" dirty="0" err="1"/>
              <a:t>prov</a:t>
            </a:r>
            <a:r>
              <a:rPr lang="it-IT" sz="2000" dirty="0"/>
              <a:t>. Australiane, Brasile, Paraguay, Uruguay; USA: Vermont, Connecticut; New Jersey, Maine, Hawaii,; California</a:t>
            </a:r>
          </a:p>
          <a:p>
            <a:pPr lvl="2" algn="just" eaLnBrk="1" hangingPunct="1"/>
            <a:r>
              <a:rPr lang="it-IT" u="sng" dirty="0" err="1"/>
              <a:t>Registered</a:t>
            </a:r>
            <a:r>
              <a:rPr lang="it-IT" u="sng" dirty="0"/>
              <a:t> Partnership</a:t>
            </a:r>
            <a:r>
              <a:rPr lang="it-IT" dirty="0"/>
              <a:t>: </a:t>
            </a:r>
            <a:r>
              <a:rPr lang="it-IT" sz="2000" dirty="0"/>
              <a:t>Paesi Bassi; Germania; Regno Unito; Svizzera; </a:t>
            </a:r>
            <a:r>
              <a:rPr lang="it-IT" sz="2000" dirty="0" err="1"/>
              <a:t>Quebec</a:t>
            </a:r>
            <a:r>
              <a:rPr lang="it-IT" sz="2000" dirty="0"/>
              <a:t>; Argentina</a:t>
            </a:r>
          </a:p>
          <a:p>
            <a:pPr lvl="2" eaLnBrk="1" hangingPunct="1"/>
            <a:endParaRPr lang="it-IT" dirty="0"/>
          </a:p>
          <a:p>
            <a:pPr lvl="2" algn="just" eaLnBrk="1" hangingPunct="1"/>
            <a:endParaRPr lang="it-IT" dirty="0"/>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23</a:t>
            </a:fld>
            <a:endParaRPr lang="it-IT"/>
          </a:p>
        </p:txBody>
      </p:sp>
      <p:sp>
        <p:nvSpPr>
          <p:cNvPr id="19463" name="Titolo 1"/>
          <p:cNvSpPr>
            <a:spLocks/>
          </p:cNvSpPr>
          <p:nvPr/>
        </p:nvSpPr>
        <p:spPr bwMode="auto">
          <a:xfrm>
            <a:off x="457200" y="84138"/>
            <a:ext cx="8229600" cy="1516062"/>
          </a:xfrm>
          <a:prstGeom prst="rect">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just"/>
            <a:r>
              <a:rPr lang="it-IT" sz="3600" dirty="0">
                <a:latin typeface="Calibri" pitchFamily="34" charset="0"/>
              </a:rPr>
              <a:t>UNIONI CIVILI/MATRIMONI OMOSESSUALI</a:t>
            </a:r>
          </a:p>
        </p:txBody>
      </p:sp>
      <p:sp>
        <p:nvSpPr>
          <p:cNvPr id="6" name="Segnaposto piè di pagina 5"/>
          <p:cNvSpPr>
            <a:spLocks noGrp="1"/>
          </p:cNvSpPr>
          <p:nvPr>
            <p:ph type="ftr" sz="quarter" idx="11"/>
          </p:nvPr>
        </p:nvSpPr>
        <p:spPr/>
        <p:txBody>
          <a:bodyPr/>
          <a:lstStyle/>
          <a:p>
            <a:pPr>
              <a:defRPr/>
            </a:pPr>
            <a:endParaRPr lang="it-IT" dirty="0"/>
          </a:p>
        </p:txBody>
      </p:sp>
    </p:spTree>
    <p:extLst>
      <p:ext uri="{BB962C8B-B14F-4D97-AF65-F5344CB8AC3E}">
        <p14:creationId xmlns:p14="http://schemas.microsoft.com/office/powerpoint/2010/main" val="1210710571"/>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chemeClr val="tx1"/>
                </a:solidFill>
              </a:rPr>
              <a:t>IL MATRIMONIO OMOSESSUALE</a:t>
            </a:r>
          </a:p>
        </p:txBody>
      </p:sp>
      <p:sp>
        <p:nvSpPr>
          <p:cNvPr id="3" name="Segnaposto contenuto 2"/>
          <p:cNvSpPr>
            <a:spLocks noGrp="1"/>
          </p:cNvSpPr>
          <p:nvPr>
            <p:ph sz="quarter" idx="1"/>
          </p:nvPr>
        </p:nvSpPr>
        <p:spPr/>
        <p:txBody>
          <a:bodyPr>
            <a:normAutofit/>
          </a:bodyPr>
          <a:lstStyle/>
          <a:p>
            <a:r>
              <a:rPr lang="it-IT" dirty="0"/>
              <a:t>Si profila un conflitto di civilizzazione intracomunitario: perché alcuni Stati membri dell’UE lo prevedono, altri no.</a:t>
            </a:r>
          </a:p>
          <a:p>
            <a:r>
              <a:rPr lang="it-IT" dirty="0"/>
              <a:t> Il codice civ. italiano non lo considera  e non lo vieta. </a:t>
            </a:r>
          </a:p>
          <a:p>
            <a:r>
              <a:rPr lang="it-IT" dirty="0"/>
              <a:t>Il codice civile non indica la differenza di sesso tra gli sposi come requisito per contrarre matrimonio.  </a:t>
            </a:r>
          </a:p>
          <a:p>
            <a:endParaRPr lang="it-IT" dirty="0"/>
          </a:p>
        </p:txBody>
      </p:sp>
    </p:spTree>
    <p:extLst>
      <p:ext uri="{BB962C8B-B14F-4D97-AF65-F5344CB8AC3E}">
        <p14:creationId xmlns:p14="http://schemas.microsoft.com/office/powerpoint/2010/main" val="284513528"/>
      </p:ext>
    </p:extLst>
  </p:cSld>
  <p:clrMapOvr>
    <a:masterClrMapping/>
  </p:clrMapOvr>
  <p:transition>
    <p:wipe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54112"/>
          </a:xfrm>
        </p:spPr>
        <p:txBody>
          <a:bodyPr/>
          <a:lstStyle/>
          <a:p>
            <a:pPr eaLnBrk="1" hangingPunct="1"/>
            <a:r>
              <a:rPr lang="it-IT" sz="3200" b="1" dirty="0">
                <a:solidFill>
                  <a:schemeClr val="tx1"/>
                </a:solidFill>
              </a:rPr>
              <a:t>Problemi di diritto internazionale privato</a:t>
            </a:r>
          </a:p>
        </p:txBody>
      </p:sp>
      <p:sp>
        <p:nvSpPr>
          <p:cNvPr id="3" name="Segnaposto contenuto 2"/>
          <p:cNvSpPr>
            <a:spLocks noGrp="1"/>
          </p:cNvSpPr>
          <p:nvPr>
            <p:ph idx="1"/>
          </p:nvPr>
        </p:nvSpPr>
        <p:spPr>
          <a:xfrm>
            <a:off x="1497013" y="1600200"/>
            <a:ext cx="6018212" cy="1623264"/>
          </a:xfrm>
          <a:solidFill>
            <a:schemeClr val="accent1"/>
          </a:solidFill>
        </p:spPr>
        <p:txBody>
          <a:bodyPr/>
          <a:lstStyle/>
          <a:p>
            <a:pPr algn="ctr" eaLnBrk="1" hangingPunct="1">
              <a:buFont typeface="Arial" charset="0"/>
              <a:buNone/>
            </a:pPr>
            <a:r>
              <a:rPr lang="it-IT" dirty="0"/>
              <a:t>Cittadini italiani che concludono all’estero un matrimonio omosessuale</a:t>
            </a:r>
          </a:p>
          <a:p>
            <a:pPr eaLnBrk="1" hangingPunct="1">
              <a:buFont typeface="Arial" charset="0"/>
              <a:buNone/>
            </a:pPr>
            <a:endParaRPr lang="it-IT" dirty="0"/>
          </a:p>
        </p:txBody>
      </p:sp>
      <p:sp>
        <p:nvSpPr>
          <p:cNvPr id="6" name="Segnaposto numero diapositiva 5"/>
          <p:cNvSpPr>
            <a:spLocks noGrp="1"/>
          </p:cNvSpPr>
          <p:nvPr>
            <p:ph type="sldNum" sz="quarter" idx="12"/>
          </p:nvPr>
        </p:nvSpPr>
        <p:spPr/>
        <p:txBody>
          <a:bodyPr/>
          <a:lstStyle/>
          <a:p>
            <a:pPr>
              <a:defRPr/>
            </a:pPr>
            <a:fld id="{142488BC-22C2-4A34-ABA8-BB37AF0FD59A}" type="slidenum">
              <a:rPr lang="it-IT"/>
              <a:pPr>
                <a:defRPr/>
              </a:pPr>
              <a:t>25</a:t>
            </a:fld>
            <a:endParaRPr lang="it-IT"/>
          </a:p>
        </p:txBody>
      </p:sp>
      <p:sp>
        <p:nvSpPr>
          <p:cNvPr id="28680" name="Text Box 8"/>
          <p:cNvSpPr txBox="1">
            <a:spLocks noChangeArrowheads="1"/>
          </p:cNvSpPr>
          <p:nvPr/>
        </p:nvSpPr>
        <p:spPr bwMode="auto">
          <a:xfrm>
            <a:off x="457200" y="3606801"/>
            <a:ext cx="3798887" cy="2923877"/>
          </a:xfrm>
          <a:prstGeom prst="rect">
            <a:avLst/>
          </a:prstGeom>
          <a:noFill/>
          <a:ln w="9525">
            <a:noFill/>
            <a:miter lim="800000"/>
            <a:headEnd/>
            <a:tailEnd/>
          </a:ln>
          <a:effectLst/>
        </p:spPr>
        <p:txBody>
          <a:bodyPr wrap="square">
            <a:spAutoFit/>
          </a:bodyPr>
          <a:lstStyle/>
          <a:p>
            <a:pPr algn="just" defTabSz="914400"/>
            <a:r>
              <a:rPr lang="it-IT" sz="2800" dirty="0" err="1">
                <a:latin typeface="Calibri" pitchFamily="34" charset="0"/>
              </a:rPr>
              <a:t>1</a:t>
            </a:r>
            <a:r>
              <a:rPr lang="it-IT" sz="2800" dirty="0">
                <a:latin typeface="Calibri" pitchFamily="34" charset="0"/>
              </a:rPr>
              <a:t> </a:t>
            </a:r>
            <a:r>
              <a:rPr lang="it-IT" sz="2000" dirty="0">
                <a:latin typeface="Calibri" pitchFamily="34" charset="0"/>
              </a:rPr>
              <a:t>- Riconoscimento</a:t>
            </a:r>
          </a:p>
          <a:p>
            <a:pPr algn="just" defTabSz="914400"/>
            <a:r>
              <a:rPr lang="it-IT" sz="2000" dirty="0">
                <a:latin typeface="Calibri" pitchFamily="34" charset="0"/>
              </a:rPr>
              <a:t> in Italia? NO</a:t>
            </a:r>
          </a:p>
          <a:p>
            <a:pPr algn="just" defTabSz="914400"/>
            <a:r>
              <a:rPr lang="it-IT" sz="2000" dirty="0">
                <a:latin typeface="Calibri" pitchFamily="34" charset="0"/>
              </a:rPr>
              <a:t>Trib. Latina 10.6.2005</a:t>
            </a:r>
          </a:p>
          <a:p>
            <a:pPr algn="just" defTabSz="914400"/>
            <a:r>
              <a:rPr lang="it-IT" sz="2000" dirty="0">
                <a:latin typeface="Calibri" pitchFamily="34" charset="0"/>
              </a:rPr>
              <a:t>App. Roma 13.7.2006</a:t>
            </a:r>
          </a:p>
          <a:p>
            <a:pPr algn="just" defTabSz="914400"/>
            <a:r>
              <a:rPr lang="it-IT" sz="2000" dirty="0" err="1">
                <a:latin typeface="Calibri" pitchFamily="34" charset="0"/>
              </a:rPr>
              <a:t>Cass</a:t>
            </a:r>
            <a:r>
              <a:rPr lang="it-IT" sz="2000" dirty="0">
                <a:latin typeface="Calibri" pitchFamily="34" charset="0"/>
              </a:rPr>
              <a:t>. 2007</a:t>
            </a:r>
          </a:p>
          <a:p>
            <a:pPr algn="just" defTabSz="914400"/>
            <a:r>
              <a:rPr lang="it-IT" sz="2000" dirty="0">
                <a:latin typeface="Calibri" pitchFamily="34" charset="0"/>
              </a:rPr>
              <a:t>App. Firenze 27.6.2008</a:t>
            </a:r>
          </a:p>
          <a:p>
            <a:pPr algn="just" defTabSz="914400"/>
            <a:r>
              <a:rPr lang="it-IT" sz="2000" dirty="0">
                <a:latin typeface="Calibri" pitchFamily="34" charset="0"/>
              </a:rPr>
              <a:t>Circolare </a:t>
            </a:r>
            <a:r>
              <a:rPr lang="it-IT" sz="2000" dirty="0" err="1">
                <a:latin typeface="Calibri" pitchFamily="34" charset="0"/>
              </a:rPr>
              <a:t>2</a:t>
            </a:r>
            <a:r>
              <a:rPr lang="it-IT" sz="2000" dirty="0">
                <a:latin typeface="Calibri" pitchFamily="34" charset="0"/>
              </a:rPr>
              <a:t>/2001 del </a:t>
            </a:r>
            <a:r>
              <a:rPr lang="it-IT" sz="2000" dirty="0" err="1">
                <a:latin typeface="Calibri" pitchFamily="34" charset="0"/>
              </a:rPr>
              <a:t>Min.Interno</a:t>
            </a:r>
            <a:endParaRPr lang="it-IT" sz="2000" dirty="0"/>
          </a:p>
          <a:p>
            <a:pPr defTabSz="914400"/>
            <a:endParaRPr lang="it-IT" dirty="0"/>
          </a:p>
          <a:p>
            <a:pPr defTabSz="914400"/>
            <a:endParaRPr lang="it-IT" dirty="0"/>
          </a:p>
        </p:txBody>
      </p:sp>
      <p:sp>
        <p:nvSpPr>
          <p:cNvPr id="28681" name="Text Box 9"/>
          <p:cNvSpPr txBox="1">
            <a:spLocks noChangeArrowheads="1"/>
          </p:cNvSpPr>
          <p:nvPr/>
        </p:nvSpPr>
        <p:spPr bwMode="auto">
          <a:xfrm>
            <a:off x="4673600" y="3606800"/>
            <a:ext cx="4013200" cy="2074863"/>
          </a:xfrm>
          <a:prstGeom prst="rect">
            <a:avLst/>
          </a:prstGeom>
          <a:noFill/>
          <a:ln w="9525">
            <a:noFill/>
            <a:miter lim="800000"/>
            <a:headEnd/>
            <a:tailEnd/>
          </a:ln>
          <a:effectLst/>
        </p:spPr>
        <p:txBody>
          <a:bodyPr>
            <a:spAutoFit/>
          </a:bodyPr>
          <a:lstStyle/>
          <a:p>
            <a:pPr algn="ctr"/>
            <a:r>
              <a:rPr lang="it-IT" sz="2800" dirty="0" err="1">
                <a:latin typeface="Calibri" pitchFamily="34" charset="0"/>
              </a:rPr>
              <a:t>2</a:t>
            </a:r>
            <a:r>
              <a:rPr lang="it-IT" sz="2800" dirty="0">
                <a:latin typeface="Calibri" pitchFamily="34" charset="0"/>
              </a:rPr>
              <a:t> - Attuazione</a:t>
            </a:r>
          </a:p>
          <a:p>
            <a:pPr algn="ctr"/>
            <a:r>
              <a:rPr lang="it-IT" sz="2800" dirty="0">
                <a:latin typeface="Calibri" pitchFamily="34" charset="0"/>
              </a:rPr>
              <a:t> in Italia </a:t>
            </a:r>
          </a:p>
          <a:p>
            <a:pPr algn="ctr"/>
            <a:r>
              <a:rPr lang="it-IT" sz="2800" dirty="0">
                <a:latin typeface="Calibri" pitchFamily="34" charset="0"/>
              </a:rPr>
              <a:t>dei diritti che ne derivano? Forse</a:t>
            </a:r>
            <a:endParaRPr lang="it-IT" dirty="0"/>
          </a:p>
          <a:p>
            <a:endParaRPr lang="it-IT" dirty="0"/>
          </a:p>
        </p:txBody>
      </p:sp>
      <p:sp>
        <p:nvSpPr>
          <p:cNvPr id="28682" name="Line 10"/>
          <p:cNvSpPr>
            <a:spLocks noChangeShapeType="1"/>
          </p:cNvSpPr>
          <p:nvPr/>
        </p:nvSpPr>
        <p:spPr bwMode="auto">
          <a:xfrm flipH="1">
            <a:off x="2655888" y="2917825"/>
            <a:ext cx="850900" cy="688975"/>
          </a:xfrm>
          <a:prstGeom prst="line">
            <a:avLst/>
          </a:prstGeom>
          <a:noFill/>
          <a:ln w="57150">
            <a:solidFill>
              <a:schemeClr val="accent1"/>
            </a:solidFill>
            <a:round/>
            <a:headEnd/>
            <a:tailEnd type="triangle" w="med" len="med"/>
          </a:ln>
          <a:effectLst/>
        </p:spPr>
        <p:txBody>
          <a:bodyPr/>
          <a:lstStyle/>
          <a:p>
            <a:endParaRPr lang="it-IT"/>
          </a:p>
        </p:txBody>
      </p:sp>
      <p:sp>
        <p:nvSpPr>
          <p:cNvPr id="28683" name="Line 11"/>
          <p:cNvSpPr>
            <a:spLocks noChangeShapeType="1"/>
          </p:cNvSpPr>
          <p:nvPr/>
        </p:nvSpPr>
        <p:spPr bwMode="auto">
          <a:xfrm>
            <a:off x="5135563" y="2917825"/>
            <a:ext cx="884237" cy="688975"/>
          </a:xfrm>
          <a:prstGeom prst="line">
            <a:avLst/>
          </a:prstGeom>
          <a:noFill/>
          <a:ln w="57150">
            <a:solidFill>
              <a:schemeClr val="accent1"/>
            </a:solidFill>
            <a:round/>
            <a:headEnd/>
            <a:tailEnd type="triangle" w="med" len="med"/>
          </a:ln>
          <a:effectLst/>
        </p:spPr>
        <p:txBody>
          <a:bodyPr/>
          <a:lstStyle/>
          <a:p>
            <a:endParaRPr lang="it-IT"/>
          </a:p>
        </p:txBody>
      </p:sp>
      <p:sp>
        <p:nvSpPr>
          <p:cNvPr id="4" name="Segnaposto piè di pagina 3"/>
          <p:cNvSpPr>
            <a:spLocks noGrp="1"/>
          </p:cNvSpPr>
          <p:nvPr>
            <p:ph type="ftr" sz="quarter" idx="11"/>
          </p:nvPr>
        </p:nvSpPr>
        <p:spPr/>
        <p:txBody>
          <a:bodyPr/>
          <a:lstStyle/>
          <a:p>
            <a:pPr>
              <a:defRPr/>
            </a:pPr>
            <a:endParaRPr lang="it-IT"/>
          </a:p>
        </p:txBody>
      </p:sp>
    </p:spTree>
    <p:extLst>
      <p:ext uri="{BB962C8B-B14F-4D97-AF65-F5344CB8AC3E}">
        <p14:creationId xmlns:p14="http://schemas.microsoft.com/office/powerpoint/2010/main" val="3451343902"/>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0"/>
                                  </p:iterate>
                                  <p:childTnLst>
                                    <p:set>
                                      <p:cBhvr>
                                        <p:cTn id="14" dur="1" fill="hold">
                                          <p:stCondLst>
                                            <p:cond delay="0"/>
                                          </p:stCondLst>
                                        </p:cTn>
                                        <p:tgtEl>
                                          <p:spTgt spid="3">
                                            <p:bg/>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type="lt">
                                    <p:tmAbs val="0"/>
                                  </p:iterate>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iterate type="lt">
                                    <p:tmAbs val="0"/>
                                  </p:iterate>
                                  <p:childTnLst>
                                    <p:set>
                                      <p:cBhvr>
                                        <p:cTn id="22" dur="1" fill="hold">
                                          <p:stCondLst>
                                            <p:cond delay="0"/>
                                          </p:stCondLst>
                                        </p:cTn>
                                        <p:tgtEl>
                                          <p:spTgt spid="3">
                                            <p:bg/>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iterate type="lt">
                                    <p:tmAbs val="0"/>
                                  </p:iterate>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34" presetClass="emph" presetSubtype="0" fill="hold" grpId="2" nodeType="clickEffect">
                                  <p:stCondLst>
                                    <p:cond delay="0"/>
                                  </p:stCondLst>
                                  <p:iterate type="lt">
                                    <p:tmPct val="10000"/>
                                  </p:iterate>
                                  <p:childTnLst>
                                    <p:animMotion origin="layout" path="M 0.0 0.0 L 0.0 -0.07213" pathEditMode="relative" ptsTypes="">
                                      <p:cBhvr>
                                        <p:cTn id="30" dur="250" accel="50000" decel="50000" autoRev="1" fill="hold">
                                          <p:stCondLst>
                                            <p:cond delay="0"/>
                                          </p:stCondLst>
                                        </p:cTn>
                                        <p:tgtEl>
                                          <p:spTgt spid="3">
                                            <p:bg/>
                                          </p:spTgt>
                                        </p:tgtEl>
                                        <p:attrNameLst>
                                          <p:attrName>ppt_x</p:attrName>
                                          <p:attrName>ppt_y</p:attrName>
                                        </p:attrNameLst>
                                      </p:cBhvr>
                                    </p:animMotion>
                                    <p:animRot by="1500000">
                                      <p:cBhvr>
                                        <p:cTn id="31" dur="125" fill="hold">
                                          <p:stCondLst>
                                            <p:cond delay="0"/>
                                          </p:stCondLst>
                                        </p:cTn>
                                        <p:tgtEl>
                                          <p:spTgt spid="3">
                                            <p:bg/>
                                          </p:spTgt>
                                        </p:tgtEl>
                                        <p:attrNameLst>
                                          <p:attrName>r</p:attrName>
                                        </p:attrNameLst>
                                      </p:cBhvr>
                                    </p:animRot>
                                    <p:animRot by="-1500000">
                                      <p:cBhvr>
                                        <p:cTn id="32" dur="125" fill="hold">
                                          <p:stCondLst>
                                            <p:cond delay="125"/>
                                          </p:stCondLst>
                                        </p:cTn>
                                        <p:tgtEl>
                                          <p:spTgt spid="3">
                                            <p:bg/>
                                          </p:spTgt>
                                        </p:tgtEl>
                                        <p:attrNameLst>
                                          <p:attrName>r</p:attrName>
                                        </p:attrNameLst>
                                      </p:cBhvr>
                                    </p:animRot>
                                    <p:animRot by="-1500000">
                                      <p:cBhvr>
                                        <p:cTn id="33" dur="125" fill="hold">
                                          <p:stCondLst>
                                            <p:cond delay="250"/>
                                          </p:stCondLst>
                                        </p:cTn>
                                        <p:tgtEl>
                                          <p:spTgt spid="3">
                                            <p:bg/>
                                          </p:spTgt>
                                        </p:tgtEl>
                                        <p:attrNameLst>
                                          <p:attrName>r</p:attrName>
                                        </p:attrNameLst>
                                      </p:cBhvr>
                                    </p:animRot>
                                    <p:animRot by="1500000">
                                      <p:cBhvr>
                                        <p:cTn id="34" dur="125" fill="hold">
                                          <p:stCondLst>
                                            <p:cond delay="375"/>
                                          </p:stCondLst>
                                        </p:cTn>
                                        <p:tgtEl>
                                          <p:spTgt spid="3">
                                            <p:bg/>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34" presetClass="emph" presetSubtype="0" fill="hold" grpId="2" nodeType="clickEffect">
                                  <p:stCondLst>
                                    <p:cond delay="0"/>
                                  </p:stCondLst>
                                  <p:iterate type="lt">
                                    <p:tmPct val="10000"/>
                                  </p:iterate>
                                  <p:childTnLst>
                                    <p:animMotion origin="layout" path="M 0.0 0.0 L 0.0 -0.07213" pathEditMode="relative" ptsTypes="">
                                      <p:cBhvr>
                                        <p:cTn id="38" dur="250" accel="50000" decel="50000" autoRev="1" fill="hold">
                                          <p:stCondLst>
                                            <p:cond delay="0"/>
                                          </p:stCondLst>
                                        </p:cTn>
                                        <p:tgtEl>
                                          <p:spTgt spid="3">
                                            <p:txEl>
                                              <p:pRg st="0" end="0"/>
                                            </p:txEl>
                                          </p:spTgt>
                                        </p:tgtEl>
                                        <p:attrNameLst>
                                          <p:attrName>ppt_x</p:attrName>
                                          <p:attrName>ppt_y</p:attrName>
                                        </p:attrNameLst>
                                      </p:cBhvr>
                                    </p:animMotion>
                                    <p:animRot by="1500000">
                                      <p:cBhvr>
                                        <p:cTn id="39" dur="125" fill="hold">
                                          <p:stCondLst>
                                            <p:cond delay="0"/>
                                          </p:stCondLst>
                                        </p:cTn>
                                        <p:tgtEl>
                                          <p:spTgt spid="3">
                                            <p:txEl>
                                              <p:pRg st="0" end="0"/>
                                            </p:txEl>
                                          </p:spTgt>
                                        </p:tgtEl>
                                        <p:attrNameLst>
                                          <p:attrName>r</p:attrName>
                                        </p:attrNameLst>
                                      </p:cBhvr>
                                    </p:animRot>
                                    <p:animRot by="-1500000">
                                      <p:cBhvr>
                                        <p:cTn id="40" dur="125" fill="hold">
                                          <p:stCondLst>
                                            <p:cond delay="125"/>
                                          </p:stCondLst>
                                        </p:cTn>
                                        <p:tgtEl>
                                          <p:spTgt spid="3">
                                            <p:txEl>
                                              <p:pRg st="0" end="0"/>
                                            </p:txEl>
                                          </p:spTgt>
                                        </p:tgtEl>
                                        <p:attrNameLst>
                                          <p:attrName>r</p:attrName>
                                        </p:attrNameLst>
                                      </p:cBhvr>
                                    </p:animRot>
                                    <p:animRot by="-1500000">
                                      <p:cBhvr>
                                        <p:cTn id="41" dur="125" fill="hold">
                                          <p:stCondLst>
                                            <p:cond delay="250"/>
                                          </p:stCondLst>
                                        </p:cTn>
                                        <p:tgtEl>
                                          <p:spTgt spid="3">
                                            <p:txEl>
                                              <p:pRg st="0" end="0"/>
                                            </p:txEl>
                                          </p:spTgt>
                                        </p:tgtEl>
                                        <p:attrNameLst>
                                          <p:attrName>r</p:attrName>
                                        </p:attrNameLst>
                                      </p:cBhvr>
                                    </p:animRot>
                                    <p:animRot by="1500000">
                                      <p:cBhvr>
                                        <p:cTn id="42" dur="125" fill="hold">
                                          <p:stCondLst>
                                            <p:cond delay="375"/>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animBg="1"/>
      <p:bldP spid="3" grpId="1" build="p" animBg="1"/>
      <p:bldP spid="3" grpId="2"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03425"/>
            <a:ext cx="8051800" cy="1341438"/>
          </a:xfrm>
        </p:spPr>
        <p:txBody>
          <a:bodyPr rtlCol="0">
            <a:normAutofit/>
          </a:bodyPr>
          <a:lstStyle/>
          <a:p>
            <a:pPr algn="just" eaLnBrk="1" fontAlgn="auto" hangingPunct="1">
              <a:spcAft>
                <a:spcPts val="0"/>
              </a:spcAft>
              <a:defRPr/>
            </a:pPr>
            <a:br>
              <a:rPr lang="it-IT" dirty="0"/>
            </a:br>
            <a:endParaRPr lang="it-IT" dirty="0"/>
          </a:p>
        </p:txBody>
      </p:sp>
      <p:sp>
        <p:nvSpPr>
          <p:cNvPr id="3" name="Segnaposto contenuto 2"/>
          <p:cNvSpPr>
            <a:spLocks noGrp="1"/>
          </p:cNvSpPr>
          <p:nvPr>
            <p:ph idx="1"/>
          </p:nvPr>
        </p:nvSpPr>
        <p:spPr>
          <a:xfrm>
            <a:off x="254000" y="1360966"/>
            <a:ext cx="8674100" cy="5360509"/>
          </a:xfrm>
        </p:spPr>
        <p:txBody>
          <a:bodyPr>
            <a:normAutofit/>
          </a:bodyPr>
          <a:lstStyle/>
          <a:p>
            <a:pPr algn="just"/>
            <a:r>
              <a:rPr lang="it-IT" b="1" dirty="0"/>
              <a:t>Applicazione art. 8- Caso Oliari e a. c. Italia (21 luglio 2015 ric. n. 18766/11 e 36030/11): </a:t>
            </a:r>
            <a:r>
              <a:rPr lang="it-IT" dirty="0"/>
              <a:t>Italia condannata per la mancata previsione da parte del legislatore di un istituto giuridico diverso dal matrimonio che riconosca una relazione tra persone dello stesso sesso perché la mancanza di riconoscimento di queste unioni comporta una violazione dell’art. 8 </a:t>
            </a:r>
            <a:r>
              <a:rPr lang="it-IT" dirty="0" err="1"/>
              <a:t>Cedu</a:t>
            </a:r>
            <a:r>
              <a:rPr lang="it-IT" dirty="0"/>
              <a:t>.</a:t>
            </a:r>
          </a:p>
        </p:txBody>
      </p:sp>
      <p:sp>
        <p:nvSpPr>
          <p:cNvPr id="4" name="Segnaposto numero diapositiva 3"/>
          <p:cNvSpPr>
            <a:spLocks noGrp="1"/>
          </p:cNvSpPr>
          <p:nvPr>
            <p:ph type="sldNum" sz="quarter" idx="12"/>
          </p:nvPr>
        </p:nvSpPr>
        <p:spPr/>
        <p:txBody>
          <a:bodyPr/>
          <a:lstStyle/>
          <a:p>
            <a:pPr>
              <a:defRPr/>
            </a:pPr>
            <a:fld id="{9E9BC6AD-C025-4EED-B285-6829E9F13E82}" type="slidenum">
              <a:rPr lang="it-IT"/>
              <a:pPr>
                <a:defRPr/>
              </a:pPr>
              <a:t>26</a:t>
            </a:fld>
            <a:endParaRPr lang="it-IT"/>
          </a:p>
        </p:txBody>
      </p:sp>
      <p:sp>
        <p:nvSpPr>
          <p:cNvPr id="27655" name="Titolo 1"/>
          <p:cNvSpPr>
            <a:spLocks/>
          </p:cNvSpPr>
          <p:nvPr/>
        </p:nvSpPr>
        <p:spPr bwMode="auto">
          <a:xfrm>
            <a:off x="254000" y="170120"/>
            <a:ext cx="8674100" cy="942717"/>
          </a:xfrm>
          <a:prstGeom prst="rect">
            <a:avLst/>
          </a:prstGeom>
          <a:noFill/>
          <a:ln w="9525">
            <a:noFill/>
            <a:miter lim="800000"/>
            <a:headEnd/>
            <a:tailEnd/>
          </a:ln>
        </p:spPr>
        <p:txBody>
          <a:bodyPr anchor="ctr"/>
          <a:lstStyle/>
          <a:p>
            <a:pPr algn="just"/>
            <a:r>
              <a:rPr lang="it-IT" sz="3600" b="1" u="sng" dirty="0">
                <a:latin typeface="Calibri" pitchFamily="34" charset="0"/>
              </a:rPr>
              <a:t>Influenza della giurisprudenza della Corte </a:t>
            </a:r>
            <a:r>
              <a:rPr lang="it-IT" sz="3600" b="1" u="sng" dirty="0" err="1">
                <a:latin typeface="Calibri" pitchFamily="34" charset="0"/>
              </a:rPr>
              <a:t>edu</a:t>
            </a:r>
            <a:endParaRPr lang="it-IT" sz="3600" b="1" u="sng" dirty="0">
              <a:latin typeface="Calibri" pitchFamily="34" charset="0"/>
            </a:endParaRPr>
          </a:p>
        </p:txBody>
      </p:sp>
      <p:sp>
        <p:nvSpPr>
          <p:cNvPr id="5" name="Segnaposto piè di pagina 4"/>
          <p:cNvSpPr>
            <a:spLocks noGrp="1"/>
          </p:cNvSpPr>
          <p:nvPr>
            <p:ph type="ftr" sz="quarter" idx="11"/>
          </p:nvPr>
        </p:nvSpPr>
        <p:spPr/>
        <p:txBody>
          <a:bodyPr/>
          <a:lstStyle/>
          <a:p>
            <a:pPr>
              <a:defRPr/>
            </a:pPr>
            <a:endParaRPr lang="it-IT"/>
          </a:p>
        </p:txBody>
      </p:sp>
      <p:pic>
        <p:nvPicPr>
          <p:cNvPr id="7" name="Immagine 6">
            <a:extLst>
              <a:ext uri="{FF2B5EF4-FFF2-40B4-BE49-F238E27FC236}">
                <a16:creationId xmlns:a16="http://schemas.microsoft.com/office/drawing/2014/main" id="{E6BC14AB-1E80-ED44-B51D-35BC0139B10F}"/>
              </a:ext>
            </a:extLst>
          </p:cNvPr>
          <p:cNvPicPr>
            <a:picLocks noChangeAspect="1"/>
          </p:cNvPicPr>
          <p:nvPr/>
        </p:nvPicPr>
        <p:blipFill>
          <a:blip r:embed="rId2"/>
          <a:stretch>
            <a:fillRect/>
          </a:stretch>
        </p:blipFill>
        <p:spPr>
          <a:xfrm>
            <a:off x="5974027" y="4869712"/>
            <a:ext cx="2534973" cy="1898926"/>
          </a:xfrm>
          <a:prstGeom prst="rect">
            <a:avLst/>
          </a:prstGeom>
        </p:spPr>
      </p:pic>
    </p:spTree>
    <p:extLst>
      <p:ext uri="{BB962C8B-B14F-4D97-AF65-F5344CB8AC3E}">
        <p14:creationId xmlns:p14="http://schemas.microsoft.com/office/powerpoint/2010/main" val="1248223092"/>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03425"/>
            <a:ext cx="8051800" cy="1341438"/>
          </a:xfrm>
        </p:spPr>
        <p:txBody>
          <a:bodyPr rtlCol="0">
            <a:normAutofit/>
          </a:bodyPr>
          <a:lstStyle/>
          <a:p>
            <a:pPr algn="just" eaLnBrk="1" fontAlgn="auto" hangingPunct="1">
              <a:spcAft>
                <a:spcPts val="0"/>
              </a:spcAft>
              <a:defRPr/>
            </a:pPr>
            <a:br>
              <a:rPr lang="it-IT" dirty="0"/>
            </a:br>
            <a:endParaRPr lang="it-IT" dirty="0"/>
          </a:p>
        </p:txBody>
      </p:sp>
      <p:sp>
        <p:nvSpPr>
          <p:cNvPr id="3" name="Segnaposto contenuto 2"/>
          <p:cNvSpPr>
            <a:spLocks noGrp="1"/>
          </p:cNvSpPr>
          <p:nvPr>
            <p:ph idx="1"/>
          </p:nvPr>
        </p:nvSpPr>
        <p:spPr>
          <a:xfrm>
            <a:off x="254000" y="1360966"/>
            <a:ext cx="8674100" cy="5360509"/>
          </a:xfrm>
        </p:spPr>
        <p:txBody>
          <a:bodyPr>
            <a:normAutofit/>
          </a:bodyPr>
          <a:lstStyle/>
          <a:p>
            <a:pPr algn="just"/>
            <a:r>
              <a:rPr lang="it-IT" b="1" dirty="0"/>
              <a:t>la Corte europea dei diritti dell’uomo </a:t>
            </a:r>
            <a:r>
              <a:rPr lang="it-IT" dirty="0"/>
              <a:t>riconosce il diritto fondamentale alle relazioni interpersonali…quindi….l’ordinamento italiano deve adeguarsi……..</a:t>
            </a:r>
            <a:endParaRPr lang="it-IT" b="1" dirty="0"/>
          </a:p>
        </p:txBody>
      </p:sp>
      <p:sp>
        <p:nvSpPr>
          <p:cNvPr id="4" name="Segnaposto numero diapositiva 3"/>
          <p:cNvSpPr>
            <a:spLocks noGrp="1"/>
          </p:cNvSpPr>
          <p:nvPr>
            <p:ph type="sldNum" sz="quarter" idx="12"/>
          </p:nvPr>
        </p:nvSpPr>
        <p:spPr/>
        <p:txBody>
          <a:bodyPr/>
          <a:lstStyle/>
          <a:p>
            <a:pPr>
              <a:defRPr/>
            </a:pPr>
            <a:fld id="{9E9BC6AD-C025-4EED-B285-6829E9F13E82}" type="slidenum">
              <a:rPr lang="it-IT"/>
              <a:pPr>
                <a:defRPr/>
              </a:pPr>
              <a:t>27</a:t>
            </a:fld>
            <a:endParaRPr lang="it-IT"/>
          </a:p>
        </p:txBody>
      </p:sp>
      <p:sp>
        <p:nvSpPr>
          <p:cNvPr id="27655" name="Titolo 1"/>
          <p:cNvSpPr>
            <a:spLocks/>
          </p:cNvSpPr>
          <p:nvPr/>
        </p:nvSpPr>
        <p:spPr bwMode="auto">
          <a:xfrm>
            <a:off x="254000" y="170120"/>
            <a:ext cx="8674100" cy="942717"/>
          </a:xfrm>
          <a:prstGeom prst="rect">
            <a:avLst/>
          </a:prstGeom>
          <a:noFill/>
          <a:ln w="9525">
            <a:noFill/>
            <a:miter lim="800000"/>
            <a:headEnd/>
            <a:tailEnd/>
          </a:ln>
        </p:spPr>
        <p:txBody>
          <a:bodyPr anchor="ctr"/>
          <a:lstStyle/>
          <a:p>
            <a:pPr algn="just"/>
            <a:r>
              <a:rPr lang="it-IT" sz="3600" b="1" u="sng" dirty="0">
                <a:latin typeface="Calibri" pitchFamily="34" charset="0"/>
              </a:rPr>
              <a:t>Influenza della giurisprudenza della </a:t>
            </a:r>
            <a:r>
              <a:rPr lang="it-IT" sz="3600" b="1" u="sng" dirty="0" err="1">
                <a:latin typeface="Calibri" pitchFamily="34" charset="0"/>
              </a:rPr>
              <a:t>Corteedu</a:t>
            </a:r>
            <a:endParaRPr lang="it-IT" sz="3600" b="1" u="sng" dirty="0">
              <a:latin typeface="Calibri" pitchFamily="34" charset="0"/>
            </a:endParaRPr>
          </a:p>
        </p:txBody>
      </p:sp>
      <p:sp>
        <p:nvSpPr>
          <p:cNvPr id="5" name="Segnaposto piè di pagina 4"/>
          <p:cNvSpPr>
            <a:spLocks noGrp="1"/>
          </p:cNvSpPr>
          <p:nvPr>
            <p:ph type="ftr" sz="quarter" idx="11"/>
          </p:nvPr>
        </p:nvSpPr>
        <p:spPr/>
        <p:txBody>
          <a:bodyPr/>
          <a:lstStyle/>
          <a:p>
            <a:pPr>
              <a:defRPr/>
            </a:pPr>
            <a:endParaRPr lang="it-IT"/>
          </a:p>
        </p:txBody>
      </p:sp>
    </p:spTree>
    <p:extLst>
      <p:ext uri="{BB962C8B-B14F-4D97-AF65-F5344CB8AC3E}">
        <p14:creationId xmlns:p14="http://schemas.microsoft.com/office/powerpoint/2010/main" val="1404727565"/>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3">
            <a:schemeClr val="lt1"/>
          </a:lnRef>
          <a:fillRef idx="1">
            <a:schemeClr val="accent3"/>
          </a:fillRef>
          <a:effectRef idx="1">
            <a:schemeClr val="accent3"/>
          </a:effectRef>
          <a:fontRef idx="minor">
            <a:schemeClr val="lt1"/>
          </a:fontRef>
        </p:style>
        <p:txBody>
          <a:bodyPr>
            <a:normAutofit/>
          </a:bodyPr>
          <a:lstStyle/>
          <a:p>
            <a:pPr algn="just"/>
            <a:r>
              <a:rPr lang="it-IT" b="1" dirty="0">
                <a:solidFill>
                  <a:schemeClr val="tx1"/>
                </a:solidFill>
              </a:rPr>
              <a:t>RIFORMA: LEGGE SULLE UNIONI CIVILI L. n. 76/2016</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28</a:t>
            </a:fld>
            <a:endParaRPr lang="it-IT"/>
          </a:p>
        </p:txBody>
      </p:sp>
      <p:sp>
        <p:nvSpPr>
          <p:cNvPr id="6" name="Segnaposto contenuto 5"/>
          <p:cNvSpPr>
            <a:spLocks noGrp="1"/>
          </p:cNvSpPr>
          <p:nvPr>
            <p:ph idx="1"/>
          </p:nvPr>
        </p:nvSpPr>
        <p:spPr>
          <a:xfrm>
            <a:off x="247815" y="2309252"/>
            <a:ext cx="8438986" cy="4412223"/>
          </a:xfrm>
        </p:spPr>
        <p:txBody>
          <a:bodyPr>
            <a:normAutofit/>
          </a:bodyPr>
          <a:lstStyle/>
          <a:p>
            <a:pPr algn="just">
              <a:buFontTx/>
              <a:buChar char="-"/>
            </a:pPr>
            <a:r>
              <a:rPr lang="it-IT" dirty="0"/>
              <a:t>….Legge 20 maggio 2016 n. 76…introduce e regola </a:t>
            </a:r>
            <a:r>
              <a:rPr lang="it-IT" u="sng" dirty="0"/>
              <a:t>unioni civili</a:t>
            </a:r>
            <a:r>
              <a:rPr lang="it-IT" dirty="0"/>
              <a:t> (per coppie dello stesso sesso) e </a:t>
            </a:r>
            <a:r>
              <a:rPr lang="it-IT" u="sng" dirty="0"/>
              <a:t>accordi di convivenza</a:t>
            </a:r>
            <a:r>
              <a:rPr lang="it-IT" dirty="0"/>
              <a:t> per coppie di sesso diverso ….e</a:t>
            </a:r>
          </a:p>
          <a:p>
            <a:pPr algn="just">
              <a:buFontTx/>
              <a:buChar char="-"/>
            </a:pPr>
            <a:r>
              <a:rPr lang="it-IT" b="1" dirty="0"/>
              <a:t>delega</a:t>
            </a:r>
            <a:r>
              <a:rPr lang="it-IT" dirty="0"/>
              <a:t> il Governo all’adozione di disposizioni di modifica e riordino delle norme di diritto internazionale privato in materia di unioni civili tra persone dello stesso sesso….</a:t>
            </a:r>
          </a:p>
          <a:p>
            <a:pPr lvl="1" algn="just">
              <a:buFontTx/>
              <a:buChar char="-"/>
            </a:pPr>
            <a:endParaRPr lang="it-IT" dirty="0"/>
          </a:p>
          <a:p>
            <a:endParaRPr lang="it-IT" dirty="0"/>
          </a:p>
        </p:txBody>
      </p:sp>
    </p:spTree>
    <p:extLst>
      <p:ext uri="{BB962C8B-B14F-4D97-AF65-F5344CB8AC3E}">
        <p14:creationId xmlns:p14="http://schemas.microsoft.com/office/powerpoint/2010/main" val="1089135542"/>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54112"/>
          </a:xfrm>
        </p:spPr>
        <p:txBody>
          <a:bodyPr/>
          <a:lstStyle/>
          <a:p>
            <a:pPr eaLnBrk="1" hangingPunct="1"/>
            <a:r>
              <a:rPr lang="it-IT" sz="3200" b="1" dirty="0">
                <a:solidFill>
                  <a:schemeClr val="tx1"/>
                </a:solidFill>
              </a:rPr>
              <a:t>Problemi di diritto internazionale privato</a:t>
            </a:r>
          </a:p>
        </p:txBody>
      </p:sp>
      <p:sp>
        <p:nvSpPr>
          <p:cNvPr id="3" name="Segnaposto contenuto 2"/>
          <p:cNvSpPr>
            <a:spLocks noGrp="1"/>
          </p:cNvSpPr>
          <p:nvPr>
            <p:ph idx="1"/>
          </p:nvPr>
        </p:nvSpPr>
        <p:spPr>
          <a:xfrm>
            <a:off x="1497013" y="1600200"/>
            <a:ext cx="6018212" cy="1623264"/>
          </a:xfrm>
          <a:solidFill>
            <a:schemeClr val="accent1"/>
          </a:solidFill>
        </p:spPr>
        <p:txBody>
          <a:bodyPr/>
          <a:lstStyle/>
          <a:p>
            <a:pPr algn="ctr" eaLnBrk="1" hangingPunct="1">
              <a:buFont typeface="Arial" charset="0"/>
              <a:buNone/>
            </a:pPr>
            <a:r>
              <a:rPr lang="it-IT" dirty="0"/>
              <a:t>Cittadini italiani che concludono all’estero un matrimonio omosessuale</a:t>
            </a:r>
          </a:p>
          <a:p>
            <a:pPr eaLnBrk="1" hangingPunct="1">
              <a:buFont typeface="Arial" charset="0"/>
              <a:buNone/>
            </a:pPr>
            <a:endParaRPr lang="it-IT" dirty="0"/>
          </a:p>
        </p:txBody>
      </p:sp>
      <p:sp>
        <p:nvSpPr>
          <p:cNvPr id="6" name="Segnaposto numero diapositiva 5"/>
          <p:cNvSpPr>
            <a:spLocks noGrp="1"/>
          </p:cNvSpPr>
          <p:nvPr>
            <p:ph type="sldNum" sz="quarter" idx="12"/>
          </p:nvPr>
        </p:nvSpPr>
        <p:spPr/>
        <p:txBody>
          <a:bodyPr/>
          <a:lstStyle/>
          <a:p>
            <a:pPr>
              <a:defRPr/>
            </a:pPr>
            <a:fld id="{142488BC-22C2-4A34-ABA8-BB37AF0FD59A}" type="slidenum">
              <a:rPr lang="it-IT"/>
              <a:pPr>
                <a:defRPr/>
              </a:pPr>
              <a:t>29</a:t>
            </a:fld>
            <a:endParaRPr lang="it-IT"/>
          </a:p>
        </p:txBody>
      </p:sp>
      <p:sp>
        <p:nvSpPr>
          <p:cNvPr id="28680" name="Text Box 8"/>
          <p:cNvSpPr txBox="1">
            <a:spLocks noChangeArrowheads="1"/>
          </p:cNvSpPr>
          <p:nvPr/>
        </p:nvSpPr>
        <p:spPr bwMode="auto">
          <a:xfrm>
            <a:off x="457200" y="3606801"/>
            <a:ext cx="3798887" cy="2369880"/>
          </a:xfrm>
          <a:prstGeom prst="rect">
            <a:avLst/>
          </a:prstGeom>
          <a:noFill/>
          <a:ln w="9525">
            <a:noFill/>
            <a:miter lim="800000"/>
            <a:headEnd/>
            <a:tailEnd/>
          </a:ln>
          <a:effectLst/>
        </p:spPr>
        <p:txBody>
          <a:bodyPr wrap="square">
            <a:spAutoFit/>
          </a:bodyPr>
          <a:lstStyle/>
          <a:p>
            <a:pPr algn="just" defTabSz="914400"/>
            <a:r>
              <a:rPr lang="it-IT" sz="2800" dirty="0">
                <a:latin typeface="Calibri" pitchFamily="34" charset="0"/>
              </a:rPr>
              <a:t>1 – GIURISPRUDENZA CONTRARIA al riconoscimento x motivi di ordine pubblico</a:t>
            </a:r>
            <a:endParaRPr lang="it-IT" sz="2800" dirty="0"/>
          </a:p>
          <a:p>
            <a:pPr defTabSz="914400"/>
            <a:endParaRPr lang="it-IT" dirty="0"/>
          </a:p>
          <a:p>
            <a:pPr defTabSz="914400"/>
            <a:endParaRPr lang="it-IT" dirty="0"/>
          </a:p>
        </p:txBody>
      </p:sp>
      <p:sp>
        <p:nvSpPr>
          <p:cNvPr id="28681" name="Text Box 9"/>
          <p:cNvSpPr txBox="1">
            <a:spLocks noChangeArrowheads="1"/>
          </p:cNvSpPr>
          <p:nvPr/>
        </p:nvSpPr>
        <p:spPr bwMode="auto">
          <a:xfrm>
            <a:off x="4673600" y="3606800"/>
            <a:ext cx="4013200" cy="2092881"/>
          </a:xfrm>
          <a:prstGeom prst="rect">
            <a:avLst/>
          </a:prstGeom>
          <a:noFill/>
          <a:ln w="9525">
            <a:noFill/>
            <a:miter lim="800000"/>
            <a:headEnd/>
            <a:tailEnd/>
          </a:ln>
          <a:effectLst/>
        </p:spPr>
        <p:txBody>
          <a:bodyPr>
            <a:spAutoFit/>
          </a:bodyPr>
          <a:lstStyle/>
          <a:p>
            <a:pPr algn="ctr"/>
            <a:r>
              <a:rPr lang="it-IT" sz="2800" dirty="0">
                <a:latin typeface="Calibri" pitchFamily="34" charset="0"/>
              </a:rPr>
              <a:t>2 – CODIFICAZIONE IN L. 76/2016 = matrimonio omosessuale riconosciuto come unione civile</a:t>
            </a:r>
            <a:endParaRPr lang="it-IT" dirty="0"/>
          </a:p>
          <a:p>
            <a:endParaRPr lang="it-IT" dirty="0"/>
          </a:p>
        </p:txBody>
      </p:sp>
      <p:sp>
        <p:nvSpPr>
          <p:cNvPr id="28682" name="Line 10"/>
          <p:cNvSpPr>
            <a:spLocks noChangeShapeType="1"/>
          </p:cNvSpPr>
          <p:nvPr/>
        </p:nvSpPr>
        <p:spPr bwMode="auto">
          <a:xfrm flipH="1">
            <a:off x="2655888" y="2917825"/>
            <a:ext cx="850900" cy="688975"/>
          </a:xfrm>
          <a:prstGeom prst="line">
            <a:avLst/>
          </a:prstGeom>
          <a:noFill/>
          <a:ln w="57150">
            <a:solidFill>
              <a:schemeClr val="accent1"/>
            </a:solidFill>
            <a:round/>
            <a:headEnd/>
            <a:tailEnd type="triangle" w="med" len="med"/>
          </a:ln>
          <a:effectLst/>
        </p:spPr>
        <p:txBody>
          <a:bodyPr/>
          <a:lstStyle/>
          <a:p>
            <a:endParaRPr lang="it-IT"/>
          </a:p>
        </p:txBody>
      </p:sp>
      <p:sp>
        <p:nvSpPr>
          <p:cNvPr id="28683" name="Line 11"/>
          <p:cNvSpPr>
            <a:spLocks noChangeShapeType="1"/>
          </p:cNvSpPr>
          <p:nvPr/>
        </p:nvSpPr>
        <p:spPr bwMode="auto">
          <a:xfrm>
            <a:off x="5135563" y="2917825"/>
            <a:ext cx="884237" cy="688975"/>
          </a:xfrm>
          <a:prstGeom prst="line">
            <a:avLst/>
          </a:prstGeom>
          <a:noFill/>
          <a:ln w="57150">
            <a:solidFill>
              <a:schemeClr val="accent1"/>
            </a:solidFill>
            <a:round/>
            <a:headEnd/>
            <a:tailEnd type="triangle" w="med" len="med"/>
          </a:ln>
          <a:effectLst/>
        </p:spPr>
        <p:txBody>
          <a:bodyPr/>
          <a:lstStyle/>
          <a:p>
            <a:endParaRPr lang="it-IT"/>
          </a:p>
        </p:txBody>
      </p:sp>
      <p:sp>
        <p:nvSpPr>
          <p:cNvPr id="4" name="Segnaposto piè di pagina 3"/>
          <p:cNvSpPr>
            <a:spLocks noGrp="1"/>
          </p:cNvSpPr>
          <p:nvPr>
            <p:ph type="ftr" sz="quarter" idx="11"/>
          </p:nvPr>
        </p:nvSpPr>
        <p:spPr/>
        <p:txBody>
          <a:bodyPr/>
          <a:lstStyle/>
          <a:p>
            <a:pPr>
              <a:defRPr/>
            </a:pPr>
            <a:endParaRPr lang="it-IT"/>
          </a:p>
        </p:txBody>
      </p:sp>
    </p:spTree>
    <p:extLst>
      <p:ext uri="{BB962C8B-B14F-4D97-AF65-F5344CB8AC3E}">
        <p14:creationId xmlns:p14="http://schemas.microsoft.com/office/powerpoint/2010/main" val="3654381871"/>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0"/>
                                  </p:iterate>
                                  <p:childTnLst>
                                    <p:set>
                                      <p:cBhvr>
                                        <p:cTn id="14" dur="1" fill="hold">
                                          <p:stCondLst>
                                            <p:cond delay="0"/>
                                          </p:stCondLst>
                                        </p:cTn>
                                        <p:tgtEl>
                                          <p:spTgt spid="3">
                                            <p:bg/>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type="lt">
                                    <p:tmAbs val="0"/>
                                  </p:iterate>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iterate type="lt">
                                    <p:tmAbs val="0"/>
                                  </p:iterate>
                                  <p:childTnLst>
                                    <p:set>
                                      <p:cBhvr>
                                        <p:cTn id="22" dur="1" fill="hold">
                                          <p:stCondLst>
                                            <p:cond delay="0"/>
                                          </p:stCondLst>
                                        </p:cTn>
                                        <p:tgtEl>
                                          <p:spTgt spid="3">
                                            <p:bg/>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iterate type="lt">
                                    <p:tmAbs val="0"/>
                                  </p:iterate>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34" presetClass="emph" presetSubtype="0" fill="hold" grpId="2" nodeType="clickEffect">
                                  <p:stCondLst>
                                    <p:cond delay="0"/>
                                  </p:stCondLst>
                                  <p:iterate type="lt">
                                    <p:tmPct val="10000"/>
                                  </p:iterate>
                                  <p:childTnLst>
                                    <p:animMotion origin="layout" path="M 0.0 0.0 L 0.0 -0.07213" pathEditMode="relative" ptsTypes="">
                                      <p:cBhvr>
                                        <p:cTn id="30" dur="250" accel="50000" decel="50000" autoRev="1" fill="hold">
                                          <p:stCondLst>
                                            <p:cond delay="0"/>
                                          </p:stCondLst>
                                        </p:cTn>
                                        <p:tgtEl>
                                          <p:spTgt spid="3">
                                            <p:bg/>
                                          </p:spTgt>
                                        </p:tgtEl>
                                        <p:attrNameLst>
                                          <p:attrName>ppt_x</p:attrName>
                                          <p:attrName>ppt_y</p:attrName>
                                        </p:attrNameLst>
                                      </p:cBhvr>
                                    </p:animMotion>
                                    <p:animRot by="1500000">
                                      <p:cBhvr>
                                        <p:cTn id="31" dur="125" fill="hold">
                                          <p:stCondLst>
                                            <p:cond delay="0"/>
                                          </p:stCondLst>
                                        </p:cTn>
                                        <p:tgtEl>
                                          <p:spTgt spid="3">
                                            <p:bg/>
                                          </p:spTgt>
                                        </p:tgtEl>
                                        <p:attrNameLst>
                                          <p:attrName>r</p:attrName>
                                        </p:attrNameLst>
                                      </p:cBhvr>
                                    </p:animRot>
                                    <p:animRot by="-1500000">
                                      <p:cBhvr>
                                        <p:cTn id="32" dur="125" fill="hold">
                                          <p:stCondLst>
                                            <p:cond delay="125"/>
                                          </p:stCondLst>
                                        </p:cTn>
                                        <p:tgtEl>
                                          <p:spTgt spid="3">
                                            <p:bg/>
                                          </p:spTgt>
                                        </p:tgtEl>
                                        <p:attrNameLst>
                                          <p:attrName>r</p:attrName>
                                        </p:attrNameLst>
                                      </p:cBhvr>
                                    </p:animRot>
                                    <p:animRot by="-1500000">
                                      <p:cBhvr>
                                        <p:cTn id="33" dur="125" fill="hold">
                                          <p:stCondLst>
                                            <p:cond delay="250"/>
                                          </p:stCondLst>
                                        </p:cTn>
                                        <p:tgtEl>
                                          <p:spTgt spid="3">
                                            <p:bg/>
                                          </p:spTgt>
                                        </p:tgtEl>
                                        <p:attrNameLst>
                                          <p:attrName>r</p:attrName>
                                        </p:attrNameLst>
                                      </p:cBhvr>
                                    </p:animRot>
                                    <p:animRot by="1500000">
                                      <p:cBhvr>
                                        <p:cTn id="34" dur="125" fill="hold">
                                          <p:stCondLst>
                                            <p:cond delay="375"/>
                                          </p:stCondLst>
                                        </p:cTn>
                                        <p:tgtEl>
                                          <p:spTgt spid="3">
                                            <p:bg/>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34" presetClass="emph" presetSubtype="0" fill="hold" grpId="2" nodeType="clickEffect">
                                  <p:stCondLst>
                                    <p:cond delay="0"/>
                                  </p:stCondLst>
                                  <p:iterate type="lt">
                                    <p:tmPct val="10000"/>
                                  </p:iterate>
                                  <p:childTnLst>
                                    <p:animMotion origin="layout" path="M 0.0 0.0 L 0.0 -0.07213" pathEditMode="relative" ptsTypes="">
                                      <p:cBhvr>
                                        <p:cTn id="38" dur="250" accel="50000" decel="50000" autoRev="1" fill="hold">
                                          <p:stCondLst>
                                            <p:cond delay="0"/>
                                          </p:stCondLst>
                                        </p:cTn>
                                        <p:tgtEl>
                                          <p:spTgt spid="3">
                                            <p:txEl>
                                              <p:pRg st="0" end="0"/>
                                            </p:txEl>
                                          </p:spTgt>
                                        </p:tgtEl>
                                        <p:attrNameLst>
                                          <p:attrName>ppt_x</p:attrName>
                                          <p:attrName>ppt_y</p:attrName>
                                        </p:attrNameLst>
                                      </p:cBhvr>
                                    </p:animMotion>
                                    <p:animRot by="1500000">
                                      <p:cBhvr>
                                        <p:cTn id="39" dur="125" fill="hold">
                                          <p:stCondLst>
                                            <p:cond delay="0"/>
                                          </p:stCondLst>
                                        </p:cTn>
                                        <p:tgtEl>
                                          <p:spTgt spid="3">
                                            <p:txEl>
                                              <p:pRg st="0" end="0"/>
                                            </p:txEl>
                                          </p:spTgt>
                                        </p:tgtEl>
                                        <p:attrNameLst>
                                          <p:attrName>r</p:attrName>
                                        </p:attrNameLst>
                                      </p:cBhvr>
                                    </p:animRot>
                                    <p:animRot by="-1500000">
                                      <p:cBhvr>
                                        <p:cTn id="40" dur="125" fill="hold">
                                          <p:stCondLst>
                                            <p:cond delay="125"/>
                                          </p:stCondLst>
                                        </p:cTn>
                                        <p:tgtEl>
                                          <p:spTgt spid="3">
                                            <p:txEl>
                                              <p:pRg st="0" end="0"/>
                                            </p:txEl>
                                          </p:spTgt>
                                        </p:tgtEl>
                                        <p:attrNameLst>
                                          <p:attrName>r</p:attrName>
                                        </p:attrNameLst>
                                      </p:cBhvr>
                                    </p:animRot>
                                    <p:animRot by="-1500000">
                                      <p:cBhvr>
                                        <p:cTn id="41" dur="125" fill="hold">
                                          <p:stCondLst>
                                            <p:cond delay="250"/>
                                          </p:stCondLst>
                                        </p:cTn>
                                        <p:tgtEl>
                                          <p:spTgt spid="3">
                                            <p:txEl>
                                              <p:pRg st="0" end="0"/>
                                            </p:txEl>
                                          </p:spTgt>
                                        </p:tgtEl>
                                        <p:attrNameLst>
                                          <p:attrName>r</p:attrName>
                                        </p:attrNameLst>
                                      </p:cBhvr>
                                    </p:animRot>
                                    <p:animRot by="1500000">
                                      <p:cBhvr>
                                        <p:cTn id="42" dur="125" fill="hold">
                                          <p:stCondLst>
                                            <p:cond delay="375"/>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animBg="1"/>
      <p:bldP spid="3" grpId="1" build="p" animBg="1"/>
      <p:bldP spid="3" grpId="2"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p:txBody>
          <a:bodyPr/>
          <a:lstStyle/>
          <a:p>
            <a:r>
              <a:rPr lang="it-IT" dirty="0"/>
              <a:t>Art. 16</a:t>
            </a:r>
          </a:p>
        </p:txBody>
      </p:sp>
      <p:sp>
        <p:nvSpPr>
          <p:cNvPr id="5" name="Segnaposto testo 4"/>
          <p:cNvSpPr>
            <a:spLocks noGrp="1"/>
          </p:cNvSpPr>
          <p:nvPr>
            <p:ph type="body" sz="half" idx="3"/>
          </p:nvPr>
        </p:nvSpPr>
        <p:spPr/>
        <p:txBody>
          <a:bodyPr/>
          <a:lstStyle/>
          <a:p>
            <a:r>
              <a:rPr lang="it-IT" dirty="0"/>
              <a:t>Art. 64</a:t>
            </a:r>
          </a:p>
        </p:txBody>
      </p:sp>
      <p:sp>
        <p:nvSpPr>
          <p:cNvPr id="4" name="Segnaposto contenuto 3"/>
          <p:cNvSpPr>
            <a:spLocks noGrp="1"/>
          </p:cNvSpPr>
          <p:nvPr>
            <p:ph sz="quarter" idx="2"/>
          </p:nvPr>
        </p:nvSpPr>
        <p:spPr/>
        <p:txBody>
          <a:bodyPr>
            <a:normAutofit fontScale="85000" lnSpcReduction="20000"/>
          </a:bodyPr>
          <a:lstStyle/>
          <a:p>
            <a:r>
              <a:rPr lang="it-IT" dirty="0"/>
              <a:t>La legge straniera richiamata non è applicata se i suoi effetti  sono contrari  all’ordine pubblico.</a:t>
            </a:r>
          </a:p>
          <a:p>
            <a:r>
              <a:rPr lang="it-IT" dirty="0"/>
              <a:t>In tal caso si applica la legge richiamata mediante altri criteri di collegamento eventualmente previsti per la medesima ipotesi normativa. In mancanza si applica la legge italiana.</a:t>
            </a:r>
          </a:p>
          <a:p>
            <a:endParaRPr lang="it-IT" dirty="0"/>
          </a:p>
          <a:p>
            <a:endParaRPr lang="it-IT" dirty="0"/>
          </a:p>
        </p:txBody>
      </p:sp>
      <p:sp>
        <p:nvSpPr>
          <p:cNvPr id="6" name="Segnaposto contenuto 5"/>
          <p:cNvSpPr>
            <a:spLocks noGrp="1"/>
          </p:cNvSpPr>
          <p:nvPr>
            <p:ph sz="quarter" idx="4"/>
          </p:nvPr>
        </p:nvSpPr>
        <p:spPr/>
        <p:txBody>
          <a:bodyPr>
            <a:normAutofit fontScale="92500" lnSpcReduction="10000"/>
          </a:bodyPr>
          <a:lstStyle/>
          <a:p>
            <a:r>
              <a:rPr lang="it-IT" dirty="0"/>
              <a:t>La sentenza straniera è riconosciuta in Italia senza che  sia necessario il ricorso ad alcun procedimento quando:  (…) </a:t>
            </a:r>
          </a:p>
          <a:p>
            <a:r>
              <a:rPr lang="it-IT" dirty="0"/>
              <a:t>g) le sue disposizioni non producono effetti contrari all’ordine pubblico.</a:t>
            </a:r>
          </a:p>
        </p:txBody>
      </p:sp>
      <p:sp>
        <p:nvSpPr>
          <p:cNvPr id="2" name="Titolo 1"/>
          <p:cNvSpPr>
            <a:spLocks noGrp="1"/>
          </p:cNvSpPr>
          <p:nvPr>
            <p:ph type="title"/>
          </p:nvPr>
        </p:nvSpPr>
        <p:spPr/>
        <p:txBody>
          <a:bodyPr/>
          <a:lstStyle/>
          <a:p>
            <a:r>
              <a:rPr lang="it-IT" dirty="0"/>
              <a:t>L’</a:t>
            </a:r>
            <a:r>
              <a:rPr lang="it-IT" dirty="0" err="1"/>
              <a:t>o.p.i.</a:t>
            </a:r>
            <a:r>
              <a:rPr lang="it-IT" dirty="0"/>
              <a:t> nella legge 218/95</a:t>
            </a:r>
          </a:p>
        </p:txBody>
      </p:sp>
    </p:spTree>
  </p:cSld>
  <p:clrMapOvr>
    <a:masterClrMapping/>
  </p:clrMapOvr>
  <p:transition>
    <p:wipe di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chemeClr val="tx1"/>
                </a:solidFill>
              </a:rPr>
              <a:t>SOLUZIONE GIURISPRUDENZIALE</a:t>
            </a:r>
          </a:p>
        </p:txBody>
      </p:sp>
      <p:sp>
        <p:nvSpPr>
          <p:cNvPr id="3" name="Segnaposto contenuto 2"/>
          <p:cNvSpPr>
            <a:spLocks noGrp="1"/>
          </p:cNvSpPr>
          <p:nvPr>
            <p:ph sz="quarter" idx="1"/>
          </p:nvPr>
        </p:nvSpPr>
        <p:spPr/>
        <p:txBody>
          <a:bodyPr>
            <a:normAutofit lnSpcReduction="10000"/>
          </a:bodyPr>
          <a:lstStyle/>
          <a:p>
            <a:r>
              <a:rPr lang="it-IT" b="1" dirty="0"/>
              <a:t>App. Roma, decr. 13 luglio 2006</a:t>
            </a:r>
            <a:r>
              <a:rPr lang="it-IT" dirty="0"/>
              <a:t>: </a:t>
            </a:r>
            <a:r>
              <a:rPr lang="it-IT" i="1" dirty="0"/>
              <a:t>il riconoscimento della famiglia naturale  ai sensi dell’art. 29 Cost. non costituisce un ostacolo alla ricezione di nuove figure alle quali la società dà valore di famiglia.</a:t>
            </a:r>
          </a:p>
          <a:p>
            <a:r>
              <a:rPr lang="it-IT" b="1" dirty="0"/>
              <a:t>C. Cass., 21213/07: </a:t>
            </a:r>
            <a:r>
              <a:rPr lang="it-IT" i="1" dirty="0"/>
              <a:t> sulla scorta della Circolare ministeriale n. 55, 18.10.2007, afferma che il nostro ordinamento non ammette il matrimonio omosessuale e la richiesta di trascrizione di un simile atto compiuto all’estero </a:t>
            </a:r>
            <a:r>
              <a:rPr lang="it-IT" i="1" dirty="0" err="1"/>
              <a:t>dev</a:t>
            </a:r>
            <a:r>
              <a:rPr lang="it-IT" i="1" dirty="0"/>
              <a:t>’essere rifiutata per contrarietà all’ordine pubblico.</a:t>
            </a:r>
            <a:endParaRPr lang="it-IT" b="1" dirty="0"/>
          </a:p>
          <a:p>
            <a:endParaRPr lang="it-IT" dirty="0"/>
          </a:p>
        </p:txBody>
      </p:sp>
    </p:spTree>
  </p:cSld>
  <p:clrMapOvr>
    <a:masterClrMapping/>
  </p:clrMapOvr>
  <p:transition>
    <p:wipe di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4727" y="274639"/>
            <a:ext cx="8502074" cy="994122"/>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chemeClr val="tx1"/>
                </a:solidFill>
              </a:rPr>
              <a:t>SOLUZIONE CODIFICATA</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31</a:t>
            </a:fld>
            <a:endParaRPr lang="it-IT"/>
          </a:p>
        </p:txBody>
      </p:sp>
      <p:sp>
        <p:nvSpPr>
          <p:cNvPr id="6" name="Segnaposto contenuto 5"/>
          <p:cNvSpPr>
            <a:spLocks noGrp="1"/>
          </p:cNvSpPr>
          <p:nvPr>
            <p:ph idx="1"/>
          </p:nvPr>
        </p:nvSpPr>
        <p:spPr>
          <a:xfrm>
            <a:off x="184727" y="1847273"/>
            <a:ext cx="8397381" cy="5010728"/>
          </a:xfrm>
        </p:spPr>
        <p:txBody>
          <a:bodyPr>
            <a:normAutofit/>
          </a:bodyPr>
          <a:lstStyle/>
          <a:p>
            <a:pPr algn="just"/>
            <a:r>
              <a:rPr lang="it-IT" dirty="0"/>
              <a:t>SI verifica </a:t>
            </a:r>
            <a:r>
              <a:rPr lang="it-IT" b="1" dirty="0"/>
              <a:t>la trasformazione in unioni civili dei matrimoni contratti da persone dello stesso sesso all’estero</a:t>
            </a:r>
          </a:p>
          <a:p>
            <a:pPr lvl="1" algn="just"/>
            <a:r>
              <a:rPr lang="it-IT" dirty="0"/>
              <a:t>Matrimonio stesso sesso = unione civile</a:t>
            </a:r>
          </a:p>
          <a:p>
            <a:pPr algn="just"/>
            <a:r>
              <a:rPr lang="it-IT" dirty="0"/>
              <a:t>Si tratta di una soluzione già seguita nell’ordinamento italiano per quanto riguarda il riconoscimento dei provvedimenti stranieri </a:t>
            </a:r>
            <a:r>
              <a:rPr lang="it-IT" b="1" dirty="0"/>
              <a:t>di adozione</a:t>
            </a:r>
            <a:r>
              <a:rPr lang="it-IT" dirty="0"/>
              <a:t>:</a:t>
            </a:r>
          </a:p>
          <a:p>
            <a:pPr lvl="1" algn="just"/>
            <a:r>
              <a:rPr lang="it-IT" dirty="0"/>
              <a:t>Adozione dopo arrivo del minore = riconosciuta come  affidamento preadottivo</a:t>
            </a:r>
          </a:p>
        </p:txBody>
      </p:sp>
    </p:spTree>
    <p:extLst>
      <p:ext uri="{BB962C8B-B14F-4D97-AF65-F5344CB8AC3E}">
        <p14:creationId xmlns:p14="http://schemas.microsoft.com/office/powerpoint/2010/main" val="2167634925"/>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par>
                                <p:cTn id="31" presetID="1" presetClass="entr" presetSubtype="0" fill="hold" grpId="2" nodeType="withEffect">
                                  <p:stCondLst>
                                    <p:cond delay="0"/>
                                  </p:stCondLst>
                                  <p:childTnLst>
                                    <p:set>
                                      <p:cBhvr>
                                        <p:cTn id="3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2" nodeType="clickEffect">
                                  <p:stCondLst>
                                    <p:cond delay="0"/>
                                  </p:stCondLst>
                                  <p:childTnLst>
                                    <p:set>
                                      <p:cBhvr>
                                        <p:cTn id="36" dur="1" fill="hold">
                                          <p:stCondLst>
                                            <p:cond delay="0"/>
                                          </p:stCondLst>
                                        </p:cTn>
                                        <p:tgtEl>
                                          <p:spTgt spid="6">
                                            <p:txEl>
                                              <p:pRg st="2" end="2"/>
                                            </p:txEl>
                                          </p:spTgt>
                                        </p:tgtEl>
                                        <p:attrNameLst>
                                          <p:attrName>style.visibility</p:attrName>
                                        </p:attrNameLst>
                                      </p:cBhvr>
                                      <p:to>
                                        <p:strVal val="visible"/>
                                      </p:to>
                                    </p:set>
                                  </p:childTnLst>
                                </p:cTn>
                              </p:par>
                              <p:par>
                                <p:cTn id="37" presetID="1" presetClass="entr" presetSubtype="0" fill="hold" grpId="2" nodeType="withEffect">
                                  <p:stCondLst>
                                    <p:cond delay="0"/>
                                  </p:stCondLst>
                                  <p:childTnLst>
                                    <p:set>
                                      <p:cBhvr>
                                        <p:cTn id="3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p:txBody>
          <a:bodyPr/>
          <a:lstStyle/>
          <a:p>
            <a:endParaRPr lang="it-IT"/>
          </a:p>
        </p:txBody>
      </p:sp>
      <p:sp>
        <p:nvSpPr>
          <p:cNvPr id="2" name="Titolo 1"/>
          <p:cNvSpPr>
            <a:spLocks noGrp="1"/>
          </p:cNvSpPr>
          <p:nvPr>
            <p:ph type="title"/>
          </p:nvPr>
        </p:nvSpPr>
        <p:spPr/>
        <p:txBody>
          <a:bodyPr/>
          <a:lstStyle/>
          <a:p>
            <a:r>
              <a:rPr lang="it-IT" dirty="0"/>
              <a:t>L’ORDINE PUBBLICO ATTENUATO</a:t>
            </a:r>
          </a:p>
        </p:txBody>
      </p:sp>
    </p:spTree>
  </p:cSld>
  <p:clrMapOvr>
    <a:masterClrMapping/>
  </p:clrMapOvr>
  <p:transition>
    <p:wipe di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chemeClr val="tx1"/>
                </a:solidFill>
              </a:rPr>
              <a:t>L’ORDINE PUBBLICO ATTENUATO</a:t>
            </a:r>
          </a:p>
        </p:txBody>
      </p:sp>
      <p:sp>
        <p:nvSpPr>
          <p:cNvPr id="3" name="Segnaposto contenuto 2"/>
          <p:cNvSpPr>
            <a:spLocks noGrp="1"/>
          </p:cNvSpPr>
          <p:nvPr>
            <p:ph sz="quarter" idx="1"/>
          </p:nvPr>
        </p:nvSpPr>
        <p:spPr/>
        <p:txBody>
          <a:bodyPr/>
          <a:lstStyle/>
          <a:p>
            <a:r>
              <a:rPr lang="it-IT" dirty="0"/>
              <a:t>E’ una </a:t>
            </a:r>
            <a:r>
              <a:rPr lang="it-IT" u="sng" dirty="0"/>
              <a:t>graduazione</a:t>
            </a:r>
            <a:r>
              <a:rPr lang="it-IT" dirty="0"/>
              <a:t> del limite dell’</a:t>
            </a:r>
            <a:r>
              <a:rPr lang="it-IT" dirty="0" err="1"/>
              <a:t>o.p.</a:t>
            </a:r>
            <a:r>
              <a:rPr lang="it-IT" dirty="0"/>
              <a:t>: si riconoscono solo alcuni effetti di istituti potenzialmente contrari all’</a:t>
            </a:r>
            <a:r>
              <a:rPr lang="it-IT" dirty="0" err="1"/>
              <a:t>o.p.</a:t>
            </a:r>
            <a:r>
              <a:rPr lang="it-IT" dirty="0"/>
              <a:t>, a seconda del grado di estraneità che la fattispecie presenta con l’ordinamento del foro (si ammettono conseguenze indirette). </a:t>
            </a:r>
          </a:p>
          <a:p>
            <a:endParaRPr lang="it-IT" dirty="0"/>
          </a:p>
        </p:txBody>
      </p:sp>
    </p:spTree>
  </p:cSld>
  <p:clrMapOvr>
    <a:masterClrMapping/>
  </p:clrMapOvr>
  <p:transition>
    <p:wipe di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294967295"/>
          </p:nvPr>
        </p:nvSpPr>
        <p:spPr>
          <a:xfrm>
            <a:off x="6553200" y="6356350"/>
            <a:ext cx="2133600" cy="365125"/>
          </a:xfrm>
          <a:prstGeom prst="rect">
            <a:avLst/>
          </a:prstGeom>
        </p:spPr>
        <p:txBody>
          <a:bodyPr/>
          <a:lstStyle/>
          <a:p>
            <a:fld id="{54ABE1B0-D900-014A-A4D4-83E7E081C2B0}" type="slidenum">
              <a:rPr lang="it-IT" smtClean="0"/>
              <a:pPr/>
              <a:t>34</a:t>
            </a:fld>
            <a:endParaRPr lang="it-IT"/>
          </a:p>
        </p:txBody>
      </p:sp>
      <p:sp>
        <p:nvSpPr>
          <p:cNvPr id="3" name="Segnaposto piè di pagina 2"/>
          <p:cNvSpPr>
            <a:spLocks noGrp="1"/>
          </p:cNvSpPr>
          <p:nvPr>
            <p:ph type="ftr" sz="quarter" idx="4294967295"/>
          </p:nvPr>
        </p:nvSpPr>
        <p:spPr>
          <a:xfrm>
            <a:off x="2557463" y="5322948"/>
            <a:ext cx="3462337" cy="1398528"/>
          </a:xfrm>
          <a:prstGeom prst="rect">
            <a:avLst/>
          </a:prstGeom>
        </p:spPr>
        <p:txBody>
          <a:bodyPr/>
          <a:lstStyle/>
          <a:p>
            <a:endParaRPr lang="it-IT" dirty="0"/>
          </a:p>
        </p:txBody>
      </p:sp>
      <p:sp>
        <p:nvSpPr>
          <p:cNvPr id="6" name="Titolo 5"/>
          <p:cNvSpPr>
            <a:spLocks noGrp="1"/>
          </p:cNvSpPr>
          <p:nvPr>
            <p:ph type="title"/>
          </p:nvPr>
        </p:nvSpPr>
        <p:spPr/>
        <p:txBody>
          <a:bodyPr/>
          <a:lstStyle/>
          <a:p>
            <a:r>
              <a:rPr lang="it-IT" b="1" dirty="0">
                <a:solidFill>
                  <a:schemeClr val="tx1"/>
                </a:solidFill>
              </a:rPr>
              <a:t>RIPUDIO</a:t>
            </a:r>
          </a:p>
        </p:txBody>
      </p:sp>
      <p:sp>
        <p:nvSpPr>
          <p:cNvPr id="8" name="Segnaposto contenuto 7"/>
          <p:cNvSpPr>
            <a:spLocks noGrp="1"/>
          </p:cNvSpPr>
          <p:nvPr>
            <p:ph idx="1"/>
          </p:nvPr>
        </p:nvSpPr>
        <p:spPr>
          <a:xfrm>
            <a:off x="228600" y="1524000"/>
            <a:ext cx="8229600" cy="4676775"/>
          </a:xfrm>
        </p:spPr>
        <p:txBody>
          <a:bodyPr/>
          <a:lstStyle/>
          <a:p>
            <a:pPr marL="274320" lvl="0" indent="-274320" fontAlgn="auto">
              <a:spcAft>
                <a:spcPts val="0"/>
              </a:spcAft>
              <a:buClr>
                <a:srgbClr val="D16349"/>
              </a:buClr>
              <a:buSzPct val="85000"/>
              <a:buFont typeface="Wingdings 2"/>
              <a:buChar char=""/>
            </a:pPr>
            <a:endParaRPr lang="it-IT" sz="2700" kern="1200" dirty="0">
              <a:solidFill>
                <a:prstClr val="black"/>
              </a:solidFill>
              <a:latin typeface="Georgia"/>
            </a:endParaRPr>
          </a:p>
          <a:p>
            <a:pPr marL="0" indent="0" algn="just">
              <a:buNone/>
            </a:pPr>
            <a:endParaRPr lang="it-IT" sz="1800" dirty="0"/>
          </a:p>
        </p:txBody>
      </p:sp>
      <p:sp>
        <p:nvSpPr>
          <p:cNvPr id="2" name="Rettangolo 1">
            <a:extLst>
              <a:ext uri="{FF2B5EF4-FFF2-40B4-BE49-F238E27FC236}">
                <a16:creationId xmlns:a16="http://schemas.microsoft.com/office/drawing/2014/main" id="{5AB7F6C9-0763-C148-8771-F6FF6D3683F9}"/>
              </a:ext>
            </a:extLst>
          </p:cNvPr>
          <p:cNvSpPr/>
          <p:nvPr/>
        </p:nvSpPr>
        <p:spPr>
          <a:xfrm>
            <a:off x="0" y="1752600"/>
            <a:ext cx="8458200" cy="2862322"/>
          </a:xfrm>
          <a:prstGeom prst="rect">
            <a:avLst/>
          </a:prstGeom>
        </p:spPr>
        <p:txBody>
          <a:bodyPr wrap="square">
            <a:spAutoFit/>
          </a:bodyPr>
          <a:lstStyle/>
          <a:p>
            <a:pPr marL="1028700" lvl="1" indent="-571500" algn="just">
              <a:buFont typeface="Arial" panose="020B0604020202020204" pitchFamily="34" charset="0"/>
              <a:buChar char="•"/>
            </a:pPr>
            <a:r>
              <a:rPr lang="it-IT" sz="3600" b="1" dirty="0"/>
              <a:t>Riconoscimento </a:t>
            </a:r>
            <a:r>
              <a:rPr lang="it-IT" sz="3600" dirty="0"/>
              <a:t>di un </a:t>
            </a:r>
            <a:r>
              <a:rPr lang="it-IT" sz="3600" dirty="0" err="1"/>
              <a:t>talaq</a:t>
            </a:r>
            <a:r>
              <a:rPr lang="it-IT" sz="3600" dirty="0"/>
              <a:t> egiziano pronunciato in Egitto per la flebile connessione con l’ordinamento italiano (</a:t>
            </a:r>
            <a:r>
              <a:rPr lang="it-IT" sz="3600" dirty="0" err="1"/>
              <a:t>App</a:t>
            </a:r>
            <a:r>
              <a:rPr lang="it-IT" sz="3600" dirty="0"/>
              <a:t>. Cagliari 2008).</a:t>
            </a:r>
            <a:endParaRPr lang="it-IT" sz="3600" b="1" dirty="0"/>
          </a:p>
        </p:txBody>
      </p:sp>
    </p:spTree>
    <p:extLst>
      <p:ext uri="{BB962C8B-B14F-4D97-AF65-F5344CB8AC3E}">
        <p14:creationId xmlns:p14="http://schemas.microsoft.com/office/powerpoint/2010/main" val="4250229752"/>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294967295"/>
          </p:nvPr>
        </p:nvSpPr>
        <p:spPr>
          <a:xfrm>
            <a:off x="6553200" y="6356350"/>
            <a:ext cx="2133600" cy="365125"/>
          </a:xfrm>
          <a:prstGeom prst="rect">
            <a:avLst/>
          </a:prstGeom>
        </p:spPr>
        <p:txBody>
          <a:bodyPr/>
          <a:lstStyle/>
          <a:p>
            <a:fld id="{54ABE1B0-D900-014A-A4D4-83E7E081C2B0}" type="slidenum">
              <a:rPr lang="it-IT" smtClean="0"/>
              <a:pPr/>
              <a:t>35</a:t>
            </a:fld>
            <a:endParaRPr lang="it-IT"/>
          </a:p>
        </p:txBody>
      </p:sp>
      <p:sp>
        <p:nvSpPr>
          <p:cNvPr id="3" name="Segnaposto piè di pagina 2"/>
          <p:cNvSpPr>
            <a:spLocks noGrp="1"/>
          </p:cNvSpPr>
          <p:nvPr>
            <p:ph type="ftr" sz="quarter" idx="4294967295"/>
          </p:nvPr>
        </p:nvSpPr>
        <p:spPr>
          <a:xfrm>
            <a:off x="3028950" y="5543550"/>
            <a:ext cx="2990850" cy="1177925"/>
          </a:xfrm>
          <a:prstGeom prst="rect">
            <a:avLst/>
          </a:prstGeom>
        </p:spPr>
        <p:txBody>
          <a:bodyPr/>
          <a:lstStyle/>
          <a:p>
            <a:r>
              <a:rPr lang="it-IT" dirty="0"/>
              <a:t>Prof. Sara Tonolo - Dipartimento di Scienze Politiche e Sociali </a:t>
            </a:r>
          </a:p>
        </p:txBody>
      </p:sp>
      <p:sp>
        <p:nvSpPr>
          <p:cNvPr id="6" name="Titolo 5"/>
          <p:cNvSpPr>
            <a:spLocks noGrp="1"/>
          </p:cNvSpPr>
          <p:nvPr>
            <p:ph type="title"/>
          </p:nvPr>
        </p:nvSpPr>
        <p:spPr/>
        <p:txBody>
          <a:bodyPr/>
          <a:lstStyle/>
          <a:p>
            <a:r>
              <a:rPr lang="it-IT" b="1" dirty="0">
                <a:solidFill>
                  <a:schemeClr val="tx1"/>
                </a:solidFill>
              </a:rPr>
              <a:t>SOLUZIONE CODIFICATA</a:t>
            </a:r>
          </a:p>
        </p:txBody>
      </p:sp>
      <p:sp>
        <p:nvSpPr>
          <p:cNvPr id="8" name="Segnaposto contenuto 7"/>
          <p:cNvSpPr>
            <a:spLocks noGrp="1"/>
          </p:cNvSpPr>
          <p:nvPr>
            <p:ph idx="1"/>
          </p:nvPr>
        </p:nvSpPr>
        <p:spPr>
          <a:xfrm>
            <a:off x="152400" y="1219200"/>
            <a:ext cx="8305800" cy="4981575"/>
          </a:xfrm>
        </p:spPr>
        <p:txBody>
          <a:bodyPr/>
          <a:lstStyle/>
          <a:p>
            <a:pPr marL="0" indent="0" algn="just">
              <a:buNone/>
            </a:pPr>
            <a:r>
              <a:rPr lang="it-IT" u="sng" dirty="0"/>
              <a:t>In Belgio</a:t>
            </a:r>
            <a:r>
              <a:rPr lang="it-IT" dirty="0"/>
              <a:t>:</a:t>
            </a:r>
          </a:p>
          <a:p>
            <a:pPr lvl="1" algn="just"/>
            <a:r>
              <a:rPr lang="it-IT" dirty="0">
                <a:solidFill>
                  <a:schemeClr val="tx1"/>
                </a:solidFill>
              </a:rPr>
              <a:t>Art. 57 del Codice del 2004 </a:t>
            </a:r>
            <a:r>
              <a:rPr lang="it-IT" b="1" dirty="0">
                <a:solidFill>
                  <a:schemeClr val="tx1"/>
                </a:solidFill>
              </a:rPr>
              <a:t>RICONOSCE il </a:t>
            </a:r>
            <a:r>
              <a:rPr lang="it-IT" dirty="0">
                <a:solidFill>
                  <a:schemeClr val="tx1"/>
                </a:solidFill>
              </a:rPr>
              <a:t>ripudio in presenza di determinate condizioni: intervento di un giudice, assenza di nazionalità degli Stati che non riconoscono tale forma di dissoluzione del matrimonio; assenza di residenza dei coniugi nello Stato che non riconosce questa dissoluzione del matrimonio; accettazione del divorzio da parte della moglie.</a:t>
            </a:r>
          </a:p>
        </p:txBody>
      </p:sp>
    </p:spTree>
    <p:extLst>
      <p:ext uri="{BB962C8B-B14F-4D97-AF65-F5344CB8AC3E}">
        <p14:creationId xmlns:p14="http://schemas.microsoft.com/office/powerpoint/2010/main" val="909849527"/>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01752" y="0"/>
            <a:ext cx="8534400" cy="1268760"/>
          </a:xfrm>
        </p:spPr>
        <p:txBody>
          <a:bodyPr>
            <a:normAutofit/>
          </a:bodyPr>
          <a:lstStyle/>
          <a:p>
            <a:r>
              <a:rPr lang="it-IT" b="1" dirty="0">
                <a:solidFill>
                  <a:schemeClr val="tx1"/>
                </a:solidFill>
              </a:rPr>
              <a:t>UNIONI CIVILI REGISTRATE ALL’ESTERO </a:t>
            </a:r>
          </a:p>
        </p:txBody>
      </p:sp>
      <p:sp>
        <p:nvSpPr>
          <p:cNvPr id="3" name="Segnaposto contenuto 2"/>
          <p:cNvSpPr>
            <a:spLocks noGrp="1"/>
          </p:cNvSpPr>
          <p:nvPr>
            <p:ph sz="quarter" idx="1"/>
          </p:nvPr>
        </p:nvSpPr>
        <p:spPr/>
        <p:txBody>
          <a:bodyPr>
            <a:normAutofit fontScale="92500" lnSpcReduction="10000"/>
          </a:bodyPr>
          <a:lstStyle/>
          <a:p>
            <a:r>
              <a:rPr lang="it-IT" b="1" dirty="0"/>
              <a:t>Tribunale di Firenze, 7 luglio 2005</a:t>
            </a:r>
            <a:r>
              <a:rPr lang="it-IT" dirty="0"/>
              <a:t>:  coppia omosessuale, composta da un cittadino italiano e uno neozelandese, convive stabilmente in Nuova Zelanda e qui ottiene il riconoscimento di partner de facto. L’italiano si trasferisce in Italia , l’altro ha diritto al permesso di soggiorno per motivi familiari? </a:t>
            </a:r>
          </a:p>
          <a:p>
            <a:r>
              <a:rPr lang="it-IT" dirty="0"/>
              <a:t>SI’. Il giudice italiano riconosce  l’efficacia del provvedimento neozelandese, afferma che sia pacifico che nell’ordinamento italiano la coppia di fatto abbia rilevanza sociale e sostegno costituzionale ex art. 2 Cost. ed una sua disciplina materiale nel c.c. </a:t>
            </a:r>
          </a:p>
          <a:p>
            <a:r>
              <a:rPr lang="it-IT" dirty="0"/>
              <a:t>Si riconosce l’unione limitatamente al ricongiungimento</a:t>
            </a:r>
          </a:p>
        </p:txBody>
      </p:sp>
    </p:spTree>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Art. 16 l.218/95</a:t>
            </a:r>
          </a:p>
        </p:txBody>
      </p:sp>
      <p:sp>
        <p:nvSpPr>
          <p:cNvPr id="3" name="Segnaposto contenuto 2"/>
          <p:cNvSpPr>
            <a:spLocks noGrp="1"/>
          </p:cNvSpPr>
          <p:nvPr>
            <p:ph sz="quarter" idx="1"/>
          </p:nvPr>
        </p:nvSpPr>
        <p:spPr/>
        <p:txBody>
          <a:bodyPr>
            <a:normAutofit fontScale="92500"/>
          </a:bodyPr>
          <a:lstStyle/>
          <a:p>
            <a:r>
              <a:rPr lang="it-IT" dirty="0"/>
              <a:t>L’O.P. COME LIMITE ALL’APPLICAZIONE DEL DIRITTO STRANIERO</a:t>
            </a:r>
          </a:p>
          <a:p>
            <a:r>
              <a:rPr lang="it-IT" dirty="0"/>
              <a:t>Il Giudice deve valutare </a:t>
            </a:r>
            <a:r>
              <a:rPr lang="it-IT" i="1" u="sng" dirty="0"/>
              <a:t>ex ante </a:t>
            </a:r>
            <a:r>
              <a:rPr lang="it-IT" dirty="0"/>
              <a:t> se la legge straniera,richiamata dalle norme di conflitto, possa produrre </a:t>
            </a:r>
            <a:r>
              <a:rPr lang="it-IT" u="sng" dirty="0"/>
              <a:t>effetti</a:t>
            </a:r>
            <a:r>
              <a:rPr lang="it-IT" dirty="0"/>
              <a:t> contrari all’o. p. del suo ordinamento. In caso positivo, disattiva la norma straniera e ne individua una diversa attraverso altri criteri di collegamento previsti dalla norma di conflitto. </a:t>
            </a:r>
          </a:p>
          <a:p>
            <a:r>
              <a:rPr lang="it-IT" dirty="0"/>
              <a:t>Il giudice potrà invocare la contrarietà di un effetto ad una singola norma, </a:t>
            </a:r>
            <a:r>
              <a:rPr lang="it-IT" dirty="0" err="1"/>
              <a:t>purchè</a:t>
            </a:r>
            <a:r>
              <a:rPr lang="it-IT" dirty="0"/>
              <a:t> questa esprima un </a:t>
            </a:r>
            <a:r>
              <a:rPr lang="it-IT" u="sng" dirty="0"/>
              <a:t>valore</a:t>
            </a:r>
            <a:r>
              <a:rPr lang="it-IT" dirty="0"/>
              <a:t> irrinunciabile per l’ordinamento del foro.</a:t>
            </a:r>
          </a:p>
          <a:p>
            <a:endParaRPr lang="it-IT" dirty="0"/>
          </a:p>
        </p:txBody>
      </p:sp>
    </p:spTree>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Art. 64 l. 218/95</a:t>
            </a:r>
          </a:p>
        </p:txBody>
      </p:sp>
      <p:sp>
        <p:nvSpPr>
          <p:cNvPr id="3" name="Segnaposto contenuto 2"/>
          <p:cNvSpPr>
            <a:spLocks noGrp="1"/>
          </p:cNvSpPr>
          <p:nvPr>
            <p:ph sz="quarter" idx="1"/>
          </p:nvPr>
        </p:nvSpPr>
        <p:spPr/>
        <p:txBody>
          <a:bodyPr>
            <a:normAutofit/>
          </a:bodyPr>
          <a:lstStyle/>
          <a:p>
            <a:r>
              <a:rPr lang="it-IT" dirty="0"/>
              <a:t>L’O.P. COME LIMITE AL RICONOSCIMENTO DELLE DECISIONI STRANIERE</a:t>
            </a:r>
          </a:p>
          <a:p>
            <a:r>
              <a:rPr lang="it-IT" dirty="0"/>
              <a:t>Tra i requisiti per il riconoscimento automatico delle decisioni straniere nell’ordinamento italiano vi è la non contrarietà delle decisione all’</a:t>
            </a:r>
            <a:r>
              <a:rPr lang="it-IT" dirty="0" err="1"/>
              <a:t>o.p.i.</a:t>
            </a:r>
            <a:r>
              <a:rPr lang="it-IT" dirty="0"/>
              <a:t> </a:t>
            </a:r>
          </a:p>
          <a:p>
            <a:r>
              <a:rPr lang="it-IT" dirty="0"/>
              <a:t> sia il rito sia il merito possono essere incompatibili con l’ordinamento dello Stato richiesto.</a:t>
            </a:r>
          </a:p>
          <a:p>
            <a:r>
              <a:rPr lang="it-IT" dirty="0"/>
              <a:t>E’ rilevato su istanza di parte, in sede di opposizione al riconoscimento   </a:t>
            </a:r>
          </a:p>
          <a:p>
            <a:endParaRPr lang="it-IT" dirty="0"/>
          </a:p>
        </p:txBody>
      </p:sp>
    </p:spTree>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Funzionamento del limite</a:t>
            </a:r>
          </a:p>
        </p:txBody>
      </p:sp>
      <p:sp>
        <p:nvSpPr>
          <p:cNvPr id="3" name="Segnaposto contenuto 2"/>
          <p:cNvSpPr>
            <a:spLocks noGrp="1"/>
          </p:cNvSpPr>
          <p:nvPr>
            <p:ph sz="quarter" idx="1"/>
          </p:nvPr>
        </p:nvSpPr>
        <p:spPr/>
        <p:txBody>
          <a:bodyPr/>
          <a:lstStyle/>
          <a:p>
            <a:r>
              <a:rPr lang="it-IT" dirty="0"/>
              <a:t>Il giudice valuta gli EFFETTI che una norma o una sentenza straniera può provocare nell’ordinamento del foro.</a:t>
            </a:r>
          </a:p>
          <a:p>
            <a:r>
              <a:rPr lang="it-IT" dirty="0"/>
              <a:t>Contrarietà  MANIFESTA ai principi del foro.</a:t>
            </a:r>
          </a:p>
          <a:p>
            <a:r>
              <a:rPr lang="it-IT" dirty="0"/>
              <a:t>La norma disapplicata o la sentenza rifiutata deve esprimere un VALORE GIURIDICO IRRINUNCIABILE. </a:t>
            </a:r>
          </a:p>
        </p:txBody>
      </p:sp>
    </p:spTree>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p:cNvSpPr>
            <a:spLocks noGrp="1"/>
          </p:cNvSpPr>
          <p:nvPr>
            <p:ph type="body" idx="1"/>
          </p:nvPr>
        </p:nvSpPr>
        <p:spPr/>
        <p:txBody>
          <a:bodyPr/>
          <a:lstStyle/>
          <a:p>
            <a:r>
              <a:rPr lang="it-IT" dirty="0"/>
              <a:t>Il matrimonio islamico</a:t>
            </a:r>
          </a:p>
          <a:p>
            <a:r>
              <a:rPr lang="it-IT" dirty="0"/>
              <a:t>Il ripudio</a:t>
            </a:r>
          </a:p>
          <a:p>
            <a:r>
              <a:rPr lang="it-IT" dirty="0"/>
              <a:t>Il matrimonio omosessuale</a:t>
            </a:r>
          </a:p>
          <a:p>
            <a:r>
              <a:rPr lang="it-IT" dirty="0"/>
              <a:t>Le unioni civili</a:t>
            </a:r>
          </a:p>
        </p:txBody>
      </p:sp>
      <p:sp>
        <p:nvSpPr>
          <p:cNvPr id="2" name="Titolo 1"/>
          <p:cNvSpPr>
            <a:spLocks noGrp="1"/>
          </p:cNvSpPr>
          <p:nvPr>
            <p:ph type="title"/>
          </p:nvPr>
        </p:nvSpPr>
        <p:spPr/>
        <p:txBody>
          <a:bodyPr>
            <a:normAutofit/>
          </a:bodyPr>
          <a:lstStyle/>
          <a:p>
            <a:pPr algn="ctr"/>
            <a:r>
              <a:rPr lang="it-IT" dirty="0"/>
              <a:t>ALCUNI ISTITUTI  CRITICI</a:t>
            </a:r>
          </a:p>
        </p:txBody>
      </p:sp>
    </p:spTree>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MATRIMONIO ISLAMICO</a:t>
            </a:r>
          </a:p>
        </p:txBody>
      </p:sp>
      <p:sp>
        <p:nvSpPr>
          <p:cNvPr id="3" name="Segnaposto contenuto 2"/>
          <p:cNvSpPr>
            <a:spLocks noGrp="1"/>
          </p:cNvSpPr>
          <p:nvPr>
            <p:ph sz="quarter" idx="1"/>
          </p:nvPr>
        </p:nvSpPr>
        <p:spPr/>
        <p:txBody>
          <a:bodyPr/>
          <a:lstStyle/>
          <a:p>
            <a:r>
              <a:rPr lang="it-IT" dirty="0"/>
              <a:t>Il consenso può anche non essere espresso personalmente dalla sposa; </a:t>
            </a:r>
          </a:p>
          <a:p>
            <a:r>
              <a:rPr lang="it-IT" dirty="0"/>
              <a:t>Impedimenti di tipo religioso, ma non di parentela;</a:t>
            </a:r>
          </a:p>
          <a:p>
            <a:r>
              <a:rPr lang="it-IT" dirty="0"/>
              <a:t>Celebrazione a distanza (telefono);</a:t>
            </a:r>
          </a:p>
          <a:p>
            <a:r>
              <a:rPr lang="it-IT" dirty="0"/>
              <a:t>Contratto bilaterale a prestazioni NON equivalenti .</a:t>
            </a:r>
          </a:p>
          <a:p>
            <a:endParaRPr lang="it-IT" dirty="0"/>
          </a:p>
          <a:p>
            <a:endParaRPr lang="it-IT" dirty="0"/>
          </a:p>
        </p:txBody>
      </p:sp>
    </p:spTree>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MATRIMONIO ISLAMICO</a:t>
            </a:r>
          </a:p>
        </p:txBody>
      </p:sp>
      <p:sp>
        <p:nvSpPr>
          <p:cNvPr id="3" name="Segnaposto contenuto 2"/>
          <p:cNvSpPr>
            <a:spLocks noGrp="1"/>
          </p:cNvSpPr>
          <p:nvPr>
            <p:ph sz="quarter" idx="1"/>
          </p:nvPr>
        </p:nvSpPr>
        <p:spPr/>
        <p:txBody>
          <a:bodyPr>
            <a:normAutofit fontScale="92500" lnSpcReduction="10000"/>
          </a:bodyPr>
          <a:lstStyle/>
          <a:p>
            <a:r>
              <a:rPr lang="it-IT" dirty="0"/>
              <a:t>Profili di contrarietà all’art. 3 Cost.: principio di uguaglianza.</a:t>
            </a:r>
          </a:p>
          <a:p>
            <a:r>
              <a:rPr lang="it-IT" dirty="0"/>
              <a:t>Limiti all’autodeterminazione</a:t>
            </a:r>
          </a:p>
          <a:p>
            <a:r>
              <a:rPr lang="it-IT" dirty="0"/>
              <a:t>Violazione della libertà religiosa</a:t>
            </a:r>
          </a:p>
          <a:p>
            <a:r>
              <a:rPr lang="it-IT" dirty="0"/>
              <a:t>Rilascio del nulla osta spesso rifiutato dalle autorità islamiche</a:t>
            </a:r>
          </a:p>
          <a:p>
            <a:endParaRPr lang="it-IT" dirty="0"/>
          </a:p>
          <a:p>
            <a:endParaRPr lang="it-IT" dirty="0"/>
          </a:p>
          <a:p>
            <a:endParaRPr lang="it-IT" dirty="0"/>
          </a:p>
          <a:p>
            <a:r>
              <a:rPr lang="it-IT" dirty="0"/>
              <a:t>Problemi circa la sua trascrizione nel registro di stato civile </a:t>
            </a:r>
          </a:p>
        </p:txBody>
      </p:sp>
      <p:sp>
        <p:nvSpPr>
          <p:cNvPr id="4" name="Freccia in giù 3"/>
          <p:cNvSpPr/>
          <p:nvPr/>
        </p:nvSpPr>
        <p:spPr>
          <a:xfrm>
            <a:off x="4214810" y="3714752"/>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ransition>
    <p:wipe dir="d"/>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ttà">
  <a:themeElements>
    <a:clrScheme name="Città">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ttà">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ttà">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184</TotalTime>
  <Words>1913</Words>
  <Application>Microsoft Macintosh PowerPoint</Application>
  <PresentationFormat>Presentazione su schermo (4:3)</PresentationFormat>
  <Paragraphs>180</Paragraphs>
  <Slides>36</Slides>
  <Notes>19</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36</vt:i4>
      </vt:variant>
    </vt:vector>
  </HeadingPairs>
  <TitlesOfParts>
    <vt:vector size="42" baseType="lpstr">
      <vt:lpstr>Arial</vt:lpstr>
      <vt:lpstr>Calibri</vt:lpstr>
      <vt:lpstr>Georgia</vt:lpstr>
      <vt:lpstr>Wingdings</vt:lpstr>
      <vt:lpstr>Wingdings 2</vt:lpstr>
      <vt:lpstr>Città</vt:lpstr>
      <vt:lpstr>L’ORDINE PUBBLICO INTERNAZIONALE</vt:lpstr>
      <vt:lpstr>Definizione</vt:lpstr>
      <vt:lpstr>L’o.p.i. nella legge 218/95</vt:lpstr>
      <vt:lpstr>Art. 16 l.218/95</vt:lpstr>
      <vt:lpstr>Art. 64 l. 218/95</vt:lpstr>
      <vt:lpstr>Funzionamento del limite</vt:lpstr>
      <vt:lpstr>ALCUNI ISTITUTI  CRITICI</vt:lpstr>
      <vt:lpstr>IL MATRIMONIO ISLAMICO</vt:lpstr>
      <vt:lpstr>IL MATRIMONIO ISLAMICO</vt:lpstr>
      <vt:lpstr>LIBERTA’ MATRIMONIALE DONNA MUSULMANA</vt:lpstr>
      <vt:lpstr>LIBERTA’ MATRIMONIALE DONNA MUSULMANA</vt:lpstr>
      <vt:lpstr>IL MATRIMONIO ISLAMICO</vt:lpstr>
      <vt:lpstr>POLIGAMIA</vt:lpstr>
      <vt:lpstr>POLIGAMIA</vt:lpstr>
      <vt:lpstr>IL RIPUDIO</vt:lpstr>
      <vt:lpstr>IL RIPUDIO</vt:lpstr>
      <vt:lpstr>IL RIPUDIO</vt:lpstr>
      <vt:lpstr>RIPUDIO</vt:lpstr>
      <vt:lpstr>RIPUDIO</vt:lpstr>
      <vt:lpstr>RIPUDIO - PROBLEMA</vt:lpstr>
      <vt:lpstr>MATRIMONI DI ALTRE RELIGIONI</vt:lpstr>
      <vt:lpstr>IL MATRIMONIO OMOSESSUALE</vt:lpstr>
      <vt:lpstr>Presentazione standard di PowerPoint</vt:lpstr>
      <vt:lpstr>IL MATRIMONIO OMOSESSUALE</vt:lpstr>
      <vt:lpstr>Problemi di diritto internazionale privato</vt:lpstr>
      <vt:lpstr> </vt:lpstr>
      <vt:lpstr> </vt:lpstr>
      <vt:lpstr>RIFORMA: LEGGE SULLE UNIONI CIVILI L. n. 76/2016</vt:lpstr>
      <vt:lpstr>Problemi di diritto internazionale privato</vt:lpstr>
      <vt:lpstr>SOLUZIONE GIURISPRUDENZIALE</vt:lpstr>
      <vt:lpstr>SOLUZIONE CODIFICATA</vt:lpstr>
      <vt:lpstr>L’ORDINE PUBBLICO ATTENUATO</vt:lpstr>
      <vt:lpstr>L’ORDINE PUBBLICO ATTENUATO</vt:lpstr>
      <vt:lpstr>RIPUDIO</vt:lpstr>
      <vt:lpstr>SOLUZIONE CODIFICATA</vt:lpstr>
      <vt:lpstr>UNIONI CIVILI REGISTRATE ALL’ESTERO </vt:lpstr>
    </vt:vector>
  </TitlesOfParts>
  <Company>Acer</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L’ORDINE PUBBLICO INTERNAZIONALE</dc:title>
  <dc:creator>Valued Acer Customer</dc:creator>
  <cp:lastModifiedBy>TONOLO SARA</cp:lastModifiedBy>
  <cp:revision>29</cp:revision>
  <dcterms:created xsi:type="dcterms:W3CDTF">2011-04-19T13:37:15Z</dcterms:created>
  <dcterms:modified xsi:type="dcterms:W3CDTF">2019-11-10T16:42:55Z</dcterms:modified>
</cp:coreProperties>
</file>