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6" r:id="rId3"/>
    <p:sldId id="267" r:id="rId4"/>
    <p:sldId id="268" r:id="rId5"/>
    <p:sldId id="270" r:id="rId6"/>
    <p:sldId id="269" r:id="rId7"/>
    <p:sldId id="257" r:id="rId8"/>
    <p:sldId id="271" r:id="rId9"/>
    <p:sldId id="272" r:id="rId10"/>
    <p:sldId id="273" r:id="rId11"/>
    <p:sldId id="275" r:id="rId12"/>
    <p:sldId id="258" r:id="rId13"/>
    <p:sldId id="259" r:id="rId14"/>
    <p:sldId id="261" r:id="rId15"/>
    <p:sldId id="264" r:id="rId16"/>
    <p:sldId id="260" r:id="rId17"/>
    <p:sldId id="262" r:id="rId18"/>
    <p:sldId id="263" r:id="rId19"/>
    <p:sldId id="265" r:id="rId20"/>
    <p:sldId id="276" r:id="rId21"/>
    <p:sldId id="278" r:id="rId22"/>
    <p:sldId id="279" r:id="rId23"/>
    <p:sldId id="280" r:id="rId24"/>
    <p:sldId id="277" r:id="rId25"/>
    <p:sldId id="282" r:id="rId26"/>
    <p:sldId id="283" r:id="rId27"/>
    <p:sldId id="284" r:id="rId2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1" autoAdjust="0"/>
    <p:restoredTop sz="94660"/>
  </p:normalViewPr>
  <p:slideViewPr>
    <p:cSldViewPr snapToGrid="0">
      <p:cViewPr varScale="1">
        <p:scale>
          <a:sx n="75" d="100"/>
          <a:sy n="75" d="100"/>
        </p:scale>
        <p:origin x="48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0331CB9-C1F7-469F-82B0-6525867F229B}" type="datetimeFigureOut">
              <a:rPr lang="it-IT" smtClean="0"/>
              <a:t>08/05/2019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9D65811-1EEA-486F-986D-C58DB696B304}" type="slidenum">
              <a:rPr lang="it-IT" smtClean="0"/>
              <a:t>‹#›</a:t>
            </a:fld>
            <a:endParaRPr lang="it-IT"/>
          </a:p>
        </p:txBody>
      </p:sp>
    </p:spTree>
    <p:extLst>
      <p:ext uri="{BB962C8B-B14F-4D97-AF65-F5344CB8AC3E}">
        <p14:creationId xmlns:p14="http://schemas.microsoft.com/office/powerpoint/2010/main" val="3288365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331CB9-C1F7-469F-82B0-6525867F229B}" type="datetimeFigureOut">
              <a:rPr lang="it-IT" smtClean="0"/>
              <a:t>08/05/2019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9D65811-1EEA-486F-986D-C58DB696B304}" type="slidenum">
              <a:rPr lang="it-IT" smtClean="0"/>
              <a:t>‹#›</a:t>
            </a:fld>
            <a:endParaRPr lang="it-IT"/>
          </a:p>
        </p:txBody>
      </p:sp>
    </p:spTree>
    <p:extLst>
      <p:ext uri="{BB962C8B-B14F-4D97-AF65-F5344CB8AC3E}">
        <p14:creationId xmlns:p14="http://schemas.microsoft.com/office/powerpoint/2010/main" val="1589824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331CB9-C1F7-469F-82B0-6525867F229B}" type="datetimeFigureOut">
              <a:rPr lang="it-IT" smtClean="0"/>
              <a:t>08/05/2019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9D65811-1EEA-486F-986D-C58DB696B304}" type="slidenum">
              <a:rPr lang="it-IT" smtClean="0"/>
              <a:t>‹#›</a:t>
            </a:fld>
            <a:endParaRPr lang="it-IT"/>
          </a:p>
        </p:txBody>
      </p:sp>
    </p:spTree>
    <p:extLst>
      <p:ext uri="{BB962C8B-B14F-4D97-AF65-F5344CB8AC3E}">
        <p14:creationId xmlns:p14="http://schemas.microsoft.com/office/powerpoint/2010/main" val="2390737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331CB9-C1F7-469F-82B0-6525867F229B}" type="datetimeFigureOut">
              <a:rPr lang="it-IT" smtClean="0"/>
              <a:t>08/05/2019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9D65811-1EEA-486F-986D-C58DB696B304}" type="slidenum">
              <a:rPr lang="it-IT" smtClean="0"/>
              <a:t>‹#›</a:t>
            </a:fld>
            <a:endParaRPr lang="it-IT"/>
          </a:p>
        </p:txBody>
      </p:sp>
    </p:spTree>
    <p:extLst>
      <p:ext uri="{BB962C8B-B14F-4D97-AF65-F5344CB8AC3E}">
        <p14:creationId xmlns:p14="http://schemas.microsoft.com/office/powerpoint/2010/main" val="3675768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331CB9-C1F7-469F-82B0-6525867F229B}" type="datetimeFigureOut">
              <a:rPr lang="it-IT" smtClean="0"/>
              <a:t>08/05/2019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9D65811-1EEA-486F-986D-C58DB696B304}" type="slidenum">
              <a:rPr lang="it-IT" smtClean="0"/>
              <a:t>‹#›</a:t>
            </a:fld>
            <a:endParaRPr lang="it-IT"/>
          </a:p>
        </p:txBody>
      </p:sp>
    </p:spTree>
    <p:extLst>
      <p:ext uri="{BB962C8B-B14F-4D97-AF65-F5344CB8AC3E}">
        <p14:creationId xmlns:p14="http://schemas.microsoft.com/office/powerpoint/2010/main" val="1814122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0331CB9-C1F7-469F-82B0-6525867F229B}" type="datetimeFigureOut">
              <a:rPr lang="it-IT" smtClean="0"/>
              <a:t>08/05/2019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9D65811-1EEA-486F-986D-C58DB696B304}" type="slidenum">
              <a:rPr lang="it-IT" smtClean="0"/>
              <a:t>‹#›</a:t>
            </a:fld>
            <a:endParaRPr lang="it-IT"/>
          </a:p>
        </p:txBody>
      </p:sp>
    </p:spTree>
    <p:extLst>
      <p:ext uri="{BB962C8B-B14F-4D97-AF65-F5344CB8AC3E}">
        <p14:creationId xmlns:p14="http://schemas.microsoft.com/office/powerpoint/2010/main" val="2113760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0331CB9-C1F7-469F-82B0-6525867F229B}" type="datetimeFigureOut">
              <a:rPr lang="it-IT" smtClean="0"/>
              <a:t>08/05/2019</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79D65811-1EEA-486F-986D-C58DB696B304}" type="slidenum">
              <a:rPr lang="it-IT" smtClean="0"/>
              <a:t>‹#›</a:t>
            </a:fld>
            <a:endParaRPr lang="it-IT"/>
          </a:p>
        </p:txBody>
      </p:sp>
    </p:spTree>
    <p:extLst>
      <p:ext uri="{BB962C8B-B14F-4D97-AF65-F5344CB8AC3E}">
        <p14:creationId xmlns:p14="http://schemas.microsoft.com/office/powerpoint/2010/main" val="2602680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331CB9-C1F7-469F-82B0-6525867F229B}" type="datetimeFigureOut">
              <a:rPr lang="it-IT" smtClean="0"/>
              <a:t>08/05/2019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79D65811-1EEA-486F-986D-C58DB696B304}" type="slidenum">
              <a:rPr lang="it-IT" smtClean="0"/>
              <a:t>‹#›</a:t>
            </a:fld>
            <a:endParaRPr lang="it-IT"/>
          </a:p>
        </p:txBody>
      </p:sp>
    </p:spTree>
    <p:extLst>
      <p:ext uri="{BB962C8B-B14F-4D97-AF65-F5344CB8AC3E}">
        <p14:creationId xmlns:p14="http://schemas.microsoft.com/office/powerpoint/2010/main" val="1834883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331CB9-C1F7-469F-82B0-6525867F229B}" type="datetimeFigureOut">
              <a:rPr lang="it-IT" smtClean="0"/>
              <a:t>08/05/2019</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79D65811-1EEA-486F-986D-C58DB696B304}" type="slidenum">
              <a:rPr lang="it-IT" smtClean="0"/>
              <a:t>‹#›</a:t>
            </a:fld>
            <a:endParaRPr lang="it-IT"/>
          </a:p>
        </p:txBody>
      </p:sp>
    </p:spTree>
    <p:extLst>
      <p:ext uri="{BB962C8B-B14F-4D97-AF65-F5344CB8AC3E}">
        <p14:creationId xmlns:p14="http://schemas.microsoft.com/office/powerpoint/2010/main" val="3718496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331CB9-C1F7-469F-82B0-6525867F229B}" type="datetimeFigureOut">
              <a:rPr lang="it-IT" smtClean="0"/>
              <a:t>08/05/2019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9D65811-1EEA-486F-986D-C58DB696B304}" type="slidenum">
              <a:rPr lang="it-IT" smtClean="0"/>
              <a:t>‹#›</a:t>
            </a:fld>
            <a:endParaRPr lang="it-IT"/>
          </a:p>
        </p:txBody>
      </p:sp>
    </p:spTree>
    <p:extLst>
      <p:ext uri="{BB962C8B-B14F-4D97-AF65-F5344CB8AC3E}">
        <p14:creationId xmlns:p14="http://schemas.microsoft.com/office/powerpoint/2010/main" val="447647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331CB9-C1F7-469F-82B0-6525867F229B}" type="datetimeFigureOut">
              <a:rPr lang="it-IT" smtClean="0"/>
              <a:t>08/05/2019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9D65811-1EEA-486F-986D-C58DB696B304}" type="slidenum">
              <a:rPr lang="it-IT" smtClean="0"/>
              <a:t>‹#›</a:t>
            </a:fld>
            <a:endParaRPr lang="it-IT"/>
          </a:p>
        </p:txBody>
      </p:sp>
    </p:spTree>
    <p:extLst>
      <p:ext uri="{BB962C8B-B14F-4D97-AF65-F5344CB8AC3E}">
        <p14:creationId xmlns:p14="http://schemas.microsoft.com/office/powerpoint/2010/main" val="1815384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331CB9-C1F7-469F-82B0-6525867F229B}" type="datetimeFigureOut">
              <a:rPr lang="it-IT" smtClean="0"/>
              <a:t>08/05/2019</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D65811-1EEA-486F-986D-C58DB696B304}" type="slidenum">
              <a:rPr lang="it-IT" smtClean="0"/>
              <a:t>‹#›</a:t>
            </a:fld>
            <a:endParaRPr lang="it-IT"/>
          </a:p>
        </p:txBody>
      </p:sp>
    </p:spTree>
    <p:extLst>
      <p:ext uri="{BB962C8B-B14F-4D97-AF65-F5344CB8AC3E}">
        <p14:creationId xmlns:p14="http://schemas.microsoft.com/office/powerpoint/2010/main" val="35311681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7667" y="524933"/>
            <a:ext cx="6578600" cy="1292662"/>
          </a:xfrm>
          <a:prstGeom prst="rect">
            <a:avLst/>
          </a:prstGeom>
          <a:noFill/>
        </p:spPr>
        <p:txBody>
          <a:bodyPr wrap="square" rtlCol="0">
            <a:spAutoFit/>
          </a:bodyPr>
          <a:lstStyle/>
          <a:p>
            <a:r>
              <a:rPr lang="it-IT" sz="2400" b="1" dirty="0" smtClean="0">
                <a:solidFill>
                  <a:srgbClr val="0000FF"/>
                </a:solidFill>
              </a:rPr>
              <a:t>Un buon testo scientifico deve essere:</a:t>
            </a:r>
          </a:p>
          <a:p>
            <a:endParaRPr lang="it-IT" dirty="0"/>
          </a:p>
          <a:p>
            <a:pPr marL="342900" indent="-342900">
              <a:buAutoNum type="arabicPeriod"/>
            </a:pPr>
            <a:r>
              <a:rPr lang="it-IT" dirty="0" smtClean="0"/>
              <a:t>CHIARO – evitare dettagli inutili</a:t>
            </a:r>
          </a:p>
          <a:p>
            <a:pPr marL="342900" indent="-342900">
              <a:buAutoNum type="arabicPeriod"/>
            </a:pPr>
            <a:endParaRPr lang="it-IT"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0780" y="914267"/>
            <a:ext cx="4265587" cy="1410925"/>
          </a:xfrm>
          <a:prstGeom prst="rect">
            <a:avLst/>
          </a:prstGeom>
        </p:spPr>
      </p:pic>
    </p:spTree>
    <p:extLst>
      <p:ext uri="{BB962C8B-B14F-4D97-AF65-F5344CB8AC3E}">
        <p14:creationId xmlns:p14="http://schemas.microsoft.com/office/powerpoint/2010/main" val="32979735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76867" y="457200"/>
            <a:ext cx="6578600" cy="4801314"/>
          </a:xfrm>
          <a:prstGeom prst="rect">
            <a:avLst/>
          </a:prstGeom>
          <a:noFill/>
        </p:spPr>
        <p:txBody>
          <a:bodyPr wrap="square" rtlCol="0">
            <a:spAutoFit/>
          </a:bodyPr>
          <a:lstStyle/>
          <a:p>
            <a:r>
              <a:rPr lang="it-IT" b="1" dirty="0" smtClean="0">
                <a:solidFill>
                  <a:srgbClr val="0000FF"/>
                </a:solidFill>
              </a:rPr>
              <a:t>STRUTTURA LOGICA DEL TESTO</a:t>
            </a:r>
          </a:p>
          <a:p>
            <a:endParaRPr lang="it-IT" dirty="0" smtClean="0"/>
          </a:p>
          <a:p>
            <a:pPr marL="342900" indent="-342900">
              <a:buFontTx/>
              <a:buAutoNum type="arabicPeriod"/>
            </a:pPr>
            <a:r>
              <a:rPr lang="it-IT" dirty="0" smtClean="0">
                <a:solidFill>
                  <a:schemeClr val="bg1">
                    <a:lumMod val="65000"/>
                  </a:schemeClr>
                </a:solidFill>
              </a:rPr>
              <a:t>Partire dal </a:t>
            </a:r>
            <a:r>
              <a:rPr lang="it-IT" b="1" u="sng" dirty="0" smtClean="0">
                <a:solidFill>
                  <a:schemeClr val="bg1">
                    <a:lumMod val="65000"/>
                  </a:schemeClr>
                </a:solidFill>
              </a:rPr>
              <a:t>TITOLO</a:t>
            </a:r>
          </a:p>
          <a:p>
            <a:pPr marL="342900" indent="-342900">
              <a:buAutoNum type="arabicPeriod"/>
            </a:pPr>
            <a:endParaRPr lang="it-IT" dirty="0" smtClean="0">
              <a:solidFill>
                <a:schemeClr val="bg1">
                  <a:lumMod val="65000"/>
                </a:schemeClr>
              </a:solidFill>
            </a:endParaRPr>
          </a:p>
          <a:p>
            <a:pPr marL="342900" indent="-342900">
              <a:buAutoNum type="arabicPeriod"/>
            </a:pPr>
            <a:r>
              <a:rPr lang="it-IT" dirty="0" smtClean="0">
                <a:solidFill>
                  <a:schemeClr val="bg1">
                    <a:lumMod val="65000"/>
                  </a:schemeClr>
                </a:solidFill>
              </a:rPr>
              <a:t>Poi l’</a:t>
            </a:r>
            <a:r>
              <a:rPr lang="it-IT" b="1" u="sng" dirty="0" smtClean="0">
                <a:solidFill>
                  <a:schemeClr val="bg1">
                    <a:lumMod val="65000"/>
                  </a:schemeClr>
                </a:solidFill>
              </a:rPr>
              <a:t>INDICE</a:t>
            </a:r>
            <a:r>
              <a:rPr lang="it-IT" dirty="0" smtClean="0">
                <a:solidFill>
                  <a:schemeClr val="bg1">
                    <a:lumMod val="65000"/>
                  </a:schemeClr>
                </a:solidFill>
              </a:rPr>
              <a:t> per avere una idea della struttura del testo</a:t>
            </a:r>
          </a:p>
          <a:p>
            <a:pPr marL="342900" indent="-342900">
              <a:buAutoNum type="arabicPeriod"/>
            </a:pPr>
            <a:endParaRPr lang="it-IT" dirty="0" smtClean="0">
              <a:solidFill>
                <a:schemeClr val="bg1">
                  <a:lumMod val="65000"/>
                </a:schemeClr>
              </a:solidFill>
            </a:endParaRPr>
          </a:p>
          <a:p>
            <a:pPr marL="342900" indent="-342900">
              <a:buAutoNum type="arabicPeriod"/>
            </a:pPr>
            <a:r>
              <a:rPr lang="it-IT" b="1" u="sng" dirty="0" smtClean="0">
                <a:solidFill>
                  <a:schemeClr val="bg1">
                    <a:lumMod val="65000"/>
                  </a:schemeClr>
                </a:solidFill>
              </a:rPr>
              <a:t>Organizzare il contenuto</a:t>
            </a:r>
            <a:r>
              <a:rPr lang="it-IT" dirty="0" smtClean="0">
                <a:solidFill>
                  <a:schemeClr val="bg1">
                    <a:lumMod val="65000"/>
                  </a:schemeClr>
                </a:solidFill>
              </a:rPr>
              <a:t> dividendolo in</a:t>
            </a:r>
          </a:p>
          <a:p>
            <a:pPr marL="742950" lvl="1" indent="-285750">
              <a:buFontTx/>
              <a:buChar char="-"/>
            </a:pPr>
            <a:r>
              <a:rPr lang="it-IT" dirty="0" smtClean="0">
                <a:solidFill>
                  <a:schemeClr val="bg1">
                    <a:lumMod val="65000"/>
                  </a:schemeClr>
                </a:solidFill>
              </a:rPr>
              <a:t>Tipo di contenuto (introduzione, metodi ecc.)</a:t>
            </a:r>
          </a:p>
          <a:p>
            <a:pPr marL="742950" lvl="1" indent="-285750">
              <a:buFontTx/>
              <a:buChar char="-"/>
            </a:pPr>
            <a:r>
              <a:rPr lang="it-IT" dirty="0" smtClean="0">
                <a:solidFill>
                  <a:schemeClr val="bg1">
                    <a:lumMod val="65000"/>
                  </a:schemeClr>
                </a:solidFill>
              </a:rPr>
              <a:t>Argomento (sezioni)</a:t>
            </a:r>
          </a:p>
          <a:p>
            <a:pPr marL="742950" lvl="1" indent="-285750">
              <a:buFontTx/>
              <a:buChar char="-"/>
            </a:pPr>
            <a:r>
              <a:rPr lang="it-IT" dirty="0" smtClean="0">
                <a:solidFill>
                  <a:schemeClr val="bg1">
                    <a:lumMod val="65000"/>
                  </a:schemeClr>
                </a:solidFill>
              </a:rPr>
              <a:t>Concetti (1 per paragrafo)</a:t>
            </a:r>
          </a:p>
          <a:p>
            <a:pPr marL="742950" lvl="1" indent="-285750">
              <a:buFontTx/>
              <a:buChar char="-"/>
            </a:pPr>
            <a:r>
              <a:rPr lang="it-IT" dirty="0" smtClean="0">
                <a:solidFill>
                  <a:schemeClr val="bg1">
                    <a:lumMod val="65000"/>
                  </a:schemeClr>
                </a:solidFill>
              </a:rPr>
              <a:t>Significato diviso 1 per frase, successione logica, da generale al particolare</a:t>
            </a:r>
          </a:p>
          <a:p>
            <a:pPr marL="342900" indent="-342900">
              <a:buAutoNum type="arabicPeriod"/>
            </a:pPr>
            <a:endParaRPr lang="it-IT" dirty="0" smtClean="0"/>
          </a:p>
          <a:p>
            <a:pPr marL="342900" indent="-342900">
              <a:buFontTx/>
              <a:buAutoNum type="arabicPeriod"/>
            </a:pPr>
            <a:r>
              <a:rPr lang="it-IT" dirty="0" smtClean="0"/>
              <a:t>Può essere utile </a:t>
            </a:r>
            <a:r>
              <a:rPr lang="it-IT" b="1" u="sng" dirty="0" smtClean="0"/>
              <a:t>ragionare per IMMAGINI</a:t>
            </a:r>
            <a:r>
              <a:rPr lang="it-IT" dirty="0" smtClean="0"/>
              <a:t> (chiedersi quali immagini possono «raccontare» il testo, ad es. 1 ogni 2 pagine.</a:t>
            </a:r>
          </a:p>
          <a:p>
            <a:pPr marL="342900" indent="-342900">
              <a:buAutoNum type="arabicPeriod"/>
            </a:pPr>
            <a:endParaRPr lang="it-IT" dirty="0" smtClean="0"/>
          </a:p>
          <a:p>
            <a:pPr marL="360000" lvl="1"/>
            <a:endParaRPr lang="it-IT" dirty="0" smtClean="0"/>
          </a:p>
        </p:txBody>
      </p:sp>
      <p:pic>
        <p:nvPicPr>
          <p:cNvPr id="3" name="Picture 2"/>
          <p:cNvPicPr>
            <a:picLocks noChangeAspect="1"/>
          </p:cNvPicPr>
          <p:nvPr/>
        </p:nvPicPr>
        <p:blipFill>
          <a:blip r:embed="rId2"/>
          <a:stretch>
            <a:fillRect/>
          </a:stretch>
        </p:blipFill>
        <p:spPr>
          <a:xfrm>
            <a:off x="5621865" y="544515"/>
            <a:ext cx="3021542" cy="2678762"/>
          </a:xfrm>
          <a:prstGeom prst="rect">
            <a:avLst/>
          </a:prstGeom>
        </p:spPr>
      </p:pic>
    </p:spTree>
    <p:extLst>
      <p:ext uri="{BB962C8B-B14F-4D97-AF65-F5344CB8AC3E}">
        <p14:creationId xmlns:p14="http://schemas.microsoft.com/office/powerpoint/2010/main" val="39144679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76867" y="457200"/>
            <a:ext cx="6578600" cy="5355312"/>
          </a:xfrm>
          <a:prstGeom prst="rect">
            <a:avLst/>
          </a:prstGeom>
          <a:noFill/>
        </p:spPr>
        <p:txBody>
          <a:bodyPr wrap="square" rtlCol="0">
            <a:spAutoFit/>
          </a:bodyPr>
          <a:lstStyle/>
          <a:p>
            <a:r>
              <a:rPr lang="it-IT" b="1" dirty="0" smtClean="0">
                <a:solidFill>
                  <a:srgbClr val="0000FF"/>
                </a:solidFill>
              </a:rPr>
              <a:t>STRUTTURA LOGICA DEL TESTO</a:t>
            </a:r>
          </a:p>
          <a:p>
            <a:endParaRPr lang="it-IT" dirty="0" smtClean="0"/>
          </a:p>
          <a:p>
            <a:pPr marL="342900" indent="-342900">
              <a:buFontTx/>
              <a:buAutoNum type="arabicPeriod"/>
            </a:pPr>
            <a:r>
              <a:rPr lang="it-IT" dirty="0" smtClean="0">
                <a:solidFill>
                  <a:schemeClr val="bg1">
                    <a:lumMod val="65000"/>
                  </a:schemeClr>
                </a:solidFill>
              </a:rPr>
              <a:t>Partire dal </a:t>
            </a:r>
            <a:r>
              <a:rPr lang="it-IT" b="1" u="sng" dirty="0" smtClean="0">
                <a:solidFill>
                  <a:schemeClr val="bg1">
                    <a:lumMod val="65000"/>
                  </a:schemeClr>
                </a:solidFill>
              </a:rPr>
              <a:t>TITOLO</a:t>
            </a:r>
          </a:p>
          <a:p>
            <a:pPr marL="342900" indent="-342900">
              <a:buAutoNum type="arabicPeriod"/>
            </a:pPr>
            <a:endParaRPr lang="it-IT" dirty="0" smtClean="0">
              <a:solidFill>
                <a:schemeClr val="bg1">
                  <a:lumMod val="65000"/>
                </a:schemeClr>
              </a:solidFill>
            </a:endParaRPr>
          </a:p>
          <a:p>
            <a:pPr marL="342900" indent="-342900">
              <a:buAutoNum type="arabicPeriod"/>
            </a:pPr>
            <a:r>
              <a:rPr lang="it-IT" dirty="0" smtClean="0">
                <a:solidFill>
                  <a:schemeClr val="bg1">
                    <a:lumMod val="65000"/>
                  </a:schemeClr>
                </a:solidFill>
              </a:rPr>
              <a:t>Poi l’</a:t>
            </a:r>
            <a:r>
              <a:rPr lang="it-IT" b="1" u="sng" dirty="0" smtClean="0">
                <a:solidFill>
                  <a:schemeClr val="bg1">
                    <a:lumMod val="65000"/>
                  </a:schemeClr>
                </a:solidFill>
              </a:rPr>
              <a:t>INDICE</a:t>
            </a:r>
            <a:r>
              <a:rPr lang="it-IT" dirty="0" smtClean="0">
                <a:solidFill>
                  <a:schemeClr val="bg1">
                    <a:lumMod val="65000"/>
                  </a:schemeClr>
                </a:solidFill>
              </a:rPr>
              <a:t> per avere una idea della struttura del testo</a:t>
            </a:r>
          </a:p>
          <a:p>
            <a:pPr marL="342900" indent="-342900">
              <a:buAutoNum type="arabicPeriod"/>
            </a:pPr>
            <a:endParaRPr lang="it-IT" dirty="0" smtClean="0">
              <a:solidFill>
                <a:schemeClr val="bg1">
                  <a:lumMod val="65000"/>
                </a:schemeClr>
              </a:solidFill>
            </a:endParaRPr>
          </a:p>
          <a:p>
            <a:pPr marL="342900" indent="-342900">
              <a:buAutoNum type="arabicPeriod"/>
            </a:pPr>
            <a:r>
              <a:rPr lang="it-IT" b="1" u="sng" dirty="0" smtClean="0">
                <a:solidFill>
                  <a:schemeClr val="bg1">
                    <a:lumMod val="65000"/>
                  </a:schemeClr>
                </a:solidFill>
              </a:rPr>
              <a:t>Organizzare il contenuto</a:t>
            </a:r>
            <a:r>
              <a:rPr lang="it-IT" dirty="0" smtClean="0">
                <a:solidFill>
                  <a:schemeClr val="bg1">
                    <a:lumMod val="65000"/>
                  </a:schemeClr>
                </a:solidFill>
              </a:rPr>
              <a:t> dividendolo in</a:t>
            </a:r>
          </a:p>
          <a:p>
            <a:pPr marL="742950" lvl="1" indent="-285750">
              <a:buFontTx/>
              <a:buChar char="-"/>
            </a:pPr>
            <a:r>
              <a:rPr lang="it-IT" dirty="0" smtClean="0">
                <a:solidFill>
                  <a:schemeClr val="bg1">
                    <a:lumMod val="65000"/>
                  </a:schemeClr>
                </a:solidFill>
              </a:rPr>
              <a:t>Tipo di contenuto (introduzione, metodi ecc.)</a:t>
            </a:r>
          </a:p>
          <a:p>
            <a:pPr marL="742950" lvl="1" indent="-285750">
              <a:buFontTx/>
              <a:buChar char="-"/>
            </a:pPr>
            <a:r>
              <a:rPr lang="it-IT" dirty="0" smtClean="0">
                <a:solidFill>
                  <a:schemeClr val="bg1">
                    <a:lumMod val="65000"/>
                  </a:schemeClr>
                </a:solidFill>
              </a:rPr>
              <a:t>Argomento (sezioni)</a:t>
            </a:r>
          </a:p>
          <a:p>
            <a:pPr marL="742950" lvl="1" indent="-285750">
              <a:buFontTx/>
              <a:buChar char="-"/>
            </a:pPr>
            <a:r>
              <a:rPr lang="it-IT" dirty="0" smtClean="0">
                <a:solidFill>
                  <a:schemeClr val="bg1">
                    <a:lumMod val="65000"/>
                  </a:schemeClr>
                </a:solidFill>
              </a:rPr>
              <a:t>Concetti (1 per paragrafo)</a:t>
            </a:r>
          </a:p>
          <a:p>
            <a:pPr marL="742950" lvl="1" indent="-285750">
              <a:buFontTx/>
              <a:buChar char="-"/>
            </a:pPr>
            <a:r>
              <a:rPr lang="it-IT" dirty="0" smtClean="0">
                <a:solidFill>
                  <a:schemeClr val="bg1">
                    <a:lumMod val="65000"/>
                  </a:schemeClr>
                </a:solidFill>
              </a:rPr>
              <a:t>Significato diviso 1 per frase, successione logica, da generale al particolare</a:t>
            </a:r>
          </a:p>
          <a:p>
            <a:pPr marL="342900" indent="-342900">
              <a:buAutoNum type="arabicPeriod"/>
            </a:pPr>
            <a:endParaRPr lang="it-IT" dirty="0" smtClean="0">
              <a:solidFill>
                <a:schemeClr val="bg1">
                  <a:lumMod val="65000"/>
                </a:schemeClr>
              </a:solidFill>
            </a:endParaRPr>
          </a:p>
          <a:p>
            <a:pPr marL="342900" indent="-342900">
              <a:buFontTx/>
              <a:buAutoNum type="arabicPeriod"/>
            </a:pPr>
            <a:r>
              <a:rPr lang="it-IT" dirty="0" smtClean="0">
                <a:solidFill>
                  <a:schemeClr val="bg1">
                    <a:lumMod val="65000"/>
                  </a:schemeClr>
                </a:solidFill>
              </a:rPr>
              <a:t>Può essere utile </a:t>
            </a:r>
            <a:r>
              <a:rPr lang="it-IT" b="1" u="sng" dirty="0" smtClean="0">
                <a:solidFill>
                  <a:schemeClr val="bg1">
                    <a:lumMod val="65000"/>
                  </a:schemeClr>
                </a:solidFill>
              </a:rPr>
              <a:t>ragionare per IMMAGINI</a:t>
            </a:r>
            <a:r>
              <a:rPr lang="it-IT" dirty="0" smtClean="0">
                <a:solidFill>
                  <a:schemeClr val="bg1">
                    <a:lumMod val="65000"/>
                  </a:schemeClr>
                </a:solidFill>
              </a:rPr>
              <a:t> (chiedersi quali immagini possono «raccontare» il testo, ad es. 1 ogni 2 pagine.</a:t>
            </a:r>
          </a:p>
          <a:p>
            <a:pPr marL="342900" indent="-342900">
              <a:buFontTx/>
              <a:buAutoNum type="arabicPeriod"/>
            </a:pPr>
            <a:endParaRPr lang="it-IT" dirty="0"/>
          </a:p>
          <a:p>
            <a:pPr marL="342900" indent="-342900">
              <a:buFontTx/>
              <a:buAutoNum type="arabicPeriod"/>
            </a:pPr>
            <a:r>
              <a:rPr lang="it-IT" dirty="0" smtClean="0"/>
              <a:t>Ricordarsi che serviranno MOLTE REVISIONI per un buon lavoro!</a:t>
            </a:r>
          </a:p>
          <a:p>
            <a:pPr marL="342900" indent="-342900">
              <a:buAutoNum type="arabicPeriod"/>
            </a:pPr>
            <a:endParaRPr lang="it-IT" dirty="0" smtClean="0"/>
          </a:p>
          <a:p>
            <a:pPr marL="360000" lvl="1"/>
            <a:endParaRPr lang="it-IT"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2740" y="572226"/>
            <a:ext cx="3757582" cy="3390174"/>
          </a:xfrm>
          <a:prstGeom prst="rect">
            <a:avLst/>
          </a:prstGeom>
        </p:spPr>
      </p:pic>
    </p:spTree>
    <p:extLst>
      <p:ext uri="{BB962C8B-B14F-4D97-AF65-F5344CB8AC3E}">
        <p14:creationId xmlns:p14="http://schemas.microsoft.com/office/powerpoint/2010/main" val="21356294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02267" y="838200"/>
            <a:ext cx="4231864" cy="4339650"/>
          </a:xfrm>
          <a:prstGeom prst="rect">
            <a:avLst/>
          </a:prstGeom>
          <a:noFill/>
        </p:spPr>
        <p:txBody>
          <a:bodyPr wrap="none" rtlCol="0">
            <a:spAutoFit/>
          </a:bodyPr>
          <a:lstStyle/>
          <a:p>
            <a:r>
              <a:rPr lang="it-IT" sz="2400" b="1" dirty="0" smtClean="0">
                <a:solidFill>
                  <a:srgbClr val="0000FF"/>
                </a:solidFill>
              </a:rPr>
              <a:t>ELEMENTI TIPICI DEL TESTO</a:t>
            </a:r>
          </a:p>
          <a:p>
            <a:endParaRPr lang="it-IT" dirty="0"/>
          </a:p>
          <a:p>
            <a:pPr marL="342900" indent="-342900">
              <a:buAutoNum type="arabicPeriod"/>
            </a:pPr>
            <a:r>
              <a:rPr lang="it-IT" dirty="0" smtClean="0"/>
              <a:t>Titolo</a:t>
            </a:r>
          </a:p>
          <a:p>
            <a:pPr marL="342900" indent="-342900">
              <a:buAutoNum type="arabicPeriod"/>
            </a:pPr>
            <a:endParaRPr lang="it-IT" dirty="0" smtClean="0"/>
          </a:p>
          <a:p>
            <a:pPr marL="342900" indent="-342900">
              <a:buAutoNum type="arabicPeriod"/>
            </a:pPr>
            <a:r>
              <a:rPr lang="it-IT" dirty="0" smtClean="0"/>
              <a:t>Abstract/Riassunto</a:t>
            </a:r>
          </a:p>
          <a:p>
            <a:pPr marL="342900" indent="-342900">
              <a:buAutoNum type="arabicPeriod"/>
            </a:pPr>
            <a:endParaRPr lang="it-IT" dirty="0" smtClean="0"/>
          </a:p>
          <a:p>
            <a:pPr marL="342900" indent="-342900">
              <a:buAutoNum type="arabicPeriod"/>
            </a:pPr>
            <a:r>
              <a:rPr lang="it-IT" dirty="0" smtClean="0"/>
              <a:t>Introduzione</a:t>
            </a:r>
          </a:p>
          <a:p>
            <a:pPr marL="342900" indent="-342900">
              <a:buAutoNum type="arabicPeriod"/>
            </a:pPr>
            <a:endParaRPr lang="it-IT" dirty="0" smtClean="0"/>
          </a:p>
          <a:p>
            <a:pPr marL="342900" indent="-342900">
              <a:buAutoNum type="arabicPeriod"/>
            </a:pPr>
            <a:r>
              <a:rPr lang="it-IT" dirty="0" smtClean="0"/>
              <a:t>Risultati e Discussione (a volte separati)</a:t>
            </a:r>
          </a:p>
          <a:p>
            <a:pPr marL="342900" indent="-342900">
              <a:buAutoNum type="arabicPeriod"/>
            </a:pPr>
            <a:endParaRPr lang="it-IT" dirty="0" smtClean="0"/>
          </a:p>
          <a:p>
            <a:pPr marL="342900" indent="-342900">
              <a:buAutoNum type="arabicPeriod"/>
            </a:pPr>
            <a:r>
              <a:rPr lang="it-IT" dirty="0" smtClean="0"/>
              <a:t>Materiali e Metodi /Parte sperimentale</a:t>
            </a:r>
          </a:p>
          <a:p>
            <a:pPr marL="342900" indent="-342900">
              <a:buAutoNum type="arabicPeriod"/>
            </a:pPr>
            <a:endParaRPr lang="it-IT" dirty="0" smtClean="0"/>
          </a:p>
          <a:p>
            <a:pPr marL="342900" indent="-342900">
              <a:buAutoNum type="arabicPeriod"/>
            </a:pPr>
            <a:r>
              <a:rPr lang="it-IT" dirty="0" smtClean="0"/>
              <a:t>Bibliografia</a:t>
            </a:r>
          </a:p>
          <a:p>
            <a:pPr marL="342900" indent="-342900">
              <a:buAutoNum type="arabicPeriod"/>
            </a:pPr>
            <a:endParaRPr lang="it-IT" dirty="0" smtClean="0"/>
          </a:p>
          <a:p>
            <a:pPr marL="342900" indent="-342900">
              <a:buAutoNum type="arabicPeriod"/>
            </a:pPr>
            <a:r>
              <a:rPr lang="it-IT" dirty="0" smtClean="0"/>
              <a:t>Appendici</a:t>
            </a:r>
            <a:endParaRPr lang="it-IT" dirty="0"/>
          </a:p>
        </p:txBody>
      </p:sp>
    </p:spTree>
    <p:extLst>
      <p:ext uri="{BB962C8B-B14F-4D97-AF65-F5344CB8AC3E}">
        <p14:creationId xmlns:p14="http://schemas.microsoft.com/office/powerpoint/2010/main" val="42519870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6733" y="601133"/>
            <a:ext cx="7239289" cy="3508653"/>
          </a:xfrm>
          <a:prstGeom prst="rect">
            <a:avLst/>
          </a:prstGeom>
          <a:noFill/>
        </p:spPr>
        <p:txBody>
          <a:bodyPr wrap="none" rtlCol="0">
            <a:spAutoFit/>
          </a:bodyPr>
          <a:lstStyle/>
          <a:p>
            <a:pPr marL="342900" indent="-342900">
              <a:buAutoNum type="arabicPeriod"/>
            </a:pPr>
            <a:r>
              <a:rPr lang="it-IT" sz="2400" b="1" dirty="0" smtClean="0">
                <a:solidFill>
                  <a:srgbClr val="0000FF"/>
                </a:solidFill>
              </a:rPr>
              <a:t>TITOLO</a:t>
            </a:r>
          </a:p>
          <a:p>
            <a:pPr marL="342900" indent="-342900">
              <a:buAutoNum type="arabicPeriod"/>
            </a:pPr>
            <a:endParaRPr lang="it-IT" dirty="0"/>
          </a:p>
          <a:p>
            <a:pPr marL="342900" indent="-342900">
              <a:buAutoNum type="arabicPeriod"/>
            </a:pPr>
            <a:endParaRPr lang="it-IT" dirty="0" smtClean="0"/>
          </a:p>
          <a:p>
            <a:pPr marL="285750" indent="-285750">
              <a:buFontTx/>
              <a:buChar char="-"/>
            </a:pPr>
            <a:r>
              <a:rPr lang="it-IT" dirty="0" smtClean="0"/>
              <a:t>Ragionare per parole chiave (max. 3) – parole importanti vengono prima</a:t>
            </a:r>
          </a:p>
          <a:p>
            <a:endParaRPr lang="it-IT" dirty="0" smtClean="0"/>
          </a:p>
          <a:p>
            <a:pPr marL="285750" indent="-285750">
              <a:buFontTx/>
              <a:buChar char="-"/>
            </a:pPr>
            <a:r>
              <a:rPr lang="it-IT" dirty="0" smtClean="0"/>
              <a:t>CONCISO (max 2 righe)</a:t>
            </a:r>
          </a:p>
          <a:p>
            <a:endParaRPr lang="it-IT" dirty="0" smtClean="0"/>
          </a:p>
          <a:p>
            <a:pPr marL="285750" indent="-285750">
              <a:buFontTx/>
              <a:buChar char="-"/>
            </a:pPr>
            <a:r>
              <a:rPr lang="it-IT" dirty="0" smtClean="0"/>
              <a:t>SEMPLICE e comprensibile (evitare jargon tecnico e acronimi)</a:t>
            </a:r>
          </a:p>
          <a:p>
            <a:endParaRPr lang="it-IT" dirty="0" smtClean="0"/>
          </a:p>
          <a:p>
            <a:pPr marL="285750" indent="-285750">
              <a:buFontTx/>
              <a:buChar char="-"/>
            </a:pPr>
            <a:r>
              <a:rPr lang="it-IT" dirty="0" smtClean="0"/>
              <a:t>COERENTE col LAVORO – informativo e specifico</a:t>
            </a:r>
          </a:p>
          <a:p>
            <a:endParaRPr lang="it-IT" dirty="0" smtClean="0"/>
          </a:p>
          <a:p>
            <a:pPr marL="285750" indent="-285750">
              <a:buFontTx/>
              <a:buChar char="-"/>
            </a:pPr>
            <a:r>
              <a:rPr lang="it-IT" dirty="0" smtClean="0"/>
              <a:t>Idealmente interessante </a:t>
            </a:r>
            <a:endParaRPr lang="it-IT"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9849" y="4237037"/>
            <a:ext cx="6206425" cy="1579563"/>
          </a:xfrm>
          <a:prstGeom prst="rect">
            <a:avLst/>
          </a:prstGeom>
        </p:spPr>
      </p:pic>
    </p:spTree>
    <p:extLst>
      <p:ext uri="{BB962C8B-B14F-4D97-AF65-F5344CB8AC3E}">
        <p14:creationId xmlns:p14="http://schemas.microsoft.com/office/powerpoint/2010/main" val="153537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13324" y="821969"/>
            <a:ext cx="5353826" cy="4839793"/>
          </a:xfrm>
          <a:prstGeom prst="rect">
            <a:avLst/>
          </a:prstGeom>
        </p:spPr>
      </p:pic>
      <p:sp>
        <p:nvSpPr>
          <p:cNvPr id="3" name="TextBox 2"/>
          <p:cNvSpPr txBox="1"/>
          <p:nvPr/>
        </p:nvSpPr>
        <p:spPr>
          <a:xfrm>
            <a:off x="2029097" y="365760"/>
            <a:ext cx="4786888" cy="369332"/>
          </a:xfrm>
          <a:prstGeom prst="rect">
            <a:avLst/>
          </a:prstGeom>
          <a:noFill/>
        </p:spPr>
        <p:txBody>
          <a:bodyPr wrap="none" rtlCol="0">
            <a:spAutoFit/>
          </a:bodyPr>
          <a:lstStyle/>
          <a:p>
            <a:r>
              <a:rPr lang="it-IT" dirty="0" smtClean="0"/>
              <a:t>Vediamo alcuni esempio di titoli di  tesi di laurea:</a:t>
            </a:r>
            <a:endParaRPr lang="it-IT" dirty="0"/>
          </a:p>
        </p:txBody>
      </p:sp>
    </p:spTree>
    <p:extLst>
      <p:ext uri="{BB962C8B-B14F-4D97-AF65-F5344CB8AC3E}">
        <p14:creationId xmlns:p14="http://schemas.microsoft.com/office/powerpoint/2010/main" val="19411060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29097" y="365760"/>
            <a:ext cx="4786888" cy="369332"/>
          </a:xfrm>
          <a:prstGeom prst="rect">
            <a:avLst/>
          </a:prstGeom>
          <a:noFill/>
        </p:spPr>
        <p:txBody>
          <a:bodyPr wrap="none" rtlCol="0">
            <a:spAutoFit/>
          </a:bodyPr>
          <a:lstStyle/>
          <a:p>
            <a:r>
              <a:rPr lang="it-IT" dirty="0" smtClean="0"/>
              <a:t>Vediamo alcuni esempio di titoli di  tesi di laurea:</a:t>
            </a:r>
            <a:endParaRPr lang="it-IT" dirty="0"/>
          </a:p>
        </p:txBody>
      </p:sp>
      <p:pic>
        <p:nvPicPr>
          <p:cNvPr id="4" name="Picture 3"/>
          <p:cNvPicPr>
            <a:picLocks noChangeAspect="1"/>
          </p:cNvPicPr>
          <p:nvPr/>
        </p:nvPicPr>
        <p:blipFill rotWithShape="1">
          <a:blip r:embed="rId2"/>
          <a:srcRect l="23056" t="19382" r="53015" b="28772"/>
          <a:stretch/>
        </p:blipFill>
        <p:spPr>
          <a:xfrm>
            <a:off x="2183712" y="957348"/>
            <a:ext cx="4477657" cy="5456999"/>
          </a:xfrm>
          <a:prstGeom prst="rect">
            <a:avLst/>
          </a:prstGeom>
        </p:spPr>
      </p:pic>
    </p:spTree>
    <p:extLst>
      <p:ext uri="{BB962C8B-B14F-4D97-AF65-F5344CB8AC3E}">
        <p14:creationId xmlns:p14="http://schemas.microsoft.com/office/powerpoint/2010/main" val="14927401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6733" y="601132"/>
            <a:ext cx="7542833" cy="4616648"/>
          </a:xfrm>
          <a:prstGeom prst="rect">
            <a:avLst/>
          </a:prstGeom>
          <a:noFill/>
        </p:spPr>
        <p:txBody>
          <a:bodyPr wrap="square" rtlCol="0">
            <a:spAutoFit/>
          </a:bodyPr>
          <a:lstStyle/>
          <a:p>
            <a:r>
              <a:rPr lang="it-IT" sz="2400" b="1" dirty="0" smtClean="0">
                <a:solidFill>
                  <a:srgbClr val="0000FF"/>
                </a:solidFill>
              </a:rPr>
              <a:t>2. ABSTRACT/RIASSUNTO</a:t>
            </a:r>
          </a:p>
          <a:p>
            <a:pPr marL="342900" indent="-342900">
              <a:buAutoNum type="arabicPeriod"/>
            </a:pPr>
            <a:endParaRPr lang="it-IT" dirty="0"/>
          </a:p>
          <a:p>
            <a:pPr marL="342900" indent="-342900">
              <a:buAutoNum type="arabicPeriod"/>
            </a:pPr>
            <a:endParaRPr lang="it-IT" dirty="0" smtClean="0"/>
          </a:p>
          <a:p>
            <a:pPr marL="285750" indent="-285750">
              <a:buFontTx/>
              <a:buChar char="-"/>
            </a:pPr>
            <a:r>
              <a:rPr lang="it-IT" dirty="0" smtClean="0"/>
              <a:t>Deve invogliare a leggere il testo (spesso si decide dall’abstract)</a:t>
            </a:r>
          </a:p>
          <a:p>
            <a:pPr marL="285750" indent="-285750">
              <a:buFontTx/>
              <a:buChar char="-"/>
            </a:pPr>
            <a:endParaRPr lang="it-IT" dirty="0" smtClean="0"/>
          </a:p>
          <a:p>
            <a:pPr marL="285750" indent="-285750">
              <a:buFontTx/>
              <a:buChar char="-"/>
            </a:pPr>
            <a:r>
              <a:rPr lang="it-IT" dirty="0" smtClean="0"/>
              <a:t>2-3 paragrafi (o max, 2 pagine, a seconda del tipo di documento) che riassumano il lavoro: quesito di cui si è occupato lo studio (intro/state of the art), metodi usati (il COME), principali risultati e conclusioni</a:t>
            </a:r>
          </a:p>
          <a:p>
            <a:pPr marL="285750" indent="-285750">
              <a:buFontTx/>
              <a:buChar char="-"/>
            </a:pPr>
            <a:endParaRPr lang="it-IT" dirty="0" smtClean="0"/>
          </a:p>
          <a:p>
            <a:pPr marL="285750" indent="-285750">
              <a:buFontTx/>
              <a:buChar char="-"/>
            </a:pPr>
            <a:r>
              <a:rPr lang="it-IT" dirty="0" smtClean="0"/>
              <a:t>Dividere concetti per paragrafi (as. Intro, metodi e risultati, conclusioni)</a:t>
            </a:r>
          </a:p>
          <a:p>
            <a:pPr marL="285750" indent="-285750">
              <a:buFontTx/>
              <a:buChar char="-"/>
            </a:pPr>
            <a:endParaRPr lang="it-IT" dirty="0" smtClean="0"/>
          </a:p>
          <a:p>
            <a:pPr marL="285750" indent="-285750">
              <a:buFontTx/>
              <a:buChar char="-"/>
            </a:pPr>
            <a:r>
              <a:rPr lang="it-IT" dirty="0" smtClean="0"/>
              <a:t>Usare frasi SEMPLICI E BREVI</a:t>
            </a:r>
          </a:p>
          <a:p>
            <a:pPr marL="285750" indent="-285750">
              <a:buFontTx/>
              <a:buChar char="-"/>
            </a:pPr>
            <a:endParaRPr lang="it-IT" dirty="0" smtClean="0"/>
          </a:p>
          <a:p>
            <a:pPr marL="285750" indent="-285750">
              <a:buFontTx/>
              <a:buChar char="-"/>
            </a:pPr>
            <a:r>
              <a:rPr lang="it-IT" dirty="0" smtClean="0"/>
              <a:t>Usare il passato</a:t>
            </a:r>
          </a:p>
          <a:p>
            <a:pPr marL="285750" indent="-285750">
              <a:buFontTx/>
              <a:buChar char="-"/>
            </a:pPr>
            <a:endParaRPr lang="it-IT" dirty="0" smtClean="0"/>
          </a:p>
          <a:p>
            <a:pPr marL="285750" indent="-285750">
              <a:buFontTx/>
              <a:buChar char="-"/>
            </a:pPr>
            <a:r>
              <a:rPr lang="it-IT" dirty="0" smtClean="0"/>
              <a:t>Usare il verbo in forma ATTIVA</a:t>
            </a:r>
            <a:endParaRPr lang="it-IT"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5486" y="3504195"/>
            <a:ext cx="3286125" cy="3242504"/>
          </a:xfrm>
          <a:prstGeom prst="rect">
            <a:avLst/>
          </a:prstGeom>
        </p:spPr>
      </p:pic>
    </p:spTree>
    <p:extLst>
      <p:ext uri="{BB962C8B-B14F-4D97-AF65-F5344CB8AC3E}">
        <p14:creationId xmlns:p14="http://schemas.microsoft.com/office/powerpoint/2010/main" val="15501514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9733" y="177799"/>
            <a:ext cx="7542833" cy="6401753"/>
          </a:xfrm>
          <a:prstGeom prst="rect">
            <a:avLst/>
          </a:prstGeom>
          <a:noFill/>
        </p:spPr>
        <p:txBody>
          <a:bodyPr wrap="square" rtlCol="0">
            <a:spAutoFit/>
          </a:bodyPr>
          <a:lstStyle/>
          <a:p>
            <a:r>
              <a:rPr lang="it-IT" dirty="0" smtClean="0"/>
              <a:t>2. ABSTRACT/RIASSUNTO - ESEMPI</a:t>
            </a:r>
          </a:p>
          <a:p>
            <a:r>
              <a:rPr lang="it-IT" sz="1400" dirty="0" smtClean="0"/>
              <a:t>Argomento della tesi é stata: la valutazione del “rischio amianto” eseguita presso una Scuola Materna sita nel XI Municipio del Comune di Roma in cui veniva operato un intervento di bonifica con rimozione della copertura del tetto costituita da lastre ondulate di cemento-amianto. </a:t>
            </a:r>
            <a:br>
              <a:rPr lang="it-IT" sz="1400" dirty="0" smtClean="0"/>
            </a:br>
            <a:r>
              <a:rPr lang="it-IT" sz="1400" dirty="0" smtClean="0"/>
              <a:t>Si intendeva verificare se durante il lavoro di bonifica venissero rilasciate fibre di amianto e se queste fossero presenti nel suolo del giardino e in un’area di gioco riempita di sabbia su cui insistevano le falde del tetto e i canali di gronda. </a:t>
            </a:r>
            <a:br>
              <a:rPr lang="it-IT" sz="1400" dirty="0" smtClean="0"/>
            </a:br>
            <a:r>
              <a:rPr lang="it-IT" sz="1400" dirty="0" smtClean="0"/>
              <a:t>Il lavoro realizzato é consistito del campionamento e delle analisi per la ricerca di fibre aerodisperse e la ricerca di contaminanti del suolo. Il campionamento dell’aria, eseguito con pompe aspiranti e idonei filtri per la raccolta delle fibre, é stato effettuato sia all’interno che all’esterno dell’edificio durante la lavorazione. </a:t>
            </a:r>
            <a:br>
              <a:rPr lang="it-IT" sz="1400" dirty="0" smtClean="0"/>
            </a:br>
            <a:r>
              <a:rPr lang="it-IT" sz="1400" dirty="0" smtClean="0"/>
              <a:t>Oltre alla ricerca dell’amianto nei campioni di suolo si é provveduto alla ricerca di metalli pesanti e i campioni sono stati sottoposti a valutazioni di tossicitá integrale sui microrganismi intrinseci e su microrganismi modello. </a:t>
            </a:r>
            <a:br>
              <a:rPr lang="it-IT" sz="1400" dirty="0" smtClean="0"/>
            </a:br>
            <a:r>
              <a:rPr lang="it-IT" sz="1400" dirty="0" smtClean="0"/>
              <a:t>Nella stesura complessiva della tesi é descritta la caratterizzazione chimica e mineralogica dell’amianto; sono riassunte le sue innumerevoli applicazioni in edilizia e la sua individuazione negli edifici; un particolare spazio é dato a considerazioni sul rischio amianto per i bambini; sono descritti gli interventi di bonifica e le condizioni per la bonifica in sicurezza; sono specificamente descritte le metodiche analitiche applicate e sono riportate anche quelle che trovano maggiori indicazioni; tutto ciò é affrontato con riferimenti alla vasta normativa che é aggiunta, raccolta e definita, in una tavola riassuntiva. </a:t>
            </a:r>
            <a:br>
              <a:rPr lang="it-IT" sz="1400" dirty="0" smtClean="0"/>
            </a:br>
            <a:r>
              <a:rPr lang="it-IT" sz="1400" dirty="0" smtClean="0"/>
              <a:t>I risultati ottenuti non hanno messo in evidenza particolari condizioni di rischio, dato che le fibre di amianto rinvenute nei diversi tipi di campioni erano di numero esiguo; ciononostante esse sono state caratterizzate per la loro natura e provenienza dalle strutture in cemento-amianto. La ricerca di metalli pesanti quali contaminanti del suolo e gli effetti complessivi di contaminazioni tossiche non definite, pure, hanno condotto a risultati negativi. </a:t>
            </a:r>
            <a:br>
              <a:rPr lang="it-IT" sz="1400" dirty="0" smtClean="0"/>
            </a:br>
            <a:r>
              <a:rPr lang="it-IT" sz="1400" dirty="0" smtClean="0"/>
              <a:t>La tesi ha permesso di fare un quadro d’insieme delle problematiche connesse al rischio amianto e di applicare tecniche di monitoraggio ambientale a siti eventualmente contaminati dalle fibre di amianto disperse durante gli interventi di bonifica.</a:t>
            </a:r>
            <a:endParaRPr lang="it-IT" sz="1400" dirty="0"/>
          </a:p>
        </p:txBody>
      </p:sp>
    </p:spTree>
    <p:extLst>
      <p:ext uri="{BB962C8B-B14F-4D97-AF65-F5344CB8AC3E}">
        <p14:creationId xmlns:p14="http://schemas.microsoft.com/office/powerpoint/2010/main" val="30513033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9733" y="177799"/>
            <a:ext cx="7542833" cy="6186309"/>
          </a:xfrm>
          <a:prstGeom prst="rect">
            <a:avLst/>
          </a:prstGeom>
          <a:noFill/>
        </p:spPr>
        <p:txBody>
          <a:bodyPr wrap="square" rtlCol="0">
            <a:spAutoFit/>
          </a:bodyPr>
          <a:lstStyle/>
          <a:p>
            <a:r>
              <a:rPr lang="it-IT" dirty="0" smtClean="0"/>
              <a:t>2. ABSTRACT/RIASSUNTO - ESEMPI</a:t>
            </a:r>
          </a:p>
          <a:p>
            <a:endParaRPr lang="it-IT" dirty="0" smtClean="0"/>
          </a:p>
          <a:p>
            <a:r>
              <a:rPr lang="it-IT" b="1" dirty="0"/>
              <a:t>Membrane a base di Ossido di Grafene per la nanofiltrazione di inquinanti dalle acque</a:t>
            </a:r>
            <a:endParaRPr lang="it-IT" dirty="0" smtClean="0"/>
          </a:p>
          <a:p>
            <a:r>
              <a:rPr lang="it-IT" dirty="0"/>
              <a:t>La tecnologia di separazione a membrana per la purificazione dell'acqua è sempre più applicata per affrontare la scarsità il problema legato alla sua e alla sua contaminazione, in quanto presenta numerosi vantaggi: semplice utilizzo, efficienza energetica, facile scalabilità e rispetto dell'ambiente. Tuttavia, i progressi delle membrane sono legati alle limitazioni intrinseche dei materiali convenzionali di cui esse sono costituite. Recenti progressi nei metodi per il controllo della struttura e della funzionalità chimica nei film possono potenzialmente portare a nuove classi di membrane per la purificazione dell'acqua. Nel corso di tale tesi, per prima cosa si discute dello stato dell'arte delle tecnologie a membrana esistenti per la purificazione delle acque. Nella seconda parte, ci si concentra su un nuovo e innovativo materiale, l'Ossido di Grafene (GO), un emergente materiale nano-costruttivo e autoassemblante che ha mostrato un grande potenziale nel campo della separazione a membrana. Inizialmente si esamina il metodo di preparazione e la caratterizzazione del GO, quindi si procede con lo studio del miglior metodo di deposizione della membrana per nanofiltrazione. Le membrane ottenute sono quindi testate con soluzioni di Acidi Umici e Caffeina, sia in dead-end sia in cross-flow, al fine di valutarne le prestazioni. </a:t>
            </a:r>
          </a:p>
        </p:txBody>
      </p:sp>
    </p:spTree>
    <p:extLst>
      <p:ext uri="{BB962C8B-B14F-4D97-AF65-F5344CB8AC3E}">
        <p14:creationId xmlns:p14="http://schemas.microsoft.com/office/powerpoint/2010/main" val="30543374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6733" y="397932"/>
            <a:ext cx="7542833" cy="2862322"/>
          </a:xfrm>
          <a:prstGeom prst="rect">
            <a:avLst/>
          </a:prstGeom>
          <a:noFill/>
        </p:spPr>
        <p:txBody>
          <a:bodyPr wrap="square" rtlCol="0">
            <a:spAutoFit/>
          </a:bodyPr>
          <a:lstStyle/>
          <a:p>
            <a:r>
              <a:rPr lang="it-IT" dirty="0" smtClean="0"/>
              <a:t>2. ABSTRACT/RIASSUNTO - ESEMPI</a:t>
            </a:r>
          </a:p>
          <a:p>
            <a:endParaRPr lang="it-IT" dirty="0" smtClean="0"/>
          </a:p>
          <a:p>
            <a:r>
              <a:rPr lang="en-US" b="1" dirty="0"/>
              <a:t>Quantum mechanical modeling of Ziegler-Natta catalysts supported by activated MgCl_2 : </a:t>
            </a:r>
            <a:r>
              <a:rPr lang="en-US" b="1" dirty="0" err="1"/>
              <a:t>nanometric</a:t>
            </a:r>
            <a:r>
              <a:rPr lang="en-US" b="1" dirty="0"/>
              <a:t> size and disorder effects</a:t>
            </a:r>
            <a:r>
              <a:rPr lang="en-US" dirty="0"/>
              <a:t> </a:t>
            </a:r>
            <a:endParaRPr lang="en-US" dirty="0" smtClean="0"/>
          </a:p>
          <a:p>
            <a:r>
              <a:rPr lang="en-US" dirty="0" smtClean="0"/>
              <a:t>A </a:t>
            </a:r>
            <a:r>
              <a:rPr lang="en-US" dirty="0"/>
              <a:t>novel simulation of Ziegler-Natta catalysts is proposed. Bulk models were built and hence non-periodic models were created, optimized and analyzed following thermodynamic approaches. Thanks to QM approaches, disordered molecular clusters of </a:t>
            </a:r>
            <a:r>
              <a:rPr lang="en-US" dirty="0" err="1"/>
              <a:t>nanometric</a:t>
            </a:r>
            <a:r>
              <a:rPr lang="en-US" dirty="0"/>
              <a:t> dimensions and identified new defective positions where catalytic process may easily occur: they are mainly placed on corners, edges and borders.</a:t>
            </a:r>
            <a:endParaRPr lang="it-IT" dirty="0"/>
          </a:p>
        </p:txBody>
      </p:sp>
    </p:spTree>
    <p:extLst>
      <p:ext uri="{BB962C8B-B14F-4D97-AF65-F5344CB8AC3E}">
        <p14:creationId xmlns:p14="http://schemas.microsoft.com/office/powerpoint/2010/main" val="17073783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7666" y="524933"/>
            <a:ext cx="7484533" cy="2677656"/>
          </a:xfrm>
          <a:prstGeom prst="rect">
            <a:avLst/>
          </a:prstGeom>
          <a:noFill/>
        </p:spPr>
        <p:txBody>
          <a:bodyPr wrap="square" rtlCol="0">
            <a:spAutoFit/>
          </a:bodyPr>
          <a:lstStyle/>
          <a:p>
            <a:r>
              <a:rPr lang="it-IT" sz="2400" b="1" dirty="0" smtClean="0">
                <a:solidFill>
                  <a:srgbClr val="0000FF"/>
                </a:solidFill>
              </a:rPr>
              <a:t>Un buon testo scientifico deve essere:</a:t>
            </a:r>
          </a:p>
          <a:p>
            <a:endParaRPr lang="it-IT" dirty="0">
              <a:solidFill>
                <a:schemeClr val="bg1">
                  <a:lumMod val="65000"/>
                </a:schemeClr>
              </a:solidFill>
            </a:endParaRPr>
          </a:p>
          <a:p>
            <a:pPr marL="342900" indent="-342900">
              <a:buAutoNum type="arabicPeriod"/>
            </a:pPr>
            <a:r>
              <a:rPr lang="it-IT" dirty="0" smtClean="0">
                <a:solidFill>
                  <a:schemeClr val="bg1">
                    <a:lumMod val="65000"/>
                  </a:schemeClr>
                </a:solidFill>
              </a:rPr>
              <a:t>CHIARO – evitare dettagli inutili</a:t>
            </a:r>
          </a:p>
          <a:p>
            <a:pPr marL="342900" indent="-342900">
              <a:buAutoNum type="arabicPeriod"/>
            </a:pPr>
            <a:endParaRPr lang="it-IT" dirty="0"/>
          </a:p>
          <a:p>
            <a:pPr marL="342900" indent="-342900">
              <a:buAutoNum type="arabicPeriod"/>
            </a:pPr>
            <a:r>
              <a:rPr lang="it-IT" dirty="0" smtClean="0"/>
              <a:t>SEMPLICE – soprattutto in inglese, usare struttura grammaticale il più semplice possibile (soggetto + verbo + complemento). Frasi BREVI (idealmente 2 righe, max 4</a:t>
            </a:r>
            <a:r>
              <a:rPr lang="it-IT" dirty="0" smtClean="0"/>
              <a:t>).</a:t>
            </a:r>
          </a:p>
          <a:p>
            <a:r>
              <a:rPr lang="it-IT" dirty="0"/>
              <a:t> </a:t>
            </a:r>
            <a:r>
              <a:rPr lang="it-IT" dirty="0" smtClean="0"/>
              <a:t>      </a:t>
            </a:r>
            <a:r>
              <a:rPr lang="it-IT" b="1" dirty="0" smtClean="0"/>
              <a:t>NON RIPETITIVO: NON RIPETETE GLI STESSI CONCETTI IN PIU’ FRASI!</a:t>
            </a:r>
            <a:endParaRPr lang="it-IT" b="1" dirty="0" smtClean="0"/>
          </a:p>
          <a:p>
            <a:pPr marL="342900" indent="-342900">
              <a:buAutoNum type="arabicPeriod"/>
            </a:pPr>
            <a:endParaRPr lang="it-IT" dirty="0" smtClean="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1800" y="3098800"/>
            <a:ext cx="3759200" cy="3759200"/>
          </a:xfrm>
          <a:prstGeom prst="rect">
            <a:avLst/>
          </a:prstGeom>
        </p:spPr>
      </p:pic>
    </p:spTree>
    <p:extLst>
      <p:ext uri="{BB962C8B-B14F-4D97-AF65-F5344CB8AC3E}">
        <p14:creationId xmlns:p14="http://schemas.microsoft.com/office/powerpoint/2010/main" val="10859919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6734" y="601132"/>
            <a:ext cx="5583404" cy="1846659"/>
          </a:xfrm>
          <a:prstGeom prst="rect">
            <a:avLst/>
          </a:prstGeom>
          <a:noFill/>
        </p:spPr>
        <p:txBody>
          <a:bodyPr wrap="square" rtlCol="0">
            <a:spAutoFit/>
          </a:bodyPr>
          <a:lstStyle/>
          <a:p>
            <a:r>
              <a:rPr lang="it-IT" sz="2400" b="1" dirty="0">
                <a:solidFill>
                  <a:srgbClr val="0000FF"/>
                </a:solidFill>
              </a:rPr>
              <a:t>3</a:t>
            </a:r>
            <a:r>
              <a:rPr lang="it-IT" sz="2400" b="1" dirty="0" smtClean="0">
                <a:solidFill>
                  <a:srgbClr val="0000FF"/>
                </a:solidFill>
              </a:rPr>
              <a:t>. INTRODUZIONE</a:t>
            </a:r>
          </a:p>
          <a:p>
            <a:pPr marL="342900" indent="-342900">
              <a:buAutoNum type="arabicPeriod"/>
            </a:pPr>
            <a:endParaRPr lang="it-IT" dirty="0"/>
          </a:p>
          <a:p>
            <a:pPr marL="342900" indent="-342900">
              <a:buAutoNum type="arabicPeriod"/>
            </a:pPr>
            <a:endParaRPr lang="it-IT" dirty="0" smtClean="0"/>
          </a:p>
          <a:p>
            <a:pPr marL="285750" indent="-285750">
              <a:buFontTx/>
              <a:buChar char="-"/>
            </a:pPr>
            <a:r>
              <a:rPr lang="it-IT" dirty="0" smtClean="0"/>
              <a:t>Deve spiegare il CONTESTO in cui si inserisce il lavoro</a:t>
            </a:r>
          </a:p>
          <a:p>
            <a:pPr marL="285750" indent="-285750">
              <a:buFontTx/>
              <a:buChar char="-"/>
            </a:pPr>
            <a:endParaRPr lang="it-IT" dirty="0" smtClean="0"/>
          </a:p>
          <a:p>
            <a:pPr marL="285750" indent="-285750">
              <a:buFontTx/>
              <a:buChar char="-"/>
            </a:pPr>
            <a:endParaRPr lang="it-IT" dirty="0" smtClean="0"/>
          </a:p>
        </p:txBody>
      </p:sp>
    </p:spTree>
    <p:extLst>
      <p:ext uri="{BB962C8B-B14F-4D97-AF65-F5344CB8AC3E}">
        <p14:creationId xmlns:p14="http://schemas.microsoft.com/office/powerpoint/2010/main" val="25797090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6734" y="601132"/>
            <a:ext cx="5583404" cy="2954655"/>
          </a:xfrm>
          <a:prstGeom prst="rect">
            <a:avLst/>
          </a:prstGeom>
          <a:noFill/>
        </p:spPr>
        <p:txBody>
          <a:bodyPr wrap="square" rtlCol="0">
            <a:spAutoFit/>
          </a:bodyPr>
          <a:lstStyle/>
          <a:p>
            <a:r>
              <a:rPr lang="it-IT" sz="2400" b="1" dirty="0">
                <a:solidFill>
                  <a:srgbClr val="0000FF"/>
                </a:solidFill>
              </a:rPr>
              <a:t>3</a:t>
            </a:r>
            <a:r>
              <a:rPr lang="it-IT" sz="2400" b="1" dirty="0" smtClean="0">
                <a:solidFill>
                  <a:srgbClr val="0000FF"/>
                </a:solidFill>
              </a:rPr>
              <a:t>. INTRODUZIONE</a:t>
            </a:r>
          </a:p>
          <a:p>
            <a:pPr marL="342900" indent="-342900">
              <a:buAutoNum type="arabicPeriod"/>
            </a:pPr>
            <a:endParaRPr lang="it-IT" dirty="0"/>
          </a:p>
          <a:p>
            <a:pPr marL="342900" indent="-342900">
              <a:buAutoNum type="arabicPeriod"/>
            </a:pPr>
            <a:endParaRPr lang="it-IT" dirty="0" smtClean="0"/>
          </a:p>
          <a:p>
            <a:pPr marL="285750" indent="-285750">
              <a:buFontTx/>
              <a:buChar char="-"/>
            </a:pPr>
            <a:r>
              <a:rPr lang="it-IT" dirty="0" smtClean="0">
                <a:solidFill>
                  <a:schemeClr val="bg1">
                    <a:lumMod val="65000"/>
                  </a:schemeClr>
                </a:solidFill>
              </a:rPr>
              <a:t>Deve spiegare il CONTESTO in cui si inserisce il lavoro</a:t>
            </a:r>
          </a:p>
          <a:p>
            <a:pPr marL="285750" indent="-285750">
              <a:buFontTx/>
              <a:buChar char="-"/>
            </a:pPr>
            <a:endParaRPr lang="it-IT" dirty="0" smtClean="0"/>
          </a:p>
          <a:p>
            <a:pPr marL="285750" indent="-285750">
              <a:buFontTx/>
              <a:buChar char="-"/>
            </a:pPr>
            <a:r>
              <a:rPr lang="it-IT" dirty="0" smtClean="0"/>
              <a:t>Deve descrivere soprattutto la bibliografia degli ultimi 5-10 anni (certi concetti di base si presuppone il lettore li abbia)</a:t>
            </a:r>
          </a:p>
          <a:p>
            <a:pPr marL="285750" indent="-285750">
              <a:buFontTx/>
              <a:buChar char="-"/>
            </a:pPr>
            <a:endParaRPr lang="it-IT" dirty="0" smtClean="0"/>
          </a:p>
          <a:p>
            <a:pPr marL="285750" indent="-285750">
              <a:buFontTx/>
              <a:buChar char="-"/>
            </a:pPr>
            <a:endParaRPr lang="it-IT"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1786" y="832827"/>
            <a:ext cx="2568047" cy="4430256"/>
          </a:xfrm>
          <a:prstGeom prst="rect">
            <a:avLst/>
          </a:prstGeom>
        </p:spPr>
      </p:pic>
    </p:spTree>
    <p:extLst>
      <p:ext uri="{BB962C8B-B14F-4D97-AF65-F5344CB8AC3E}">
        <p14:creationId xmlns:p14="http://schemas.microsoft.com/office/powerpoint/2010/main" val="39682065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6734" y="601132"/>
            <a:ext cx="5583404" cy="4339650"/>
          </a:xfrm>
          <a:prstGeom prst="rect">
            <a:avLst/>
          </a:prstGeom>
          <a:noFill/>
        </p:spPr>
        <p:txBody>
          <a:bodyPr wrap="square" rtlCol="0">
            <a:spAutoFit/>
          </a:bodyPr>
          <a:lstStyle/>
          <a:p>
            <a:r>
              <a:rPr lang="it-IT" sz="2400" b="1" dirty="0">
                <a:solidFill>
                  <a:srgbClr val="0000FF"/>
                </a:solidFill>
              </a:rPr>
              <a:t>3</a:t>
            </a:r>
            <a:r>
              <a:rPr lang="it-IT" sz="2400" b="1" dirty="0" smtClean="0">
                <a:solidFill>
                  <a:srgbClr val="0000FF"/>
                </a:solidFill>
              </a:rPr>
              <a:t>. INTRODUZIONE</a:t>
            </a:r>
          </a:p>
          <a:p>
            <a:pPr marL="342900" indent="-342900">
              <a:buAutoNum type="arabicPeriod"/>
            </a:pPr>
            <a:endParaRPr lang="it-IT" dirty="0"/>
          </a:p>
          <a:p>
            <a:pPr marL="342900" indent="-342900">
              <a:buAutoNum type="arabicPeriod"/>
            </a:pPr>
            <a:endParaRPr lang="it-IT" dirty="0" smtClean="0">
              <a:solidFill>
                <a:schemeClr val="bg1">
                  <a:lumMod val="65000"/>
                </a:schemeClr>
              </a:solidFill>
            </a:endParaRPr>
          </a:p>
          <a:p>
            <a:pPr marL="285750" indent="-285750">
              <a:buFontTx/>
              <a:buChar char="-"/>
            </a:pPr>
            <a:r>
              <a:rPr lang="it-IT" dirty="0" smtClean="0">
                <a:solidFill>
                  <a:schemeClr val="bg1">
                    <a:lumMod val="65000"/>
                  </a:schemeClr>
                </a:solidFill>
              </a:rPr>
              <a:t>Deve spiegare il CONTESTO in cui si inserisce il lavoro</a:t>
            </a:r>
          </a:p>
          <a:p>
            <a:pPr marL="285750" indent="-285750">
              <a:buFontTx/>
              <a:buChar char="-"/>
            </a:pPr>
            <a:endParaRPr lang="it-IT" dirty="0" smtClean="0">
              <a:solidFill>
                <a:schemeClr val="bg1">
                  <a:lumMod val="65000"/>
                </a:schemeClr>
              </a:solidFill>
            </a:endParaRPr>
          </a:p>
          <a:p>
            <a:pPr marL="285750" indent="-285750">
              <a:buFontTx/>
              <a:buChar char="-"/>
            </a:pPr>
            <a:r>
              <a:rPr lang="it-IT" dirty="0" smtClean="0">
                <a:solidFill>
                  <a:schemeClr val="bg1">
                    <a:lumMod val="65000"/>
                  </a:schemeClr>
                </a:solidFill>
              </a:rPr>
              <a:t>Deve descrivere soprattutto la bibliografia degli ultimi 5-10 anni (certi concetti di base si presuppone il lettore li abbia)</a:t>
            </a:r>
          </a:p>
          <a:p>
            <a:pPr marL="285750" indent="-285750">
              <a:buFontTx/>
              <a:buChar char="-"/>
            </a:pPr>
            <a:endParaRPr lang="it-IT" dirty="0" smtClean="0"/>
          </a:p>
          <a:p>
            <a:pPr marL="285750" indent="-285750">
              <a:buFontTx/>
              <a:buChar char="-"/>
            </a:pPr>
            <a:r>
              <a:rPr lang="it-IT" dirty="0" smtClean="0"/>
              <a:t>NON deve descrivere TUTTA la letteratura, ma quella più rilevante/innovativa/di impatto (vedremo come scegliere la bibliografia più avanti e anche come leggerla)</a:t>
            </a:r>
          </a:p>
          <a:p>
            <a:pPr marL="285750" indent="-285750">
              <a:buFontTx/>
              <a:buChar char="-"/>
            </a:pPr>
            <a:endParaRPr lang="it-IT" dirty="0" smtClean="0"/>
          </a:p>
          <a:p>
            <a:endParaRPr lang="it-IT"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4950" y="4641873"/>
            <a:ext cx="4986972" cy="1221973"/>
          </a:xfrm>
          <a:prstGeom prst="rect">
            <a:avLst/>
          </a:prstGeom>
        </p:spPr>
      </p:pic>
    </p:spTree>
    <p:extLst>
      <p:ext uri="{BB962C8B-B14F-4D97-AF65-F5344CB8AC3E}">
        <p14:creationId xmlns:p14="http://schemas.microsoft.com/office/powerpoint/2010/main" val="14495247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6734" y="601132"/>
            <a:ext cx="5583404" cy="5170646"/>
          </a:xfrm>
          <a:prstGeom prst="rect">
            <a:avLst/>
          </a:prstGeom>
          <a:noFill/>
        </p:spPr>
        <p:txBody>
          <a:bodyPr wrap="square" rtlCol="0">
            <a:spAutoFit/>
          </a:bodyPr>
          <a:lstStyle/>
          <a:p>
            <a:r>
              <a:rPr lang="it-IT" sz="2400" b="1" dirty="0">
                <a:solidFill>
                  <a:srgbClr val="0000FF"/>
                </a:solidFill>
              </a:rPr>
              <a:t>3</a:t>
            </a:r>
            <a:r>
              <a:rPr lang="it-IT" sz="2400" b="1" dirty="0" smtClean="0">
                <a:solidFill>
                  <a:srgbClr val="0000FF"/>
                </a:solidFill>
              </a:rPr>
              <a:t>. INTRODUZIONE</a:t>
            </a:r>
          </a:p>
          <a:p>
            <a:pPr marL="342900" indent="-342900">
              <a:buAutoNum type="arabicPeriod"/>
            </a:pPr>
            <a:endParaRPr lang="it-IT" dirty="0"/>
          </a:p>
          <a:p>
            <a:pPr marL="342900" indent="-342900">
              <a:buAutoNum type="arabicPeriod"/>
            </a:pPr>
            <a:endParaRPr lang="it-IT" dirty="0" smtClean="0">
              <a:solidFill>
                <a:schemeClr val="bg1">
                  <a:lumMod val="65000"/>
                </a:schemeClr>
              </a:solidFill>
            </a:endParaRPr>
          </a:p>
          <a:p>
            <a:pPr marL="285750" indent="-285750">
              <a:buFontTx/>
              <a:buChar char="-"/>
            </a:pPr>
            <a:r>
              <a:rPr lang="it-IT" dirty="0" smtClean="0">
                <a:solidFill>
                  <a:schemeClr val="bg1">
                    <a:lumMod val="65000"/>
                  </a:schemeClr>
                </a:solidFill>
              </a:rPr>
              <a:t>Deve spiegare il CONTESTO in cui si inserisce il lavoro</a:t>
            </a:r>
          </a:p>
          <a:p>
            <a:pPr marL="285750" indent="-285750">
              <a:buFontTx/>
              <a:buChar char="-"/>
            </a:pPr>
            <a:endParaRPr lang="it-IT" dirty="0" smtClean="0">
              <a:solidFill>
                <a:schemeClr val="bg1">
                  <a:lumMod val="65000"/>
                </a:schemeClr>
              </a:solidFill>
            </a:endParaRPr>
          </a:p>
          <a:p>
            <a:pPr marL="285750" indent="-285750">
              <a:buFontTx/>
              <a:buChar char="-"/>
            </a:pPr>
            <a:r>
              <a:rPr lang="it-IT" dirty="0" smtClean="0">
                <a:solidFill>
                  <a:schemeClr val="bg1">
                    <a:lumMod val="65000"/>
                  </a:schemeClr>
                </a:solidFill>
              </a:rPr>
              <a:t>Deve descrivere soprattutto la bibliografia degli ultimi 5-10 anni (certi concetti di base si presuppone il lettore li abbia)</a:t>
            </a:r>
          </a:p>
          <a:p>
            <a:pPr marL="285750" indent="-285750">
              <a:buFontTx/>
              <a:buChar char="-"/>
            </a:pPr>
            <a:endParaRPr lang="it-IT" dirty="0" smtClean="0"/>
          </a:p>
          <a:p>
            <a:pPr marL="285750" indent="-285750">
              <a:buFontTx/>
              <a:buChar char="-"/>
            </a:pPr>
            <a:r>
              <a:rPr lang="it-IT" dirty="0" smtClean="0">
                <a:solidFill>
                  <a:schemeClr val="bg1">
                    <a:lumMod val="65000"/>
                  </a:schemeClr>
                </a:solidFill>
              </a:rPr>
              <a:t>NON deve descrivere TUTTA la letteratura, ma quella più rilevante/innovativa/di impatto (vedremo come scegliere la bibliografia più avanti)</a:t>
            </a:r>
          </a:p>
          <a:p>
            <a:pPr marL="285750" indent="-285750">
              <a:buFontTx/>
              <a:buChar char="-"/>
            </a:pPr>
            <a:endParaRPr lang="it-IT" dirty="0" smtClean="0"/>
          </a:p>
          <a:p>
            <a:pPr marL="285750" indent="-285750">
              <a:buFontTx/>
              <a:buChar char="-"/>
            </a:pPr>
            <a:r>
              <a:rPr lang="it-IT" dirty="0" smtClean="0"/>
              <a:t>LIMITATE l’uso di acronimi il più possibile (è buona regola già creare la lista delle abbreviazioni e aggiungerle in lista man mano che si inseriscono nel testo)</a:t>
            </a:r>
          </a:p>
          <a:p>
            <a:pPr marL="285750" indent="-285750">
              <a:buFontTx/>
              <a:buChar char="-"/>
            </a:pPr>
            <a:endParaRPr lang="it-IT" dirty="0" smtClean="0"/>
          </a:p>
        </p:txBody>
      </p:sp>
    </p:spTree>
    <p:extLst>
      <p:ext uri="{BB962C8B-B14F-4D97-AF65-F5344CB8AC3E}">
        <p14:creationId xmlns:p14="http://schemas.microsoft.com/office/powerpoint/2010/main" val="40041462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6734" y="601132"/>
            <a:ext cx="7490580" cy="2123658"/>
          </a:xfrm>
          <a:prstGeom prst="rect">
            <a:avLst/>
          </a:prstGeom>
          <a:noFill/>
        </p:spPr>
        <p:txBody>
          <a:bodyPr wrap="square" rtlCol="0">
            <a:spAutoFit/>
          </a:bodyPr>
          <a:lstStyle/>
          <a:p>
            <a:r>
              <a:rPr lang="it-IT" sz="2400" b="1" dirty="0">
                <a:solidFill>
                  <a:srgbClr val="0000FF"/>
                </a:solidFill>
              </a:rPr>
              <a:t>3</a:t>
            </a:r>
            <a:r>
              <a:rPr lang="it-IT" sz="2400" b="1" dirty="0" smtClean="0">
                <a:solidFill>
                  <a:srgbClr val="0000FF"/>
                </a:solidFill>
              </a:rPr>
              <a:t>. INTRODUZIONE</a:t>
            </a:r>
          </a:p>
          <a:p>
            <a:endParaRPr lang="it-IT" dirty="0" smtClean="0"/>
          </a:p>
          <a:p>
            <a:pPr marL="285750" indent="-285750">
              <a:buFontTx/>
              <a:buChar char="-"/>
            </a:pPr>
            <a:r>
              <a:rPr lang="it-IT" dirty="0" smtClean="0"/>
              <a:t>Dopo aver spiegato lo stato dell’arte, si introduce la </a:t>
            </a:r>
            <a:r>
              <a:rPr lang="it-IT" b="1" i="1" dirty="0" smtClean="0"/>
              <a:t>logica </a:t>
            </a:r>
            <a:r>
              <a:rPr lang="it-IT" dirty="0" smtClean="0"/>
              <a:t>del lavoro</a:t>
            </a:r>
          </a:p>
          <a:p>
            <a:pPr marL="285750" indent="-285750">
              <a:buFontTx/>
              <a:buChar char="-"/>
            </a:pPr>
            <a:endParaRPr lang="it-IT" dirty="0"/>
          </a:p>
          <a:p>
            <a:pPr marL="285750" indent="-285750">
              <a:buFontTx/>
              <a:buChar char="-"/>
            </a:pPr>
            <a:r>
              <a:rPr lang="it-IT" dirty="0" smtClean="0"/>
              <a:t>E’ bene essere persuasivi con dati che supportino la logica scelta e idealmene la rilevanza del lavoro</a:t>
            </a:r>
          </a:p>
          <a:p>
            <a:pPr marL="285750" indent="-285750">
              <a:buFontTx/>
              <a:buChar char="-"/>
            </a:pPr>
            <a:endParaRPr lang="it-IT"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0003" y="2473824"/>
            <a:ext cx="5760635" cy="1732416"/>
          </a:xfrm>
          <a:prstGeom prst="rect">
            <a:avLst/>
          </a:prstGeom>
        </p:spPr>
      </p:pic>
    </p:spTree>
    <p:extLst>
      <p:ext uri="{BB962C8B-B14F-4D97-AF65-F5344CB8AC3E}">
        <p14:creationId xmlns:p14="http://schemas.microsoft.com/office/powerpoint/2010/main" val="13782249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6734" y="601132"/>
            <a:ext cx="7490580" cy="2954655"/>
          </a:xfrm>
          <a:prstGeom prst="rect">
            <a:avLst/>
          </a:prstGeom>
          <a:noFill/>
        </p:spPr>
        <p:txBody>
          <a:bodyPr wrap="square" rtlCol="0">
            <a:spAutoFit/>
          </a:bodyPr>
          <a:lstStyle/>
          <a:p>
            <a:r>
              <a:rPr lang="it-IT" sz="2400" b="1" dirty="0">
                <a:solidFill>
                  <a:srgbClr val="0000FF"/>
                </a:solidFill>
              </a:rPr>
              <a:t>3</a:t>
            </a:r>
            <a:r>
              <a:rPr lang="it-IT" sz="2400" b="1" dirty="0" smtClean="0">
                <a:solidFill>
                  <a:srgbClr val="0000FF"/>
                </a:solidFill>
              </a:rPr>
              <a:t>. INTRODUZIONE</a:t>
            </a:r>
          </a:p>
          <a:p>
            <a:endParaRPr lang="it-IT" dirty="0" smtClean="0">
              <a:solidFill>
                <a:schemeClr val="bg1">
                  <a:lumMod val="65000"/>
                </a:schemeClr>
              </a:solidFill>
            </a:endParaRPr>
          </a:p>
          <a:p>
            <a:pPr marL="285750" indent="-285750">
              <a:buFontTx/>
              <a:buChar char="-"/>
            </a:pPr>
            <a:r>
              <a:rPr lang="it-IT" dirty="0" smtClean="0">
                <a:solidFill>
                  <a:schemeClr val="bg1">
                    <a:lumMod val="65000"/>
                  </a:schemeClr>
                </a:solidFill>
              </a:rPr>
              <a:t>Dopo aver spiegato lo stato dell’arte, si introduce la </a:t>
            </a:r>
            <a:r>
              <a:rPr lang="it-IT" b="1" i="1" dirty="0" smtClean="0">
                <a:solidFill>
                  <a:schemeClr val="bg1">
                    <a:lumMod val="65000"/>
                  </a:schemeClr>
                </a:solidFill>
              </a:rPr>
              <a:t>logica </a:t>
            </a:r>
            <a:r>
              <a:rPr lang="it-IT" dirty="0" smtClean="0">
                <a:solidFill>
                  <a:schemeClr val="bg1">
                    <a:lumMod val="65000"/>
                  </a:schemeClr>
                </a:solidFill>
              </a:rPr>
              <a:t>del lavoro</a:t>
            </a:r>
          </a:p>
          <a:p>
            <a:pPr marL="285750" indent="-285750">
              <a:buFontTx/>
              <a:buChar char="-"/>
            </a:pPr>
            <a:endParaRPr lang="it-IT" dirty="0">
              <a:solidFill>
                <a:schemeClr val="bg1">
                  <a:lumMod val="65000"/>
                </a:schemeClr>
              </a:solidFill>
            </a:endParaRPr>
          </a:p>
          <a:p>
            <a:pPr marL="285750" indent="-285750">
              <a:buFontTx/>
              <a:buChar char="-"/>
            </a:pPr>
            <a:r>
              <a:rPr lang="it-IT" dirty="0" smtClean="0">
                <a:solidFill>
                  <a:schemeClr val="bg1">
                    <a:lumMod val="65000"/>
                  </a:schemeClr>
                </a:solidFill>
              </a:rPr>
              <a:t>E’ bene essere persuasivi con dati che supportino la logica scelta e idealmene la rilevanza del lavoro</a:t>
            </a:r>
          </a:p>
          <a:p>
            <a:endParaRPr lang="it-IT" dirty="0"/>
          </a:p>
          <a:p>
            <a:pPr marL="285750" indent="-285750">
              <a:buFontTx/>
              <a:buChar char="-"/>
            </a:pPr>
            <a:r>
              <a:rPr lang="it-IT" dirty="0" smtClean="0"/>
              <a:t>Dovrebbe idealmente seguire una struttura a </a:t>
            </a:r>
            <a:r>
              <a:rPr lang="it-IT" b="1" u="sng" dirty="0" smtClean="0"/>
              <a:t>IMBUTO</a:t>
            </a:r>
            <a:r>
              <a:rPr lang="it-IT" dirty="0" smtClean="0"/>
              <a:t> </a:t>
            </a:r>
          </a:p>
          <a:p>
            <a:r>
              <a:rPr lang="it-IT" dirty="0" smtClean="0"/>
              <a:t>     (partire dal generale e man mano scendere nello specifico)</a:t>
            </a:r>
          </a:p>
          <a:p>
            <a:pPr marL="285750" indent="-285750">
              <a:buFontTx/>
              <a:buChar char="-"/>
            </a:pPr>
            <a:endParaRPr lang="it-IT" dirty="0" smtClean="0"/>
          </a:p>
        </p:txBody>
      </p:sp>
    </p:spTree>
    <p:extLst>
      <p:ext uri="{BB962C8B-B14F-4D97-AF65-F5344CB8AC3E}">
        <p14:creationId xmlns:p14="http://schemas.microsoft.com/office/powerpoint/2010/main" val="35200242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6734" y="601132"/>
            <a:ext cx="7490580" cy="4339650"/>
          </a:xfrm>
          <a:prstGeom prst="rect">
            <a:avLst/>
          </a:prstGeom>
          <a:noFill/>
        </p:spPr>
        <p:txBody>
          <a:bodyPr wrap="square" rtlCol="0">
            <a:spAutoFit/>
          </a:bodyPr>
          <a:lstStyle/>
          <a:p>
            <a:r>
              <a:rPr lang="it-IT" sz="2400" b="1" dirty="0">
                <a:solidFill>
                  <a:srgbClr val="0000FF"/>
                </a:solidFill>
              </a:rPr>
              <a:t>3</a:t>
            </a:r>
            <a:r>
              <a:rPr lang="it-IT" sz="2400" b="1" dirty="0" smtClean="0">
                <a:solidFill>
                  <a:srgbClr val="0000FF"/>
                </a:solidFill>
              </a:rPr>
              <a:t>. INTRODUZIONE</a:t>
            </a:r>
          </a:p>
          <a:p>
            <a:endParaRPr lang="it-IT" dirty="0" smtClean="0">
              <a:solidFill>
                <a:schemeClr val="bg1">
                  <a:lumMod val="65000"/>
                </a:schemeClr>
              </a:solidFill>
            </a:endParaRPr>
          </a:p>
          <a:p>
            <a:pPr marL="285750" indent="-285750">
              <a:buFontTx/>
              <a:buChar char="-"/>
            </a:pPr>
            <a:r>
              <a:rPr lang="it-IT" dirty="0" smtClean="0">
                <a:solidFill>
                  <a:schemeClr val="bg1">
                    <a:lumMod val="65000"/>
                  </a:schemeClr>
                </a:solidFill>
              </a:rPr>
              <a:t>Dopo aver spiegato lo stato dell’arte, si introduce la </a:t>
            </a:r>
            <a:r>
              <a:rPr lang="it-IT" b="1" i="1" dirty="0" smtClean="0">
                <a:solidFill>
                  <a:schemeClr val="bg1">
                    <a:lumMod val="65000"/>
                  </a:schemeClr>
                </a:solidFill>
              </a:rPr>
              <a:t>logica </a:t>
            </a:r>
            <a:r>
              <a:rPr lang="it-IT" dirty="0" smtClean="0">
                <a:solidFill>
                  <a:schemeClr val="bg1">
                    <a:lumMod val="65000"/>
                  </a:schemeClr>
                </a:solidFill>
              </a:rPr>
              <a:t>del lavoro</a:t>
            </a:r>
          </a:p>
          <a:p>
            <a:pPr marL="285750" indent="-285750">
              <a:buFontTx/>
              <a:buChar char="-"/>
            </a:pPr>
            <a:endParaRPr lang="it-IT" dirty="0">
              <a:solidFill>
                <a:schemeClr val="bg1">
                  <a:lumMod val="65000"/>
                </a:schemeClr>
              </a:solidFill>
            </a:endParaRPr>
          </a:p>
          <a:p>
            <a:pPr marL="285750" indent="-285750">
              <a:buFontTx/>
              <a:buChar char="-"/>
            </a:pPr>
            <a:r>
              <a:rPr lang="it-IT" dirty="0" smtClean="0">
                <a:solidFill>
                  <a:schemeClr val="bg1">
                    <a:lumMod val="65000"/>
                  </a:schemeClr>
                </a:solidFill>
              </a:rPr>
              <a:t>E’ bene essere persuasivi con dati che supportino la logica scelta e idealmene la rilevanza del lavoro</a:t>
            </a:r>
          </a:p>
          <a:p>
            <a:endParaRPr lang="it-IT" dirty="0">
              <a:solidFill>
                <a:schemeClr val="bg1">
                  <a:lumMod val="65000"/>
                </a:schemeClr>
              </a:solidFill>
            </a:endParaRPr>
          </a:p>
          <a:p>
            <a:pPr marL="285750" indent="-285750">
              <a:buFontTx/>
              <a:buChar char="-"/>
            </a:pPr>
            <a:r>
              <a:rPr lang="it-IT" dirty="0" smtClean="0">
                <a:solidFill>
                  <a:schemeClr val="bg1">
                    <a:lumMod val="65000"/>
                  </a:schemeClr>
                </a:solidFill>
              </a:rPr>
              <a:t>Dovrebbe idealmente seguire una struttura a </a:t>
            </a:r>
            <a:r>
              <a:rPr lang="it-IT" b="1" u="sng" dirty="0" smtClean="0">
                <a:solidFill>
                  <a:schemeClr val="bg1">
                    <a:lumMod val="65000"/>
                  </a:schemeClr>
                </a:solidFill>
              </a:rPr>
              <a:t>IMBUTO</a:t>
            </a:r>
            <a:r>
              <a:rPr lang="it-IT" dirty="0" smtClean="0">
                <a:solidFill>
                  <a:schemeClr val="bg1">
                    <a:lumMod val="65000"/>
                  </a:schemeClr>
                </a:solidFill>
              </a:rPr>
              <a:t> </a:t>
            </a:r>
          </a:p>
          <a:p>
            <a:r>
              <a:rPr lang="it-IT" dirty="0" smtClean="0">
                <a:solidFill>
                  <a:schemeClr val="bg1">
                    <a:lumMod val="65000"/>
                  </a:schemeClr>
                </a:solidFill>
              </a:rPr>
              <a:t>     (partire dal generale e man mano scendere nello specifico)</a:t>
            </a:r>
          </a:p>
          <a:p>
            <a:endParaRPr lang="it-IT" dirty="0"/>
          </a:p>
          <a:p>
            <a:pPr marL="285750" indent="-285750">
              <a:buFontTx/>
              <a:buChar char="-"/>
            </a:pPr>
            <a:r>
              <a:rPr lang="it-IT" dirty="0" smtClean="0"/>
              <a:t>Dovrebbe quindi introdurre la DOMANDA che si vuole rispondere col lavoro o il GAP di conoscenza che si vuole colmare (esso deve essere attuale, rilevante, irrisolto)</a:t>
            </a:r>
          </a:p>
          <a:p>
            <a:pPr marL="285750" indent="-285750">
              <a:buFontTx/>
              <a:buChar char="-"/>
            </a:pPr>
            <a:endParaRPr lang="it-IT" dirty="0"/>
          </a:p>
          <a:p>
            <a:endParaRPr lang="it-IT" dirty="0" smtClean="0"/>
          </a:p>
        </p:txBody>
      </p:sp>
      <p:pic>
        <p:nvPicPr>
          <p:cNvPr id="3" name="Picture 2"/>
          <p:cNvPicPr>
            <a:picLocks noChangeAspect="1"/>
          </p:cNvPicPr>
          <p:nvPr/>
        </p:nvPicPr>
        <p:blipFill>
          <a:blip r:embed="rId2"/>
          <a:stretch>
            <a:fillRect/>
          </a:stretch>
        </p:blipFill>
        <p:spPr>
          <a:xfrm>
            <a:off x="1527366" y="4323315"/>
            <a:ext cx="6718634" cy="1713417"/>
          </a:xfrm>
          <a:prstGeom prst="rect">
            <a:avLst/>
          </a:prstGeom>
        </p:spPr>
      </p:pic>
    </p:spTree>
    <p:extLst>
      <p:ext uri="{BB962C8B-B14F-4D97-AF65-F5344CB8AC3E}">
        <p14:creationId xmlns:p14="http://schemas.microsoft.com/office/powerpoint/2010/main" val="29020726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6734" y="601132"/>
            <a:ext cx="7490580" cy="6001643"/>
          </a:xfrm>
          <a:prstGeom prst="rect">
            <a:avLst/>
          </a:prstGeom>
          <a:noFill/>
        </p:spPr>
        <p:txBody>
          <a:bodyPr wrap="square" rtlCol="0">
            <a:spAutoFit/>
          </a:bodyPr>
          <a:lstStyle/>
          <a:p>
            <a:r>
              <a:rPr lang="it-IT" sz="2400" b="1" dirty="0">
                <a:solidFill>
                  <a:srgbClr val="0000FF"/>
                </a:solidFill>
              </a:rPr>
              <a:t>3</a:t>
            </a:r>
            <a:r>
              <a:rPr lang="it-IT" sz="2400" b="1" dirty="0" smtClean="0">
                <a:solidFill>
                  <a:srgbClr val="0000FF"/>
                </a:solidFill>
              </a:rPr>
              <a:t>. INTRODUZIONE</a:t>
            </a:r>
          </a:p>
          <a:p>
            <a:endParaRPr lang="it-IT" dirty="0" smtClean="0">
              <a:solidFill>
                <a:schemeClr val="bg1">
                  <a:lumMod val="65000"/>
                </a:schemeClr>
              </a:solidFill>
            </a:endParaRPr>
          </a:p>
          <a:p>
            <a:pPr marL="285750" indent="-285750">
              <a:buFontTx/>
              <a:buChar char="-"/>
            </a:pPr>
            <a:r>
              <a:rPr lang="it-IT" dirty="0" smtClean="0">
                <a:solidFill>
                  <a:schemeClr val="bg1">
                    <a:lumMod val="65000"/>
                  </a:schemeClr>
                </a:solidFill>
              </a:rPr>
              <a:t>Dopo aver spiegato lo stato dell’arte, si introduce la </a:t>
            </a:r>
            <a:r>
              <a:rPr lang="it-IT" b="1" i="1" dirty="0" smtClean="0">
                <a:solidFill>
                  <a:schemeClr val="bg1">
                    <a:lumMod val="65000"/>
                  </a:schemeClr>
                </a:solidFill>
              </a:rPr>
              <a:t>logica </a:t>
            </a:r>
            <a:r>
              <a:rPr lang="it-IT" dirty="0" smtClean="0">
                <a:solidFill>
                  <a:schemeClr val="bg1">
                    <a:lumMod val="65000"/>
                  </a:schemeClr>
                </a:solidFill>
              </a:rPr>
              <a:t>del lavoro</a:t>
            </a:r>
          </a:p>
          <a:p>
            <a:pPr marL="285750" indent="-285750">
              <a:buFontTx/>
              <a:buChar char="-"/>
            </a:pPr>
            <a:endParaRPr lang="it-IT" dirty="0">
              <a:solidFill>
                <a:schemeClr val="bg1">
                  <a:lumMod val="65000"/>
                </a:schemeClr>
              </a:solidFill>
            </a:endParaRPr>
          </a:p>
          <a:p>
            <a:pPr marL="285750" indent="-285750">
              <a:buFontTx/>
              <a:buChar char="-"/>
            </a:pPr>
            <a:r>
              <a:rPr lang="it-IT" dirty="0" smtClean="0">
                <a:solidFill>
                  <a:schemeClr val="bg1">
                    <a:lumMod val="65000"/>
                  </a:schemeClr>
                </a:solidFill>
              </a:rPr>
              <a:t>E’ bene essere persuasivi con dati che supportino la logica scelta e idealmene la rilevanza del lavoro</a:t>
            </a:r>
          </a:p>
          <a:p>
            <a:endParaRPr lang="it-IT" dirty="0">
              <a:solidFill>
                <a:schemeClr val="bg1">
                  <a:lumMod val="65000"/>
                </a:schemeClr>
              </a:solidFill>
            </a:endParaRPr>
          </a:p>
          <a:p>
            <a:pPr marL="285750" indent="-285750">
              <a:buFontTx/>
              <a:buChar char="-"/>
            </a:pPr>
            <a:r>
              <a:rPr lang="it-IT" dirty="0" smtClean="0">
                <a:solidFill>
                  <a:schemeClr val="bg1">
                    <a:lumMod val="65000"/>
                  </a:schemeClr>
                </a:solidFill>
              </a:rPr>
              <a:t>Dovrebbe idealmente seguire una struttura a </a:t>
            </a:r>
            <a:r>
              <a:rPr lang="it-IT" b="1" u="sng" dirty="0" smtClean="0">
                <a:solidFill>
                  <a:schemeClr val="bg1">
                    <a:lumMod val="65000"/>
                  </a:schemeClr>
                </a:solidFill>
              </a:rPr>
              <a:t>IMBUTO</a:t>
            </a:r>
            <a:r>
              <a:rPr lang="it-IT" dirty="0" smtClean="0">
                <a:solidFill>
                  <a:schemeClr val="bg1">
                    <a:lumMod val="65000"/>
                  </a:schemeClr>
                </a:solidFill>
              </a:rPr>
              <a:t> </a:t>
            </a:r>
          </a:p>
          <a:p>
            <a:r>
              <a:rPr lang="it-IT" dirty="0" smtClean="0">
                <a:solidFill>
                  <a:schemeClr val="bg1">
                    <a:lumMod val="65000"/>
                  </a:schemeClr>
                </a:solidFill>
              </a:rPr>
              <a:t>     (partire dal generale e man mano scendere nello specifico)</a:t>
            </a:r>
          </a:p>
          <a:p>
            <a:endParaRPr lang="it-IT" dirty="0">
              <a:solidFill>
                <a:schemeClr val="bg1">
                  <a:lumMod val="65000"/>
                </a:schemeClr>
              </a:solidFill>
            </a:endParaRPr>
          </a:p>
          <a:p>
            <a:pPr marL="285750" indent="-285750">
              <a:buFontTx/>
              <a:buChar char="-"/>
            </a:pPr>
            <a:r>
              <a:rPr lang="it-IT" dirty="0" smtClean="0">
                <a:solidFill>
                  <a:schemeClr val="bg1">
                    <a:lumMod val="65000"/>
                  </a:schemeClr>
                </a:solidFill>
              </a:rPr>
              <a:t>Dovrebbe quindi introdurre la DOMANDA che si vuole rispondere col lavoro o il GAP di conoscenza che si vuole colmare (esso deve essere attuale, rilevante, irrisolto)</a:t>
            </a:r>
          </a:p>
          <a:p>
            <a:pPr marL="285750" indent="-285750">
              <a:buFontTx/>
              <a:buChar char="-"/>
            </a:pPr>
            <a:endParaRPr lang="it-IT" dirty="0"/>
          </a:p>
          <a:p>
            <a:pPr marL="285750" indent="-285750">
              <a:buFontTx/>
              <a:buChar char="-"/>
            </a:pPr>
            <a:r>
              <a:rPr lang="it-IT" dirty="0" smtClean="0"/>
              <a:t>Deve spiegare quali sono gli </a:t>
            </a:r>
            <a:r>
              <a:rPr lang="it-IT" b="1" u="sng" dirty="0" smtClean="0"/>
              <a:t>OBIETTIVI</a:t>
            </a:r>
            <a:r>
              <a:rPr lang="it-IT" dirty="0" smtClean="0"/>
              <a:t> del lavoro:</a:t>
            </a:r>
          </a:p>
          <a:p>
            <a:r>
              <a:rPr lang="it-IT" dirty="0" smtClean="0"/>
              <a:t>	</a:t>
            </a:r>
            <a:r>
              <a:rPr lang="it-IT" b="1" dirty="0" smtClean="0"/>
              <a:t>S</a:t>
            </a:r>
            <a:r>
              <a:rPr lang="it-IT" dirty="0" smtClean="0"/>
              <a:t>pecific</a:t>
            </a:r>
          </a:p>
          <a:p>
            <a:r>
              <a:rPr lang="it-IT" dirty="0" smtClean="0"/>
              <a:t>	</a:t>
            </a:r>
            <a:r>
              <a:rPr lang="it-IT" b="1" dirty="0" smtClean="0"/>
              <a:t>M</a:t>
            </a:r>
            <a:r>
              <a:rPr lang="it-IT" dirty="0" smtClean="0"/>
              <a:t>easurable</a:t>
            </a:r>
          </a:p>
          <a:p>
            <a:r>
              <a:rPr lang="it-IT" dirty="0" smtClean="0"/>
              <a:t>	</a:t>
            </a:r>
            <a:r>
              <a:rPr lang="it-IT" b="1" dirty="0" smtClean="0"/>
              <a:t>A</a:t>
            </a:r>
            <a:r>
              <a:rPr lang="it-IT" dirty="0" smtClean="0"/>
              <a:t>chievable</a:t>
            </a:r>
          </a:p>
          <a:p>
            <a:r>
              <a:rPr lang="it-IT" dirty="0" smtClean="0"/>
              <a:t>	</a:t>
            </a:r>
            <a:r>
              <a:rPr lang="it-IT" b="1" dirty="0" smtClean="0"/>
              <a:t>R</a:t>
            </a:r>
            <a:r>
              <a:rPr lang="it-IT" dirty="0" smtClean="0"/>
              <a:t>ealistic</a:t>
            </a:r>
          </a:p>
          <a:p>
            <a:r>
              <a:rPr lang="it-IT" dirty="0" smtClean="0"/>
              <a:t>	</a:t>
            </a:r>
            <a:r>
              <a:rPr lang="it-IT" b="1" dirty="0" smtClean="0"/>
              <a:t>T</a:t>
            </a:r>
            <a:r>
              <a:rPr lang="it-IT" dirty="0" smtClean="0"/>
              <a:t>ime-bound</a:t>
            </a:r>
          </a:p>
          <a:p>
            <a:pPr marL="285750" indent="-285750">
              <a:buFontTx/>
              <a:buChar char="-"/>
            </a:pPr>
            <a:endParaRPr lang="it-IT" dirty="0" smtClean="0"/>
          </a:p>
        </p:txBody>
      </p:sp>
    </p:spTree>
    <p:extLst>
      <p:ext uri="{BB962C8B-B14F-4D97-AF65-F5344CB8AC3E}">
        <p14:creationId xmlns:p14="http://schemas.microsoft.com/office/powerpoint/2010/main" val="15055810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7667" y="524933"/>
            <a:ext cx="6578600" cy="3508653"/>
          </a:xfrm>
          <a:prstGeom prst="rect">
            <a:avLst/>
          </a:prstGeom>
          <a:noFill/>
        </p:spPr>
        <p:txBody>
          <a:bodyPr wrap="square" rtlCol="0">
            <a:spAutoFit/>
          </a:bodyPr>
          <a:lstStyle/>
          <a:p>
            <a:r>
              <a:rPr lang="it-IT" sz="2400" b="1" dirty="0" smtClean="0">
                <a:solidFill>
                  <a:srgbClr val="0000FF"/>
                </a:solidFill>
              </a:rPr>
              <a:t>Un buon testo scientifico deve essere:</a:t>
            </a:r>
          </a:p>
          <a:p>
            <a:endParaRPr lang="it-IT" dirty="0">
              <a:solidFill>
                <a:schemeClr val="bg1">
                  <a:lumMod val="65000"/>
                </a:schemeClr>
              </a:solidFill>
            </a:endParaRPr>
          </a:p>
          <a:p>
            <a:pPr marL="342900" indent="-342900">
              <a:buAutoNum type="arabicPeriod"/>
            </a:pPr>
            <a:r>
              <a:rPr lang="it-IT" dirty="0" smtClean="0">
                <a:solidFill>
                  <a:schemeClr val="bg1">
                    <a:lumMod val="65000"/>
                  </a:schemeClr>
                </a:solidFill>
              </a:rPr>
              <a:t>CHIARO – evitare dettagli inutili</a:t>
            </a:r>
          </a:p>
          <a:p>
            <a:pPr marL="342900" indent="-342900">
              <a:buAutoNum type="arabicPeriod"/>
            </a:pPr>
            <a:endParaRPr lang="it-IT" dirty="0">
              <a:solidFill>
                <a:schemeClr val="bg1">
                  <a:lumMod val="65000"/>
                </a:schemeClr>
              </a:solidFill>
            </a:endParaRPr>
          </a:p>
          <a:p>
            <a:pPr marL="342900" indent="-342900">
              <a:buAutoNum type="arabicPeriod"/>
            </a:pPr>
            <a:r>
              <a:rPr lang="it-IT" dirty="0" smtClean="0">
                <a:solidFill>
                  <a:schemeClr val="bg1">
                    <a:lumMod val="65000"/>
                  </a:schemeClr>
                </a:solidFill>
              </a:rPr>
              <a:t>SEMPLICE – soprattutto in inglese, usare struttura grammaticale il più semplice possibile (soggetto + verbo + complemento). Frasi BREVI (idealmente 2 righe, max 4).</a:t>
            </a:r>
          </a:p>
          <a:p>
            <a:pPr marL="342900" indent="-342900">
              <a:buAutoNum type="arabicPeriod"/>
            </a:pPr>
            <a:endParaRPr lang="it-IT" dirty="0" smtClean="0"/>
          </a:p>
          <a:p>
            <a:pPr marL="342900" indent="-342900">
              <a:buAutoNum type="arabicPeriod"/>
            </a:pPr>
            <a:r>
              <a:rPr lang="it-IT" dirty="0" smtClean="0"/>
              <a:t>EVITARE JARGON (termini troppo tecnici, abbreviazioni inutili – una buona regola è usare acronimo solo se termine si ripete &gt; 5 volte)</a:t>
            </a:r>
          </a:p>
          <a:p>
            <a:pPr marL="342900" indent="-342900">
              <a:buAutoNum type="arabicPeriod"/>
            </a:pPr>
            <a:endParaRPr lang="it-IT" dirty="0" smtClean="0"/>
          </a:p>
        </p:txBody>
      </p:sp>
    </p:spTree>
    <p:extLst>
      <p:ext uri="{BB962C8B-B14F-4D97-AF65-F5344CB8AC3E}">
        <p14:creationId xmlns:p14="http://schemas.microsoft.com/office/powerpoint/2010/main" val="33044990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7667" y="524933"/>
            <a:ext cx="6578600" cy="4339650"/>
          </a:xfrm>
          <a:prstGeom prst="rect">
            <a:avLst/>
          </a:prstGeom>
          <a:noFill/>
        </p:spPr>
        <p:txBody>
          <a:bodyPr wrap="square" rtlCol="0">
            <a:spAutoFit/>
          </a:bodyPr>
          <a:lstStyle/>
          <a:p>
            <a:r>
              <a:rPr lang="it-IT" sz="2400" b="1" dirty="0" smtClean="0">
                <a:solidFill>
                  <a:srgbClr val="0000FF"/>
                </a:solidFill>
              </a:rPr>
              <a:t>Un buon testo scientifico deve essere:</a:t>
            </a:r>
          </a:p>
          <a:p>
            <a:endParaRPr lang="it-IT" dirty="0"/>
          </a:p>
          <a:p>
            <a:pPr marL="342900" indent="-342900">
              <a:buAutoNum type="arabicPeriod"/>
            </a:pPr>
            <a:r>
              <a:rPr lang="it-IT" dirty="0" smtClean="0">
                <a:solidFill>
                  <a:schemeClr val="bg1">
                    <a:lumMod val="65000"/>
                  </a:schemeClr>
                </a:solidFill>
              </a:rPr>
              <a:t>CHIARO – evitare dettagli inutili</a:t>
            </a:r>
          </a:p>
          <a:p>
            <a:pPr marL="342900" indent="-342900">
              <a:buAutoNum type="arabicPeriod"/>
            </a:pPr>
            <a:endParaRPr lang="it-IT" dirty="0">
              <a:solidFill>
                <a:schemeClr val="bg1">
                  <a:lumMod val="65000"/>
                </a:schemeClr>
              </a:solidFill>
            </a:endParaRPr>
          </a:p>
          <a:p>
            <a:pPr marL="342900" indent="-342900">
              <a:buAutoNum type="arabicPeriod"/>
            </a:pPr>
            <a:r>
              <a:rPr lang="it-IT" dirty="0" smtClean="0">
                <a:solidFill>
                  <a:schemeClr val="bg1">
                    <a:lumMod val="65000"/>
                  </a:schemeClr>
                </a:solidFill>
              </a:rPr>
              <a:t>SEMPLICE – soprattutto in inglese, usare struttura grammaticale il più semplice possibile (soggetto + verbo + complemento). Frasi BREVI (idealmente 2 righe, max 4).</a:t>
            </a:r>
          </a:p>
          <a:p>
            <a:pPr marL="342900" indent="-342900">
              <a:buAutoNum type="arabicPeriod"/>
            </a:pPr>
            <a:endParaRPr lang="it-IT" dirty="0" smtClean="0">
              <a:solidFill>
                <a:schemeClr val="bg1">
                  <a:lumMod val="65000"/>
                </a:schemeClr>
              </a:solidFill>
            </a:endParaRPr>
          </a:p>
          <a:p>
            <a:pPr marL="342900" indent="-342900">
              <a:buAutoNum type="arabicPeriod"/>
            </a:pPr>
            <a:r>
              <a:rPr lang="it-IT" dirty="0" smtClean="0">
                <a:solidFill>
                  <a:schemeClr val="bg1">
                    <a:lumMod val="65000"/>
                  </a:schemeClr>
                </a:solidFill>
              </a:rPr>
              <a:t>EVITARE JARGON (termini troppo tecnici, abbreviazioni inutili – una buona regola è usare acronimo solo se termine si ripete &gt; 5 volte)</a:t>
            </a:r>
          </a:p>
          <a:p>
            <a:pPr marL="342900" indent="-342900">
              <a:buAutoNum type="arabicPeriod"/>
            </a:pPr>
            <a:endParaRPr lang="it-IT" dirty="0" smtClean="0"/>
          </a:p>
          <a:p>
            <a:pPr marL="342900" indent="-342900">
              <a:buAutoNum type="arabicPeriod"/>
            </a:pPr>
            <a:r>
              <a:rPr lang="it-IT" dirty="0" smtClean="0"/>
              <a:t>NEUTRALE – evitare attributi soggettivi (bello/brutto, tutti sanno che…)</a:t>
            </a:r>
          </a:p>
          <a:p>
            <a:pPr marL="342900" indent="-342900">
              <a:buAutoNum type="arabicPeriod"/>
            </a:pPr>
            <a:endParaRPr lang="it-IT" dirty="0"/>
          </a:p>
        </p:txBody>
      </p:sp>
    </p:spTree>
    <p:extLst>
      <p:ext uri="{BB962C8B-B14F-4D97-AF65-F5344CB8AC3E}">
        <p14:creationId xmlns:p14="http://schemas.microsoft.com/office/powerpoint/2010/main" val="35170977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7667" y="524933"/>
            <a:ext cx="6578600" cy="4893647"/>
          </a:xfrm>
          <a:prstGeom prst="rect">
            <a:avLst/>
          </a:prstGeom>
          <a:noFill/>
        </p:spPr>
        <p:txBody>
          <a:bodyPr wrap="square" rtlCol="0">
            <a:spAutoFit/>
          </a:bodyPr>
          <a:lstStyle/>
          <a:p>
            <a:r>
              <a:rPr lang="it-IT" sz="2400" b="1" dirty="0" smtClean="0">
                <a:solidFill>
                  <a:srgbClr val="0000FF"/>
                </a:solidFill>
              </a:rPr>
              <a:t>Un buon testo scientifico deve essere:</a:t>
            </a:r>
          </a:p>
          <a:p>
            <a:endParaRPr lang="it-IT" dirty="0"/>
          </a:p>
          <a:p>
            <a:pPr marL="342900" indent="-342900">
              <a:buAutoNum type="arabicPeriod"/>
            </a:pPr>
            <a:r>
              <a:rPr lang="it-IT" dirty="0" smtClean="0">
                <a:solidFill>
                  <a:schemeClr val="bg1">
                    <a:lumMod val="65000"/>
                  </a:schemeClr>
                </a:solidFill>
              </a:rPr>
              <a:t>CHIARO – evitare dettagli inutili</a:t>
            </a:r>
          </a:p>
          <a:p>
            <a:pPr marL="342900" indent="-342900">
              <a:buAutoNum type="arabicPeriod"/>
            </a:pPr>
            <a:endParaRPr lang="it-IT" dirty="0">
              <a:solidFill>
                <a:schemeClr val="bg1">
                  <a:lumMod val="65000"/>
                </a:schemeClr>
              </a:solidFill>
            </a:endParaRPr>
          </a:p>
          <a:p>
            <a:pPr marL="342900" indent="-342900">
              <a:buAutoNum type="arabicPeriod"/>
            </a:pPr>
            <a:r>
              <a:rPr lang="it-IT" dirty="0" smtClean="0">
                <a:solidFill>
                  <a:schemeClr val="bg1">
                    <a:lumMod val="65000"/>
                  </a:schemeClr>
                </a:solidFill>
              </a:rPr>
              <a:t>SEMPLICE – soprattutto in inglese, usare struttura grammaticale il più semplice possibile (soggetto + verbo + complemento). Frasi BREVI (idealmente 2 righe, max 4).</a:t>
            </a:r>
          </a:p>
          <a:p>
            <a:pPr marL="342900" indent="-342900">
              <a:buAutoNum type="arabicPeriod"/>
            </a:pPr>
            <a:endParaRPr lang="it-IT" dirty="0" smtClean="0">
              <a:solidFill>
                <a:schemeClr val="bg1">
                  <a:lumMod val="65000"/>
                </a:schemeClr>
              </a:solidFill>
            </a:endParaRPr>
          </a:p>
          <a:p>
            <a:pPr marL="342900" indent="-342900">
              <a:buAutoNum type="arabicPeriod"/>
            </a:pPr>
            <a:r>
              <a:rPr lang="it-IT" dirty="0" smtClean="0">
                <a:solidFill>
                  <a:schemeClr val="bg1">
                    <a:lumMod val="65000"/>
                  </a:schemeClr>
                </a:solidFill>
              </a:rPr>
              <a:t>EVITARE JARGON (termini troppo tecnici, abbreviazioni inutili – una buona regola è usare acronimo solo se termine si ripete &gt; 5 volte)</a:t>
            </a:r>
          </a:p>
          <a:p>
            <a:pPr marL="342900" indent="-342900">
              <a:buAutoNum type="arabicPeriod"/>
            </a:pPr>
            <a:endParaRPr lang="it-IT" dirty="0" smtClean="0">
              <a:solidFill>
                <a:schemeClr val="bg1">
                  <a:lumMod val="65000"/>
                </a:schemeClr>
              </a:solidFill>
            </a:endParaRPr>
          </a:p>
          <a:p>
            <a:pPr marL="342900" indent="-342900">
              <a:buAutoNum type="arabicPeriod"/>
            </a:pPr>
            <a:r>
              <a:rPr lang="it-IT" dirty="0" smtClean="0">
                <a:solidFill>
                  <a:schemeClr val="bg1">
                    <a:lumMod val="65000"/>
                  </a:schemeClr>
                </a:solidFill>
              </a:rPr>
              <a:t>NEUTRALE – evitare attributi soggettivi (bello/brutto, tutti sanno che…)</a:t>
            </a:r>
          </a:p>
          <a:p>
            <a:pPr marL="342900" indent="-342900">
              <a:buAutoNum type="arabicPeriod"/>
            </a:pPr>
            <a:endParaRPr lang="it-IT" dirty="0"/>
          </a:p>
          <a:p>
            <a:pPr marL="342900" indent="-342900">
              <a:buAutoNum type="arabicPeriod"/>
            </a:pPr>
            <a:r>
              <a:rPr lang="it-IT" dirty="0" smtClean="0"/>
              <a:t>ATTENERSI AI FATTI – evitare speculazioni e conclusioni NON supportate dai fatti</a:t>
            </a:r>
          </a:p>
        </p:txBody>
      </p:sp>
    </p:spTree>
    <p:extLst>
      <p:ext uri="{BB962C8B-B14F-4D97-AF65-F5344CB8AC3E}">
        <p14:creationId xmlns:p14="http://schemas.microsoft.com/office/powerpoint/2010/main" val="27466755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7667" y="524933"/>
            <a:ext cx="6578600" cy="5447645"/>
          </a:xfrm>
          <a:prstGeom prst="rect">
            <a:avLst/>
          </a:prstGeom>
          <a:noFill/>
        </p:spPr>
        <p:txBody>
          <a:bodyPr wrap="square" rtlCol="0">
            <a:spAutoFit/>
          </a:bodyPr>
          <a:lstStyle/>
          <a:p>
            <a:r>
              <a:rPr lang="it-IT" sz="2400" b="1" dirty="0" smtClean="0">
                <a:solidFill>
                  <a:srgbClr val="0000FF"/>
                </a:solidFill>
              </a:rPr>
              <a:t>Un buon testo scientifico deve essere:</a:t>
            </a:r>
          </a:p>
          <a:p>
            <a:endParaRPr lang="it-IT" dirty="0">
              <a:solidFill>
                <a:schemeClr val="bg1">
                  <a:lumMod val="65000"/>
                </a:schemeClr>
              </a:solidFill>
            </a:endParaRPr>
          </a:p>
          <a:p>
            <a:pPr marL="342900" indent="-342900">
              <a:buAutoNum type="arabicPeriod"/>
            </a:pPr>
            <a:r>
              <a:rPr lang="it-IT" dirty="0" smtClean="0">
                <a:solidFill>
                  <a:schemeClr val="bg1">
                    <a:lumMod val="65000"/>
                  </a:schemeClr>
                </a:solidFill>
              </a:rPr>
              <a:t>CHIARO – evitare dettagli inutili</a:t>
            </a:r>
          </a:p>
          <a:p>
            <a:pPr marL="342900" indent="-342900">
              <a:buAutoNum type="arabicPeriod"/>
            </a:pPr>
            <a:endParaRPr lang="it-IT" dirty="0">
              <a:solidFill>
                <a:schemeClr val="bg1">
                  <a:lumMod val="65000"/>
                </a:schemeClr>
              </a:solidFill>
            </a:endParaRPr>
          </a:p>
          <a:p>
            <a:pPr marL="342900" indent="-342900">
              <a:buAutoNum type="arabicPeriod"/>
            </a:pPr>
            <a:r>
              <a:rPr lang="it-IT" dirty="0" smtClean="0">
                <a:solidFill>
                  <a:schemeClr val="bg1">
                    <a:lumMod val="65000"/>
                  </a:schemeClr>
                </a:solidFill>
              </a:rPr>
              <a:t>SEMPLICE – soprattutto in inglese, usare struttura grammaticale il più semplice possibile (soggetto + verbo + complemento). Frasi BREVI (idealmente 2 righe, max 4).</a:t>
            </a:r>
          </a:p>
          <a:p>
            <a:pPr marL="342900" indent="-342900">
              <a:buAutoNum type="arabicPeriod"/>
            </a:pPr>
            <a:endParaRPr lang="it-IT" dirty="0" smtClean="0">
              <a:solidFill>
                <a:schemeClr val="bg1">
                  <a:lumMod val="65000"/>
                </a:schemeClr>
              </a:solidFill>
            </a:endParaRPr>
          </a:p>
          <a:p>
            <a:pPr marL="342900" indent="-342900">
              <a:buAutoNum type="arabicPeriod"/>
            </a:pPr>
            <a:r>
              <a:rPr lang="it-IT" dirty="0" smtClean="0">
                <a:solidFill>
                  <a:schemeClr val="bg1">
                    <a:lumMod val="65000"/>
                  </a:schemeClr>
                </a:solidFill>
              </a:rPr>
              <a:t>EVITARE JARGON (termini troppo tecnici, abbreviazioni inutili – una buona regola è usare acronimo solo se termine si ripete &gt; 5 volte)</a:t>
            </a:r>
          </a:p>
          <a:p>
            <a:pPr marL="342900" indent="-342900">
              <a:buAutoNum type="arabicPeriod"/>
            </a:pPr>
            <a:endParaRPr lang="it-IT" dirty="0" smtClean="0">
              <a:solidFill>
                <a:schemeClr val="bg1">
                  <a:lumMod val="65000"/>
                </a:schemeClr>
              </a:solidFill>
            </a:endParaRPr>
          </a:p>
          <a:p>
            <a:pPr marL="342900" indent="-342900">
              <a:buAutoNum type="arabicPeriod"/>
            </a:pPr>
            <a:r>
              <a:rPr lang="it-IT" dirty="0" smtClean="0">
                <a:solidFill>
                  <a:schemeClr val="bg1">
                    <a:lumMod val="65000"/>
                  </a:schemeClr>
                </a:solidFill>
              </a:rPr>
              <a:t>NEUTRALE – evitare attributi soggettivi (bello/brutto, tutti sanno che…)</a:t>
            </a:r>
          </a:p>
          <a:p>
            <a:pPr marL="342900" indent="-342900">
              <a:buAutoNum type="arabicPeriod"/>
            </a:pPr>
            <a:endParaRPr lang="it-IT" dirty="0">
              <a:solidFill>
                <a:schemeClr val="bg1">
                  <a:lumMod val="65000"/>
                </a:schemeClr>
              </a:solidFill>
            </a:endParaRPr>
          </a:p>
          <a:p>
            <a:pPr marL="342900" indent="-342900">
              <a:buAutoNum type="arabicPeriod"/>
            </a:pPr>
            <a:r>
              <a:rPr lang="it-IT" dirty="0" smtClean="0">
                <a:solidFill>
                  <a:schemeClr val="bg1">
                    <a:lumMod val="65000"/>
                  </a:schemeClr>
                </a:solidFill>
              </a:rPr>
              <a:t>ATTENERSI AI FATTI – evitare speculazioni e conclusioni NON supportate dai fatti</a:t>
            </a:r>
          </a:p>
          <a:p>
            <a:pPr marL="342900" indent="-342900">
              <a:buAutoNum type="arabicPeriod"/>
            </a:pPr>
            <a:endParaRPr lang="it-IT" dirty="0"/>
          </a:p>
          <a:p>
            <a:pPr marL="342900" indent="-342900">
              <a:buAutoNum type="arabicPeriod"/>
            </a:pPr>
            <a:r>
              <a:rPr lang="it-IT" dirty="0" smtClean="0"/>
              <a:t>ACCURATO – evitare «circa», «abbastanza» ecc.</a:t>
            </a:r>
            <a:endParaRPr lang="it-IT"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0979" y="4304202"/>
            <a:ext cx="2664354" cy="2269635"/>
          </a:xfrm>
          <a:prstGeom prst="rect">
            <a:avLst/>
          </a:prstGeom>
        </p:spPr>
      </p:pic>
    </p:spTree>
    <p:extLst>
      <p:ext uri="{BB962C8B-B14F-4D97-AF65-F5344CB8AC3E}">
        <p14:creationId xmlns:p14="http://schemas.microsoft.com/office/powerpoint/2010/main" val="2432806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76867" y="457200"/>
            <a:ext cx="6578600" cy="2031325"/>
          </a:xfrm>
          <a:prstGeom prst="rect">
            <a:avLst/>
          </a:prstGeom>
          <a:noFill/>
        </p:spPr>
        <p:txBody>
          <a:bodyPr wrap="square" rtlCol="0">
            <a:spAutoFit/>
          </a:bodyPr>
          <a:lstStyle/>
          <a:p>
            <a:r>
              <a:rPr lang="it-IT" b="1" dirty="0" smtClean="0">
                <a:solidFill>
                  <a:srgbClr val="0000FF"/>
                </a:solidFill>
              </a:rPr>
              <a:t>STRUTTURA LOGICA DEL TESTO</a:t>
            </a:r>
          </a:p>
          <a:p>
            <a:endParaRPr lang="it-IT" dirty="0" smtClean="0"/>
          </a:p>
          <a:p>
            <a:pPr marL="342900" indent="-342900">
              <a:buFontTx/>
              <a:buAutoNum type="arabicPeriod"/>
            </a:pPr>
            <a:r>
              <a:rPr lang="it-IT" dirty="0" smtClean="0"/>
              <a:t>Partire dal </a:t>
            </a:r>
            <a:r>
              <a:rPr lang="it-IT" b="1" u="sng" dirty="0" smtClean="0"/>
              <a:t>TITOLO</a:t>
            </a:r>
            <a:r>
              <a:rPr lang="it-IT" dirty="0" smtClean="0"/>
              <a:t> – attenzione, il titolo crea ASPETTATIVE sul contenuto</a:t>
            </a:r>
            <a:endParaRPr lang="it-IT" b="1" u="sng" dirty="0" smtClean="0"/>
          </a:p>
          <a:p>
            <a:pPr marL="342900" indent="-342900">
              <a:buAutoNum type="arabicPeriod"/>
            </a:pPr>
            <a:endParaRPr lang="it-IT" dirty="0" smtClean="0"/>
          </a:p>
          <a:p>
            <a:pPr marL="342900" indent="-342900">
              <a:buAutoNum type="arabicPeriod"/>
            </a:pPr>
            <a:endParaRPr lang="it-IT" dirty="0" smtClean="0"/>
          </a:p>
          <a:p>
            <a:pPr marL="360000" lvl="1"/>
            <a:endParaRPr lang="it-IT" dirty="0" smtClean="0"/>
          </a:p>
        </p:txBody>
      </p:sp>
    </p:spTree>
    <p:extLst>
      <p:ext uri="{BB962C8B-B14F-4D97-AF65-F5344CB8AC3E}">
        <p14:creationId xmlns:p14="http://schemas.microsoft.com/office/powerpoint/2010/main" val="14541788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76867" y="457200"/>
            <a:ext cx="6578600" cy="2308324"/>
          </a:xfrm>
          <a:prstGeom prst="rect">
            <a:avLst/>
          </a:prstGeom>
          <a:noFill/>
        </p:spPr>
        <p:txBody>
          <a:bodyPr wrap="square" rtlCol="0">
            <a:spAutoFit/>
          </a:bodyPr>
          <a:lstStyle/>
          <a:p>
            <a:r>
              <a:rPr lang="it-IT" b="1" dirty="0" smtClean="0">
                <a:solidFill>
                  <a:srgbClr val="0000FF"/>
                </a:solidFill>
              </a:rPr>
              <a:t>STRUTTURA LOGICA DEL TESTO</a:t>
            </a:r>
          </a:p>
          <a:p>
            <a:endParaRPr lang="it-IT" dirty="0" smtClean="0"/>
          </a:p>
          <a:p>
            <a:pPr marL="342900" indent="-342900">
              <a:buFontTx/>
              <a:buAutoNum type="arabicPeriod"/>
            </a:pPr>
            <a:r>
              <a:rPr lang="it-IT" dirty="0" smtClean="0">
                <a:solidFill>
                  <a:schemeClr val="bg1">
                    <a:lumMod val="65000"/>
                  </a:schemeClr>
                </a:solidFill>
              </a:rPr>
              <a:t>Partire dal </a:t>
            </a:r>
            <a:r>
              <a:rPr lang="it-IT" b="1" u="sng" dirty="0" smtClean="0">
                <a:solidFill>
                  <a:schemeClr val="bg1">
                    <a:lumMod val="65000"/>
                  </a:schemeClr>
                </a:solidFill>
              </a:rPr>
              <a:t>TITOLO</a:t>
            </a:r>
          </a:p>
          <a:p>
            <a:pPr marL="342900" indent="-342900">
              <a:buAutoNum type="arabicPeriod"/>
            </a:pPr>
            <a:endParaRPr lang="it-IT" dirty="0" smtClean="0"/>
          </a:p>
          <a:p>
            <a:pPr marL="342900" indent="-342900">
              <a:buAutoNum type="arabicPeriod"/>
            </a:pPr>
            <a:r>
              <a:rPr lang="it-IT" dirty="0" smtClean="0"/>
              <a:t>Poi l’</a:t>
            </a:r>
            <a:r>
              <a:rPr lang="it-IT" b="1" u="sng" dirty="0" smtClean="0"/>
              <a:t>INDICE</a:t>
            </a:r>
            <a:r>
              <a:rPr lang="it-IT" dirty="0" smtClean="0"/>
              <a:t> per avere una idea della struttura del testo (numerare le sezioni 1.1, 1.1.1 ecc. evitando «troppe sottosezioni»)</a:t>
            </a:r>
          </a:p>
          <a:p>
            <a:pPr marL="342900" indent="-342900">
              <a:buAutoNum type="arabicPeriod"/>
            </a:pPr>
            <a:endParaRPr lang="it-IT" dirty="0" smtClean="0"/>
          </a:p>
        </p:txBody>
      </p:sp>
      <p:pic>
        <p:nvPicPr>
          <p:cNvPr id="3" name="Picture 2"/>
          <p:cNvPicPr>
            <a:picLocks noChangeAspect="1"/>
          </p:cNvPicPr>
          <p:nvPr/>
        </p:nvPicPr>
        <p:blipFill>
          <a:blip r:embed="rId2"/>
          <a:stretch>
            <a:fillRect/>
          </a:stretch>
        </p:blipFill>
        <p:spPr>
          <a:xfrm>
            <a:off x="5293254" y="2211526"/>
            <a:ext cx="3063346" cy="2575711"/>
          </a:xfrm>
          <a:prstGeom prst="rect">
            <a:avLst/>
          </a:prstGeom>
        </p:spPr>
      </p:pic>
    </p:spTree>
    <p:extLst>
      <p:ext uri="{BB962C8B-B14F-4D97-AF65-F5344CB8AC3E}">
        <p14:creationId xmlns:p14="http://schemas.microsoft.com/office/powerpoint/2010/main" val="36431226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76867" y="457200"/>
            <a:ext cx="6578600" cy="3693319"/>
          </a:xfrm>
          <a:prstGeom prst="rect">
            <a:avLst/>
          </a:prstGeom>
          <a:noFill/>
        </p:spPr>
        <p:txBody>
          <a:bodyPr wrap="square" rtlCol="0">
            <a:spAutoFit/>
          </a:bodyPr>
          <a:lstStyle/>
          <a:p>
            <a:r>
              <a:rPr lang="it-IT" b="1" dirty="0" smtClean="0">
                <a:solidFill>
                  <a:srgbClr val="0000FF"/>
                </a:solidFill>
              </a:rPr>
              <a:t>STRUTTURA LOGICA DEL TESTO</a:t>
            </a:r>
          </a:p>
          <a:p>
            <a:endParaRPr lang="it-IT" dirty="0" smtClean="0"/>
          </a:p>
          <a:p>
            <a:pPr marL="342900" indent="-342900">
              <a:buFontTx/>
              <a:buAutoNum type="arabicPeriod"/>
            </a:pPr>
            <a:r>
              <a:rPr lang="it-IT" dirty="0" smtClean="0">
                <a:solidFill>
                  <a:schemeClr val="bg1">
                    <a:lumMod val="65000"/>
                  </a:schemeClr>
                </a:solidFill>
              </a:rPr>
              <a:t>Partire dal </a:t>
            </a:r>
            <a:r>
              <a:rPr lang="it-IT" b="1" u="sng" dirty="0" smtClean="0">
                <a:solidFill>
                  <a:schemeClr val="bg1">
                    <a:lumMod val="65000"/>
                  </a:schemeClr>
                </a:solidFill>
              </a:rPr>
              <a:t>TITOLO</a:t>
            </a:r>
          </a:p>
          <a:p>
            <a:pPr marL="342900" indent="-342900">
              <a:buAutoNum type="arabicPeriod"/>
            </a:pPr>
            <a:endParaRPr lang="it-IT" dirty="0" smtClean="0">
              <a:solidFill>
                <a:schemeClr val="bg1">
                  <a:lumMod val="65000"/>
                </a:schemeClr>
              </a:solidFill>
            </a:endParaRPr>
          </a:p>
          <a:p>
            <a:pPr marL="342900" indent="-342900">
              <a:buAutoNum type="arabicPeriod"/>
            </a:pPr>
            <a:r>
              <a:rPr lang="it-IT" dirty="0" smtClean="0">
                <a:solidFill>
                  <a:schemeClr val="bg1">
                    <a:lumMod val="65000"/>
                  </a:schemeClr>
                </a:solidFill>
              </a:rPr>
              <a:t>Poi l’</a:t>
            </a:r>
            <a:r>
              <a:rPr lang="it-IT" b="1" u="sng" dirty="0" smtClean="0">
                <a:solidFill>
                  <a:schemeClr val="bg1">
                    <a:lumMod val="65000"/>
                  </a:schemeClr>
                </a:solidFill>
              </a:rPr>
              <a:t>INDICE</a:t>
            </a:r>
            <a:r>
              <a:rPr lang="it-IT" dirty="0" smtClean="0">
                <a:solidFill>
                  <a:schemeClr val="bg1">
                    <a:lumMod val="65000"/>
                  </a:schemeClr>
                </a:solidFill>
              </a:rPr>
              <a:t> per avere una idea della struttura del testo</a:t>
            </a:r>
          </a:p>
          <a:p>
            <a:pPr marL="342900" indent="-342900">
              <a:buAutoNum type="arabicPeriod"/>
            </a:pPr>
            <a:endParaRPr lang="it-IT" dirty="0" smtClean="0"/>
          </a:p>
          <a:p>
            <a:pPr marL="342900" indent="-342900">
              <a:buAutoNum type="arabicPeriod"/>
            </a:pPr>
            <a:r>
              <a:rPr lang="it-IT" b="1" u="sng" dirty="0" smtClean="0"/>
              <a:t>Organizzare il contenuto</a:t>
            </a:r>
            <a:r>
              <a:rPr lang="it-IT" dirty="0" smtClean="0"/>
              <a:t> dividendolo in</a:t>
            </a:r>
          </a:p>
          <a:p>
            <a:pPr marL="742950" lvl="1" indent="-285750">
              <a:buFontTx/>
              <a:buChar char="-"/>
            </a:pPr>
            <a:r>
              <a:rPr lang="it-IT" dirty="0" smtClean="0"/>
              <a:t>Tipo di contenuto (introduzione, metodi ecc.)</a:t>
            </a:r>
          </a:p>
          <a:p>
            <a:pPr marL="742950" lvl="1" indent="-285750">
              <a:buFontTx/>
              <a:buChar char="-"/>
            </a:pPr>
            <a:r>
              <a:rPr lang="it-IT" dirty="0" smtClean="0"/>
              <a:t>Argomento (sezioni)</a:t>
            </a:r>
          </a:p>
          <a:p>
            <a:pPr marL="742950" lvl="1" indent="-285750">
              <a:buFontTx/>
              <a:buChar char="-"/>
            </a:pPr>
            <a:r>
              <a:rPr lang="it-IT" dirty="0" smtClean="0"/>
              <a:t>Concetti (1 per paragrafo)</a:t>
            </a:r>
          </a:p>
          <a:p>
            <a:pPr marL="742950" lvl="1" indent="-285750">
              <a:buFontTx/>
              <a:buChar char="-"/>
            </a:pPr>
            <a:r>
              <a:rPr lang="it-IT" dirty="0" smtClean="0"/>
              <a:t>Significato diviso 1 per frase, successione logica, da generale al particolare</a:t>
            </a:r>
          </a:p>
          <a:p>
            <a:pPr marL="342900" indent="-342900">
              <a:buAutoNum type="arabicPeriod"/>
            </a:pPr>
            <a:endParaRPr lang="it-IT" dirty="0" smtClean="0"/>
          </a:p>
        </p:txBody>
      </p:sp>
    </p:spTree>
    <p:extLst>
      <p:ext uri="{BB962C8B-B14F-4D97-AF65-F5344CB8AC3E}">
        <p14:creationId xmlns:p14="http://schemas.microsoft.com/office/powerpoint/2010/main" val="9459616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1003</TotalTime>
  <Words>1607</Words>
  <Application>Microsoft Office PowerPoint</Application>
  <PresentationFormat>On-screen Show (4:3)</PresentationFormat>
  <Paragraphs>218</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Silvia</dc:creator>
  <cp:lastModifiedBy>Silvia</cp:lastModifiedBy>
  <cp:revision>18</cp:revision>
  <dcterms:created xsi:type="dcterms:W3CDTF">2019-04-29T16:12:15Z</dcterms:created>
  <dcterms:modified xsi:type="dcterms:W3CDTF">2019-05-08T07:42:34Z</dcterms:modified>
</cp:coreProperties>
</file>