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23"/>
  </p:notesMasterIdLst>
  <p:sldIdLst>
    <p:sldId id="256" r:id="rId2"/>
    <p:sldId id="278" r:id="rId3"/>
    <p:sldId id="279" r:id="rId4"/>
    <p:sldId id="280" r:id="rId5"/>
    <p:sldId id="349" r:id="rId6"/>
    <p:sldId id="352" r:id="rId7"/>
    <p:sldId id="391" r:id="rId8"/>
    <p:sldId id="363" r:id="rId9"/>
    <p:sldId id="392" r:id="rId10"/>
    <p:sldId id="393" r:id="rId11"/>
    <p:sldId id="366" r:id="rId12"/>
    <p:sldId id="400" r:id="rId13"/>
    <p:sldId id="396" r:id="rId14"/>
    <p:sldId id="395" r:id="rId15"/>
    <p:sldId id="394" r:id="rId16"/>
    <p:sldId id="397" r:id="rId17"/>
    <p:sldId id="398" r:id="rId18"/>
    <p:sldId id="368" r:id="rId19"/>
    <p:sldId id="370" r:id="rId20"/>
    <p:sldId id="371" r:id="rId21"/>
    <p:sldId id="399" r:id="rId22"/>
  </p:sldIdLst>
  <p:sldSz cx="9144000" cy="6858000" type="screen4x3"/>
  <p:notesSz cx="6662738" cy="9832975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7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istrator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80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4595" autoAdjust="0"/>
  </p:normalViewPr>
  <p:slideViewPr>
    <p:cSldViewPr>
      <p:cViewPr varScale="1">
        <p:scale>
          <a:sx n="126" d="100"/>
          <a:sy n="126" d="100"/>
        </p:scale>
        <p:origin x="1068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6"/>
    </p:cViewPr>
  </p:sorterViewPr>
  <p:notesViewPr>
    <p:cSldViewPr>
      <p:cViewPr varScale="1">
        <p:scale>
          <a:sx n="60" d="100"/>
          <a:sy n="60" d="100"/>
        </p:scale>
        <p:origin x="-1104" y="-84"/>
      </p:cViewPr>
      <p:guideLst>
        <p:guide orient="horz" pos="3097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43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 smtClean="0"/>
              <a:t>Fare clic per modificare gli stili del testo dello schema</a:t>
            </a:r>
          </a:p>
          <a:p>
            <a:pPr lvl="1"/>
            <a:r>
              <a:rPr lang="it-IT" altLang="it-IT" noProof="0" smtClean="0"/>
              <a:t>Secondo livello</a:t>
            </a:r>
          </a:p>
          <a:p>
            <a:pPr lvl="2"/>
            <a:r>
              <a:rPr lang="it-IT" altLang="it-IT" noProof="0" smtClean="0"/>
              <a:t>Terzo livello</a:t>
            </a:r>
          </a:p>
          <a:p>
            <a:pPr lvl="3"/>
            <a:r>
              <a:rPr lang="it-IT" altLang="it-IT" noProof="0" smtClean="0"/>
              <a:t>Quarto livello</a:t>
            </a:r>
          </a:p>
          <a:p>
            <a:pPr lvl="4"/>
            <a:r>
              <a:rPr lang="it-IT" altLang="it-IT" noProof="0" smtClean="0"/>
              <a:t>Quinto livello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A6FD5F1-D075-457C-8F34-C2D9DBEC451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459668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15546F6-623A-4031-85CB-D9B8AB0943CB}" type="slidenum">
              <a:rPr lang="it-IT" altLang="it-IT" smtClean="0">
                <a:latin typeface="Arial" charset="0"/>
                <a:cs typeface="Arial" charset="0"/>
              </a:rPr>
              <a:pPr/>
              <a:t>1</a:t>
            </a:fld>
            <a:endParaRPr lang="it-IT" altLang="it-IT" smtClean="0">
              <a:latin typeface="Arial" charset="0"/>
              <a:cs typeface="Arial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21538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29E6C3F-6375-41FC-9CDE-1DEE336DA2FE}" type="slidenum">
              <a:rPr lang="it-IT" altLang="it-IT" smtClean="0">
                <a:latin typeface="Arial" charset="0"/>
                <a:cs typeface="Arial" charset="0"/>
              </a:rPr>
              <a:pPr/>
              <a:t>10</a:t>
            </a:fld>
            <a:endParaRPr lang="it-IT" altLang="it-IT" smtClean="0">
              <a:latin typeface="Arial" charset="0"/>
              <a:cs typeface="Arial" charset="0"/>
            </a:endParaRPr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1299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29E6C3F-6375-41FC-9CDE-1DEE336DA2FE}" type="slidenum">
              <a:rPr lang="it-IT" altLang="it-IT" smtClean="0">
                <a:latin typeface="Arial" charset="0"/>
                <a:cs typeface="Arial" charset="0"/>
              </a:rPr>
              <a:pPr/>
              <a:t>11</a:t>
            </a:fld>
            <a:endParaRPr lang="it-IT" altLang="it-IT" smtClean="0">
              <a:latin typeface="Arial" charset="0"/>
              <a:cs typeface="Arial" charset="0"/>
            </a:endParaRPr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5862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 txBox="1">
            <a:spLocks noGrp="1" noChangeArrowheads="1"/>
          </p:cNvSpPr>
          <p:nvPr/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03A40D3-4B0B-4092-AC4B-016F5C5BE1A8}" type="slidenum">
              <a:rPr lang="it-IT" altLang="it-IT" sz="1200"/>
              <a:pPr algn="r"/>
              <a:t>13</a:t>
            </a:fld>
            <a:endParaRPr lang="it-IT" altLang="it-IT" sz="1200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740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 txBox="1">
            <a:spLocks noGrp="1" noChangeArrowheads="1"/>
          </p:cNvSpPr>
          <p:nvPr/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54AEBD0-95F9-455A-8A5B-FD49ADB40E46}" type="slidenum">
              <a:rPr lang="it-IT" altLang="it-IT" sz="1200"/>
              <a:pPr algn="r"/>
              <a:t>14</a:t>
            </a:fld>
            <a:endParaRPr lang="it-IT" altLang="it-IT" sz="120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2979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071D326-D999-4EE8-8E65-0036B0C34C3E}" type="slidenum">
              <a:rPr lang="it-IT" altLang="it-IT" smtClean="0">
                <a:latin typeface="Arial" charset="0"/>
                <a:cs typeface="Arial" charset="0"/>
              </a:rPr>
              <a:pPr/>
              <a:t>15</a:t>
            </a:fld>
            <a:endParaRPr lang="it-IT" altLang="it-IT" smtClean="0">
              <a:latin typeface="Arial" charset="0"/>
              <a:cs typeface="Arial" charset="0"/>
            </a:endParaRPr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4332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4509B6E-57F9-47C7-B459-03441B616FD9}" type="slidenum">
              <a:rPr lang="it-IT" altLang="it-IT" smtClean="0">
                <a:latin typeface="Arial" charset="0"/>
                <a:cs typeface="Arial" charset="0"/>
              </a:rPr>
              <a:pPr/>
              <a:t>16</a:t>
            </a:fld>
            <a:endParaRPr lang="it-IT" altLang="it-IT" smtClean="0">
              <a:latin typeface="Arial" charset="0"/>
              <a:cs typeface="Arial" charset="0"/>
            </a:endParaRPr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2501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C84DA0E-FF0C-434D-A6F5-8C63B2D249C3}" type="slidenum">
              <a:rPr lang="it-IT" altLang="it-IT" smtClean="0">
                <a:latin typeface="Arial" charset="0"/>
                <a:cs typeface="Arial" charset="0"/>
              </a:rPr>
              <a:pPr/>
              <a:t>17</a:t>
            </a:fld>
            <a:endParaRPr lang="it-IT" altLang="it-IT" smtClean="0">
              <a:latin typeface="Arial" charset="0"/>
              <a:cs typeface="Arial" charset="0"/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28600" indent="-228600" eaLnBrk="1" hangingPunct="1"/>
            <a:r>
              <a:rPr lang="it-IT" altLang="it-IT" smtClean="0">
                <a:latin typeface="Arial" charset="0"/>
                <a:cs typeface="Arial" charset="0"/>
              </a:rPr>
              <a:t>1. c’e’ in opac</a:t>
            </a:r>
          </a:p>
          <a:p>
            <a:pPr marL="228600" indent="-228600" eaLnBrk="1" hangingPunct="1">
              <a:buFontTx/>
              <a:buChar char="•"/>
            </a:pPr>
            <a:r>
              <a:rPr lang="it-IT" altLang="it-IT" smtClean="0">
                <a:latin typeface="Arial" charset="0"/>
                <a:cs typeface="Arial" charset="0"/>
              </a:rPr>
              <a:t>Non c’e’. Cercare in opac sbn</a:t>
            </a:r>
          </a:p>
          <a:p>
            <a:pPr marL="228600" indent="-228600" eaLnBrk="1" hangingPunct="1"/>
            <a:r>
              <a:rPr lang="it-IT" altLang="it-IT" smtClean="0">
                <a:latin typeface="Arial" charset="0"/>
                <a:cs typeface="Arial" charset="0"/>
              </a:rPr>
              <a:t>3. c’e’ pregresso immagine (cercare per titolo)</a:t>
            </a:r>
          </a:p>
        </p:txBody>
      </p:sp>
    </p:spTree>
    <p:extLst>
      <p:ext uri="{BB962C8B-B14F-4D97-AF65-F5344CB8AC3E}">
        <p14:creationId xmlns:p14="http://schemas.microsoft.com/office/powerpoint/2010/main" val="32560603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it-IT" altLang="it-IT" smtClean="0">
                <a:latin typeface="Arial" panose="020B0604020202020204" pitchFamily="34" charset="0"/>
              </a:rPr>
              <a:t>Panoramica su Zotero: no tempo x tutte le funzioni/risorse/possibilità del programma</a:t>
            </a:r>
          </a:p>
          <a:p>
            <a:endParaRPr lang="it-IT" altLang="it-IT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0510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it-IT" altLang="it-IT" smtClean="0">
                <a:latin typeface="Arial" panose="020B0604020202020204" pitchFamily="34" charset="0"/>
              </a:rPr>
              <a:t>Software bibliografico alias </a:t>
            </a:r>
            <a:r>
              <a:rPr lang="it-IT" altLang="it-IT" b="1" smtClean="0">
                <a:latin typeface="Arial" panose="020B0604020202020204" pitchFamily="34" charset="0"/>
              </a:rPr>
              <a:t>software di gestione/formattazione bibliografica</a:t>
            </a:r>
            <a:r>
              <a:rPr lang="it-IT" altLang="it-IT" smtClean="0">
                <a:latin typeface="Arial" panose="020B0604020202020204" pitchFamily="34" charset="0"/>
              </a:rPr>
              <a:t>, </a:t>
            </a:r>
            <a:r>
              <a:rPr lang="it-IT" altLang="it-IT" b="1" smtClean="0">
                <a:latin typeface="Arial" panose="020B0604020202020204" pitchFamily="34" charset="0"/>
              </a:rPr>
              <a:t>software catalografico e bibliografico</a:t>
            </a:r>
            <a:r>
              <a:rPr lang="it-IT" altLang="it-IT" smtClean="0">
                <a:latin typeface="Arial" panose="020B0604020202020204" pitchFamily="34" charset="0"/>
              </a:rPr>
              <a:t>, </a:t>
            </a:r>
            <a:r>
              <a:rPr lang="it-IT" altLang="it-IT" b="1" smtClean="0">
                <a:latin typeface="Arial" panose="020B0604020202020204" pitchFamily="34" charset="0"/>
              </a:rPr>
              <a:t>reference management software</a:t>
            </a:r>
            <a:r>
              <a:rPr lang="it-IT" altLang="it-IT" smtClean="0">
                <a:latin typeface="Arial" panose="020B0604020202020204" pitchFamily="34" charset="0"/>
              </a:rPr>
              <a:t>, </a:t>
            </a:r>
            <a:r>
              <a:rPr lang="it-IT" altLang="it-IT" b="1" smtClean="0">
                <a:latin typeface="Arial" panose="020B0604020202020204" pitchFamily="34" charset="0"/>
              </a:rPr>
              <a:t>citation management software</a:t>
            </a:r>
            <a:r>
              <a:rPr lang="it-IT" altLang="it-IT" smtClean="0">
                <a:latin typeface="Arial" panose="020B0604020202020204" pitchFamily="34" charset="0"/>
              </a:rPr>
              <a:t> o </a:t>
            </a:r>
            <a:r>
              <a:rPr lang="it-IT" altLang="it-IT" b="1" smtClean="0">
                <a:latin typeface="Arial" panose="020B0604020202020204" pitchFamily="34" charset="0"/>
              </a:rPr>
              <a:t>personal bibliographic management software</a:t>
            </a:r>
            <a:endParaRPr lang="it-IT" altLang="it-IT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6844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883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A55A7EA-90AE-480B-B2A3-7A93EDB15598}" type="slidenum">
              <a:rPr lang="it-IT" altLang="it-IT" smtClean="0">
                <a:latin typeface="Arial" charset="0"/>
                <a:cs typeface="Arial" charset="0"/>
              </a:rPr>
              <a:pPr/>
              <a:t>2</a:t>
            </a:fld>
            <a:endParaRPr lang="it-IT" altLang="it-IT" smtClean="0">
              <a:latin typeface="Arial" charset="0"/>
              <a:cs typeface="Arial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4695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 txBox="1">
            <a:spLocks noGrp="1" noChangeArrowheads="1"/>
          </p:cNvSpPr>
          <p:nvPr/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7479DB3-1183-4B78-8CD2-DFEE05A73FF9}" type="slidenum">
              <a:rPr lang="it-IT" altLang="it-IT" sz="1200"/>
              <a:pPr algn="r"/>
              <a:t>21</a:t>
            </a:fld>
            <a:endParaRPr lang="it-IT" altLang="it-IT" sz="1200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919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DE3A89D-ED66-4BC1-999D-1B5EA414AE53}" type="slidenum">
              <a:rPr lang="it-IT" altLang="it-IT" smtClean="0">
                <a:latin typeface="Arial" charset="0"/>
                <a:cs typeface="Arial" charset="0"/>
              </a:rPr>
              <a:pPr/>
              <a:t>3</a:t>
            </a:fld>
            <a:endParaRPr lang="it-IT" altLang="it-IT" smtClean="0">
              <a:latin typeface="Arial" charset="0"/>
              <a:cs typeface="Arial" charset="0"/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554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CC45054-1A6E-4EB5-9BF2-E6713FBE9D19}" type="slidenum">
              <a:rPr lang="it-IT" altLang="it-IT" smtClean="0">
                <a:latin typeface="Arial" charset="0"/>
                <a:cs typeface="Arial" charset="0"/>
              </a:rPr>
              <a:pPr/>
              <a:t>4</a:t>
            </a:fld>
            <a:endParaRPr lang="it-IT" altLang="it-IT" smtClean="0">
              <a:latin typeface="Arial" charset="0"/>
              <a:cs typeface="Arial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0750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C3DE7D4-C729-40D3-B5C0-7C72144D89EB}" type="slidenum">
              <a:rPr lang="it-IT" altLang="it-IT" smtClean="0">
                <a:latin typeface="Arial" charset="0"/>
                <a:cs typeface="Arial" charset="0"/>
              </a:rPr>
              <a:pPr/>
              <a:t>5</a:t>
            </a:fld>
            <a:endParaRPr lang="it-IT" altLang="it-IT" smtClean="0">
              <a:latin typeface="Arial" charset="0"/>
              <a:cs typeface="Arial" charset="0"/>
            </a:endParaRP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7887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C61C927-1FD7-48F2-88B0-29779660B532}" type="slidenum">
              <a:rPr lang="it-IT" altLang="it-IT" smtClean="0">
                <a:latin typeface="Arial" charset="0"/>
                <a:cs typeface="Arial" charset="0"/>
              </a:rPr>
              <a:pPr/>
              <a:t>6</a:t>
            </a:fld>
            <a:endParaRPr lang="it-IT" altLang="it-IT" smtClean="0">
              <a:latin typeface="Arial" charset="0"/>
              <a:cs typeface="Arial" charset="0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5522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2C69A6F-A362-43E4-83E5-77642CC10C5C}" type="slidenum">
              <a:rPr lang="it-IT" altLang="it-IT"/>
              <a:pPr/>
              <a:t>7</a:t>
            </a:fld>
            <a:endParaRPr lang="it-IT" altLang="it-IT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20252479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 txBox="1">
            <a:spLocks noGrp="1" noChangeArrowheads="1"/>
          </p:cNvSpPr>
          <p:nvPr/>
        </p:nvSpPr>
        <p:spPr bwMode="auto">
          <a:xfrm>
            <a:off x="4020738" y="9720736"/>
            <a:ext cx="3076870" cy="512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966" tIns="47983" rIns="95966" bIns="47983" anchor="b"/>
          <a:lstStyle/>
          <a:p>
            <a:pPr algn="r"/>
            <a:fld id="{5EB68ED8-A2A5-426F-A069-32AA36A460D1}" type="slidenum">
              <a:rPr lang="it-IT" altLang="it-IT" sz="1300"/>
              <a:pPr algn="r"/>
              <a:t>8</a:t>
            </a:fld>
            <a:endParaRPr lang="it-IT" altLang="it-IT" sz="130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47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 txBox="1">
            <a:spLocks noGrp="1" noChangeArrowheads="1"/>
          </p:cNvSpPr>
          <p:nvPr/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97A0C29-E27B-4602-A820-3C574B107FB3}" type="slidenum">
              <a:rPr lang="it-IT" altLang="it-IT" sz="1200"/>
              <a:pPr algn="r"/>
              <a:t>9</a:t>
            </a:fld>
            <a:endParaRPr lang="it-IT" altLang="it-IT" sz="120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19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it-IT" altLang="it-IT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13825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it-IT" altLang="it-IT" noProof="0" smtClean="0"/>
              <a:t>Fare clic per modificare lo stile del titolo</a:t>
            </a:r>
          </a:p>
        </p:txBody>
      </p:sp>
      <p:sp>
        <p:nvSpPr>
          <p:cNvPr id="13826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it-IT" altLang="it-IT" noProof="0" smtClean="0"/>
              <a:t>Fare clic per modificare lo stile del sottotitolo dello schema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36CA3-3825-4A87-9D00-DB298094CE9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54DDDC-86E6-4515-9720-A7F1F3B6BA0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F8E09-15CD-4D12-961B-9771EEB193F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696A2-565E-4C8F-ABCE-310A36F641B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olo, diagramma o organi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2C055-C39E-49F9-BEC6-EDD34C723BB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39430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olo e contenuto sopra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B3CFEA-5DB8-420B-AE13-37E9AAF74D7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00330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325FB-3EEB-4D78-80EC-32CE127DE2E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2C7A61-FE68-497B-A9C3-05419CFAEB4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B3F57-68F6-4C02-94F9-C2C748D213D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F99D7-7AD1-4B92-96C8-54B6B70C51C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C16F-01A9-4D61-8DE3-7D2228F5CEB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B05F9E-840A-4D27-92E8-17DBEB27D12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F3E5B-E7CC-4B30-A135-32569F272CD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97B43-7EDD-4BFC-8182-F1999B28719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19BB067-0C64-442A-9FC0-22F2C166C6B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5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it-IT" altLang="it-IT" sz="2400">
                <a:latin typeface="Times New Roman" panose="02020603050405020304" pitchFamily="18" charset="0"/>
              </a:endParaRPr>
            </a:p>
          </p:txBody>
        </p:sp>
        <p:sp>
          <p:nvSpPr>
            <p:cNvPr id="2057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 sz="2400">
                <a:latin typeface="Times New Roman" panose="02020603050405020304" pitchFamily="18" charset="0"/>
              </a:endParaRPr>
            </a:p>
          </p:txBody>
        </p:sp>
        <p:sp>
          <p:nvSpPr>
            <p:cNvPr id="2058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>
                <a:solidFill>
                  <a:schemeClr val="hlink"/>
                </a:solidFill>
              </a:endParaRPr>
            </a:p>
          </p:txBody>
        </p:sp>
        <p:sp>
          <p:nvSpPr>
            <p:cNvPr id="2059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>
                <a:solidFill>
                  <a:schemeClr val="hlink"/>
                </a:solidFill>
              </a:endParaRPr>
            </a:p>
          </p:txBody>
        </p:sp>
        <p:sp>
          <p:nvSpPr>
            <p:cNvPr id="2060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>
                <a:solidFill>
                  <a:schemeClr val="accent2"/>
                </a:solidFill>
              </a:endParaRPr>
            </a:p>
          </p:txBody>
        </p:sp>
        <p:sp>
          <p:nvSpPr>
            <p:cNvPr id="2061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>
                <a:solidFill>
                  <a:schemeClr val="hlink"/>
                </a:solidFill>
              </a:endParaRPr>
            </a:p>
          </p:txBody>
        </p:sp>
        <p:sp>
          <p:nvSpPr>
            <p:cNvPr id="2062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 sz="2400">
                <a:latin typeface="Times New Roman" panose="02020603050405020304" pitchFamily="18" charset="0"/>
              </a:endParaRPr>
            </a:p>
          </p:txBody>
        </p:sp>
        <p:sp>
          <p:nvSpPr>
            <p:cNvPr id="2063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>
                <a:solidFill>
                  <a:schemeClr val="accent2"/>
                </a:solidFill>
              </a:endParaRPr>
            </a:p>
          </p:txBody>
        </p:sp>
        <p:sp>
          <p:nvSpPr>
            <p:cNvPr id="2064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3723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6" r:id="rId13"/>
    <p:sldLayoutId id="2147483667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it.wikipedia.org/wiki/Pubblicazione_scientifica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ubs.rsc.org/en/content/articlelanding/2019/cc/c9cc03344k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2.png"/><Relationship Id="rId4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regresso.units.it/JOpac2/preg_images/paramSearch(1)?cocoon-view=xhtml&amp;left=1&amp;JID=32629&amp;right=65258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jpeg"/><Relationship Id="rId5" Type="http://schemas.openxmlformats.org/officeDocument/2006/relationships/hyperlink" Target="http://kvk.bibliothek.kit.edu/index.html?lang=en&amp;digitalOnly=0&amp;embedFulltitle=0&amp;newTab=0" TargetMode="External"/><Relationship Id="rId4" Type="http://schemas.openxmlformats.org/officeDocument/2006/relationships/hyperlink" Target="https://www.biblioest.it/SebinaOpac/.do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opac.sbn.it/opacsbn/opac/iccu/avanzata.jsp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blio.units.it/images/page591/BiblioEstComeRegistrarsi/story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8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2DF494E-E61E-44DD-B775-D3698F72ED6A}" type="slidenum">
              <a:rPr lang="it-IT" altLang="it-IT" smtClean="0">
                <a:cs typeface="Arial" charset="0"/>
              </a:rPr>
              <a:pPr/>
              <a:t>1</a:t>
            </a:fld>
            <a:endParaRPr lang="it-IT" altLang="it-IT" smtClean="0">
              <a:cs typeface="Arial" charset="0"/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altLang="it-IT" smtClean="0">
                <a:solidFill>
                  <a:schemeClr val="bg1"/>
                </a:solidFill>
              </a:rPr>
              <a:t>Corso sulle ricerche bibliografiche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Gli strumenti di base</a:t>
            </a:r>
          </a:p>
          <a:p>
            <a:pPr eaLnBrk="1" hangingPunct="1"/>
            <a:endParaRPr lang="it-IT" alt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48A3181-9E41-4EB5-BF36-AB588E0F36EF}" type="slidenum">
              <a:rPr lang="it-IT" altLang="it-IT" smtClean="0">
                <a:cs typeface="Arial" charset="0"/>
              </a:rPr>
              <a:pPr/>
              <a:t>10</a:t>
            </a:fld>
            <a:endParaRPr lang="it-IT" altLang="it-IT" smtClean="0">
              <a:cs typeface="Arial" charset="0"/>
            </a:endParaRP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mtClean="0"/>
              <a:t>Alcuni identificativi univoci utili per le ricerche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828800"/>
            <a:ext cx="8229600" cy="461645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altLang="it-IT" sz="2400" b="1" dirty="0" smtClean="0"/>
              <a:t>LIBRI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altLang="it-IT" sz="1800" dirty="0" smtClean="0"/>
              <a:t>ISBN = International Standard Book </a:t>
            </a:r>
            <a:r>
              <a:rPr lang="it-IT" altLang="it-IT" sz="1800" dirty="0" err="1" smtClean="0"/>
              <a:t>Number</a:t>
            </a:r>
            <a:r>
              <a:rPr lang="it-IT" altLang="it-IT" sz="1800" dirty="0" smtClean="0"/>
              <a:t> (10/13 caratteri)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altLang="it-IT" sz="1800" dirty="0" smtClean="0"/>
              <a:t>Es. 0-8218-2905-X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altLang="it-IT" sz="1800" b="1" dirty="0" smtClean="0"/>
              <a:t>PERIODICI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altLang="it-IT" sz="1800" dirty="0" smtClean="0"/>
              <a:t>ISSN = International Standard Serial </a:t>
            </a:r>
            <a:r>
              <a:rPr lang="it-IT" altLang="it-IT" sz="1800" dirty="0" err="1" smtClean="0"/>
              <a:t>Number</a:t>
            </a:r>
            <a:r>
              <a:rPr lang="it-IT" altLang="it-IT" sz="1800" dirty="0" smtClean="0"/>
              <a:t> (8 caratteri)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altLang="it-IT" sz="1800" dirty="0" smtClean="0"/>
              <a:t>Es. 0004-9727</a:t>
            </a:r>
          </a:p>
          <a:p>
            <a:pPr marL="342900" lvl="1" indent="-342900" algn="ctr" eaLnBrk="1" hangingPunct="1">
              <a:lnSpc>
                <a:spcPct val="80000"/>
              </a:lnSpc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it-IT" altLang="it-IT" sz="1800" b="1" dirty="0">
                <a:ea typeface="+mn-ea"/>
              </a:rPr>
              <a:t>DOCUMENTI ELETTRONICI IN </a:t>
            </a:r>
            <a:r>
              <a:rPr lang="it-IT" altLang="it-IT" sz="1800" b="1" dirty="0" smtClean="0">
                <a:ea typeface="+mn-ea"/>
              </a:rPr>
              <a:t>RETE</a:t>
            </a:r>
          </a:p>
          <a:p>
            <a:pPr marL="342900" lvl="1" indent="-342900" eaLnBrk="1" hangingPunct="1">
              <a:lnSpc>
                <a:spcPct val="80000"/>
              </a:lnSpc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it-IT" altLang="it-IT" sz="1800" dirty="0">
                <a:ea typeface="+mn-ea"/>
              </a:rPr>
              <a:t>DOI = Digital Object </a:t>
            </a:r>
            <a:r>
              <a:rPr lang="it-IT" altLang="it-IT" sz="1800" dirty="0" err="1" smtClean="0">
                <a:ea typeface="+mn-ea"/>
              </a:rPr>
              <a:t>Identifier</a:t>
            </a:r>
            <a:r>
              <a:rPr lang="it-IT" altLang="it-IT" sz="1800" dirty="0" smtClean="0">
                <a:ea typeface="+mn-ea"/>
              </a:rPr>
              <a:t> (</a:t>
            </a:r>
            <a:r>
              <a:rPr lang="it-IT" sz="1800" dirty="0"/>
              <a:t>Un codice identificativo di qualunque forma di proprietà intellettuale espressa in qualsiasi ambiente digitale</a:t>
            </a:r>
            <a:r>
              <a:rPr lang="it-IT" altLang="it-IT" sz="1800" dirty="0" smtClean="0">
                <a:ea typeface="+mn-ea"/>
              </a:rPr>
              <a:t>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altLang="it-IT" sz="1800" dirty="0" smtClean="0"/>
              <a:t>Es</a:t>
            </a:r>
            <a:r>
              <a:rPr lang="it-IT" altLang="it-IT" sz="1800" dirty="0"/>
              <a:t>. </a:t>
            </a:r>
            <a:r>
              <a:rPr lang="it-IT" sz="1800" dirty="0" smtClean="0"/>
              <a:t>10.1021/ol203101s</a:t>
            </a:r>
            <a:endParaRPr lang="it-IT" altLang="it-IT" sz="1800" dirty="0"/>
          </a:p>
          <a:p>
            <a:pPr marL="457200" lvl="1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altLang="it-IT" sz="1800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altLang="it-IT" sz="1600" dirty="0" smtClean="0"/>
              <a:t>Esercizio: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altLang="it-IT" sz="1600" b="1" dirty="0" smtClean="0"/>
              <a:t>trovate l’ISSN di </a:t>
            </a:r>
            <a:r>
              <a:rPr lang="it-IT" altLang="it-IT" sz="1600" i="1" dirty="0" err="1" smtClean="0"/>
              <a:t>Macromolecules</a:t>
            </a:r>
            <a:r>
              <a:rPr lang="it-IT" altLang="it-IT" sz="1600" dirty="0" smtClean="0"/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altLang="it-IT" sz="1600" b="1" dirty="0" smtClean="0"/>
              <a:t>trovate l’ISBN di </a:t>
            </a:r>
            <a:r>
              <a:rPr lang="it-IT" altLang="it-IT" sz="1600" i="1" dirty="0" err="1" smtClean="0"/>
              <a:t>Vibrational</a:t>
            </a:r>
            <a:r>
              <a:rPr lang="it-IT" altLang="it-IT" sz="1600" i="1" dirty="0" smtClean="0"/>
              <a:t> </a:t>
            </a:r>
            <a:r>
              <a:rPr lang="it-IT" altLang="it-IT" sz="1600" i="1" dirty="0" err="1" smtClean="0"/>
              <a:t>spectroscopy</a:t>
            </a:r>
            <a:r>
              <a:rPr lang="it-IT" altLang="it-IT" sz="1600" i="1" dirty="0" smtClean="0"/>
              <a:t> of </a:t>
            </a:r>
            <a:r>
              <a:rPr lang="it-IT" altLang="it-IT" sz="1600" i="1" dirty="0" err="1" smtClean="0"/>
              <a:t>molecules</a:t>
            </a:r>
            <a:r>
              <a:rPr lang="it-IT" altLang="it-IT" sz="1600" i="1" dirty="0" smtClean="0"/>
              <a:t> and </a:t>
            </a:r>
            <a:r>
              <a:rPr lang="it-IT" altLang="it-IT" sz="1600" i="1" dirty="0" err="1" smtClean="0"/>
              <a:t>macromolecules</a:t>
            </a:r>
            <a:r>
              <a:rPr lang="it-IT" altLang="it-IT" sz="1600" i="1" dirty="0" smtClean="0"/>
              <a:t> on </a:t>
            </a:r>
            <a:r>
              <a:rPr lang="it-IT" altLang="it-IT" sz="1600" i="1" dirty="0" err="1" smtClean="0"/>
              <a:t>surfaces</a:t>
            </a:r>
            <a:endParaRPr lang="it-IT" altLang="it-IT" sz="1600" i="1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altLang="it-IT" sz="1600" b="1" dirty="0" smtClean="0"/>
              <a:t>trovate </a:t>
            </a:r>
            <a:r>
              <a:rPr lang="it-IT" altLang="it-IT" sz="1600" b="1" dirty="0"/>
              <a:t>il DOI di </a:t>
            </a:r>
            <a:r>
              <a:rPr lang="it-IT" sz="1600" i="1" dirty="0" err="1"/>
              <a:t>Yuryev</a:t>
            </a:r>
            <a:r>
              <a:rPr lang="it-IT" sz="1600" i="1" dirty="0"/>
              <a:t>, </a:t>
            </a:r>
            <a:r>
              <a:rPr lang="it-IT" sz="1600" i="1" dirty="0" err="1"/>
              <a:t>Ruslan</a:t>
            </a:r>
            <a:r>
              <a:rPr lang="it-IT" sz="1600" i="1" dirty="0"/>
              <a:t>, et al. "</a:t>
            </a:r>
            <a:r>
              <a:rPr lang="it-IT" sz="1600" i="1" dirty="0" err="1"/>
              <a:t>Asymmetric</a:t>
            </a:r>
            <a:r>
              <a:rPr lang="it-IT" sz="1600" i="1" dirty="0"/>
              <a:t> Retro‐Henry </a:t>
            </a:r>
            <a:r>
              <a:rPr lang="it-IT" sz="1600" i="1" dirty="0" err="1"/>
              <a:t>Reaction</a:t>
            </a:r>
            <a:r>
              <a:rPr lang="it-IT" sz="1600" i="1" dirty="0"/>
              <a:t> </a:t>
            </a:r>
            <a:r>
              <a:rPr lang="it-IT" sz="1600" i="1" dirty="0" err="1"/>
              <a:t>Catalyzed</a:t>
            </a:r>
            <a:r>
              <a:rPr lang="it-IT" sz="1600" i="1" dirty="0"/>
              <a:t> by </a:t>
            </a:r>
            <a:r>
              <a:rPr lang="it-IT" sz="1600" i="1" dirty="0" err="1"/>
              <a:t>Hydroxynitrile</a:t>
            </a:r>
            <a:r>
              <a:rPr lang="it-IT" sz="1600" i="1" dirty="0"/>
              <a:t> </a:t>
            </a:r>
            <a:r>
              <a:rPr lang="it-IT" sz="1600" i="1" dirty="0" err="1"/>
              <a:t>Lyase</a:t>
            </a:r>
            <a:r>
              <a:rPr lang="it-IT" sz="1600" i="1" dirty="0"/>
              <a:t> from Hevea </a:t>
            </a:r>
            <a:r>
              <a:rPr lang="it-IT" sz="1600" i="1" dirty="0" err="1"/>
              <a:t>brasiliensis</a:t>
            </a:r>
            <a:r>
              <a:rPr lang="it-IT" sz="1600" i="1" dirty="0"/>
              <a:t>." </a:t>
            </a:r>
            <a:r>
              <a:rPr lang="it-IT" sz="1600" i="1" dirty="0" err="1"/>
              <a:t>ChemCatChem</a:t>
            </a:r>
            <a:r>
              <a:rPr lang="it-IT" sz="1600" i="1" dirty="0"/>
              <a:t> 2.8 (2010): 981-986.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it-IT" altLang="it-IT" sz="1600" b="1" i="1" dirty="0"/>
          </a:p>
        </p:txBody>
      </p:sp>
    </p:spTree>
    <p:extLst>
      <p:ext uri="{BB962C8B-B14F-4D97-AF65-F5344CB8AC3E}">
        <p14:creationId xmlns:p14="http://schemas.microsoft.com/office/powerpoint/2010/main" val="2245948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2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2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2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2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48A3181-9E41-4EB5-BF36-AB588E0F36EF}" type="slidenum">
              <a:rPr lang="it-IT" altLang="it-IT" smtClean="0">
                <a:cs typeface="Arial" charset="0"/>
              </a:rPr>
              <a:pPr/>
              <a:t>11</a:t>
            </a:fld>
            <a:endParaRPr lang="it-IT" altLang="it-IT" smtClean="0">
              <a:cs typeface="Arial" charset="0"/>
            </a:endParaRP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z="4000" dirty="0" smtClean="0"/>
              <a:t>Le pubblicazioni scientifiche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6172" y="1631950"/>
            <a:ext cx="8229600" cy="4616450"/>
          </a:xfrm>
        </p:spPr>
        <p:txBody>
          <a:bodyPr/>
          <a:lstStyle/>
          <a:p>
            <a:pPr marL="0" indent="0">
              <a:buNone/>
            </a:pPr>
            <a:r>
              <a:rPr lang="it-IT" sz="1800" dirty="0" smtClean="0"/>
              <a:t>La </a:t>
            </a:r>
            <a:r>
              <a:rPr lang="it-IT" sz="1800" dirty="0"/>
              <a:t>pubblicazione scientifica rappresenta la principale forma di comunicazione ufficiale della comunità scientifica, tramite la quale i singoli ricercatori o i gruppi di ricerca rendono pubblici i metodi ed i risultati dei propri lavori scientifici. Si differenzia rispetto agli altri scritti su argomenti scientifici (esempio: un articolo di giornale, un testo divulgativo o scolastico) in quanto viene diffusa, in formato cartaceo o </a:t>
            </a:r>
            <a:r>
              <a:rPr lang="it-IT" sz="1800" dirty="0" smtClean="0"/>
              <a:t>digitale, </a:t>
            </a:r>
            <a:r>
              <a:rPr lang="it-IT" sz="1800" dirty="0"/>
              <a:t>dai gruppi editoriali di riviste scientifiche o da altri editori specializzati, quali </a:t>
            </a:r>
            <a:r>
              <a:rPr lang="it-IT" sz="1800" dirty="0" smtClean="0"/>
              <a:t>editori accademici e/o società scientifiche. </a:t>
            </a:r>
          </a:p>
          <a:p>
            <a:pPr marL="0" indent="0">
              <a:buNone/>
            </a:pPr>
            <a:r>
              <a:rPr lang="it-IT" sz="1800" dirty="0"/>
              <a:t>Le pubblicazioni scientifiche, nella maggioranza dei casi, appartengono a una delle seguenti tre categorie principali: </a:t>
            </a:r>
          </a:p>
          <a:p>
            <a:r>
              <a:rPr lang="it-IT" sz="1800" dirty="0"/>
              <a:t>articoli (o lettere) pubblicate su riviste scientifiche;</a:t>
            </a:r>
          </a:p>
          <a:p>
            <a:r>
              <a:rPr lang="it-IT" sz="1800" dirty="0"/>
              <a:t>comunicazioni pubblicate in atti di congressi;</a:t>
            </a:r>
          </a:p>
          <a:p>
            <a:r>
              <a:rPr lang="it-IT" sz="1800" dirty="0"/>
              <a:t>libri (monografie scientifiche) o contributi a libri</a:t>
            </a:r>
            <a:r>
              <a:rPr lang="it-IT" sz="1800" dirty="0" smtClean="0"/>
              <a:t>.</a:t>
            </a:r>
            <a:endParaRPr lang="it-IT" sz="1800" i="1" dirty="0"/>
          </a:p>
          <a:p>
            <a:pPr lvl="1"/>
            <a:r>
              <a:rPr lang="it-IT" sz="1600" b="1" dirty="0">
                <a:hlinkClick r:id="rId3"/>
              </a:rPr>
              <a:t>Pubblicazione scientifica – Wikipedia</a:t>
            </a:r>
            <a:endParaRPr lang="en-US" sz="1600" b="1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altLang="it-IT" sz="1600" b="1" dirty="0" smtClean="0">
                <a:hlinkClick r:id="rId4"/>
              </a:rPr>
              <a:t>Esempio di articolo scientifico nell’ambito della chimica</a:t>
            </a:r>
            <a:endParaRPr lang="it-IT" altLang="it-IT" sz="1600" b="1" dirty="0"/>
          </a:p>
        </p:txBody>
      </p:sp>
    </p:spTree>
    <p:extLst>
      <p:ext uri="{BB962C8B-B14F-4D97-AF65-F5344CB8AC3E}">
        <p14:creationId xmlns:p14="http://schemas.microsoft.com/office/powerpoint/2010/main" val="131296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 smtClean="0"/>
              <a:t>Scientific</a:t>
            </a:r>
            <a:r>
              <a:rPr lang="it-IT" dirty="0" smtClean="0"/>
              <a:t> </a:t>
            </a:r>
            <a:r>
              <a:rPr lang="it-IT" dirty="0" err="1" smtClean="0"/>
              <a:t>publications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9D1C16F-01A9-4D61-8DE3-7D2228F5CEB5}" type="slidenum">
              <a:rPr lang="it-IT" altLang="it-IT" smtClean="0"/>
              <a:pPr>
                <a:defRPr/>
              </a:pPr>
              <a:t>12</a:t>
            </a:fld>
            <a:endParaRPr lang="it-IT" altLang="it-IT"/>
          </a:p>
        </p:txBody>
      </p:sp>
      <p:sp>
        <p:nvSpPr>
          <p:cNvPr id="4" name="Rettangolo 3"/>
          <p:cNvSpPr/>
          <p:nvPr/>
        </p:nvSpPr>
        <p:spPr>
          <a:xfrm>
            <a:off x="179512" y="2204864"/>
            <a:ext cx="86409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Original research articles </a:t>
            </a:r>
            <a:r>
              <a:rPr lang="en-US" dirty="0"/>
              <a:t>are detailed studies reporting original research conducted by the author. They include hypothesis, background study, methods, results, interpretation of findings, and a discussion of possible implications.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Review articles </a:t>
            </a:r>
            <a:r>
              <a:rPr lang="en-US" dirty="0"/>
              <a:t>give an overview of existing literature in a field, often identifying specific problems or issues and </a:t>
            </a:r>
            <a:r>
              <a:rPr lang="en-US" dirty="0" err="1"/>
              <a:t>analysing</a:t>
            </a:r>
            <a:r>
              <a:rPr lang="en-US" dirty="0"/>
              <a:t> information from available published work on the topic with a balanced perspective. Review articles can be of three </a:t>
            </a:r>
            <a:r>
              <a:rPr lang="en-US" dirty="0" smtClean="0"/>
              <a:t>types: </a:t>
            </a:r>
            <a:r>
              <a:rPr lang="en-US" dirty="0"/>
              <a:t>literature reviews, systematic </a:t>
            </a:r>
            <a:r>
              <a:rPr lang="en-US" dirty="0" smtClean="0"/>
              <a:t>reviews </a:t>
            </a:r>
            <a:r>
              <a:rPr lang="en-US" dirty="0"/>
              <a:t>and meta-analyses.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Short communications </a:t>
            </a:r>
            <a:r>
              <a:rPr lang="en-US" dirty="0"/>
              <a:t>are usually a concise format used to report significant improvements to existing methods, a new practical application, or a new tool or resource. These need to be reported quickly as the need to communicate such findings is very high.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Letters</a:t>
            </a:r>
            <a:r>
              <a:rPr lang="en-US" dirty="0"/>
              <a:t> are usually short and flexible articles that express readers' opinion on previously published articles, or provide evidence to support/oppose an existing viewpoint. </a:t>
            </a:r>
          </a:p>
        </p:txBody>
      </p:sp>
    </p:spTree>
    <p:extLst>
      <p:ext uri="{BB962C8B-B14F-4D97-AF65-F5344CB8AC3E}">
        <p14:creationId xmlns:p14="http://schemas.microsoft.com/office/powerpoint/2010/main" val="19919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egnaposto numero diapositiva 5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A0F7B22-9827-4863-9E3D-76DACCEB7AED}" type="slidenum">
              <a:rPr lang="it-IT" altLang="it-IT" sz="1200">
                <a:latin typeface="Arial Black" pitchFamily="34" charset="0"/>
              </a:rPr>
              <a:pPr algn="r"/>
              <a:t>13</a:t>
            </a:fld>
            <a:endParaRPr lang="it-IT" altLang="it-IT" sz="1200">
              <a:latin typeface="Arial Black" pitchFamily="34" charset="0"/>
            </a:endParaRP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6563" y="171450"/>
            <a:ext cx="8229600" cy="1371600"/>
          </a:xfrm>
        </p:spPr>
        <p:txBody>
          <a:bodyPr/>
          <a:lstStyle/>
          <a:p>
            <a:pPr algn="ctr" eaLnBrk="1" hangingPunct="1"/>
            <a:r>
              <a:rPr lang="it-IT" altLang="it-IT" sz="4000" smtClean="0"/>
              <a:t>Cerchiamo nei cataloghi: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04838" y="2276475"/>
            <a:ext cx="7632700" cy="34813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it-IT" sz="2000" b="1" dirty="0" err="1" smtClean="0">
                <a:solidFill>
                  <a:schemeClr val="accent1">
                    <a:lumMod val="50000"/>
                  </a:schemeClr>
                </a:solidFill>
              </a:rPr>
              <a:t>Sasai</a:t>
            </a:r>
            <a:r>
              <a:rPr lang="en-US" altLang="it-IT" sz="2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altLang="it-IT" sz="2000" b="1" dirty="0">
                <a:solidFill>
                  <a:schemeClr val="accent1">
                    <a:lumMod val="50000"/>
                  </a:schemeClr>
                </a:solidFill>
              </a:rPr>
              <a:t>H. </a:t>
            </a:r>
            <a:r>
              <a:rPr lang="en-US" altLang="it-IT" sz="2000" b="1" dirty="0" smtClean="0">
                <a:solidFill>
                  <a:schemeClr val="accent1">
                    <a:lumMod val="50000"/>
                  </a:schemeClr>
                </a:solidFill>
              </a:rPr>
              <a:t>(1991) </a:t>
            </a:r>
            <a:r>
              <a:rPr lang="en-US" altLang="it-IT" sz="2000" b="1" dirty="0">
                <a:solidFill>
                  <a:schemeClr val="accent1">
                    <a:lumMod val="50000"/>
                  </a:schemeClr>
                </a:solidFill>
              </a:rPr>
              <a:t>The Henry (</a:t>
            </a:r>
            <a:r>
              <a:rPr lang="en-US" altLang="it-IT" sz="2000" b="1" dirty="0" err="1">
                <a:solidFill>
                  <a:schemeClr val="accent1">
                    <a:lumMod val="50000"/>
                  </a:schemeClr>
                </a:solidFill>
              </a:rPr>
              <a:t>Nitroaldol</a:t>
            </a:r>
            <a:r>
              <a:rPr lang="en-US" altLang="it-IT" sz="2000" b="1" dirty="0">
                <a:solidFill>
                  <a:schemeClr val="accent1">
                    <a:lumMod val="50000"/>
                  </a:schemeClr>
                </a:solidFill>
              </a:rPr>
              <a:t>) </a:t>
            </a:r>
            <a:r>
              <a:rPr lang="en-US" altLang="it-IT" sz="2000" b="1" dirty="0" smtClean="0">
                <a:solidFill>
                  <a:schemeClr val="accent1">
                    <a:lumMod val="50000"/>
                  </a:schemeClr>
                </a:solidFill>
              </a:rPr>
              <a:t>Reaction, </a:t>
            </a:r>
            <a:r>
              <a:rPr lang="en-US" altLang="it-IT" sz="2000" b="1" dirty="0">
                <a:solidFill>
                  <a:schemeClr val="accent1">
                    <a:lumMod val="50000"/>
                  </a:schemeClr>
                </a:solidFill>
              </a:rPr>
              <a:t>in </a:t>
            </a:r>
            <a:r>
              <a:rPr lang="en-US" altLang="it-IT" sz="2000" b="1" i="1" dirty="0">
                <a:solidFill>
                  <a:schemeClr val="accent1">
                    <a:lumMod val="50000"/>
                  </a:schemeClr>
                </a:solidFill>
              </a:rPr>
              <a:t>Comprehensive organic synthesis</a:t>
            </a:r>
            <a:r>
              <a:rPr lang="en-US" altLang="it-IT" sz="2000" b="1" dirty="0">
                <a:solidFill>
                  <a:schemeClr val="accent1">
                    <a:lumMod val="50000"/>
                  </a:schemeClr>
                </a:solidFill>
              </a:rPr>
              <a:t> (ed</a:t>
            </a:r>
            <a:r>
              <a:rPr lang="en-US" altLang="it-IT" sz="2000" b="1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en-US" altLang="it-IT" sz="2000" b="1" dirty="0" err="1" smtClean="0">
                <a:solidFill>
                  <a:schemeClr val="accent1">
                    <a:lumMod val="50000"/>
                  </a:schemeClr>
                </a:solidFill>
              </a:rPr>
              <a:t>Trost</a:t>
            </a:r>
            <a:r>
              <a:rPr lang="en-US" altLang="it-IT" sz="2000" b="1" dirty="0" smtClean="0">
                <a:solidFill>
                  <a:schemeClr val="accent1">
                    <a:lumMod val="50000"/>
                  </a:schemeClr>
                </a:solidFill>
              </a:rPr>
              <a:t>). Oxford : </a:t>
            </a:r>
            <a:r>
              <a:rPr lang="en-US" altLang="it-IT" sz="2000" b="1" dirty="0" err="1" smtClean="0">
                <a:solidFill>
                  <a:schemeClr val="accent1">
                    <a:lumMod val="50000"/>
                  </a:schemeClr>
                </a:solidFill>
              </a:rPr>
              <a:t>Pergamon</a:t>
            </a:r>
            <a:r>
              <a:rPr lang="en-US" altLang="it-IT" sz="2000" b="1" dirty="0" smtClean="0">
                <a:solidFill>
                  <a:schemeClr val="accent1">
                    <a:lumMod val="50000"/>
                  </a:schemeClr>
                </a:solidFill>
              </a:rPr>
              <a:t> Press, </a:t>
            </a:r>
            <a:r>
              <a:rPr lang="en-US" altLang="it-IT" sz="2000" b="1" dirty="0">
                <a:solidFill>
                  <a:schemeClr val="accent1">
                    <a:lumMod val="50000"/>
                  </a:schemeClr>
                </a:solidFill>
              </a:rPr>
              <a:t>v. 2, </a:t>
            </a:r>
            <a:r>
              <a:rPr lang="en-US" altLang="it-IT" sz="2000" b="1" dirty="0" smtClean="0">
                <a:solidFill>
                  <a:schemeClr val="accent1">
                    <a:lumMod val="50000"/>
                  </a:schemeClr>
                </a:solidFill>
              </a:rPr>
              <a:t>543-570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Louis 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Henry (1895) Formation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</a:rPr>
              <a:t>synthétique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</a:rPr>
              <a:t>d'alcools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</a:rPr>
              <a:t>nitrés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2000" b="1" i="1" dirty="0">
                <a:solidFill>
                  <a:schemeClr val="accent1">
                    <a:lumMod val="50000"/>
                  </a:schemeClr>
                </a:solidFill>
              </a:rPr>
              <a:t>C R </a:t>
            </a:r>
            <a:r>
              <a:rPr lang="en-US" sz="2000" b="1" i="1" dirty="0" err="1">
                <a:solidFill>
                  <a:schemeClr val="accent1">
                    <a:lumMod val="50000"/>
                  </a:schemeClr>
                </a:solidFill>
              </a:rPr>
              <a:t>Hebd</a:t>
            </a:r>
            <a:r>
              <a:rPr lang="en-US" sz="20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b="1" i="1" dirty="0" err="1">
                <a:solidFill>
                  <a:schemeClr val="accent1">
                    <a:lumMod val="50000"/>
                  </a:schemeClr>
                </a:solidFill>
              </a:rPr>
              <a:t>Seances</a:t>
            </a:r>
            <a:r>
              <a:rPr lang="en-US" sz="20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b="1" i="1" dirty="0" err="1">
                <a:solidFill>
                  <a:schemeClr val="accent1">
                    <a:lumMod val="50000"/>
                  </a:schemeClr>
                </a:solidFill>
              </a:rPr>
              <a:t>Acad</a:t>
            </a:r>
            <a:r>
              <a:rPr lang="en-US" sz="20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b="1" i="1" dirty="0" err="1">
                <a:solidFill>
                  <a:schemeClr val="accent1">
                    <a:lumMod val="50000"/>
                  </a:schemeClr>
                </a:solidFill>
              </a:rPr>
              <a:t>Sci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, 120 : 1265-1268 </a:t>
            </a:r>
            <a:endParaRPr lang="en-US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it-IT" altLang="it-IT" sz="2000" b="1" dirty="0" err="1" smtClean="0">
                <a:solidFill>
                  <a:schemeClr val="accent1">
                    <a:lumMod val="50000"/>
                  </a:schemeClr>
                </a:solidFill>
              </a:rPr>
              <a:t>Ivin</a:t>
            </a:r>
            <a:r>
              <a:rPr lang="it-IT" altLang="it-IT" sz="2000" b="1" dirty="0">
                <a:solidFill>
                  <a:schemeClr val="accent1">
                    <a:lumMod val="50000"/>
                  </a:schemeClr>
                </a:solidFill>
              </a:rPr>
              <a:t>, K. J. </a:t>
            </a:r>
            <a:r>
              <a:rPr lang="it-IT" altLang="it-IT" sz="2000" b="1" i="1" dirty="0">
                <a:solidFill>
                  <a:schemeClr val="accent1">
                    <a:lumMod val="50000"/>
                  </a:schemeClr>
                </a:solidFill>
              </a:rPr>
              <a:t>J. </a:t>
            </a:r>
            <a:r>
              <a:rPr lang="it-IT" altLang="it-IT" sz="2000" b="1" i="1" dirty="0" err="1">
                <a:solidFill>
                  <a:schemeClr val="accent1">
                    <a:lumMod val="50000"/>
                  </a:schemeClr>
                </a:solidFill>
              </a:rPr>
              <a:t>Mol</a:t>
            </a:r>
            <a:r>
              <a:rPr lang="it-IT" altLang="it-IT" sz="2000" b="1" i="1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it-IT" altLang="it-IT" sz="2000" b="1" i="1" dirty="0" err="1" smtClean="0">
                <a:solidFill>
                  <a:schemeClr val="accent1">
                    <a:lumMod val="50000"/>
                  </a:schemeClr>
                </a:solidFill>
              </a:rPr>
              <a:t>Catal</a:t>
            </a:r>
            <a:r>
              <a:rPr lang="it-IT" altLang="it-IT" sz="2000" b="1" i="1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it-IT" altLang="it-IT" sz="2000" b="1" dirty="0">
                <a:solidFill>
                  <a:schemeClr val="accent1">
                    <a:lumMod val="50000"/>
                  </a:schemeClr>
                </a:solidFill>
              </a:rPr>
              <a:t>1994, 94, 1- 16 </a:t>
            </a:r>
            <a:endParaRPr lang="it-IT" altLang="it-IT" sz="1600" dirty="0" smtClean="0"/>
          </a:p>
        </p:txBody>
      </p:sp>
      <p:sp>
        <p:nvSpPr>
          <p:cNvPr id="33796" name="Rectangle 10"/>
          <p:cNvSpPr>
            <a:spLocks noChangeArrowheads="1"/>
          </p:cNvSpPr>
          <p:nvPr/>
        </p:nvSpPr>
        <p:spPr bwMode="auto">
          <a:xfrm>
            <a:off x="457200" y="2730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it-IT" altLang="it-IT"/>
          </a:p>
        </p:txBody>
      </p:sp>
      <p:sp>
        <p:nvSpPr>
          <p:cNvPr id="33797" name="Rectangle 12"/>
          <p:cNvSpPr>
            <a:spLocks noChangeArrowheads="1"/>
          </p:cNvSpPr>
          <p:nvPr/>
        </p:nvSpPr>
        <p:spPr bwMode="auto">
          <a:xfrm>
            <a:off x="609600" y="425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it-IT" altLang="it-IT"/>
          </a:p>
        </p:txBody>
      </p:sp>
      <p:sp>
        <p:nvSpPr>
          <p:cNvPr id="33798" name="Rectangle 13"/>
          <p:cNvSpPr>
            <a:spLocks noChangeArrowheads="1"/>
          </p:cNvSpPr>
          <p:nvPr/>
        </p:nvSpPr>
        <p:spPr bwMode="auto">
          <a:xfrm>
            <a:off x="762000" y="5778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99273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egnaposto numero diapositiva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CA86C41-A1EF-468E-B697-76F44A7F61DB}" type="slidenum">
              <a:rPr lang="it-IT" altLang="it-IT" sz="1200">
                <a:latin typeface="Arial Black" pitchFamily="34" charset="0"/>
              </a:rPr>
              <a:pPr algn="r"/>
              <a:t>14</a:t>
            </a:fld>
            <a:endParaRPr lang="it-IT" altLang="it-IT" sz="1200">
              <a:latin typeface="Arial Black" pitchFamily="34" charset="0"/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it-IT" altLang="it-IT" smtClean="0"/>
              <a:t>CATALOGHI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557338"/>
            <a:ext cx="8229600" cy="5229225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it-IT" altLang="it-IT" b="1" smtClean="0"/>
              <a:t>	</a:t>
            </a:r>
            <a:r>
              <a:rPr lang="it-IT" altLang="it-IT" sz="2800" b="1" smtClean="0"/>
              <a:t>Nell’OPAC di ateneo non troviamo le descrizioni dei singoli articoli/contributi pubblicati nei periodici o nei libri (monografie).</a:t>
            </a:r>
          </a:p>
          <a:p>
            <a:pPr algn="just" eaLnBrk="1" hangingPunct="1">
              <a:buFont typeface="Wingdings" pitchFamily="2" charset="2"/>
              <a:buNone/>
            </a:pPr>
            <a:endParaRPr lang="it-IT" altLang="it-IT" sz="1100" b="1" smtClean="0"/>
          </a:p>
          <a:p>
            <a:pPr algn="just" eaLnBrk="1" hangingPunct="1">
              <a:buFont typeface="Wingdings" pitchFamily="2" charset="2"/>
              <a:buNone/>
            </a:pPr>
            <a:r>
              <a:rPr lang="it-IT" altLang="it-IT" sz="2800" b="1" smtClean="0"/>
              <a:t>	Importante:</a:t>
            </a:r>
          </a:p>
          <a:p>
            <a:pPr algn="just" eaLnBrk="1" hangingPunct="1">
              <a:buFont typeface="Wingdings" pitchFamily="2" charset="2"/>
              <a:buNone/>
            </a:pPr>
            <a:endParaRPr lang="it-IT" altLang="it-IT" sz="1100" b="1" smtClean="0"/>
          </a:p>
          <a:p>
            <a:pPr algn="just" eaLnBrk="1" hangingPunct="1">
              <a:buFont typeface="Wingdings" pitchFamily="2" charset="2"/>
              <a:buNone/>
            </a:pPr>
            <a:r>
              <a:rPr lang="it-IT" altLang="it-IT" sz="2800" smtClean="0"/>
              <a:t>	</a:t>
            </a:r>
            <a:r>
              <a:rPr lang="it-IT" altLang="it-IT" sz="2800" smtClean="0">
                <a:solidFill>
                  <a:srgbClr val="CC0000"/>
                </a:solidFill>
              </a:rPr>
              <a:t>Nell’OPAC di ateneo non devo mai impostare una ricerca partendo dall’autore o dal titolo del singolo articolo/contributo pubblicato in un periodico o in una monografia.</a:t>
            </a:r>
          </a:p>
        </p:txBody>
      </p:sp>
    </p:spTree>
    <p:extLst>
      <p:ext uri="{BB962C8B-B14F-4D97-AF65-F5344CB8AC3E}">
        <p14:creationId xmlns:p14="http://schemas.microsoft.com/office/powerpoint/2010/main" val="418969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859E683-E9C9-4F7B-96DE-D3F63D60930C}" type="slidenum">
              <a:rPr lang="it-IT" altLang="it-IT" smtClean="0">
                <a:cs typeface="Arial" charset="0"/>
              </a:rPr>
              <a:pPr/>
              <a:t>15</a:t>
            </a:fld>
            <a:endParaRPr lang="it-IT" altLang="it-IT" smtClean="0">
              <a:cs typeface="Arial" charset="0"/>
            </a:endParaRP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549275"/>
            <a:ext cx="8229600" cy="1371600"/>
          </a:xfrm>
        </p:spPr>
        <p:txBody>
          <a:bodyPr/>
          <a:lstStyle/>
          <a:p>
            <a:pPr algn="ctr" eaLnBrk="1" hangingPunct="1"/>
            <a:r>
              <a:rPr lang="it-IT" altLang="it-IT" sz="3000" smtClean="0"/>
              <a:t>In BiblioEst dove trovo l’indicazione delle annate di un periodico possedute da una biblioteca?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828800"/>
            <a:ext cx="8229600" cy="4616450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</a:pPr>
            <a:endParaRPr lang="it-IT" altLang="it-IT" sz="1600" b="1" i="1" smtClean="0"/>
          </a:p>
        </p:txBody>
      </p:sp>
      <p:pic>
        <p:nvPicPr>
          <p:cNvPr id="37892" name="Picture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58888" y="2117725"/>
            <a:ext cx="65532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8761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8CD447A-0964-4A75-A552-DDAC1FA231DA}" type="slidenum">
              <a:rPr lang="it-IT" altLang="it-IT" smtClean="0">
                <a:cs typeface="Arial" charset="0"/>
              </a:rPr>
              <a:pPr/>
              <a:t>16</a:t>
            </a:fld>
            <a:endParaRPr lang="it-IT" altLang="it-IT" smtClean="0">
              <a:cs typeface="Arial" charset="0"/>
            </a:endParaRP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549275"/>
            <a:ext cx="8229600" cy="1371600"/>
          </a:xfrm>
        </p:spPr>
        <p:txBody>
          <a:bodyPr/>
          <a:lstStyle/>
          <a:p>
            <a:pPr algn="ctr" eaLnBrk="1" hangingPunct="1"/>
            <a:r>
              <a:rPr lang="it-IT" altLang="it-IT" sz="3000" dirty="0" smtClean="0"/>
              <a:t>Dove trovo l’indicazione della consistenza di un periodico elettronico?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0" y="2420888"/>
            <a:ext cx="8610600" cy="3686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56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BE4158B-1C71-41AC-B2E3-A7DA2E682901}" type="slidenum">
              <a:rPr lang="it-IT" altLang="it-IT" smtClean="0">
                <a:cs typeface="Arial" charset="0"/>
              </a:rPr>
              <a:pPr/>
              <a:t>17</a:t>
            </a:fld>
            <a:endParaRPr lang="it-IT" altLang="it-IT" smtClean="0">
              <a:cs typeface="Arial" charset="0"/>
            </a:endParaRPr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mtClean="0"/>
              <a:t>Caccia al tesoro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 i="1" dirty="0"/>
              <a:t>Khan, </a:t>
            </a:r>
            <a:r>
              <a:rPr lang="en-US" sz="2000" i="1" dirty="0" smtClean="0"/>
              <a:t>T.A</a:t>
            </a:r>
            <a:r>
              <a:rPr lang="en-US" sz="2000" i="1" dirty="0"/>
              <a:t>., </a:t>
            </a:r>
            <a:r>
              <a:rPr lang="en-US" sz="2000" i="1" dirty="0" err="1"/>
              <a:t>Hriljac</a:t>
            </a:r>
            <a:r>
              <a:rPr lang="en-US" sz="2000" i="1" dirty="0"/>
              <a:t>, J.A. </a:t>
            </a:r>
            <a:r>
              <a:rPr lang="it-IT" altLang="it-IT" sz="2000" i="1" dirty="0"/>
              <a:t>1999</a:t>
            </a:r>
            <a:r>
              <a:rPr lang="it-IT" altLang="it-IT" sz="2000" i="1" dirty="0" smtClean="0"/>
              <a:t>. </a:t>
            </a:r>
            <a:r>
              <a:rPr lang="it-IT" altLang="it-IT" sz="2000" i="1" dirty="0" err="1" smtClean="0"/>
              <a:t>Inorg</a:t>
            </a:r>
            <a:r>
              <a:rPr lang="it-IT" altLang="it-IT" sz="2000" i="1" dirty="0" smtClean="0"/>
              <a:t>. </a:t>
            </a:r>
            <a:r>
              <a:rPr lang="it-IT" altLang="it-IT" sz="2000" i="1" dirty="0" err="1" smtClean="0"/>
              <a:t>Chim</a:t>
            </a:r>
            <a:r>
              <a:rPr lang="it-IT" altLang="it-IT" sz="2000" i="1" dirty="0" smtClean="0"/>
              <a:t>. Acta 294:2, 179-182</a:t>
            </a:r>
          </a:p>
          <a:p>
            <a:pPr marL="0" indent="0" eaLnBrk="1" hangingPunct="1">
              <a:buNone/>
            </a:pPr>
            <a:endParaRPr lang="it-IT" altLang="it-IT" sz="2000" i="1" dirty="0"/>
          </a:p>
          <a:p>
            <a:pPr eaLnBrk="1" hangingPunct="1"/>
            <a:r>
              <a:rPr lang="it-IT" altLang="it-IT" sz="2000" i="1" dirty="0" err="1"/>
              <a:t>Parry</a:t>
            </a:r>
            <a:r>
              <a:rPr lang="it-IT" altLang="it-IT" sz="2000" i="1" dirty="0"/>
              <a:t>, A.D., </a:t>
            </a:r>
            <a:r>
              <a:rPr lang="it-IT" altLang="it-IT" sz="2000" i="1" dirty="0" err="1"/>
              <a:t>Horgan</a:t>
            </a:r>
            <a:r>
              <a:rPr lang="it-IT" altLang="it-IT" sz="2000" i="1" dirty="0"/>
              <a:t>, R. </a:t>
            </a:r>
            <a:r>
              <a:rPr lang="it-IT" altLang="it-IT" sz="2000" i="1" dirty="0" err="1"/>
              <a:t>Physical-chemical</a:t>
            </a:r>
            <a:r>
              <a:rPr lang="it-IT" altLang="it-IT" sz="2000" i="1" dirty="0"/>
              <a:t> </a:t>
            </a:r>
            <a:r>
              <a:rPr lang="it-IT" altLang="it-IT" sz="2000" i="1" dirty="0" err="1"/>
              <a:t>methods</a:t>
            </a:r>
            <a:r>
              <a:rPr lang="it-IT" altLang="it-IT" sz="2000" i="1" dirty="0"/>
              <a:t> in ABA </a:t>
            </a:r>
            <a:r>
              <a:rPr lang="it-IT" altLang="it-IT" sz="2000" i="1" dirty="0" err="1"/>
              <a:t>research</a:t>
            </a:r>
            <a:r>
              <a:rPr lang="it-IT" altLang="it-IT" sz="2000" i="1" dirty="0"/>
              <a:t>, in </a:t>
            </a:r>
            <a:r>
              <a:rPr lang="it-IT" altLang="it-IT" sz="2000" i="1" dirty="0" err="1"/>
              <a:t>Abscisic</a:t>
            </a:r>
            <a:r>
              <a:rPr lang="it-IT" altLang="it-IT" sz="2000" i="1" dirty="0"/>
              <a:t> acid (</a:t>
            </a:r>
            <a:r>
              <a:rPr lang="it-IT" altLang="it-IT" sz="2000" i="1" dirty="0" err="1"/>
              <a:t>eds</a:t>
            </a:r>
            <a:r>
              <a:rPr lang="it-IT" altLang="it-IT" sz="2000" i="1" dirty="0"/>
              <a:t>. W. J. Davies, H. G. Jones), </a:t>
            </a:r>
            <a:r>
              <a:rPr lang="it-IT" altLang="it-IT" sz="2000" i="1" dirty="0" err="1"/>
              <a:t>Bios</a:t>
            </a:r>
            <a:r>
              <a:rPr lang="it-IT" altLang="it-IT" sz="2000" i="1" dirty="0"/>
              <a:t> </a:t>
            </a:r>
            <a:r>
              <a:rPr lang="it-IT" altLang="it-IT" sz="2000" i="1" dirty="0" err="1"/>
              <a:t>Scientific</a:t>
            </a:r>
            <a:r>
              <a:rPr lang="it-IT" altLang="it-IT" sz="2000" i="1" dirty="0"/>
              <a:t> </a:t>
            </a:r>
            <a:r>
              <a:rPr lang="it-IT" altLang="it-IT" sz="2000" i="1" dirty="0" err="1"/>
              <a:t>Publishers</a:t>
            </a:r>
            <a:r>
              <a:rPr lang="it-IT" altLang="it-IT" sz="2000" i="1" dirty="0"/>
              <a:t>, 1991, p. 5 </a:t>
            </a:r>
            <a:endParaRPr lang="it-IT" altLang="it-IT" sz="2000" i="1" dirty="0" smtClean="0"/>
          </a:p>
          <a:p>
            <a:pPr marL="0" indent="0" eaLnBrk="1" hangingPunct="1">
              <a:buNone/>
            </a:pPr>
            <a:endParaRPr lang="it-IT" altLang="it-IT" sz="2000" i="1" dirty="0"/>
          </a:p>
          <a:p>
            <a:pPr eaLnBrk="1" hangingPunct="1"/>
            <a:r>
              <a:rPr lang="it-IT" altLang="it-IT" sz="2000" i="1" dirty="0" err="1"/>
              <a:t>Molecular</a:t>
            </a:r>
            <a:r>
              <a:rPr lang="it-IT" altLang="it-IT" sz="2000" i="1" dirty="0"/>
              <a:t> </a:t>
            </a:r>
            <a:r>
              <a:rPr lang="it-IT" altLang="it-IT" sz="2000" i="1" dirty="0" err="1"/>
              <a:t>relaxation</a:t>
            </a:r>
            <a:r>
              <a:rPr lang="it-IT" altLang="it-IT" sz="2000" i="1" dirty="0"/>
              <a:t> </a:t>
            </a:r>
            <a:r>
              <a:rPr lang="it-IT" altLang="it-IT" sz="2000" i="1" dirty="0" err="1"/>
              <a:t>processes</a:t>
            </a:r>
            <a:r>
              <a:rPr lang="it-IT" altLang="it-IT" sz="2000" i="1" dirty="0"/>
              <a:t>, Special </a:t>
            </a:r>
            <a:r>
              <a:rPr lang="it-IT" altLang="it-IT" sz="2000" i="1" dirty="0" err="1"/>
              <a:t>Publication</a:t>
            </a:r>
            <a:r>
              <a:rPr lang="it-IT" altLang="it-IT" sz="2000" i="1" dirty="0"/>
              <a:t>, No. 20, </a:t>
            </a:r>
            <a:r>
              <a:rPr lang="it-IT" altLang="it-IT" sz="2000" i="1" dirty="0" err="1"/>
              <a:t>Chemical</a:t>
            </a:r>
            <a:r>
              <a:rPr lang="it-IT" altLang="it-IT" sz="2000" i="1" dirty="0"/>
              <a:t> Society, 1966 </a:t>
            </a:r>
          </a:p>
          <a:p>
            <a:pPr eaLnBrk="1" hangingPunct="1"/>
            <a:endParaRPr lang="it-IT" altLang="it-IT" sz="2800" dirty="0" smtClean="0"/>
          </a:p>
        </p:txBody>
      </p:sp>
    </p:spTree>
    <p:extLst>
      <p:ext uri="{BB962C8B-B14F-4D97-AF65-F5344CB8AC3E}">
        <p14:creationId xmlns:p14="http://schemas.microsoft.com/office/powerpoint/2010/main" val="33020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755650" y="404813"/>
            <a:ext cx="7772400" cy="791939"/>
          </a:xfrm>
        </p:spPr>
        <p:txBody>
          <a:bodyPr/>
          <a:lstStyle/>
          <a:p>
            <a:pPr eaLnBrk="1" hangingPunct="1"/>
            <a:r>
              <a:rPr lang="it-IT" altLang="it-IT" sz="3200" b="1" dirty="0" smtClean="0"/>
              <a:t/>
            </a:r>
            <a:br>
              <a:rPr lang="it-IT" altLang="it-IT" sz="3200" b="1" dirty="0" smtClean="0"/>
            </a:br>
            <a:r>
              <a:rPr lang="it-IT" altLang="it-IT" sz="4800" dirty="0" smtClean="0"/>
              <a:t/>
            </a:r>
            <a:br>
              <a:rPr lang="it-IT" altLang="it-IT" sz="4800" dirty="0" smtClean="0"/>
            </a:br>
            <a:endParaRPr lang="it-IT" altLang="it-IT" sz="48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55650" y="4797425"/>
            <a:ext cx="6977063" cy="17526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endParaRPr lang="it-IT" altLang="it-IT" sz="2800" dirty="0" smtClean="0"/>
          </a:p>
          <a:p>
            <a:pPr marL="0" indent="0" algn="ctr" eaLnBrk="1" hangingPunct="1">
              <a:buFontTx/>
              <a:buNone/>
            </a:pPr>
            <a:endParaRPr lang="it-IT" altLang="it-IT" sz="2800" dirty="0" smtClean="0"/>
          </a:p>
          <a:p>
            <a:pPr marL="0" indent="0" eaLnBrk="1" hangingPunct="1">
              <a:buFontTx/>
              <a:buNone/>
            </a:pPr>
            <a:r>
              <a:rPr lang="it-IT" altLang="it-IT" sz="4400" dirty="0" smtClean="0"/>
              <a:t>		</a:t>
            </a:r>
          </a:p>
        </p:txBody>
      </p:sp>
      <p:graphicFrame>
        <p:nvGraphicFramePr>
          <p:cNvPr id="307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7429205"/>
              </p:ext>
            </p:extLst>
          </p:nvPr>
        </p:nvGraphicFramePr>
        <p:xfrm>
          <a:off x="1979712" y="800430"/>
          <a:ext cx="5111750" cy="117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Immagine bitmap" r:id="rId4" imgW="3266667" imgH="752381" progId="Paint.Picture">
                  <p:embed/>
                </p:oleObj>
              </mc:Choice>
              <mc:Fallback>
                <p:oleObj name="Immagine bitmap" r:id="rId4" imgW="3266667" imgH="75238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800430"/>
                        <a:ext cx="5111750" cy="1176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1371055" y="3088402"/>
            <a:ext cx="63290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altLang="it-IT" sz="3600" dirty="0"/>
              <a:t>Strumento per gestire citazioni e bibliografie creandosi un proprio archivio personale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348776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4000" dirty="0" smtClean="0"/>
              <a:t/>
            </a:r>
            <a:br>
              <a:rPr lang="it-IT" altLang="it-IT" sz="4000" dirty="0" smtClean="0"/>
            </a:br>
            <a:endParaRPr lang="it-IT" altLang="it-IT" sz="4000" dirty="0" smtClean="0"/>
          </a:p>
        </p:txBody>
      </p:sp>
      <p:grpSp>
        <p:nvGrpSpPr>
          <p:cNvPr id="7171" name="Group 5"/>
          <p:cNvGrpSpPr>
            <a:grpSpLocks noChangeAspect="1"/>
          </p:cNvGrpSpPr>
          <p:nvPr/>
        </p:nvGrpSpPr>
        <p:grpSpPr bwMode="auto">
          <a:xfrm>
            <a:off x="288925" y="1125538"/>
            <a:ext cx="8531225" cy="4525962"/>
            <a:chOff x="266" y="707"/>
            <a:chExt cx="5409" cy="2851"/>
          </a:xfrm>
        </p:grpSpPr>
        <p:sp>
          <p:nvSpPr>
            <p:cNvPr id="7173" name="AutoShape 4"/>
            <p:cNvSpPr>
              <a:spLocks noChangeAspect="1" noChangeArrowheads="1" noTextEdit="1"/>
            </p:cNvSpPr>
            <p:nvPr/>
          </p:nvSpPr>
          <p:spPr bwMode="auto">
            <a:xfrm>
              <a:off x="266" y="707"/>
              <a:ext cx="5409" cy="2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cxnSp>
          <p:nvCxnSpPr>
            <p:cNvPr id="7174" name="_s216076"/>
            <p:cNvCxnSpPr>
              <a:cxnSpLocks noChangeShapeType="1"/>
              <a:stCxn id="216073" idx="0"/>
              <a:endCxn id="216070" idx="2"/>
            </p:cNvCxnSpPr>
            <p:nvPr/>
          </p:nvCxnSpPr>
          <p:spPr bwMode="auto">
            <a:xfrm rot="16200000" flipV="1">
              <a:off x="3728" y="248"/>
              <a:ext cx="336" cy="1851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75" name="_s216075"/>
            <p:cNvCxnSpPr>
              <a:cxnSpLocks noChangeShapeType="1"/>
              <a:stCxn id="216072" idx="0"/>
              <a:endCxn id="216070" idx="2"/>
            </p:cNvCxnSpPr>
            <p:nvPr/>
          </p:nvCxnSpPr>
          <p:spPr bwMode="auto">
            <a:xfrm rot="5400000" flipH="1" flipV="1">
              <a:off x="2803" y="1174"/>
              <a:ext cx="336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76" name="_s216074"/>
            <p:cNvCxnSpPr>
              <a:cxnSpLocks noChangeShapeType="1"/>
              <a:stCxn id="216071" idx="0"/>
              <a:endCxn id="216070" idx="2"/>
            </p:cNvCxnSpPr>
            <p:nvPr/>
          </p:nvCxnSpPr>
          <p:spPr bwMode="auto">
            <a:xfrm rot="5400000" flipH="1" flipV="1">
              <a:off x="1877" y="248"/>
              <a:ext cx="336" cy="1851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6070" name="_s216070"/>
            <p:cNvSpPr>
              <a:spLocks noChangeArrowheads="1"/>
            </p:cNvSpPr>
            <p:nvPr/>
          </p:nvSpPr>
          <p:spPr bwMode="auto">
            <a:xfrm>
              <a:off x="2539" y="718"/>
              <a:ext cx="88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107763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lIns="76810" tIns="38405" rIns="76810" bIns="38405" anchor="ctr"/>
            <a:lstStyle/>
            <a:p>
              <a:pPr algn="ctr" eaLnBrk="1" hangingPunct="1">
                <a:defRPr/>
              </a:pPr>
              <a:r>
                <a:rPr lang="it-IT" sz="1500" dirty="0">
                  <a:solidFill>
                    <a:srgbClr val="FF0000"/>
                  </a:solidFill>
                  <a:latin typeface="Arial" pitchFamily="-106" charset="0"/>
                  <a:ea typeface="+mn-ea"/>
                </a:rPr>
                <a:t>Z</a:t>
              </a:r>
              <a:r>
                <a:rPr lang="it-IT" sz="1500" dirty="0">
                  <a:latin typeface="Arial" pitchFamily="-106" charset="0"/>
                  <a:ea typeface="+mn-ea"/>
                </a:rPr>
                <a:t>OTERO</a:t>
              </a:r>
            </a:p>
          </p:txBody>
        </p:sp>
        <p:sp>
          <p:nvSpPr>
            <p:cNvPr id="216071" name="_s216071"/>
            <p:cNvSpPr>
              <a:spLocks noChangeArrowheads="1"/>
            </p:cNvSpPr>
            <p:nvPr/>
          </p:nvSpPr>
          <p:spPr bwMode="auto">
            <a:xfrm>
              <a:off x="266" y="1342"/>
              <a:ext cx="1707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107763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lIns="76810" tIns="38405" rIns="76810" bIns="38405" anchor="ctr"/>
            <a:lstStyle/>
            <a:p>
              <a:pPr algn="ctr" eaLnBrk="1" hangingPunct="1">
                <a:defRPr/>
              </a:pPr>
              <a:r>
                <a:rPr lang="it-IT" sz="1500" dirty="0">
                  <a:latin typeface="Arial" pitchFamily="-106" charset="0"/>
                  <a:ea typeface="+mn-ea"/>
                </a:rPr>
                <a:t>RACCOLTA</a:t>
              </a:r>
            </a:p>
          </p:txBody>
        </p:sp>
        <p:sp>
          <p:nvSpPr>
            <p:cNvPr id="216072" name="_s216072"/>
            <p:cNvSpPr>
              <a:spLocks noChangeArrowheads="1"/>
            </p:cNvSpPr>
            <p:nvPr/>
          </p:nvSpPr>
          <p:spPr bwMode="auto">
            <a:xfrm>
              <a:off x="2117" y="1342"/>
              <a:ext cx="1707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107763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lIns="76810" tIns="38405" rIns="76810" bIns="38405" anchor="ctr"/>
            <a:lstStyle>
              <a:lvl1pPr algn="l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algn="l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defRPr/>
              </a:pPr>
              <a:r>
                <a:rPr lang="it-IT" altLang="it-IT" sz="1500" dirty="0" smtClean="0"/>
                <a:t>ORGANIZZAZIONE</a:t>
              </a:r>
            </a:p>
          </p:txBody>
        </p:sp>
        <p:sp>
          <p:nvSpPr>
            <p:cNvPr id="216073" name="_s216073"/>
            <p:cNvSpPr>
              <a:spLocks noChangeArrowheads="1"/>
            </p:cNvSpPr>
            <p:nvPr/>
          </p:nvSpPr>
          <p:spPr bwMode="auto">
            <a:xfrm>
              <a:off x="3968" y="1342"/>
              <a:ext cx="1707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107763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lIns="76810" tIns="38405" rIns="76810" bIns="38405" anchor="ctr"/>
            <a:lstStyle/>
            <a:p>
              <a:pPr algn="ctr" eaLnBrk="1" hangingPunct="1">
                <a:defRPr/>
              </a:pPr>
              <a:r>
                <a:rPr lang="it-IT" sz="1500" dirty="0">
                  <a:latin typeface="Arial" pitchFamily="-106" charset="0"/>
                  <a:ea typeface="+mn-ea"/>
                </a:rPr>
                <a:t>CITAZIONI e BIBLIOGRAFIE</a:t>
              </a:r>
            </a:p>
          </p:txBody>
        </p:sp>
      </p:grpSp>
      <p:sp>
        <p:nvSpPr>
          <p:cNvPr id="7172" name="Rectangle 15"/>
          <p:cNvSpPr>
            <a:spLocks noChangeArrowheads="1"/>
          </p:cNvSpPr>
          <p:nvPr/>
        </p:nvSpPr>
        <p:spPr bwMode="auto">
          <a:xfrm>
            <a:off x="684213" y="3573463"/>
            <a:ext cx="8280400" cy="2395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1800"/>
              <a:t>Zotero è un </a:t>
            </a:r>
            <a:r>
              <a:rPr lang="it-IT" altLang="it-IT" sz="1800" b="1"/>
              <a:t>software bibliografico </a:t>
            </a:r>
            <a:r>
              <a:rPr lang="it-IT" altLang="it-IT" sz="1800"/>
              <a:t>che permette di: 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it-IT" altLang="it-IT" sz="1000"/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it-IT" altLang="it-IT" sz="1800" b="1"/>
              <a:t> Raccogliere</a:t>
            </a:r>
            <a:r>
              <a:rPr lang="it-IT" altLang="it-IT" sz="1800"/>
              <a:t>: citazioni di libri e articoli, pagine web, pdf, audio, video 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endParaRPr lang="it-IT" altLang="it-IT" sz="1000"/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it-IT" altLang="it-IT" sz="1800" b="1"/>
              <a:t> Organizzare:</a:t>
            </a:r>
            <a:r>
              <a:rPr lang="it-IT" altLang="it-IT" sz="1800"/>
              <a:t> il materiale tramite cartelle e sottocartelle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endParaRPr lang="it-IT" altLang="it-IT" sz="1000"/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it-IT" altLang="it-IT" sz="1800" b="1"/>
              <a:t> Inserire citazioni</a:t>
            </a:r>
            <a:r>
              <a:rPr lang="it-IT" altLang="it-IT" sz="1800"/>
              <a:t> e </a:t>
            </a:r>
            <a:r>
              <a:rPr lang="it-IT" altLang="it-IT" sz="1800" b="1"/>
              <a:t>generare bibliografie</a:t>
            </a:r>
            <a:r>
              <a:rPr lang="it-IT" altLang="it-IT" sz="1800"/>
              <a:t> all’interno di un testo</a:t>
            </a:r>
          </a:p>
        </p:txBody>
      </p:sp>
    </p:spTree>
    <p:extLst>
      <p:ext uri="{BB962C8B-B14F-4D97-AF65-F5344CB8AC3E}">
        <p14:creationId xmlns:p14="http://schemas.microsoft.com/office/powerpoint/2010/main" val="95128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egnaposto numero diapositiva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CAAB754-DE3A-41B3-88E2-811B07AD4E51}" type="slidenum">
              <a:rPr lang="it-IT" altLang="it-IT" smtClean="0">
                <a:cs typeface="Arial" charset="0"/>
              </a:rPr>
              <a:pPr/>
              <a:t>2</a:t>
            </a:fld>
            <a:endParaRPr lang="it-IT" altLang="it-IT" smtClean="0">
              <a:cs typeface="Arial" charset="0"/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4000" dirty="0" smtClean="0"/>
              <a:t/>
            </a:r>
            <a:br>
              <a:rPr lang="it-IT" altLang="it-IT" sz="4000" dirty="0" smtClean="0"/>
            </a:br>
            <a:r>
              <a:rPr lang="it-IT" altLang="it-IT" sz="4000" dirty="0" smtClean="0"/>
              <a:t>Catalogo o banca dati?</a:t>
            </a:r>
            <a:br>
              <a:rPr lang="it-IT" altLang="it-IT" sz="4000" dirty="0" smtClean="0"/>
            </a:br>
            <a:endParaRPr lang="it-IT" altLang="it-IT" sz="4000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8075613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altLang="it-IT" sz="2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800" b="1" smtClean="0"/>
              <a:t>Cataloghi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400" smtClean="0"/>
              <a:t>	Servono a localizzare documenti (</a:t>
            </a:r>
            <a:r>
              <a:rPr lang="it-IT" altLang="it-IT" sz="2400" smtClean="0">
                <a:solidFill>
                  <a:srgbClr val="FF3300"/>
                </a:solidFill>
              </a:rPr>
              <a:t>sapere dove</a:t>
            </a:r>
            <a:r>
              <a:rPr lang="it-IT" altLang="it-IT" sz="2400" smtClean="0"/>
              <a:t>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altLang="it-IT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800" b="1" smtClean="0"/>
              <a:t>Banche dati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400" smtClean="0"/>
              <a:t>	Servono a trovare citazioni bibliografiche di documenti su un determinato argomento (</a:t>
            </a:r>
            <a:r>
              <a:rPr lang="it-IT" altLang="it-IT" sz="2400" smtClean="0">
                <a:solidFill>
                  <a:srgbClr val="FF3300"/>
                </a:solidFill>
              </a:rPr>
              <a:t>sapere cosa</a:t>
            </a:r>
            <a:r>
              <a:rPr lang="it-IT" altLang="it-IT" sz="2400" smtClean="0"/>
              <a:t>)</a:t>
            </a:r>
          </a:p>
        </p:txBody>
      </p:sp>
      <p:pic>
        <p:nvPicPr>
          <p:cNvPr id="19460" name="Picture 4" descr="domande biblioteche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795963" y="404813"/>
            <a:ext cx="3105150" cy="14763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>
          <a:xfrm>
            <a:off x="395536" y="452438"/>
            <a:ext cx="8229600" cy="1143000"/>
          </a:xfrm>
        </p:spPr>
        <p:txBody>
          <a:bodyPr/>
          <a:lstStyle/>
          <a:p>
            <a:pPr eaLnBrk="1" hangingPunct="1"/>
            <a:r>
              <a:rPr lang="it-IT" altLang="it-IT" dirty="0" smtClean="0"/>
              <a:t>1) scarico il software </a:t>
            </a:r>
            <a:br>
              <a:rPr lang="it-IT" altLang="it-IT" dirty="0" smtClean="0"/>
            </a:br>
            <a:r>
              <a:rPr lang="it-IT" altLang="it-IT" dirty="0" smtClean="0"/>
              <a:t>2) scarico il connettore browser</a:t>
            </a:r>
          </a:p>
        </p:txBody>
      </p:sp>
      <p:pic>
        <p:nvPicPr>
          <p:cNvPr id="9219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36" y="1772816"/>
            <a:ext cx="9105900" cy="484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e 4"/>
          <p:cNvSpPr/>
          <p:nvPr/>
        </p:nvSpPr>
        <p:spPr>
          <a:xfrm>
            <a:off x="1547664" y="4653136"/>
            <a:ext cx="2016125" cy="93503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6" name="Ovale 5"/>
          <p:cNvSpPr/>
          <p:nvPr/>
        </p:nvSpPr>
        <p:spPr>
          <a:xfrm>
            <a:off x="5364088" y="4724574"/>
            <a:ext cx="3313113" cy="79216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42409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egnaposto numero diapositiva 5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96FEE80-EDF1-43F5-88AA-289FD917BCA7}" type="slidenum">
              <a:rPr lang="it-IT" altLang="it-IT" sz="1200">
                <a:latin typeface="Arial Black" pitchFamily="34" charset="0"/>
              </a:rPr>
              <a:pPr algn="r"/>
              <a:t>21</a:t>
            </a:fld>
            <a:endParaRPr lang="it-IT" altLang="it-IT" sz="1200">
              <a:latin typeface="Arial Black" pitchFamily="34" charset="0"/>
            </a:endParaRP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46916" y="389682"/>
            <a:ext cx="8229600" cy="1371600"/>
          </a:xfrm>
        </p:spPr>
        <p:txBody>
          <a:bodyPr/>
          <a:lstStyle/>
          <a:p>
            <a:pPr algn="ctr" eaLnBrk="1" hangingPunct="1"/>
            <a:r>
              <a:rPr lang="it-IT" altLang="it-IT" sz="4000" dirty="0" smtClean="0"/>
              <a:t>Cerchiamo nei cataloghi e catturiamo la citazione in </a:t>
            </a:r>
            <a:r>
              <a:rPr lang="it-IT" altLang="it-IT" sz="4000" dirty="0" err="1" smtClean="0"/>
              <a:t>Zotero</a:t>
            </a:r>
            <a:r>
              <a:rPr lang="it-IT" altLang="it-IT" sz="4000" dirty="0" smtClean="0"/>
              <a:t>: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41350" y="1936130"/>
            <a:ext cx="7539038" cy="4108450"/>
          </a:xfrm>
        </p:spPr>
        <p:txBody>
          <a:bodyPr/>
          <a:lstStyle/>
          <a:p>
            <a:endParaRPr lang="it-IT" sz="2000" dirty="0"/>
          </a:p>
          <a:p>
            <a:r>
              <a:rPr lang="nn-NO" sz="2000" dirty="0"/>
              <a:t> </a:t>
            </a:r>
            <a:r>
              <a:rPr lang="nn-NO" sz="2000" b="1" dirty="0"/>
              <a:t>Tetrahedron Lett. </a:t>
            </a:r>
            <a:r>
              <a:rPr lang="nn-NO" sz="2000" b="1" i="1" dirty="0"/>
              <a:t>53 </a:t>
            </a:r>
            <a:r>
              <a:rPr lang="nn-NO" sz="2000" b="1" dirty="0"/>
              <a:t>(2012) 2384–2387 </a:t>
            </a:r>
            <a:endParaRPr lang="nn-NO" sz="2000" b="1" dirty="0" smtClean="0"/>
          </a:p>
          <a:p>
            <a:pPr marL="0" indent="0">
              <a:buNone/>
            </a:pPr>
            <a:endParaRPr lang="nn-NO" sz="2000" dirty="0"/>
          </a:p>
          <a:p>
            <a:r>
              <a:rPr lang="nn-NO" sz="2000" b="1" dirty="0"/>
              <a:t>Org. Lett. 2008 Vol. 10, No. 24, </a:t>
            </a:r>
            <a:r>
              <a:rPr lang="nn-NO" sz="2000" b="1" dirty="0" smtClean="0"/>
              <a:t>5613-5615</a:t>
            </a:r>
          </a:p>
          <a:p>
            <a:pPr marL="0" indent="0">
              <a:buNone/>
            </a:pPr>
            <a:r>
              <a:rPr lang="nn-NO" sz="2000" b="1" dirty="0" smtClean="0"/>
              <a:t> </a:t>
            </a:r>
            <a:endParaRPr lang="nn-NO" sz="2000" dirty="0"/>
          </a:p>
          <a:p>
            <a:r>
              <a:rPr lang="de-DE" sz="2000" b="1" dirty="0"/>
              <a:t>J. Am. Chem. </a:t>
            </a:r>
            <a:r>
              <a:rPr lang="de-DE" sz="2000" b="1" dirty="0" err="1"/>
              <a:t>Soc</a:t>
            </a:r>
            <a:r>
              <a:rPr lang="de-DE" sz="2000" b="1" dirty="0"/>
              <a:t>. 2007</a:t>
            </a:r>
            <a:r>
              <a:rPr lang="de-DE" sz="2000" dirty="0"/>
              <a:t>, </a:t>
            </a:r>
            <a:r>
              <a:rPr lang="de-DE" sz="2000" b="1" i="1" dirty="0"/>
              <a:t>129, </a:t>
            </a:r>
            <a:r>
              <a:rPr lang="de-DE" sz="2000" b="1" dirty="0"/>
              <a:t>1024-1025 </a:t>
            </a:r>
            <a:endParaRPr lang="de-DE" sz="2000" b="1" dirty="0" smtClean="0"/>
          </a:p>
          <a:p>
            <a:pPr marL="0" indent="0">
              <a:buNone/>
            </a:pPr>
            <a:endParaRPr lang="de-DE" sz="2000" b="1" dirty="0" smtClean="0"/>
          </a:p>
          <a:p>
            <a:r>
              <a:rPr lang="de-DE" sz="2000" dirty="0" smtClean="0"/>
              <a:t> </a:t>
            </a:r>
            <a:r>
              <a:rPr lang="de-DE" sz="2000" b="1" dirty="0" err="1"/>
              <a:t>Angew</a:t>
            </a:r>
            <a:r>
              <a:rPr lang="de-DE" sz="2000" b="1" dirty="0"/>
              <a:t>. Chem. Int. Ed. 2009, </a:t>
            </a:r>
            <a:r>
              <a:rPr lang="de-DE" sz="2000" b="1" i="1" dirty="0"/>
              <a:t>48</a:t>
            </a:r>
            <a:r>
              <a:rPr lang="de-DE" sz="2000" b="1" dirty="0"/>
              <a:t>, 9426 – 9451 </a:t>
            </a:r>
            <a:endParaRPr lang="de-DE" sz="2000" b="1" dirty="0" smtClean="0"/>
          </a:p>
          <a:p>
            <a:pPr marL="0" indent="0">
              <a:buNone/>
            </a:pPr>
            <a:endParaRPr lang="de-DE" sz="2000" dirty="0"/>
          </a:p>
          <a:p>
            <a:r>
              <a:rPr lang="de-DE" sz="2000" b="1" dirty="0"/>
              <a:t>Chem. </a:t>
            </a:r>
            <a:r>
              <a:rPr lang="de-DE" sz="2000" b="1" dirty="0" err="1"/>
              <a:t>Rev</a:t>
            </a:r>
            <a:r>
              <a:rPr lang="de-DE" sz="2000" b="1" dirty="0"/>
              <a:t>. 2009, </a:t>
            </a:r>
            <a:r>
              <a:rPr lang="de-DE" sz="2000" b="1" i="1" dirty="0"/>
              <a:t>109</a:t>
            </a:r>
            <a:r>
              <a:rPr lang="de-DE" sz="2000" b="1" dirty="0"/>
              <a:t>, 3783–3816 </a:t>
            </a:r>
            <a:endParaRPr lang="en-US" sz="2000" dirty="0"/>
          </a:p>
        </p:txBody>
      </p:sp>
      <p:sp>
        <p:nvSpPr>
          <p:cNvPr id="37892" name="Rectangle 10"/>
          <p:cNvSpPr>
            <a:spLocks noChangeArrowheads="1"/>
          </p:cNvSpPr>
          <p:nvPr/>
        </p:nvSpPr>
        <p:spPr bwMode="auto">
          <a:xfrm>
            <a:off x="457200" y="2730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it-IT" altLang="it-IT"/>
          </a:p>
        </p:txBody>
      </p:sp>
      <p:sp>
        <p:nvSpPr>
          <p:cNvPr id="37893" name="Rectangle 12"/>
          <p:cNvSpPr>
            <a:spLocks noChangeArrowheads="1"/>
          </p:cNvSpPr>
          <p:nvPr/>
        </p:nvSpPr>
        <p:spPr bwMode="auto">
          <a:xfrm>
            <a:off x="609600" y="425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it-IT" altLang="it-IT"/>
          </a:p>
        </p:txBody>
      </p:sp>
      <p:sp>
        <p:nvSpPr>
          <p:cNvPr id="37894" name="Rectangle 13"/>
          <p:cNvSpPr>
            <a:spLocks noChangeArrowheads="1"/>
          </p:cNvSpPr>
          <p:nvPr/>
        </p:nvSpPr>
        <p:spPr bwMode="auto">
          <a:xfrm>
            <a:off x="762000" y="5778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6015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egnaposto numero diapositiva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C148064-D6EF-45D7-9655-BFA05DC82E4B}" type="slidenum">
              <a:rPr lang="it-IT" altLang="it-IT" smtClean="0">
                <a:cs typeface="Arial" charset="0"/>
              </a:rPr>
              <a:pPr/>
              <a:t>3</a:t>
            </a:fld>
            <a:endParaRPr lang="it-IT" altLang="it-IT" smtClean="0">
              <a:cs typeface="Arial" charset="0"/>
            </a:endParaRP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mtClean="0"/>
              <a:t>…ma ci sono gli ibridi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8291513" cy="3886200"/>
          </a:xfrm>
        </p:spPr>
        <p:txBody>
          <a:bodyPr/>
          <a:lstStyle/>
          <a:p>
            <a:pPr eaLnBrk="1" hangingPunct="1"/>
            <a:r>
              <a:rPr lang="it-IT" altLang="it-IT" sz="2800" dirty="0" smtClean="0"/>
              <a:t>Banche dati integrate con risorse elettroniche</a:t>
            </a:r>
          </a:p>
          <a:p>
            <a:pPr eaLnBrk="1" hangingPunct="1"/>
            <a:r>
              <a:rPr lang="it-IT" altLang="it-IT" sz="2800" dirty="0" smtClean="0"/>
              <a:t>Archivi aperti</a:t>
            </a:r>
          </a:p>
          <a:p>
            <a:pPr eaLnBrk="1" hangingPunct="1"/>
            <a:r>
              <a:rPr lang="it-IT" altLang="it-IT" sz="2800" dirty="0" smtClean="0"/>
              <a:t>Portali di editori (ACS, </a:t>
            </a:r>
            <a:r>
              <a:rPr lang="it-IT" altLang="it-IT" sz="2800" dirty="0" err="1" smtClean="0"/>
              <a:t>Wiley</a:t>
            </a:r>
            <a:r>
              <a:rPr lang="it-IT" altLang="it-IT" sz="2800" dirty="0" smtClean="0"/>
              <a:t>…)</a:t>
            </a:r>
          </a:p>
          <a:p>
            <a:pPr eaLnBrk="1" hangingPunct="1"/>
            <a:r>
              <a:rPr lang="it-IT" altLang="it-IT" sz="2800" dirty="0" smtClean="0"/>
              <a:t>Digital </a:t>
            </a:r>
            <a:r>
              <a:rPr lang="it-IT" altLang="it-IT" sz="2800" dirty="0" err="1" smtClean="0"/>
              <a:t>library</a:t>
            </a:r>
            <a:endParaRPr lang="it-IT" altLang="it-IT" sz="2800" dirty="0" smtClean="0"/>
          </a:p>
          <a:p>
            <a:pPr eaLnBrk="1" hangingPunct="1"/>
            <a:r>
              <a:rPr lang="it-IT" altLang="it-IT" sz="2800" dirty="0" err="1" smtClean="0"/>
              <a:t>Discovery</a:t>
            </a:r>
            <a:r>
              <a:rPr lang="it-IT" altLang="it-IT" sz="2800" dirty="0" smtClean="0"/>
              <a:t> service</a:t>
            </a:r>
          </a:p>
          <a:p>
            <a:pPr eaLnBrk="1" hangingPunct="1"/>
            <a:r>
              <a:rPr lang="it-IT" altLang="it-IT" sz="2800" dirty="0" smtClean="0"/>
              <a:t>…</a:t>
            </a:r>
          </a:p>
        </p:txBody>
      </p:sp>
      <p:pic>
        <p:nvPicPr>
          <p:cNvPr id="21508" name="Picture 4" descr="libropc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284663" y="3922713"/>
            <a:ext cx="4038600" cy="19034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egnaposto numero diapositiva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F39FBB2-E693-4F76-913F-E73B1F7F12A7}" type="slidenum">
              <a:rPr lang="it-IT" altLang="it-IT" smtClean="0">
                <a:cs typeface="Arial" charset="0"/>
              </a:rPr>
              <a:pPr/>
              <a:t>4</a:t>
            </a:fld>
            <a:endParaRPr lang="it-IT" altLang="it-IT" smtClean="0">
              <a:cs typeface="Arial" charset="0"/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mtClean="0"/>
              <a:t>I cataloghi si possono presentare in formati diversi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8147050" cy="51927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it-IT" altLang="it-IT" sz="1800" b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it-IT" altLang="it-IT" sz="1800" b="1" dirty="0"/>
          </a:p>
          <a:p>
            <a:pPr eaLnBrk="1" hangingPunct="1">
              <a:lnSpc>
                <a:spcPct val="90000"/>
              </a:lnSpc>
              <a:defRPr/>
            </a:pPr>
            <a:endParaRPr lang="it-IT" altLang="it-IT" sz="1800" b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it-IT" altLang="it-IT" sz="1800" b="1" dirty="0"/>
          </a:p>
          <a:p>
            <a:pPr eaLnBrk="1" hangingPunct="1">
              <a:lnSpc>
                <a:spcPct val="90000"/>
              </a:lnSpc>
              <a:defRPr/>
            </a:pPr>
            <a:endParaRPr lang="it-IT" altLang="it-IT" sz="1800" b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it-IT" altLang="it-IT" sz="1800" b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it-IT" altLang="it-IT" sz="18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it-IT" altLang="it-IT" sz="2400" b="1" dirty="0" smtClean="0"/>
              <a:t>Cartacei (a schede)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altLang="it-IT" sz="2400" b="1" dirty="0" smtClean="0">
                <a:hlinkClick r:id="rId3"/>
              </a:rPr>
              <a:t>Digitalizzati</a:t>
            </a:r>
            <a:r>
              <a:rPr lang="it-IT" altLang="it-IT" sz="2400" b="1" dirty="0" smtClean="0"/>
              <a:t> (schede in formato immagine)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altLang="it-IT" sz="2400" b="1" dirty="0" smtClean="0">
                <a:hlinkClick r:id="rId4"/>
              </a:rPr>
              <a:t>OPAC</a:t>
            </a:r>
            <a:r>
              <a:rPr lang="it-IT" altLang="it-IT" sz="2400" b="1" dirty="0" smtClean="0"/>
              <a:t> (Online Public Access </a:t>
            </a:r>
            <a:r>
              <a:rPr lang="it-IT" altLang="it-IT" sz="2400" b="1" dirty="0" err="1" smtClean="0"/>
              <a:t>Catalog</a:t>
            </a:r>
            <a:r>
              <a:rPr lang="it-IT" altLang="it-IT" sz="2400" b="1" dirty="0" smtClean="0"/>
              <a:t> – cataloghi elettronici)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altLang="it-IT" sz="2400" b="1" dirty="0" smtClean="0">
                <a:hlinkClick r:id="rId5"/>
              </a:rPr>
              <a:t>MetaOpac</a:t>
            </a:r>
            <a:r>
              <a:rPr lang="it-IT" altLang="it-IT" sz="2400" b="1" dirty="0" smtClean="0"/>
              <a:t> (interrogazione cumulativa di più OPAC)</a:t>
            </a:r>
            <a:endParaRPr lang="it-IT" altLang="it-IT" sz="2000" dirty="0" smtClean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altLang="it-IT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altLang="it-IT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altLang="it-IT" sz="2000" dirty="0" smtClean="0"/>
              <a:t>		</a:t>
            </a:r>
            <a:endParaRPr lang="it-IT" altLang="it-IT" sz="1600" dirty="0" smtClean="0"/>
          </a:p>
        </p:txBody>
      </p:sp>
      <p:pic>
        <p:nvPicPr>
          <p:cNvPr id="23556" name="Picture 4" descr="catalogo a schede"/>
          <p:cNvPicPr>
            <a:picLocks noGrp="1" noChangeAspect="1" noChangeArrowheads="1"/>
          </p:cNvPicPr>
          <p:nvPr>
            <p:ph sz="half" idx="2"/>
          </p:nvPr>
        </p:nvPicPr>
        <p:blipFill>
          <a:blip r:embed="rId6"/>
          <a:srcRect/>
          <a:stretch>
            <a:fillRect/>
          </a:stretch>
        </p:blipFill>
        <p:spPr>
          <a:xfrm>
            <a:off x="2987675" y="1951038"/>
            <a:ext cx="2828925" cy="1657350"/>
          </a:xfrm>
        </p:spPr>
      </p:pic>
      <p:sp>
        <p:nvSpPr>
          <p:cNvPr id="23557" name="Rectangle 10"/>
          <p:cNvSpPr>
            <a:spLocks noChangeArrowheads="1"/>
          </p:cNvSpPr>
          <p:nvPr/>
        </p:nvSpPr>
        <p:spPr bwMode="auto">
          <a:xfrm>
            <a:off x="457200" y="2730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it-IT" altLang="it-IT"/>
          </a:p>
        </p:txBody>
      </p:sp>
      <p:sp>
        <p:nvSpPr>
          <p:cNvPr id="23558" name="Rectangle 12"/>
          <p:cNvSpPr>
            <a:spLocks noChangeArrowheads="1"/>
          </p:cNvSpPr>
          <p:nvPr/>
        </p:nvSpPr>
        <p:spPr bwMode="auto">
          <a:xfrm>
            <a:off x="609600" y="425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it-IT" altLang="it-IT"/>
          </a:p>
        </p:txBody>
      </p:sp>
      <p:sp>
        <p:nvSpPr>
          <p:cNvPr id="23559" name="Rectangle 13"/>
          <p:cNvSpPr>
            <a:spLocks noChangeArrowheads="1"/>
          </p:cNvSpPr>
          <p:nvPr/>
        </p:nvSpPr>
        <p:spPr bwMode="auto">
          <a:xfrm>
            <a:off x="762000" y="5778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it-IT" alt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egnaposto numero diapositiva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E0073E0-4B47-4827-B090-35A9B27B211F}" type="slidenum">
              <a:rPr lang="it-IT" altLang="it-IT" smtClean="0">
                <a:cs typeface="Arial" charset="0"/>
              </a:rPr>
              <a:pPr/>
              <a:t>5</a:t>
            </a:fld>
            <a:endParaRPr lang="it-IT" altLang="it-IT" smtClean="0">
              <a:cs typeface="Arial" charset="0"/>
            </a:endParaRP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36563" y="171450"/>
            <a:ext cx="8229600" cy="1371600"/>
          </a:xfrm>
        </p:spPr>
        <p:txBody>
          <a:bodyPr/>
          <a:lstStyle/>
          <a:p>
            <a:pPr algn="ctr" eaLnBrk="1" hangingPunct="1"/>
            <a:r>
              <a:rPr lang="it-IT" altLang="it-IT" sz="4000" dirty="0" smtClean="0"/>
              <a:t>I cataloghi dell’Università di Trieste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06575"/>
            <a:ext cx="8085138" cy="4862513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it-IT" altLang="it-IT" sz="2000" dirty="0" smtClean="0"/>
              <a:t>L’OPAC dell’Università di Trieste è aggiornato correntemente dal 1993</a:t>
            </a:r>
            <a:r>
              <a:rPr lang="it-IT" altLang="it-IT" sz="2000" dirty="0"/>
              <a:t> </a:t>
            </a:r>
            <a:r>
              <a:rPr lang="it-IT" altLang="it-IT" sz="2000" dirty="0" smtClean="0"/>
              <a:t>(il recupero dei dati bibliografici storici è ancora in atto). È condiviso con altre biblioteche (civiche, statali, regionali …). È costituito da record bibliografici realizzati sulla base delle regole catalografiche del </a:t>
            </a:r>
            <a:r>
              <a:rPr lang="it-IT" altLang="it-IT" sz="2000" dirty="0" smtClean="0">
                <a:hlinkClick r:id="rId3"/>
              </a:rPr>
              <a:t>Sistema Bibliotecario Nazionale</a:t>
            </a:r>
            <a:r>
              <a:rPr lang="it-IT" altLang="it-IT" sz="2000" b="1" dirty="0" smtClean="0"/>
              <a:t>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it-IT" altLang="it-IT" sz="2000" dirty="0" smtClean="0"/>
              <a:t>I dati bibliografici non ancora inseriti nell’OPAC sono ricercabili nei </a:t>
            </a:r>
            <a:r>
              <a:rPr lang="it-IT" altLang="it-IT" sz="2000" b="1" dirty="0" smtClean="0"/>
              <a:t>Cataloghi retrospettivi del Sistema Bibliotecario di Ateneo</a:t>
            </a:r>
            <a:r>
              <a:rPr lang="it-IT" altLang="it-IT" sz="2000" dirty="0" smtClean="0"/>
              <a:t>.</a:t>
            </a:r>
          </a:p>
          <a:p>
            <a:pPr marL="0" indent="0" algn="just" eaLnBrk="1" hangingPunct="1">
              <a:lnSpc>
                <a:spcPct val="90000"/>
              </a:lnSpc>
              <a:buNone/>
              <a:defRPr/>
            </a:pPr>
            <a:endParaRPr lang="it-IT" altLang="it-IT" sz="2000" dirty="0" smtClean="0"/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altLang="it-IT" sz="2000" dirty="0" smtClean="0"/>
          </a:p>
          <a:p>
            <a:pPr algn="just" eaLnBrk="1" hangingPunct="1">
              <a:lnSpc>
                <a:spcPct val="90000"/>
              </a:lnSpc>
              <a:defRPr/>
            </a:pPr>
            <a:endParaRPr lang="it-IT" altLang="it-IT" sz="2000" dirty="0" smtClean="0"/>
          </a:p>
          <a:p>
            <a:pPr algn="just" eaLnBrk="1" hangingPunct="1">
              <a:lnSpc>
                <a:spcPct val="90000"/>
              </a:lnSpc>
              <a:defRPr/>
            </a:pPr>
            <a:endParaRPr lang="it-IT" altLang="it-IT" sz="800" dirty="0" smtClean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it-IT" altLang="it-IT" sz="2000" dirty="0" smtClean="0"/>
              <a:t>I titoli dei periodici e dei libri online sono ricercabili da </a:t>
            </a:r>
            <a:r>
              <a:rPr lang="it-IT" altLang="it-IT" sz="2000" b="1" dirty="0" smtClean="0"/>
              <a:t>Periodici e libri elettronici.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altLang="it-IT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altLang="it-IT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altLang="it-IT" sz="2000" dirty="0" smtClean="0"/>
              <a:t>		</a:t>
            </a:r>
            <a:endParaRPr lang="it-IT" altLang="it-IT" sz="1600" dirty="0" smtClean="0"/>
          </a:p>
        </p:txBody>
      </p:sp>
      <p:sp>
        <p:nvSpPr>
          <p:cNvPr id="25604" name="Rectangle 10"/>
          <p:cNvSpPr>
            <a:spLocks noChangeArrowheads="1"/>
          </p:cNvSpPr>
          <p:nvPr/>
        </p:nvSpPr>
        <p:spPr bwMode="auto">
          <a:xfrm>
            <a:off x="457200" y="2730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it-IT" altLang="it-IT"/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auto">
          <a:xfrm>
            <a:off x="609600" y="425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it-IT" altLang="it-IT"/>
          </a:p>
        </p:txBody>
      </p:sp>
      <p:sp>
        <p:nvSpPr>
          <p:cNvPr id="25606" name="Rectangle 13"/>
          <p:cNvSpPr>
            <a:spLocks noChangeArrowheads="1"/>
          </p:cNvSpPr>
          <p:nvPr/>
        </p:nvSpPr>
        <p:spPr bwMode="auto">
          <a:xfrm>
            <a:off x="762000" y="5778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it-IT" altLang="it-IT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914" y="3861048"/>
            <a:ext cx="5778611" cy="1004637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09" y="5589240"/>
            <a:ext cx="5497783" cy="8226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egnaposto numero diapositiva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E49750F-8DFD-4C66-B638-ADCDD43F2A18}" type="slidenum">
              <a:rPr lang="it-IT" altLang="it-IT" smtClean="0">
                <a:cs typeface="Arial" charset="0"/>
              </a:rPr>
              <a:pPr/>
              <a:t>6</a:t>
            </a:fld>
            <a:endParaRPr lang="it-IT" altLang="it-IT" smtClean="0">
              <a:cs typeface="Arial" charset="0"/>
            </a:endParaRP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55625" y="188913"/>
            <a:ext cx="8229600" cy="1371600"/>
          </a:xfrm>
        </p:spPr>
        <p:txBody>
          <a:bodyPr/>
          <a:lstStyle/>
          <a:p>
            <a:pPr algn="ctr" eaLnBrk="1" hangingPunct="1"/>
            <a:r>
              <a:rPr lang="it-IT" altLang="it-IT" smtClean="0"/>
              <a:t>CATALOGHI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49250" y="1196975"/>
            <a:ext cx="8435975" cy="3886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it-IT" altLang="it-IT" sz="2800" b="1" smtClean="0"/>
              <a:t>Nel catalogo BiblioEst troviamo le descrizioni di:</a:t>
            </a:r>
          </a:p>
          <a:p>
            <a:pPr eaLnBrk="1" hangingPunct="1">
              <a:buFont typeface="Wingdings" pitchFamily="2" charset="2"/>
              <a:buNone/>
            </a:pPr>
            <a:endParaRPr lang="it-IT" altLang="it-IT" sz="2800" b="1" smtClean="0"/>
          </a:p>
          <a:p>
            <a:pPr eaLnBrk="1" hangingPunct="1"/>
            <a:r>
              <a:rPr lang="it-IT" altLang="it-IT" sz="2800" smtClean="0"/>
              <a:t>Libri</a:t>
            </a:r>
          </a:p>
          <a:p>
            <a:pPr eaLnBrk="1" hangingPunct="1"/>
            <a:r>
              <a:rPr lang="it-IT" altLang="it-IT" sz="2800" smtClean="0"/>
              <a:t>Periodici</a:t>
            </a:r>
          </a:p>
          <a:p>
            <a:pPr eaLnBrk="1" hangingPunct="1"/>
            <a:r>
              <a:rPr lang="it-IT" altLang="it-IT" sz="2800" smtClean="0"/>
              <a:t>Libri digitali</a:t>
            </a:r>
          </a:p>
          <a:p>
            <a:pPr eaLnBrk="1" hangingPunct="1"/>
            <a:r>
              <a:rPr lang="it-IT" altLang="it-IT" sz="2800" smtClean="0"/>
              <a:t>Filmati </a:t>
            </a:r>
          </a:p>
          <a:p>
            <a:pPr eaLnBrk="1" hangingPunct="1"/>
            <a:r>
              <a:rPr lang="it-IT" altLang="it-IT" sz="2800" smtClean="0"/>
              <a:t>Slide di corsi</a:t>
            </a:r>
          </a:p>
          <a:p>
            <a:pPr eaLnBrk="1" hangingPunct="1"/>
            <a:r>
              <a:rPr lang="it-IT" altLang="it-IT" sz="2800" smtClean="0"/>
              <a:t>…</a:t>
            </a:r>
          </a:p>
          <a:p>
            <a:pPr eaLnBrk="1" hangingPunct="1">
              <a:buFont typeface="Wingdings" pitchFamily="2" charset="2"/>
              <a:buNone/>
            </a:pPr>
            <a:r>
              <a:rPr lang="it-IT" altLang="it-IT" sz="2400" smtClean="0"/>
              <a:t>	Il pieno utilizzo dei servizi e delle informazioni presenti nel catalogo richiede la </a:t>
            </a:r>
            <a:r>
              <a:rPr lang="it-IT" altLang="it-IT" sz="2400" smtClean="0">
                <a:hlinkClick r:id="rId3"/>
              </a:rPr>
              <a:t>registrazione ai servizi personalizzati</a:t>
            </a:r>
            <a:r>
              <a:rPr lang="it-IT" altLang="it-IT" sz="2400" smtClean="0"/>
              <a:t>.</a:t>
            </a:r>
          </a:p>
        </p:txBody>
      </p:sp>
      <p:pic>
        <p:nvPicPr>
          <p:cNvPr id="27652" name="Picture 4" descr="cataloghi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4500563" y="2132013"/>
            <a:ext cx="4038600" cy="28622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6C8E99F-59D0-45AA-9925-322D452A1F85}" type="slidenum">
              <a:rPr lang="it-IT" altLang="it-IT">
                <a:latin typeface="Arial Black" panose="020B0A04020102020204" pitchFamily="34" charset="0"/>
              </a:rPr>
              <a:pPr/>
              <a:t>7</a:t>
            </a:fld>
            <a:endParaRPr lang="it-IT" altLang="it-IT">
              <a:latin typeface="Arial Black" panose="020B0A04020102020204" pitchFamily="34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RICERCA NEI CATALOGHI</a:t>
            </a:r>
            <a:br>
              <a:rPr lang="it-IT" altLang="it-IT" smtClean="0"/>
            </a:br>
            <a:r>
              <a:rPr lang="it-IT" altLang="it-IT" sz="2800" smtClean="0"/>
              <a:t>Gli operatori booleani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it-IT" altLang="it-IT" sz="2000" smtClean="0"/>
              <a:t>	</a:t>
            </a:r>
            <a:endParaRPr lang="it-IT" altLang="it-IT" sz="1800" smtClean="0"/>
          </a:p>
        </p:txBody>
      </p:sp>
      <p:pic>
        <p:nvPicPr>
          <p:cNvPr id="21509" name="Picture 4" descr="OPERATORI BOOLEANI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55875" y="1844675"/>
            <a:ext cx="4168775" cy="4705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807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egnaposto numero diapositiva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E2F5400-766E-4616-A84B-1E0086D219B7}" type="slidenum">
              <a:rPr lang="it-IT" altLang="it-IT" sz="1200">
                <a:latin typeface="Arial Black" pitchFamily="34" charset="0"/>
              </a:rPr>
              <a:pPr algn="r"/>
              <a:t>8</a:t>
            </a:fld>
            <a:endParaRPr lang="it-IT" altLang="it-IT" sz="1200">
              <a:latin typeface="Arial Black" pitchFamily="34" charset="0"/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it-IT" altLang="it-IT" dirty="0" smtClean="0"/>
              <a:t>CARATTERI «JOLLY»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557338"/>
            <a:ext cx="8229600" cy="5229225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it-IT" altLang="it-IT" b="1" dirty="0" smtClean="0"/>
              <a:t>	</a:t>
            </a:r>
            <a:endParaRPr lang="it-IT" altLang="it-IT" sz="2800" dirty="0" smtClean="0">
              <a:solidFill>
                <a:srgbClr val="CC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43608" y="1725126"/>
            <a:ext cx="705678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Sono caratteri speciali che consentono di eseguire ricerche tramite  </a:t>
            </a:r>
            <a:r>
              <a:rPr lang="it-IT" sz="2000" b="1" dirty="0"/>
              <a:t>parti di parole</a:t>
            </a:r>
            <a:r>
              <a:rPr lang="it-IT" sz="2000" dirty="0"/>
              <a:t> o per </a:t>
            </a:r>
            <a:r>
              <a:rPr lang="it-IT" sz="2000" b="1" dirty="0"/>
              <a:t>troncamento</a:t>
            </a:r>
            <a:r>
              <a:rPr lang="it-IT" sz="2000" dirty="0"/>
              <a:t>.</a:t>
            </a:r>
            <a:br>
              <a:rPr lang="it-IT" sz="2000" dirty="0"/>
            </a:br>
            <a:r>
              <a:rPr lang="it-IT" sz="2000" dirty="0"/>
              <a:t>Tali caratteri sono</a:t>
            </a:r>
            <a:r>
              <a:rPr lang="it-IT" sz="2000" dirty="0" smtClean="0"/>
              <a:t>:</a:t>
            </a:r>
          </a:p>
          <a:p>
            <a:endParaRPr lang="it-IT" dirty="0"/>
          </a:p>
          <a:p>
            <a:r>
              <a:rPr lang="it-IT" b="1" dirty="0" smtClean="0"/>
              <a:t>?</a:t>
            </a:r>
            <a:r>
              <a:rPr lang="it-IT" dirty="0" smtClean="0"/>
              <a:t> (punto interrogativo) che sostituisce esattamente un carattere.</a:t>
            </a:r>
          </a:p>
          <a:p>
            <a:r>
              <a:rPr lang="it-IT" b="1" dirty="0" smtClean="0"/>
              <a:t>*</a:t>
            </a:r>
            <a:r>
              <a:rPr lang="it-IT" dirty="0" smtClean="0"/>
              <a:t> (asterisco) che sostituisce un numero qualsiasi di caratteri.</a:t>
            </a:r>
          </a:p>
          <a:p>
            <a:endParaRPr lang="it-I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Es. Una ricerca nel campo TITOLO con il termine </a:t>
            </a:r>
            <a:r>
              <a:rPr lang="it-IT" b="1" dirty="0" err="1" smtClean="0"/>
              <a:t>te?t</a:t>
            </a:r>
            <a:r>
              <a:rPr lang="it-IT" dirty="0" smtClean="0"/>
              <a:t> restituirà tutti i documenti con le parole </a:t>
            </a:r>
            <a:r>
              <a:rPr lang="it-IT" b="1" dirty="0" smtClean="0"/>
              <a:t>te</a:t>
            </a:r>
            <a:r>
              <a:rPr lang="it-IT" dirty="0" smtClean="0"/>
              <a:t>x</a:t>
            </a:r>
            <a:r>
              <a:rPr lang="it-IT" b="1" dirty="0" smtClean="0"/>
              <a:t>t</a:t>
            </a:r>
            <a:r>
              <a:rPr lang="it-IT" dirty="0" smtClean="0"/>
              <a:t> e </a:t>
            </a:r>
            <a:r>
              <a:rPr lang="it-IT" b="1" dirty="0" smtClean="0"/>
              <a:t>te</a:t>
            </a:r>
            <a:r>
              <a:rPr lang="it-IT" dirty="0" smtClean="0"/>
              <a:t>s</a:t>
            </a:r>
            <a:r>
              <a:rPr lang="it-IT" b="1" dirty="0" smtClean="0"/>
              <a:t>t</a:t>
            </a:r>
            <a:r>
              <a:rPr lang="it-IT" dirty="0" smtClean="0"/>
              <a:t> nei titoli.</a:t>
            </a:r>
          </a:p>
          <a:p>
            <a:endParaRPr lang="it-I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Es. Una ricerca nel campo TITOLO con il termine </a:t>
            </a:r>
            <a:r>
              <a:rPr lang="it-IT" b="1" dirty="0" smtClean="0"/>
              <a:t>ambient* </a:t>
            </a:r>
            <a:r>
              <a:rPr lang="it-IT" dirty="0" smtClean="0"/>
              <a:t>restituirà tutti i documenti con parole come </a:t>
            </a:r>
            <a:r>
              <a:rPr lang="it-IT" b="1" dirty="0" smtClean="0"/>
              <a:t>ambient</a:t>
            </a:r>
            <a:r>
              <a:rPr lang="it-IT" dirty="0" smtClean="0"/>
              <a:t>e, </a:t>
            </a:r>
            <a:r>
              <a:rPr lang="it-IT" b="1" dirty="0" smtClean="0"/>
              <a:t>ambient</a:t>
            </a:r>
            <a:r>
              <a:rPr lang="it-IT" dirty="0" smtClean="0"/>
              <a:t>i, </a:t>
            </a:r>
            <a:r>
              <a:rPr lang="it-IT" b="1" dirty="0" smtClean="0"/>
              <a:t>ambient</a:t>
            </a:r>
            <a:r>
              <a:rPr lang="it-IT" dirty="0" smtClean="0"/>
              <a:t>ale, </a:t>
            </a:r>
            <a:r>
              <a:rPr lang="it-IT" b="1" dirty="0" smtClean="0"/>
              <a:t>ambient</a:t>
            </a:r>
            <a:r>
              <a:rPr lang="it-IT" dirty="0" smtClean="0"/>
              <a:t>ali, </a:t>
            </a:r>
            <a:r>
              <a:rPr lang="it-IT" b="1" dirty="0" smtClean="0"/>
              <a:t>ambient</a:t>
            </a:r>
            <a:r>
              <a:rPr lang="it-IT" dirty="0" smtClean="0"/>
              <a:t>arsi … nei titoli.</a:t>
            </a:r>
          </a:p>
          <a:p>
            <a:endParaRPr lang="it-IT" dirty="0" smtClean="0"/>
          </a:p>
          <a:p>
            <a:r>
              <a:rPr lang="it-IT" b="1" dirty="0" smtClean="0"/>
              <a:t>Trova usando un unico termine tutti i documenti in italiano e in inglese che contengono la parola catalisi.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965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egnaposto numero diapositiva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DC7428F-EF10-4795-A0C5-8E52115798F1}" type="slidenum">
              <a:rPr lang="it-IT" altLang="it-IT" sz="1200">
                <a:latin typeface="Arial Black" pitchFamily="34" charset="0"/>
              </a:rPr>
              <a:pPr algn="r"/>
              <a:t>9</a:t>
            </a:fld>
            <a:endParaRPr lang="it-IT" altLang="it-IT" sz="1200">
              <a:latin typeface="Arial Black" pitchFamily="34" charset="0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it-IT" altLang="it-IT" sz="4000" smtClean="0"/>
              <a:t/>
            </a:r>
            <a:br>
              <a:rPr lang="it-IT" altLang="it-IT" sz="4000" smtClean="0"/>
            </a:br>
            <a:r>
              <a:rPr lang="it-IT" altLang="it-IT" sz="4000" smtClean="0"/>
              <a:t>La Ricerca avanzata in BiblioEst</a:t>
            </a:r>
            <a:br>
              <a:rPr lang="it-IT" altLang="it-IT" sz="4000" smtClean="0"/>
            </a:br>
            <a:endParaRPr lang="it-IT" altLang="it-IT" sz="3200" smtClean="0"/>
          </a:p>
        </p:txBody>
      </p:sp>
      <p:sp>
        <p:nvSpPr>
          <p:cNvPr id="12698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981200"/>
            <a:ext cx="8218488" cy="4327525"/>
          </a:xfrm>
        </p:spPr>
        <p:txBody>
          <a:bodyPr/>
          <a:lstStyle/>
          <a:p>
            <a:pPr eaLnBrk="1" hangingPunct="1">
              <a:defRPr/>
            </a:pPr>
            <a:endParaRPr lang="it-IT" altLang="it-IT" dirty="0" smtClean="0"/>
          </a:p>
          <a:p>
            <a:pPr eaLnBrk="1" hangingPunct="1">
              <a:defRPr/>
            </a:pPr>
            <a:endParaRPr lang="it-IT" altLang="it-IT" dirty="0" smtClean="0"/>
          </a:p>
          <a:p>
            <a:pPr eaLnBrk="1" hangingPunct="1">
              <a:defRPr/>
            </a:pPr>
            <a:endParaRPr lang="it-IT" altLang="it-IT" dirty="0" smtClean="0"/>
          </a:p>
          <a:p>
            <a:pPr eaLnBrk="1" hangingPunct="1">
              <a:defRPr/>
            </a:pPr>
            <a:endParaRPr lang="it-IT" altLang="it-IT" dirty="0" smtClean="0"/>
          </a:p>
          <a:p>
            <a:pPr eaLnBrk="1" hangingPunct="1">
              <a:defRPr/>
            </a:pPr>
            <a:r>
              <a:rPr lang="it-IT" altLang="it-IT" sz="2400" dirty="0" smtClean="0"/>
              <a:t>ESERCIZIO:</a:t>
            </a:r>
          </a:p>
          <a:p>
            <a:pPr marL="0" indent="0" eaLnBrk="1" hangingPunct="1">
              <a:buNone/>
              <a:defRPr/>
            </a:pPr>
            <a:r>
              <a:rPr lang="it-IT" altLang="it-IT" sz="2000" dirty="0" smtClean="0"/>
              <a:t>Mi servono dei documenti in </a:t>
            </a:r>
            <a:r>
              <a:rPr lang="it-IT" altLang="it-IT" sz="2000" b="1" dirty="0" smtClean="0"/>
              <a:t>italiano</a:t>
            </a:r>
            <a:r>
              <a:rPr lang="it-IT" altLang="it-IT" sz="2000" dirty="0" smtClean="0"/>
              <a:t> e in </a:t>
            </a:r>
            <a:r>
              <a:rPr lang="it-IT" altLang="it-IT" sz="2000" b="1" dirty="0" smtClean="0"/>
              <a:t>inglese</a:t>
            </a:r>
            <a:r>
              <a:rPr lang="it-IT" altLang="it-IT" sz="2000" dirty="0" smtClean="0"/>
              <a:t> che nel titolo abbiano le </a:t>
            </a:r>
            <a:r>
              <a:rPr lang="it-IT" altLang="it-IT" sz="2000" dirty="0"/>
              <a:t>parole </a:t>
            </a:r>
            <a:r>
              <a:rPr lang="it-IT" altLang="it-IT" sz="2000" b="1" dirty="0"/>
              <a:t>sintesi </a:t>
            </a:r>
            <a:r>
              <a:rPr lang="it-IT" altLang="it-IT" sz="2000" b="1" dirty="0" smtClean="0"/>
              <a:t>organica</a:t>
            </a:r>
            <a:r>
              <a:rPr lang="it-IT" altLang="it-IT" sz="2000" dirty="0" smtClean="0"/>
              <a:t>, tenendo conto delle eventuali derivate. Voglio </a:t>
            </a:r>
            <a:r>
              <a:rPr lang="it-IT" altLang="it-IT" sz="2000" b="1" dirty="0" smtClean="0"/>
              <a:t>escludere</a:t>
            </a:r>
            <a:r>
              <a:rPr lang="it-IT" altLang="it-IT" sz="2000" dirty="0" smtClean="0"/>
              <a:t> quelli che contengono la parola </a:t>
            </a:r>
            <a:r>
              <a:rPr lang="it-IT" altLang="it-IT" sz="2000" b="1" dirty="0" smtClean="0"/>
              <a:t>enzimi</a:t>
            </a:r>
            <a:r>
              <a:rPr lang="it-IT" altLang="it-IT" sz="2000" dirty="0" smtClean="0"/>
              <a:t> (comprese le derivate) e quelli che sono stati pubblicati prima del </a:t>
            </a:r>
            <a:r>
              <a:rPr lang="it-IT" altLang="it-IT" sz="2000" b="1" dirty="0" smtClean="0"/>
              <a:t>2015</a:t>
            </a:r>
            <a:r>
              <a:rPr lang="it-IT" altLang="it-IT" sz="2000" dirty="0" smtClean="0"/>
              <a:t>.</a:t>
            </a:r>
          </a:p>
        </p:txBody>
      </p:sp>
      <p:pic>
        <p:nvPicPr>
          <p:cNvPr id="31748" name="Picture 5" descr="biblioest_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05856" y="1789202"/>
            <a:ext cx="3748087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Picture 6" descr="biblioest_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076" y="1828800"/>
            <a:ext cx="5292725" cy="222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50039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9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9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69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69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5551</TotalTime>
  <Words>1054</Words>
  <Application>Microsoft Office PowerPoint</Application>
  <PresentationFormat>Presentazione su schermo (4:3)</PresentationFormat>
  <Paragraphs>190</Paragraphs>
  <Slides>21</Slides>
  <Notes>20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8" baseType="lpstr">
      <vt:lpstr>ＭＳ Ｐゴシック</vt:lpstr>
      <vt:lpstr>Arial</vt:lpstr>
      <vt:lpstr>Arial Black</vt:lpstr>
      <vt:lpstr>Times New Roman</vt:lpstr>
      <vt:lpstr>Wingdings</vt:lpstr>
      <vt:lpstr>Pixel</vt:lpstr>
      <vt:lpstr>Immagine bitmap</vt:lpstr>
      <vt:lpstr>Corso sulle ricerche bibliografiche</vt:lpstr>
      <vt:lpstr> Catalogo o banca dati? </vt:lpstr>
      <vt:lpstr>…ma ci sono gli ibridi</vt:lpstr>
      <vt:lpstr>I cataloghi si possono presentare in formati diversi</vt:lpstr>
      <vt:lpstr>I cataloghi dell’Università di Trieste</vt:lpstr>
      <vt:lpstr>CATALOGHI</vt:lpstr>
      <vt:lpstr>RICERCA NEI CATALOGHI Gli operatori booleani</vt:lpstr>
      <vt:lpstr>CARATTERI «JOLLY»</vt:lpstr>
      <vt:lpstr> La Ricerca avanzata in BiblioEst </vt:lpstr>
      <vt:lpstr>Alcuni identificativi univoci utili per le ricerche</vt:lpstr>
      <vt:lpstr>Le pubblicazioni scientifiche</vt:lpstr>
      <vt:lpstr>Scientific publications</vt:lpstr>
      <vt:lpstr>Cerchiamo nei cataloghi:</vt:lpstr>
      <vt:lpstr>CATALOGHI</vt:lpstr>
      <vt:lpstr>In BiblioEst dove trovo l’indicazione delle annate di un periodico possedute da una biblioteca?</vt:lpstr>
      <vt:lpstr>Dove trovo l’indicazione della consistenza di un periodico elettronico?</vt:lpstr>
      <vt:lpstr>Caccia al tesoro</vt:lpstr>
      <vt:lpstr>  </vt:lpstr>
      <vt:lpstr> </vt:lpstr>
      <vt:lpstr>1) scarico il software  2) scarico il connettore browser</vt:lpstr>
      <vt:lpstr>Cerchiamo nei cataloghi e catturiamo la citazione in Zotero: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sulle ricerche bibliografiche</dc:title>
  <dc:creator>AliceTuttoIncluso</dc:creator>
  <cp:lastModifiedBy>COCEVER CRISTINA</cp:lastModifiedBy>
  <cp:revision>479</cp:revision>
  <cp:lastPrinted>2008-05-14T18:28:30Z</cp:lastPrinted>
  <dcterms:created xsi:type="dcterms:W3CDTF">2008-05-11T18:38:40Z</dcterms:created>
  <dcterms:modified xsi:type="dcterms:W3CDTF">2019-12-03T11:15:23Z</dcterms:modified>
</cp:coreProperties>
</file>