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2"/>
  </p:notesMasterIdLst>
  <p:sldIdLst>
    <p:sldId id="257" r:id="rId2"/>
    <p:sldId id="357" r:id="rId3"/>
    <p:sldId id="358" r:id="rId4"/>
    <p:sldId id="349" r:id="rId5"/>
    <p:sldId id="350" r:id="rId6"/>
    <p:sldId id="341" r:id="rId7"/>
    <p:sldId id="388" r:id="rId8"/>
    <p:sldId id="362" r:id="rId9"/>
    <p:sldId id="363" r:id="rId10"/>
    <p:sldId id="342" r:id="rId11"/>
    <p:sldId id="390" r:id="rId12"/>
    <p:sldId id="389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5" r:id="rId22"/>
    <p:sldId id="372" r:id="rId23"/>
    <p:sldId id="373" r:id="rId24"/>
    <p:sldId id="374" r:id="rId25"/>
    <p:sldId id="343" r:id="rId26"/>
    <p:sldId id="385" r:id="rId27"/>
    <p:sldId id="386" r:id="rId28"/>
    <p:sldId id="351" r:id="rId29"/>
    <p:sldId id="361" r:id="rId30"/>
    <p:sldId id="391" r:id="rId31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00" autoAdjust="0"/>
    <p:restoredTop sz="93677" autoAdjust="0"/>
  </p:normalViewPr>
  <p:slideViewPr>
    <p:cSldViewPr snapToGrid="0" snapToObjects="1">
      <p:cViewPr varScale="1">
        <p:scale>
          <a:sx n="72" d="100"/>
          <a:sy n="72" d="100"/>
        </p:scale>
        <p:origin x="9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err="1" smtClean="0"/>
              <a:t>Evoluzione</a:t>
            </a:r>
            <a:r>
              <a:rPr lang="de-DE" sz="2600" dirty="0" smtClean="0"/>
              <a:t> </a:t>
            </a:r>
            <a:r>
              <a:rPr lang="de-DE" sz="2600" dirty="0" err="1" smtClean="0"/>
              <a:t>degli</a:t>
            </a:r>
            <a:r>
              <a:rPr lang="de-DE" sz="2600" dirty="0" smtClean="0"/>
              <a:t> </a:t>
            </a:r>
            <a:r>
              <a:rPr lang="de-DE" sz="2600" dirty="0"/>
              <a:t>S</a:t>
            </a:r>
            <a:r>
              <a:rPr lang="de-DE" sz="2600" dirty="0" smtClean="0"/>
              <a:t>tudi di </a:t>
            </a:r>
            <a:r>
              <a:rPr lang="de-DE" sz="2600" dirty="0" err="1"/>
              <a:t>I</a:t>
            </a:r>
            <a:r>
              <a:rPr lang="de-DE" sz="2600" dirty="0" err="1" smtClean="0"/>
              <a:t>nterpretazione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 smtClean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 smtClean="0">
                <a:latin typeface="Calibri" pitchFamily="-1" charset="0"/>
              </a:rPr>
              <a:t>28-10-2019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ondamenti teorici della traduzione e dell’interpretazione</a:t>
            </a:r>
          </a:p>
          <a:p>
            <a:pPr algn="ctr"/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Studi di interpretazione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5982" y="478465"/>
            <a:ext cx="770743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dirty="0">
              <a:latin typeface="+mn-lt"/>
            </a:endParaRPr>
          </a:p>
          <a:p>
            <a:pPr algn="ctr"/>
            <a:r>
              <a:rPr lang="de-DE" sz="3200" b="1" dirty="0" smtClean="0">
                <a:latin typeface="+mn-lt"/>
              </a:rPr>
              <a:t>Anni 1970/80</a:t>
            </a:r>
            <a:r>
              <a:rPr lang="de-DE" sz="3200" dirty="0" smtClean="0">
                <a:latin typeface="+mn-lt"/>
              </a:rPr>
              <a:t> </a:t>
            </a:r>
          </a:p>
          <a:p>
            <a:endParaRPr lang="de-DE" sz="3200" dirty="0" smtClean="0">
              <a:latin typeface="+mn-lt"/>
            </a:endParaRPr>
          </a:p>
          <a:p>
            <a:r>
              <a:rPr lang="de-DE" sz="3200" dirty="0" err="1" smtClean="0">
                <a:latin typeface="+mn-lt"/>
              </a:rPr>
              <a:t>Scuola</a:t>
            </a:r>
            <a:r>
              <a:rPr lang="de-DE" sz="3200" dirty="0" smtClean="0">
                <a:latin typeface="+mn-lt"/>
              </a:rPr>
              <a:t> di </a:t>
            </a:r>
            <a:r>
              <a:rPr lang="de-DE" sz="3200" dirty="0" err="1" smtClean="0">
                <a:latin typeface="+mn-lt"/>
              </a:rPr>
              <a:t>Parigi</a:t>
            </a:r>
            <a:r>
              <a:rPr lang="de-DE" sz="3200" dirty="0" smtClean="0">
                <a:latin typeface="+mn-lt"/>
              </a:rPr>
              <a:t> </a:t>
            </a:r>
            <a:r>
              <a:rPr lang="de-DE" sz="3200" dirty="0" err="1" smtClean="0">
                <a:latin typeface="+mn-lt"/>
              </a:rPr>
              <a:t>con</a:t>
            </a:r>
            <a:r>
              <a:rPr lang="de-DE" sz="3200" dirty="0" smtClean="0">
                <a:latin typeface="+mn-lt"/>
              </a:rPr>
              <a:t>  </a:t>
            </a:r>
            <a:r>
              <a:rPr lang="de-DE" sz="3200" dirty="0" err="1" smtClean="0">
                <a:latin typeface="+mn-lt"/>
              </a:rPr>
              <a:t>Seleskovitch</a:t>
            </a:r>
            <a:r>
              <a:rPr lang="de-DE" sz="3200" dirty="0" smtClean="0">
                <a:latin typeface="+mn-lt"/>
              </a:rPr>
              <a:t> </a:t>
            </a:r>
            <a:r>
              <a:rPr lang="de-DE" sz="3200" dirty="0" err="1" smtClean="0">
                <a:latin typeface="+mn-lt"/>
              </a:rPr>
              <a:t>e</a:t>
            </a:r>
            <a:r>
              <a:rPr lang="de-DE" sz="3200" dirty="0" smtClean="0">
                <a:latin typeface="+mn-lt"/>
              </a:rPr>
              <a:t> Lederer 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 err="1" smtClean="0">
                <a:latin typeface="+mn-lt"/>
              </a:rPr>
              <a:t>deverbalizzazione</a:t>
            </a:r>
            <a:endParaRPr lang="de-DE" sz="3200" dirty="0" smtClean="0">
              <a:latin typeface="+mn-lt"/>
            </a:endParaRPr>
          </a:p>
          <a:p>
            <a:endParaRPr lang="de-DE" sz="3200" dirty="0" smtClean="0">
              <a:latin typeface="+mn-lt"/>
            </a:endParaRPr>
          </a:p>
          <a:p>
            <a:r>
              <a:rPr lang="de-DE" sz="3200" dirty="0" err="1" smtClean="0">
                <a:latin typeface="+mn-lt"/>
              </a:rPr>
              <a:t>Teoria</a:t>
            </a:r>
            <a:r>
              <a:rPr lang="de-DE" sz="3200" dirty="0" smtClean="0">
                <a:latin typeface="+mn-lt"/>
              </a:rPr>
              <a:t> del </a:t>
            </a:r>
            <a:r>
              <a:rPr lang="de-DE" sz="3200" dirty="0" err="1" smtClean="0">
                <a:latin typeface="+mn-lt"/>
              </a:rPr>
              <a:t>senso</a:t>
            </a:r>
            <a:r>
              <a:rPr lang="de-DE" sz="3200" dirty="0" smtClean="0">
                <a:latin typeface="+mn-lt"/>
              </a:rPr>
              <a:t> </a:t>
            </a:r>
          </a:p>
          <a:p>
            <a:r>
              <a:rPr lang="de-DE" sz="3200" dirty="0" smtClean="0">
                <a:latin typeface="+mn-lt"/>
              </a:rPr>
              <a:t>s</a:t>
            </a:r>
            <a:r>
              <a:rPr lang="it-IT" sz="3200" dirty="0" err="1" smtClean="0">
                <a:latin typeface="+mn-lt"/>
              </a:rPr>
              <a:t>tudi</a:t>
            </a:r>
            <a:r>
              <a:rPr lang="it-IT" sz="3200" dirty="0" smtClean="0">
                <a:latin typeface="+mn-lt"/>
              </a:rPr>
              <a:t> che segnano ulteriormente la separazione dalla linguistica, ricerca di un’autonomia scientifica</a:t>
            </a:r>
          </a:p>
        </p:txBody>
      </p:sp>
    </p:spTree>
    <p:extLst>
      <p:ext uri="{BB962C8B-B14F-4D97-AF65-F5344CB8AC3E}">
        <p14:creationId xmlns:p14="http://schemas.microsoft.com/office/powerpoint/2010/main" val="402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6839" y="356862"/>
            <a:ext cx="825190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+mn-lt"/>
              </a:rPr>
              <a:t>MODELLI </a:t>
            </a:r>
            <a:r>
              <a:rPr lang="de-DE" sz="3200" dirty="0" err="1">
                <a:latin typeface="+mn-lt"/>
              </a:rPr>
              <a:t>cognitivi</a:t>
            </a:r>
            <a:r>
              <a:rPr lang="de-DE" sz="3200" dirty="0">
                <a:latin typeface="+mn-lt"/>
              </a:rPr>
              <a:t>: </a:t>
            </a:r>
            <a:endParaRPr lang="it-IT" sz="3200" dirty="0">
              <a:latin typeface="+mn-lt"/>
            </a:endParaRPr>
          </a:p>
          <a:p>
            <a:r>
              <a:rPr lang="it-IT" sz="3200" dirty="0">
                <a:latin typeface="+mn-lt"/>
              </a:rPr>
              <a:t>Ricerca rivolta al processo di elaborazione e produzione del linguaggio</a:t>
            </a:r>
          </a:p>
          <a:p>
            <a:r>
              <a:rPr lang="de-DE" sz="3200" dirty="0" smtClean="0">
                <a:latin typeface="+mn-lt"/>
              </a:rPr>
              <a:t>Di </a:t>
            </a:r>
            <a:r>
              <a:rPr lang="de-DE" sz="3200" dirty="0" err="1">
                <a:latin typeface="+mn-lt"/>
              </a:rPr>
              <a:t>particolare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rilievo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gli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studi</a:t>
            </a:r>
            <a:r>
              <a:rPr lang="de-DE" sz="3200" dirty="0">
                <a:latin typeface="+mn-lt"/>
              </a:rPr>
              <a:t> di: </a:t>
            </a:r>
          </a:p>
          <a:p>
            <a:endParaRPr lang="de-DE" sz="3200" b="1" dirty="0" smtClean="0">
              <a:latin typeface="+mn-lt"/>
            </a:endParaRPr>
          </a:p>
          <a:p>
            <a:r>
              <a:rPr lang="de-DE" sz="3200" b="1" dirty="0" smtClean="0">
                <a:latin typeface="+mn-lt"/>
              </a:rPr>
              <a:t>Hella </a:t>
            </a:r>
            <a:r>
              <a:rPr lang="de-DE" sz="3200" b="1" dirty="0">
                <a:latin typeface="+mn-lt"/>
              </a:rPr>
              <a:t>Kirchhoff - </a:t>
            </a:r>
            <a:r>
              <a:rPr lang="de-DE" sz="3200" dirty="0">
                <a:latin typeface="+mn-lt"/>
              </a:rPr>
              <a:t>Simultandolmetschen als kognitiv komplexen Mehrphasenvorgang</a:t>
            </a:r>
          </a:p>
          <a:p>
            <a:r>
              <a:rPr lang="de-DE" sz="3200" b="1" dirty="0">
                <a:latin typeface="+mn-lt"/>
              </a:rPr>
              <a:t>Barbara Moser- Mercer - </a:t>
            </a:r>
            <a:r>
              <a:rPr lang="de-DE" sz="3200" dirty="0" err="1">
                <a:latin typeface="+mn-lt"/>
              </a:rPr>
              <a:t>Modelli</a:t>
            </a:r>
            <a:r>
              <a:rPr lang="de-DE" sz="3200" dirty="0">
                <a:latin typeface="+mn-lt"/>
              </a:rPr>
              <a:t> per </a:t>
            </a:r>
            <a:r>
              <a:rPr lang="de-DE" sz="3200" dirty="0" err="1">
                <a:latin typeface="+mn-lt"/>
              </a:rPr>
              <a:t>l‘elaborazione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dell‘informazione</a:t>
            </a:r>
            <a:r>
              <a:rPr lang="de-DE" sz="3200" dirty="0">
                <a:latin typeface="+mn-lt"/>
              </a:rPr>
              <a:t>  </a:t>
            </a:r>
          </a:p>
          <a:p>
            <a:r>
              <a:rPr lang="de-DE" sz="3200" b="1" dirty="0" err="1">
                <a:latin typeface="+mn-lt"/>
              </a:rPr>
              <a:t>Ghelly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Chernov</a:t>
            </a:r>
            <a:r>
              <a:rPr lang="de-DE" sz="3200" b="1" dirty="0">
                <a:latin typeface="+mn-lt"/>
              </a:rPr>
              <a:t> – </a:t>
            </a:r>
            <a:r>
              <a:rPr lang="de-DE" sz="3200" dirty="0" err="1">
                <a:latin typeface="+mn-lt"/>
              </a:rPr>
              <a:t>studi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su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base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psicolinguistica</a:t>
            </a:r>
            <a:r>
              <a:rPr lang="de-DE" sz="3200" dirty="0">
                <a:latin typeface="+mn-lt"/>
              </a:rPr>
              <a:t> – </a:t>
            </a:r>
            <a:r>
              <a:rPr lang="de-DE" sz="3200" dirty="0" err="1">
                <a:latin typeface="+mn-lt"/>
              </a:rPr>
              <a:t>teoria</a:t>
            </a:r>
            <a:r>
              <a:rPr lang="de-DE" sz="3200" dirty="0">
                <a:latin typeface="+mn-lt"/>
              </a:rPr>
              <a:t> della </a:t>
            </a:r>
            <a:r>
              <a:rPr lang="de-DE" sz="3200" dirty="0" err="1">
                <a:latin typeface="+mn-lt"/>
              </a:rPr>
              <a:t>ridondanza</a:t>
            </a:r>
            <a:endParaRPr lang="de-DE" sz="3200" dirty="0">
              <a:latin typeface="+mn-lt"/>
            </a:endParaRPr>
          </a:p>
          <a:p>
            <a:r>
              <a:rPr lang="de-DE" sz="3200" b="1" dirty="0">
                <a:latin typeface="+mn-lt"/>
              </a:rPr>
              <a:t>Daniel </a:t>
            </a:r>
            <a:r>
              <a:rPr lang="de-DE" sz="3200" b="1" dirty="0" err="1">
                <a:latin typeface="+mn-lt"/>
              </a:rPr>
              <a:t>Gile</a:t>
            </a:r>
            <a:r>
              <a:rPr lang="de-DE" sz="3200" dirty="0">
                <a:latin typeface="+mn-lt"/>
              </a:rPr>
              <a:t> – ha </a:t>
            </a:r>
            <a:r>
              <a:rPr lang="de-DE" sz="3200" dirty="0" err="1">
                <a:latin typeface="+mn-lt"/>
              </a:rPr>
              <a:t>elaborato</a:t>
            </a:r>
            <a:r>
              <a:rPr lang="de-DE" sz="3200" dirty="0">
                <a:latin typeface="+mn-lt"/>
              </a:rPr>
              <a:t> la </a:t>
            </a:r>
            <a:r>
              <a:rPr lang="de-DE" sz="3200" dirty="0" err="1">
                <a:latin typeface="+mn-lt"/>
              </a:rPr>
              <a:t>teoria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degli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Effort</a:t>
            </a:r>
            <a:r>
              <a:rPr lang="de-DE" sz="3200" dirty="0">
                <a:latin typeface="+mn-lt"/>
              </a:rPr>
              <a:t> Models</a:t>
            </a:r>
          </a:p>
        </p:txBody>
      </p:sp>
    </p:spTree>
    <p:extLst>
      <p:ext uri="{BB962C8B-B14F-4D97-AF65-F5344CB8AC3E}">
        <p14:creationId xmlns:p14="http://schemas.microsoft.com/office/powerpoint/2010/main" val="12512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14400" y="758285"/>
            <a:ext cx="72036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>
                <a:latin typeface="+mn-lt"/>
              </a:rPr>
              <a:t>Svolta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empirica</a:t>
            </a:r>
            <a:r>
              <a:rPr lang="de-DE" sz="3200" b="1" dirty="0">
                <a:latin typeface="+mn-lt"/>
              </a:rPr>
              <a:t> 		</a:t>
            </a:r>
            <a:endParaRPr lang="de-DE" sz="3200" b="1" dirty="0" smtClean="0">
              <a:latin typeface="+mn-lt"/>
            </a:endParaRPr>
          </a:p>
          <a:p>
            <a:r>
              <a:rPr lang="de-DE" sz="3200" b="1" dirty="0" err="1" smtClean="0">
                <a:latin typeface="+mn-lt"/>
              </a:rPr>
              <a:t>Conferenza</a:t>
            </a:r>
            <a:r>
              <a:rPr lang="de-DE" sz="3200" b="1" dirty="0" smtClean="0">
                <a:latin typeface="+mn-lt"/>
              </a:rPr>
              <a:t> </a:t>
            </a:r>
            <a:r>
              <a:rPr lang="de-DE" sz="3200" b="1" dirty="0">
                <a:latin typeface="+mn-lt"/>
              </a:rPr>
              <a:t>di </a:t>
            </a:r>
            <a:r>
              <a:rPr lang="de-DE" sz="3200" b="1" dirty="0" err="1">
                <a:latin typeface="+mn-lt"/>
              </a:rPr>
              <a:t>Trieste</a:t>
            </a:r>
            <a:r>
              <a:rPr lang="de-DE" sz="3200" b="1" dirty="0">
                <a:latin typeface="+mn-lt"/>
              </a:rPr>
              <a:t> del 1986 </a:t>
            </a:r>
          </a:p>
          <a:p>
            <a:endParaRPr lang="de-DE" sz="3200" dirty="0" smtClean="0">
              <a:latin typeface="+mn-lt"/>
            </a:endParaRPr>
          </a:p>
          <a:p>
            <a:r>
              <a:rPr lang="de-DE" sz="3200" dirty="0" smtClean="0">
                <a:latin typeface="+mn-lt"/>
              </a:rPr>
              <a:t>Studi </a:t>
            </a:r>
            <a:r>
              <a:rPr lang="de-DE" sz="3200" dirty="0" err="1">
                <a:latin typeface="+mn-lt"/>
              </a:rPr>
              <a:t>sull‘interpretazione</a:t>
            </a:r>
            <a:r>
              <a:rPr lang="de-DE" sz="3200" dirty="0">
                <a:latin typeface="+mn-lt"/>
              </a:rPr>
              <a:t> di </a:t>
            </a:r>
            <a:r>
              <a:rPr lang="de-DE" sz="3200" dirty="0" err="1">
                <a:latin typeface="+mn-lt"/>
              </a:rPr>
              <a:t>orientamento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neurologico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smtClean="0">
                <a:latin typeface="+mn-lt"/>
              </a:rPr>
              <a:t> </a:t>
            </a:r>
          </a:p>
          <a:p>
            <a:endParaRPr lang="de-DE" sz="3200" dirty="0" smtClean="0">
              <a:latin typeface="+mn-lt"/>
            </a:endParaRPr>
          </a:p>
          <a:p>
            <a:r>
              <a:rPr lang="de-DE" sz="3200" dirty="0" err="1" smtClean="0">
                <a:latin typeface="+mn-lt"/>
              </a:rPr>
              <a:t>studio</a:t>
            </a:r>
            <a:r>
              <a:rPr lang="de-DE" sz="3200" dirty="0" smtClean="0">
                <a:latin typeface="+mn-lt"/>
              </a:rPr>
              <a:t> </a:t>
            </a:r>
            <a:r>
              <a:rPr lang="de-DE" sz="3200" dirty="0">
                <a:latin typeface="+mn-lt"/>
              </a:rPr>
              <a:t>delle </a:t>
            </a:r>
            <a:r>
              <a:rPr lang="de-DE" sz="3200" dirty="0" err="1">
                <a:latin typeface="+mn-lt"/>
              </a:rPr>
              <a:t>aree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cerebrali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preposte</a:t>
            </a:r>
            <a:r>
              <a:rPr lang="de-DE" sz="3200" dirty="0">
                <a:latin typeface="+mn-lt"/>
              </a:rPr>
              <a:t> al </a:t>
            </a:r>
            <a:r>
              <a:rPr lang="de-DE" sz="3200" dirty="0" err="1">
                <a:latin typeface="+mn-lt"/>
              </a:rPr>
              <a:t>linguaggio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smtClean="0">
                <a:latin typeface="+mn-lt"/>
              </a:rPr>
              <a:t>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 err="1" smtClean="0">
                <a:latin typeface="+mn-lt"/>
              </a:rPr>
              <a:t>funzione</a:t>
            </a:r>
            <a:r>
              <a:rPr lang="de-DE" sz="3200" dirty="0" smtClean="0">
                <a:latin typeface="+mn-lt"/>
              </a:rPr>
              <a:t> </a:t>
            </a:r>
            <a:r>
              <a:rPr lang="de-DE" sz="3200" dirty="0">
                <a:latin typeface="+mn-lt"/>
              </a:rPr>
              <a:t>della </a:t>
            </a:r>
            <a:r>
              <a:rPr lang="de-DE" sz="3200" dirty="0" err="1">
                <a:latin typeface="+mn-lt"/>
              </a:rPr>
              <a:t>memoria</a:t>
            </a:r>
            <a:endParaRPr lang="de-DE" sz="3200" dirty="0">
              <a:latin typeface="+mn-lt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410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0040" y="525780"/>
            <a:ext cx="80695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Scuola di </a:t>
            </a:r>
            <a:r>
              <a:rPr lang="it-IT" sz="2800" dirty="0" smtClean="0">
                <a:latin typeface="+mn-lt"/>
              </a:rPr>
              <a:t>Parigi</a:t>
            </a:r>
          </a:p>
          <a:p>
            <a:r>
              <a:rPr lang="it-IT" sz="2800" dirty="0" smtClean="0">
                <a:latin typeface="+mn-lt"/>
              </a:rPr>
              <a:t>1968</a:t>
            </a:r>
            <a:r>
              <a:rPr lang="it-IT" sz="2800" dirty="0">
                <a:latin typeface="+mn-lt"/>
              </a:rPr>
              <a:t>, </a:t>
            </a:r>
            <a:r>
              <a:rPr lang="it-IT" sz="2800" dirty="0" err="1" smtClean="0">
                <a:latin typeface="+mn-lt"/>
              </a:rPr>
              <a:t>Seleskovitch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pubblica il suo primo libro sull’interpretazione, </a:t>
            </a:r>
            <a:r>
              <a:rPr lang="it-IT" sz="2800" i="1" dirty="0">
                <a:latin typeface="+mn-lt"/>
              </a:rPr>
              <a:t>L’</a:t>
            </a:r>
            <a:r>
              <a:rPr lang="it-IT" sz="2800" i="1" dirty="0" err="1">
                <a:latin typeface="+mn-lt"/>
              </a:rPr>
              <a:t>interprète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dans</a:t>
            </a:r>
            <a:r>
              <a:rPr lang="it-IT" sz="2800" i="1" dirty="0">
                <a:latin typeface="+mn-lt"/>
              </a:rPr>
              <a:t> le </a:t>
            </a:r>
            <a:r>
              <a:rPr lang="it-IT" sz="2800" i="1" dirty="0" err="1">
                <a:latin typeface="+mn-lt"/>
              </a:rPr>
              <a:t>conférences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internationales</a:t>
            </a:r>
            <a:r>
              <a:rPr lang="it-IT" sz="2800" i="1" dirty="0">
                <a:latin typeface="+mn-lt"/>
              </a:rPr>
              <a:t>: </a:t>
            </a:r>
            <a:r>
              <a:rPr lang="it-IT" sz="2800" i="1" dirty="0" err="1">
                <a:latin typeface="+mn-lt"/>
              </a:rPr>
              <a:t>problèmes</a:t>
            </a:r>
            <a:r>
              <a:rPr lang="it-IT" sz="2800" i="1" dirty="0">
                <a:latin typeface="+mn-lt"/>
              </a:rPr>
              <a:t> de </a:t>
            </a:r>
            <a:r>
              <a:rPr lang="it-IT" sz="2800" i="1" dirty="0" err="1">
                <a:latin typeface="+mn-lt"/>
              </a:rPr>
              <a:t>langage</a:t>
            </a:r>
            <a:r>
              <a:rPr lang="it-IT" sz="2800" i="1" dirty="0">
                <a:latin typeface="+mn-lt"/>
              </a:rPr>
              <a:t> et de </a:t>
            </a:r>
            <a:r>
              <a:rPr lang="it-IT" sz="2800" i="1" dirty="0" err="1">
                <a:latin typeface="+mn-lt"/>
              </a:rPr>
              <a:t>communication</a:t>
            </a:r>
            <a:r>
              <a:rPr lang="it-IT" sz="2800" dirty="0">
                <a:latin typeface="+mn-lt"/>
              </a:rPr>
              <a:t>, </a:t>
            </a:r>
            <a:r>
              <a:rPr lang="it-IT" sz="2800" dirty="0" smtClean="0">
                <a:latin typeface="+mn-lt"/>
              </a:rPr>
              <a:t>viene </a:t>
            </a:r>
            <a:r>
              <a:rPr lang="it-IT" sz="2800" dirty="0">
                <a:latin typeface="+mn-lt"/>
              </a:rPr>
              <a:t>elaborata la </a:t>
            </a:r>
            <a:r>
              <a:rPr lang="it-IT" sz="2800" i="1" dirty="0" err="1">
                <a:latin typeface="+mn-lt"/>
              </a:rPr>
              <a:t>théorie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du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sens</a:t>
            </a:r>
            <a:r>
              <a:rPr lang="it-IT" sz="2800" dirty="0">
                <a:latin typeface="+mn-lt"/>
              </a:rPr>
              <a:t>.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l’interprete </a:t>
            </a:r>
            <a:r>
              <a:rPr lang="it-IT" sz="2800" dirty="0">
                <a:latin typeface="+mn-lt"/>
              </a:rPr>
              <a:t>inferisce il ‘senso’ di un messaggio al di là delle parole espresse, </a:t>
            </a:r>
            <a:r>
              <a:rPr lang="it-IT" sz="2800" dirty="0" smtClean="0">
                <a:latin typeface="+mn-lt"/>
              </a:rPr>
              <a:t>contesto </a:t>
            </a:r>
            <a:r>
              <a:rPr lang="it-IT" sz="2800" dirty="0">
                <a:latin typeface="+mn-lt"/>
              </a:rPr>
              <a:t>comunicativo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vouloir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dire</a:t>
            </a:r>
            <a:r>
              <a:rPr lang="it-IT" sz="2800" dirty="0">
                <a:latin typeface="+mn-lt"/>
              </a:rPr>
              <a:t>: “</a:t>
            </a:r>
            <a:r>
              <a:rPr lang="it-IT" sz="2800" i="1" dirty="0" err="1">
                <a:latin typeface="+mn-lt"/>
              </a:rPr>
              <a:t>interpréter</a:t>
            </a:r>
            <a:r>
              <a:rPr lang="it-IT" sz="2800" i="1" dirty="0">
                <a:latin typeface="+mn-lt"/>
              </a:rPr>
              <a:t>, ce n’est </a:t>
            </a:r>
            <a:r>
              <a:rPr lang="it-IT" sz="2800" i="1" dirty="0" err="1">
                <a:latin typeface="+mn-lt"/>
              </a:rPr>
              <a:t>pas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seulement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comprendre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les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mots</a:t>
            </a:r>
            <a:r>
              <a:rPr lang="it-IT" sz="2800" i="1" dirty="0">
                <a:latin typeface="+mn-lt"/>
              </a:rPr>
              <a:t>, mais </a:t>
            </a:r>
            <a:r>
              <a:rPr lang="it-IT" sz="2800" i="1" dirty="0" err="1">
                <a:latin typeface="+mn-lt"/>
              </a:rPr>
              <a:t>comprendre</a:t>
            </a:r>
            <a:r>
              <a:rPr lang="it-IT" sz="2800" i="1" dirty="0">
                <a:latin typeface="+mn-lt"/>
              </a:rPr>
              <a:t> à </a:t>
            </a:r>
            <a:r>
              <a:rPr lang="it-IT" sz="2800" i="1" dirty="0" err="1">
                <a:latin typeface="+mn-lt"/>
              </a:rPr>
              <a:t>travers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les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mots</a:t>
            </a:r>
            <a:r>
              <a:rPr lang="it-IT" sz="2800" i="1" dirty="0">
                <a:latin typeface="+mn-lt"/>
              </a:rPr>
              <a:t> le </a:t>
            </a:r>
            <a:r>
              <a:rPr lang="it-IT" sz="2800" i="1" dirty="0" err="1">
                <a:latin typeface="+mn-lt"/>
              </a:rPr>
              <a:t>vouloir</a:t>
            </a:r>
            <a:r>
              <a:rPr lang="it-IT" sz="2800" i="1" dirty="0">
                <a:latin typeface="+mn-lt"/>
              </a:rPr>
              <a:t> dire de </a:t>
            </a:r>
            <a:r>
              <a:rPr lang="it-IT" sz="2800" i="1" dirty="0" err="1">
                <a:latin typeface="+mn-lt"/>
              </a:rPr>
              <a:t>celui</a:t>
            </a:r>
            <a:r>
              <a:rPr lang="it-IT" sz="2800" i="1" dirty="0">
                <a:latin typeface="+mn-lt"/>
              </a:rPr>
              <a:t> qui </a:t>
            </a:r>
            <a:r>
              <a:rPr lang="it-IT" sz="2800" i="1" dirty="0" err="1">
                <a:latin typeface="+mn-lt"/>
              </a:rPr>
              <a:t>parle</a:t>
            </a:r>
            <a:r>
              <a:rPr lang="it-IT" sz="2800" i="1" dirty="0">
                <a:latin typeface="+mn-lt"/>
              </a:rPr>
              <a:t>, c’est </a:t>
            </a:r>
            <a:r>
              <a:rPr lang="it-IT" sz="2800" i="1" dirty="0" err="1">
                <a:latin typeface="+mn-lt"/>
              </a:rPr>
              <a:t>ensuite</a:t>
            </a:r>
            <a:r>
              <a:rPr lang="it-IT" sz="2800" i="1" dirty="0">
                <a:latin typeface="+mn-lt"/>
              </a:rPr>
              <a:t> l’</a:t>
            </a:r>
            <a:r>
              <a:rPr lang="it-IT" sz="2800" i="1" dirty="0" err="1">
                <a:latin typeface="+mn-lt"/>
              </a:rPr>
              <a:t>exprimer</a:t>
            </a:r>
            <a:r>
              <a:rPr lang="it-IT" sz="2800" i="1" dirty="0">
                <a:latin typeface="+mn-lt"/>
              </a:rPr>
              <a:t> de façon </a:t>
            </a:r>
            <a:r>
              <a:rPr lang="it-IT" sz="2800" i="1" dirty="0" err="1">
                <a:latin typeface="+mn-lt"/>
              </a:rPr>
              <a:t>immédiatement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intelligible</a:t>
            </a:r>
            <a:r>
              <a:rPr lang="it-IT" sz="2800" dirty="0">
                <a:latin typeface="+mn-lt"/>
              </a:rPr>
              <a:t> (</a:t>
            </a:r>
            <a:r>
              <a:rPr lang="it-IT" sz="2800" dirty="0" err="1">
                <a:latin typeface="+mn-lt"/>
              </a:rPr>
              <a:t>Seleskovitch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Lederer</a:t>
            </a:r>
            <a:r>
              <a:rPr lang="it-IT" sz="2800" dirty="0">
                <a:latin typeface="+mn-lt"/>
              </a:rPr>
              <a:t> 1984: 181</a:t>
            </a:r>
            <a:r>
              <a:rPr lang="it-IT" sz="2800" dirty="0" smtClean="0">
                <a:latin typeface="+mn-lt"/>
              </a:rPr>
              <a:t>)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2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2900" y="205740"/>
            <a:ext cx="85496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+mn-lt"/>
              </a:rPr>
              <a:t>lnterpretazione</a:t>
            </a:r>
            <a:r>
              <a:rPr lang="it-IT" sz="2800" dirty="0" smtClean="0">
                <a:latin typeface="+mn-lt"/>
              </a:rPr>
              <a:t> </a:t>
            </a:r>
          </a:p>
          <a:p>
            <a:r>
              <a:rPr lang="it-IT" sz="2800" dirty="0" smtClean="0">
                <a:latin typeface="+mn-lt"/>
              </a:rPr>
              <a:t>processo </a:t>
            </a:r>
            <a:r>
              <a:rPr lang="it-IT" sz="2800" dirty="0">
                <a:latin typeface="+mn-lt"/>
              </a:rPr>
              <a:t>triangolare 	</a:t>
            </a:r>
            <a:r>
              <a:rPr lang="it-IT" sz="2800" dirty="0" smtClean="0">
                <a:latin typeface="+mn-lt"/>
              </a:rPr>
              <a:t>		‘</a:t>
            </a:r>
            <a:r>
              <a:rPr lang="it-IT" sz="2800" dirty="0">
                <a:latin typeface="+mn-lt"/>
              </a:rPr>
              <a:t>senso’ </a:t>
            </a:r>
            <a:r>
              <a:rPr lang="it-IT" sz="2800" dirty="0" err="1" smtClean="0">
                <a:latin typeface="+mn-lt"/>
              </a:rPr>
              <a:t>deverbalizzato</a:t>
            </a:r>
            <a:r>
              <a:rPr lang="it-IT" sz="2800" dirty="0" smtClean="0">
                <a:latin typeface="+mn-lt"/>
              </a:rPr>
              <a:t>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</a:t>
            </a:r>
            <a:r>
              <a:rPr lang="it-IT" sz="2800" dirty="0">
                <a:latin typeface="+mn-lt"/>
              </a:rPr>
              <a:t>‘senso’ rappresenta il punto d’arrivo del processo di comprensione e il punto di partenza per la riformulazione </a:t>
            </a:r>
            <a:r>
              <a:rPr lang="it-IT" sz="2800" dirty="0" smtClean="0">
                <a:latin typeface="+mn-lt"/>
              </a:rPr>
              <a:t>dell’enunciato</a:t>
            </a:r>
          </a:p>
          <a:p>
            <a:r>
              <a:rPr lang="it-IT" sz="2800" dirty="0" smtClean="0">
                <a:latin typeface="+mn-lt"/>
              </a:rPr>
              <a:t>interazione </a:t>
            </a:r>
            <a:r>
              <a:rPr lang="it-IT" sz="2800" dirty="0">
                <a:latin typeface="+mn-lt"/>
              </a:rPr>
              <a:t>tra il significato linguistico </a:t>
            </a:r>
            <a:r>
              <a:rPr lang="it-IT" sz="2800" dirty="0" smtClean="0">
                <a:latin typeface="+mn-lt"/>
              </a:rPr>
              <a:t>dell’enunciato </a:t>
            </a:r>
            <a:r>
              <a:rPr lang="it-IT" sz="2800" dirty="0">
                <a:latin typeface="+mn-lt"/>
              </a:rPr>
              <a:t>e le conoscenze extralinguistiche, contestuali e situazionali,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sense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is</a:t>
            </a:r>
            <a:r>
              <a:rPr lang="it-IT" sz="2800" i="1" dirty="0">
                <a:latin typeface="+mn-lt"/>
              </a:rPr>
              <a:t> non-</a:t>
            </a:r>
            <a:r>
              <a:rPr lang="it-IT" sz="2800" i="1" dirty="0" err="1">
                <a:latin typeface="+mn-lt"/>
              </a:rPr>
              <a:t>verbal</a:t>
            </a:r>
            <a:r>
              <a:rPr lang="it-IT" sz="2800" i="1" dirty="0">
                <a:latin typeface="+mn-lt"/>
              </a:rPr>
              <a:t>, </a:t>
            </a:r>
            <a:r>
              <a:rPr lang="it-IT" sz="2800" i="1" dirty="0" err="1">
                <a:latin typeface="+mn-lt"/>
              </a:rPr>
              <a:t>not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only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because</a:t>
            </a:r>
            <a:r>
              <a:rPr lang="it-IT" sz="2800" i="1" dirty="0">
                <a:latin typeface="+mn-lt"/>
              </a:rPr>
              <a:t> the cognitive </a:t>
            </a:r>
            <a:r>
              <a:rPr lang="it-IT" sz="2800" i="1" dirty="0" err="1">
                <a:latin typeface="+mn-lt"/>
              </a:rPr>
              <a:t>addition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remains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unvoiced</a:t>
            </a:r>
            <a:r>
              <a:rPr lang="it-IT" sz="2800" i="1" dirty="0">
                <a:latin typeface="+mn-lt"/>
              </a:rPr>
              <a:t>, </a:t>
            </a:r>
            <a:r>
              <a:rPr lang="it-IT" sz="2800" i="1" dirty="0" err="1">
                <a:latin typeface="+mn-lt"/>
              </a:rPr>
              <a:t>but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also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because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sense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as</a:t>
            </a:r>
            <a:r>
              <a:rPr lang="it-IT" sz="2800" i="1" dirty="0">
                <a:latin typeface="+mn-lt"/>
              </a:rPr>
              <a:t> a </a:t>
            </a:r>
            <a:r>
              <a:rPr lang="it-IT" sz="2800" i="1" dirty="0" err="1">
                <a:latin typeface="+mn-lt"/>
              </a:rPr>
              <a:t>whole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dissociated</a:t>
            </a:r>
            <a:r>
              <a:rPr lang="it-IT" sz="2800" i="1" dirty="0">
                <a:latin typeface="+mn-lt"/>
              </a:rPr>
              <a:t> from </a:t>
            </a:r>
            <a:r>
              <a:rPr lang="it-IT" sz="2800" i="1" dirty="0" err="1">
                <a:latin typeface="+mn-lt"/>
              </a:rPr>
              <a:t>any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language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form</a:t>
            </a:r>
            <a:r>
              <a:rPr lang="it-IT" sz="2800" i="1" dirty="0">
                <a:latin typeface="+mn-lt"/>
              </a:rPr>
              <a:t> in cognitive </a:t>
            </a:r>
            <a:r>
              <a:rPr lang="it-IT" sz="2800" i="1" dirty="0" err="1">
                <a:latin typeface="+mn-lt"/>
              </a:rPr>
              <a:t>memory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soon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it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has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been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understood</a:t>
            </a:r>
            <a:r>
              <a:rPr lang="it-IT" sz="2800" dirty="0">
                <a:latin typeface="+mn-lt"/>
              </a:rPr>
              <a:t>” (</a:t>
            </a:r>
            <a:r>
              <a:rPr lang="it-IT" sz="2800" dirty="0" err="1">
                <a:latin typeface="+mn-lt"/>
              </a:rPr>
              <a:t>Seleskovitch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1978: 336)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6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5760" y="211320"/>
            <a:ext cx="85267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Il ‘senso’ si costituisce in funzione del contesto, della situazione e del destinatario del </a:t>
            </a:r>
            <a:r>
              <a:rPr lang="it-IT" sz="2800" dirty="0" smtClean="0">
                <a:latin typeface="+mn-lt"/>
              </a:rPr>
              <a:t>messaggio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complementi </a:t>
            </a:r>
            <a:r>
              <a:rPr lang="it-IT" sz="2800" dirty="0">
                <a:latin typeface="+mn-lt"/>
              </a:rPr>
              <a:t>cognitivi, ‘</a:t>
            </a:r>
            <a:r>
              <a:rPr lang="it-IT" sz="2800" i="1" dirty="0" err="1">
                <a:latin typeface="+mn-lt"/>
              </a:rPr>
              <a:t>compléments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cognitifs</a:t>
            </a:r>
            <a:r>
              <a:rPr lang="it-IT" sz="2800" dirty="0">
                <a:latin typeface="+mn-lt"/>
              </a:rPr>
              <a:t>’ (</a:t>
            </a:r>
            <a:r>
              <a:rPr lang="it-IT" sz="2800" dirty="0" err="1">
                <a:latin typeface="+mn-lt"/>
              </a:rPr>
              <a:t>Lederer</a:t>
            </a:r>
            <a:r>
              <a:rPr lang="it-IT" sz="2800" dirty="0">
                <a:latin typeface="+mn-lt"/>
              </a:rPr>
              <a:t> 1981) </a:t>
            </a:r>
          </a:p>
          <a:p>
            <a:r>
              <a:rPr lang="it-IT" sz="2800" dirty="0">
                <a:latin typeface="+mn-lt"/>
              </a:rPr>
              <a:t>consentono all’interprete di sfruttare </a:t>
            </a:r>
            <a:r>
              <a:rPr lang="it-IT" sz="2800" dirty="0" smtClean="0">
                <a:latin typeface="+mn-lt"/>
              </a:rPr>
              <a:t>il sapere sull’evento </a:t>
            </a:r>
            <a:r>
              <a:rPr lang="it-IT" sz="2800" dirty="0">
                <a:latin typeface="+mn-lt"/>
              </a:rPr>
              <a:t>comunicativo per costruire il ‘senso’ del messaggio e per integrare quanto sente con quello che sa (</a:t>
            </a:r>
            <a:r>
              <a:rPr lang="it-IT" sz="2800" dirty="0" err="1">
                <a:latin typeface="+mn-lt"/>
              </a:rPr>
              <a:t>Seleskovitch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Lederer</a:t>
            </a:r>
            <a:r>
              <a:rPr lang="it-IT" sz="2800" dirty="0">
                <a:latin typeface="+mn-lt"/>
              </a:rPr>
              <a:t>: 1984). </a:t>
            </a:r>
          </a:p>
          <a:p>
            <a:r>
              <a:rPr lang="it-IT" sz="2800" dirty="0" smtClean="0">
                <a:latin typeface="+mn-lt"/>
              </a:rPr>
              <a:t>conoscenze </a:t>
            </a:r>
            <a:r>
              <a:rPr lang="it-IT" sz="2800" dirty="0">
                <a:latin typeface="+mn-lt"/>
              </a:rPr>
              <a:t>riguardanti il contesto verbale, il contesto cognitivo, tematico e spazio-temporale, l’oratore e il pubblico. </a:t>
            </a:r>
            <a:endParaRPr lang="it-IT" sz="2800" dirty="0" smtClean="0">
              <a:latin typeface="+mn-lt"/>
            </a:endParaRPr>
          </a:p>
          <a:p>
            <a:endParaRPr lang="fr-FR" sz="2800" dirty="0" smtClean="0">
              <a:latin typeface="+mn-lt"/>
            </a:endParaRPr>
          </a:p>
          <a:p>
            <a:r>
              <a:rPr lang="fr-FR" sz="2800" dirty="0" smtClean="0">
                <a:latin typeface="+mn-lt"/>
              </a:rPr>
              <a:t>il </a:t>
            </a:r>
            <a:r>
              <a:rPr lang="fr-FR" sz="2800" dirty="0">
                <a:latin typeface="+mn-lt"/>
              </a:rPr>
              <a:t>‘</a:t>
            </a:r>
            <a:r>
              <a:rPr lang="fr-FR" sz="2800" dirty="0" err="1">
                <a:latin typeface="+mn-lt"/>
              </a:rPr>
              <a:t>senso</a:t>
            </a:r>
            <a:r>
              <a:rPr lang="fr-FR" sz="2800" dirty="0">
                <a:latin typeface="+mn-lt"/>
              </a:rPr>
              <a:t>’ </a:t>
            </a:r>
            <a:r>
              <a:rPr lang="fr-FR" sz="2800" dirty="0" err="1">
                <a:latin typeface="+mn-lt"/>
              </a:rPr>
              <a:t>è</a:t>
            </a:r>
            <a:r>
              <a:rPr lang="fr-FR" sz="2800" dirty="0">
                <a:latin typeface="+mn-lt"/>
              </a:rPr>
              <a:t> la </a:t>
            </a:r>
            <a:r>
              <a:rPr lang="fr-FR" sz="2800" dirty="0" err="1">
                <a:latin typeface="+mn-lt"/>
              </a:rPr>
              <a:t>sintesi</a:t>
            </a:r>
            <a:r>
              <a:rPr lang="fr-FR" sz="2800" dirty="0">
                <a:latin typeface="+mn-lt"/>
              </a:rPr>
              <a:t> </a:t>
            </a:r>
            <a:r>
              <a:rPr lang="fr-FR" sz="2800" dirty="0" err="1">
                <a:latin typeface="+mn-lt"/>
              </a:rPr>
              <a:t>del</a:t>
            </a:r>
            <a:r>
              <a:rPr lang="fr-FR" sz="2800" dirty="0">
                <a:latin typeface="+mn-lt"/>
              </a:rPr>
              <a:t> </a:t>
            </a:r>
            <a:r>
              <a:rPr lang="fr-FR" sz="2800" dirty="0" err="1">
                <a:latin typeface="+mn-lt"/>
              </a:rPr>
              <a:t>messaggio</a:t>
            </a:r>
            <a:r>
              <a:rPr lang="fr-FR" sz="2800" dirty="0">
                <a:latin typeface="+mn-lt"/>
              </a:rPr>
              <a:t> linguistico </a:t>
            </a:r>
            <a:r>
              <a:rPr lang="fr-FR" sz="2800" dirty="0" err="1">
                <a:latin typeface="+mn-lt"/>
              </a:rPr>
              <a:t>percepito</a:t>
            </a:r>
            <a:r>
              <a:rPr lang="fr-FR" sz="2800" dirty="0">
                <a:latin typeface="+mn-lt"/>
              </a:rPr>
              <a:t> e delle </a:t>
            </a:r>
            <a:r>
              <a:rPr lang="fr-FR" sz="2800" dirty="0" err="1">
                <a:latin typeface="+mn-lt"/>
              </a:rPr>
              <a:t>informazioni</a:t>
            </a:r>
            <a:r>
              <a:rPr lang="fr-FR" sz="2800" dirty="0">
                <a:latin typeface="+mn-lt"/>
              </a:rPr>
              <a:t> </a:t>
            </a:r>
            <a:r>
              <a:rPr lang="fr-FR" sz="2800" dirty="0" err="1">
                <a:latin typeface="+mn-lt"/>
              </a:rPr>
              <a:t>extralinguistiche</a:t>
            </a:r>
            <a:r>
              <a:rPr lang="fr-FR" sz="2800" dirty="0">
                <a:latin typeface="+mn-lt"/>
              </a:rPr>
              <a:t> note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46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5800" y="662940"/>
            <a:ext cx="81153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+mn-lt"/>
              </a:rPr>
              <a:t>L’elaborazione del senso implica un processo attivo di sintesi e di astrazione su cui si fonda il processo di </a:t>
            </a:r>
            <a:r>
              <a:rPr lang="it-IT" sz="3200" dirty="0" smtClean="0">
                <a:latin typeface="+mn-lt"/>
              </a:rPr>
              <a:t>comprensione </a:t>
            </a:r>
          </a:p>
          <a:p>
            <a:endParaRPr lang="it-IT" sz="3200" dirty="0">
              <a:latin typeface="+mn-lt"/>
            </a:endParaRPr>
          </a:p>
          <a:p>
            <a:r>
              <a:rPr lang="it-IT" sz="3200" dirty="0" smtClean="0">
                <a:latin typeface="+mn-lt"/>
              </a:rPr>
              <a:t>comprensione </a:t>
            </a:r>
            <a:r>
              <a:rPr lang="it-IT" sz="3200" dirty="0">
                <a:latin typeface="+mn-lt"/>
              </a:rPr>
              <a:t>che è essenziale per </a:t>
            </a:r>
            <a:r>
              <a:rPr lang="it-IT" sz="3200" dirty="0" smtClean="0">
                <a:latin typeface="+mn-lt"/>
              </a:rPr>
              <a:t>l’interpretazione</a:t>
            </a:r>
          </a:p>
          <a:p>
            <a:endParaRPr lang="it-IT" sz="3200" dirty="0">
              <a:latin typeface="+mn-lt"/>
            </a:endParaRPr>
          </a:p>
          <a:p>
            <a:r>
              <a:rPr lang="it-IT" sz="3200" dirty="0">
                <a:latin typeface="+mn-lt"/>
              </a:rPr>
              <a:t>la comprensione non è altro che la conversione di un’informazione in </a:t>
            </a:r>
            <a:r>
              <a:rPr lang="it-IT" sz="3200" i="1" dirty="0">
                <a:latin typeface="+mn-lt"/>
              </a:rPr>
              <a:t>senso</a:t>
            </a:r>
            <a:r>
              <a:rPr lang="it-IT" sz="3200" dirty="0">
                <a:latin typeface="+mn-lt"/>
              </a:rPr>
              <a:t> che successivamente può essere espresso in qualsiasi lingua </a:t>
            </a:r>
          </a:p>
        </p:txBody>
      </p:sp>
    </p:spTree>
    <p:extLst>
      <p:ext uri="{BB962C8B-B14F-4D97-AF65-F5344CB8AC3E}">
        <p14:creationId xmlns:p14="http://schemas.microsoft.com/office/powerpoint/2010/main" val="20636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80060" y="457200"/>
            <a:ext cx="86639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l’interpretazione è equiparabile a qualsiasi atto comunicativo naturale e presenta la sola variante di essere realizzata in una situazione bilingue o multilingue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Lederer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/>
              <a:t>(1978: 330)</a:t>
            </a:r>
            <a:r>
              <a:rPr lang="it-IT" sz="2800" dirty="0" smtClean="0">
                <a:latin typeface="+mn-lt"/>
              </a:rPr>
              <a:t> ‘unità </a:t>
            </a:r>
            <a:r>
              <a:rPr lang="it-IT" sz="2800" dirty="0">
                <a:latin typeface="+mn-lt"/>
              </a:rPr>
              <a:t>di </a:t>
            </a:r>
            <a:r>
              <a:rPr lang="it-IT" sz="2800" dirty="0" smtClean="0">
                <a:latin typeface="+mn-lt"/>
              </a:rPr>
              <a:t>senso’</a:t>
            </a:r>
          </a:p>
          <a:p>
            <a:r>
              <a:rPr lang="it-IT" sz="2800" dirty="0" smtClean="0">
                <a:latin typeface="+mn-lt"/>
              </a:rPr>
              <a:t>unità </a:t>
            </a:r>
            <a:r>
              <a:rPr lang="it-IT" sz="2800" dirty="0">
                <a:latin typeface="+mn-lt"/>
              </a:rPr>
              <a:t>operative, non sono frasi o proposizioni, </a:t>
            </a:r>
            <a:r>
              <a:rPr lang="it-IT" sz="2800" dirty="0" smtClean="0">
                <a:latin typeface="+mn-lt"/>
              </a:rPr>
              <a:t>variano </a:t>
            </a:r>
            <a:r>
              <a:rPr lang="it-IT" sz="2800" dirty="0">
                <a:latin typeface="+mn-lt"/>
              </a:rPr>
              <a:t>per lunghezza e composizione </a:t>
            </a:r>
            <a:r>
              <a:rPr lang="it-IT" sz="2800" dirty="0" smtClean="0">
                <a:latin typeface="+mn-lt"/>
              </a:rPr>
              <a:t>grammaticale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si </a:t>
            </a:r>
            <a:r>
              <a:rPr lang="it-IT" sz="2800" dirty="0">
                <a:latin typeface="+mn-lt"/>
              </a:rPr>
              <a:t>combinano a formare il ‘senso’ del TP, e sul ‘senso’ si innesca poi la produzione del </a:t>
            </a:r>
            <a:r>
              <a:rPr lang="it-IT" sz="2800" dirty="0" smtClean="0">
                <a:latin typeface="+mn-lt"/>
              </a:rPr>
              <a:t>TI </a:t>
            </a:r>
          </a:p>
          <a:p>
            <a:r>
              <a:rPr lang="it-IT" sz="2800" dirty="0" smtClean="0">
                <a:latin typeface="+mn-lt"/>
              </a:rPr>
              <a:t>le </a:t>
            </a:r>
            <a:r>
              <a:rPr lang="it-IT" sz="2800" dirty="0">
                <a:latin typeface="+mn-lt"/>
              </a:rPr>
              <a:t>‘unità di senso’ sono il prodotto di una sintesi associativa tra un certo numero di parole presenti nella memoria a breve termine ed esperienze cognitive </a:t>
            </a:r>
            <a:r>
              <a:rPr lang="it-IT" sz="2800" dirty="0" smtClean="0">
                <a:latin typeface="+mn-lt"/>
              </a:rPr>
              <a:t>precedenti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73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0040" y="320040"/>
            <a:ext cx="86410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1977 venne organizzato a Venezia il Simposio della Nato sul linguaggio, l’interpretazione e la </a:t>
            </a:r>
            <a:r>
              <a:rPr lang="it-IT" sz="2800" dirty="0" smtClean="0">
                <a:latin typeface="+mn-lt"/>
              </a:rPr>
              <a:t>comunicazione</a:t>
            </a:r>
          </a:p>
          <a:p>
            <a:r>
              <a:rPr lang="it-IT" sz="2800" i="1" dirty="0">
                <a:latin typeface="+mn-lt"/>
              </a:rPr>
              <a:t>Language </a:t>
            </a:r>
            <a:r>
              <a:rPr lang="it-IT" sz="2800" i="1" dirty="0" err="1">
                <a:latin typeface="+mn-lt"/>
              </a:rPr>
              <a:t>Interpretation</a:t>
            </a:r>
            <a:r>
              <a:rPr lang="it-IT" sz="2800" i="1" dirty="0">
                <a:latin typeface="+mn-lt"/>
              </a:rPr>
              <a:t> and </a:t>
            </a:r>
            <a:r>
              <a:rPr lang="it-IT" sz="2800" i="1" dirty="0" err="1" smtClean="0">
                <a:latin typeface="+mn-lt"/>
              </a:rPr>
              <a:t>Communication</a:t>
            </a:r>
            <a:r>
              <a:rPr lang="it-IT" sz="2800" dirty="0" smtClean="0">
                <a:latin typeface="+mn-lt"/>
              </a:rPr>
              <a:t> a cura di David </a:t>
            </a:r>
            <a:r>
              <a:rPr lang="it-IT" sz="2800" dirty="0" err="1" smtClean="0">
                <a:latin typeface="+mn-lt"/>
              </a:rPr>
              <a:t>Gerver</a:t>
            </a:r>
            <a:r>
              <a:rPr lang="it-IT" sz="2800" dirty="0" smtClean="0">
                <a:latin typeface="+mn-lt"/>
              </a:rPr>
              <a:t> e H. Wallace </a:t>
            </a:r>
            <a:r>
              <a:rPr lang="it-IT" sz="2800" dirty="0" err="1" smtClean="0">
                <a:latin typeface="+mn-lt"/>
              </a:rPr>
              <a:t>Sinaiko</a:t>
            </a:r>
            <a:r>
              <a:rPr lang="it-IT" sz="2800" dirty="0" smtClean="0">
                <a:latin typeface="+mn-lt"/>
              </a:rPr>
              <a:t> del 1978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scienze del comportamento, scienze cognitive e della comunicazione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‘concetti’ unità mentali impiegate nelle scienze cognitive, organizzazione dell’esperienza, carattere </a:t>
            </a:r>
            <a:r>
              <a:rPr lang="it-IT" sz="2800" dirty="0">
                <a:latin typeface="+mn-lt"/>
              </a:rPr>
              <a:t>individuale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 ‘concetti’ unità nell’organizzazione della lingua: </a:t>
            </a:r>
            <a:r>
              <a:rPr lang="it-IT" sz="2800" dirty="0" err="1" smtClean="0">
                <a:latin typeface="+mn-lt"/>
              </a:rPr>
              <a:t>sovraindividuali</a:t>
            </a:r>
            <a:r>
              <a:rPr lang="it-IT" sz="2800" dirty="0" smtClean="0">
                <a:latin typeface="+mn-lt"/>
              </a:rPr>
              <a:t>, condensati dei concetti cognitivi, funzione: esternare rappresentazioni mentali individuali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75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7240" y="571500"/>
            <a:ext cx="768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interazione costante fra </a:t>
            </a:r>
            <a:r>
              <a:rPr lang="it-IT" sz="2800" dirty="0">
                <a:latin typeface="+mn-lt"/>
              </a:rPr>
              <a:t>l’organizzazione mentale dei contenuti dell’esperienza e l’organizzazione linguistica delle parole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strette interrelazioni fra </a:t>
            </a:r>
            <a:r>
              <a:rPr lang="it-IT" sz="2800" dirty="0">
                <a:latin typeface="+mn-lt"/>
              </a:rPr>
              <a:t>concetti cognitivi e linguistici durante lo svolgersi di processi mentali e linguistici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costante interrelazione: fondamentale per il </a:t>
            </a:r>
            <a:r>
              <a:rPr lang="it-IT" sz="2800" dirty="0">
                <a:latin typeface="+mn-lt"/>
              </a:rPr>
              <a:t>processo </a:t>
            </a:r>
            <a:r>
              <a:rPr lang="it-IT" sz="2800" dirty="0" smtClean="0">
                <a:latin typeface="+mn-lt"/>
              </a:rPr>
              <a:t>di comprensione e produzione del linguaggio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continuo </a:t>
            </a:r>
            <a:r>
              <a:rPr lang="it-IT" sz="2800" dirty="0">
                <a:latin typeface="+mn-lt"/>
              </a:rPr>
              <a:t>rimando e rimbalzo fra unità semantiche e unità </a:t>
            </a:r>
            <a:r>
              <a:rPr lang="it-IT" sz="2800" dirty="0" smtClean="0">
                <a:latin typeface="+mn-lt"/>
              </a:rPr>
              <a:t>mentali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8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8560" y="1233036"/>
            <a:ext cx="7172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La traduzione fin </a:t>
            </a:r>
            <a:r>
              <a:rPr lang="it-IT" sz="2800" dirty="0">
                <a:latin typeface="+mn-lt"/>
              </a:rPr>
              <a:t>dall’antichità </a:t>
            </a:r>
            <a:r>
              <a:rPr lang="it-IT" sz="2800" dirty="0" smtClean="0">
                <a:latin typeface="+mn-lt"/>
              </a:rPr>
              <a:t>è stata oggetto di riflessioni da </a:t>
            </a:r>
            <a:r>
              <a:rPr lang="it-IT" sz="2800" dirty="0">
                <a:latin typeface="+mn-lt"/>
              </a:rPr>
              <a:t>parte dei traduttori </a:t>
            </a:r>
            <a:r>
              <a:rPr lang="it-IT" sz="2800" dirty="0" smtClean="0">
                <a:latin typeface="+mn-lt"/>
              </a:rPr>
              <a:t>stessi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l’interpretazione invece è stata spesso vista in contrapposizione alla traduzione in un’ottica negativa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Si deve attendere il secolo XX perché  divenga oggetto di riflessione e di studio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235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7220" y="480060"/>
            <a:ext cx="82524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Modelli di produzione del linguaggio applicati all’interpretazione - ruolo </a:t>
            </a:r>
            <a:r>
              <a:rPr lang="it-IT" sz="2800" dirty="0">
                <a:latin typeface="+mn-lt"/>
              </a:rPr>
              <a:t>della memoria MBT e </a:t>
            </a:r>
            <a:r>
              <a:rPr lang="it-IT" sz="2800" dirty="0" smtClean="0">
                <a:latin typeface="+mn-lt"/>
              </a:rPr>
              <a:t>MLT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modelli interattivi di riconoscimento del linguaggio orale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postulano </a:t>
            </a:r>
            <a:r>
              <a:rPr lang="it-IT" sz="2800" dirty="0">
                <a:latin typeface="+mn-lt"/>
              </a:rPr>
              <a:t>l’interazione fra le entrate sensoriali, il contesto e le aspettative </a:t>
            </a:r>
            <a:r>
              <a:rPr lang="it-IT" sz="2800" dirty="0" smtClean="0">
                <a:latin typeface="+mn-lt"/>
              </a:rPr>
              <a:t>dell’ascoltatore</a:t>
            </a:r>
          </a:p>
          <a:p>
            <a:r>
              <a:rPr lang="it-IT" sz="2800" dirty="0" smtClean="0">
                <a:latin typeface="+mn-lt"/>
              </a:rPr>
              <a:t>l’informazione </a:t>
            </a:r>
            <a:r>
              <a:rPr lang="it-IT" sz="2800" dirty="0">
                <a:latin typeface="+mn-lt"/>
              </a:rPr>
              <a:t>sensoriale è preponderante rispetto a quella </a:t>
            </a:r>
            <a:r>
              <a:rPr lang="it-IT" sz="2800" dirty="0" smtClean="0">
                <a:latin typeface="+mn-lt"/>
              </a:rPr>
              <a:t>concettuale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prevale </a:t>
            </a:r>
            <a:r>
              <a:rPr lang="it-IT" sz="2800" dirty="0">
                <a:latin typeface="+mn-lt"/>
              </a:rPr>
              <a:t>l’orientamento </a:t>
            </a:r>
            <a:r>
              <a:rPr lang="it-IT" sz="2800" i="1" dirty="0">
                <a:latin typeface="+mn-lt"/>
              </a:rPr>
              <a:t>bottom-up</a:t>
            </a:r>
            <a:r>
              <a:rPr lang="it-IT" sz="2800" dirty="0">
                <a:latin typeface="+mn-lt"/>
              </a:rPr>
              <a:t> rispetto a quello </a:t>
            </a:r>
            <a:r>
              <a:rPr lang="it-IT" sz="2800" i="1" dirty="0">
                <a:latin typeface="+mn-lt"/>
              </a:rPr>
              <a:t>top down</a:t>
            </a:r>
            <a:r>
              <a:rPr lang="it-IT" sz="2800" dirty="0">
                <a:latin typeface="+mn-lt"/>
              </a:rPr>
              <a:t> durante le fasi che portano al contatto dell’informazione percepita con quella immagazzinata in memoria, necessaria per ottenere il riconoscimento </a:t>
            </a:r>
          </a:p>
        </p:txBody>
      </p:sp>
    </p:spTree>
    <p:extLst>
      <p:ext uri="{BB962C8B-B14F-4D97-AF65-F5344CB8AC3E}">
        <p14:creationId xmlns:p14="http://schemas.microsoft.com/office/powerpoint/2010/main" val="4648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80060" y="1074420"/>
            <a:ext cx="82753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memoria </a:t>
            </a:r>
          </a:p>
          <a:p>
            <a:r>
              <a:rPr lang="it-IT" sz="2800" dirty="0">
                <a:latin typeface="+mn-lt"/>
              </a:rPr>
              <a:t>rete complessa di attività che ristruttura costantemente le esperienze alla luce della situazione presente del soggetto e del suo piano d’azione indirizzato al futuro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Nel processo di comprensione si evidenzia la costante interazione fra MBT e MLT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vari </a:t>
            </a:r>
            <a:r>
              <a:rPr lang="it-IT" sz="2800" dirty="0">
                <a:latin typeface="+mn-lt"/>
              </a:rPr>
              <a:t>tipi di analisi </a:t>
            </a:r>
          </a:p>
          <a:p>
            <a:r>
              <a:rPr lang="it-IT" sz="2800" dirty="0">
                <a:latin typeface="+mn-lt"/>
              </a:rPr>
              <a:t>per rilevare e confrontare le caratteristiche linguistico-formali del messaggio con quelle contenute nella MLT</a:t>
            </a:r>
          </a:p>
        </p:txBody>
      </p:sp>
    </p:spTree>
    <p:extLst>
      <p:ext uri="{BB962C8B-B14F-4D97-AF65-F5344CB8AC3E}">
        <p14:creationId xmlns:p14="http://schemas.microsoft.com/office/powerpoint/2010/main" val="20589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5760" y="652900"/>
            <a:ext cx="83321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</a:t>
            </a:r>
            <a:r>
              <a:rPr lang="it-IT" sz="2800" dirty="0" smtClean="0">
                <a:latin typeface="+mn-lt"/>
              </a:rPr>
              <a:t>imposio </a:t>
            </a:r>
            <a:r>
              <a:rPr lang="it-IT" sz="2800" dirty="0">
                <a:latin typeface="+mn-lt"/>
              </a:rPr>
              <a:t>della Nato a Venezia </a:t>
            </a:r>
            <a:r>
              <a:rPr lang="it-IT" sz="2800" dirty="0" smtClean="0">
                <a:latin typeface="+mn-lt"/>
              </a:rPr>
              <a:t>due modelli </a:t>
            </a:r>
          </a:p>
          <a:p>
            <a:r>
              <a:rPr lang="it-IT" sz="2800" dirty="0" smtClean="0">
                <a:latin typeface="+mn-lt"/>
              </a:rPr>
              <a:t>il </a:t>
            </a:r>
            <a:r>
              <a:rPr lang="it-IT" sz="2800" dirty="0">
                <a:latin typeface="+mn-lt"/>
              </a:rPr>
              <a:t>processo di comprensione del </a:t>
            </a:r>
            <a:r>
              <a:rPr lang="it-IT" sz="2800" dirty="0" smtClean="0">
                <a:latin typeface="+mn-lt"/>
              </a:rPr>
              <a:t>linguaggio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e quello dell’’IS </a:t>
            </a:r>
            <a:r>
              <a:rPr lang="it-IT" sz="2800" dirty="0">
                <a:latin typeface="+mn-lt"/>
              </a:rPr>
              <a:t>(Massaro 1978; Moser </a:t>
            </a:r>
            <a:r>
              <a:rPr lang="it-IT" sz="2800" dirty="0" smtClean="0">
                <a:latin typeface="+mn-lt"/>
              </a:rPr>
              <a:t>1978)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Le ipotesi di Massaro furono applicate </a:t>
            </a:r>
            <a:r>
              <a:rPr lang="it-IT" sz="2800" dirty="0">
                <a:latin typeface="+mn-lt"/>
              </a:rPr>
              <a:t>all’IS da Moser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l’elaborazione </a:t>
            </a:r>
            <a:r>
              <a:rPr lang="it-IT" sz="2800" dirty="0">
                <a:latin typeface="+mn-lt"/>
              </a:rPr>
              <a:t>del materiale in entrata </a:t>
            </a:r>
            <a:r>
              <a:rPr lang="it-IT" sz="2800" dirty="0" smtClean="0">
                <a:latin typeface="+mn-lt"/>
              </a:rPr>
              <a:t>illustrato </a:t>
            </a:r>
            <a:r>
              <a:rPr lang="it-IT" sz="2800" dirty="0">
                <a:latin typeface="+mn-lt"/>
              </a:rPr>
              <a:t>attraverso un diagramma di flusso dell’informazione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le </a:t>
            </a:r>
            <a:r>
              <a:rPr lang="it-IT" sz="2800" dirty="0">
                <a:latin typeface="+mn-lt"/>
              </a:rPr>
              <a:t>unità linguistiche minime, i fonemi, vengono confrontati con i dati e le regole fonologiche immagazzinati nella </a:t>
            </a:r>
            <a:r>
              <a:rPr lang="it-IT" sz="2800" dirty="0" smtClean="0">
                <a:latin typeface="+mn-lt"/>
              </a:rPr>
              <a:t>MLT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449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8620" y="525780"/>
            <a:ext cx="85496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Nel modello Moser, la MLT consente </a:t>
            </a:r>
            <a:r>
              <a:rPr lang="it-IT" sz="2800" dirty="0" smtClean="0">
                <a:latin typeface="+mn-lt"/>
              </a:rPr>
              <a:t>il </a:t>
            </a:r>
            <a:r>
              <a:rPr lang="it-IT" sz="2800" dirty="0">
                <a:latin typeface="+mn-lt"/>
              </a:rPr>
              <a:t>riconoscimento dei dati in entrata </a:t>
            </a:r>
            <a:r>
              <a:rPr lang="it-IT" sz="2800" dirty="0" smtClean="0">
                <a:latin typeface="+mn-lt"/>
              </a:rPr>
              <a:t>e la </a:t>
            </a:r>
            <a:r>
              <a:rPr lang="it-IT" sz="2800" dirty="0">
                <a:latin typeface="+mn-lt"/>
              </a:rPr>
              <a:t>loro integrazione con le conoscenze contestuali ed </a:t>
            </a:r>
            <a:r>
              <a:rPr lang="it-IT" sz="2800" dirty="0" smtClean="0">
                <a:latin typeface="+mn-lt"/>
              </a:rPr>
              <a:t>enciclopediche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La decodifica è </a:t>
            </a:r>
            <a:r>
              <a:rPr lang="it-IT" sz="2800" dirty="0">
                <a:latin typeface="+mn-lt"/>
              </a:rPr>
              <a:t>condizionata dai limiti della </a:t>
            </a:r>
            <a:r>
              <a:rPr lang="it-IT" sz="2800" dirty="0" smtClean="0">
                <a:latin typeface="+mn-lt"/>
              </a:rPr>
              <a:t>MBT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Moser postula </a:t>
            </a:r>
            <a:r>
              <a:rPr lang="it-IT" sz="2800" dirty="0">
                <a:latin typeface="+mn-lt"/>
              </a:rPr>
              <a:t>l’esistenza di un sistema in cui i concetti memorizzati contengono sia informazioni semantiche, sia informazioni </a:t>
            </a:r>
            <a:r>
              <a:rPr lang="it-IT" sz="2800" dirty="0" smtClean="0">
                <a:latin typeface="+mn-lt"/>
              </a:rPr>
              <a:t>fonetico-sintattiche </a:t>
            </a:r>
          </a:p>
          <a:p>
            <a:r>
              <a:rPr lang="it-IT" sz="2800" dirty="0" smtClean="0">
                <a:latin typeface="+mn-lt"/>
              </a:rPr>
              <a:t>individui bilingui: </a:t>
            </a:r>
            <a:r>
              <a:rPr lang="it-IT" sz="2800" dirty="0">
                <a:latin typeface="+mn-lt"/>
              </a:rPr>
              <a:t>occorrenze delle diverse lingue fanno capo allo stesso concetto </a:t>
            </a:r>
            <a:r>
              <a:rPr lang="it-IT" sz="2800" dirty="0" smtClean="0">
                <a:latin typeface="+mn-lt"/>
              </a:rPr>
              <a:t>- rete </a:t>
            </a:r>
            <a:r>
              <a:rPr lang="it-IT" sz="2800" dirty="0">
                <a:latin typeface="+mn-lt"/>
              </a:rPr>
              <a:t>di relazioni concettuali di tipo </a:t>
            </a:r>
            <a:r>
              <a:rPr lang="it-IT" sz="2800" dirty="0" err="1">
                <a:latin typeface="+mn-lt"/>
              </a:rPr>
              <a:t>intralinguistico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smtClean="0">
                <a:latin typeface="+mn-lt"/>
              </a:rPr>
              <a:t>interlinguistico</a:t>
            </a:r>
          </a:p>
          <a:p>
            <a:r>
              <a:rPr lang="it-IT" sz="2800" dirty="0" smtClean="0">
                <a:latin typeface="+mn-lt"/>
              </a:rPr>
              <a:t>più fitta </a:t>
            </a:r>
            <a:r>
              <a:rPr lang="it-IT" sz="2800" dirty="0">
                <a:latin typeface="+mn-lt"/>
              </a:rPr>
              <a:t>la </a:t>
            </a:r>
            <a:r>
              <a:rPr lang="it-IT" sz="2800" dirty="0" smtClean="0">
                <a:latin typeface="+mn-lt"/>
              </a:rPr>
              <a:t>rete, più </a:t>
            </a:r>
            <a:r>
              <a:rPr lang="it-IT" sz="2800" dirty="0">
                <a:latin typeface="+mn-lt"/>
              </a:rPr>
              <a:t>velocemente avvengono le operazioni di riconoscimento, decodifica e </a:t>
            </a:r>
            <a:r>
              <a:rPr lang="it-IT" sz="2800" dirty="0" smtClean="0">
                <a:latin typeface="+mn-lt"/>
              </a:rPr>
              <a:t>riformulazione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19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4380" y="800100"/>
            <a:ext cx="80467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Fondamenta per proposte didattiche</a:t>
            </a:r>
          </a:p>
          <a:p>
            <a:r>
              <a:rPr lang="it-IT" sz="2800" dirty="0" smtClean="0">
                <a:latin typeface="+mn-lt"/>
              </a:rPr>
              <a:t>per </a:t>
            </a:r>
            <a:r>
              <a:rPr lang="it-IT" sz="2800" dirty="0">
                <a:latin typeface="+mn-lt"/>
              </a:rPr>
              <a:t>sviluppare le abilità evidenziate dai </a:t>
            </a:r>
            <a:r>
              <a:rPr lang="it-IT" sz="2800" dirty="0" smtClean="0">
                <a:latin typeface="+mn-lt"/>
              </a:rPr>
              <a:t>professionisti</a:t>
            </a:r>
          </a:p>
          <a:p>
            <a:r>
              <a:rPr lang="it-IT" sz="2800" dirty="0" smtClean="0">
                <a:latin typeface="+mn-lt"/>
              </a:rPr>
              <a:t>come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analisi </a:t>
            </a:r>
            <a:r>
              <a:rPr lang="it-IT" sz="2800" dirty="0">
                <a:latin typeface="+mn-lt"/>
              </a:rPr>
              <a:t>e </a:t>
            </a:r>
            <a:r>
              <a:rPr lang="it-IT" sz="2800" dirty="0" smtClean="0">
                <a:latin typeface="+mn-lt"/>
              </a:rPr>
              <a:t>sintesi </a:t>
            </a:r>
            <a:r>
              <a:rPr lang="it-IT" sz="2800" dirty="0">
                <a:latin typeface="+mn-lt"/>
              </a:rPr>
              <a:t>di materiale </a:t>
            </a:r>
            <a:r>
              <a:rPr lang="it-IT" sz="2800" dirty="0" smtClean="0">
                <a:latin typeface="+mn-lt"/>
              </a:rPr>
              <a:t>verbale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capacità </a:t>
            </a:r>
            <a:r>
              <a:rPr lang="it-IT" sz="2800" dirty="0">
                <a:latin typeface="+mn-lt"/>
              </a:rPr>
              <a:t>di parafrasi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anticipazione</a:t>
            </a:r>
            <a:r>
              <a:rPr lang="it-IT" sz="2800" dirty="0">
                <a:latin typeface="+mn-lt"/>
              </a:rPr>
              <a:t>, </a:t>
            </a:r>
            <a:r>
              <a:rPr lang="it-IT" sz="2800" dirty="0" smtClean="0">
                <a:latin typeface="+mn-lt"/>
              </a:rPr>
              <a:t>per </a:t>
            </a:r>
            <a:r>
              <a:rPr lang="it-IT" sz="2800" dirty="0">
                <a:latin typeface="+mn-lt"/>
              </a:rPr>
              <a:t>accelerare i tempi di reazione agli stimoli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per </a:t>
            </a:r>
            <a:r>
              <a:rPr lang="it-IT" sz="2800" dirty="0">
                <a:latin typeface="+mn-lt"/>
              </a:rPr>
              <a:t>potenziare la capacità di divisione dell’attenzione fra l’ascolto e la produzione di un </a:t>
            </a:r>
            <a:r>
              <a:rPr lang="it-IT" sz="2800" dirty="0" smtClean="0">
                <a:latin typeface="+mn-lt"/>
              </a:rPr>
              <a:t>messaggio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4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2919" y="387972"/>
            <a:ext cx="86965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err="1" smtClean="0">
                <a:latin typeface="+mn-lt"/>
              </a:rPr>
              <a:t>Inizio</a:t>
            </a:r>
            <a:r>
              <a:rPr lang="de-DE" sz="2800" b="1" dirty="0" smtClean="0">
                <a:latin typeface="+mn-lt"/>
              </a:rPr>
              <a:t> </a:t>
            </a:r>
            <a:r>
              <a:rPr lang="de-DE" sz="2800" b="1" dirty="0" err="1" smtClean="0">
                <a:latin typeface="+mn-lt"/>
              </a:rPr>
              <a:t>anni</a:t>
            </a:r>
            <a:r>
              <a:rPr lang="de-DE" sz="2800" b="1" dirty="0" smtClean="0">
                <a:latin typeface="+mn-lt"/>
              </a:rPr>
              <a:t> 1990</a:t>
            </a:r>
          </a:p>
          <a:p>
            <a:r>
              <a:rPr lang="de-DE" sz="2800" dirty="0" err="1" smtClean="0">
                <a:latin typeface="+mn-lt"/>
              </a:rPr>
              <a:t>Ricerca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empirico-sperimentale</a:t>
            </a:r>
            <a:endParaRPr lang="de-DE" sz="2800" dirty="0">
              <a:latin typeface="+mn-lt"/>
            </a:endParaRP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Ci</a:t>
            </a:r>
            <a:r>
              <a:rPr lang="de-DE" sz="2800" dirty="0" smtClean="0">
                <a:latin typeface="+mn-lt"/>
              </a:rPr>
              <a:t> si </a:t>
            </a:r>
            <a:r>
              <a:rPr lang="de-DE" sz="2800" dirty="0" err="1" smtClean="0">
                <a:latin typeface="+mn-lt"/>
              </a:rPr>
              <a:t>interroga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sulla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collocazione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degli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studi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rivolti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all‘interpretazione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all‘interno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dei</a:t>
            </a:r>
            <a:r>
              <a:rPr lang="de-DE" sz="2800" dirty="0" smtClean="0">
                <a:latin typeface="+mn-lt"/>
              </a:rPr>
              <a:t> Translation Studies</a:t>
            </a:r>
          </a:p>
          <a:p>
            <a:endParaRPr lang="de-DE" sz="2800" b="1" dirty="0" smtClean="0">
              <a:latin typeface="+mn-lt"/>
            </a:endParaRPr>
          </a:p>
          <a:p>
            <a:r>
              <a:rPr lang="de-DE" sz="2800" b="1" dirty="0" err="1" smtClean="0">
                <a:latin typeface="+mn-lt"/>
              </a:rPr>
              <a:t>Salevsky</a:t>
            </a:r>
            <a:r>
              <a:rPr lang="de-DE" sz="2800" dirty="0" smtClean="0">
                <a:latin typeface="+mn-lt"/>
              </a:rPr>
              <a:t>  1992 ‚Dolmetschen </a:t>
            </a:r>
            <a:r>
              <a:rPr lang="de-DE" sz="2800" dirty="0">
                <a:latin typeface="+mn-lt"/>
              </a:rPr>
              <a:t>– Objekt  der Übersetzungs- oder </a:t>
            </a:r>
            <a:r>
              <a:rPr lang="de-DE" sz="2800" dirty="0" err="1" smtClean="0">
                <a:latin typeface="+mn-lt"/>
              </a:rPr>
              <a:t>Dolmetschwissenschaft</a:t>
            </a:r>
            <a:r>
              <a:rPr lang="de-DE" sz="2800" dirty="0" smtClean="0">
                <a:latin typeface="+mn-lt"/>
              </a:rPr>
              <a:t>‘</a:t>
            </a:r>
          </a:p>
          <a:p>
            <a:endParaRPr lang="de-DE" sz="2800" b="1" dirty="0" smtClean="0">
              <a:latin typeface="+mn-lt"/>
            </a:endParaRPr>
          </a:p>
          <a:p>
            <a:r>
              <a:rPr lang="de-DE" sz="2800" b="1" dirty="0" smtClean="0">
                <a:latin typeface="+mn-lt"/>
              </a:rPr>
              <a:t>1993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>
                <a:latin typeface="+mn-lt"/>
              </a:rPr>
              <a:t>The </a:t>
            </a:r>
            <a:r>
              <a:rPr lang="de-DE" sz="2800" dirty="0" err="1">
                <a:latin typeface="+mn-lt"/>
              </a:rPr>
              <a:t>Distinctive</a:t>
            </a:r>
            <a:r>
              <a:rPr lang="de-DE" sz="2800" dirty="0">
                <a:latin typeface="+mn-lt"/>
              </a:rPr>
              <a:t> Nature </a:t>
            </a:r>
            <a:r>
              <a:rPr lang="de-DE" sz="2800" dirty="0" err="1">
                <a:latin typeface="+mn-lt"/>
              </a:rPr>
              <a:t>of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Interpreting</a:t>
            </a:r>
            <a:r>
              <a:rPr lang="de-DE" sz="2800" dirty="0">
                <a:latin typeface="+mn-lt"/>
              </a:rPr>
              <a:t> Studies</a:t>
            </a:r>
            <a:r>
              <a:rPr lang="it-IT" sz="2800" dirty="0">
                <a:latin typeface="+mn-lt"/>
              </a:rPr>
              <a:t> </a:t>
            </a:r>
            <a:endParaRPr lang="it-IT" sz="2800" dirty="0" smtClean="0">
              <a:latin typeface="+mn-lt"/>
            </a:endParaRPr>
          </a:p>
          <a:p>
            <a:endParaRPr lang="de-DE" sz="2800" b="1" dirty="0" smtClean="0">
              <a:latin typeface="+mn-lt"/>
            </a:endParaRPr>
          </a:p>
          <a:p>
            <a:r>
              <a:rPr lang="de-DE" sz="2800" b="1" dirty="0" smtClean="0">
                <a:latin typeface="+mn-lt"/>
              </a:rPr>
              <a:t>1994</a:t>
            </a:r>
            <a:r>
              <a:rPr lang="de-DE" sz="2800" dirty="0" smtClean="0">
                <a:latin typeface="+mn-lt"/>
              </a:rPr>
              <a:t> Translation </a:t>
            </a:r>
            <a:r>
              <a:rPr lang="de-DE" sz="2800" dirty="0">
                <a:latin typeface="+mn-lt"/>
              </a:rPr>
              <a:t>Studies </a:t>
            </a:r>
            <a:r>
              <a:rPr lang="de-DE" sz="2800" dirty="0" err="1">
                <a:latin typeface="+mn-lt"/>
              </a:rPr>
              <a:t>Congress</a:t>
            </a:r>
            <a:r>
              <a:rPr lang="de-DE" sz="2800" dirty="0">
                <a:latin typeface="+mn-lt"/>
              </a:rPr>
              <a:t> 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>
                <a:latin typeface="+mn-lt"/>
              </a:rPr>
              <a:t>Vienna </a:t>
            </a:r>
            <a:endParaRPr lang="it-IT" sz="2800" dirty="0">
              <a:latin typeface="+mn-lt"/>
            </a:endParaRPr>
          </a:p>
          <a:p>
            <a:r>
              <a:rPr lang="de-DE" sz="2800" dirty="0" err="1">
                <a:latin typeface="+mn-lt"/>
              </a:rPr>
              <a:t>d</a:t>
            </a:r>
            <a:r>
              <a:rPr lang="de-DE" sz="2800" dirty="0" err="1" smtClean="0">
                <a:latin typeface="+mn-lt"/>
              </a:rPr>
              <a:t>ove</a:t>
            </a:r>
            <a:r>
              <a:rPr lang="de-DE" sz="2800" b="1" dirty="0" smtClean="0">
                <a:latin typeface="+mn-lt"/>
              </a:rPr>
              <a:t> Daniel </a:t>
            </a:r>
            <a:r>
              <a:rPr lang="de-DE" sz="2800" b="1" dirty="0" err="1">
                <a:latin typeface="+mn-lt"/>
              </a:rPr>
              <a:t>Gile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nella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relazione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d’apertura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parla</a:t>
            </a:r>
            <a:r>
              <a:rPr lang="de-DE" sz="2800" dirty="0" smtClean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pone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l‘accento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sulla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specifictà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degli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b="1" dirty="0" smtClean="0">
                <a:latin typeface="+mn-lt"/>
              </a:rPr>
              <a:t>Interpretation Studies</a:t>
            </a:r>
            <a:endParaRPr lang="it-IT" sz="2800" dirty="0">
              <a:latin typeface="+mn-lt"/>
            </a:endParaRPr>
          </a:p>
          <a:p>
            <a:r>
              <a:rPr lang="de-DE" sz="2800" dirty="0">
                <a:latin typeface="+mn-lt"/>
              </a:rPr>
              <a:t>	</a:t>
            </a:r>
            <a:r>
              <a:rPr lang="de-DE" sz="2800" dirty="0" smtClean="0">
                <a:latin typeface="+mn-lt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306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7200" y="914400"/>
            <a:ext cx="82067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+mn-lt"/>
              </a:rPr>
              <a:t>modèle</a:t>
            </a:r>
            <a:r>
              <a:rPr lang="it-IT" sz="2800" dirty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d’</a:t>
            </a:r>
            <a:r>
              <a:rPr lang="it-IT" sz="2800" i="1" dirty="0" err="1">
                <a:latin typeface="+mn-lt"/>
              </a:rPr>
              <a:t>efforts</a:t>
            </a:r>
            <a:r>
              <a:rPr lang="it-IT" sz="2800" dirty="0">
                <a:latin typeface="+mn-lt"/>
              </a:rPr>
              <a:t> o modello della ripartizione delle risorse di </a:t>
            </a:r>
            <a:r>
              <a:rPr lang="it-IT" sz="2800" dirty="0" err="1">
                <a:latin typeface="+mn-lt"/>
              </a:rPr>
              <a:t>Gile</a:t>
            </a:r>
            <a:r>
              <a:rPr lang="it-IT" sz="2800" dirty="0">
                <a:latin typeface="+mn-lt"/>
              </a:rPr>
              <a:t> (1985a, 1988, 1995a, 1995b, 1997),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elaborato </a:t>
            </a:r>
            <a:r>
              <a:rPr lang="it-IT" sz="2800" dirty="0">
                <a:latin typeface="+mn-lt"/>
              </a:rPr>
              <a:t>inizialmente per </a:t>
            </a:r>
            <a:r>
              <a:rPr lang="it-IT" sz="2800" dirty="0" smtClean="0">
                <a:latin typeface="+mn-lt"/>
              </a:rPr>
              <a:t>l’IS 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modificato </a:t>
            </a:r>
            <a:r>
              <a:rPr lang="it-IT" sz="2800" dirty="0">
                <a:latin typeface="+mn-lt"/>
              </a:rPr>
              <a:t>per essere applicato anche all’IC nonché ad altre forme di interpretazione e </a:t>
            </a:r>
            <a:r>
              <a:rPr lang="it-IT" sz="2800" dirty="0" smtClean="0">
                <a:latin typeface="+mn-lt"/>
              </a:rPr>
              <a:t>traduzione 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Gile</a:t>
            </a:r>
            <a:r>
              <a:rPr lang="it-IT" sz="2800" dirty="0" smtClean="0">
                <a:latin typeface="+mn-lt"/>
              </a:rPr>
              <a:t> non </a:t>
            </a:r>
            <a:r>
              <a:rPr lang="it-IT" sz="2800" dirty="0">
                <a:latin typeface="+mn-lt"/>
              </a:rPr>
              <a:t>illustra le diverse fasi del processo </a:t>
            </a:r>
            <a:r>
              <a:rPr lang="it-IT" sz="2800" dirty="0" smtClean="0">
                <a:latin typeface="+mn-lt"/>
              </a:rPr>
              <a:t>interpretativo</a:t>
            </a:r>
          </a:p>
          <a:p>
            <a:r>
              <a:rPr lang="it-IT" sz="2800" dirty="0" smtClean="0">
                <a:latin typeface="+mn-lt"/>
              </a:rPr>
              <a:t>vuole spiegare </a:t>
            </a:r>
            <a:r>
              <a:rPr lang="it-IT" sz="2800" dirty="0">
                <a:latin typeface="+mn-lt"/>
              </a:rPr>
              <a:t>le cause di possibili errori o difetti in </a:t>
            </a:r>
            <a:r>
              <a:rPr lang="it-IT" sz="2800" dirty="0" smtClean="0">
                <a:latin typeface="+mn-lt"/>
              </a:rPr>
              <a:t>un’interpretazione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24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1480" y="571500"/>
            <a:ext cx="87325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+mn-lt"/>
              </a:rPr>
              <a:t>Gile</a:t>
            </a:r>
            <a:r>
              <a:rPr lang="it-IT" sz="2800" dirty="0" smtClean="0">
                <a:latin typeface="+mn-lt"/>
              </a:rPr>
              <a:t> </a:t>
            </a:r>
          </a:p>
          <a:p>
            <a:r>
              <a:rPr lang="it-IT" sz="2800" dirty="0" smtClean="0">
                <a:latin typeface="+mn-lt"/>
              </a:rPr>
              <a:t>lo </a:t>
            </a:r>
            <a:r>
              <a:rPr lang="it-IT" sz="2800" dirty="0">
                <a:latin typeface="+mn-lt"/>
              </a:rPr>
              <a:t>sforzo cognitivo richiesto da un’attività complessa come l’IS </a:t>
            </a:r>
            <a:r>
              <a:rPr lang="it-IT" sz="2800" dirty="0" smtClean="0">
                <a:latin typeface="+mn-lt"/>
              </a:rPr>
              <a:t>può essere maggiore </a:t>
            </a:r>
            <a:r>
              <a:rPr lang="it-IT" sz="2800" dirty="0">
                <a:latin typeface="+mn-lt"/>
              </a:rPr>
              <a:t>delle risorse mentali disponibili </a:t>
            </a:r>
            <a:r>
              <a:rPr lang="it-IT" sz="2800" dirty="0" smtClean="0">
                <a:latin typeface="+mn-lt"/>
              </a:rPr>
              <a:t>all’interprete</a:t>
            </a:r>
          </a:p>
          <a:p>
            <a:r>
              <a:rPr lang="it-IT" sz="2800" dirty="0" smtClean="0">
                <a:latin typeface="+mn-lt"/>
              </a:rPr>
              <a:t>ipotizza </a:t>
            </a:r>
            <a:r>
              <a:rPr lang="it-IT" sz="2800" dirty="0">
                <a:latin typeface="+mn-lt"/>
              </a:rPr>
              <a:t>il concorso di tre ‘</a:t>
            </a:r>
            <a:r>
              <a:rPr lang="it-IT" sz="2800" i="1" dirty="0" err="1">
                <a:latin typeface="+mn-lt"/>
              </a:rPr>
              <a:t>efforts</a:t>
            </a:r>
            <a:r>
              <a:rPr lang="it-IT" sz="2800" dirty="0">
                <a:latin typeface="+mn-lt"/>
              </a:rPr>
              <a:t>’</a:t>
            </a:r>
          </a:p>
          <a:p>
            <a:r>
              <a:rPr lang="it-IT" sz="2800" dirty="0">
                <a:latin typeface="+mn-lt"/>
              </a:rPr>
              <a:t>tre sforzi cognitivi </a:t>
            </a:r>
            <a:r>
              <a:rPr lang="it-IT" sz="2800" dirty="0" smtClean="0">
                <a:latin typeface="+mn-lt"/>
              </a:rPr>
              <a:t>la </a:t>
            </a:r>
            <a:r>
              <a:rPr lang="it-IT" sz="2800" dirty="0">
                <a:latin typeface="+mn-lt"/>
              </a:rPr>
              <a:t>cui ripartizione è fondamentale per la buona riuscita dell’interpretazione</a:t>
            </a:r>
          </a:p>
          <a:p>
            <a:r>
              <a:rPr lang="it-IT" sz="2800" dirty="0">
                <a:latin typeface="+mn-lt"/>
              </a:rPr>
              <a:t>c</a:t>
            </a:r>
            <a:r>
              <a:rPr lang="it-IT" sz="2800" dirty="0" smtClean="0">
                <a:latin typeface="+mn-lt"/>
              </a:rPr>
              <a:t>on ‘</a:t>
            </a:r>
            <a:r>
              <a:rPr lang="it-IT" sz="2800" i="1" dirty="0" err="1" smtClean="0">
                <a:latin typeface="+mn-lt"/>
              </a:rPr>
              <a:t>effort</a:t>
            </a:r>
            <a:r>
              <a:rPr lang="it-IT" sz="2800" dirty="0">
                <a:latin typeface="+mn-lt"/>
              </a:rPr>
              <a:t>’ vuole mettere in evidenza lo sforzo compiuto per dirigere la propria attenzione su compiti cognitivi </a:t>
            </a:r>
            <a:r>
              <a:rPr lang="it-IT" sz="2800" dirty="0" smtClean="0">
                <a:latin typeface="+mn-lt"/>
              </a:rPr>
              <a:t>(</a:t>
            </a:r>
            <a:r>
              <a:rPr lang="it-IT" sz="2800" dirty="0" err="1">
                <a:latin typeface="+mn-lt"/>
              </a:rPr>
              <a:t>Gile</a:t>
            </a:r>
            <a:r>
              <a:rPr lang="it-IT" sz="2800" dirty="0">
                <a:latin typeface="+mn-lt"/>
              </a:rPr>
              <a:t> 1988</a:t>
            </a:r>
            <a:r>
              <a:rPr lang="it-IT" sz="2800" dirty="0" smtClean="0">
                <a:latin typeface="+mn-lt"/>
              </a:rPr>
              <a:t>) 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percezione del </a:t>
            </a:r>
            <a:r>
              <a:rPr lang="it-IT" sz="2800" dirty="0" smtClean="0">
                <a:latin typeface="+mn-lt"/>
              </a:rPr>
              <a:t>TP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produzione del TI </a:t>
            </a:r>
          </a:p>
          <a:p>
            <a:r>
              <a:rPr lang="it-IT" sz="2800" dirty="0">
                <a:latin typeface="+mn-lt"/>
              </a:rPr>
              <a:t>operazioni di memorizzazione o di richiamo dalla </a:t>
            </a:r>
            <a:r>
              <a:rPr lang="it-IT" sz="2800" dirty="0" smtClean="0">
                <a:latin typeface="+mn-lt"/>
              </a:rPr>
              <a:t>memoria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9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4557" y="296776"/>
            <a:ext cx="80796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latin typeface="+mn-lt"/>
              </a:rPr>
              <a:t>Fine </a:t>
            </a:r>
            <a:r>
              <a:rPr lang="de-DE" sz="2800" b="1" dirty="0" err="1">
                <a:latin typeface="+mn-lt"/>
              </a:rPr>
              <a:t>anni</a:t>
            </a:r>
            <a:r>
              <a:rPr lang="de-DE" sz="2800" b="1" dirty="0">
                <a:latin typeface="+mn-lt"/>
              </a:rPr>
              <a:t> 1990</a:t>
            </a:r>
          </a:p>
          <a:p>
            <a:r>
              <a:rPr lang="de-DE" sz="2800" dirty="0" err="1">
                <a:latin typeface="+mn-lt"/>
              </a:rPr>
              <a:t>Svolta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culturale</a:t>
            </a:r>
            <a:r>
              <a:rPr lang="de-DE" sz="2800" dirty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sociologica</a:t>
            </a:r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Inizia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il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ciclo</a:t>
            </a:r>
            <a:r>
              <a:rPr lang="de-DE" sz="2800" dirty="0" smtClean="0">
                <a:latin typeface="+mn-lt"/>
              </a:rPr>
              <a:t> di </a:t>
            </a:r>
            <a:r>
              <a:rPr lang="de-DE" sz="2800" dirty="0" err="1" smtClean="0">
                <a:latin typeface="+mn-lt"/>
              </a:rPr>
              <a:t>conferenze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dedicate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all‘interpretazione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dialogica</a:t>
            </a:r>
            <a:r>
              <a:rPr lang="de-DE" sz="2800" b="1" dirty="0" smtClean="0">
                <a:latin typeface="+mn-lt"/>
              </a:rPr>
              <a:t> </a:t>
            </a:r>
            <a:r>
              <a:rPr lang="de-DE" sz="2800" b="1" i="1" dirty="0" smtClean="0">
                <a:latin typeface="+mn-lt"/>
              </a:rPr>
              <a:t>The Critical Link</a:t>
            </a:r>
          </a:p>
          <a:p>
            <a:r>
              <a:rPr lang="de-DE" sz="2800" dirty="0" smtClean="0">
                <a:latin typeface="+mn-lt"/>
              </a:rPr>
              <a:t>Fondamentale in </a:t>
            </a:r>
            <a:r>
              <a:rPr lang="de-DE" sz="2800" dirty="0" err="1" smtClean="0">
                <a:latin typeface="+mn-lt"/>
              </a:rPr>
              <a:t>questo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ambito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studio</a:t>
            </a:r>
            <a:r>
              <a:rPr lang="de-DE" sz="2800" dirty="0">
                <a:latin typeface="+mn-lt"/>
              </a:rPr>
              <a:t> di Cecilia </a:t>
            </a:r>
            <a:r>
              <a:rPr lang="de-DE" sz="2800" dirty="0" err="1">
                <a:latin typeface="+mn-lt"/>
              </a:rPr>
              <a:t>Wadensjö</a:t>
            </a:r>
            <a:r>
              <a:rPr lang="de-DE" sz="2800" dirty="0">
                <a:latin typeface="+mn-lt"/>
              </a:rPr>
              <a:t> del  1998 </a:t>
            </a:r>
            <a:r>
              <a:rPr lang="de-DE" sz="2800" b="1" i="1" dirty="0" err="1">
                <a:latin typeface="+mn-lt"/>
              </a:rPr>
              <a:t>Interpreting</a:t>
            </a:r>
            <a:r>
              <a:rPr lang="de-DE" sz="2800" b="1" i="1" dirty="0">
                <a:latin typeface="+mn-lt"/>
              </a:rPr>
              <a:t> </a:t>
            </a:r>
            <a:r>
              <a:rPr lang="de-DE" sz="2800" b="1" i="1" dirty="0" err="1">
                <a:latin typeface="+mn-lt"/>
              </a:rPr>
              <a:t>as</a:t>
            </a:r>
            <a:r>
              <a:rPr lang="de-DE" sz="2800" b="1" i="1" dirty="0">
                <a:latin typeface="+mn-lt"/>
              </a:rPr>
              <a:t> Interaction </a:t>
            </a: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Cresce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l‘importanza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dell‘interpretazione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base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dialogica</a:t>
            </a:r>
            <a:endParaRPr lang="de-DE" sz="2800" dirty="0">
              <a:latin typeface="+mn-lt"/>
            </a:endParaRP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Interpretazione</a:t>
            </a:r>
            <a:r>
              <a:rPr lang="de-DE" sz="2800" dirty="0" smtClean="0">
                <a:latin typeface="+mn-lt"/>
              </a:rPr>
              <a:t> in </a:t>
            </a:r>
            <a:r>
              <a:rPr lang="de-DE" sz="2800" dirty="0" err="1" smtClean="0">
                <a:latin typeface="+mn-lt"/>
              </a:rPr>
              <a:t>ospedale</a:t>
            </a:r>
            <a:r>
              <a:rPr lang="de-DE" sz="2800" dirty="0" smtClean="0">
                <a:latin typeface="+mn-lt"/>
              </a:rPr>
              <a:t>, </a:t>
            </a:r>
          </a:p>
          <a:p>
            <a:r>
              <a:rPr lang="de-DE" sz="2800" dirty="0" smtClean="0">
                <a:latin typeface="+mn-lt"/>
              </a:rPr>
              <a:t>in </a:t>
            </a:r>
            <a:r>
              <a:rPr lang="de-DE" sz="2800" dirty="0" err="1" smtClean="0">
                <a:latin typeface="+mn-lt"/>
              </a:rPr>
              <a:t>ambito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giuridico</a:t>
            </a:r>
            <a:r>
              <a:rPr lang="de-DE" sz="2800" dirty="0" smtClean="0">
                <a:latin typeface="+mn-lt"/>
              </a:rPr>
              <a:t>, </a:t>
            </a:r>
          </a:p>
          <a:p>
            <a:r>
              <a:rPr lang="de-DE" sz="2800" dirty="0" err="1" smtClean="0">
                <a:latin typeface="+mn-lt"/>
              </a:rPr>
              <a:t>nell‘amministrazione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smtClean="0">
                <a:latin typeface="+mn-lt"/>
              </a:rPr>
              <a:t>e </a:t>
            </a:r>
            <a:r>
              <a:rPr lang="de-DE" sz="2800" dirty="0" err="1" smtClean="0">
                <a:latin typeface="+mn-lt"/>
              </a:rPr>
              <a:t>nei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servizi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pubblici</a:t>
            </a:r>
            <a:r>
              <a:rPr lang="de-DE" sz="2800" dirty="0" smtClean="0">
                <a:latin typeface="+mn-lt"/>
              </a:rPr>
              <a:t> </a:t>
            </a:r>
          </a:p>
          <a:p>
            <a:r>
              <a:rPr lang="de-DE" sz="2800" dirty="0" err="1" smtClean="0">
                <a:latin typeface="+mn-lt"/>
              </a:rPr>
              <a:t>nelle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zone</a:t>
            </a:r>
            <a:r>
              <a:rPr lang="de-DE" sz="2800" dirty="0" smtClean="0">
                <a:latin typeface="+mn-lt"/>
              </a:rPr>
              <a:t> di </a:t>
            </a:r>
            <a:r>
              <a:rPr lang="de-DE" sz="2800" dirty="0" err="1" smtClean="0">
                <a:latin typeface="+mn-lt"/>
              </a:rPr>
              <a:t>conflitto</a:t>
            </a:r>
            <a:r>
              <a:rPr lang="de-DE" sz="2800" dirty="0" smtClean="0">
                <a:latin typeface="+mn-lt"/>
              </a:rPr>
              <a:t> e di </a:t>
            </a:r>
            <a:r>
              <a:rPr lang="de-DE" sz="2800" dirty="0" err="1" smtClean="0">
                <a:latin typeface="+mn-lt"/>
              </a:rPr>
              <a:t>crisi</a:t>
            </a:r>
            <a:endParaRPr lang="de-DE" sz="2800" dirty="0">
              <a:latin typeface="+mn-lt"/>
            </a:endParaRPr>
          </a:p>
          <a:p>
            <a:endParaRPr lang="de-DE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87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7383" y="313512"/>
            <a:ext cx="82687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err="1" smtClean="0">
                <a:latin typeface="+mn-lt"/>
              </a:rPr>
              <a:t>Gli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studi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incentrati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sull‘interpretazione</a:t>
            </a:r>
            <a:r>
              <a:rPr lang="de-DE" sz="2800" dirty="0" smtClean="0">
                <a:latin typeface="+mn-lt"/>
              </a:rPr>
              <a:t> in </a:t>
            </a:r>
            <a:r>
              <a:rPr lang="de-DE" sz="2800" dirty="0" err="1" smtClean="0">
                <a:latin typeface="+mn-lt"/>
              </a:rPr>
              <a:t>questi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ambiti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pongono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l‘accento</a:t>
            </a:r>
            <a:r>
              <a:rPr lang="de-DE" sz="2800" dirty="0" smtClean="0">
                <a:latin typeface="+mn-lt"/>
              </a:rPr>
              <a:t> in </a:t>
            </a:r>
            <a:r>
              <a:rPr lang="de-DE" sz="2800" dirty="0" err="1" smtClean="0">
                <a:latin typeface="+mn-lt"/>
              </a:rPr>
              <a:t>particolare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</a:t>
            </a:r>
            <a:endParaRPr lang="de-DE" sz="2800" dirty="0" smtClean="0">
              <a:latin typeface="+mn-lt"/>
            </a:endParaRP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smtClean="0">
                <a:latin typeface="+mn-lt"/>
              </a:rPr>
              <a:t>la </a:t>
            </a:r>
            <a:r>
              <a:rPr lang="de-DE" sz="2800" dirty="0" err="1">
                <a:latin typeface="+mn-lt"/>
              </a:rPr>
              <a:t>costellazione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triadica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costituita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dai</a:t>
            </a:r>
            <a:r>
              <a:rPr lang="de-DE" sz="2800" dirty="0" smtClean="0">
                <a:latin typeface="+mn-lt"/>
              </a:rPr>
              <a:t> due </a:t>
            </a:r>
            <a:r>
              <a:rPr lang="de-DE" sz="2800" dirty="0" err="1" smtClean="0">
                <a:latin typeface="+mn-lt"/>
              </a:rPr>
              <a:t>interlocutori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primari</a:t>
            </a:r>
            <a:r>
              <a:rPr lang="de-DE" sz="2800" dirty="0" smtClean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dall‘interprete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smtClean="0">
                <a:latin typeface="+mn-lt"/>
              </a:rPr>
              <a:t>e le </a:t>
            </a:r>
            <a:r>
              <a:rPr lang="de-DE" sz="2800" dirty="0" err="1" smtClean="0">
                <a:latin typeface="+mn-lt"/>
              </a:rPr>
              <a:t>conseguenze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che</a:t>
            </a:r>
            <a:r>
              <a:rPr lang="de-DE" sz="2800" dirty="0" smtClean="0">
                <a:latin typeface="+mn-lt"/>
              </a:rPr>
              <a:t> ne </a:t>
            </a:r>
            <a:r>
              <a:rPr lang="de-DE" sz="2800" dirty="0" err="1" smtClean="0">
                <a:latin typeface="+mn-lt"/>
              </a:rPr>
              <a:t>derivano</a:t>
            </a:r>
            <a:r>
              <a:rPr lang="de-DE" sz="2800" dirty="0" smtClean="0">
                <a:latin typeface="+mn-lt"/>
              </a:rPr>
              <a:t> per </a:t>
            </a:r>
            <a:r>
              <a:rPr lang="de-DE" sz="2800" dirty="0" err="1" smtClean="0">
                <a:latin typeface="+mn-lt"/>
              </a:rPr>
              <a:t>l‘interazione</a:t>
            </a:r>
            <a:endParaRPr lang="de-DE" sz="2800" dirty="0" smtClean="0">
              <a:latin typeface="+mn-lt"/>
            </a:endParaRP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>
                <a:latin typeface="+mn-lt"/>
              </a:rPr>
              <a:t>asimmetria</a:t>
            </a:r>
            <a:r>
              <a:rPr lang="de-DE" sz="2800" dirty="0">
                <a:latin typeface="+mn-lt"/>
              </a:rPr>
              <a:t> die </a:t>
            </a:r>
            <a:r>
              <a:rPr lang="de-DE" sz="2800" dirty="0" err="1">
                <a:latin typeface="+mn-lt"/>
              </a:rPr>
              <a:t>ruoli</a:t>
            </a:r>
            <a:endParaRPr lang="de-DE" sz="2800" dirty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ruolo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dell‘interprete</a:t>
            </a:r>
            <a:r>
              <a:rPr lang="de-DE" sz="2800" dirty="0" smtClean="0">
                <a:latin typeface="+mn-lt"/>
              </a:rPr>
              <a:t>,</a:t>
            </a:r>
          </a:p>
          <a:p>
            <a:r>
              <a:rPr lang="de-DE" sz="2800" dirty="0" err="1" smtClean="0">
                <a:latin typeface="+mn-lt"/>
              </a:rPr>
              <a:t>rapporti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>
                <a:latin typeface="+mn-lt"/>
              </a:rPr>
              <a:t>di </a:t>
            </a:r>
            <a:r>
              <a:rPr lang="de-DE" sz="2800" dirty="0" err="1" smtClean="0">
                <a:latin typeface="+mn-lt"/>
              </a:rPr>
              <a:t>potere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fra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gli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interlocutori</a:t>
            </a:r>
            <a:r>
              <a:rPr lang="de-DE" sz="2800" dirty="0" smtClean="0">
                <a:latin typeface="+mn-lt"/>
              </a:rPr>
              <a:t>, </a:t>
            </a:r>
          </a:p>
          <a:p>
            <a:r>
              <a:rPr lang="de-DE" sz="2800" dirty="0" err="1" smtClean="0">
                <a:latin typeface="+mn-lt"/>
              </a:rPr>
              <a:t>etica</a:t>
            </a:r>
            <a:r>
              <a:rPr lang="de-DE" sz="2800" dirty="0" smtClean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deontologia</a:t>
            </a:r>
            <a:r>
              <a:rPr lang="de-DE" sz="2800" dirty="0" smtClean="0">
                <a:latin typeface="+mn-lt"/>
              </a:rPr>
              <a:t> professionale</a:t>
            </a:r>
          </a:p>
          <a:p>
            <a:r>
              <a:rPr lang="de-DE" sz="2800" dirty="0" smtClean="0">
                <a:latin typeface="+mn-lt"/>
              </a:rPr>
              <a:t>norme </a:t>
            </a:r>
            <a:endParaRPr lang="de-DE" sz="2800" dirty="0">
              <a:latin typeface="+mn-lt"/>
            </a:endParaRPr>
          </a:p>
          <a:p>
            <a:r>
              <a:rPr lang="de-DE" sz="2800" dirty="0" err="1">
                <a:latin typeface="+mn-lt"/>
              </a:rPr>
              <a:t>c</a:t>
            </a:r>
            <a:r>
              <a:rPr lang="de-DE" sz="2800" dirty="0" err="1" smtClean="0">
                <a:latin typeface="+mn-lt"/>
              </a:rPr>
              <a:t>riteri</a:t>
            </a:r>
            <a:r>
              <a:rPr lang="de-DE" sz="2800" dirty="0" smtClean="0">
                <a:latin typeface="+mn-lt"/>
              </a:rPr>
              <a:t> di </a:t>
            </a:r>
            <a:r>
              <a:rPr lang="de-DE" sz="2800" dirty="0" err="1" smtClean="0">
                <a:latin typeface="+mn-lt"/>
              </a:rPr>
              <a:t>imparzialità</a:t>
            </a:r>
            <a:r>
              <a:rPr lang="de-DE" sz="2800" dirty="0" smtClean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trasparenza</a:t>
            </a:r>
            <a:r>
              <a:rPr lang="de-DE" sz="2800" dirty="0" smtClean="0">
                <a:latin typeface="+mn-lt"/>
              </a:rPr>
              <a:t> </a:t>
            </a:r>
            <a:endParaRPr lang="de-D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93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64204" y="1391497"/>
            <a:ext cx="84046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err="1" smtClean="0">
                <a:latin typeface="+mn-lt"/>
              </a:rPr>
              <a:t>Translation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r>
              <a:rPr lang="it-IT" sz="2800" dirty="0">
                <a:latin typeface="+mn-lt"/>
              </a:rPr>
              <a:t> è </a:t>
            </a:r>
            <a:r>
              <a:rPr lang="it-IT" sz="2800" dirty="0" smtClean="0">
                <a:latin typeface="+mn-lt"/>
              </a:rPr>
              <a:t>la </a:t>
            </a:r>
            <a:r>
              <a:rPr lang="it-IT" sz="2800" dirty="0">
                <a:latin typeface="+mn-lt"/>
              </a:rPr>
              <a:t>denominazione sovraordinata che ingloba entrambi gli indirizzi: gli studi di traduzione e gli studi di </a:t>
            </a:r>
            <a:r>
              <a:rPr lang="it-IT" sz="2800" dirty="0" smtClean="0">
                <a:latin typeface="+mn-lt"/>
              </a:rPr>
              <a:t>interpretazione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 </a:t>
            </a:r>
            <a:r>
              <a:rPr lang="it-IT" sz="2800" dirty="0">
                <a:latin typeface="+mn-lt"/>
              </a:rPr>
              <a:t>livello di singoli paesi si riscontrano differenze e orientamenti diversi: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 </a:t>
            </a:r>
            <a:r>
              <a:rPr lang="it-IT" sz="2800" dirty="0">
                <a:latin typeface="+mn-lt"/>
              </a:rPr>
              <a:t>livello </a:t>
            </a:r>
            <a:r>
              <a:rPr lang="it-IT" sz="2800" dirty="0" smtClean="0">
                <a:latin typeface="+mn-lt"/>
              </a:rPr>
              <a:t>internazionale si </a:t>
            </a:r>
            <a:r>
              <a:rPr lang="it-IT" sz="2800" dirty="0">
                <a:latin typeface="+mn-lt"/>
              </a:rPr>
              <a:t>parla di </a:t>
            </a:r>
            <a:r>
              <a:rPr lang="it-IT" sz="2800" dirty="0" err="1">
                <a:latin typeface="+mn-lt"/>
              </a:rPr>
              <a:t>Interpreting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Studies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distinguendoli e separandoli dai </a:t>
            </a:r>
            <a:r>
              <a:rPr lang="it-IT" sz="2800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 smtClean="0">
                <a:latin typeface="+mn-lt"/>
              </a:rPr>
              <a:t>Studies</a:t>
            </a:r>
            <a:endParaRPr lang="it-IT" sz="2800" dirty="0" smtClean="0">
              <a:latin typeface="+mn-lt"/>
            </a:endParaRPr>
          </a:p>
          <a:p>
            <a:endParaRPr lang="it-IT" sz="2800" b="1" dirty="0">
              <a:latin typeface="+mn-lt"/>
            </a:endParaRP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2166" y="802889"/>
            <a:ext cx="78950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Calibri"/>
                <a:cs typeface="Calibri"/>
              </a:rPr>
              <a:t>Riccardi, Alessandra 2003</a:t>
            </a:r>
          </a:p>
          <a:p>
            <a:r>
              <a:rPr lang="it-IT" sz="3200" i="1" dirty="0">
                <a:latin typeface="Calibri"/>
                <a:cs typeface="Calibri"/>
              </a:rPr>
              <a:t>Dalla traduzione all’interpretazione. Studi d’interpretazione simultanea</a:t>
            </a:r>
            <a:r>
              <a:rPr lang="it-IT" sz="3200" dirty="0">
                <a:latin typeface="Calibri"/>
                <a:cs typeface="Calibri"/>
              </a:rPr>
              <a:t>, Milano: Led, </a:t>
            </a:r>
            <a:r>
              <a:rPr lang="it-IT" sz="3200" dirty="0" smtClean="0">
                <a:latin typeface="Calibri"/>
                <a:cs typeface="Calibri"/>
              </a:rPr>
              <a:t>129-155</a:t>
            </a:r>
          </a:p>
          <a:p>
            <a:endParaRPr lang="it-IT" sz="3200" dirty="0">
              <a:latin typeface="Calibri"/>
              <a:cs typeface="Calibri"/>
            </a:endParaRPr>
          </a:p>
          <a:p>
            <a:r>
              <a:rPr lang="it-IT" sz="3200" i="1" dirty="0" err="1">
                <a:latin typeface="+mn-lt"/>
              </a:rPr>
              <a:t>Interpreting</a:t>
            </a:r>
            <a:r>
              <a:rPr lang="it-IT" sz="3200" i="1" dirty="0">
                <a:latin typeface="+mn-lt"/>
              </a:rPr>
              <a:t> </a:t>
            </a:r>
            <a:r>
              <a:rPr lang="it-IT" sz="3200" i="1" dirty="0" err="1">
                <a:latin typeface="+mn-lt"/>
              </a:rPr>
              <a:t>Studies</a:t>
            </a:r>
            <a:r>
              <a:rPr lang="it-IT" sz="3200" i="1" dirty="0">
                <a:latin typeface="+mn-lt"/>
              </a:rPr>
              <a:t> </a:t>
            </a:r>
            <a:r>
              <a:rPr lang="it-IT" sz="3200" dirty="0">
                <a:latin typeface="+mn-lt"/>
                <a:cs typeface="Calibri"/>
              </a:rPr>
              <a:t>– </a:t>
            </a:r>
            <a:r>
              <a:rPr lang="it-IT" sz="3200" dirty="0">
                <a:latin typeface="+mn-lt"/>
              </a:rPr>
              <a:t>Franz </a:t>
            </a:r>
            <a:r>
              <a:rPr lang="it-IT" sz="3200" dirty="0" err="1">
                <a:latin typeface="+mn-lt"/>
              </a:rPr>
              <a:t>Pöchhacker</a:t>
            </a:r>
            <a:endParaRPr lang="it-IT" sz="3200" dirty="0">
              <a:latin typeface="+mn-lt"/>
            </a:endParaRPr>
          </a:p>
          <a:p>
            <a:r>
              <a:rPr lang="it-IT" sz="3200" dirty="0" err="1" smtClean="0">
                <a:latin typeface="+mn-lt"/>
              </a:rPr>
              <a:t>Handbook</a:t>
            </a:r>
            <a:r>
              <a:rPr lang="it-IT" sz="3200" dirty="0" smtClean="0">
                <a:latin typeface="+mn-lt"/>
              </a:rPr>
              <a:t> </a:t>
            </a:r>
            <a:r>
              <a:rPr lang="it-IT" sz="3200" dirty="0">
                <a:latin typeface="+mn-lt"/>
              </a:rPr>
              <a:t>of </a:t>
            </a:r>
            <a:r>
              <a:rPr lang="it-IT" sz="3200" dirty="0" err="1">
                <a:latin typeface="+mn-lt"/>
              </a:rPr>
              <a:t>Translation</a:t>
            </a:r>
            <a:r>
              <a:rPr lang="it-IT" sz="3200" dirty="0">
                <a:latin typeface="+mn-lt"/>
              </a:rPr>
              <a:t> </a:t>
            </a:r>
            <a:r>
              <a:rPr lang="it-IT" sz="3200" dirty="0" err="1" smtClean="0">
                <a:latin typeface="+mn-lt"/>
              </a:rPr>
              <a:t>Studies</a:t>
            </a:r>
            <a:r>
              <a:rPr lang="it-IT" sz="3200" smtClean="0">
                <a:latin typeface="+mn-lt"/>
              </a:rPr>
              <a:t>, 2010</a:t>
            </a:r>
            <a:endParaRPr lang="it-IT" sz="3200" dirty="0">
              <a:latin typeface="+mn-lt"/>
            </a:endParaRPr>
          </a:p>
          <a:p>
            <a:r>
              <a:rPr lang="it-IT" sz="3200" dirty="0" err="1">
                <a:latin typeface="+mn-lt"/>
              </a:rPr>
              <a:t>Eds</a:t>
            </a:r>
            <a:r>
              <a:rPr lang="it-IT" sz="3200" dirty="0">
                <a:latin typeface="+mn-lt"/>
              </a:rPr>
              <a:t>. Yves Gambier and </a:t>
            </a:r>
            <a:r>
              <a:rPr lang="it-IT" sz="3200" dirty="0" err="1">
                <a:latin typeface="+mn-lt"/>
              </a:rPr>
              <a:t>Luc</a:t>
            </a:r>
            <a:r>
              <a:rPr lang="it-IT" sz="3200" dirty="0">
                <a:latin typeface="+mn-lt"/>
              </a:rPr>
              <a:t> van </a:t>
            </a:r>
            <a:r>
              <a:rPr lang="it-IT" sz="3200" dirty="0" err="1">
                <a:latin typeface="+mn-lt"/>
              </a:rPr>
              <a:t>Doorslaer</a:t>
            </a:r>
            <a:r>
              <a:rPr lang="it-IT" sz="3200" dirty="0">
                <a:latin typeface="+mn-lt"/>
              </a:rPr>
              <a:t>, Amsterdam: John </a:t>
            </a:r>
            <a:r>
              <a:rPr lang="it-IT" sz="3200" dirty="0" err="1" smtClean="0">
                <a:latin typeface="+mn-lt"/>
              </a:rPr>
              <a:t>Benjamins</a:t>
            </a:r>
            <a:endParaRPr lang="it-IT" sz="3200" dirty="0"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60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8262" y="35163"/>
            <a:ext cx="875713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>
                <a:latin typeface="+mn-lt"/>
              </a:rPr>
              <a:t> 						Translation Studies</a:t>
            </a:r>
          </a:p>
          <a:p>
            <a:r>
              <a:rPr lang="de-DE" sz="2800" dirty="0" smtClean="0">
                <a:latin typeface="+mn-lt"/>
              </a:rPr>
              <a:t>Translation </a:t>
            </a:r>
            <a:r>
              <a:rPr lang="de-DE" sz="2800" dirty="0">
                <a:latin typeface="+mn-lt"/>
              </a:rPr>
              <a:t>Studies </a:t>
            </a:r>
            <a:r>
              <a:rPr lang="de-DE" sz="2800" dirty="0" smtClean="0">
                <a:latin typeface="+mn-lt"/>
              </a:rPr>
              <a:t>					</a:t>
            </a:r>
            <a:r>
              <a:rPr lang="de-DE" sz="2800" dirty="0" err="1" smtClean="0">
                <a:latin typeface="+mn-lt"/>
              </a:rPr>
              <a:t>Interpreting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>
                <a:latin typeface="+mn-lt"/>
              </a:rPr>
              <a:t>Studies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Traduttologia/Scienze della Traduzione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 smtClean="0">
                <a:latin typeface="+mn-lt"/>
              </a:rPr>
              <a:t>Settore Scientifico Disciplinare:	Lingua e traduzione - Comprende </a:t>
            </a:r>
            <a:r>
              <a:rPr lang="it-IT" sz="2800" dirty="0">
                <a:latin typeface="+mn-lt"/>
              </a:rPr>
              <a:t>l'analisi metalinguistica della </a:t>
            </a:r>
            <a:r>
              <a:rPr lang="it-IT" sz="2800" dirty="0" smtClean="0">
                <a:latin typeface="+mn-lt"/>
              </a:rPr>
              <a:t>lingua </a:t>
            </a:r>
            <a:r>
              <a:rPr lang="is-IS" sz="2800" dirty="0" smtClean="0">
                <a:latin typeface="+mn-lt"/>
              </a:rPr>
              <a:t>….</a:t>
            </a:r>
            <a:r>
              <a:rPr lang="it-IT" sz="2800" dirty="0" smtClean="0">
                <a:latin typeface="+mn-lt"/>
              </a:rPr>
              <a:t> nelle </a:t>
            </a:r>
            <a:r>
              <a:rPr lang="it-IT" sz="2800" dirty="0">
                <a:latin typeface="+mn-lt"/>
              </a:rPr>
              <a:t>sue dimensioni sincroniche e diacroniche, nelle sue strutture fonetiche, morfologiche, sintattiche, lessicali, testuali e pragmatiche, nonché nei diversi livelli e registri di comunicazione orale e scritta; comprende </a:t>
            </a:r>
            <a:r>
              <a:rPr lang="it-IT" sz="2800" b="1" dirty="0">
                <a:latin typeface="+mn-lt"/>
              </a:rPr>
              <a:t>inoltre</a:t>
            </a:r>
            <a:r>
              <a:rPr lang="it-IT" sz="2800" dirty="0">
                <a:latin typeface="+mn-lt"/>
              </a:rPr>
              <a:t> gli </a:t>
            </a:r>
            <a:r>
              <a:rPr lang="it-IT" sz="2800" b="1" dirty="0">
                <a:latin typeface="+mn-lt"/>
              </a:rPr>
              <a:t>studi finalizzati alla pratica e alla riflessione sull'attività traduttiva, scritta e orale</a:t>
            </a:r>
            <a:r>
              <a:rPr lang="it-IT" sz="2800" dirty="0">
                <a:latin typeface="+mn-lt"/>
              </a:rPr>
              <a:t>, nelle sue molteplici articolazioni, non letteraria, generica e specialistica e nelle applicazioni multimediali (fra cui la traduzione e interpretazione di cui all'art.1 della L.478/84</a:t>
            </a:r>
            <a:r>
              <a:rPr lang="it-IT" sz="2800" dirty="0" smtClean="0">
                <a:latin typeface="+mn-lt"/>
              </a:rPr>
              <a:t>).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20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6185" y="1230922"/>
            <a:ext cx="80713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Studi d’interpretazione</a:t>
            </a:r>
          </a:p>
          <a:p>
            <a:r>
              <a:rPr lang="it-IT" sz="2800" dirty="0" smtClean="0">
                <a:latin typeface="+mn-lt"/>
              </a:rPr>
              <a:t>comprendono tutte le forme d’interpretazione che si suddividono principalmente in due filoni principali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Interpretazione di Conferenza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Interpretazione Dialogica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73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5984" y="975544"/>
            <a:ext cx="80109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1950 primi studi e pubblicazioni: Herbert 1952 , </a:t>
            </a:r>
            <a:r>
              <a:rPr lang="it-IT" sz="2800" dirty="0" err="1" smtClean="0">
                <a:latin typeface="+mn-lt"/>
              </a:rPr>
              <a:t>Rozan</a:t>
            </a:r>
            <a:r>
              <a:rPr lang="it-IT" sz="2800" dirty="0" smtClean="0">
                <a:latin typeface="+mn-lt"/>
              </a:rPr>
              <a:t> 1956, </a:t>
            </a:r>
            <a:r>
              <a:rPr lang="it-IT" sz="2800" dirty="0" err="1" smtClean="0">
                <a:latin typeface="+mn-lt"/>
              </a:rPr>
              <a:t>Ilg</a:t>
            </a:r>
            <a:r>
              <a:rPr lang="it-IT" sz="2800" dirty="0" smtClean="0">
                <a:latin typeface="+mn-lt"/>
              </a:rPr>
              <a:t> 1959</a:t>
            </a:r>
          </a:p>
          <a:p>
            <a:r>
              <a:rPr lang="it-IT" sz="2800" dirty="0" err="1" smtClean="0">
                <a:latin typeface="+mn-lt"/>
              </a:rPr>
              <a:t>Paneth</a:t>
            </a:r>
            <a:r>
              <a:rPr lang="it-IT" sz="2800" dirty="0" smtClean="0">
                <a:latin typeface="+mn-lt"/>
              </a:rPr>
              <a:t> 1957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1960 fino alla metà degli anni 1970 </a:t>
            </a:r>
          </a:p>
          <a:p>
            <a:r>
              <a:rPr lang="it-IT" sz="2800" dirty="0" smtClean="0">
                <a:latin typeface="+mn-lt"/>
              </a:rPr>
              <a:t>inizia distacco dalla linguistica –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interesse per i processi di ricezione e produzione del linguaggio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studi di orientamento cognitivo, psicologia cognitiva e psicolinguistica</a:t>
            </a:r>
          </a:p>
          <a:p>
            <a:endParaRPr lang="it-IT" sz="2800" dirty="0" smtClean="0">
              <a:latin typeface="+mn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046155" y="180867"/>
            <a:ext cx="5002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Interpretazione di Conferenza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6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6713" y="536714"/>
            <a:ext cx="77326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Simultaneità di ricezione e produzione </a:t>
            </a:r>
          </a:p>
          <a:p>
            <a:endParaRPr lang="it-IT" sz="2800" dirty="0" smtClean="0"/>
          </a:p>
          <a:p>
            <a:r>
              <a:rPr lang="it-IT" sz="2800" dirty="0" smtClean="0"/>
              <a:t>Correlazione </a:t>
            </a:r>
            <a:r>
              <a:rPr lang="it-IT" sz="2800" dirty="0"/>
              <a:t>delle pause fra discorso di partenza e discorso d’arrivo</a:t>
            </a:r>
          </a:p>
          <a:p>
            <a:endParaRPr lang="it-IT" sz="2800" dirty="0" smtClean="0"/>
          </a:p>
          <a:p>
            <a:r>
              <a:rPr lang="it-IT" sz="2800" dirty="0" smtClean="0"/>
              <a:t>Divisione </a:t>
            </a:r>
            <a:r>
              <a:rPr lang="it-IT" sz="2800" dirty="0"/>
              <a:t>dell’attenzione 	</a:t>
            </a:r>
          </a:p>
          <a:p>
            <a:endParaRPr lang="it-IT" sz="2800" dirty="0" smtClean="0"/>
          </a:p>
          <a:p>
            <a:r>
              <a:rPr lang="it-IT" sz="2800" dirty="0" smtClean="0"/>
              <a:t>Fasi </a:t>
            </a:r>
            <a:r>
              <a:rPr lang="it-IT" sz="2800" dirty="0"/>
              <a:t>di elaborazione</a:t>
            </a:r>
          </a:p>
          <a:p>
            <a:endParaRPr lang="it-IT" sz="2800" dirty="0" smtClean="0"/>
          </a:p>
          <a:p>
            <a:r>
              <a:rPr lang="it-IT" sz="2800" dirty="0" err="1" smtClean="0"/>
              <a:t>Décalage</a:t>
            </a:r>
            <a:r>
              <a:rPr lang="it-IT" sz="2800" dirty="0" smtClean="0"/>
              <a:t> </a:t>
            </a:r>
            <a:endParaRPr lang="it-IT" sz="2800" dirty="0"/>
          </a:p>
          <a:p>
            <a:endParaRPr lang="it-IT" sz="2800" dirty="0" smtClean="0"/>
          </a:p>
          <a:p>
            <a:r>
              <a:rPr lang="it-IT" sz="2800" dirty="0" smtClean="0"/>
              <a:t>Segmentazione</a:t>
            </a:r>
            <a:endParaRPr lang="it-IT" sz="2800" dirty="0"/>
          </a:p>
          <a:p>
            <a:endParaRPr lang="it-IT" sz="2800" dirty="0" smtClean="0"/>
          </a:p>
          <a:p>
            <a:r>
              <a:rPr lang="it-IT" sz="2800" dirty="0" smtClean="0"/>
              <a:t>Effetti </a:t>
            </a:r>
            <a:r>
              <a:rPr lang="it-IT" sz="2800" dirty="0"/>
              <a:t>della velocità </a:t>
            </a:r>
            <a:r>
              <a:rPr lang="it-IT" sz="2800" dirty="0" smtClean="0"/>
              <a:t>d’eloquio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01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11727" y="935181"/>
            <a:ext cx="88322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+mn-lt"/>
              </a:rPr>
              <a:t>F</a:t>
            </a:r>
            <a:r>
              <a:rPr lang="it-IT" sz="3200" dirty="0" smtClean="0">
                <a:latin typeface="+mn-lt"/>
              </a:rPr>
              <a:t>enomeni </a:t>
            </a:r>
            <a:r>
              <a:rPr lang="it-IT" sz="3200" dirty="0">
                <a:latin typeface="+mn-lt"/>
              </a:rPr>
              <a:t>temporali </a:t>
            </a:r>
            <a:endParaRPr lang="it-IT" sz="3200" dirty="0" smtClean="0">
              <a:latin typeface="+mn-lt"/>
            </a:endParaRPr>
          </a:p>
          <a:p>
            <a:r>
              <a:rPr lang="it-IT" sz="3200" dirty="0">
                <a:latin typeface="+mn-lt"/>
              </a:rPr>
              <a:t>correlazione delle pause TO e nel TI </a:t>
            </a:r>
          </a:p>
          <a:p>
            <a:r>
              <a:rPr lang="it-IT" sz="3200" dirty="0">
                <a:latin typeface="+mn-lt"/>
              </a:rPr>
              <a:t>s</a:t>
            </a:r>
            <a:r>
              <a:rPr lang="it-IT" sz="3200" dirty="0" smtClean="0">
                <a:latin typeface="+mn-lt"/>
              </a:rPr>
              <a:t>i riteneva impossibile la sincronicità fra </a:t>
            </a:r>
            <a:r>
              <a:rPr lang="it-IT" sz="3200" dirty="0">
                <a:latin typeface="+mn-lt"/>
              </a:rPr>
              <a:t>ricezione ed </a:t>
            </a:r>
            <a:r>
              <a:rPr lang="it-IT" sz="3200" dirty="0" smtClean="0">
                <a:latin typeface="+mn-lt"/>
              </a:rPr>
              <a:t>enunciazione </a:t>
            </a:r>
          </a:p>
          <a:p>
            <a:r>
              <a:rPr lang="it-IT" sz="3200" dirty="0" err="1" smtClean="0">
                <a:latin typeface="+mn-lt"/>
              </a:rPr>
              <a:t>Gerver</a:t>
            </a:r>
            <a:r>
              <a:rPr lang="it-IT" sz="3200" dirty="0" smtClean="0">
                <a:latin typeface="+mn-lt"/>
              </a:rPr>
              <a:t> </a:t>
            </a:r>
            <a:r>
              <a:rPr lang="it-IT" sz="3200" dirty="0">
                <a:latin typeface="+mn-lt"/>
              </a:rPr>
              <a:t>(1975, 1976) </a:t>
            </a:r>
            <a:r>
              <a:rPr lang="it-IT" sz="3200" dirty="0" smtClean="0">
                <a:latin typeface="+mn-lt"/>
              </a:rPr>
              <a:t>metodi </a:t>
            </a:r>
            <a:r>
              <a:rPr lang="it-IT" sz="3200" dirty="0">
                <a:latin typeface="+mn-lt"/>
              </a:rPr>
              <a:t>di rilevazione </a:t>
            </a:r>
            <a:r>
              <a:rPr lang="it-IT" sz="3200" dirty="0" smtClean="0">
                <a:latin typeface="+mn-lt"/>
              </a:rPr>
              <a:t>diversi </a:t>
            </a:r>
          </a:p>
          <a:p>
            <a:endParaRPr lang="it-IT" sz="3200" dirty="0">
              <a:latin typeface="+mn-lt"/>
            </a:endParaRPr>
          </a:p>
          <a:p>
            <a:endParaRPr lang="it-IT" sz="3200" dirty="0" smtClean="0">
              <a:latin typeface="+mn-lt"/>
            </a:endParaRPr>
          </a:p>
          <a:p>
            <a:r>
              <a:rPr lang="it-IT" sz="3200" dirty="0" smtClean="0">
                <a:latin typeface="+mn-lt"/>
              </a:rPr>
              <a:t>la </a:t>
            </a:r>
            <a:r>
              <a:rPr lang="it-IT" sz="3200" dirty="0">
                <a:latin typeface="+mn-lt"/>
              </a:rPr>
              <a:t>simultaneità d’ascolto e d’eloquio per gran parte del periodo in cui l’oratore parla </a:t>
            </a:r>
            <a:r>
              <a:rPr lang="it-IT" sz="3200" dirty="0" smtClean="0">
                <a:latin typeface="+mn-lt"/>
              </a:rPr>
              <a:t>è uno </a:t>
            </a:r>
            <a:r>
              <a:rPr lang="it-IT" sz="3200" dirty="0">
                <a:latin typeface="+mn-lt"/>
              </a:rPr>
              <a:t>dei fenomeni </a:t>
            </a:r>
            <a:r>
              <a:rPr lang="it-IT" sz="3200" dirty="0" smtClean="0">
                <a:latin typeface="+mn-lt"/>
              </a:rPr>
              <a:t>più studiati e meglio </a:t>
            </a:r>
            <a:r>
              <a:rPr lang="it-IT" sz="3200" dirty="0">
                <a:latin typeface="+mn-lt"/>
              </a:rPr>
              <a:t>documentati nella ricerca </a:t>
            </a:r>
            <a:r>
              <a:rPr lang="it-IT" sz="3200" dirty="0" smtClean="0">
                <a:latin typeface="+mn-lt"/>
              </a:rPr>
              <a:t>sull’interpretazione</a:t>
            </a:r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17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3000" y="571500"/>
            <a:ext cx="72009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Divisione dell’attenzione</a:t>
            </a:r>
          </a:p>
          <a:p>
            <a:r>
              <a:rPr lang="it-IT" sz="2800" dirty="0" smtClean="0">
                <a:latin typeface="+mn-lt"/>
              </a:rPr>
              <a:t>Teorie della capacità 	- colli di bottiglia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Livello d’elaborazione</a:t>
            </a:r>
          </a:p>
          <a:p>
            <a:r>
              <a:rPr lang="it-IT" sz="2800" dirty="0" smtClean="0">
                <a:latin typeface="+mn-lt"/>
              </a:rPr>
              <a:t>Ascolto </a:t>
            </a:r>
            <a:r>
              <a:rPr lang="it-IT" sz="2800" dirty="0" err="1" smtClean="0">
                <a:latin typeface="+mn-lt"/>
              </a:rPr>
              <a:t>shadowing</a:t>
            </a:r>
            <a:r>
              <a:rPr lang="it-IT" sz="2800" dirty="0" smtClean="0">
                <a:latin typeface="+mn-lt"/>
              </a:rPr>
              <a:t> interpretazione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Distacco temporale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Velocità d’eloquio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Segmentazione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Gerver</a:t>
            </a:r>
            <a:r>
              <a:rPr lang="it-IT" sz="2800" dirty="0" smtClean="0">
                <a:latin typeface="+mn-lt"/>
              </a:rPr>
              <a:t>: Modello dell’IS come processo di elaborazione delle informazioni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84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</TotalTime>
  <Words>1493</Words>
  <Application>Microsoft Office PowerPoint</Application>
  <PresentationFormat>Presentazione su schermo (4:3)</PresentationFormat>
  <Paragraphs>241</Paragraphs>
  <Slides>30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164</cp:revision>
  <cp:lastPrinted>2018-10-25T11:00:08Z</cp:lastPrinted>
  <dcterms:created xsi:type="dcterms:W3CDTF">2011-09-28T05:46:17Z</dcterms:created>
  <dcterms:modified xsi:type="dcterms:W3CDTF">2019-11-11T16:28:06Z</dcterms:modified>
</cp:coreProperties>
</file>