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notesMasterIdLst>
    <p:notesMasterId r:id="rId31"/>
  </p:notesMasterIdLst>
  <p:sldIdLst>
    <p:sldId id="257" r:id="rId2"/>
    <p:sldId id="392" r:id="rId3"/>
    <p:sldId id="393" r:id="rId4"/>
    <p:sldId id="394" r:id="rId5"/>
    <p:sldId id="403" r:id="rId6"/>
    <p:sldId id="396" r:id="rId7"/>
    <p:sldId id="397" r:id="rId8"/>
    <p:sldId id="398" r:id="rId9"/>
    <p:sldId id="399" r:id="rId10"/>
    <p:sldId id="400" r:id="rId11"/>
    <p:sldId id="401" r:id="rId12"/>
    <p:sldId id="402" r:id="rId13"/>
    <p:sldId id="404" r:id="rId14"/>
    <p:sldId id="405" r:id="rId15"/>
    <p:sldId id="410" r:id="rId16"/>
    <p:sldId id="411" r:id="rId17"/>
    <p:sldId id="412" r:id="rId18"/>
    <p:sldId id="406" r:id="rId19"/>
    <p:sldId id="407" r:id="rId20"/>
    <p:sldId id="409" r:id="rId21"/>
    <p:sldId id="413" r:id="rId22"/>
    <p:sldId id="418" r:id="rId23"/>
    <p:sldId id="419" r:id="rId24"/>
    <p:sldId id="417" r:id="rId25"/>
    <p:sldId id="420" r:id="rId26"/>
    <p:sldId id="414" r:id="rId27"/>
    <p:sldId id="416" r:id="rId28"/>
    <p:sldId id="408" r:id="rId29"/>
    <p:sldId id="421" r:id="rId30"/>
  </p:sldIdLst>
  <p:sldSz cx="9144000" cy="6858000" type="screen4x3"/>
  <p:notesSz cx="6797675" cy="9926638"/>
  <p:defaultTextStyle>
    <a:defPPr>
      <a:defRPr lang="it-IT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" charset="0"/>
        <a:ea typeface="ＭＳ Ｐゴシック" pitchFamily="-1" charset="-128"/>
        <a:cs typeface="ＭＳ Ｐゴシック" pitchFamily="-1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72" autoAdjust="0"/>
    <p:restoredTop sz="93677" autoAdjust="0"/>
  </p:normalViewPr>
  <p:slideViewPr>
    <p:cSldViewPr snapToGrid="0" snapToObjects="1">
      <p:cViewPr varScale="1">
        <p:scale>
          <a:sx n="72" d="100"/>
          <a:sy n="72" d="100"/>
        </p:scale>
        <p:origin x="98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0525005-3748-354A-8657-78697661F109}" type="datetime1">
              <a:rPr lang="it-IT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03C24B-B9AC-374D-8B87-1D24445A24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1492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ＭＳ Ｐゴシック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/>
          </a:p>
        </p:txBody>
      </p:sp>
      <p:sp>
        <p:nvSpPr>
          <p:cNvPr id="153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D87D4FE-9C25-1449-B552-D0043333FC9A}" type="slidenum">
              <a:rPr lang="it-IT" smtClean="0"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 smtClean="0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4621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603C24B-B9AC-374D-8B87-1D24445A2472}" type="slidenum">
              <a:rPr lang="it-IT" smtClean="0"/>
              <a:pPr>
                <a:defRPr/>
              </a:pPr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91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AADA03-3ABB-6740-8646-2AD1A4FA9B00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199D40-B664-E54D-801D-2844EC90E4B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A57720-420C-C048-A663-6CB86C30E53C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B72BED-0C82-154A-900A-C54CF0558879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DE4869-485E-E84C-87B6-815E9CE76EE4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F36AF2-0D7B-B94E-9B3C-F82ACB5740B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68DA5C-47B6-3448-96B6-A206796921AD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578B3-633B-5D4F-821A-620DE911D1D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18CB82-FA40-AF41-9E1B-FB013D56D48E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5F5C50-722B-1841-99BB-873AC243AC1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2631D5-E0D0-C547-AE5F-5890135990C2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73F7C7-1128-1D4A-9463-C6EB5E22D2E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D4E726-BF29-9B44-AE40-BC884080E7BE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101472-8E69-8743-BA3C-B4A43143C062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0809FA-6BEF-6F47-BDB7-AFFACAC71A39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535467-8135-7C47-8529-42B6658FA6D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8839831-B9D8-F845-A65C-CBA8F93AC495}" type="datetime1">
              <a:rPr lang="it-IT" smtClean="0"/>
              <a:pPr>
                <a:defRPr/>
              </a:pPr>
              <a:t>11/11/2019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4433765-345F-FD4F-90A5-3AEE2410C3B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2768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0" y="2030693"/>
            <a:ext cx="9144000" cy="28067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it-IT">
              <a:latin typeface="Calibri" pitchFamily="-1" charset="0"/>
            </a:endParaRPr>
          </a:p>
        </p:txBody>
      </p:sp>
      <p:sp>
        <p:nvSpPr>
          <p:cNvPr id="14339" name="CasellaDiTesto 3"/>
          <p:cNvSpPr txBox="1">
            <a:spLocks noChangeArrowheads="1"/>
          </p:cNvSpPr>
          <p:nvPr/>
        </p:nvSpPr>
        <p:spPr bwMode="auto">
          <a:xfrm>
            <a:off x="1" y="2339240"/>
            <a:ext cx="9144000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de-DE" sz="2600" dirty="0" smtClean="0"/>
              <a:t>Il </a:t>
            </a:r>
            <a:r>
              <a:rPr lang="de-DE" sz="2600" dirty="0" err="1" smtClean="0"/>
              <a:t>concetto</a:t>
            </a:r>
            <a:r>
              <a:rPr lang="de-DE" sz="2600" dirty="0" smtClean="0"/>
              <a:t> di </a:t>
            </a:r>
            <a:r>
              <a:rPr lang="de-DE" sz="2600" dirty="0" err="1" smtClean="0"/>
              <a:t>equivalenza</a:t>
            </a:r>
            <a:endParaRPr lang="de-DE" sz="2600" dirty="0" smtClean="0"/>
          </a:p>
          <a:p>
            <a:pPr algn="ctr"/>
            <a:r>
              <a:rPr lang="de-DE" sz="2600" dirty="0" err="1" smtClean="0"/>
              <a:t>Teorie</a:t>
            </a:r>
            <a:r>
              <a:rPr lang="de-DE" sz="2600" dirty="0" smtClean="0"/>
              <a:t> </a:t>
            </a:r>
            <a:r>
              <a:rPr lang="de-DE" sz="2600" dirty="0" err="1" smtClean="0"/>
              <a:t>Funzionaliste</a:t>
            </a:r>
            <a:endParaRPr lang="it-IT" sz="2600" dirty="0"/>
          </a:p>
        </p:txBody>
      </p:sp>
      <p:pic>
        <p:nvPicPr>
          <p:cNvPr id="14341" name="Picture 7" descr="C:\Documents and Settings\vmosetti\My Documents\Personale\cindy\Università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313" y="5667375"/>
            <a:ext cx="4046537" cy="8350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2180492" y="3496409"/>
            <a:ext cx="497142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it-IT" sz="2400" dirty="0" smtClean="0">
                <a:latin typeface="Calibri" pitchFamily="-1" charset="0"/>
              </a:rPr>
              <a:t>Alessandra Riccardi </a:t>
            </a:r>
          </a:p>
          <a:p>
            <a:pPr algn="ctr"/>
            <a:r>
              <a:rPr lang="it-IT" sz="2400" dirty="0" smtClean="0">
                <a:latin typeface="Calibri" pitchFamily="-1" charset="0"/>
              </a:rPr>
              <a:t>11-11-2019</a:t>
            </a:r>
            <a:endParaRPr lang="it-IT" sz="2400" dirty="0">
              <a:latin typeface="Calibri" pitchFamily="-1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4597400" y="5334000"/>
            <a:ext cx="4457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it-IT" dirty="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Dipartimento </a:t>
            </a:r>
            <a:r>
              <a:rPr lang="it-IT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di Scienze Giuridiche, del Linguaggio, dell`Interpretazione e della Traduzione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391507" y="486669"/>
            <a:ext cx="490610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tx2">
                    <a:lumMod val="75000"/>
                  </a:schemeClr>
                </a:solidFill>
              </a:rPr>
              <a:t>F</a:t>
            </a: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ondamenti teorici della traduzione e dell’interpretazione</a:t>
            </a:r>
          </a:p>
          <a:p>
            <a:pPr algn="ctr"/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Studi di interpretazione</a:t>
            </a:r>
            <a:endParaRPr lang="it-IT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64204" y="505839"/>
            <a:ext cx="811286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n-lt"/>
              </a:rPr>
              <a:t>Peter NEWMARK</a:t>
            </a:r>
            <a:endParaRPr lang="it-IT" sz="2800" dirty="0">
              <a:latin typeface="+mn-lt"/>
            </a:endParaRPr>
          </a:p>
          <a:p>
            <a:r>
              <a:rPr lang="en-US" sz="2800" i="1" dirty="0">
                <a:latin typeface="+mn-lt"/>
              </a:rPr>
              <a:t>Approaches to Translation </a:t>
            </a:r>
            <a:r>
              <a:rPr lang="en-US" sz="2800" dirty="0">
                <a:latin typeface="+mn-lt"/>
              </a:rPr>
              <a:t>1981</a:t>
            </a:r>
            <a:r>
              <a:rPr lang="en-US" sz="2800" i="1" dirty="0">
                <a:latin typeface="+mn-lt"/>
              </a:rPr>
              <a:t>, A Textbook of Translation</a:t>
            </a:r>
            <a:r>
              <a:rPr lang="en-US" sz="2800" dirty="0">
                <a:latin typeface="+mn-lt"/>
              </a:rPr>
              <a:t> (1988</a:t>
            </a:r>
            <a:r>
              <a:rPr lang="en-US" sz="2800" dirty="0" smtClean="0">
                <a:latin typeface="+mn-lt"/>
              </a:rPr>
              <a:t>) 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err="1" smtClean="0">
                <a:latin typeface="+mn-lt"/>
              </a:rPr>
              <a:t>Critica</a:t>
            </a:r>
            <a:r>
              <a:rPr lang="en-US" sz="2800" dirty="0" smtClean="0">
                <a:latin typeface="+mn-lt"/>
              </a:rPr>
              <a:t> Nida</a:t>
            </a:r>
          </a:p>
          <a:p>
            <a:r>
              <a:rPr lang="en-US" sz="2800" dirty="0" err="1" smtClean="0">
                <a:latin typeface="+mn-lt"/>
              </a:rPr>
              <a:t>L’effetto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equivalente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è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un’illusione</a:t>
            </a:r>
            <a:endParaRPr lang="en-US" sz="2800" dirty="0" smtClean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r>
              <a:rPr lang="en-US" sz="2800" dirty="0" err="1" smtClean="0">
                <a:latin typeface="+mn-lt"/>
              </a:rPr>
              <a:t>Rimane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sempre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il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divario</a:t>
            </a:r>
            <a:r>
              <a:rPr lang="en-US" sz="2800" dirty="0" smtClean="0">
                <a:latin typeface="+mn-lt"/>
              </a:rPr>
              <a:t> o </a:t>
            </a:r>
            <a:r>
              <a:rPr lang="en-US" sz="2800" dirty="0" err="1" smtClean="0">
                <a:latin typeface="+mn-lt"/>
              </a:rPr>
              <a:t>il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conflitto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nello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scegliere</a:t>
            </a:r>
            <a:r>
              <a:rPr lang="en-US" sz="2800" dirty="0" smtClean="0">
                <a:latin typeface="+mn-lt"/>
              </a:rPr>
              <a:t> un </a:t>
            </a:r>
            <a:r>
              <a:rPr lang="en-US" sz="2800" dirty="0" err="1" smtClean="0">
                <a:latin typeface="+mn-lt"/>
              </a:rPr>
              <a:t>orientamento</a:t>
            </a:r>
            <a:r>
              <a:rPr lang="en-US" sz="2800" dirty="0" smtClean="0">
                <a:latin typeface="+mn-lt"/>
              </a:rPr>
              <a:t> verso la lingua di </a:t>
            </a:r>
            <a:r>
              <a:rPr lang="en-US" sz="2800" dirty="0" err="1" smtClean="0">
                <a:latin typeface="+mn-lt"/>
              </a:rPr>
              <a:t>partenza</a:t>
            </a:r>
            <a:r>
              <a:rPr lang="en-US" sz="2800" dirty="0" smtClean="0">
                <a:latin typeface="+mn-lt"/>
              </a:rPr>
              <a:t> o </a:t>
            </a:r>
            <a:r>
              <a:rPr lang="en-US" sz="2800" dirty="0" err="1" smtClean="0">
                <a:latin typeface="+mn-lt"/>
              </a:rPr>
              <a:t>d’arrivo</a:t>
            </a:r>
            <a:endParaRPr lang="en-US" sz="2800" dirty="0" smtClean="0">
              <a:latin typeface="+mn-lt"/>
            </a:endParaRP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Propone </a:t>
            </a:r>
            <a:r>
              <a:rPr lang="en-US" sz="2800" dirty="0" err="1" smtClean="0">
                <a:latin typeface="+mn-lt"/>
              </a:rPr>
              <a:t>una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 err="1" smtClean="0">
                <a:latin typeface="+mn-lt"/>
              </a:rPr>
              <a:t>traduzione</a:t>
            </a:r>
            <a:r>
              <a:rPr lang="en-US" sz="2800" dirty="0" smtClean="0">
                <a:latin typeface="+mn-lt"/>
              </a:rPr>
              <a:t> </a:t>
            </a:r>
          </a:p>
          <a:p>
            <a:r>
              <a:rPr lang="en-US" sz="2800" dirty="0" err="1">
                <a:latin typeface="+mn-lt"/>
              </a:rPr>
              <a:t>s</a:t>
            </a:r>
            <a:r>
              <a:rPr lang="en-US" sz="2800" dirty="0" err="1" smtClean="0">
                <a:latin typeface="+mn-lt"/>
              </a:rPr>
              <a:t>emantica</a:t>
            </a:r>
            <a:r>
              <a:rPr lang="en-US" sz="2800" dirty="0" smtClean="0">
                <a:latin typeface="+mn-lt"/>
              </a:rPr>
              <a:t>									</a:t>
            </a:r>
            <a:r>
              <a:rPr lang="en-US" sz="2800" dirty="0" err="1" smtClean="0">
                <a:latin typeface="+mn-lt"/>
              </a:rPr>
              <a:t>comunicativa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55484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95336" y="1186773"/>
            <a:ext cx="643971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Critiche</a:t>
            </a:r>
          </a:p>
          <a:p>
            <a:r>
              <a:rPr lang="it-IT" sz="2800" dirty="0" smtClean="0">
                <a:latin typeface="+mn-lt"/>
              </a:rPr>
              <a:t>Carattere prescrittivo</a:t>
            </a:r>
          </a:p>
          <a:p>
            <a:r>
              <a:rPr lang="it-IT" sz="2800" dirty="0" smtClean="0">
                <a:latin typeface="+mn-lt"/>
              </a:rPr>
              <a:t>Mantiene un linguaggio che riflette ancora il periodo antecedente all’era linguistica degli studi di traduzione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Meriti</a:t>
            </a:r>
          </a:p>
          <a:p>
            <a:r>
              <a:rPr lang="it-IT" sz="2800" dirty="0" smtClean="0">
                <a:latin typeface="+mn-lt"/>
              </a:rPr>
              <a:t>Molti esempi pratici per esemplificare</a:t>
            </a:r>
          </a:p>
          <a:p>
            <a:r>
              <a:rPr lang="it-IT" sz="2800" dirty="0" smtClean="0">
                <a:latin typeface="+mn-lt"/>
              </a:rPr>
              <a:t>Tratta questioni pratiche rilevanti per la traduzione 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55395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8017" y="719847"/>
            <a:ext cx="836578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+mn-lt"/>
              </a:rPr>
              <a:t>Werner Koller 1979 </a:t>
            </a:r>
            <a:r>
              <a:rPr lang="de-DE" sz="2800" i="1" dirty="0">
                <a:latin typeface="+mn-lt"/>
              </a:rPr>
              <a:t>Einführung in die Übersetzungswissenschaft</a:t>
            </a:r>
            <a:endParaRPr lang="it-IT" sz="2800" dirty="0">
              <a:latin typeface="+mn-lt"/>
            </a:endParaRPr>
          </a:p>
          <a:p>
            <a:r>
              <a:rPr lang="de-DE" sz="2800" i="1" dirty="0">
                <a:latin typeface="+mn-lt"/>
              </a:rPr>
              <a:t> </a:t>
            </a:r>
            <a:endParaRPr lang="it-IT" sz="2800" dirty="0">
              <a:latin typeface="+mn-lt"/>
            </a:endParaRPr>
          </a:p>
          <a:p>
            <a:r>
              <a:rPr lang="it-IT" sz="2800" b="1" dirty="0">
                <a:latin typeface="+mn-lt"/>
              </a:rPr>
              <a:t>Equivalenza</a:t>
            </a:r>
            <a:r>
              <a:rPr lang="it-IT" sz="2800" dirty="0">
                <a:latin typeface="+mn-lt"/>
              </a:rPr>
              <a:t> si riferisce ad elementi equivalenti in coppie di TP e TA e contesti</a:t>
            </a:r>
          </a:p>
          <a:p>
            <a:r>
              <a:rPr lang="it-IT" sz="2800" b="1" dirty="0">
                <a:latin typeface="+mn-lt"/>
              </a:rPr>
              <a:t>Corrispondenza</a:t>
            </a:r>
            <a:r>
              <a:rPr lang="it-IT" sz="2800" dirty="0">
                <a:latin typeface="+mn-lt"/>
              </a:rPr>
              <a:t>  si rifà alla linguistica contrastiva, confronto fra sistemi linguistici</a:t>
            </a:r>
          </a:p>
          <a:p>
            <a:r>
              <a:rPr lang="it-IT" sz="2800" dirty="0">
                <a:latin typeface="+mn-lt"/>
              </a:rPr>
              <a:t> </a:t>
            </a:r>
          </a:p>
          <a:p>
            <a:r>
              <a:rPr lang="it-IT" sz="2800" dirty="0">
                <a:latin typeface="+mn-lt"/>
              </a:rPr>
              <a:t>La conoscenza e l’abilità nel trovare equivalenza rivela competenza traduttiva</a:t>
            </a:r>
          </a:p>
          <a:p>
            <a:r>
              <a:rPr lang="it-IT" sz="2800" dirty="0">
                <a:latin typeface="+mn-lt"/>
              </a:rPr>
              <a:t>La conoscenza delle </a:t>
            </a:r>
            <a:r>
              <a:rPr lang="it-IT" sz="2800" dirty="0" smtClean="0">
                <a:latin typeface="+mn-lt"/>
              </a:rPr>
              <a:t>corrispondenze </a:t>
            </a:r>
            <a:r>
              <a:rPr lang="it-IT" sz="2800" dirty="0">
                <a:latin typeface="+mn-lt"/>
              </a:rPr>
              <a:t>indica competenza nella lingua straniera</a:t>
            </a:r>
          </a:p>
        </p:txBody>
      </p:sp>
    </p:spTree>
    <p:extLst>
      <p:ext uri="{BB962C8B-B14F-4D97-AF65-F5344CB8AC3E}">
        <p14:creationId xmlns:p14="http://schemas.microsoft.com/office/powerpoint/2010/main" val="10774877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712067" y="925714"/>
            <a:ext cx="597278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Tipi di equivalenza: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denotativa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- rispetto al contenuto</a:t>
            </a:r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>
                <a:latin typeface="+mn-lt"/>
              </a:rPr>
              <a:t>c</a:t>
            </a:r>
            <a:r>
              <a:rPr lang="it-IT" sz="2800" dirty="0" smtClean="0">
                <a:latin typeface="+mn-lt"/>
              </a:rPr>
              <a:t>onnotativa – alle scelte lessicali</a:t>
            </a:r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>
                <a:latin typeface="+mn-lt"/>
              </a:rPr>
              <a:t>t</a:t>
            </a:r>
            <a:r>
              <a:rPr lang="it-IT" sz="2800" dirty="0" smtClean="0">
                <a:latin typeface="+mn-lt"/>
              </a:rPr>
              <a:t>estuale - </a:t>
            </a:r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>
                <a:latin typeface="+mn-lt"/>
              </a:rPr>
              <a:t>p</a:t>
            </a:r>
            <a:r>
              <a:rPr lang="it-IT" sz="2800" dirty="0" smtClean="0">
                <a:latin typeface="+mn-lt"/>
              </a:rPr>
              <a:t>ragmatica – rispetto al destinatario</a:t>
            </a:r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formale – forma ed estetica del testo 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69797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03115" y="447475"/>
            <a:ext cx="815177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latin typeface="+mn-lt"/>
              </a:rPr>
              <a:t>Teorie funzionaliste-comunicative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err="1" smtClean="0">
                <a:latin typeface="+mn-lt"/>
              </a:rPr>
              <a:t>Katharina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 err="1" smtClean="0">
                <a:latin typeface="+mn-lt"/>
              </a:rPr>
              <a:t>Reiß</a:t>
            </a:r>
            <a:r>
              <a:rPr lang="it-IT" sz="2800" dirty="0" smtClean="0">
                <a:latin typeface="+mn-lt"/>
              </a:rPr>
              <a:t> </a:t>
            </a:r>
          </a:p>
          <a:p>
            <a:r>
              <a:rPr lang="it-IT" sz="2800" i="1" dirty="0" err="1" smtClean="0">
                <a:latin typeface="+mn-lt"/>
              </a:rPr>
              <a:t>Textbestimmung</a:t>
            </a:r>
            <a:r>
              <a:rPr lang="it-IT" sz="2800" i="1" dirty="0" smtClean="0">
                <a:latin typeface="+mn-lt"/>
              </a:rPr>
              <a:t> und </a:t>
            </a:r>
            <a:r>
              <a:rPr lang="it-IT" sz="2800" i="1" dirty="0" err="1" smtClean="0">
                <a:latin typeface="+mn-lt"/>
              </a:rPr>
              <a:t>Übersetzungsmethode</a:t>
            </a:r>
            <a:r>
              <a:rPr lang="it-IT" sz="2800" i="1" dirty="0" smtClean="0">
                <a:latin typeface="+mn-lt"/>
              </a:rPr>
              <a:t>  </a:t>
            </a:r>
            <a:r>
              <a:rPr lang="it-IT" sz="2800" dirty="0" smtClean="0">
                <a:latin typeface="+mn-lt"/>
              </a:rPr>
              <a:t>1969</a:t>
            </a:r>
          </a:p>
          <a:p>
            <a:r>
              <a:rPr lang="it-IT" sz="2800" dirty="0" smtClean="0">
                <a:latin typeface="+mn-lt"/>
              </a:rPr>
              <a:t>Tipologie testuali e scelte traduttive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>
                <a:latin typeface="+mn-lt"/>
              </a:rPr>
              <a:t>Propone  la correlazione tra funzioni linguistiche, tipologie testuali e </a:t>
            </a:r>
            <a:r>
              <a:rPr lang="it-IT" sz="2800" dirty="0" smtClean="0">
                <a:latin typeface="+mn-lt"/>
              </a:rPr>
              <a:t>traduzioni partendo dalla suddivisione di </a:t>
            </a:r>
            <a:r>
              <a:rPr lang="it-IT" sz="2800" dirty="0" err="1" smtClean="0">
                <a:latin typeface="+mn-lt"/>
              </a:rPr>
              <a:t>Bühler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nell’</a:t>
            </a:r>
            <a:r>
              <a:rPr lang="it-IT" sz="2800" dirty="0" err="1" smtClean="0">
                <a:latin typeface="+mn-lt"/>
              </a:rPr>
              <a:t>Organon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 err="1">
                <a:latin typeface="+mn-lt"/>
              </a:rPr>
              <a:t>Modell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(</a:t>
            </a:r>
            <a:r>
              <a:rPr lang="it-IT" sz="2800" dirty="0">
                <a:latin typeface="+mn-lt"/>
              </a:rPr>
              <a:t>1934)  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distingue </a:t>
            </a:r>
            <a:r>
              <a:rPr lang="it-IT" sz="2800" dirty="0">
                <a:latin typeface="+mn-lt"/>
              </a:rPr>
              <a:t>tra funzione informativa, espressiva e appellativa della lingua</a:t>
            </a:r>
          </a:p>
          <a:p>
            <a:endParaRPr lang="it-IT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9234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286000" y="4268529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430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dirty="0" smtClean="0"/>
          </a:p>
          <a:p>
            <a:pPr marL="11430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dirty="0"/>
          </a:p>
          <a:p>
            <a:pPr marL="11430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dirty="0" smtClean="0"/>
          </a:p>
          <a:p>
            <a:pPr marL="11430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739301" y="875488"/>
            <a:ext cx="803504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Karl </a:t>
            </a:r>
            <a:r>
              <a:rPr lang="it-IT" sz="2800" dirty="0" err="1">
                <a:latin typeface="+mn-lt"/>
              </a:rPr>
              <a:t>Bühler</a:t>
            </a:r>
            <a:r>
              <a:rPr lang="it-IT" sz="2800" dirty="0">
                <a:latin typeface="+mn-lt"/>
              </a:rPr>
              <a:t> </a:t>
            </a:r>
          </a:p>
          <a:p>
            <a:r>
              <a:rPr lang="it-IT" sz="2800" dirty="0">
                <a:latin typeface="+mn-lt"/>
              </a:rPr>
              <a:t>i segni linguistici svolgono tre funzioni fondamentali: </a:t>
            </a:r>
            <a:endParaRPr lang="it-IT" sz="2800" dirty="0" smtClean="0">
              <a:latin typeface="+mn-lt"/>
            </a:endParaRPr>
          </a:p>
          <a:p>
            <a:endParaRPr lang="it-IT" sz="2800" b="1" dirty="0" smtClean="0">
              <a:latin typeface="+mn-lt"/>
            </a:endParaRPr>
          </a:p>
          <a:p>
            <a:r>
              <a:rPr lang="it-IT" sz="2800" b="1" dirty="0" smtClean="0">
                <a:latin typeface="+mn-lt"/>
              </a:rPr>
              <a:t>simboli</a:t>
            </a:r>
            <a:r>
              <a:rPr lang="it-IT" sz="2800" dirty="0" smtClean="0">
                <a:latin typeface="+mn-lt"/>
              </a:rPr>
              <a:t> - rappresentativi </a:t>
            </a:r>
            <a:r>
              <a:rPr lang="it-IT" sz="2800" dirty="0">
                <a:latin typeface="+mn-lt"/>
              </a:rPr>
              <a:t>della realtà extralinguistica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b="1" dirty="0">
                <a:latin typeface="+mn-lt"/>
              </a:rPr>
              <a:t>sintomi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 - esprimono </a:t>
            </a:r>
            <a:r>
              <a:rPr lang="it-IT" sz="2800" dirty="0">
                <a:latin typeface="+mn-lt"/>
              </a:rPr>
              <a:t>l’atteggiamento dell’emittente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b="1" dirty="0" smtClean="0">
                <a:latin typeface="+mn-lt"/>
              </a:rPr>
              <a:t>segnali</a:t>
            </a:r>
            <a:r>
              <a:rPr lang="it-IT" sz="2800" dirty="0" smtClean="0">
                <a:latin typeface="+mn-lt"/>
              </a:rPr>
              <a:t> 	- funzione </a:t>
            </a:r>
            <a:r>
              <a:rPr lang="it-IT" sz="2800" dirty="0">
                <a:latin typeface="+mn-lt"/>
              </a:rPr>
              <a:t>appellativa per stimolare un reazione da parte del </a:t>
            </a:r>
            <a:r>
              <a:rPr lang="it-IT" sz="2800" dirty="0" smtClean="0">
                <a:latin typeface="+mn-lt"/>
              </a:rPr>
              <a:t>destinatario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82249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47472" y="603116"/>
            <a:ext cx="869652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latin typeface="+mn-lt"/>
              </a:rPr>
              <a:t>Reiß</a:t>
            </a:r>
            <a:r>
              <a:rPr lang="it-IT" sz="2800" dirty="0" smtClean="0">
                <a:latin typeface="+mn-lt"/>
              </a:rPr>
              <a:t>  </a:t>
            </a:r>
            <a:r>
              <a:rPr lang="it-IT" sz="2800" dirty="0">
                <a:latin typeface="+mn-lt"/>
              </a:rPr>
              <a:t>suddivide i testi In base alla loro funzione predominante </a:t>
            </a:r>
            <a:endParaRPr lang="it-IT" sz="2800" dirty="0" smtClean="0">
              <a:latin typeface="+mn-lt"/>
            </a:endParaRPr>
          </a:p>
          <a:p>
            <a:endParaRPr lang="it-IT" sz="2800" i="1" dirty="0" smtClean="0">
              <a:latin typeface="+mn-lt"/>
            </a:endParaRPr>
          </a:p>
          <a:p>
            <a:r>
              <a:rPr lang="it-IT" sz="2800" i="1" dirty="0" err="1" smtClean="0">
                <a:latin typeface="+mn-lt"/>
              </a:rPr>
              <a:t>inhaltsbetonte</a:t>
            </a:r>
            <a:r>
              <a:rPr lang="it-IT" sz="2800" i="1" dirty="0" smtClean="0">
                <a:latin typeface="+mn-lt"/>
              </a:rPr>
              <a:t> </a:t>
            </a:r>
            <a:r>
              <a:rPr lang="it-IT" sz="2800" i="1" dirty="0">
                <a:latin typeface="+mn-lt"/>
              </a:rPr>
              <a:t>Texte</a:t>
            </a:r>
            <a:r>
              <a:rPr lang="it-IT" sz="2800" dirty="0">
                <a:latin typeface="+mn-lt"/>
              </a:rPr>
              <a:t> – in cui prevale il contenuto, ovvero la funzione rappresentativa e informativa del testo – </a:t>
            </a:r>
          </a:p>
          <a:p>
            <a:endParaRPr lang="it-IT" sz="2800" i="1" dirty="0" smtClean="0">
              <a:latin typeface="+mn-lt"/>
            </a:endParaRPr>
          </a:p>
          <a:p>
            <a:r>
              <a:rPr lang="it-IT" sz="2800" i="1" dirty="0" err="1" smtClean="0">
                <a:latin typeface="+mn-lt"/>
              </a:rPr>
              <a:t>formbetonte</a:t>
            </a:r>
            <a:r>
              <a:rPr lang="it-IT" sz="2800" i="1" dirty="0" smtClean="0">
                <a:latin typeface="+mn-lt"/>
              </a:rPr>
              <a:t> </a:t>
            </a:r>
            <a:r>
              <a:rPr lang="it-IT" sz="2800" i="1" dirty="0">
                <a:latin typeface="+mn-lt"/>
              </a:rPr>
              <a:t>Texte</a:t>
            </a:r>
            <a:r>
              <a:rPr lang="it-IT" sz="2800" dirty="0">
                <a:latin typeface="+mn-lt"/>
              </a:rPr>
              <a:t> – in cui predomina la funzione espressiva –  </a:t>
            </a:r>
            <a:endParaRPr lang="it-IT" sz="2800" dirty="0" smtClean="0">
              <a:latin typeface="+mn-lt"/>
            </a:endParaRPr>
          </a:p>
          <a:p>
            <a:endParaRPr lang="it-IT" sz="2800" i="1" dirty="0" smtClean="0">
              <a:latin typeface="+mn-lt"/>
            </a:endParaRPr>
          </a:p>
          <a:p>
            <a:r>
              <a:rPr lang="it-IT" sz="2800" i="1" dirty="0" err="1" smtClean="0">
                <a:latin typeface="+mn-lt"/>
              </a:rPr>
              <a:t>appellbetonte</a:t>
            </a:r>
            <a:r>
              <a:rPr lang="it-IT" sz="2800" i="1" dirty="0" smtClean="0">
                <a:latin typeface="+mn-lt"/>
              </a:rPr>
              <a:t> </a:t>
            </a:r>
            <a:r>
              <a:rPr lang="it-IT" sz="2800" i="1" dirty="0">
                <a:latin typeface="+mn-lt"/>
              </a:rPr>
              <a:t>Texte</a:t>
            </a:r>
            <a:r>
              <a:rPr lang="it-IT" sz="2800" dirty="0">
                <a:latin typeface="+mn-lt"/>
              </a:rPr>
              <a:t> – la cui funzione precipua è rivolta a destare una reazione nel </a:t>
            </a:r>
            <a:r>
              <a:rPr lang="it-IT" sz="2800" dirty="0" smtClean="0">
                <a:latin typeface="+mn-lt"/>
              </a:rPr>
              <a:t>destinatario 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342732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03115" y="758758"/>
            <a:ext cx="8287966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L’introduzione di categorie orientative e funzionali per i TP segnò un cambiamento d’indirizzo per gli studi sulla </a:t>
            </a:r>
            <a:r>
              <a:rPr lang="it-IT" sz="2800" dirty="0" smtClean="0">
                <a:latin typeface="+mn-lt"/>
              </a:rPr>
              <a:t>traduzione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Al fine di distanziarsi </a:t>
            </a:r>
            <a:r>
              <a:rPr lang="it-IT" sz="2800" dirty="0">
                <a:latin typeface="+mn-lt"/>
              </a:rPr>
              <a:t>dalle teorie linguistiche della traduzione incentrate sulle relazioni di equivalenza di unità traduttive inferiori al </a:t>
            </a:r>
            <a:r>
              <a:rPr lang="it-IT" sz="2800" dirty="0" smtClean="0">
                <a:latin typeface="+mn-lt"/>
              </a:rPr>
              <a:t>testo</a:t>
            </a:r>
          </a:p>
          <a:p>
            <a:endParaRPr lang="it-IT" sz="2800" dirty="0">
              <a:latin typeface="+mn-lt"/>
            </a:endParaRPr>
          </a:p>
          <a:p>
            <a:pPr marL="571500" indent="-4572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it-IT" sz="2800" dirty="0">
                <a:latin typeface="+mn-lt"/>
              </a:rPr>
              <a:t>Testo informativo</a:t>
            </a:r>
          </a:p>
          <a:p>
            <a:pPr marL="571500" indent="-4572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it-IT" sz="2800" dirty="0">
                <a:latin typeface="+mn-lt"/>
              </a:rPr>
              <a:t>Testo espressivo</a:t>
            </a:r>
          </a:p>
          <a:p>
            <a:pPr marL="571500" indent="-4572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it-IT" sz="2800" dirty="0">
                <a:latin typeface="+mn-lt"/>
              </a:rPr>
              <a:t>Testo vocativo</a:t>
            </a:r>
          </a:p>
          <a:p>
            <a:pPr marL="571500" indent="-457200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it-IT" sz="2800" dirty="0">
                <a:latin typeface="+mn-lt"/>
              </a:rPr>
              <a:t>Testo audiovisivo/multimediale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25991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17123" y="680936"/>
            <a:ext cx="712064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Equivalenza </a:t>
            </a:r>
          </a:p>
          <a:p>
            <a:r>
              <a:rPr lang="it-IT" sz="2800" dirty="0" smtClean="0">
                <a:latin typeface="+mn-lt"/>
              </a:rPr>
              <a:t>Si esplica a livello testuale, la traduzione mantiene la funzione del TP,  nei testi ibridi si opterà per la funzione predominante, </a:t>
            </a:r>
          </a:p>
          <a:p>
            <a:r>
              <a:rPr lang="it-IT" sz="2800" dirty="0" smtClean="0">
                <a:latin typeface="+mn-lt"/>
              </a:rPr>
              <a:t>in </a:t>
            </a:r>
            <a:r>
              <a:rPr lang="it-IT" sz="2800" dirty="0">
                <a:latin typeface="+mn-lt"/>
              </a:rPr>
              <a:t>base a </a:t>
            </a:r>
            <a:r>
              <a:rPr lang="it-IT" sz="2800" dirty="0" smtClean="0">
                <a:latin typeface="+mn-lt"/>
              </a:rPr>
              <a:t>questa si </a:t>
            </a:r>
            <a:r>
              <a:rPr lang="it-IT" sz="2800" dirty="0">
                <a:latin typeface="+mn-lt"/>
              </a:rPr>
              <a:t>valuterà</a:t>
            </a:r>
            <a:r>
              <a:rPr lang="it-IT" sz="2800" dirty="0" smtClean="0">
                <a:latin typeface="+mn-lt"/>
              </a:rPr>
              <a:t> la traduzione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Scopo </a:t>
            </a:r>
          </a:p>
          <a:p>
            <a:r>
              <a:rPr lang="it-IT" sz="2800" dirty="0" smtClean="0">
                <a:latin typeface="+mn-lt"/>
              </a:rPr>
              <a:t>Valutare le traduzioni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La funzione del TA può essere diversa dalla funzione del TP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308641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56034" y="603112"/>
            <a:ext cx="789886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A</a:t>
            </a:r>
            <a:r>
              <a:rPr lang="it-IT" sz="2800" dirty="0" smtClean="0">
                <a:latin typeface="+mn-lt"/>
              </a:rPr>
              <a:t>deguatezza del testo in base alle  componenti linguistiche di:</a:t>
            </a:r>
          </a:p>
          <a:p>
            <a:r>
              <a:rPr lang="it-IT" sz="2800" dirty="0">
                <a:latin typeface="+mn-lt"/>
              </a:rPr>
              <a:t>e</a:t>
            </a:r>
            <a:r>
              <a:rPr lang="it-IT" sz="2800" dirty="0" smtClean="0">
                <a:latin typeface="+mn-lt"/>
              </a:rPr>
              <a:t>quivalenza semantica, lessicale, grammaticale e stilistica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aspetti non linguistici: </a:t>
            </a:r>
          </a:p>
          <a:p>
            <a:r>
              <a:rPr lang="it-IT" sz="2800" dirty="0" err="1" smtClean="0">
                <a:latin typeface="+mn-lt"/>
              </a:rPr>
              <a:t>situazionalità</a:t>
            </a:r>
            <a:r>
              <a:rPr lang="it-IT" sz="2800" dirty="0" smtClean="0">
                <a:latin typeface="+mn-lt"/>
              </a:rPr>
              <a:t>, campo/settore, il tempo e il luogo , emittente e ricettore, implicazioni emotive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Critica</a:t>
            </a:r>
          </a:p>
          <a:p>
            <a:r>
              <a:rPr lang="it-IT" sz="2800" dirty="0" smtClean="0">
                <a:latin typeface="+mn-lt"/>
              </a:rPr>
              <a:t>E’ sufficiente considerare solo la funzione primaria? </a:t>
            </a:r>
          </a:p>
          <a:p>
            <a:r>
              <a:rPr lang="it-IT" sz="2800" dirty="0" smtClean="0">
                <a:latin typeface="+mn-lt"/>
              </a:rPr>
              <a:t>Coesistenza di funzioni non sono rilevabili dalla teoria</a:t>
            </a:r>
          </a:p>
          <a:p>
            <a:r>
              <a:rPr lang="it-IT" sz="2800" dirty="0" smtClean="0">
                <a:latin typeface="+mn-lt"/>
              </a:rPr>
              <a:t>Ruolo e scopo del traduttore, pressioni socioculturali</a:t>
            </a:r>
          </a:p>
        </p:txBody>
      </p:sp>
    </p:spTree>
    <p:extLst>
      <p:ext uri="{BB962C8B-B14F-4D97-AF65-F5344CB8AC3E}">
        <p14:creationId xmlns:p14="http://schemas.microsoft.com/office/powerpoint/2010/main" val="84186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33855" y="447476"/>
            <a:ext cx="770430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Quale equivalenza?</a:t>
            </a:r>
          </a:p>
          <a:p>
            <a:r>
              <a:rPr lang="it-IT" sz="2800" dirty="0" smtClean="0">
                <a:latin typeface="+mn-lt"/>
              </a:rPr>
              <a:t>Roman </a:t>
            </a:r>
            <a:r>
              <a:rPr lang="it-IT" sz="2800" dirty="0" err="1" smtClean="0">
                <a:latin typeface="+mn-lt"/>
              </a:rPr>
              <a:t>Jakobson</a:t>
            </a:r>
            <a:endParaRPr lang="it-IT" sz="2800" dirty="0" smtClean="0">
              <a:latin typeface="+mn-lt"/>
            </a:endParaRPr>
          </a:p>
          <a:p>
            <a:r>
              <a:rPr lang="it-IT" sz="2800" i="1" dirty="0" smtClean="0">
                <a:latin typeface="+mn-lt"/>
              </a:rPr>
              <a:t>Aspetti </a:t>
            </a:r>
            <a:r>
              <a:rPr lang="it-IT" sz="2800" i="1" dirty="0">
                <a:latin typeface="+mn-lt"/>
              </a:rPr>
              <a:t>linguistici della traduzione </a:t>
            </a:r>
            <a:r>
              <a:rPr lang="it-IT" sz="2800" dirty="0" smtClean="0">
                <a:latin typeface="+mn-lt"/>
              </a:rPr>
              <a:t>1959 </a:t>
            </a:r>
          </a:p>
          <a:p>
            <a:r>
              <a:rPr lang="it-IT" sz="2800" i="1" dirty="0" smtClean="0">
                <a:latin typeface="+mn-lt"/>
              </a:rPr>
              <a:t>On </a:t>
            </a:r>
            <a:r>
              <a:rPr lang="it-IT" sz="2800" i="1" dirty="0" err="1" smtClean="0">
                <a:latin typeface="+mn-lt"/>
              </a:rPr>
              <a:t>Linguistic</a:t>
            </a:r>
            <a:r>
              <a:rPr lang="it-IT" sz="2800" i="1" dirty="0" smtClean="0">
                <a:latin typeface="+mn-lt"/>
              </a:rPr>
              <a:t> </a:t>
            </a:r>
            <a:r>
              <a:rPr lang="it-IT" sz="2800" i="1" dirty="0" err="1" smtClean="0">
                <a:latin typeface="+mn-lt"/>
              </a:rPr>
              <a:t>Aspects</a:t>
            </a:r>
            <a:r>
              <a:rPr lang="it-IT" sz="2800" i="1" dirty="0" smtClean="0">
                <a:latin typeface="+mn-lt"/>
              </a:rPr>
              <a:t> of </a:t>
            </a:r>
            <a:r>
              <a:rPr lang="it-IT" sz="2800" i="1" dirty="0" err="1" smtClean="0">
                <a:latin typeface="+mn-lt"/>
              </a:rPr>
              <a:t>Translation</a:t>
            </a:r>
            <a:endParaRPr lang="it-IT" sz="2800" i="1" dirty="0">
              <a:latin typeface="+mn-lt"/>
            </a:endParaRPr>
          </a:p>
          <a:p>
            <a:r>
              <a:rPr lang="it-IT" sz="2800" dirty="0" err="1" smtClean="0">
                <a:latin typeface="+mn-lt"/>
              </a:rPr>
              <a:t>Intralinguistica</a:t>
            </a:r>
            <a:r>
              <a:rPr lang="it-IT" sz="2800" dirty="0" smtClean="0">
                <a:latin typeface="+mn-lt"/>
              </a:rPr>
              <a:t>/</a:t>
            </a:r>
            <a:r>
              <a:rPr lang="it-IT" sz="2800" dirty="0" err="1" smtClean="0">
                <a:latin typeface="+mn-lt"/>
              </a:rPr>
              <a:t>endolinguistica</a:t>
            </a:r>
            <a:r>
              <a:rPr lang="it-IT" sz="2800" dirty="0" smtClean="0">
                <a:latin typeface="+mn-lt"/>
              </a:rPr>
              <a:t>, interlinguistica/</a:t>
            </a:r>
            <a:r>
              <a:rPr lang="it-IT" sz="2800" dirty="0" err="1" smtClean="0">
                <a:latin typeface="+mn-lt"/>
              </a:rPr>
              <a:t>esolinguistica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e </a:t>
            </a:r>
            <a:r>
              <a:rPr lang="it-IT" sz="2800" dirty="0" err="1" smtClean="0">
                <a:latin typeface="+mn-lt"/>
              </a:rPr>
              <a:t>intersemiotica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>
                <a:latin typeface="+mn-lt"/>
              </a:rPr>
              <a:t>Ferdinand de Saussure 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Equivalenza </a:t>
            </a:r>
            <a:r>
              <a:rPr lang="it-IT" sz="2800" dirty="0" smtClean="0">
                <a:latin typeface="+mn-lt"/>
              </a:rPr>
              <a:t>parziale/totale fra </a:t>
            </a:r>
            <a:r>
              <a:rPr lang="it-IT" sz="2800" dirty="0" smtClean="0">
                <a:latin typeface="+mn-lt"/>
              </a:rPr>
              <a:t>segni di codici </a:t>
            </a:r>
            <a:r>
              <a:rPr lang="it-IT" sz="2800" dirty="0" smtClean="0">
                <a:latin typeface="+mn-lt"/>
              </a:rPr>
              <a:t>linguistici</a:t>
            </a:r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Differenza fra campi </a:t>
            </a:r>
            <a:r>
              <a:rPr lang="it-IT" sz="2800" dirty="0" smtClean="0">
                <a:latin typeface="+mn-lt"/>
              </a:rPr>
              <a:t>semantici</a:t>
            </a:r>
            <a:endParaRPr lang="it-IT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481923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92221" y="875489"/>
            <a:ext cx="754866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smtClean="0">
                <a:latin typeface="+mn-lt"/>
              </a:rPr>
              <a:t>La </a:t>
            </a:r>
            <a:r>
              <a:rPr lang="it-IT" sz="2800" i="1" dirty="0" err="1" smtClean="0">
                <a:latin typeface="+mn-lt"/>
              </a:rPr>
              <a:t>Skopostheorie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di </a:t>
            </a:r>
            <a:r>
              <a:rPr lang="it-IT" sz="2800" dirty="0" err="1">
                <a:latin typeface="+mn-lt"/>
              </a:rPr>
              <a:t>Reiß</a:t>
            </a:r>
            <a:r>
              <a:rPr lang="it-IT" sz="2800" dirty="0">
                <a:latin typeface="+mn-lt"/>
              </a:rPr>
              <a:t> e </a:t>
            </a:r>
            <a:r>
              <a:rPr lang="it-IT" sz="2800" dirty="0" err="1">
                <a:latin typeface="+mn-lt"/>
              </a:rPr>
              <a:t>Vermeer</a:t>
            </a:r>
            <a:r>
              <a:rPr lang="it-IT" sz="2800" dirty="0">
                <a:latin typeface="+mn-lt"/>
              </a:rPr>
              <a:t> </a:t>
            </a:r>
            <a:endParaRPr lang="it-IT" sz="2800" dirty="0" smtClean="0">
              <a:latin typeface="+mn-lt"/>
            </a:endParaRPr>
          </a:p>
          <a:p>
            <a:r>
              <a:rPr lang="it-IT" sz="2800" i="1" dirty="0" err="1" smtClean="0">
                <a:latin typeface="+mn-lt"/>
              </a:rPr>
              <a:t>Grundlegung</a:t>
            </a:r>
            <a:r>
              <a:rPr lang="it-IT" sz="2800" i="1" dirty="0" smtClean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einer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allgemeinen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Translationstheorie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(1984) </a:t>
            </a:r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riprendono </a:t>
            </a:r>
            <a:r>
              <a:rPr lang="it-IT" sz="2800" dirty="0">
                <a:latin typeface="+mn-lt"/>
              </a:rPr>
              <a:t>il termine di </a:t>
            </a:r>
            <a:r>
              <a:rPr lang="it-IT" sz="2800" i="1" dirty="0" err="1">
                <a:latin typeface="+mn-lt"/>
              </a:rPr>
              <a:t>Translation</a:t>
            </a:r>
            <a:r>
              <a:rPr lang="it-IT" sz="2800" dirty="0">
                <a:latin typeface="+mn-lt"/>
              </a:rPr>
              <a:t> della Scuola di Lipsia nell’accezione di iperonimo della traduzione scritta e orale di testi pragmatici (1984: 8-9</a:t>
            </a:r>
            <a:r>
              <a:rPr lang="it-IT" sz="2800" dirty="0" smtClean="0">
                <a:latin typeface="+mn-lt"/>
              </a:rPr>
              <a:t>)</a:t>
            </a:r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 err="1" smtClean="0">
                <a:latin typeface="+mn-lt"/>
              </a:rPr>
              <a:t>Reiß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e </a:t>
            </a:r>
            <a:r>
              <a:rPr lang="it-IT" sz="2800" dirty="0" err="1">
                <a:latin typeface="+mn-lt"/>
              </a:rPr>
              <a:t>Vermeer</a:t>
            </a:r>
            <a:r>
              <a:rPr lang="it-IT" sz="2800" dirty="0">
                <a:latin typeface="+mn-lt"/>
              </a:rPr>
              <a:t> capovolsero il punto d’osservazione del traduttore, </a:t>
            </a:r>
            <a:r>
              <a:rPr lang="it-IT" sz="2800" dirty="0" smtClean="0">
                <a:latin typeface="+mn-lt"/>
              </a:rPr>
              <a:t>non </a:t>
            </a:r>
            <a:r>
              <a:rPr lang="it-IT" sz="2800" dirty="0">
                <a:latin typeface="+mn-lt"/>
              </a:rPr>
              <a:t>è più il TP a fare da riferimento e a determinare le scelte </a:t>
            </a:r>
            <a:r>
              <a:rPr lang="it-IT" sz="2800" dirty="0" smtClean="0">
                <a:latin typeface="+mn-lt"/>
              </a:rPr>
              <a:t>traduttive bensì </a:t>
            </a:r>
            <a:r>
              <a:rPr lang="it-IT" sz="2800" dirty="0">
                <a:latin typeface="+mn-lt"/>
              </a:rPr>
              <a:t>il TA o meglio la funzione che questo riveste per i destinatari all’interno di una data situazione e </a:t>
            </a:r>
            <a:r>
              <a:rPr lang="it-IT" sz="2800" dirty="0" smtClean="0">
                <a:latin typeface="+mn-lt"/>
              </a:rPr>
              <a:t>cultura </a:t>
            </a:r>
          </a:p>
        </p:txBody>
      </p:sp>
    </p:spTree>
    <p:extLst>
      <p:ext uri="{BB962C8B-B14F-4D97-AF65-F5344CB8AC3E}">
        <p14:creationId xmlns:p14="http://schemas.microsoft.com/office/powerpoint/2010/main" val="2151593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50197" y="739304"/>
            <a:ext cx="793777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La </a:t>
            </a:r>
            <a:r>
              <a:rPr lang="it-IT" sz="2800" i="1" dirty="0" err="1">
                <a:latin typeface="+mn-lt"/>
              </a:rPr>
              <a:t>Translation</a:t>
            </a:r>
            <a:r>
              <a:rPr lang="it-IT" sz="2800" i="1" dirty="0">
                <a:latin typeface="+mn-lt"/>
              </a:rPr>
              <a:t> </a:t>
            </a:r>
            <a:endParaRPr lang="it-IT" sz="2800" i="1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traduzione </a:t>
            </a:r>
            <a:r>
              <a:rPr lang="it-IT" sz="2800" dirty="0">
                <a:latin typeface="+mn-lt"/>
              </a:rPr>
              <a:t>scritta </a:t>
            </a:r>
            <a:r>
              <a:rPr lang="it-IT" sz="2800" dirty="0" smtClean="0">
                <a:latin typeface="+mn-lt"/>
              </a:rPr>
              <a:t>e  interpretazione  </a:t>
            </a:r>
          </a:p>
          <a:p>
            <a:r>
              <a:rPr lang="it-IT" sz="2800" dirty="0" smtClean="0">
                <a:latin typeface="+mn-lt"/>
              </a:rPr>
              <a:t>aspetti </a:t>
            </a:r>
            <a:r>
              <a:rPr lang="it-IT" sz="2800" dirty="0">
                <a:latin typeface="+mn-lt"/>
              </a:rPr>
              <a:t>diversi dello stesso processo di trasferimento transculturale di un testo da una LP a una LA </a:t>
            </a:r>
            <a:endParaRPr lang="it-IT" sz="2800" dirty="0" smtClean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una </a:t>
            </a:r>
            <a:r>
              <a:rPr lang="it-IT" sz="2800" i="1" dirty="0" err="1">
                <a:latin typeface="+mn-lt"/>
              </a:rPr>
              <a:t>Translation</a:t>
            </a:r>
            <a:r>
              <a:rPr lang="it-IT" sz="2800" dirty="0">
                <a:latin typeface="+mn-lt"/>
              </a:rPr>
              <a:t> rappresenta sempre anche un trasferimento </a:t>
            </a:r>
            <a:r>
              <a:rPr lang="it-IT" sz="2800" dirty="0" smtClean="0">
                <a:latin typeface="+mn-lt"/>
              </a:rPr>
              <a:t>transculturale: libera </a:t>
            </a:r>
            <a:r>
              <a:rPr lang="it-IT" sz="2800" dirty="0">
                <a:latin typeface="+mn-lt"/>
              </a:rPr>
              <a:t>un </a:t>
            </a:r>
            <a:r>
              <a:rPr lang="it-IT" sz="2800" dirty="0" smtClean="0">
                <a:latin typeface="+mn-lt"/>
              </a:rPr>
              <a:t>fenomeno il </a:t>
            </a:r>
            <a:r>
              <a:rPr lang="it-IT" sz="2800" dirty="0">
                <a:latin typeface="+mn-lt"/>
              </a:rPr>
              <a:t>più possibile </a:t>
            </a:r>
            <a:r>
              <a:rPr lang="it-IT" sz="2800" dirty="0" smtClean="0">
                <a:latin typeface="+mn-lt"/>
              </a:rPr>
              <a:t>dai </a:t>
            </a:r>
            <a:r>
              <a:rPr lang="it-IT" sz="2800" dirty="0">
                <a:latin typeface="+mn-lt"/>
              </a:rPr>
              <a:t>suoi vecchi legami culturali e lo trapianta nella cultura </a:t>
            </a:r>
            <a:r>
              <a:rPr lang="it-IT" sz="2800" dirty="0" smtClean="0">
                <a:latin typeface="+mn-lt"/>
              </a:rPr>
              <a:t>d’arrivo</a:t>
            </a:r>
            <a:endParaRPr lang="it-IT" sz="2800" dirty="0">
              <a:latin typeface="+mn-lt"/>
            </a:endParaRPr>
          </a:p>
          <a:p>
            <a:endParaRPr lang="de-DE" sz="2800" i="1" dirty="0" smtClean="0">
              <a:latin typeface="+mn-lt"/>
            </a:endParaRPr>
          </a:p>
          <a:p>
            <a:r>
              <a:rPr lang="de-DE" sz="2400" i="1" dirty="0" smtClean="0">
                <a:latin typeface="+mn-lt"/>
              </a:rPr>
              <a:t>Eine </a:t>
            </a:r>
            <a:r>
              <a:rPr lang="de-DE" sz="2400" i="1" dirty="0">
                <a:latin typeface="+mn-lt"/>
              </a:rPr>
              <a:t>Translation ist immer auch ein transkultureller Transfer, die möglichste Lösung eines Phänomens aus seinen alten kulturellen Verknüpfungen und seine Einpflanzung in zielkulturelle </a:t>
            </a:r>
            <a:r>
              <a:rPr lang="de-DE" sz="2400" i="1" dirty="0" smtClean="0">
                <a:latin typeface="+mn-lt"/>
              </a:rPr>
              <a:t>Verknüpfungen </a:t>
            </a:r>
            <a:r>
              <a:rPr lang="de-DE" sz="2400" dirty="0" smtClean="0">
                <a:latin typeface="+mn-lt"/>
              </a:rPr>
              <a:t>(Vermeer 1994</a:t>
            </a:r>
            <a:r>
              <a:rPr lang="de-DE" sz="2400" dirty="0">
                <a:latin typeface="+mn-lt"/>
              </a:rPr>
              <a:t>: 34</a:t>
            </a:r>
            <a:r>
              <a:rPr lang="de-DE" sz="2400" dirty="0" smtClean="0">
                <a:latin typeface="+mn-lt"/>
              </a:rPr>
              <a:t>)</a:t>
            </a:r>
            <a:endParaRPr lang="it-IT" sz="2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058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72374" y="428019"/>
            <a:ext cx="848252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Obiettivo: una teoria  generale della traduzione  valida per tutti i tipi di testo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La traduzione viene negoziata, ha uno scopo preciso 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Il </a:t>
            </a:r>
            <a:r>
              <a:rPr lang="it-IT" sz="2800" i="1" dirty="0" err="1" smtClean="0">
                <a:latin typeface="+mn-lt"/>
              </a:rPr>
              <a:t>Traslatum</a:t>
            </a:r>
            <a:r>
              <a:rPr lang="it-IT" sz="2800" dirty="0" smtClean="0">
                <a:latin typeface="+mn-lt"/>
              </a:rPr>
              <a:t> è determinato dallo scopo, bisogna quindi conoscere il destinatario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Il raggiungimento dello scopo è più importante  del modo in cui si traduce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Vi possono essere scopi diversi per le varie parti , quindi è necessario stabilire un gerarchia 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777972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91831" y="233465"/>
            <a:ext cx="8501974" cy="6769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1 un’azione traduttiva è determinata dallo </a:t>
            </a:r>
            <a:r>
              <a:rPr lang="it-IT" sz="2800" dirty="0" err="1" smtClean="0">
                <a:latin typeface="+mn-lt"/>
              </a:rPr>
              <a:t>skopos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2 La </a:t>
            </a:r>
            <a:r>
              <a:rPr lang="it-IT" sz="2800" dirty="0">
                <a:latin typeface="+mn-lt"/>
              </a:rPr>
              <a:t>traduzione è un’offerta d’informazioni in una cultura e lingua d’arrivo rispetto </a:t>
            </a:r>
            <a:r>
              <a:rPr lang="it-IT" sz="2800" dirty="0" smtClean="0">
                <a:latin typeface="+mn-lt"/>
              </a:rPr>
              <a:t>ad un’ </a:t>
            </a:r>
            <a:r>
              <a:rPr lang="it-IT" sz="2800" dirty="0">
                <a:latin typeface="+mn-lt"/>
              </a:rPr>
              <a:t>offerta d’informazioni in una lingua e cultura di </a:t>
            </a:r>
            <a:r>
              <a:rPr lang="it-IT" sz="2800" dirty="0" smtClean="0">
                <a:latin typeface="+mn-lt"/>
              </a:rPr>
              <a:t>partenza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3 il TA non dà inizio ad un’offerta d’informazioni che sia reversibile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4 il TA deve essere coerente internamente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5 il TA deve essere coerente con il TP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6 queste regole seguono </a:t>
            </a:r>
            <a:r>
              <a:rPr lang="it-IT" sz="2800" dirty="0" err="1" smtClean="0">
                <a:latin typeface="+mn-lt"/>
              </a:rPr>
              <a:t>un’ordine</a:t>
            </a:r>
            <a:r>
              <a:rPr lang="it-IT" sz="2800" dirty="0" smtClean="0">
                <a:latin typeface="+mn-lt"/>
              </a:rPr>
              <a:t> d’</a:t>
            </a:r>
            <a:r>
              <a:rPr lang="it-IT" sz="2800" dirty="0" err="1" smtClean="0">
                <a:latin typeface="+mn-lt"/>
              </a:rPr>
              <a:t>importanta</a:t>
            </a:r>
            <a:r>
              <a:rPr lang="it-IT" sz="2800" dirty="0" smtClean="0">
                <a:latin typeface="+mn-lt"/>
              </a:rPr>
              <a:t>, lo </a:t>
            </a:r>
            <a:r>
              <a:rPr lang="it-IT" sz="2800" dirty="0" err="1" smtClean="0">
                <a:latin typeface="+mn-lt"/>
              </a:rPr>
              <a:t>skopos</a:t>
            </a:r>
            <a:r>
              <a:rPr lang="it-IT" sz="2800" dirty="0" smtClean="0">
                <a:latin typeface="+mn-lt"/>
              </a:rPr>
              <a:t> è sempre al primo posto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31690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28017" y="486383"/>
            <a:ext cx="791831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Critiche</a:t>
            </a:r>
          </a:p>
          <a:p>
            <a:r>
              <a:rPr lang="it-IT" sz="2800" dirty="0" smtClean="0">
                <a:latin typeface="+mn-lt"/>
              </a:rPr>
              <a:t>Teoria valida per i soli testi non letterari</a:t>
            </a:r>
          </a:p>
          <a:p>
            <a:r>
              <a:rPr lang="it-IT" sz="2800" dirty="0" smtClean="0">
                <a:latin typeface="+mn-lt"/>
              </a:rPr>
              <a:t>Poca attenzione all’aspetto </a:t>
            </a:r>
            <a:r>
              <a:rPr lang="it-IT" sz="2800" dirty="0" smtClean="0">
                <a:latin typeface="+mn-lt"/>
              </a:rPr>
              <a:t>linguistico</a:t>
            </a:r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Nord in </a:t>
            </a:r>
            <a:r>
              <a:rPr lang="it-IT" sz="2800" i="1" dirty="0" smtClean="0">
                <a:latin typeface="+mn-lt"/>
              </a:rPr>
              <a:t>Text </a:t>
            </a:r>
            <a:r>
              <a:rPr lang="it-IT" sz="2800" i="1" dirty="0">
                <a:latin typeface="+mn-lt"/>
              </a:rPr>
              <a:t>A</a:t>
            </a:r>
            <a:r>
              <a:rPr lang="it-IT" sz="2800" i="1" dirty="0" smtClean="0">
                <a:latin typeface="+mn-lt"/>
              </a:rPr>
              <a:t>nalysis in </a:t>
            </a:r>
            <a:r>
              <a:rPr lang="it-IT" sz="2800" i="1" dirty="0" err="1" smtClean="0">
                <a:latin typeface="+mn-lt"/>
              </a:rPr>
              <a:t>Translation</a:t>
            </a:r>
            <a:r>
              <a:rPr lang="it-IT" sz="2800" i="1" dirty="0" smtClean="0">
                <a:latin typeface="+mn-lt"/>
              </a:rPr>
              <a:t>  </a:t>
            </a:r>
            <a:r>
              <a:rPr lang="it-IT" sz="2800" dirty="0" smtClean="0">
                <a:latin typeface="+mn-lt"/>
              </a:rPr>
              <a:t>1988, analisi testuale orientata alla traduzione</a:t>
            </a:r>
          </a:p>
          <a:p>
            <a:r>
              <a:rPr lang="it-IT" sz="2800" dirty="0" smtClean="0">
                <a:latin typeface="+mn-lt"/>
              </a:rPr>
              <a:t>Modello funzionale in cui incorpora elementi di analisi testuale 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Distingue 2 tipi di traduzione:</a:t>
            </a:r>
          </a:p>
          <a:p>
            <a:r>
              <a:rPr lang="it-IT" sz="2800" dirty="0" smtClean="0">
                <a:latin typeface="+mn-lt"/>
              </a:rPr>
              <a:t>1 </a:t>
            </a:r>
            <a:r>
              <a:rPr lang="it-IT" sz="2800" dirty="0" smtClean="0">
                <a:latin typeface="+mn-lt"/>
              </a:rPr>
              <a:t>documentaria, </a:t>
            </a:r>
            <a:r>
              <a:rPr lang="it-IT" sz="2800" dirty="0" smtClean="0">
                <a:latin typeface="+mn-lt"/>
              </a:rPr>
              <a:t>come testimonianza della cultura di origine, traduzione letterale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2 </a:t>
            </a:r>
            <a:r>
              <a:rPr lang="it-IT" sz="2800" dirty="0" smtClean="0">
                <a:latin typeface="+mn-lt"/>
              </a:rPr>
              <a:t>traduzione </a:t>
            </a:r>
            <a:r>
              <a:rPr lang="it-IT" sz="2800" dirty="0" smtClean="0">
                <a:latin typeface="+mn-lt"/>
              </a:rPr>
              <a:t>strumentale – veicola un messaggio nuovo, come se fosse stato scritto nella sua lingua</a:t>
            </a:r>
          </a:p>
        </p:txBody>
      </p:sp>
    </p:spTree>
    <p:extLst>
      <p:ext uri="{BB962C8B-B14F-4D97-AF65-F5344CB8AC3E}">
        <p14:creationId xmlns:p14="http://schemas.microsoft.com/office/powerpoint/2010/main" val="4162913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0937" y="1284051"/>
            <a:ext cx="749029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Nel volume </a:t>
            </a:r>
            <a:r>
              <a:rPr lang="it-IT" sz="2800" i="1" dirty="0" err="1" smtClean="0">
                <a:latin typeface="+mn-lt"/>
              </a:rPr>
              <a:t>Translating</a:t>
            </a:r>
            <a:r>
              <a:rPr lang="it-IT" sz="2800" i="1" dirty="0" smtClean="0">
                <a:latin typeface="+mn-lt"/>
              </a:rPr>
              <a:t> </a:t>
            </a:r>
            <a:r>
              <a:rPr lang="it-IT" sz="2800" i="1" dirty="0" err="1" smtClean="0">
                <a:latin typeface="+mn-lt"/>
              </a:rPr>
              <a:t>as</a:t>
            </a:r>
            <a:r>
              <a:rPr lang="it-IT" sz="2800" i="1" dirty="0" smtClean="0">
                <a:latin typeface="+mn-lt"/>
              </a:rPr>
              <a:t> a </a:t>
            </a:r>
            <a:r>
              <a:rPr lang="it-IT" sz="2800" i="1" dirty="0" err="1" smtClean="0">
                <a:latin typeface="+mn-lt"/>
              </a:rPr>
              <a:t>Purposeful</a:t>
            </a:r>
            <a:r>
              <a:rPr lang="it-IT" sz="2800" i="1" dirty="0" smtClean="0">
                <a:latin typeface="+mn-lt"/>
              </a:rPr>
              <a:t> Activity ,</a:t>
            </a:r>
            <a:r>
              <a:rPr lang="it-IT" sz="2800" dirty="0" smtClean="0">
                <a:latin typeface="+mn-lt"/>
              </a:rPr>
              <a:t> 1997, Christiane Nord</a:t>
            </a:r>
          </a:p>
          <a:p>
            <a:r>
              <a:rPr lang="it-IT" sz="2800" dirty="0">
                <a:latin typeface="+mn-lt"/>
              </a:rPr>
              <a:t>p</a:t>
            </a:r>
            <a:r>
              <a:rPr lang="it-IT" sz="2800" dirty="0" smtClean="0">
                <a:latin typeface="+mn-lt"/>
              </a:rPr>
              <a:t>resenta una versione più flessibile del modello  e mette in evidenza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1 L’importanza delle </a:t>
            </a:r>
            <a:r>
              <a:rPr lang="it-IT" sz="2800" dirty="0" smtClean="0">
                <a:latin typeface="+mn-lt"/>
              </a:rPr>
              <a:t>istruzioni/</a:t>
            </a:r>
            <a:r>
              <a:rPr lang="it-IT" sz="2800" i="1" dirty="0" smtClean="0">
                <a:latin typeface="+mn-lt"/>
              </a:rPr>
              <a:t>brief</a:t>
            </a:r>
            <a:r>
              <a:rPr lang="it-IT" sz="2800" dirty="0" smtClean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per la traduzione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2 Il ruolo dell’analisi del TP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3 La gerarchia funzionale dei problemi traduttivi</a:t>
            </a: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670293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78213" y="758757"/>
            <a:ext cx="74513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>
                <a:latin typeface="+mn-lt"/>
              </a:rPr>
              <a:t>L’indirizzo funzionalista si arricchì in seguito dell’apporto di altri esponenti</a:t>
            </a:r>
            <a:r>
              <a:rPr lang="it-IT" sz="2400" dirty="0" smtClean="0">
                <a:latin typeface="+mn-lt"/>
              </a:rPr>
              <a:t>,</a:t>
            </a:r>
          </a:p>
          <a:p>
            <a:r>
              <a:rPr lang="it-IT" sz="2400" dirty="0" err="1" smtClean="0">
                <a:latin typeface="+mn-lt"/>
              </a:rPr>
              <a:t>Justa</a:t>
            </a:r>
            <a:r>
              <a:rPr lang="it-IT" sz="2400" dirty="0" smtClean="0">
                <a:latin typeface="+mn-lt"/>
              </a:rPr>
              <a:t> </a:t>
            </a:r>
            <a:r>
              <a:rPr lang="it-IT" sz="2400" dirty="0" err="1">
                <a:latin typeface="+mn-lt"/>
              </a:rPr>
              <a:t>Holz-Mänttäri</a:t>
            </a:r>
            <a:r>
              <a:rPr lang="it-IT" sz="2400" dirty="0">
                <a:latin typeface="+mn-lt"/>
              </a:rPr>
              <a:t> </a:t>
            </a:r>
            <a:r>
              <a:rPr lang="it-IT" sz="2400" dirty="0" smtClean="0">
                <a:latin typeface="+mn-lt"/>
              </a:rPr>
              <a:t>elaborò </a:t>
            </a:r>
            <a:r>
              <a:rPr lang="it-IT" sz="2400" dirty="0">
                <a:latin typeface="+mn-lt"/>
              </a:rPr>
              <a:t>la teoria dell’agire </a:t>
            </a:r>
            <a:r>
              <a:rPr lang="it-IT" sz="2400" dirty="0" err="1">
                <a:latin typeface="+mn-lt"/>
              </a:rPr>
              <a:t>translatorio</a:t>
            </a:r>
            <a:r>
              <a:rPr lang="it-IT" sz="2400" dirty="0">
                <a:latin typeface="+mn-lt"/>
              </a:rPr>
              <a:t>, (</a:t>
            </a:r>
            <a:r>
              <a:rPr lang="it-IT" sz="2400" i="1" dirty="0" err="1">
                <a:latin typeface="+mn-lt"/>
              </a:rPr>
              <a:t>Translatorisches</a:t>
            </a:r>
            <a:r>
              <a:rPr lang="it-IT" sz="2400" i="1" dirty="0">
                <a:latin typeface="+mn-lt"/>
              </a:rPr>
              <a:t> </a:t>
            </a:r>
            <a:r>
              <a:rPr lang="it-IT" sz="2400" i="1" dirty="0" err="1">
                <a:latin typeface="+mn-lt"/>
              </a:rPr>
              <a:t>Handeln</a:t>
            </a:r>
            <a:r>
              <a:rPr lang="it-IT" sz="2400" i="1" dirty="0">
                <a:latin typeface="+mn-lt"/>
              </a:rPr>
              <a:t>. </a:t>
            </a:r>
            <a:r>
              <a:rPr lang="it-IT" sz="2400" i="1" dirty="0" err="1">
                <a:latin typeface="+mn-lt"/>
              </a:rPr>
              <a:t>Theorie</a:t>
            </a:r>
            <a:r>
              <a:rPr lang="it-IT" sz="2400" i="1" dirty="0">
                <a:latin typeface="+mn-lt"/>
              </a:rPr>
              <a:t> und </a:t>
            </a:r>
            <a:r>
              <a:rPr lang="it-IT" sz="2400" i="1" dirty="0" err="1">
                <a:latin typeface="+mn-lt"/>
              </a:rPr>
              <a:t>Methode</a:t>
            </a:r>
            <a:r>
              <a:rPr lang="it-IT" sz="2400" i="1" dirty="0">
                <a:latin typeface="+mn-lt"/>
              </a:rPr>
              <a:t> </a:t>
            </a:r>
            <a:r>
              <a:rPr lang="it-IT" sz="2400" dirty="0">
                <a:latin typeface="+mn-lt"/>
              </a:rPr>
              <a:t>1984</a:t>
            </a:r>
            <a:r>
              <a:rPr lang="it-IT" sz="2400" dirty="0" smtClean="0">
                <a:latin typeface="+mn-lt"/>
              </a:rPr>
              <a:t>)</a:t>
            </a:r>
          </a:p>
          <a:p>
            <a:endParaRPr lang="it-IT" sz="2400" dirty="0" smtClean="0">
              <a:latin typeface="+mn-lt"/>
            </a:endParaRPr>
          </a:p>
          <a:p>
            <a:r>
              <a:rPr lang="it-IT" sz="2400" dirty="0" smtClean="0">
                <a:latin typeface="+mn-lt"/>
              </a:rPr>
              <a:t>Contesto socioculturale</a:t>
            </a:r>
          </a:p>
          <a:p>
            <a:r>
              <a:rPr lang="it-IT" sz="2400" dirty="0" smtClean="0">
                <a:latin typeface="+mn-lt"/>
              </a:rPr>
              <a:t>Fornisce delle linee guida applicabili al campo della traduzione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 smtClean="0">
                <a:latin typeface="+mn-lt"/>
              </a:rPr>
              <a:t>La traduzione è un complesso di azioni, ha luogo fra culture, è orientata verso uno scopo</a:t>
            </a:r>
          </a:p>
          <a:p>
            <a:endParaRPr lang="it-IT" sz="2400" dirty="0">
              <a:latin typeface="+mn-lt"/>
            </a:endParaRPr>
          </a:p>
          <a:p>
            <a:r>
              <a:rPr lang="it-IT" sz="2400" dirty="0" smtClean="0">
                <a:latin typeface="+mn-lt"/>
              </a:rPr>
              <a:t>È un processo traduttivo in cui intervengono diversi attori/agenti </a:t>
            </a:r>
          </a:p>
        </p:txBody>
      </p:sp>
    </p:spTree>
    <p:extLst>
      <p:ext uri="{BB962C8B-B14F-4D97-AF65-F5344CB8AC3E}">
        <p14:creationId xmlns:p14="http://schemas.microsoft.com/office/powerpoint/2010/main" val="1868635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128408" y="992222"/>
            <a:ext cx="737356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L’iniziatore  - ha bisogno della traduzione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Il committente - contatta il traduttore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Il produttore del TP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Il produttore del TA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Il fruitore  - chi userà il testo tradotto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Il ricevente del TA - il ricevente finale </a:t>
            </a:r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552319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61482" y="175097"/>
            <a:ext cx="813232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+mn-lt"/>
              </a:rPr>
              <a:t>Mary Snell-Hornby </a:t>
            </a:r>
            <a:r>
              <a:rPr lang="en-GB" sz="2800" i="1" dirty="0" smtClean="0">
                <a:latin typeface="+mn-lt"/>
              </a:rPr>
              <a:t>Translation </a:t>
            </a:r>
            <a:r>
              <a:rPr lang="en-GB" sz="2800" i="1" dirty="0">
                <a:latin typeface="+mn-lt"/>
              </a:rPr>
              <a:t>Studies. </a:t>
            </a:r>
            <a:r>
              <a:rPr lang="it-IT" sz="2800" i="1" dirty="0">
                <a:latin typeface="+mn-lt"/>
              </a:rPr>
              <a:t>An </a:t>
            </a:r>
            <a:r>
              <a:rPr lang="it-IT" sz="2800" i="1" dirty="0" err="1">
                <a:latin typeface="+mn-lt"/>
              </a:rPr>
              <a:t>Integrated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i="1" dirty="0" err="1">
                <a:latin typeface="+mn-lt"/>
              </a:rPr>
              <a:t>Approach</a:t>
            </a:r>
            <a:r>
              <a:rPr lang="it-IT" sz="2800" dirty="0">
                <a:latin typeface="+mn-lt"/>
              </a:rPr>
              <a:t> (1988) </a:t>
            </a:r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approccio </a:t>
            </a:r>
            <a:r>
              <a:rPr lang="it-IT" sz="2800" dirty="0">
                <a:latin typeface="+mn-lt"/>
              </a:rPr>
              <a:t>integrato a tutte le forme di traduzione per riunire sia gli studi sulla traduzione letteraria, sia gli studi linguistici sulla </a:t>
            </a:r>
            <a:r>
              <a:rPr lang="it-IT" sz="2800" dirty="0" smtClean="0">
                <a:latin typeface="+mn-lt"/>
              </a:rPr>
              <a:t>traduzione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riunire </a:t>
            </a:r>
            <a:r>
              <a:rPr lang="it-IT" sz="2800" dirty="0">
                <a:latin typeface="+mn-lt"/>
              </a:rPr>
              <a:t>in un'unica teoria gli studi sulla traduzione letteraria e gli studi linguistici sulla traduzione</a:t>
            </a:r>
            <a:r>
              <a:rPr lang="it-IT" sz="2800" dirty="0" smtClean="0">
                <a:latin typeface="+mn-lt"/>
              </a:rPr>
              <a:t>.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necessità </a:t>
            </a:r>
            <a:r>
              <a:rPr lang="it-IT" sz="2800" dirty="0">
                <a:latin typeface="+mn-lt"/>
              </a:rPr>
              <a:t>di rivedere le categorie tradizionali e di esaminare la traduzione nella sua </a:t>
            </a:r>
            <a:r>
              <a:rPr lang="it-IT" sz="2800" dirty="0" smtClean="0">
                <a:latin typeface="+mn-lt"/>
              </a:rPr>
              <a:t>interezza</a:t>
            </a:r>
          </a:p>
          <a:p>
            <a:r>
              <a:rPr lang="it-IT" sz="2800" dirty="0" smtClean="0">
                <a:latin typeface="+mn-lt"/>
              </a:rPr>
              <a:t>i </a:t>
            </a:r>
            <a:r>
              <a:rPr lang="it-IT" sz="2800" dirty="0">
                <a:latin typeface="+mn-lt"/>
              </a:rPr>
              <a:t>fenomeni della traduzione vengono visti su un </a:t>
            </a:r>
            <a:r>
              <a:rPr lang="it-IT" sz="2800" i="1" dirty="0">
                <a:latin typeface="+mn-lt"/>
              </a:rPr>
              <a:t>continuum</a:t>
            </a:r>
            <a:r>
              <a:rPr lang="it-IT" sz="2800" dirty="0">
                <a:latin typeface="+mn-lt"/>
              </a:rPr>
              <a:t>, non isolati, ma inseriti in categorie dai confini sfumati, così da ammettere anche fenomeni misti. </a:t>
            </a:r>
          </a:p>
        </p:txBody>
      </p:sp>
    </p:spTree>
    <p:extLst>
      <p:ext uri="{BB962C8B-B14F-4D97-AF65-F5344CB8AC3E}">
        <p14:creationId xmlns:p14="http://schemas.microsoft.com/office/powerpoint/2010/main" val="1355192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26435" y="1297559"/>
            <a:ext cx="707666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dirty="0" err="1">
                <a:latin typeface="Calibri"/>
                <a:cs typeface="Calibri"/>
              </a:rPr>
              <a:t>Munday</a:t>
            </a:r>
            <a:r>
              <a:rPr lang="it-IT" sz="3200" dirty="0">
                <a:latin typeface="Calibri"/>
                <a:cs typeface="Calibri"/>
              </a:rPr>
              <a:t>, Jeremy  2016/2001</a:t>
            </a:r>
          </a:p>
          <a:p>
            <a:r>
              <a:rPr lang="it-IT" sz="3200" i="1" dirty="0" err="1">
                <a:latin typeface="Calibri"/>
                <a:cs typeface="Calibri"/>
              </a:rPr>
              <a:t>Introducing</a:t>
            </a:r>
            <a:r>
              <a:rPr lang="it-IT" sz="3200" i="1" dirty="0">
                <a:latin typeface="Calibri"/>
                <a:cs typeface="Calibri"/>
              </a:rPr>
              <a:t> </a:t>
            </a:r>
            <a:r>
              <a:rPr lang="it-IT" sz="3200" i="1" dirty="0" err="1">
                <a:latin typeface="Calibri"/>
                <a:cs typeface="Calibri"/>
              </a:rPr>
              <a:t>Translation</a:t>
            </a:r>
            <a:r>
              <a:rPr lang="it-IT" sz="3200" i="1" dirty="0">
                <a:latin typeface="Calibri"/>
                <a:cs typeface="Calibri"/>
              </a:rPr>
              <a:t> </a:t>
            </a:r>
            <a:r>
              <a:rPr lang="it-IT" sz="3200" i="1" dirty="0" err="1">
                <a:latin typeface="Calibri"/>
                <a:cs typeface="Calibri"/>
              </a:rPr>
              <a:t>Studies</a:t>
            </a:r>
            <a:r>
              <a:rPr lang="it-IT" sz="3200" i="1" dirty="0">
                <a:latin typeface="Calibri"/>
                <a:cs typeface="Calibri"/>
              </a:rPr>
              <a:t>: </a:t>
            </a:r>
            <a:r>
              <a:rPr lang="it-IT" sz="3200" i="1" dirty="0" err="1">
                <a:latin typeface="Calibri"/>
                <a:cs typeface="Calibri"/>
              </a:rPr>
              <a:t>theories</a:t>
            </a:r>
            <a:r>
              <a:rPr lang="it-IT" sz="3200" i="1" dirty="0">
                <a:latin typeface="Calibri"/>
                <a:cs typeface="Calibri"/>
              </a:rPr>
              <a:t> and </a:t>
            </a:r>
            <a:r>
              <a:rPr lang="it-IT" sz="3200" i="1" dirty="0" err="1">
                <a:latin typeface="Calibri"/>
                <a:cs typeface="Calibri"/>
              </a:rPr>
              <a:t>applications</a:t>
            </a:r>
            <a:r>
              <a:rPr lang="it-IT" sz="3200" dirty="0">
                <a:latin typeface="Calibri"/>
                <a:cs typeface="Calibri"/>
              </a:rPr>
              <a:t>, New York: </a:t>
            </a:r>
            <a:r>
              <a:rPr lang="it-IT" sz="3200" dirty="0" err="1">
                <a:latin typeface="Calibri"/>
                <a:cs typeface="Calibri"/>
              </a:rPr>
              <a:t>Routledge</a:t>
            </a:r>
            <a:r>
              <a:rPr lang="it-IT" sz="3200" dirty="0">
                <a:latin typeface="Calibri"/>
                <a:cs typeface="Calibri"/>
              </a:rPr>
              <a:t>, </a:t>
            </a:r>
            <a:r>
              <a:rPr lang="it-IT" sz="3200" dirty="0" smtClean="0">
                <a:latin typeface="Calibri"/>
                <a:cs typeface="Calibri"/>
              </a:rPr>
              <a:t>cap. 3, </a:t>
            </a:r>
            <a:r>
              <a:rPr lang="it-IT" sz="3200" dirty="0" err="1" smtClean="0">
                <a:latin typeface="Calibri"/>
                <a:cs typeface="Calibri"/>
              </a:rPr>
              <a:t>pp</a:t>
            </a:r>
            <a:r>
              <a:rPr lang="it-IT" sz="3200" dirty="0" smtClean="0">
                <a:latin typeface="Calibri"/>
                <a:cs typeface="Calibri"/>
              </a:rPr>
              <a:t> 58-79; cap. 5 pp. 113-134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973495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33855" y="739302"/>
            <a:ext cx="715955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Universalismo linguistico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Determinismo/relativismo linguistico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err="1" smtClean="0">
                <a:latin typeface="+mn-lt"/>
              </a:rPr>
              <a:t>Jakobson</a:t>
            </a:r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Claude </a:t>
            </a:r>
            <a:r>
              <a:rPr lang="it-IT" sz="2800" dirty="0" err="1">
                <a:latin typeface="+mn-lt"/>
              </a:rPr>
              <a:t>Lévi</a:t>
            </a:r>
            <a:r>
              <a:rPr lang="it-IT" sz="2800" dirty="0">
                <a:latin typeface="+mn-lt"/>
              </a:rPr>
              <a:t>-Strauss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Traducibilità</a:t>
            </a:r>
          </a:p>
          <a:p>
            <a:r>
              <a:rPr lang="it-IT" sz="2800" dirty="0" smtClean="0">
                <a:latin typeface="+mn-lt"/>
              </a:rPr>
              <a:t>Lingue diverse per struttura e  terminologia, ma è possibile tradurre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Un caso a sé  è la traduzione poetica 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613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22570" y="856034"/>
            <a:ext cx="811286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latin typeface="+mn-lt"/>
              </a:rPr>
              <a:t>Significato, equivalenza e traducibilità sono i concetti su cui hanno lavorato i teorici della traduzione negli anni 1950-60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Fondamentali gli studi di Eugene </a:t>
            </a:r>
            <a:r>
              <a:rPr lang="it-IT" sz="2800" dirty="0" err="1" smtClean="0">
                <a:latin typeface="+mn-lt"/>
              </a:rPr>
              <a:t>Nida</a:t>
            </a:r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uno </a:t>
            </a:r>
            <a:r>
              <a:rPr lang="it-IT" sz="2800" dirty="0">
                <a:latin typeface="+mn-lt"/>
              </a:rPr>
              <a:t>dei fondatori della moderna </a:t>
            </a:r>
            <a:r>
              <a:rPr lang="it-IT" sz="2800" dirty="0" smtClean="0">
                <a:latin typeface="+mn-lt"/>
              </a:rPr>
              <a:t>scienza </a:t>
            </a:r>
            <a:r>
              <a:rPr lang="it-IT" sz="2800" dirty="0">
                <a:latin typeface="+mn-lt"/>
              </a:rPr>
              <a:t>della </a:t>
            </a:r>
            <a:r>
              <a:rPr lang="it-IT" sz="2800" dirty="0" smtClean="0">
                <a:latin typeface="+mn-lt"/>
              </a:rPr>
              <a:t>traduzione </a:t>
            </a:r>
            <a:endParaRPr lang="it-IT" sz="2800" dirty="0">
              <a:latin typeface="+mn-lt"/>
            </a:endParaRPr>
          </a:p>
          <a:p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linguista </a:t>
            </a:r>
            <a:r>
              <a:rPr lang="it-IT" sz="2800" dirty="0">
                <a:latin typeface="+mn-lt"/>
              </a:rPr>
              <a:t>e traduttore statunitense </a:t>
            </a:r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teoria </a:t>
            </a:r>
            <a:r>
              <a:rPr lang="it-IT" sz="2800" dirty="0">
                <a:latin typeface="+mn-lt"/>
              </a:rPr>
              <a:t>delle </a:t>
            </a:r>
            <a:r>
              <a:rPr lang="it-IT" sz="2800" b="1" dirty="0">
                <a:latin typeface="+mn-lt"/>
              </a:rPr>
              <a:t>equivalenze dinamiche </a:t>
            </a:r>
            <a:r>
              <a:rPr lang="it-IT" sz="2800" dirty="0">
                <a:latin typeface="+mn-lt"/>
              </a:rPr>
              <a:t>nella traduzione della </a:t>
            </a:r>
            <a:r>
              <a:rPr lang="it-IT" sz="2800" dirty="0" smtClean="0">
                <a:latin typeface="+mn-lt"/>
              </a:rPr>
              <a:t>Bibbia</a:t>
            </a:r>
          </a:p>
          <a:p>
            <a:endParaRPr lang="it-IT" sz="280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816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66928" y="972766"/>
            <a:ext cx="770430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 dirty="0" err="1">
                <a:latin typeface="+mn-lt"/>
              </a:rPr>
              <a:t>Toward</a:t>
            </a:r>
            <a:r>
              <a:rPr lang="it-IT" sz="2800" i="1" dirty="0">
                <a:latin typeface="+mn-lt"/>
              </a:rPr>
              <a:t> a Science of </a:t>
            </a:r>
            <a:r>
              <a:rPr lang="it-IT" sz="2800" i="1" dirty="0" err="1">
                <a:latin typeface="+mn-lt"/>
              </a:rPr>
              <a:t>Translating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(1964), </a:t>
            </a:r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in </a:t>
            </a:r>
            <a:r>
              <a:rPr lang="it-IT" sz="2800" dirty="0">
                <a:latin typeface="+mn-lt"/>
              </a:rPr>
              <a:t>cui presentò la sua teoria sulle equivalenze dinamiche che verranno poi in seguito perfezionate in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i="1" dirty="0">
                <a:latin typeface="+mn-lt"/>
              </a:rPr>
              <a:t>The </a:t>
            </a:r>
            <a:r>
              <a:rPr lang="it-IT" sz="2800" i="1" dirty="0" err="1">
                <a:latin typeface="+mn-lt"/>
              </a:rPr>
              <a:t>Theory</a:t>
            </a:r>
            <a:r>
              <a:rPr lang="it-IT" sz="2800" i="1" dirty="0">
                <a:latin typeface="+mn-lt"/>
              </a:rPr>
              <a:t> and </a:t>
            </a:r>
            <a:r>
              <a:rPr lang="it-IT" sz="2800" i="1" dirty="0" err="1">
                <a:latin typeface="+mn-lt"/>
              </a:rPr>
              <a:t>Practice</a:t>
            </a:r>
            <a:r>
              <a:rPr lang="it-IT" sz="2800" i="1" dirty="0">
                <a:latin typeface="+mn-lt"/>
              </a:rPr>
              <a:t> of </a:t>
            </a:r>
            <a:r>
              <a:rPr lang="it-IT" sz="2800" i="1" dirty="0" err="1">
                <a:latin typeface="+mn-lt"/>
              </a:rPr>
              <a:t>Translation</a:t>
            </a:r>
            <a:r>
              <a:rPr lang="it-IT" sz="2800" i="1" dirty="0">
                <a:latin typeface="+mn-lt"/>
              </a:rPr>
              <a:t> </a:t>
            </a:r>
            <a:r>
              <a:rPr lang="it-IT" sz="2800" dirty="0">
                <a:latin typeface="+mn-lt"/>
              </a:rPr>
              <a:t>(1969), scritto in collaborazione con </a:t>
            </a:r>
            <a:r>
              <a:rPr lang="it-IT" sz="2800" dirty="0" err="1" smtClean="0">
                <a:latin typeface="+mn-lt"/>
              </a:rPr>
              <a:t>C.R.Taber</a:t>
            </a:r>
            <a:r>
              <a:rPr lang="it-IT" sz="2800" dirty="0" smtClean="0">
                <a:latin typeface="+mn-lt"/>
              </a:rPr>
              <a:t> </a:t>
            </a:r>
            <a:endParaRPr lang="it-IT" sz="2800" dirty="0">
              <a:latin typeface="+mn-lt"/>
            </a:endParaRP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1062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30740" y="428022"/>
            <a:ext cx="842415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latin typeface="+mn-lt"/>
              </a:rPr>
              <a:t>Nida</a:t>
            </a:r>
            <a:r>
              <a:rPr lang="it-IT" sz="2800" dirty="0" smtClean="0">
                <a:latin typeface="+mn-lt"/>
              </a:rPr>
              <a:t> adatta il modello generativista di Chomsky alla traduzione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Trattandosi della Bibbia, gli elementi da tenere in considerazione riguardavano:</a:t>
            </a:r>
          </a:p>
          <a:p>
            <a:r>
              <a:rPr lang="it-IT" sz="2800" dirty="0">
                <a:latin typeface="+mn-lt"/>
              </a:rPr>
              <a:t>d</a:t>
            </a:r>
            <a:r>
              <a:rPr lang="it-IT" sz="2800" dirty="0" smtClean="0">
                <a:latin typeface="+mn-lt"/>
              </a:rPr>
              <a:t>istanza temporale</a:t>
            </a:r>
            <a:r>
              <a:rPr lang="it-IT" sz="2800" dirty="0">
                <a:latin typeface="+mn-lt"/>
              </a:rPr>
              <a:t> </a:t>
            </a:r>
            <a:r>
              <a:rPr lang="it-IT" sz="2800" dirty="0" smtClean="0">
                <a:latin typeface="+mn-lt"/>
              </a:rPr>
              <a:t>e culturale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Metodo </a:t>
            </a:r>
          </a:p>
          <a:p>
            <a:r>
              <a:rPr lang="it-IT" sz="2800" dirty="0" smtClean="0">
                <a:latin typeface="+mn-lt"/>
              </a:rPr>
              <a:t>Decodifica del  testo di partenza sulla base  delle relazioni strutturali utilizzando le </a:t>
            </a:r>
            <a:r>
              <a:rPr lang="it-IT" sz="2800" i="1" dirty="0" err="1" smtClean="0">
                <a:latin typeface="+mn-lt"/>
              </a:rPr>
              <a:t>kernel</a:t>
            </a:r>
            <a:r>
              <a:rPr lang="it-IT" sz="2800" i="1" dirty="0" smtClean="0">
                <a:latin typeface="+mn-lt"/>
              </a:rPr>
              <a:t> </a:t>
            </a:r>
            <a:r>
              <a:rPr lang="it-IT" sz="2800" i="1" dirty="0" err="1" smtClean="0">
                <a:latin typeface="+mn-lt"/>
              </a:rPr>
              <a:t>sentences</a:t>
            </a:r>
            <a:r>
              <a:rPr lang="it-IT" sz="2800" dirty="0" smtClean="0">
                <a:latin typeface="+mn-lt"/>
              </a:rPr>
              <a:t>, frasi nucleari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importanza del contesto per stabilire il significato </a:t>
            </a:r>
            <a:r>
              <a:rPr lang="it-IT" sz="2800" dirty="0">
                <a:latin typeface="+mn-lt"/>
              </a:rPr>
              <a:t>metaforico o </a:t>
            </a:r>
            <a:r>
              <a:rPr lang="it-IT" sz="2800" dirty="0" smtClean="0">
                <a:latin typeface="+mn-lt"/>
              </a:rPr>
              <a:t>per tradurre </a:t>
            </a:r>
            <a:r>
              <a:rPr lang="it-IT" sz="2800" dirty="0">
                <a:latin typeface="+mn-lt"/>
              </a:rPr>
              <a:t>modi di dire culturali </a:t>
            </a:r>
            <a:endParaRPr lang="it-IT" sz="2800" dirty="0" smtClean="0">
              <a:latin typeface="+mn-lt"/>
            </a:endParaRPr>
          </a:p>
          <a:p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0450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08562" y="525295"/>
            <a:ext cx="826851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err="1" smtClean="0">
                <a:latin typeface="+mn-lt"/>
              </a:rPr>
              <a:t>Nida</a:t>
            </a:r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Due orientamenti o tipi di equivalenza/corrispondenza:</a:t>
            </a:r>
          </a:p>
          <a:p>
            <a:r>
              <a:rPr lang="it-IT" sz="2800" dirty="0" smtClean="0">
                <a:latin typeface="+mn-lt"/>
              </a:rPr>
              <a:t>formale											dinamica</a:t>
            </a:r>
          </a:p>
          <a:p>
            <a:endParaRPr lang="it-IT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Formal </a:t>
            </a:r>
            <a:r>
              <a:rPr lang="en-US" sz="2800" b="1" dirty="0">
                <a:latin typeface="+mn-lt"/>
              </a:rPr>
              <a:t>correspondence </a:t>
            </a:r>
            <a:r>
              <a:rPr lang="en-US" sz="2800" dirty="0">
                <a:latin typeface="+mn-lt"/>
              </a:rPr>
              <a:t>oriented toward the ST structure which exerts strong influence in determining accuracy and correctness </a:t>
            </a:r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It allows </a:t>
            </a:r>
            <a:r>
              <a:rPr lang="en-US" sz="2800" dirty="0">
                <a:latin typeface="+mn-lt"/>
              </a:rPr>
              <a:t>the reader closer access to language and customs of the source culture </a:t>
            </a:r>
            <a:endParaRPr lang="en-US" sz="2800" dirty="0" smtClean="0">
              <a:latin typeface="+mn-lt"/>
            </a:endParaRPr>
          </a:p>
          <a:p>
            <a:endParaRPr lang="en-US" sz="2800" dirty="0" smtClean="0">
              <a:latin typeface="Calibri" charset="0"/>
            </a:endParaRPr>
          </a:p>
          <a:p>
            <a:r>
              <a:rPr lang="en-US" sz="2800" dirty="0" smtClean="0">
                <a:latin typeface="Calibri" charset="0"/>
              </a:rPr>
              <a:t>One </a:t>
            </a:r>
            <a:r>
              <a:rPr lang="en-US" sz="2800" dirty="0">
                <a:latin typeface="Calibri" charset="0"/>
              </a:rPr>
              <a:t>is concerned that the message in the receptor language should match as closely as possible the different elements in the source language </a:t>
            </a:r>
            <a:r>
              <a:rPr lang="it-IT" sz="2800" dirty="0">
                <a:latin typeface="Calibri" charset="0"/>
              </a:rPr>
              <a:t>(1964: 159</a:t>
            </a:r>
            <a:r>
              <a:rPr lang="it-IT" sz="2800" dirty="0" smtClean="0">
                <a:latin typeface="Calibri" charset="0"/>
              </a:rPr>
              <a:t>)</a:t>
            </a:r>
            <a:endParaRPr lang="it-IT" sz="2800" dirty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03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17123" y="1050586"/>
            <a:ext cx="79377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Dynamic/functional equivalence/correspondence </a:t>
            </a:r>
          </a:p>
          <a:p>
            <a:endParaRPr lang="en-US" sz="2800" dirty="0" smtClean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based </a:t>
            </a:r>
            <a:r>
              <a:rPr lang="en-US" sz="2800" dirty="0">
                <a:latin typeface="+mn-lt"/>
              </a:rPr>
              <a:t>on the principle of “equivalent effect</a:t>
            </a:r>
            <a:r>
              <a:rPr lang="en-US" sz="2800" dirty="0" smtClean="0">
                <a:latin typeface="+mn-lt"/>
              </a:rPr>
              <a:t>” </a:t>
            </a:r>
          </a:p>
          <a:p>
            <a:endParaRPr lang="en-US" sz="2800" dirty="0">
              <a:latin typeface="+mn-lt"/>
            </a:endParaRPr>
          </a:p>
          <a:p>
            <a:r>
              <a:rPr lang="en-US" sz="2800" dirty="0" smtClean="0">
                <a:latin typeface="+mn-lt"/>
              </a:rPr>
              <a:t>the </a:t>
            </a:r>
            <a:r>
              <a:rPr lang="en-US" sz="2800" dirty="0">
                <a:latin typeface="+mn-lt"/>
              </a:rPr>
              <a:t>relationship between receptor and message should be substantially the same as that which existed between the original receptors  and the </a:t>
            </a:r>
            <a:r>
              <a:rPr lang="en-US" sz="2800" dirty="0" smtClean="0">
                <a:latin typeface="+mn-lt"/>
              </a:rPr>
              <a:t>message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198724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80936" y="700392"/>
            <a:ext cx="74708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latin typeface="+mn-lt"/>
              </a:rPr>
              <a:t>analisi della struttura semantica </a:t>
            </a:r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per </a:t>
            </a:r>
            <a:r>
              <a:rPr lang="it-IT" sz="2800" dirty="0">
                <a:latin typeface="+mn-lt"/>
              </a:rPr>
              <a:t>chiarire ambiguità, passaggi oscuri e identificare differenze </a:t>
            </a:r>
            <a:r>
              <a:rPr lang="it-IT" sz="2800" dirty="0" smtClean="0">
                <a:latin typeface="+mn-lt"/>
              </a:rPr>
              <a:t>in </a:t>
            </a:r>
            <a:r>
              <a:rPr lang="it-IT" sz="2800" dirty="0">
                <a:latin typeface="+mn-lt"/>
              </a:rPr>
              <a:t>particolare </a:t>
            </a:r>
            <a:r>
              <a:rPr lang="it-IT" sz="2800" dirty="0" smtClean="0">
                <a:latin typeface="+mn-lt"/>
              </a:rPr>
              <a:t>culture-</a:t>
            </a:r>
            <a:r>
              <a:rPr lang="it-IT" sz="2800" dirty="0" err="1" smtClean="0">
                <a:latin typeface="+mn-lt"/>
              </a:rPr>
              <a:t>bound</a:t>
            </a:r>
            <a:r>
              <a:rPr lang="it-IT" sz="2800" dirty="0" smtClean="0">
                <a:latin typeface="+mn-lt"/>
              </a:rPr>
              <a:t>, per </a:t>
            </a:r>
            <a:r>
              <a:rPr lang="it-IT" sz="2800" dirty="0">
                <a:latin typeface="+mn-lt"/>
              </a:rPr>
              <a:t>coppie di lingue distanti </a:t>
            </a:r>
          </a:p>
          <a:p>
            <a:endParaRPr lang="it-IT" sz="2800" dirty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quattro </a:t>
            </a:r>
            <a:r>
              <a:rPr lang="it-IT" sz="2800" dirty="0">
                <a:latin typeface="+mn-lt"/>
              </a:rPr>
              <a:t>fondamentali requisiti della traduzione: </a:t>
            </a:r>
            <a:endParaRPr lang="it-IT" sz="2800" dirty="0" smtClean="0">
              <a:latin typeface="+mn-lt"/>
            </a:endParaRPr>
          </a:p>
          <a:p>
            <a:r>
              <a:rPr lang="it-IT" sz="2800" dirty="0" smtClean="0">
                <a:latin typeface="+mn-lt"/>
              </a:rPr>
              <a:t>(</a:t>
            </a:r>
            <a:r>
              <a:rPr lang="it-IT" sz="2800" dirty="0">
                <a:latin typeface="+mn-lt"/>
              </a:rPr>
              <a:t>1) rispettare il </a:t>
            </a:r>
            <a:r>
              <a:rPr lang="it-IT" sz="2800" dirty="0" smtClean="0">
                <a:latin typeface="+mn-lt"/>
              </a:rPr>
              <a:t>senso </a:t>
            </a:r>
          </a:p>
          <a:p>
            <a:r>
              <a:rPr lang="it-IT" sz="2800" dirty="0" smtClean="0">
                <a:latin typeface="+mn-lt"/>
              </a:rPr>
              <a:t>(</a:t>
            </a:r>
            <a:r>
              <a:rPr lang="it-IT" sz="2800" dirty="0">
                <a:latin typeface="+mn-lt"/>
              </a:rPr>
              <a:t>2) trasmettere lo </a:t>
            </a:r>
            <a:r>
              <a:rPr lang="it-IT" sz="2800" dirty="0" smtClean="0">
                <a:latin typeface="+mn-lt"/>
              </a:rPr>
              <a:t>spirito e le modalità del TO </a:t>
            </a:r>
          </a:p>
          <a:p>
            <a:r>
              <a:rPr lang="it-IT" sz="2800" dirty="0" smtClean="0">
                <a:latin typeface="+mn-lt"/>
              </a:rPr>
              <a:t>(</a:t>
            </a:r>
            <a:r>
              <a:rPr lang="it-IT" sz="2800" dirty="0">
                <a:latin typeface="+mn-lt"/>
              </a:rPr>
              <a:t>3) utilizzare una forma di espressione semplice e </a:t>
            </a:r>
            <a:r>
              <a:rPr lang="it-IT" sz="2800" dirty="0" smtClean="0">
                <a:latin typeface="+mn-lt"/>
              </a:rPr>
              <a:t>naturale </a:t>
            </a:r>
          </a:p>
          <a:p>
            <a:r>
              <a:rPr lang="it-IT" sz="2800" dirty="0" smtClean="0">
                <a:latin typeface="+mn-lt"/>
              </a:rPr>
              <a:t>(</a:t>
            </a:r>
            <a:r>
              <a:rPr lang="it-IT" sz="2800" dirty="0">
                <a:latin typeface="+mn-lt"/>
              </a:rPr>
              <a:t>4) produrre una risposta simile a quella del lettore del testo </a:t>
            </a:r>
            <a:r>
              <a:rPr lang="it-IT" sz="2800" dirty="0" smtClean="0">
                <a:latin typeface="+mn-lt"/>
              </a:rPr>
              <a:t>originale</a:t>
            </a:r>
            <a:endParaRPr lang="it-IT" sz="2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15913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5504</TotalTime>
  <Words>1369</Words>
  <Application>Microsoft Office PowerPoint</Application>
  <PresentationFormat>Presentazione su schermo (4:3)</PresentationFormat>
  <Paragraphs>239</Paragraphs>
  <Slides>29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29</vt:i4>
      </vt:variant>
    </vt:vector>
  </HeadingPairs>
  <TitlesOfParts>
    <vt:vector size="34" baseType="lpstr">
      <vt:lpstr>ＭＳ Ｐゴシック</vt:lpstr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Alessandra Riccardi</dc:creator>
  <cp:lastModifiedBy>RICCARDI ALESSANDRA</cp:lastModifiedBy>
  <cp:revision>206</cp:revision>
  <cp:lastPrinted>2018-10-25T11:00:08Z</cp:lastPrinted>
  <dcterms:created xsi:type="dcterms:W3CDTF">2011-09-28T05:46:17Z</dcterms:created>
  <dcterms:modified xsi:type="dcterms:W3CDTF">2019-11-11T13:59:51Z</dcterms:modified>
</cp:coreProperties>
</file>