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534" r:id="rId2"/>
    <p:sldId id="495" r:id="rId3"/>
    <p:sldId id="535" r:id="rId4"/>
    <p:sldId id="536" r:id="rId5"/>
    <p:sldId id="537" r:id="rId6"/>
    <p:sldId id="538" r:id="rId7"/>
    <p:sldId id="450" r:id="rId8"/>
    <p:sldId id="486" r:id="rId9"/>
    <p:sldId id="487" r:id="rId10"/>
    <p:sldId id="451" r:id="rId11"/>
    <p:sldId id="489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88" r:id="rId20"/>
    <p:sldId id="459" r:id="rId21"/>
    <p:sldId id="477" r:id="rId22"/>
    <p:sldId id="403" r:id="rId23"/>
  </p:sldIdLst>
  <p:sldSz cx="9144000" cy="6858000" type="screen4x3"/>
  <p:notesSz cx="67818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9373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94417"/>
    <a:srgbClr val="527A5B"/>
    <a:srgbClr val="BA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18" autoAdjust="0"/>
  </p:normalViewPr>
  <p:slideViewPr>
    <p:cSldViewPr>
      <p:cViewPr>
        <p:scale>
          <a:sx n="66" d="100"/>
          <a:sy n="66" d="100"/>
        </p:scale>
        <p:origin x="7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2388" y="408"/>
      </p:cViewPr>
      <p:guideLst>
        <p:guide orient="horz" pos="3125"/>
        <p:guide pos="21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53638DB4-9165-46C3-ABB4-81D4819D3A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85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4875"/>
            <a:ext cx="49752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0"/>
            <a:r>
              <a:rPr lang="it-IT" noProof="0" smtClean="0"/>
              <a:t>Secondo livello</a:t>
            </a:r>
          </a:p>
          <a:p>
            <a:pPr lvl="0"/>
            <a:r>
              <a:rPr lang="it-IT" noProof="0" smtClean="0"/>
              <a:t>Terzo livello</a:t>
            </a:r>
          </a:p>
          <a:p>
            <a:pPr lvl="0"/>
            <a:r>
              <a:rPr lang="it-IT" noProof="0" smtClean="0"/>
              <a:t>Quarto livello</a:t>
            </a:r>
          </a:p>
          <a:p>
            <a:pPr lvl="0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76DE7D6F-A9D7-484C-A58E-7E9A62EDA4A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529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 smtClean="0"/>
              <a:t>Geografia delle Reti EC 503</a:t>
            </a:r>
          </a:p>
          <a:p>
            <a:r>
              <a:rPr lang="it-IT" smtClean="0"/>
              <a:t>I Modulo</a:t>
            </a:r>
          </a:p>
          <a:p>
            <a:r>
              <a:rPr lang="it-IT" smtClean="0"/>
              <a:t>Giuseppe Borruso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5D6982-71A3-476A-99F6-A8D1115337E8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/>
              <a:t>Slides with (*) in footnotes have been modified by Jean-Paul Rodrigue materials. (v. riferimenti copyright a seguire). I have modified and elaborated materials in order to be suitable for the current course.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rgbClr val="1C1C1C"/>
                </a:solidFill>
              </a:rPr>
              <a:t>Copyright © 1998-2010, Dr. Jean-Paul Rodrigue, Dept. of Global Studies &amp; Geography, Hofstra University. For personal or classroom use ONLY. </a:t>
            </a:r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530284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Diparimento di Scienze Geografiche e Storiche - Introduzione ai GIS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DE7D6F-A9D7-484C-A58E-7E9A62EDA4AA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29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3A372-69CF-42C2-9817-5370B6CE60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BB31A-F0B3-438C-AC2E-8185AA2B03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00DF9-001C-4A80-9C42-FFBFF0C201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9D559-DAD7-4171-B0F9-8FC5D507FB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33D8E-2118-4038-8157-16FCC8B87A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8CA9-13F1-41FB-9285-50BF0D2737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20FC8-F016-4BAA-95E4-8C83511D79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ECEA-2974-44EA-B977-2350BEB861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08177-08AF-429C-BDF8-BFA91397AE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31B85-458D-4475-A6A7-931AA67B1C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653AD-9032-4FDF-BB92-55706163B2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765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767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</p:grpSp>
        <p:sp>
          <p:nvSpPr>
            <p:cNvPr id="2770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è"/>
                <a:defRPr/>
              </a:pPr>
              <a:endParaRPr lang="it-IT"/>
            </a:p>
          </p:txBody>
        </p:sp>
        <p:sp>
          <p:nvSpPr>
            <p:cNvPr id="2770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è"/>
                <a:defRPr/>
              </a:pPr>
              <a:endParaRPr lang="it-IT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770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2770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2771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771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71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71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50BBB78C-A580-4F9F-BF3C-C433DBF2F9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useppe.borruso@econ.units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astro.umd.edu/~avondale/extra/Humor/NerdyStuff/HorseRacing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501900"/>
            <a:ext cx="7772400" cy="1143000"/>
          </a:xfrm>
        </p:spPr>
        <p:txBody>
          <a:bodyPr/>
          <a:lstStyle/>
          <a:p>
            <a:pPr eaLnBrk="1" hangingPunct="1"/>
            <a:r>
              <a:rPr lang="it-IT" sz="3600" b="1" dirty="0" err="1" smtClean="0">
                <a:latin typeface="Arial" charset="0"/>
              </a:rPr>
              <a:t>Economic</a:t>
            </a:r>
            <a:r>
              <a:rPr lang="it-IT" sz="3600" b="1" dirty="0" smtClean="0">
                <a:latin typeface="Arial" charset="0"/>
              </a:rPr>
              <a:t> </a:t>
            </a:r>
            <a:r>
              <a:rPr lang="it-IT" sz="3600" b="1" dirty="0" err="1" smtClean="0">
                <a:latin typeface="Arial" charset="0"/>
              </a:rPr>
              <a:t>Geography</a:t>
            </a:r>
            <a:r>
              <a:rPr lang="it-IT" sz="3600" b="1" dirty="0" smtClean="0">
                <a:latin typeface="Arial" charset="0"/>
              </a:rPr>
              <a:t> </a:t>
            </a:r>
            <a:br>
              <a:rPr lang="it-IT" sz="3600" b="1" dirty="0" smtClean="0">
                <a:latin typeface="Arial" charset="0"/>
              </a:rPr>
            </a:br>
            <a:r>
              <a:rPr lang="it-IT" sz="3600" b="1" dirty="0" smtClean="0">
                <a:latin typeface="Arial" charset="0"/>
              </a:rPr>
              <a:t/>
            </a:r>
            <a:br>
              <a:rPr lang="it-IT" sz="3600" b="1" dirty="0" smtClean="0">
                <a:latin typeface="Arial" charset="0"/>
              </a:rPr>
            </a:br>
            <a:r>
              <a:rPr lang="it-IT" sz="2400" dirty="0" smtClean="0">
                <a:latin typeface="Arial" charset="0"/>
              </a:rPr>
              <a:t>6 – Location of industrial </a:t>
            </a:r>
            <a:r>
              <a:rPr lang="it-IT" sz="2400" dirty="0" err="1" smtClean="0">
                <a:latin typeface="Arial" charset="0"/>
              </a:rPr>
              <a:t>activities</a:t>
            </a:r>
            <a:endParaRPr lang="it-IT" sz="2000" b="1" i="1" dirty="0" smtClean="0">
              <a:latin typeface="Arial" charset="0"/>
            </a:endParaRPr>
          </a:p>
        </p:txBody>
      </p:sp>
      <p:sp>
        <p:nvSpPr>
          <p:cNvPr id="1536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57263" y="3309938"/>
            <a:ext cx="6400800" cy="1752600"/>
          </a:xfrm>
        </p:spPr>
        <p:txBody>
          <a:bodyPr/>
          <a:lstStyle/>
          <a:p>
            <a:pPr eaLnBrk="1" hangingPunct="1"/>
            <a:endParaRPr lang="it-IT" sz="1800" dirty="0" smtClean="0">
              <a:latin typeface="Arial" charset="0"/>
            </a:endParaRPr>
          </a:p>
          <a:p>
            <a:pPr eaLnBrk="1" hangingPunct="1"/>
            <a:endParaRPr lang="it-IT" sz="1800" dirty="0" smtClean="0">
              <a:latin typeface="Arial" charset="0"/>
            </a:endParaRPr>
          </a:p>
          <a:p>
            <a:pPr eaLnBrk="1" hangingPunct="1"/>
            <a:r>
              <a:rPr lang="it-IT" sz="1800" dirty="0" smtClean="0">
                <a:latin typeface="Arial" charset="0"/>
              </a:rPr>
              <a:t>121EC</a:t>
            </a:r>
          </a:p>
          <a:p>
            <a:pPr eaLnBrk="1" hangingPunct="1"/>
            <a:endParaRPr lang="it-IT" sz="18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>
                <a:latin typeface="Arial" charset="0"/>
              </a:rPr>
              <a:t>A.Y. </a:t>
            </a:r>
            <a:r>
              <a:rPr lang="it-IT" sz="1600" smtClean="0">
                <a:latin typeface="Arial" charset="0"/>
              </a:rPr>
              <a:t>2019/2020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>
                <a:latin typeface="Arial" charset="0"/>
              </a:rPr>
              <a:t>Dr. Giuseppe </a:t>
            </a:r>
            <a:r>
              <a:rPr lang="it-IT" sz="1600" dirty="0" err="1" smtClean="0">
                <a:latin typeface="Arial" charset="0"/>
              </a:rPr>
              <a:t>Borruso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Department</a:t>
            </a:r>
            <a:r>
              <a:rPr lang="it-IT" sz="1600" dirty="0" smtClean="0">
                <a:latin typeface="Arial" charset="0"/>
              </a:rPr>
              <a:t> of </a:t>
            </a:r>
            <a:r>
              <a:rPr lang="it-IT" sz="1600" dirty="0" err="1" smtClean="0">
                <a:latin typeface="Arial" charset="0"/>
              </a:rPr>
              <a:t>Economics</a:t>
            </a:r>
            <a:r>
              <a:rPr lang="it-IT" sz="1600" dirty="0" smtClean="0">
                <a:latin typeface="Arial" charset="0"/>
              </a:rPr>
              <a:t>, Business, </a:t>
            </a:r>
            <a:r>
              <a:rPr lang="it-IT" sz="1600" dirty="0" err="1" smtClean="0">
                <a:latin typeface="Arial" charset="0"/>
              </a:rPr>
              <a:t>Mathematics</a:t>
            </a:r>
            <a:r>
              <a:rPr lang="it-IT" sz="1600" dirty="0" smtClean="0">
                <a:latin typeface="Arial" charset="0"/>
              </a:rPr>
              <a:t> and </a:t>
            </a:r>
            <a:r>
              <a:rPr lang="it-IT" sz="1600" dirty="0" err="1" smtClean="0">
                <a:latin typeface="Arial" charset="0"/>
              </a:rPr>
              <a:t>Statistics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University</a:t>
            </a:r>
            <a:r>
              <a:rPr lang="it-IT" sz="1600" dirty="0" smtClean="0">
                <a:latin typeface="Arial" charset="0"/>
              </a:rPr>
              <a:t> of Trieste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>
                <a:latin typeface="Arial" charset="0"/>
              </a:rPr>
              <a:t>E-mail. </a:t>
            </a:r>
            <a:r>
              <a:rPr lang="it-IT" sz="1600" dirty="0" smtClean="0">
                <a:latin typeface="Arial" charset="0"/>
                <a:hlinkClick r:id="rId3"/>
              </a:rPr>
              <a:t>giuseppe.borruso@econ.units.it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Ph</a:t>
            </a:r>
            <a:r>
              <a:rPr lang="it-IT" sz="1600" dirty="0" smtClean="0">
                <a:latin typeface="Arial" charset="0"/>
              </a:rPr>
              <a:t>. +39 040 558 </a:t>
            </a:r>
            <a:r>
              <a:rPr lang="it-IT" sz="1600" b="1" dirty="0" smtClean="0">
                <a:latin typeface="Arial" charset="0"/>
              </a:rPr>
              <a:t>7008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Skype</a:t>
            </a:r>
            <a:r>
              <a:rPr lang="it-IT" sz="1600" dirty="0" smtClean="0">
                <a:latin typeface="Arial" charset="0"/>
              </a:rPr>
              <a:t>:  </a:t>
            </a:r>
            <a:r>
              <a:rPr lang="it-IT" sz="1600" dirty="0" err="1" smtClean="0">
                <a:latin typeface="Arial" charset="0"/>
              </a:rPr>
              <a:t>giuseppe.borruso</a:t>
            </a:r>
            <a:r>
              <a:rPr lang="it-IT" sz="1600" dirty="0" smtClean="0">
                <a:latin typeface="Arial" charset="0"/>
              </a:rPr>
              <a:t> </a:t>
            </a:r>
          </a:p>
        </p:txBody>
      </p:sp>
      <p:pic>
        <p:nvPicPr>
          <p:cNvPr id="5" name="Picture 4" descr="Università degli Studi di Tries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33242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44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23" name="Text Box 2"/>
          <p:cNvSpPr txBox="1">
            <a:spLocks noChangeArrowheads="1"/>
          </p:cNvSpPr>
          <p:nvPr/>
        </p:nvSpPr>
        <p:spPr bwMode="auto">
          <a:xfrm>
            <a:off x="106363" y="5084763"/>
            <a:ext cx="3313112" cy="485775"/>
          </a:xfrm>
          <a:prstGeom prst="rect">
            <a:avLst/>
          </a:prstGeom>
          <a:solidFill>
            <a:schemeClr val="accent1">
              <a:alpha val="38823"/>
            </a:schemeClr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400">
                <a:solidFill>
                  <a:schemeClr val="tx2"/>
                </a:solidFill>
                <a:latin typeface="Tahoma" pitchFamily="34" charset="0"/>
              </a:rPr>
              <a:t>Locational Triangle</a:t>
            </a:r>
          </a:p>
        </p:txBody>
      </p:sp>
      <p:grpSp>
        <p:nvGrpSpPr>
          <p:cNvPr id="166924" name="Group 3"/>
          <p:cNvGrpSpPr>
            <a:grpSpLocks/>
          </p:cNvGrpSpPr>
          <p:nvPr/>
        </p:nvGrpSpPr>
        <p:grpSpPr bwMode="auto">
          <a:xfrm>
            <a:off x="2497138" y="944563"/>
            <a:ext cx="4954587" cy="5868987"/>
            <a:chOff x="375" y="526"/>
            <a:chExt cx="3121" cy="3697"/>
          </a:xfrm>
        </p:grpSpPr>
        <p:sp>
          <p:nvSpPr>
            <p:cNvPr id="166942" name="Freeform 4"/>
            <p:cNvSpPr>
              <a:spLocks/>
            </p:cNvSpPr>
            <p:nvPr/>
          </p:nvSpPr>
          <p:spPr bwMode="auto">
            <a:xfrm flipH="1">
              <a:off x="511" y="844"/>
              <a:ext cx="2722" cy="3039"/>
            </a:xfrm>
            <a:custGeom>
              <a:avLst/>
              <a:gdLst>
                <a:gd name="T0" fmla="*/ 1361 w 1406"/>
                <a:gd name="T1" fmla="*/ 0 h 1632"/>
                <a:gd name="T2" fmla="*/ 0 w 1406"/>
                <a:gd name="T3" fmla="*/ 5659 h 1632"/>
                <a:gd name="T4" fmla="*/ 5270 w 1406"/>
                <a:gd name="T5" fmla="*/ 5659 h 1632"/>
                <a:gd name="T6" fmla="*/ 1361 w 1406"/>
                <a:gd name="T7" fmla="*/ 0 h 16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6"/>
                <a:gd name="T13" fmla="*/ 0 h 1632"/>
                <a:gd name="T14" fmla="*/ 1406 w 1406"/>
                <a:gd name="T15" fmla="*/ 1632 h 16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6" h="1632">
                  <a:moveTo>
                    <a:pt x="363" y="0"/>
                  </a:moveTo>
                  <a:lnTo>
                    <a:pt x="0" y="1632"/>
                  </a:lnTo>
                  <a:lnTo>
                    <a:pt x="1406" y="163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folHlink"/>
            </a:solidFill>
            <a:ln w="28575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3" name="Line 5"/>
            <p:cNvSpPr>
              <a:spLocks noChangeShapeType="1"/>
            </p:cNvSpPr>
            <p:nvPr/>
          </p:nvSpPr>
          <p:spPr bwMode="auto">
            <a:xfrm flipV="1">
              <a:off x="511" y="2839"/>
              <a:ext cx="1542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4" name="Line 6"/>
            <p:cNvSpPr>
              <a:spLocks noChangeShapeType="1"/>
            </p:cNvSpPr>
            <p:nvPr/>
          </p:nvSpPr>
          <p:spPr bwMode="auto">
            <a:xfrm flipH="1" flipV="1">
              <a:off x="2062" y="2839"/>
              <a:ext cx="1180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5" name="Line 7"/>
            <p:cNvSpPr>
              <a:spLocks noChangeShapeType="1"/>
            </p:cNvSpPr>
            <p:nvPr/>
          </p:nvSpPr>
          <p:spPr bwMode="auto">
            <a:xfrm flipV="1">
              <a:off x="2062" y="889"/>
              <a:ext cx="454" cy="1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6" name="Oval 8"/>
            <p:cNvSpPr>
              <a:spLocks noChangeArrowheads="1"/>
            </p:cNvSpPr>
            <p:nvPr/>
          </p:nvSpPr>
          <p:spPr bwMode="auto">
            <a:xfrm>
              <a:off x="1827" y="2585"/>
              <a:ext cx="499" cy="499"/>
            </a:xfrm>
            <a:prstGeom prst="ellipse">
              <a:avLst/>
            </a:prstGeom>
            <a:noFill/>
            <a:ln w="2540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47" name="Oval 9"/>
            <p:cNvSpPr>
              <a:spLocks noChangeArrowheads="1"/>
            </p:cNvSpPr>
            <p:nvPr/>
          </p:nvSpPr>
          <p:spPr bwMode="auto">
            <a:xfrm>
              <a:off x="2022" y="2781"/>
              <a:ext cx="113" cy="113"/>
            </a:xfrm>
            <a:prstGeom prst="ellipse">
              <a:avLst/>
            </a:prstGeom>
            <a:solidFill>
              <a:srgbClr val="FF6600"/>
            </a:solidFill>
            <a:ln w="1905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48" name="Text Box 10"/>
            <p:cNvSpPr txBox="1">
              <a:spLocks noChangeArrowheads="1"/>
            </p:cNvSpPr>
            <p:nvPr/>
          </p:nvSpPr>
          <p:spPr bwMode="auto">
            <a:xfrm>
              <a:off x="2099" y="2658"/>
              <a:ext cx="1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F</a:t>
              </a:r>
            </a:p>
          </p:txBody>
        </p:sp>
        <p:sp>
          <p:nvSpPr>
            <p:cNvPr id="166949" name="Oval 11"/>
            <p:cNvSpPr>
              <a:spLocks noChangeArrowheads="1"/>
            </p:cNvSpPr>
            <p:nvPr/>
          </p:nvSpPr>
          <p:spPr bwMode="auto">
            <a:xfrm>
              <a:off x="2471" y="798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0" name="Oval 12"/>
            <p:cNvSpPr>
              <a:spLocks noChangeArrowheads="1"/>
            </p:cNvSpPr>
            <p:nvPr/>
          </p:nvSpPr>
          <p:spPr bwMode="auto">
            <a:xfrm>
              <a:off x="466" y="3815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1" name="Oval 13"/>
            <p:cNvSpPr>
              <a:spLocks noChangeArrowheads="1"/>
            </p:cNvSpPr>
            <p:nvPr/>
          </p:nvSpPr>
          <p:spPr bwMode="auto">
            <a:xfrm>
              <a:off x="3193" y="3828"/>
              <a:ext cx="113" cy="113"/>
            </a:xfrm>
            <a:prstGeom prst="ellipse">
              <a:avLst/>
            </a:prstGeom>
            <a:solidFill>
              <a:srgbClr val="FFCC99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2" name="Text Box 14"/>
            <p:cNvSpPr txBox="1">
              <a:spLocks noChangeArrowheads="1"/>
            </p:cNvSpPr>
            <p:nvPr/>
          </p:nvSpPr>
          <p:spPr bwMode="auto">
            <a:xfrm>
              <a:off x="2426" y="5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66953" name="Text Box 15"/>
            <p:cNvSpPr txBox="1">
              <a:spLocks noChangeArrowheads="1"/>
            </p:cNvSpPr>
            <p:nvPr/>
          </p:nvSpPr>
          <p:spPr bwMode="auto">
            <a:xfrm>
              <a:off x="375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66954" name="Text Box 16"/>
            <p:cNvSpPr txBox="1">
              <a:spLocks noChangeArrowheads="1"/>
            </p:cNvSpPr>
            <p:nvPr/>
          </p:nvSpPr>
          <p:spPr bwMode="auto">
            <a:xfrm>
              <a:off x="3097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C</a:t>
              </a:r>
              <a:endParaRPr lang="it-IT" sz="2000" b="1" i="1" baseline="-25000"/>
            </a:p>
          </p:txBody>
        </p:sp>
        <p:sp>
          <p:nvSpPr>
            <p:cNvPr id="166955" name="Text Box 17"/>
            <p:cNvSpPr txBox="1">
              <a:spLocks noChangeArrowheads="1"/>
            </p:cNvSpPr>
            <p:nvPr/>
          </p:nvSpPr>
          <p:spPr bwMode="auto">
            <a:xfrm>
              <a:off x="2371" y="258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66956" name="Text Box 18"/>
            <p:cNvSpPr txBox="1">
              <a:spLocks noChangeArrowheads="1"/>
            </p:cNvSpPr>
            <p:nvPr/>
          </p:nvSpPr>
          <p:spPr bwMode="auto">
            <a:xfrm>
              <a:off x="1555" y="247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66957" name="Text Box 19"/>
            <p:cNvSpPr txBox="1">
              <a:spLocks noChangeArrowheads="1"/>
            </p:cNvSpPr>
            <p:nvPr/>
          </p:nvSpPr>
          <p:spPr bwMode="auto">
            <a:xfrm>
              <a:off x="1954" y="3088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</p:grpSp>
      <p:grpSp>
        <p:nvGrpSpPr>
          <p:cNvPr id="166925" name="Group 20"/>
          <p:cNvGrpSpPr>
            <a:grpSpLocks/>
          </p:cNvGrpSpPr>
          <p:nvPr/>
        </p:nvGrpSpPr>
        <p:grpSpPr bwMode="auto">
          <a:xfrm>
            <a:off x="6846888" y="404813"/>
            <a:ext cx="2478087" cy="3486150"/>
            <a:chOff x="3940" y="829"/>
            <a:chExt cx="1561" cy="2196"/>
          </a:xfrm>
        </p:grpSpPr>
        <p:sp>
          <p:nvSpPr>
            <p:cNvPr id="166932" name="Freeform 21"/>
            <p:cNvSpPr>
              <a:spLocks/>
            </p:cNvSpPr>
            <p:nvPr/>
          </p:nvSpPr>
          <p:spPr bwMode="auto">
            <a:xfrm>
              <a:off x="4140" y="1070"/>
              <a:ext cx="997" cy="1724"/>
            </a:xfrm>
            <a:custGeom>
              <a:avLst/>
              <a:gdLst>
                <a:gd name="T0" fmla="*/ 0 w 816"/>
                <a:gd name="T1" fmla="*/ 0 h 1497"/>
                <a:gd name="T2" fmla="*/ 0 w 816"/>
                <a:gd name="T3" fmla="*/ 1985 h 1497"/>
                <a:gd name="T4" fmla="*/ 1218 w 816"/>
                <a:gd name="T5" fmla="*/ 1384 h 1497"/>
                <a:gd name="T6" fmla="*/ 0 w 816"/>
                <a:gd name="T7" fmla="*/ 0 h 14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1497"/>
                <a:gd name="T14" fmla="*/ 816 w 816"/>
                <a:gd name="T15" fmla="*/ 1497 h 14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1497">
                  <a:moveTo>
                    <a:pt x="0" y="0"/>
                  </a:moveTo>
                  <a:lnTo>
                    <a:pt x="0" y="1497"/>
                  </a:lnTo>
                  <a:lnTo>
                    <a:pt x="816" y="10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>
                <a:alpha val="18823"/>
              </a:schemeClr>
            </a:solidFill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33" name="Arc 22"/>
            <p:cNvSpPr>
              <a:spLocks/>
            </p:cNvSpPr>
            <p:nvPr/>
          </p:nvSpPr>
          <p:spPr bwMode="auto">
            <a:xfrm rot="610832">
              <a:off x="4086" y="2449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4" name="Arc 23"/>
            <p:cNvSpPr>
              <a:spLocks/>
            </p:cNvSpPr>
            <p:nvPr/>
          </p:nvSpPr>
          <p:spPr bwMode="auto">
            <a:xfrm rot="8490981">
              <a:off x="3995" y="1101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5" name="Arc 24"/>
            <p:cNvSpPr>
              <a:spLocks/>
            </p:cNvSpPr>
            <p:nvPr/>
          </p:nvSpPr>
          <p:spPr bwMode="auto">
            <a:xfrm rot="-6223292">
              <a:off x="4927" y="1861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6" name="Text Box 25"/>
            <p:cNvSpPr txBox="1">
              <a:spLocks noChangeArrowheads="1"/>
            </p:cNvSpPr>
            <p:nvPr/>
          </p:nvSpPr>
          <p:spPr bwMode="auto">
            <a:xfrm>
              <a:off x="4231" y="154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66937" name="Text Box 26"/>
            <p:cNvSpPr txBox="1">
              <a:spLocks noChangeArrowheads="1"/>
            </p:cNvSpPr>
            <p:nvPr/>
          </p:nvSpPr>
          <p:spPr bwMode="auto">
            <a:xfrm>
              <a:off x="4231" y="22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66938" name="Text Box 27"/>
            <p:cNvSpPr txBox="1">
              <a:spLocks noChangeArrowheads="1"/>
            </p:cNvSpPr>
            <p:nvPr/>
          </p:nvSpPr>
          <p:spPr bwMode="auto">
            <a:xfrm>
              <a:off x="4630" y="2004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  <p:sp>
          <p:nvSpPr>
            <p:cNvPr id="166939" name="Text Box 28"/>
            <p:cNvSpPr txBox="1">
              <a:spLocks noChangeArrowheads="1"/>
            </p:cNvSpPr>
            <p:nvPr/>
          </p:nvSpPr>
          <p:spPr bwMode="auto">
            <a:xfrm>
              <a:off x="4031" y="82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66940" name="Text Box 29"/>
            <p:cNvSpPr txBox="1">
              <a:spLocks noChangeArrowheads="1"/>
            </p:cNvSpPr>
            <p:nvPr/>
          </p:nvSpPr>
          <p:spPr bwMode="auto">
            <a:xfrm>
              <a:off x="3940" y="270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66941" name="Text Box 30"/>
            <p:cNvSpPr txBox="1">
              <a:spLocks noChangeArrowheads="1"/>
            </p:cNvSpPr>
            <p:nvPr/>
          </p:nvSpPr>
          <p:spPr bwMode="auto">
            <a:xfrm>
              <a:off x="5102" y="215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3</a:t>
              </a:r>
            </a:p>
          </p:txBody>
        </p:sp>
      </p:grpSp>
      <p:sp>
        <p:nvSpPr>
          <p:cNvPr id="166926" name="Rectangle 3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 smtClean="0"/>
              <a:t>Weber’s model of industrial location 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 smtClean="0"/>
          </a:p>
        </p:txBody>
      </p:sp>
      <p:graphicFrame>
        <p:nvGraphicFramePr>
          <p:cNvPr id="166922" name="Object 10"/>
          <p:cNvGraphicFramePr>
            <a:graphicFrameLocks noGrp="1" noChangeAspect="1"/>
          </p:cNvGraphicFramePr>
          <p:nvPr>
            <p:ph idx="4294967295"/>
          </p:nvPr>
        </p:nvGraphicFramePr>
        <p:xfrm>
          <a:off x="1187450" y="2987675"/>
          <a:ext cx="30241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88" name="Equation" r:id="rId3" imgW="1497950" imgH="253890" progId="Equation.3">
                  <p:embed/>
                </p:oleObj>
              </mc:Choice>
              <mc:Fallback>
                <p:oleObj name="Equation" r:id="rId3" imgW="1497950" imgH="253890" progId="Equation.3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987675"/>
                        <a:ext cx="3024188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27" name="Text Box 33"/>
          <p:cNvSpPr txBox="1">
            <a:spLocks noChangeArrowheads="1"/>
          </p:cNvSpPr>
          <p:nvPr/>
        </p:nvSpPr>
        <p:spPr bwMode="auto">
          <a:xfrm>
            <a:off x="827088" y="1125538"/>
            <a:ext cx="3744912" cy="109855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M</a:t>
            </a:r>
            <a:r>
              <a:rPr lang="it-IT" sz="1600" b="1" baseline="-25000"/>
              <a:t>1</a:t>
            </a:r>
            <a:r>
              <a:rPr lang="it-IT" sz="1600" b="1"/>
              <a:t>=</a:t>
            </a:r>
            <a:r>
              <a:rPr lang="it-IT" sz="1600"/>
              <a:t> Raw material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M</a:t>
            </a:r>
            <a:r>
              <a:rPr lang="it-IT" sz="1600" b="1" baseline="-25000"/>
              <a:t>2 </a:t>
            </a:r>
            <a:r>
              <a:rPr lang="it-IT" sz="1600" b="1"/>
              <a:t>=</a:t>
            </a:r>
            <a:r>
              <a:rPr lang="it-IT" sz="1600"/>
              <a:t> Fuel (Energy)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C</a:t>
            </a:r>
            <a:r>
              <a:rPr lang="it-IT" sz="1600" b="1" baseline="-25000"/>
              <a:t> </a:t>
            </a:r>
            <a:r>
              <a:rPr lang="it-IT" sz="1600" b="1"/>
              <a:t>=</a:t>
            </a:r>
            <a:r>
              <a:rPr lang="it-IT" sz="1600"/>
              <a:t> Market</a:t>
            </a:r>
          </a:p>
        </p:txBody>
      </p:sp>
      <p:sp>
        <p:nvSpPr>
          <p:cNvPr id="166928" name="Text Box 34"/>
          <p:cNvSpPr txBox="1">
            <a:spLocks noChangeArrowheads="1"/>
          </p:cNvSpPr>
          <p:nvPr/>
        </p:nvSpPr>
        <p:spPr bwMode="auto">
          <a:xfrm>
            <a:off x="7235825" y="3716338"/>
            <a:ext cx="1800225" cy="830262"/>
          </a:xfrm>
          <a:prstGeom prst="rect">
            <a:avLst/>
          </a:prstGeom>
          <a:solidFill>
            <a:schemeClr val="accent1">
              <a:alpha val="38823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400">
                <a:latin typeface="Tahoma" pitchFamily="34" charset="0"/>
              </a:rPr>
              <a:t>Triangle </a:t>
            </a:r>
            <a:br>
              <a:rPr lang="it-IT" sz="2400">
                <a:latin typeface="Tahoma" pitchFamily="34" charset="0"/>
              </a:rPr>
            </a:br>
            <a:r>
              <a:rPr lang="it-IT" sz="2400">
                <a:latin typeface="Tahoma" pitchFamily="34" charset="0"/>
              </a:rPr>
              <a:t>of weights</a:t>
            </a:r>
          </a:p>
        </p:txBody>
      </p:sp>
      <p:sp>
        <p:nvSpPr>
          <p:cNvPr id="166929" name="Rectangle 35"/>
          <p:cNvSpPr>
            <a:spLocks noChangeArrowheads="1"/>
          </p:cNvSpPr>
          <p:nvPr/>
        </p:nvSpPr>
        <p:spPr bwMode="auto">
          <a:xfrm>
            <a:off x="6732588" y="2024063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6930" name="Rectangle 36"/>
          <p:cNvSpPr>
            <a:spLocks noChangeArrowheads="1"/>
          </p:cNvSpPr>
          <p:nvPr/>
        </p:nvSpPr>
        <p:spPr bwMode="auto">
          <a:xfrm>
            <a:off x="8210550" y="1447800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66931" name="Rectangle 37"/>
          <p:cNvSpPr>
            <a:spLocks noChangeArrowheads="1"/>
          </p:cNvSpPr>
          <p:nvPr/>
        </p:nvSpPr>
        <p:spPr bwMode="auto">
          <a:xfrm>
            <a:off x="7994650" y="2924175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err="1" smtClean="0"/>
              <a:t>Alternatives</a:t>
            </a:r>
            <a:r>
              <a:rPr lang="it-IT" sz="3600" dirty="0" smtClean="0"/>
              <a:t>: the </a:t>
            </a:r>
            <a:r>
              <a:rPr lang="it-IT" sz="3600" dirty="0" err="1" smtClean="0"/>
              <a:t>Varignon</a:t>
            </a:r>
            <a:r>
              <a:rPr lang="it-IT" sz="3600" dirty="0" smtClean="0"/>
              <a:t> Machine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581128"/>
            <a:ext cx="7772400" cy="1438672"/>
          </a:xfrm>
        </p:spPr>
        <p:txBody>
          <a:bodyPr>
            <a:normAutofit fontScale="70000" lnSpcReduction="20000"/>
          </a:bodyPr>
          <a:lstStyle/>
          <a:p>
            <a:r>
              <a:rPr lang="en-US" sz="2000" dirty="0"/>
              <a:t>The idea is to take a board and drill holes through all the points. Next, we hang a weight through each hole using a string. We tie all the strings together at one point above the board, and let the system balance itself out. Under unreasonable physical assumptions (i.e., no friction, </a:t>
            </a:r>
            <a:r>
              <a:rPr lang="en-US" sz="2000" u="sng" dirty="0" err="1">
                <a:hlinkClick r:id="rId2"/>
              </a:rPr>
              <a:t>etc</a:t>
            </a:r>
            <a:r>
              <a:rPr lang="en-US" sz="2000" dirty="0"/>
              <a:t>) the knot will be located at the one median. It is intuitively clear why this is the solution, and a formal proof is easy. Interestingly, this machine was supposedly used in real life to solve the problem in some cases.</a:t>
            </a:r>
            <a:endParaRPr lang="it-IT" sz="2000" dirty="0"/>
          </a:p>
        </p:txBody>
      </p:sp>
      <p:pic>
        <p:nvPicPr>
          <p:cNvPr id="168962" name="Picture 2" descr="http://valis.cs.uiuc.edu/~sariel/misc/blog/05/12/04/varign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2138462"/>
            <a:ext cx="50673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6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/>
              <a:t>Weber’s model of industrial location </a:t>
            </a:r>
            <a:r>
              <a:rPr lang="it-IT" sz="3600" smtClean="0"/>
              <a:t/>
            </a:r>
            <a:br>
              <a:rPr lang="it-IT" sz="3600" smtClean="0"/>
            </a:br>
            <a:endParaRPr lang="it-IT" sz="3600" smtClean="0"/>
          </a:p>
        </p:txBody>
      </p:sp>
      <p:sp>
        <p:nvSpPr>
          <p:cNvPr id="1761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it-IT" dirty="0" smtClean="0"/>
              <a:t>From	to	</a:t>
            </a:r>
          </a:p>
          <a:p>
            <a:r>
              <a:rPr lang="it-IT" dirty="0" err="1" smtClean="0"/>
              <a:t>Isotims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Curves</a:t>
            </a:r>
            <a:r>
              <a:rPr lang="it-IT" dirty="0" smtClean="0"/>
              <a:t> with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transport</a:t>
            </a:r>
            <a:r>
              <a:rPr lang="it-IT" dirty="0" smtClean="0"/>
              <a:t> </a:t>
            </a:r>
            <a:r>
              <a:rPr lang="it-IT" dirty="0" err="1" smtClean="0"/>
              <a:t>cost</a:t>
            </a:r>
            <a:endParaRPr lang="it-IT" dirty="0" smtClean="0"/>
          </a:p>
          <a:p>
            <a:r>
              <a:rPr lang="it-IT" dirty="0" err="1" smtClean="0"/>
              <a:t>Isodapane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Curves</a:t>
            </a:r>
            <a:r>
              <a:rPr lang="it-IT" dirty="0" smtClean="0"/>
              <a:t> with </a:t>
            </a:r>
            <a:r>
              <a:rPr lang="it-IT" dirty="0" err="1" smtClean="0"/>
              <a:t>same</a:t>
            </a:r>
            <a:r>
              <a:rPr lang="it-IT" smtClean="0"/>
              <a:t> TOTAL </a:t>
            </a:r>
            <a:r>
              <a:rPr lang="it-IT" dirty="0" err="1" smtClean="0"/>
              <a:t>transport</a:t>
            </a:r>
            <a:r>
              <a:rPr lang="it-IT" dirty="0" smtClean="0"/>
              <a:t> </a:t>
            </a:r>
            <a:r>
              <a:rPr lang="it-IT" dirty="0" err="1" smtClean="0"/>
              <a:t>cost</a:t>
            </a:r>
            <a:endParaRPr lang="it-IT" dirty="0" smtClean="0"/>
          </a:p>
        </p:txBody>
      </p:sp>
      <p:sp>
        <p:nvSpPr>
          <p:cNvPr id="176131" name="Oval 4"/>
          <p:cNvSpPr>
            <a:spLocks noChangeArrowheads="1"/>
          </p:cNvSpPr>
          <p:nvPr/>
        </p:nvSpPr>
        <p:spPr bwMode="auto">
          <a:xfrm>
            <a:off x="2413000" y="2133600"/>
            <a:ext cx="179388" cy="179388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6132" name="Freeform 5"/>
          <p:cNvSpPr>
            <a:spLocks/>
          </p:cNvSpPr>
          <p:nvPr/>
        </p:nvSpPr>
        <p:spPr bwMode="auto">
          <a:xfrm>
            <a:off x="3708400" y="177323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961" name="Group 2"/>
          <p:cNvGrpSpPr>
            <a:grpSpLocks/>
          </p:cNvGrpSpPr>
          <p:nvPr/>
        </p:nvGrpSpPr>
        <p:grpSpPr bwMode="auto">
          <a:xfrm>
            <a:off x="-1042988" y="-801688"/>
            <a:ext cx="8277226" cy="8277226"/>
            <a:chOff x="-657" y="-505"/>
            <a:chExt cx="5214" cy="5214"/>
          </a:xfrm>
        </p:grpSpPr>
        <p:sp>
          <p:nvSpPr>
            <p:cNvPr id="169002" name="Oval 3"/>
            <p:cNvSpPr>
              <a:spLocks noChangeArrowheads="1"/>
            </p:cNvSpPr>
            <p:nvPr/>
          </p:nvSpPr>
          <p:spPr bwMode="auto">
            <a:xfrm>
              <a:off x="1610" y="1808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3" name="Oval 4"/>
            <p:cNvSpPr>
              <a:spLocks noChangeArrowheads="1"/>
            </p:cNvSpPr>
            <p:nvPr/>
          </p:nvSpPr>
          <p:spPr bwMode="auto">
            <a:xfrm>
              <a:off x="1384" y="1580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4" name="Oval 5"/>
            <p:cNvSpPr>
              <a:spLocks noChangeArrowheads="1"/>
            </p:cNvSpPr>
            <p:nvPr/>
          </p:nvSpPr>
          <p:spPr bwMode="auto">
            <a:xfrm>
              <a:off x="1158" y="1353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5" name="Oval 6"/>
            <p:cNvSpPr>
              <a:spLocks noChangeArrowheads="1"/>
            </p:cNvSpPr>
            <p:nvPr/>
          </p:nvSpPr>
          <p:spPr bwMode="auto">
            <a:xfrm>
              <a:off x="930" y="1127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6" name="Oval 7"/>
            <p:cNvSpPr>
              <a:spLocks noChangeArrowheads="1"/>
            </p:cNvSpPr>
            <p:nvPr/>
          </p:nvSpPr>
          <p:spPr bwMode="auto">
            <a:xfrm>
              <a:off x="703" y="900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7" name="Oval 8"/>
            <p:cNvSpPr>
              <a:spLocks noChangeArrowheads="1"/>
            </p:cNvSpPr>
            <p:nvPr/>
          </p:nvSpPr>
          <p:spPr bwMode="auto">
            <a:xfrm>
              <a:off x="476" y="683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8" name="Oval 9"/>
            <p:cNvSpPr>
              <a:spLocks noChangeArrowheads="1"/>
            </p:cNvSpPr>
            <p:nvPr/>
          </p:nvSpPr>
          <p:spPr bwMode="auto">
            <a:xfrm>
              <a:off x="250" y="456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9" name="Oval 10"/>
            <p:cNvSpPr>
              <a:spLocks noChangeArrowheads="1"/>
            </p:cNvSpPr>
            <p:nvPr/>
          </p:nvSpPr>
          <p:spPr bwMode="auto">
            <a:xfrm>
              <a:off x="1902" y="2096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10" name="Oval 11"/>
            <p:cNvSpPr>
              <a:spLocks noChangeArrowheads="1"/>
            </p:cNvSpPr>
            <p:nvPr/>
          </p:nvSpPr>
          <p:spPr bwMode="auto">
            <a:xfrm>
              <a:off x="-213" y="-63"/>
              <a:ext cx="4307" cy="430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11" name="Oval 12"/>
            <p:cNvSpPr>
              <a:spLocks noChangeArrowheads="1"/>
            </p:cNvSpPr>
            <p:nvPr/>
          </p:nvSpPr>
          <p:spPr bwMode="auto">
            <a:xfrm>
              <a:off x="-657" y="-505"/>
              <a:ext cx="5214" cy="521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grpSp>
        <p:nvGrpSpPr>
          <p:cNvPr id="168962" name="Group 13"/>
          <p:cNvGrpSpPr>
            <a:grpSpLocks/>
          </p:cNvGrpSpPr>
          <p:nvPr/>
        </p:nvGrpSpPr>
        <p:grpSpPr bwMode="auto">
          <a:xfrm>
            <a:off x="3276600" y="346075"/>
            <a:ext cx="6118225" cy="6118225"/>
            <a:chOff x="2064" y="218"/>
            <a:chExt cx="3854" cy="3854"/>
          </a:xfrm>
        </p:grpSpPr>
        <p:sp>
          <p:nvSpPr>
            <p:cNvPr id="168993" name="Oval 14"/>
            <p:cNvSpPr>
              <a:spLocks noChangeArrowheads="1"/>
            </p:cNvSpPr>
            <p:nvPr/>
          </p:nvSpPr>
          <p:spPr bwMode="auto">
            <a:xfrm>
              <a:off x="3651" y="1789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4" name="Oval 15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5" name="Oval 16"/>
            <p:cNvSpPr>
              <a:spLocks noChangeArrowheads="1"/>
            </p:cNvSpPr>
            <p:nvPr/>
          </p:nvSpPr>
          <p:spPr bwMode="auto">
            <a:xfrm>
              <a:off x="3199" y="1334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6" name="Oval 17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7" name="Oval 18"/>
            <p:cNvSpPr>
              <a:spLocks noChangeArrowheads="1"/>
            </p:cNvSpPr>
            <p:nvPr/>
          </p:nvSpPr>
          <p:spPr bwMode="auto">
            <a:xfrm>
              <a:off x="2744" y="881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8" name="Oval 19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9" name="Oval 20"/>
            <p:cNvSpPr>
              <a:spLocks noChangeArrowheads="1"/>
            </p:cNvSpPr>
            <p:nvPr/>
          </p:nvSpPr>
          <p:spPr bwMode="auto">
            <a:xfrm>
              <a:off x="2291" y="437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0" name="Oval 21"/>
            <p:cNvSpPr>
              <a:spLocks noChangeArrowheads="1"/>
            </p:cNvSpPr>
            <p:nvPr/>
          </p:nvSpPr>
          <p:spPr bwMode="auto">
            <a:xfrm>
              <a:off x="3951" y="2051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1" name="Oval 22"/>
            <p:cNvSpPr>
              <a:spLocks noChangeArrowheads="1"/>
            </p:cNvSpPr>
            <p:nvPr/>
          </p:nvSpPr>
          <p:spPr bwMode="auto">
            <a:xfrm>
              <a:off x="2064" y="218"/>
              <a:ext cx="3854" cy="385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68963" name="Text Box 23"/>
          <p:cNvSpPr txBox="1">
            <a:spLocks noChangeArrowheads="1"/>
          </p:cNvSpPr>
          <p:nvPr/>
        </p:nvSpPr>
        <p:spPr bwMode="auto">
          <a:xfrm>
            <a:off x="6516688" y="27828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8964" name="Text Box 24"/>
          <p:cNvSpPr txBox="1">
            <a:spLocks noChangeArrowheads="1"/>
          </p:cNvSpPr>
          <p:nvPr/>
        </p:nvSpPr>
        <p:spPr bwMode="auto">
          <a:xfrm>
            <a:off x="6516688" y="23510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8965" name="Text Box 25"/>
          <p:cNvSpPr txBox="1">
            <a:spLocks noChangeArrowheads="1"/>
          </p:cNvSpPr>
          <p:nvPr/>
        </p:nvSpPr>
        <p:spPr bwMode="auto">
          <a:xfrm>
            <a:off x="6732588" y="19891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8966" name="Text Box 26"/>
          <p:cNvSpPr txBox="1">
            <a:spLocks noChangeArrowheads="1"/>
          </p:cNvSpPr>
          <p:nvPr/>
        </p:nvSpPr>
        <p:spPr bwMode="auto">
          <a:xfrm>
            <a:off x="6994525" y="17732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8.000 €</a:t>
            </a:r>
          </a:p>
        </p:txBody>
      </p:sp>
      <p:sp>
        <p:nvSpPr>
          <p:cNvPr id="168967" name="Text Box 27"/>
          <p:cNvSpPr txBox="1">
            <a:spLocks noChangeArrowheads="1"/>
          </p:cNvSpPr>
          <p:nvPr/>
        </p:nvSpPr>
        <p:spPr bwMode="auto">
          <a:xfrm>
            <a:off x="7267575" y="1485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10.000 €</a:t>
            </a:r>
          </a:p>
        </p:txBody>
      </p:sp>
      <p:sp>
        <p:nvSpPr>
          <p:cNvPr id="168968" name="Text Box 28"/>
          <p:cNvSpPr txBox="1">
            <a:spLocks noChangeArrowheads="1"/>
          </p:cNvSpPr>
          <p:nvPr/>
        </p:nvSpPr>
        <p:spPr bwMode="auto">
          <a:xfrm>
            <a:off x="7526338" y="119697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12.000 €</a:t>
            </a:r>
          </a:p>
        </p:txBody>
      </p:sp>
      <p:sp>
        <p:nvSpPr>
          <p:cNvPr id="168969" name="Text Box 29"/>
          <p:cNvSpPr txBox="1">
            <a:spLocks noChangeArrowheads="1"/>
          </p:cNvSpPr>
          <p:nvPr/>
        </p:nvSpPr>
        <p:spPr bwMode="auto">
          <a:xfrm>
            <a:off x="7800975" y="9112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14.000 €</a:t>
            </a:r>
          </a:p>
        </p:txBody>
      </p:sp>
      <p:sp>
        <p:nvSpPr>
          <p:cNvPr id="168970" name="Text Box 30"/>
          <p:cNvSpPr txBox="1">
            <a:spLocks noChangeArrowheads="1"/>
          </p:cNvSpPr>
          <p:nvPr/>
        </p:nvSpPr>
        <p:spPr bwMode="auto">
          <a:xfrm>
            <a:off x="2800350" y="396398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68971" name="Text Box 31"/>
          <p:cNvSpPr txBox="1">
            <a:spLocks noChangeArrowheads="1"/>
          </p:cNvSpPr>
          <p:nvPr/>
        </p:nvSpPr>
        <p:spPr bwMode="auto">
          <a:xfrm>
            <a:off x="2798763" y="42672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8972" name="Text Box 32"/>
          <p:cNvSpPr txBox="1">
            <a:spLocks noChangeArrowheads="1"/>
          </p:cNvSpPr>
          <p:nvPr/>
        </p:nvSpPr>
        <p:spPr bwMode="auto">
          <a:xfrm>
            <a:off x="2828925" y="467201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68973" name="Text Box 33"/>
          <p:cNvSpPr txBox="1">
            <a:spLocks noChangeArrowheads="1"/>
          </p:cNvSpPr>
          <p:nvPr/>
        </p:nvSpPr>
        <p:spPr bwMode="auto">
          <a:xfrm>
            <a:off x="2828925" y="49879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8974" name="Text Box 34"/>
          <p:cNvSpPr txBox="1">
            <a:spLocks noChangeArrowheads="1"/>
          </p:cNvSpPr>
          <p:nvPr/>
        </p:nvSpPr>
        <p:spPr bwMode="auto">
          <a:xfrm>
            <a:off x="2873375" y="5405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5.000 €</a:t>
            </a:r>
          </a:p>
        </p:txBody>
      </p:sp>
      <p:sp>
        <p:nvSpPr>
          <p:cNvPr id="168975" name="Text Box 35"/>
          <p:cNvSpPr txBox="1">
            <a:spLocks noChangeArrowheads="1"/>
          </p:cNvSpPr>
          <p:nvPr/>
        </p:nvSpPr>
        <p:spPr bwMode="auto">
          <a:xfrm>
            <a:off x="2871788" y="570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8976" name="Text Box 36"/>
          <p:cNvSpPr txBox="1">
            <a:spLocks noChangeArrowheads="1"/>
          </p:cNvSpPr>
          <p:nvPr/>
        </p:nvSpPr>
        <p:spPr bwMode="auto">
          <a:xfrm>
            <a:off x="2830513" y="61658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68977" name="Oval 37"/>
          <p:cNvSpPr>
            <a:spLocks noChangeArrowheads="1"/>
          </p:cNvSpPr>
          <p:nvPr/>
        </p:nvSpPr>
        <p:spPr bwMode="auto">
          <a:xfrm>
            <a:off x="3578225" y="3386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78" name="Oval 38"/>
          <p:cNvSpPr>
            <a:spLocks noChangeArrowheads="1"/>
          </p:cNvSpPr>
          <p:nvPr/>
        </p:nvSpPr>
        <p:spPr bwMode="auto">
          <a:xfrm>
            <a:off x="4052888" y="26082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79" name="Oval 39"/>
          <p:cNvSpPr>
            <a:spLocks noChangeArrowheads="1"/>
          </p:cNvSpPr>
          <p:nvPr/>
        </p:nvSpPr>
        <p:spPr bwMode="auto">
          <a:xfrm>
            <a:off x="4067175" y="4113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0" name="Oval 40"/>
          <p:cNvSpPr>
            <a:spLocks noChangeArrowheads="1"/>
          </p:cNvSpPr>
          <p:nvPr/>
        </p:nvSpPr>
        <p:spPr bwMode="auto">
          <a:xfrm>
            <a:off x="4665663" y="4494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1" name="Oval 41"/>
          <p:cNvSpPr>
            <a:spLocks noChangeArrowheads="1"/>
          </p:cNvSpPr>
          <p:nvPr/>
        </p:nvSpPr>
        <p:spPr bwMode="auto">
          <a:xfrm>
            <a:off x="4643438" y="22193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2" name="Oval 42"/>
          <p:cNvSpPr>
            <a:spLocks noChangeArrowheads="1"/>
          </p:cNvSpPr>
          <p:nvPr/>
        </p:nvSpPr>
        <p:spPr bwMode="auto">
          <a:xfrm>
            <a:off x="5378450" y="1989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3" name="Oval 43"/>
          <p:cNvSpPr>
            <a:spLocks noChangeArrowheads="1"/>
          </p:cNvSpPr>
          <p:nvPr/>
        </p:nvSpPr>
        <p:spPr bwMode="auto">
          <a:xfrm>
            <a:off x="5400675" y="46958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4" name="Text Box 44"/>
          <p:cNvSpPr txBox="1">
            <a:spLocks noChangeArrowheads="1"/>
          </p:cNvSpPr>
          <p:nvPr/>
        </p:nvSpPr>
        <p:spPr bwMode="auto">
          <a:xfrm>
            <a:off x="4156075" y="657066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9.000 €</a:t>
            </a:r>
          </a:p>
        </p:txBody>
      </p:sp>
      <p:sp>
        <p:nvSpPr>
          <p:cNvPr id="168985" name="Text Box 45"/>
          <p:cNvSpPr txBox="1">
            <a:spLocks noChangeArrowheads="1"/>
          </p:cNvSpPr>
          <p:nvPr/>
        </p:nvSpPr>
        <p:spPr bwMode="auto">
          <a:xfrm>
            <a:off x="5435600" y="66706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11.000 €</a:t>
            </a:r>
          </a:p>
        </p:txBody>
      </p:sp>
      <p:sp>
        <p:nvSpPr>
          <p:cNvPr id="168986" name="Oval 46"/>
          <p:cNvSpPr>
            <a:spLocks noChangeArrowheads="1"/>
          </p:cNvSpPr>
          <p:nvPr/>
        </p:nvSpPr>
        <p:spPr bwMode="auto">
          <a:xfrm>
            <a:off x="6227763" y="206057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7" name="Oval 47"/>
          <p:cNvSpPr>
            <a:spLocks noChangeArrowheads="1"/>
          </p:cNvSpPr>
          <p:nvPr/>
        </p:nvSpPr>
        <p:spPr bwMode="auto">
          <a:xfrm>
            <a:off x="6170613" y="4559300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8" name="Oval 48"/>
          <p:cNvSpPr>
            <a:spLocks noChangeArrowheads="1"/>
          </p:cNvSpPr>
          <p:nvPr/>
        </p:nvSpPr>
        <p:spPr bwMode="auto">
          <a:xfrm>
            <a:off x="7186613" y="33067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9" name="Text Box 49"/>
          <p:cNvSpPr txBox="1">
            <a:spLocks noChangeArrowheads="1"/>
          </p:cNvSpPr>
          <p:nvPr/>
        </p:nvSpPr>
        <p:spPr bwMode="auto">
          <a:xfrm>
            <a:off x="8029575" y="6508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16.000 €</a:t>
            </a:r>
          </a:p>
        </p:txBody>
      </p:sp>
      <p:sp>
        <p:nvSpPr>
          <p:cNvPr id="168990" name="Text Box 50"/>
          <p:cNvSpPr txBox="1">
            <a:spLocks noChangeArrowheads="1"/>
          </p:cNvSpPr>
          <p:nvPr/>
        </p:nvSpPr>
        <p:spPr bwMode="auto">
          <a:xfrm>
            <a:off x="2598738" y="31702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N</a:t>
            </a:r>
          </a:p>
        </p:txBody>
      </p:sp>
      <p:sp>
        <p:nvSpPr>
          <p:cNvPr id="168991" name="Text Box 51"/>
          <p:cNvSpPr txBox="1">
            <a:spLocks noChangeArrowheads="1"/>
          </p:cNvSpPr>
          <p:nvPr/>
        </p:nvSpPr>
        <p:spPr bwMode="auto">
          <a:xfrm>
            <a:off x="5795963" y="3155950"/>
            <a:ext cx="390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/>
              <a:t>M</a:t>
            </a:r>
          </a:p>
        </p:txBody>
      </p:sp>
      <p:sp>
        <p:nvSpPr>
          <p:cNvPr id="168992" name="Text Box 52"/>
          <p:cNvSpPr txBox="1">
            <a:spLocks noChangeArrowheads="1"/>
          </p:cNvSpPr>
          <p:nvPr/>
        </p:nvSpPr>
        <p:spPr bwMode="auto">
          <a:xfrm>
            <a:off x="179388" y="260350"/>
            <a:ext cx="3024187" cy="854075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15.000 € isodapane from isotims referred to N and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985" name="Group 2"/>
          <p:cNvGrpSpPr>
            <a:grpSpLocks/>
          </p:cNvGrpSpPr>
          <p:nvPr/>
        </p:nvGrpSpPr>
        <p:grpSpPr bwMode="auto">
          <a:xfrm>
            <a:off x="-1042988" y="-801688"/>
            <a:ext cx="8277226" cy="8277226"/>
            <a:chOff x="-657" y="-505"/>
            <a:chExt cx="5214" cy="5214"/>
          </a:xfrm>
        </p:grpSpPr>
        <p:sp>
          <p:nvSpPr>
            <p:cNvPr id="170027" name="Oval 3"/>
            <p:cNvSpPr>
              <a:spLocks noChangeArrowheads="1"/>
            </p:cNvSpPr>
            <p:nvPr/>
          </p:nvSpPr>
          <p:spPr bwMode="auto">
            <a:xfrm>
              <a:off x="1610" y="1808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8" name="Oval 4"/>
            <p:cNvSpPr>
              <a:spLocks noChangeArrowheads="1"/>
            </p:cNvSpPr>
            <p:nvPr/>
          </p:nvSpPr>
          <p:spPr bwMode="auto">
            <a:xfrm>
              <a:off x="1384" y="1580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9" name="Oval 5"/>
            <p:cNvSpPr>
              <a:spLocks noChangeArrowheads="1"/>
            </p:cNvSpPr>
            <p:nvPr/>
          </p:nvSpPr>
          <p:spPr bwMode="auto">
            <a:xfrm>
              <a:off x="1158" y="1353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0" name="Oval 6"/>
            <p:cNvSpPr>
              <a:spLocks noChangeArrowheads="1"/>
            </p:cNvSpPr>
            <p:nvPr/>
          </p:nvSpPr>
          <p:spPr bwMode="auto">
            <a:xfrm>
              <a:off x="930" y="1127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1" name="Oval 7"/>
            <p:cNvSpPr>
              <a:spLocks noChangeArrowheads="1"/>
            </p:cNvSpPr>
            <p:nvPr/>
          </p:nvSpPr>
          <p:spPr bwMode="auto">
            <a:xfrm>
              <a:off x="703" y="900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2" name="Oval 8"/>
            <p:cNvSpPr>
              <a:spLocks noChangeArrowheads="1"/>
            </p:cNvSpPr>
            <p:nvPr/>
          </p:nvSpPr>
          <p:spPr bwMode="auto">
            <a:xfrm>
              <a:off x="476" y="683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3" name="Oval 9"/>
            <p:cNvSpPr>
              <a:spLocks noChangeArrowheads="1"/>
            </p:cNvSpPr>
            <p:nvPr/>
          </p:nvSpPr>
          <p:spPr bwMode="auto">
            <a:xfrm>
              <a:off x="250" y="456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4" name="Oval 10"/>
            <p:cNvSpPr>
              <a:spLocks noChangeArrowheads="1"/>
            </p:cNvSpPr>
            <p:nvPr/>
          </p:nvSpPr>
          <p:spPr bwMode="auto">
            <a:xfrm>
              <a:off x="1902" y="2096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5" name="Oval 11"/>
            <p:cNvSpPr>
              <a:spLocks noChangeArrowheads="1"/>
            </p:cNvSpPr>
            <p:nvPr/>
          </p:nvSpPr>
          <p:spPr bwMode="auto">
            <a:xfrm>
              <a:off x="-213" y="-63"/>
              <a:ext cx="4307" cy="430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6" name="Oval 12"/>
            <p:cNvSpPr>
              <a:spLocks noChangeArrowheads="1"/>
            </p:cNvSpPr>
            <p:nvPr/>
          </p:nvSpPr>
          <p:spPr bwMode="auto">
            <a:xfrm>
              <a:off x="-657" y="-505"/>
              <a:ext cx="5214" cy="521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grpSp>
        <p:nvGrpSpPr>
          <p:cNvPr id="169986" name="Group 13"/>
          <p:cNvGrpSpPr>
            <a:grpSpLocks/>
          </p:cNvGrpSpPr>
          <p:nvPr/>
        </p:nvGrpSpPr>
        <p:grpSpPr bwMode="auto">
          <a:xfrm>
            <a:off x="3276600" y="346075"/>
            <a:ext cx="6118225" cy="6118225"/>
            <a:chOff x="2064" y="218"/>
            <a:chExt cx="3854" cy="3854"/>
          </a:xfrm>
        </p:grpSpPr>
        <p:sp>
          <p:nvSpPr>
            <p:cNvPr id="170018" name="Oval 14"/>
            <p:cNvSpPr>
              <a:spLocks noChangeArrowheads="1"/>
            </p:cNvSpPr>
            <p:nvPr/>
          </p:nvSpPr>
          <p:spPr bwMode="auto">
            <a:xfrm>
              <a:off x="3651" y="1789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19" name="Oval 15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0" name="Oval 16"/>
            <p:cNvSpPr>
              <a:spLocks noChangeArrowheads="1"/>
            </p:cNvSpPr>
            <p:nvPr/>
          </p:nvSpPr>
          <p:spPr bwMode="auto">
            <a:xfrm>
              <a:off x="3199" y="1334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1" name="Oval 17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2" name="Oval 18"/>
            <p:cNvSpPr>
              <a:spLocks noChangeArrowheads="1"/>
            </p:cNvSpPr>
            <p:nvPr/>
          </p:nvSpPr>
          <p:spPr bwMode="auto">
            <a:xfrm>
              <a:off x="2744" y="881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3" name="Oval 19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4" name="Oval 20"/>
            <p:cNvSpPr>
              <a:spLocks noChangeArrowheads="1"/>
            </p:cNvSpPr>
            <p:nvPr/>
          </p:nvSpPr>
          <p:spPr bwMode="auto">
            <a:xfrm>
              <a:off x="2291" y="437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5" name="Oval 21"/>
            <p:cNvSpPr>
              <a:spLocks noChangeArrowheads="1"/>
            </p:cNvSpPr>
            <p:nvPr/>
          </p:nvSpPr>
          <p:spPr bwMode="auto">
            <a:xfrm>
              <a:off x="3951" y="2051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6" name="Oval 22"/>
            <p:cNvSpPr>
              <a:spLocks noChangeArrowheads="1"/>
            </p:cNvSpPr>
            <p:nvPr/>
          </p:nvSpPr>
          <p:spPr bwMode="auto">
            <a:xfrm>
              <a:off x="2064" y="218"/>
              <a:ext cx="3854" cy="385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69987" name="Text Box 23"/>
          <p:cNvSpPr txBox="1">
            <a:spLocks noChangeArrowheads="1"/>
          </p:cNvSpPr>
          <p:nvPr/>
        </p:nvSpPr>
        <p:spPr bwMode="auto">
          <a:xfrm>
            <a:off x="6516688" y="27828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9988" name="Text Box 24"/>
          <p:cNvSpPr txBox="1">
            <a:spLocks noChangeArrowheads="1"/>
          </p:cNvSpPr>
          <p:nvPr/>
        </p:nvSpPr>
        <p:spPr bwMode="auto">
          <a:xfrm>
            <a:off x="6516688" y="23510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9989" name="Text Box 25"/>
          <p:cNvSpPr txBox="1">
            <a:spLocks noChangeArrowheads="1"/>
          </p:cNvSpPr>
          <p:nvPr/>
        </p:nvSpPr>
        <p:spPr bwMode="auto">
          <a:xfrm>
            <a:off x="6732588" y="19891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9990" name="Text Box 26"/>
          <p:cNvSpPr txBox="1">
            <a:spLocks noChangeArrowheads="1"/>
          </p:cNvSpPr>
          <p:nvPr/>
        </p:nvSpPr>
        <p:spPr bwMode="auto">
          <a:xfrm>
            <a:off x="6994525" y="17732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8.000 €</a:t>
            </a:r>
          </a:p>
        </p:txBody>
      </p:sp>
      <p:sp>
        <p:nvSpPr>
          <p:cNvPr id="169991" name="Text Box 27"/>
          <p:cNvSpPr txBox="1">
            <a:spLocks noChangeArrowheads="1"/>
          </p:cNvSpPr>
          <p:nvPr/>
        </p:nvSpPr>
        <p:spPr bwMode="auto">
          <a:xfrm>
            <a:off x="7267575" y="1485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10.000 €</a:t>
            </a:r>
          </a:p>
        </p:txBody>
      </p:sp>
      <p:sp>
        <p:nvSpPr>
          <p:cNvPr id="169992" name="Text Box 28"/>
          <p:cNvSpPr txBox="1">
            <a:spLocks noChangeArrowheads="1"/>
          </p:cNvSpPr>
          <p:nvPr/>
        </p:nvSpPr>
        <p:spPr bwMode="auto">
          <a:xfrm>
            <a:off x="7526338" y="119697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12.000 €</a:t>
            </a:r>
          </a:p>
        </p:txBody>
      </p:sp>
      <p:sp>
        <p:nvSpPr>
          <p:cNvPr id="169993" name="Text Box 29"/>
          <p:cNvSpPr txBox="1">
            <a:spLocks noChangeArrowheads="1"/>
          </p:cNvSpPr>
          <p:nvPr/>
        </p:nvSpPr>
        <p:spPr bwMode="auto">
          <a:xfrm>
            <a:off x="7800975" y="9112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14.000 €</a:t>
            </a:r>
          </a:p>
        </p:txBody>
      </p:sp>
      <p:sp>
        <p:nvSpPr>
          <p:cNvPr id="169994" name="Text Box 30"/>
          <p:cNvSpPr txBox="1">
            <a:spLocks noChangeArrowheads="1"/>
          </p:cNvSpPr>
          <p:nvPr/>
        </p:nvSpPr>
        <p:spPr bwMode="auto">
          <a:xfrm>
            <a:off x="2800350" y="396398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69995" name="Text Box 31"/>
          <p:cNvSpPr txBox="1">
            <a:spLocks noChangeArrowheads="1"/>
          </p:cNvSpPr>
          <p:nvPr/>
        </p:nvSpPr>
        <p:spPr bwMode="auto">
          <a:xfrm>
            <a:off x="2798763" y="42672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9996" name="Text Box 32"/>
          <p:cNvSpPr txBox="1">
            <a:spLocks noChangeArrowheads="1"/>
          </p:cNvSpPr>
          <p:nvPr/>
        </p:nvSpPr>
        <p:spPr bwMode="auto">
          <a:xfrm>
            <a:off x="2828925" y="467201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69997" name="Text Box 33"/>
          <p:cNvSpPr txBox="1">
            <a:spLocks noChangeArrowheads="1"/>
          </p:cNvSpPr>
          <p:nvPr/>
        </p:nvSpPr>
        <p:spPr bwMode="auto">
          <a:xfrm>
            <a:off x="2828925" y="49879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9998" name="Text Box 34"/>
          <p:cNvSpPr txBox="1">
            <a:spLocks noChangeArrowheads="1"/>
          </p:cNvSpPr>
          <p:nvPr/>
        </p:nvSpPr>
        <p:spPr bwMode="auto">
          <a:xfrm>
            <a:off x="2873375" y="5405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5.000 €</a:t>
            </a:r>
          </a:p>
        </p:txBody>
      </p:sp>
      <p:sp>
        <p:nvSpPr>
          <p:cNvPr id="169999" name="Text Box 35"/>
          <p:cNvSpPr txBox="1">
            <a:spLocks noChangeArrowheads="1"/>
          </p:cNvSpPr>
          <p:nvPr/>
        </p:nvSpPr>
        <p:spPr bwMode="auto">
          <a:xfrm>
            <a:off x="2871788" y="570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70000" name="Text Box 36"/>
          <p:cNvSpPr txBox="1">
            <a:spLocks noChangeArrowheads="1"/>
          </p:cNvSpPr>
          <p:nvPr/>
        </p:nvSpPr>
        <p:spPr bwMode="auto">
          <a:xfrm>
            <a:off x="2830513" y="61658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70001" name="Freeform 37"/>
          <p:cNvSpPr>
            <a:spLocks/>
          </p:cNvSpPr>
          <p:nvPr/>
        </p:nvSpPr>
        <p:spPr bwMode="auto">
          <a:xfrm>
            <a:off x="3632200" y="1909763"/>
            <a:ext cx="3616325" cy="2905125"/>
          </a:xfrm>
          <a:custGeom>
            <a:avLst/>
            <a:gdLst>
              <a:gd name="T0" fmla="*/ 5040312 w 2278"/>
              <a:gd name="T1" fmla="*/ 2147483647 h 1830"/>
              <a:gd name="T2" fmla="*/ 778727352 w 2278"/>
              <a:gd name="T3" fmla="*/ 1161791324 h 1830"/>
              <a:gd name="T4" fmla="*/ 1721265981 w 2278"/>
              <a:gd name="T5" fmla="*/ 582155343 h 1830"/>
              <a:gd name="T6" fmla="*/ 2147483647 w 2278"/>
              <a:gd name="T7" fmla="*/ 171370629 h 1830"/>
              <a:gd name="T8" fmla="*/ 2147483647 w 2278"/>
              <a:gd name="T9" fmla="*/ 355342829 h 1830"/>
              <a:gd name="T10" fmla="*/ 2147483647 w 2278"/>
              <a:gd name="T11" fmla="*/ 2147483647 h 1830"/>
              <a:gd name="T12" fmla="*/ 2147483647 w 2278"/>
              <a:gd name="T13" fmla="*/ 2147483647 h 1830"/>
              <a:gd name="T14" fmla="*/ 2147483647 w 2278"/>
              <a:gd name="T15" fmla="*/ 2147483647 h 1830"/>
              <a:gd name="T16" fmla="*/ 1698585378 w 2278"/>
              <a:gd name="T17" fmla="*/ 2147483647 h 1830"/>
              <a:gd name="T18" fmla="*/ 753525800 w 2278"/>
              <a:gd name="T19" fmla="*/ 2147483647 h 1830"/>
              <a:gd name="T20" fmla="*/ 5040312 w 2278"/>
              <a:gd name="T21" fmla="*/ 2147483647 h 18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78"/>
              <a:gd name="T34" fmla="*/ 0 h 1830"/>
              <a:gd name="T35" fmla="*/ 2278 w 2278"/>
              <a:gd name="T36" fmla="*/ 1830 h 18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78" h="1830">
                <a:moveTo>
                  <a:pt x="2" y="957"/>
                </a:moveTo>
                <a:cubicBezTo>
                  <a:pt x="0" y="791"/>
                  <a:pt x="196" y="582"/>
                  <a:pt x="309" y="461"/>
                </a:cubicBezTo>
                <a:cubicBezTo>
                  <a:pt x="422" y="340"/>
                  <a:pt x="544" y="296"/>
                  <a:pt x="683" y="231"/>
                </a:cubicBezTo>
                <a:cubicBezTo>
                  <a:pt x="822" y="166"/>
                  <a:pt x="975" y="83"/>
                  <a:pt x="1141" y="68"/>
                </a:cubicBezTo>
                <a:cubicBezTo>
                  <a:pt x="1307" y="53"/>
                  <a:pt x="1493" y="0"/>
                  <a:pt x="1681" y="141"/>
                </a:cubicBezTo>
                <a:cubicBezTo>
                  <a:pt x="1869" y="282"/>
                  <a:pt x="2278" y="655"/>
                  <a:pt x="2270" y="912"/>
                </a:cubicBezTo>
                <a:cubicBezTo>
                  <a:pt x="2262" y="1169"/>
                  <a:pt x="1822" y="1542"/>
                  <a:pt x="1634" y="1686"/>
                </a:cubicBezTo>
                <a:cubicBezTo>
                  <a:pt x="1446" y="1830"/>
                  <a:pt x="1301" y="1781"/>
                  <a:pt x="1141" y="1778"/>
                </a:cubicBezTo>
                <a:cubicBezTo>
                  <a:pt x="981" y="1775"/>
                  <a:pt x="814" y="1727"/>
                  <a:pt x="674" y="1668"/>
                </a:cubicBezTo>
                <a:cubicBezTo>
                  <a:pt x="534" y="1609"/>
                  <a:pt x="411" y="1539"/>
                  <a:pt x="299" y="1421"/>
                </a:cubicBezTo>
                <a:cubicBezTo>
                  <a:pt x="187" y="1303"/>
                  <a:pt x="64" y="1054"/>
                  <a:pt x="2" y="957"/>
                </a:cubicBezTo>
                <a:close/>
              </a:path>
            </a:pathLst>
          </a:custGeom>
          <a:solidFill>
            <a:srgbClr val="FF0000">
              <a:alpha val="7059"/>
            </a:srgbClr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0002" name="Oval 38"/>
          <p:cNvSpPr>
            <a:spLocks noChangeArrowheads="1"/>
          </p:cNvSpPr>
          <p:nvPr/>
        </p:nvSpPr>
        <p:spPr bwMode="auto">
          <a:xfrm>
            <a:off x="3578225" y="3386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3" name="Oval 39"/>
          <p:cNvSpPr>
            <a:spLocks noChangeArrowheads="1"/>
          </p:cNvSpPr>
          <p:nvPr/>
        </p:nvSpPr>
        <p:spPr bwMode="auto">
          <a:xfrm>
            <a:off x="4052888" y="26082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4" name="Oval 40"/>
          <p:cNvSpPr>
            <a:spLocks noChangeArrowheads="1"/>
          </p:cNvSpPr>
          <p:nvPr/>
        </p:nvSpPr>
        <p:spPr bwMode="auto">
          <a:xfrm>
            <a:off x="4067175" y="4113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5" name="Oval 41"/>
          <p:cNvSpPr>
            <a:spLocks noChangeArrowheads="1"/>
          </p:cNvSpPr>
          <p:nvPr/>
        </p:nvSpPr>
        <p:spPr bwMode="auto">
          <a:xfrm>
            <a:off x="4665663" y="4494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6" name="Oval 42"/>
          <p:cNvSpPr>
            <a:spLocks noChangeArrowheads="1"/>
          </p:cNvSpPr>
          <p:nvPr/>
        </p:nvSpPr>
        <p:spPr bwMode="auto">
          <a:xfrm>
            <a:off x="4643438" y="22193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7" name="Oval 43"/>
          <p:cNvSpPr>
            <a:spLocks noChangeArrowheads="1"/>
          </p:cNvSpPr>
          <p:nvPr/>
        </p:nvSpPr>
        <p:spPr bwMode="auto">
          <a:xfrm>
            <a:off x="5378450" y="1989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8" name="Oval 44"/>
          <p:cNvSpPr>
            <a:spLocks noChangeArrowheads="1"/>
          </p:cNvSpPr>
          <p:nvPr/>
        </p:nvSpPr>
        <p:spPr bwMode="auto">
          <a:xfrm>
            <a:off x="5400675" y="46958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9" name="Text Box 45"/>
          <p:cNvSpPr txBox="1">
            <a:spLocks noChangeArrowheads="1"/>
          </p:cNvSpPr>
          <p:nvPr/>
        </p:nvSpPr>
        <p:spPr bwMode="auto">
          <a:xfrm>
            <a:off x="4156075" y="657066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9.000 €</a:t>
            </a:r>
          </a:p>
        </p:txBody>
      </p:sp>
      <p:sp>
        <p:nvSpPr>
          <p:cNvPr id="170010" name="Text Box 46"/>
          <p:cNvSpPr txBox="1">
            <a:spLocks noChangeArrowheads="1"/>
          </p:cNvSpPr>
          <p:nvPr/>
        </p:nvSpPr>
        <p:spPr bwMode="auto">
          <a:xfrm>
            <a:off x="5435600" y="66706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11.000 €</a:t>
            </a:r>
          </a:p>
        </p:txBody>
      </p:sp>
      <p:sp>
        <p:nvSpPr>
          <p:cNvPr id="170011" name="Oval 47"/>
          <p:cNvSpPr>
            <a:spLocks noChangeArrowheads="1"/>
          </p:cNvSpPr>
          <p:nvPr/>
        </p:nvSpPr>
        <p:spPr bwMode="auto">
          <a:xfrm>
            <a:off x="6227763" y="206057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2" name="Oval 48"/>
          <p:cNvSpPr>
            <a:spLocks noChangeArrowheads="1"/>
          </p:cNvSpPr>
          <p:nvPr/>
        </p:nvSpPr>
        <p:spPr bwMode="auto">
          <a:xfrm>
            <a:off x="6170613" y="4559300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3" name="Oval 49"/>
          <p:cNvSpPr>
            <a:spLocks noChangeArrowheads="1"/>
          </p:cNvSpPr>
          <p:nvPr/>
        </p:nvSpPr>
        <p:spPr bwMode="auto">
          <a:xfrm>
            <a:off x="7186613" y="33067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4" name="Text Box 50"/>
          <p:cNvSpPr txBox="1">
            <a:spLocks noChangeArrowheads="1"/>
          </p:cNvSpPr>
          <p:nvPr/>
        </p:nvSpPr>
        <p:spPr bwMode="auto">
          <a:xfrm>
            <a:off x="8029575" y="6508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16.000 €</a:t>
            </a:r>
          </a:p>
        </p:txBody>
      </p:sp>
      <p:sp>
        <p:nvSpPr>
          <p:cNvPr id="170015" name="Text Box 51"/>
          <p:cNvSpPr txBox="1">
            <a:spLocks noChangeArrowheads="1"/>
          </p:cNvSpPr>
          <p:nvPr/>
        </p:nvSpPr>
        <p:spPr bwMode="auto">
          <a:xfrm>
            <a:off x="2598738" y="31702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N</a:t>
            </a:r>
          </a:p>
        </p:txBody>
      </p:sp>
      <p:sp>
        <p:nvSpPr>
          <p:cNvPr id="170016" name="Text Box 52"/>
          <p:cNvSpPr txBox="1">
            <a:spLocks noChangeArrowheads="1"/>
          </p:cNvSpPr>
          <p:nvPr/>
        </p:nvSpPr>
        <p:spPr bwMode="auto">
          <a:xfrm>
            <a:off x="5795963" y="3155950"/>
            <a:ext cx="390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/>
              <a:t>M</a:t>
            </a:r>
          </a:p>
        </p:txBody>
      </p:sp>
      <p:sp>
        <p:nvSpPr>
          <p:cNvPr id="170017" name="Text Box 53"/>
          <p:cNvSpPr txBox="1">
            <a:spLocks noChangeArrowheads="1"/>
          </p:cNvSpPr>
          <p:nvPr/>
        </p:nvSpPr>
        <p:spPr bwMode="auto">
          <a:xfrm>
            <a:off x="179388" y="260350"/>
            <a:ext cx="3024187" cy="830263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15.000 € isodapane from isotims referred to N and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Oval 2"/>
          <p:cNvSpPr>
            <a:spLocks noChangeArrowheads="1"/>
          </p:cNvSpPr>
          <p:nvPr/>
        </p:nvSpPr>
        <p:spPr bwMode="auto">
          <a:xfrm>
            <a:off x="5060950" y="1757363"/>
            <a:ext cx="1079500" cy="10795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0" name="Oval 3"/>
          <p:cNvSpPr>
            <a:spLocks noChangeArrowheads="1"/>
          </p:cNvSpPr>
          <p:nvPr/>
        </p:nvSpPr>
        <p:spPr bwMode="auto">
          <a:xfrm>
            <a:off x="4343400" y="1035050"/>
            <a:ext cx="2519363" cy="2519363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1" name="Oval 4"/>
          <p:cNvSpPr>
            <a:spLocks noChangeArrowheads="1"/>
          </p:cNvSpPr>
          <p:nvPr/>
        </p:nvSpPr>
        <p:spPr bwMode="auto">
          <a:xfrm>
            <a:off x="3621088" y="315913"/>
            <a:ext cx="3959225" cy="39592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2" name="Oval 5"/>
          <p:cNvSpPr>
            <a:spLocks noChangeArrowheads="1"/>
          </p:cNvSpPr>
          <p:nvPr/>
        </p:nvSpPr>
        <p:spPr bwMode="auto">
          <a:xfrm>
            <a:off x="2901950" y="-388938"/>
            <a:ext cx="5399088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3" name="Oval 6"/>
          <p:cNvSpPr>
            <a:spLocks noChangeArrowheads="1"/>
          </p:cNvSpPr>
          <p:nvPr/>
        </p:nvSpPr>
        <p:spPr bwMode="auto">
          <a:xfrm>
            <a:off x="5507038" y="2195513"/>
            <a:ext cx="179387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4" name="Text Box 7"/>
          <p:cNvSpPr txBox="1">
            <a:spLocks noChangeArrowheads="1"/>
          </p:cNvSpPr>
          <p:nvPr/>
        </p:nvSpPr>
        <p:spPr bwMode="auto">
          <a:xfrm>
            <a:off x="6215063" y="21336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1015" name="Text Box 8"/>
          <p:cNvSpPr txBox="1">
            <a:spLocks noChangeArrowheads="1"/>
          </p:cNvSpPr>
          <p:nvPr/>
        </p:nvSpPr>
        <p:spPr bwMode="auto">
          <a:xfrm>
            <a:off x="6805613" y="286702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1016" name="Text Box 9"/>
          <p:cNvSpPr txBox="1">
            <a:spLocks noChangeArrowheads="1"/>
          </p:cNvSpPr>
          <p:nvPr/>
        </p:nvSpPr>
        <p:spPr bwMode="auto">
          <a:xfrm>
            <a:off x="7092950" y="3644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1017" name="Text Box 10"/>
          <p:cNvSpPr txBox="1">
            <a:spLocks noChangeArrowheads="1"/>
          </p:cNvSpPr>
          <p:nvPr/>
        </p:nvSpPr>
        <p:spPr bwMode="auto">
          <a:xfrm>
            <a:off x="7561263" y="443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1018" name="Oval 11"/>
          <p:cNvSpPr>
            <a:spLocks noChangeArrowheads="1"/>
          </p:cNvSpPr>
          <p:nvPr/>
        </p:nvSpPr>
        <p:spPr bwMode="auto">
          <a:xfrm>
            <a:off x="2338388" y="1760538"/>
            <a:ext cx="1079500" cy="1079500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9" name="Oval 12"/>
          <p:cNvSpPr>
            <a:spLocks noChangeArrowheads="1"/>
          </p:cNvSpPr>
          <p:nvPr/>
        </p:nvSpPr>
        <p:spPr bwMode="auto">
          <a:xfrm>
            <a:off x="1620838" y="1038225"/>
            <a:ext cx="2519362" cy="2519363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0" name="Oval 13"/>
          <p:cNvSpPr>
            <a:spLocks noChangeArrowheads="1"/>
          </p:cNvSpPr>
          <p:nvPr/>
        </p:nvSpPr>
        <p:spPr bwMode="auto">
          <a:xfrm>
            <a:off x="898525" y="319088"/>
            <a:ext cx="3959225" cy="3959225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1" name="Oval 14"/>
          <p:cNvSpPr>
            <a:spLocks noChangeArrowheads="1"/>
          </p:cNvSpPr>
          <p:nvPr/>
        </p:nvSpPr>
        <p:spPr bwMode="auto">
          <a:xfrm>
            <a:off x="179388" y="-385763"/>
            <a:ext cx="5399087" cy="5399088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2" name="Oval 15"/>
          <p:cNvSpPr>
            <a:spLocks noChangeArrowheads="1"/>
          </p:cNvSpPr>
          <p:nvPr/>
        </p:nvSpPr>
        <p:spPr bwMode="auto">
          <a:xfrm>
            <a:off x="2784475" y="2198688"/>
            <a:ext cx="179388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3" name="Text Box 16"/>
          <p:cNvSpPr txBox="1">
            <a:spLocks noChangeArrowheads="1"/>
          </p:cNvSpPr>
          <p:nvPr/>
        </p:nvSpPr>
        <p:spPr bwMode="auto">
          <a:xfrm>
            <a:off x="1765300" y="21161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1024" name="Text Box 17"/>
          <p:cNvSpPr txBox="1">
            <a:spLocks noChangeArrowheads="1"/>
          </p:cNvSpPr>
          <p:nvPr/>
        </p:nvSpPr>
        <p:spPr bwMode="auto">
          <a:xfrm>
            <a:off x="1189038" y="27638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1025" name="Text Box 18"/>
          <p:cNvSpPr txBox="1">
            <a:spLocks noChangeArrowheads="1"/>
          </p:cNvSpPr>
          <p:nvPr/>
        </p:nvSpPr>
        <p:spPr bwMode="auto">
          <a:xfrm>
            <a:off x="828675" y="3500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1026" name="Text Box 19"/>
          <p:cNvSpPr txBox="1">
            <a:spLocks noChangeArrowheads="1"/>
          </p:cNvSpPr>
          <p:nvPr/>
        </p:nvSpPr>
        <p:spPr bwMode="auto">
          <a:xfrm>
            <a:off x="107950" y="38608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1027" name="Group 20"/>
          <p:cNvGrpSpPr>
            <a:grpSpLocks/>
          </p:cNvGrpSpPr>
          <p:nvPr/>
        </p:nvGrpSpPr>
        <p:grpSpPr bwMode="auto">
          <a:xfrm>
            <a:off x="1533525" y="1946275"/>
            <a:ext cx="6276975" cy="5399088"/>
            <a:chOff x="966" y="1226"/>
            <a:chExt cx="3954" cy="3401"/>
          </a:xfrm>
        </p:grpSpPr>
        <p:grpSp>
          <p:nvGrpSpPr>
            <p:cNvPr id="171032" name="Group 21"/>
            <p:cNvGrpSpPr>
              <a:grpSpLocks/>
            </p:cNvGrpSpPr>
            <p:nvPr/>
          </p:nvGrpSpPr>
          <p:grpSpPr bwMode="auto">
            <a:xfrm>
              <a:off x="966" y="1226"/>
              <a:ext cx="3401" cy="3401"/>
              <a:chOff x="921" y="991"/>
              <a:chExt cx="3401" cy="3401"/>
            </a:xfrm>
          </p:grpSpPr>
          <p:sp>
            <p:nvSpPr>
              <p:cNvPr id="171034" name="Oval 22"/>
              <p:cNvSpPr>
                <a:spLocks noChangeArrowheads="1"/>
              </p:cNvSpPr>
              <p:nvPr/>
            </p:nvSpPr>
            <p:spPr bwMode="auto">
              <a:xfrm>
                <a:off x="2281" y="2343"/>
                <a:ext cx="680" cy="680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5" name="Oval 23"/>
              <p:cNvSpPr>
                <a:spLocks noChangeArrowheads="1"/>
              </p:cNvSpPr>
              <p:nvPr/>
            </p:nvSpPr>
            <p:spPr bwMode="auto">
              <a:xfrm>
                <a:off x="1829" y="1888"/>
                <a:ext cx="1587" cy="1587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6" name="Oval 24"/>
              <p:cNvSpPr>
                <a:spLocks noChangeArrowheads="1"/>
              </p:cNvSpPr>
              <p:nvPr/>
            </p:nvSpPr>
            <p:spPr bwMode="auto">
              <a:xfrm>
                <a:off x="1374" y="1435"/>
                <a:ext cx="2494" cy="2494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7" name="Oval 25"/>
              <p:cNvSpPr>
                <a:spLocks noChangeArrowheads="1"/>
              </p:cNvSpPr>
              <p:nvPr/>
            </p:nvSpPr>
            <p:spPr bwMode="auto">
              <a:xfrm>
                <a:off x="921" y="991"/>
                <a:ext cx="3401" cy="3401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8" name="Oval 26"/>
              <p:cNvSpPr>
                <a:spLocks noChangeArrowheads="1"/>
              </p:cNvSpPr>
              <p:nvPr/>
            </p:nvSpPr>
            <p:spPr bwMode="auto">
              <a:xfrm>
                <a:off x="2562" y="2619"/>
                <a:ext cx="113" cy="113"/>
              </a:xfrm>
              <a:prstGeom prst="ellipse">
                <a:avLst/>
              </a:prstGeom>
              <a:solidFill>
                <a:srgbClr val="339966"/>
              </a:solidFill>
              <a:ln w="28575" algn="ctr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9" name="Text Box 27"/>
              <p:cNvSpPr txBox="1">
                <a:spLocks noChangeArrowheads="1"/>
              </p:cNvSpPr>
              <p:nvPr/>
            </p:nvSpPr>
            <p:spPr bwMode="auto">
              <a:xfrm>
                <a:off x="2472" y="306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1.000 €</a:t>
                </a:r>
              </a:p>
            </p:txBody>
          </p:sp>
          <p:sp>
            <p:nvSpPr>
              <p:cNvPr id="171040" name="Text Box 28"/>
              <p:cNvSpPr txBox="1">
                <a:spLocks noChangeArrowheads="1"/>
              </p:cNvSpPr>
              <p:nvPr/>
            </p:nvSpPr>
            <p:spPr bwMode="auto">
              <a:xfrm>
                <a:off x="2471" y="347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2.000 €</a:t>
                </a:r>
              </a:p>
            </p:txBody>
          </p:sp>
          <p:sp>
            <p:nvSpPr>
              <p:cNvPr id="171041" name="Text Box 29"/>
              <p:cNvSpPr txBox="1">
                <a:spLocks noChangeArrowheads="1"/>
              </p:cNvSpPr>
              <p:nvPr/>
            </p:nvSpPr>
            <p:spPr bwMode="auto">
              <a:xfrm>
                <a:off x="2490" y="3930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3.000 €</a:t>
                </a:r>
              </a:p>
            </p:txBody>
          </p:sp>
        </p:grpSp>
        <p:sp>
          <p:nvSpPr>
            <p:cNvPr id="171033" name="Text Box 30"/>
            <p:cNvSpPr txBox="1">
              <a:spLocks noChangeArrowheads="1"/>
            </p:cNvSpPr>
            <p:nvPr/>
          </p:nvSpPr>
          <p:spPr bwMode="auto">
            <a:xfrm>
              <a:off x="3923" y="418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4.000 €</a:t>
              </a:r>
            </a:p>
          </p:txBody>
        </p:sp>
      </p:grpSp>
      <p:sp>
        <p:nvSpPr>
          <p:cNvPr id="171028" name="Freeform 31"/>
          <p:cNvSpPr>
            <a:spLocks/>
          </p:cNvSpPr>
          <p:nvPr/>
        </p:nvSpPr>
        <p:spPr bwMode="auto">
          <a:xfrm>
            <a:off x="2641600" y="1930400"/>
            <a:ext cx="3190875" cy="2701925"/>
          </a:xfrm>
          <a:custGeom>
            <a:avLst/>
            <a:gdLst>
              <a:gd name="T0" fmla="*/ 360383149 w 2010"/>
              <a:gd name="T1" fmla="*/ 609877836 h 1702"/>
              <a:gd name="T2" fmla="*/ 2147483647 w 2010"/>
              <a:gd name="T3" fmla="*/ 609877836 h 1702"/>
              <a:gd name="T4" fmla="*/ 2147483647 w 2010"/>
              <a:gd name="T5" fmla="*/ 2147483647 h 1702"/>
              <a:gd name="T6" fmla="*/ 360383149 w 2010"/>
              <a:gd name="T7" fmla="*/ 609877836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29" name="Freeform 32"/>
          <p:cNvSpPr>
            <a:spLocks/>
          </p:cNvSpPr>
          <p:nvPr/>
        </p:nvSpPr>
        <p:spPr bwMode="auto">
          <a:xfrm>
            <a:off x="3290888" y="2398713"/>
            <a:ext cx="1871662" cy="1620837"/>
          </a:xfrm>
          <a:custGeom>
            <a:avLst/>
            <a:gdLst>
              <a:gd name="T0" fmla="*/ 123993445 w 2010"/>
              <a:gd name="T1" fmla="*/ 219470088 h 1702"/>
              <a:gd name="T2" fmla="*/ 1617984827 w 2010"/>
              <a:gd name="T3" fmla="*/ 219470088 h 1702"/>
              <a:gd name="T4" fmla="*/ 871422569 w 2010"/>
              <a:gd name="T5" fmla="*/ 1536288768 h 1702"/>
              <a:gd name="T6" fmla="*/ 123993445 w 2010"/>
              <a:gd name="T7" fmla="*/ 219470088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30" name="Freeform 33"/>
          <p:cNvSpPr>
            <a:spLocks/>
          </p:cNvSpPr>
          <p:nvPr/>
        </p:nvSpPr>
        <p:spPr bwMode="auto">
          <a:xfrm>
            <a:off x="3736975" y="269398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31" name="Text Box 34"/>
          <p:cNvSpPr txBox="1">
            <a:spLocks noChangeArrowheads="1"/>
          </p:cNvSpPr>
          <p:nvPr/>
        </p:nvSpPr>
        <p:spPr bwMode="auto">
          <a:xfrm>
            <a:off x="5795963" y="5527675"/>
            <a:ext cx="3024187" cy="1220788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8.000 € isodapane from isotims referred to A, B and C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(transport costs =)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Oval 2"/>
          <p:cNvSpPr>
            <a:spLocks noChangeArrowheads="1"/>
          </p:cNvSpPr>
          <p:nvPr/>
        </p:nvSpPr>
        <p:spPr bwMode="auto">
          <a:xfrm>
            <a:off x="1935163" y="1601788"/>
            <a:ext cx="1800225" cy="1800225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4" name="Oval 3"/>
          <p:cNvSpPr>
            <a:spLocks noChangeArrowheads="1"/>
          </p:cNvSpPr>
          <p:nvPr/>
        </p:nvSpPr>
        <p:spPr bwMode="auto">
          <a:xfrm>
            <a:off x="1214438" y="882650"/>
            <a:ext cx="3238500" cy="32385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5" name="Oval 4"/>
          <p:cNvSpPr>
            <a:spLocks noChangeArrowheads="1"/>
          </p:cNvSpPr>
          <p:nvPr/>
        </p:nvSpPr>
        <p:spPr bwMode="auto">
          <a:xfrm>
            <a:off x="493713" y="177800"/>
            <a:ext cx="4678362" cy="4678363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6" name="Oval 5"/>
          <p:cNvSpPr>
            <a:spLocks noChangeArrowheads="1"/>
          </p:cNvSpPr>
          <p:nvPr/>
        </p:nvSpPr>
        <p:spPr bwMode="auto">
          <a:xfrm>
            <a:off x="134938" y="-182563"/>
            <a:ext cx="5399087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7" name="Text Box 6"/>
          <p:cNvSpPr txBox="1">
            <a:spLocks noChangeArrowheads="1"/>
          </p:cNvSpPr>
          <p:nvPr/>
        </p:nvSpPr>
        <p:spPr bwMode="auto">
          <a:xfrm>
            <a:off x="1604963" y="18605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2038" name="Text Box 7"/>
          <p:cNvSpPr txBox="1">
            <a:spLocks noChangeArrowheads="1"/>
          </p:cNvSpPr>
          <p:nvPr/>
        </p:nvSpPr>
        <p:spPr bwMode="auto">
          <a:xfrm>
            <a:off x="1116013" y="12827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2039" name="Text Box 8"/>
          <p:cNvSpPr txBox="1">
            <a:spLocks noChangeArrowheads="1"/>
          </p:cNvSpPr>
          <p:nvPr/>
        </p:nvSpPr>
        <p:spPr bwMode="auto">
          <a:xfrm>
            <a:off x="611188" y="8064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72040" name="Text Box 9"/>
          <p:cNvSpPr txBox="1">
            <a:spLocks noChangeArrowheads="1"/>
          </p:cNvSpPr>
          <p:nvPr/>
        </p:nvSpPr>
        <p:spPr bwMode="auto">
          <a:xfrm>
            <a:off x="309563" y="5476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72041" name="Oval 10"/>
          <p:cNvSpPr>
            <a:spLocks noChangeArrowheads="1"/>
          </p:cNvSpPr>
          <p:nvPr/>
        </p:nvSpPr>
        <p:spPr bwMode="auto">
          <a:xfrm>
            <a:off x="2714625" y="2406650"/>
            <a:ext cx="179388" cy="179388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grpSp>
        <p:nvGrpSpPr>
          <p:cNvPr id="172042" name="Group 11"/>
          <p:cNvGrpSpPr>
            <a:grpSpLocks/>
          </p:cNvGrpSpPr>
          <p:nvPr/>
        </p:nvGrpSpPr>
        <p:grpSpPr bwMode="auto">
          <a:xfrm>
            <a:off x="1189038" y="1990725"/>
            <a:ext cx="5399087" cy="5399088"/>
            <a:chOff x="921" y="991"/>
            <a:chExt cx="3401" cy="3401"/>
          </a:xfrm>
        </p:grpSpPr>
        <p:sp>
          <p:nvSpPr>
            <p:cNvPr id="172062" name="Oval 12"/>
            <p:cNvSpPr>
              <a:spLocks noChangeArrowheads="1"/>
            </p:cNvSpPr>
            <p:nvPr/>
          </p:nvSpPr>
          <p:spPr bwMode="auto">
            <a:xfrm>
              <a:off x="2281" y="2343"/>
              <a:ext cx="680" cy="680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3" name="Oval 13"/>
            <p:cNvSpPr>
              <a:spLocks noChangeArrowheads="1"/>
            </p:cNvSpPr>
            <p:nvPr/>
          </p:nvSpPr>
          <p:spPr bwMode="auto">
            <a:xfrm>
              <a:off x="1829" y="1888"/>
              <a:ext cx="1587" cy="1587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4" name="Oval 14"/>
            <p:cNvSpPr>
              <a:spLocks noChangeArrowheads="1"/>
            </p:cNvSpPr>
            <p:nvPr/>
          </p:nvSpPr>
          <p:spPr bwMode="auto">
            <a:xfrm>
              <a:off x="1374" y="1435"/>
              <a:ext cx="2494" cy="2494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5" name="Oval 15"/>
            <p:cNvSpPr>
              <a:spLocks noChangeArrowheads="1"/>
            </p:cNvSpPr>
            <p:nvPr/>
          </p:nvSpPr>
          <p:spPr bwMode="auto">
            <a:xfrm>
              <a:off x="921" y="991"/>
              <a:ext cx="3401" cy="3401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6" name="Oval 16"/>
            <p:cNvSpPr>
              <a:spLocks noChangeArrowheads="1"/>
            </p:cNvSpPr>
            <p:nvPr/>
          </p:nvSpPr>
          <p:spPr bwMode="auto">
            <a:xfrm>
              <a:off x="2562" y="2619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7" name="Text Box 17"/>
            <p:cNvSpPr txBox="1">
              <a:spLocks noChangeArrowheads="1"/>
            </p:cNvSpPr>
            <p:nvPr/>
          </p:nvSpPr>
          <p:spPr bwMode="auto">
            <a:xfrm>
              <a:off x="2472" y="3067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1.000 €</a:t>
              </a:r>
            </a:p>
          </p:txBody>
        </p:sp>
        <p:sp>
          <p:nvSpPr>
            <p:cNvPr id="172068" name="Text Box 18"/>
            <p:cNvSpPr txBox="1">
              <a:spLocks noChangeArrowheads="1"/>
            </p:cNvSpPr>
            <p:nvPr/>
          </p:nvSpPr>
          <p:spPr bwMode="auto">
            <a:xfrm>
              <a:off x="2471" y="3477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2.000 €</a:t>
              </a:r>
            </a:p>
          </p:txBody>
        </p:sp>
        <p:sp>
          <p:nvSpPr>
            <p:cNvPr id="172069" name="Text Box 19"/>
            <p:cNvSpPr txBox="1">
              <a:spLocks noChangeArrowheads="1"/>
            </p:cNvSpPr>
            <p:nvPr/>
          </p:nvSpPr>
          <p:spPr bwMode="auto">
            <a:xfrm>
              <a:off x="2490" y="3930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3.000 €</a:t>
              </a:r>
            </a:p>
          </p:txBody>
        </p:sp>
      </p:grpSp>
      <p:sp>
        <p:nvSpPr>
          <p:cNvPr id="172043" name="Text Box 20"/>
          <p:cNvSpPr txBox="1">
            <a:spLocks noChangeArrowheads="1"/>
          </p:cNvSpPr>
          <p:nvPr/>
        </p:nvSpPr>
        <p:spPr bwMode="auto">
          <a:xfrm>
            <a:off x="5437188" y="65992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2044" name="Group 21"/>
          <p:cNvGrpSpPr>
            <a:grpSpLocks/>
          </p:cNvGrpSpPr>
          <p:nvPr/>
        </p:nvGrpSpPr>
        <p:grpSpPr bwMode="auto">
          <a:xfrm>
            <a:off x="2843213" y="46038"/>
            <a:ext cx="5938837" cy="4678362"/>
            <a:chOff x="2517" y="664"/>
            <a:chExt cx="3741" cy="2947"/>
          </a:xfrm>
        </p:grpSpPr>
        <p:sp>
          <p:nvSpPr>
            <p:cNvPr id="172055" name="Oval 22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6" name="Oval 23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7" name="Oval 24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8" name="Text Box 25"/>
            <p:cNvSpPr txBox="1">
              <a:spLocks noChangeArrowheads="1"/>
            </p:cNvSpPr>
            <p:nvPr/>
          </p:nvSpPr>
          <p:spPr bwMode="auto">
            <a:xfrm>
              <a:off x="4468" y="1706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1.000 €</a:t>
              </a:r>
            </a:p>
          </p:txBody>
        </p:sp>
        <p:sp>
          <p:nvSpPr>
            <p:cNvPr id="172059" name="Text Box 26"/>
            <p:cNvSpPr txBox="1">
              <a:spLocks noChangeArrowheads="1"/>
            </p:cNvSpPr>
            <p:nvPr/>
          </p:nvSpPr>
          <p:spPr bwMode="auto">
            <a:xfrm>
              <a:off x="4921" y="152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2.000 €</a:t>
              </a:r>
            </a:p>
          </p:txBody>
        </p:sp>
        <p:sp>
          <p:nvSpPr>
            <p:cNvPr id="172060" name="Text Box 27"/>
            <p:cNvSpPr txBox="1">
              <a:spLocks noChangeArrowheads="1"/>
            </p:cNvSpPr>
            <p:nvPr/>
          </p:nvSpPr>
          <p:spPr bwMode="auto">
            <a:xfrm>
              <a:off x="5261" y="1298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3.000 €</a:t>
              </a:r>
            </a:p>
          </p:txBody>
        </p:sp>
        <p:sp>
          <p:nvSpPr>
            <p:cNvPr id="172061" name="Oval 28"/>
            <p:cNvSpPr>
              <a:spLocks noChangeArrowheads="1"/>
            </p:cNvSpPr>
            <p:nvPr/>
          </p:nvSpPr>
          <p:spPr bwMode="auto">
            <a:xfrm>
              <a:off x="3942" y="2060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72045" name="Freeform 29"/>
          <p:cNvSpPr>
            <a:spLocks/>
          </p:cNvSpPr>
          <p:nvPr/>
        </p:nvSpPr>
        <p:spPr bwMode="auto">
          <a:xfrm>
            <a:off x="3067050" y="1909763"/>
            <a:ext cx="1350963" cy="2181225"/>
          </a:xfrm>
          <a:custGeom>
            <a:avLst/>
            <a:gdLst>
              <a:gd name="T0" fmla="*/ 614918375 w 851"/>
              <a:gd name="T1" fmla="*/ 2147483647 h 1374"/>
              <a:gd name="T2" fmla="*/ 1590219917 w 851"/>
              <a:gd name="T3" fmla="*/ 2147483647 h 1374"/>
              <a:gd name="T4" fmla="*/ 2021166274 w 851"/>
              <a:gd name="T5" fmla="*/ 1600299841 h 1374"/>
              <a:gd name="T6" fmla="*/ 844253605 w 851"/>
              <a:gd name="T7" fmla="*/ 126007817 h 1374"/>
              <a:gd name="T8" fmla="*/ 37803153 w 851"/>
              <a:gd name="T9" fmla="*/ 2147483647 h 1374"/>
              <a:gd name="T10" fmla="*/ 614918375 w 851"/>
              <a:gd name="T11" fmla="*/ 2147483647 h 13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51"/>
              <a:gd name="T19" fmla="*/ 0 h 1374"/>
              <a:gd name="T20" fmla="*/ 851 w 851"/>
              <a:gd name="T21" fmla="*/ 1374 h 13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51" h="1374">
                <a:moveTo>
                  <a:pt x="244" y="1357"/>
                </a:moveTo>
                <a:cubicBezTo>
                  <a:pt x="347" y="1374"/>
                  <a:pt x="538" y="1159"/>
                  <a:pt x="631" y="1039"/>
                </a:cubicBezTo>
                <a:cubicBezTo>
                  <a:pt x="724" y="919"/>
                  <a:pt x="851" y="800"/>
                  <a:pt x="802" y="635"/>
                </a:cubicBezTo>
                <a:cubicBezTo>
                  <a:pt x="753" y="470"/>
                  <a:pt x="466" y="0"/>
                  <a:pt x="335" y="50"/>
                </a:cubicBezTo>
                <a:cubicBezTo>
                  <a:pt x="204" y="100"/>
                  <a:pt x="30" y="718"/>
                  <a:pt x="15" y="936"/>
                </a:cubicBezTo>
                <a:cubicBezTo>
                  <a:pt x="0" y="1154"/>
                  <a:pt x="141" y="1340"/>
                  <a:pt x="244" y="1357"/>
                </a:cubicBezTo>
                <a:close/>
              </a:path>
            </a:pathLst>
          </a:custGeom>
          <a:solidFill>
            <a:srgbClr val="FF0000">
              <a:alpha val="23137"/>
            </a:srgb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2046" name="Oval 30"/>
          <p:cNvSpPr>
            <a:spLocks noChangeArrowheads="1"/>
          </p:cNvSpPr>
          <p:nvPr/>
        </p:nvSpPr>
        <p:spPr bwMode="auto">
          <a:xfrm>
            <a:off x="3384550" y="402748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7" name="Oval 31"/>
          <p:cNvSpPr>
            <a:spLocks noChangeArrowheads="1"/>
          </p:cNvSpPr>
          <p:nvPr/>
        </p:nvSpPr>
        <p:spPr bwMode="auto">
          <a:xfrm>
            <a:off x="4017963" y="35147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8" name="Oval 32"/>
          <p:cNvSpPr>
            <a:spLocks noChangeArrowheads="1"/>
          </p:cNvSpPr>
          <p:nvPr/>
        </p:nvSpPr>
        <p:spPr bwMode="auto">
          <a:xfrm>
            <a:off x="4321175" y="28670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9" name="Oval 33"/>
          <p:cNvSpPr>
            <a:spLocks noChangeArrowheads="1"/>
          </p:cNvSpPr>
          <p:nvPr/>
        </p:nvSpPr>
        <p:spPr bwMode="auto">
          <a:xfrm>
            <a:off x="3024188" y="332898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50" name="Oval 34"/>
          <p:cNvSpPr>
            <a:spLocks noChangeArrowheads="1"/>
          </p:cNvSpPr>
          <p:nvPr/>
        </p:nvSpPr>
        <p:spPr bwMode="auto">
          <a:xfrm>
            <a:off x="3563938" y="19161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51" name="Text Box 35"/>
          <p:cNvSpPr txBox="1">
            <a:spLocks noChangeArrowheads="1"/>
          </p:cNvSpPr>
          <p:nvPr/>
        </p:nvSpPr>
        <p:spPr bwMode="auto">
          <a:xfrm>
            <a:off x="6011863" y="5445125"/>
            <a:ext cx="3024187" cy="1220788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8.000 € isodapane from isotims referred to A, B and C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(different transport costs)</a:t>
            </a:r>
          </a:p>
        </p:txBody>
      </p:sp>
      <p:sp>
        <p:nvSpPr>
          <p:cNvPr id="172052" name="Text Box 36"/>
          <p:cNvSpPr txBox="1">
            <a:spLocks noChangeArrowheads="1"/>
          </p:cNvSpPr>
          <p:nvPr/>
        </p:nvSpPr>
        <p:spPr bwMode="auto">
          <a:xfrm>
            <a:off x="2413000" y="2420938"/>
            <a:ext cx="5032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A</a:t>
            </a:r>
          </a:p>
        </p:txBody>
      </p:sp>
      <p:sp>
        <p:nvSpPr>
          <p:cNvPr id="172053" name="Text Box 37"/>
          <p:cNvSpPr txBox="1">
            <a:spLocks noChangeArrowheads="1"/>
          </p:cNvSpPr>
          <p:nvPr/>
        </p:nvSpPr>
        <p:spPr bwMode="auto">
          <a:xfrm>
            <a:off x="4789488" y="22050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B</a:t>
            </a:r>
          </a:p>
        </p:txBody>
      </p:sp>
      <p:sp>
        <p:nvSpPr>
          <p:cNvPr id="172054" name="Text Box 38"/>
          <p:cNvSpPr txBox="1">
            <a:spLocks noChangeArrowheads="1"/>
          </p:cNvSpPr>
          <p:nvPr/>
        </p:nvSpPr>
        <p:spPr bwMode="auto">
          <a:xfrm>
            <a:off x="4284663" y="4873625"/>
            <a:ext cx="5032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057" name="Group 2"/>
          <p:cNvGrpSpPr>
            <a:grpSpLocks/>
          </p:cNvGrpSpPr>
          <p:nvPr/>
        </p:nvGrpSpPr>
        <p:grpSpPr bwMode="auto">
          <a:xfrm>
            <a:off x="1417638" y="620713"/>
            <a:ext cx="4954587" cy="5868987"/>
            <a:chOff x="375" y="526"/>
            <a:chExt cx="3121" cy="3697"/>
          </a:xfrm>
        </p:grpSpPr>
        <p:sp>
          <p:nvSpPr>
            <p:cNvPr id="173067" name="Freeform 3"/>
            <p:cNvSpPr>
              <a:spLocks/>
            </p:cNvSpPr>
            <p:nvPr/>
          </p:nvSpPr>
          <p:spPr bwMode="auto">
            <a:xfrm flipH="1">
              <a:off x="511" y="844"/>
              <a:ext cx="2722" cy="3039"/>
            </a:xfrm>
            <a:custGeom>
              <a:avLst/>
              <a:gdLst>
                <a:gd name="T0" fmla="*/ 1361 w 1406"/>
                <a:gd name="T1" fmla="*/ 0 h 1632"/>
                <a:gd name="T2" fmla="*/ 0 w 1406"/>
                <a:gd name="T3" fmla="*/ 5659 h 1632"/>
                <a:gd name="T4" fmla="*/ 5270 w 1406"/>
                <a:gd name="T5" fmla="*/ 5659 h 1632"/>
                <a:gd name="T6" fmla="*/ 1361 w 1406"/>
                <a:gd name="T7" fmla="*/ 0 h 16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6"/>
                <a:gd name="T13" fmla="*/ 0 h 1632"/>
                <a:gd name="T14" fmla="*/ 1406 w 1406"/>
                <a:gd name="T15" fmla="*/ 1632 h 16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6" h="1632">
                  <a:moveTo>
                    <a:pt x="363" y="0"/>
                  </a:moveTo>
                  <a:lnTo>
                    <a:pt x="0" y="1632"/>
                  </a:lnTo>
                  <a:lnTo>
                    <a:pt x="1406" y="163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folHlink"/>
            </a:solidFill>
            <a:ln w="28575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68" name="Line 4"/>
            <p:cNvSpPr>
              <a:spLocks noChangeShapeType="1"/>
            </p:cNvSpPr>
            <p:nvPr/>
          </p:nvSpPr>
          <p:spPr bwMode="auto">
            <a:xfrm flipV="1">
              <a:off x="511" y="2839"/>
              <a:ext cx="1542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69" name="Line 5"/>
            <p:cNvSpPr>
              <a:spLocks noChangeShapeType="1"/>
            </p:cNvSpPr>
            <p:nvPr/>
          </p:nvSpPr>
          <p:spPr bwMode="auto">
            <a:xfrm flipH="1" flipV="1">
              <a:off x="2062" y="2839"/>
              <a:ext cx="1180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70" name="Line 6"/>
            <p:cNvSpPr>
              <a:spLocks noChangeShapeType="1"/>
            </p:cNvSpPr>
            <p:nvPr/>
          </p:nvSpPr>
          <p:spPr bwMode="auto">
            <a:xfrm flipV="1">
              <a:off x="2062" y="889"/>
              <a:ext cx="454" cy="1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71" name="Oval 7"/>
            <p:cNvSpPr>
              <a:spLocks noChangeArrowheads="1"/>
            </p:cNvSpPr>
            <p:nvPr/>
          </p:nvSpPr>
          <p:spPr bwMode="auto">
            <a:xfrm>
              <a:off x="1827" y="2585"/>
              <a:ext cx="499" cy="499"/>
            </a:xfrm>
            <a:prstGeom prst="ellipse">
              <a:avLst/>
            </a:prstGeom>
            <a:noFill/>
            <a:ln w="2540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2" name="Oval 8"/>
            <p:cNvSpPr>
              <a:spLocks noChangeArrowheads="1"/>
            </p:cNvSpPr>
            <p:nvPr/>
          </p:nvSpPr>
          <p:spPr bwMode="auto">
            <a:xfrm>
              <a:off x="2022" y="2781"/>
              <a:ext cx="113" cy="113"/>
            </a:xfrm>
            <a:prstGeom prst="ellipse">
              <a:avLst/>
            </a:prstGeom>
            <a:solidFill>
              <a:srgbClr val="FF6600"/>
            </a:solidFill>
            <a:ln w="1905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3" name="Text Box 9"/>
            <p:cNvSpPr txBox="1">
              <a:spLocks noChangeArrowheads="1"/>
            </p:cNvSpPr>
            <p:nvPr/>
          </p:nvSpPr>
          <p:spPr bwMode="auto">
            <a:xfrm>
              <a:off x="2099" y="2658"/>
              <a:ext cx="1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F</a:t>
              </a:r>
            </a:p>
          </p:txBody>
        </p:sp>
        <p:sp>
          <p:nvSpPr>
            <p:cNvPr id="173074" name="Oval 10"/>
            <p:cNvSpPr>
              <a:spLocks noChangeArrowheads="1"/>
            </p:cNvSpPr>
            <p:nvPr/>
          </p:nvSpPr>
          <p:spPr bwMode="auto">
            <a:xfrm>
              <a:off x="2471" y="798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5" name="Oval 11"/>
            <p:cNvSpPr>
              <a:spLocks noChangeArrowheads="1"/>
            </p:cNvSpPr>
            <p:nvPr/>
          </p:nvSpPr>
          <p:spPr bwMode="auto">
            <a:xfrm>
              <a:off x="466" y="3815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6" name="Oval 12"/>
            <p:cNvSpPr>
              <a:spLocks noChangeArrowheads="1"/>
            </p:cNvSpPr>
            <p:nvPr/>
          </p:nvSpPr>
          <p:spPr bwMode="auto">
            <a:xfrm>
              <a:off x="3193" y="3828"/>
              <a:ext cx="113" cy="113"/>
            </a:xfrm>
            <a:prstGeom prst="ellipse">
              <a:avLst/>
            </a:prstGeom>
            <a:solidFill>
              <a:srgbClr val="FFCC99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7" name="Text Box 13"/>
            <p:cNvSpPr txBox="1">
              <a:spLocks noChangeArrowheads="1"/>
            </p:cNvSpPr>
            <p:nvPr/>
          </p:nvSpPr>
          <p:spPr bwMode="auto">
            <a:xfrm>
              <a:off x="2426" y="5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73078" name="Text Box 14"/>
            <p:cNvSpPr txBox="1">
              <a:spLocks noChangeArrowheads="1"/>
            </p:cNvSpPr>
            <p:nvPr/>
          </p:nvSpPr>
          <p:spPr bwMode="auto">
            <a:xfrm>
              <a:off x="375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73079" name="Text Box 15"/>
            <p:cNvSpPr txBox="1">
              <a:spLocks noChangeArrowheads="1"/>
            </p:cNvSpPr>
            <p:nvPr/>
          </p:nvSpPr>
          <p:spPr bwMode="auto">
            <a:xfrm>
              <a:off x="3097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C</a:t>
              </a:r>
              <a:endParaRPr lang="it-IT" sz="2000" b="1" i="1" baseline="-25000"/>
            </a:p>
          </p:txBody>
        </p:sp>
        <p:sp>
          <p:nvSpPr>
            <p:cNvPr id="173080" name="Text Box 16"/>
            <p:cNvSpPr txBox="1">
              <a:spLocks noChangeArrowheads="1"/>
            </p:cNvSpPr>
            <p:nvPr/>
          </p:nvSpPr>
          <p:spPr bwMode="auto">
            <a:xfrm>
              <a:off x="2371" y="258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73081" name="Text Box 17"/>
            <p:cNvSpPr txBox="1">
              <a:spLocks noChangeArrowheads="1"/>
            </p:cNvSpPr>
            <p:nvPr/>
          </p:nvSpPr>
          <p:spPr bwMode="auto">
            <a:xfrm>
              <a:off x="1555" y="247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73082" name="Text Box 18"/>
            <p:cNvSpPr txBox="1">
              <a:spLocks noChangeArrowheads="1"/>
            </p:cNvSpPr>
            <p:nvPr/>
          </p:nvSpPr>
          <p:spPr bwMode="auto">
            <a:xfrm>
              <a:off x="1954" y="3088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</p:grpSp>
      <p:sp>
        <p:nvSpPr>
          <p:cNvPr id="173058" name="Rectangle 1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/>
              <a:t>Weber’s model of industrial location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173059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4925" y="966788"/>
            <a:ext cx="2952750" cy="24193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Weber choice according to a comparison of saving in workforce and increased transport costs, (critical isodapane)</a:t>
            </a:r>
            <a:br>
              <a:rPr lang="en-US" sz="2000" smtClean="0"/>
            </a:br>
            <a:r>
              <a:rPr lang="en-US" sz="1400" smtClean="0"/>
              <a:t>(Points having higher transport costs equal to savings obtainable with lower workforce costs in locations </a:t>
            </a:r>
            <a:r>
              <a:rPr lang="en-US" sz="1400" i="1" smtClean="0"/>
              <a:t>Li</a:t>
            </a:r>
            <a:r>
              <a:rPr lang="en-US" sz="1400" smtClean="0"/>
              <a:t>)</a:t>
            </a:r>
          </a:p>
        </p:txBody>
      </p:sp>
      <p:sp>
        <p:nvSpPr>
          <p:cNvPr id="173060" name="Freeform 21"/>
          <p:cNvSpPr>
            <a:spLocks/>
          </p:cNvSpPr>
          <p:nvPr/>
        </p:nvSpPr>
        <p:spPr bwMode="auto">
          <a:xfrm>
            <a:off x="1735138" y="1571625"/>
            <a:ext cx="4826000" cy="5227638"/>
          </a:xfrm>
          <a:custGeom>
            <a:avLst/>
            <a:gdLst>
              <a:gd name="T0" fmla="*/ 2147483647 w 1232"/>
              <a:gd name="T1" fmla="*/ 993015141 h 1285"/>
              <a:gd name="T2" fmla="*/ 2147483647 w 1232"/>
              <a:gd name="T3" fmla="*/ 2147483647 h 1285"/>
              <a:gd name="T4" fmla="*/ 1749275942 w 1232"/>
              <a:gd name="T5" fmla="*/ 2147483647 h 1285"/>
              <a:gd name="T6" fmla="*/ 2147483647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2147483647 h 1285"/>
              <a:gd name="T12" fmla="*/ 2147483647 w 1232"/>
              <a:gd name="T13" fmla="*/ 993015141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1" name="Freeform 22"/>
          <p:cNvSpPr>
            <a:spLocks/>
          </p:cNvSpPr>
          <p:nvPr/>
        </p:nvSpPr>
        <p:spPr bwMode="auto">
          <a:xfrm>
            <a:off x="2230438" y="2335213"/>
            <a:ext cx="3636962" cy="3816350"/>
          </a:xfrm>
          <a:custGeom>
            <a:avLst/>
            <a:gdLst>
              <a:gd name="T0" fmla="*/ 2147483647 w 1232"/>
              <a:gd name="T1" fmla="*/ 529225267 h 1285"/>
              <a:gd name="T2" fmla="*/ 2147483647 w 1232"/>
              <a:gd name="T3" fmla="*/ 1331885226 h 1285"/>
              <a:gd name="T4" fmla="*/ 993483969 w 1232"/>
              <a:gd name="T5" fmla="*/ 2147483647 h 1285"/>
              <a:gd name="T6" fmla="*/ 1385649869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2147483647 h 1285"/>
              <a:gd name="T12" fmla="*/ 2147483647 w 1232"/>
              <a:gd name="T13" fmla="*/ 529225267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2" name="Freeform 23"/>
          <p:cNvSpPr>
            <a:spLocks/>
          </p:cNvSpPr>
          <p:nvPr/>
        </p:nvSpPr>
        <p:spPr bwMode="auto">
          <a:xfrm>
            <a:off x="3095625" y="3214688"/>
            <a:ext cx="1955800" cy="2039937"/>
          </a:xfrm>
          <a:custGeom>
            <a:avLst/>
            <a:gdLst>
              <a:gd name="T0" fmla="*/ 2001004063 w 1232"/>
              <a:gd name="T1" fmla="*/ 151209330 h 1285"/>
              <a:gd name="T2" fmla="*/ 972780324 w 1232"/>
              <a:gd name="T3" fmla="*/ 380542661 h 1285"/>
              <a:gd name="T4" fmla="*/ 287297798 w 1232"/>
              <a:gd name="T5" fmla="*/ 1522173820 h 1285"/>
              <a:gd name="T6" fmla="*/ 400703990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1295359900 h 1285"/>
              <a:gd name="T12" fmla="*/ 2001004063 w 1232"/>
              <a:gd name="T13" fmla="*/ 151209330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3" name="Oval 24"/>
          <p:cNvSpPr>
            <a:spLocks noChangeArrowheads="1"/>
          </p:cNvSpPr>
          <p:nvPr/>
        </p:nvSpPr>
        <p:spPr bwMode="auto">
          <a:xfrm>
            <a:off x="5508625" y="2817813"/>
            <a:ext cx="179388" cy="179387"/>
          </a:xfrm>
          <a:prstGeom prst="ellipse">
            <a:avLst/>
          </a:prstGeom>
          <a:solidFill>
            <a:srgbClr val="BA1212"/>
          </a:solidFill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3064" name="Oval 25"/>
          <p:cNvSpPr>
            <a:spLocks noChangeArrowheads="1"/>
          </p:cNvSpPr>
          <p:nvPr/>
        </p:nvSpPr>
        <p:spPr bwMode="auto">
          <a:xfrm>
            <a:off x="6372225" y="1844675"/>
            <a:ext cx="179388" cy="179388"/>
          </a:xfrm>
          <a:prstGeom prst="ellipse">
            <a:avLst/>
          </a:prstGeom>
          <a:solidFill>
            <a:srgbClr val="BA1212"/>
          </a:solidFill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3065" name="Text Box 26"/>
          <p:cNvSpPr txBox="1">
            <a:spLocks noChangeArrowheads="1"/>
          </p:cNvSpPr>
          <p:nvPr/>
        </p:nvSpPr>
        <p:spPr bwMode="auto">
          <a:xfrm>
            <a:off x="5680075" y="2997200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/>
              <a:t>L</a:t>
            </a:r>
            <a:r>
              <a:rPr lang="it-IT" sz="2000" b="1" i="1" baseline="-25000"/>
              <a:t>1</a:t>
            </a:r>
          </a:p>
        </p:txBody>
      </p:sp>
      <p:sp>
        <p:nvSpPr>
          <p:cNvPr id="173066" name="Text Box 27"/>
          <p:cNvSpPr txBox="1">
            <a:spLocks noChangeArrowheads="1"/>
          </p:cNvSpPr>
          <p:nvPr/>
        </p:nvSpPr>
        <p:spPr bwMode="auto">
          <a:xfrm>
            <a:off x="6530975" y="2017713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/>
              <a:t>L</a:t>
            </a:r>
            <a:r>
              <a:rPr lang="it-IT" sz="2000" b="1" i="1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Oval 2"/>
          <p:cNvSpPr>
            <a:spLocks noChangeArrowheads="1"/>
          </p:cNvSpPr>
          <p:nvPr/>
        </p:nvSpPr>
        <p:spPr bwMode="auto">
          <a:xfrm>
            <a:off x="5060950" y="1757363"/>
            <a:ext cx="1079500" cy="10795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2" name="Oval 3"/>
          <p:cNvSpPr>
            <a:spLocks noChangeArrowheads="1"/>
          </p:cNvSpPr>
          <p:nvPr/>
        </p:nvSpPr>
        <p:spPr bwMode="auto">
          <a:xfrm>
            <a:off x="4343400" y="1035050"/>
            <a:ext cx="2519363" cy="2519363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3" name="Oval 4"/>
          <p:cNvSpPr>
            <a:spLocks noChangeArrowheads="1"/>
          </p:cNvSpPr>
          <p:nvPr/>
        </p:nvSpPr>
        <p:spPr bwMode="auto">
          <a:xfrm>
            <a:off x="3621088" y="315913"/>
            <a:ext cx="3959225" cy="39592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4" name="Oval 5"/>
          <p:cNvSpPr>
            <a:spLocks noChangeArrowheads="1"/>
          </p:cNvSpPr>
          <p:nvPr/>
        </p:nvSpPr>
        <p:spPr bwMode="auto">
          <a:xfrm>
            <a:off x="2901950" y="-388938"/>
            <a:ext cx="5399088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5" name="Oval 6"/>
          <p:cNvSpPr>
            <a:spLocks noChangeArrowheads="1"/>
          </p:cNvSpPr>
          <p:nvPr/>
        </p:nvSpPr>
        <p:spPr bwMode="auto">
          <a:xfrm>
            <a:off x="5507038" y="2195513"/>
            <a:ext cx="179387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6" name="Text Box 7"/>
          <p:cNvSpPr txBox="1">
            <a:spLocks noChangeArrowheads="1"/>
          </p:cNvSpPr>
          <p:nvPr/>
        </p:nvSpPr>
        <p:spPr bwMode="auto">
          <a:xfrm>
            <a:off x="6215063" y="21336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4087" name="Text Box 8"/>
          <p:cNvSpPr txBox="1">
            <a:spLocks noChangeArrowheads="1"/>
          </p:cNvSpPr>
          <p:nvPr/>
        </p:nvSpPr>
        <p:spPr bwMode="auto">
          <a:xfrm>
            <a:off x="6805613" y="286702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4088" name="Text Box 9"/>
          <p:cNvSpPr txBox="1">
            <a:spLocks noChangeArrowheads="1"/>
          </p:cNvSpPr>
          <p:nvPr/>
        </p:nvSpPr>
        <p:spPr bwMode="auto">
          <a:xfrm>
            <a:off x="7092950" y="3644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4089" name="Text Box 10"/>
          <p:cNvSpPr txBox="1">
            <a:spLocks noChangeArrowheads="1"/>
          </p:cNvSpPr>
          <p:nvPr/>
        </p:nvSpPr>
        <p:spPr bwMode="auto">
          <a:xfrm>
            <a:off x="7561263" y="443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4090" name="Oval 11"/>
          <p:cNvSpPr>
            <a:spLocks noChangeArrowheads="1"/>
          </p:cNvSpPr>
          <p:nvPr/>
        </p:nvSpPr>
        <p:spPr bwMode="auto">
          <a:xfrm>
            <a:off x="2338388" y="1760538"/>
            <a:ext cx="1079500" cy="1079500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1" name="Oval 12"/>
          <p:cNvSpPr>
            <a:spLocks noChangeArrowheads="1"/>
          </p:cNvSpPr>
          <p:nvPr/>
        </p:nvSpPr>
        <p:spPr bwMode="auto">
          <a:xfrm>
            <a:off x="1620838" y="1038225"/>
            <a:ext cx="2519362" cy="2519363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2" name="Oval 13"/>
          <p:cNvSpPr>
            <a:spLocks noChangeArrowheads="1"/>
          </p:cNvSpPr>
          <p:nvPr/>
        </p:nvSpPr>
        <p:spPr bwMode="auto">
          <a:xfrm>
            <a:off x="898525" y="319088"/>
            <a:ext cx="3959225" cy="3959225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3" name="Oval 14"/>
          <p:cNvSpPr>
            <a:spLocks noChangeArrowheads="1"/>
          </p:cNvSpPr>
          <p:nvPr/>
        </p:nvSpPr>
        <p:spPr bwMode="auto">
          <a:xfrm>
            <a:off x="179388" y="-385763"/>
            <a:ext cx="5399087" cy="5399088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4" name="Oval 15"/>
          <p:cNvSpPr>
            <a:spLocks noChangeArrowheads="1"/>
          </p:cNvSpPr>
          <p:nvPr/>
        </p:nvSpPr>
        <p:spPr bwMode="auto">
          <a:xfrm>
            <a:off x="2784475" y="2198688"/>
            <a:ext cx="179388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5" name="Text Box 16"/>
          <p:cNvSpPr txBox="1">
            <a:spLocks noChangeArrowheads="1"/>
          </p:cNvSpPr>
          <p:nvPr/>
        </p:nvSpPr>
        <p:spPr bwMode="auto">
          <a:xfrm>
            <a:off x="1765300" y="21161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4096" name="Text Box 17"/>
          <p:cNvSpPr txBox="1">
            <a:spLocks noChangeArrowheads="1"/>
          </p:cNvSpPr>
          <p:nvPr/>
        </p:nvSpPr>
        <p:spPr bwMode="auto">
          <a:xfrm>
            <a:off x="1189038" y="27638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4097" name="Text Box 18"/>
          <p:cNvSpPr txBox="1">
            <a:spLocks noChangeArrowheads="1"/>
          </p:cNvSpPr>
          <p:nvPr/>
        </p:nvSpPr>
        <p:spPr bwMode="auto">
          <a:xfrm>
            <a:off x="828675" y="3500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4098" name="Text Box 19"/>
          <p:cNvSpPr txBox="1">
            <a:spLocks noChangeArrowheads="1"/>
          </p:cNvSpPr>
          <p:nvPr/>
        </p:nvSpPr>
        <p:spPr bwMode="auto">
          <a:xfrm>
            <a:off x="107950" y="38608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4099" name="Group 20"/>
          <p:cNvGrpSpPr>
            <a:grpSpLocks/>
          </p:cNvGrpSpPr>
          <p:nvPr/>
        </p:nvGrpSpPr>
        <p:grpSpPr bwMode="auto">
          <a:xfrm>
            <a:off x="1533525" y="1946275"/>
            <a:ext cx="6276975" cy="5399088"/>
            <a:chOff x="966" y="1226"/>
            <a:chExt cx="3954" cy="3401"/>
          </a:xfrm>
        </p:grpSpPr>
        <p:grpSp>
          <p:nvGrpSpPr>
            <p:cNvPr id="174104" name="Group 21"/>
            <p:cNvGrpSpPr>
              <a:grpSpLocks/>
            </p:cNvGrpSpPr>
            <p:nvPr/>
          </p:nvGrpSpPr>
          <p:grpSpPr bwMode="auto">
            <a:xfrm>
              <a:off x="966" y="1226"/>
              <a:ext cx="3401" cy="3401"/>
              <a:chOff x="921" y="991"/>
              <a:chExt cx="3401" cy="3401"/>
            </a:xfrm>
          </p:grpSpPr>
          <p:sp>
            <p:nvSpPr>
              <p:cNvPr id="174106" name="Oval 22"/>
              <p:cNvSpPr>
                <a:spLocks noChangeArrowheads="1"/>
              </p:cNvSpPr>
              <p:nvPr/>
            </p:nvSpPr>
            <p:spPr bwMode="auto">
              <a:xfrm>
                <a:off x="2281" y="2343"/>
                <a:ext cx="680" cy="680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7" name="Oval 23"/>
              <p:cNvSpPr>
                <a:spLocks noChangeArrowheads="1"/>
              </p:cNvSpPr>
              <p:nvPr/>
            </p:nvSpPr>
            <p:spPr bwMode="auto">
              <a:xfrm>
                <a:off x="1829" y="1888"/>
                <a:ext cx="1587" cy="1587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8" name="Oval 24"/>
              <p:cNvSpPr>
                <a:spLocks noChangeArrowheads="1"/>
              </p:cNvSpPr>
              <p:nvPr/>
            </p:nvSpPr>
            <p:spPr bwMode="auto">
              <a:xfrm>
                <a:off x="1374" y="1435"/>
                <a:ext cx="2494" cy="2494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9" name="Oval 25"/>
              <p:cNvSpPr>
                <a:spLocks noChangeArrowheads="1"/>
              </p:cNvSpPr>
              <p:nvPr/>
            </p:nvSpPr>
            <p:spPr bwMode="auto">
              <a:xfrm>
                <a:off x="921" y="991"/>
                <a:ext cx="3401" cy="3401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10" name="Oval 26"/>
              <p:cNvSpPr>
                <a:spLocks noChangeArrowheads="1"/>
              </p:cNvSpPr>
              <p:nvPr/>
            </p:nvSpPr>
            <p:spPr bwMode="auto">
              <a:xfrm>
                <a:off x="2562" y="2619"/>
                <a:ext cx="113" cy="113"/>
              </a:xfrm>
              <a:prstGeom prst="ellipse">
                <a:avLst/>
              </a:prstGeom>
              <a:solidFill>
                <a:srgbClr val="339966"/>
              </a:solidFill>
              <a:ln w="28575" algn="ctr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11" name="Text Box 27"/>
              <p:cNvSpPr txBox="1">
                <a:spLocks noChangeArrowheads="1"/>
              </p:cNvSpPr>
              <p:nvPr/>
            </p:nvSpPr>
            <p:spPr bwMode="auto">
              <a:xfrm>
                <a:off x="2472" y="306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1.000 €</a:t>
                </a:r>
              </a:p>
            </p:txBody>
          </p:sp>
          <p:sp>
            <p:nvSpPr>
              <p:cNvPr id="174112" name="Text Box 28"/>
              <p:cNvSpPr txBox="1">
                <a:spLocks noChangeArrowheads="1"/>
              </p:cNvSpPr>
              <p:nvPr/>
            </p:nvSpPr>
            <p:spPr bwMode="auto">
              <a:xfrm>
                <a:off x="2471" y="347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2.000 €</a:t>
                </a:r>
              </a:p>
            </p:txBody>
          </p:sp>
          <p:sp>
            <p:nvSpPr>
              <p:cNvPr id="174113" name="Text Box 29"/>
              <p:cNvSpPr txBox="1">
                <a:spLocks noChangeArrowheads="1"/>
              </p:cNvSpPr>
              <p:nvPr/>
            </p:nvSpPr>
            <p:spPr bwMode="auto">
              <a:xfrm>
                <a:off x="2490" y="3930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3.000 €</a:t>
                </a:r>
              </a:p>
            </p:txBody>
          </p:sp>
        </p:grpSp>
        <p:sp>
          <p:nvSpPr>
            <p:cNvPr id="174105" name="Text Box 30"/>
            <p:cNvSpPr txBox="1">
              <a:spLocks noChangeArrowheads="1"/>
            </p:cNvSpPr>
            <p:nvPr/>
          </p:nvSpPr>
          <p:spPr bwMode="auto">
            <a:xfrm>
              <a:off x="3923" y="418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4.000 €</a:t>
              </a:r>
            </a:p>
          </p:txBody>
        </p:sp>
      </p:grpSp>
      <p:sp>
        <p:nvSpPr>
          <p:cNvPr id="174100" name="Freeform 31"/>
          <p:cNvSpPr>
            <a:spLocks/>
          </p:cNvSpPr>
          <p:nvPr/>
        </p:nvSpPr>
        <p:spPr bwMode="auto">
          <a:xfrm>
            <a:off x="2641600" y="1930400"/>
            <a:ext cx="3190875" cy="2701925"/>
          </a:xfrm>
          <a:custGeom>
            <a:avLst/>
            <a:gdLst>
              <a:gd name="T0" fmla="*/ 360383149 w 2010"/>
              <a:gd name="T1" fmla="*/ 609877836 h 1702"/>
              <a:gd name="T2" fmla="*/ 2147483647 w 2010"/>
              <a:gd name="T3" fmla="*/ 609877836 h 1702"/>
              <a:gd name="T4" fmla="*/ 2147483647 w 2010"/>
              <a:gd name="T5" fmla="*/ 2147483647 h 1702"/>
              <a:gd name="T6" fmla="*/ 360383149 w 2010"/>
              <a:gd name="T7" fmla="*/ 609877836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1" name="Freeform 32"/>
          <p:cNvSpPr>
            <a:spLocks/>
          </p:cNvSpPr>
          <p:nvPr/>
        </p:nvSpPr>
        <p:spPr bwMode="auto">
          <a:xfrm>
            <a:off x="3290888" y="2398713"/>
            <a:ext cx="1871662" cy="1620837"/>
          </a:xfrm>
          <a:custGeom>
            <a:avLst/>
            <a:gdLst>
              <a:gd name="T0" fmla="*/ 123993445 w 2010"/>
              <a:gd name="T1" fmla="*/ 219470088 h 1702"/>
              <a:gd name="T2" fmla="*/ 1617984827 w 2010"/>
              <a:gd name="T3" fmla="*/ 219470088 h 1702"/>
              <a:gd name="T4" fmla="*/ 871422569 w 2010"/>
              <a:gd name="T5" fmla="*/ 1536288768 h 1702"/>
              <a:gd name="T6" fmla="*/ 123993445 w 2010"/>
              <a:gd name="T7" fmla="*/ 219470088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2" name="Freeform 33"/>
          <p:cNvSpPr>
            <a:spLocks/>
          </p:cNvSpPr>
          <p:nvPr/>
        </p:nvSpPr>
        <p:spPr bwMode="auto">
          <a:xfrm>
            <a:off x="3736975" y="269398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3" name="Freeform 34"/>
          <p:cNvSpPr>
            <a:spLocks/>
          </p:cNvSpPr>
          <p:nvPr/>
        </p:nvSpPr>
        <p:spPr bwMode="auto">
          <a:xfrm>
            <a:off x="2195513" y="1427163"/>
            <a:ext cx="4103687" cy="3767137"/>
          </a:xfrm>
          <a:custGeom>
            <a:avLst/>
            <a:gdLst>
              <a:gd name="T0" fmla="*/ 596063710 w 2010"/>
              <a:gd name="T1" fmla="*/ 1185548329 h 1702"/>
              <a:gd name="T2" fmla="*/ 2147483647 w 2010"/>
              <a:gd name="T3" fmla="*/ 1185548329 h 1702"/>
              <a:gd name="T4" fmla="*/ 2147483647 w 2010"/>
              <a:gd name="T5" fmla="*/ 2147483647 h 1702"/>
              <a:gd name="T6" fmla="*/ 596063710 w 2010"/>
              <a:gd name="T7" fmla="*/ 1185548329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Smith </a:t>
            </a:r>
            <a:r>
              <a:rPr lang="it-IT" dirty="0" smtClean="0"/>
              <a:t>‘</a:t>
            </a:r>
            <a:r>
              <a:rPr lang="it-IT" dirty="0" err="1"/>
              <a:t>satisfactory</a:t>
            </a:r>
            <a:r>
              <a:rPr lang="it-IT" dirty="0"/>
              <a:t> </a:t>
            </a:r>
            <a:r>
              <a:rPr lang="it-IT" dirty="0" err="1" smtClean="0"/>
              <a:t>solutions</a:t>
            </a:r>
            <a:r>
              <a:rPr lang="it-IT" dirty="0"/>
              <a:t>’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0" y="726604"/>
            <a:ext cx="4325364" cy="5875442"/>
          </a:xfrm>
        </p:spPr>
      </p:pic>
      <p:sp>
        <p:nvSpPr>
          <p:cNvPr id="5" name="CasellaDiTesto 4"/>
          <p:cNvSpPr txBox="1"/>
          <p:nvPr/>
        </p:nvSpPr>
        <p:spPr>
          <a:xfrm>
            <a:off x="34032" y="6283920"/>
            <a:ext cx="4424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err="1" smtClean="0"/>
              <a:t>Transport-cost</a:t>
            </a:r>
            <a:r>
              <a:rPr lang="it-IT" sz="1600" i="1" dirty="0" smtClean="0"/>
              <a:t> </a:t>
            </a:r>
            <a:r>
              <a:rPr lang="it-IT" sz="1600" i="1" dirty="0" err="1" smtClean="0"/>
              <a:t>surface</a:t>
            </a:r>
            <a:r>
              <a:rPr lang="it-IT" sz="1600" i="1" dirty="0" smtClean="0"/>
              <a:t> (a) and </a:t>
            </a:r>
            <a:r>
              <a:rPr lang="it-IT" sz="1600" i="1" dirty="0" err="1" smtClean="0"/>
              <a:t>space-cost</a:t>
            </a:r>
            <a:r>
              <a:rPr lang="it-IT" sz="1600" i="1" dirty="0" smtClean="0"/>
              <a:t> curve (b)</a:t>
            </a:r>
            <a:endParaRPr lang="it-IT" sz="1600" i="1" dirty="0"/>
          </a:p>
        </p:txBody>
      </p:sp>
      <p:sp>
        <p:nvSpPr>
          <p:cNvPr id="7" name="Segnaposto contenuto 4"/>
          <p:cNvSpPr txBox="1">
            <a:spLocks/>
          </p:cNvSpPr>
          <p:nvPr/>
        </p:nvSpPr>
        <p:spPr bwMode="auto">
          <a:xfrm>
            <a:off x="838200" y="1186408"/>
            <a:ext cx="3810000" cy="490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it-IT" sz="1600" kern="0" dirty="0" err="1" smtClean="0"/>
              <a:t>Isodapane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concept</a:t>
            </a:r>
            <a:endParaRPr lang="it-IT" sz="1600" kern="0" dirty="0" smtClean="0"/>
          </a:p>
          <a:p>
            <a:r>
              <a:rPr lang="it-IT" sz="1600" kern="0" dirty="0" err="1" smtClean="0"/>
              <a:t>Developed</a:t>
            </a:r>
            <a:r>
              <a:rPr lang="it-IT" sz="1600" kern="0" dirty="0" smtClean="0"/>
              <a:t> by Weber</a:t>
            </a:r>
          </a:p>
          <a:p>
            <a:r>
              <a:rPr lang="it-IT" sz="1600" kern="0" dirty="0" err="1" smtClean="0"/>
              <a:t>Weber’s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isodapane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defined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as</a:t>
            </a:r>
            <a:r>
              <a:rPr lang="it-IT" sz="1600" kern="0" dirty="0" smtClean="0"/>
              <a:t> a line of </a:t>
            </a:r>
            <a:r>
              <a:rPr lang="it-IT" sz="1600" kern="0" dirty="0" err="1" smtClean="0"/>
              <a:t>equal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transport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cost</a:t>
            </a:r>
            <a:endParaRPr lang="it-IT" sz="1600" kern="0" dirty="0" smtClean="0"/>
          </a:p>
          <a:p>
            <a:r>
              <a:rPr lang="it-IT" sz="1600" kern="0" dirty="0" smtClean="0"/>
              <a:t>For </a:t>
            </a:r>
            <a:r>
              <a:rPr lang="it-IT" sz="1600" kern="0" dirty="0" err="1" smtClean="0"/>
              <a:t>Smiths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isodapanes</a:t>
            </a:r>
            <a:r>
              <a:rPr lang="it-IT" sz="1600" kern="0" dirty="0" smtClean="0"/>
              <a:t> are ‘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isopleths</a:t>
            </a:r>
            <a:r>
              <a:rPr lang="it-IT" sz="1600" kern="0" dirty="0" smtClean="0"/>
              <a:t>’ or ‘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contours</a:t>
            </a:r>
            <a:r>
              <a:rPr lang="it-IT" sz="1600" kern="0" dirty="0" smtClean="0"/>
              <a:t>’ = </a:t>
            </a:r>
            <a:r>
              <a:rPr lang="it-IT" sz="1600" kern="0" dirty="0" err="1" smtClean="0"/>
              <a:t>lines</a:t>
            </a:r>
            <a:r>
              <a:rPr lang="it-IT" sz="1600" kern="0" dirty="0" smtClean="0"/>
              <a:t> of </a:t>
            </a:r>
            <a:r>
              <a:rPr lang="it-IT" sz="1600" kern="0" dirty="0" err="1" smtClean="0"/>
              <a:t>equal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transport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.</a:t>
            </a:r>
          </a:p>
          <a:p>
            <a:r>
              <a:rPr lang="it-IT" sz="1600" kern="0" dirty="0" smtClean="0"/>
              <a:t>Space-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curve = a </a:t>
            </a:r>
            <a:r>
              <a:rPr lang="it-IT" sz="1600" kern="0" dirty="0" err="1" smtClean="0"/>
              <a:t>section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drawn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through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cost-contour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map</a:t>
            </a:r>
            <a:r>
              <a:rPr lang="it-IT" sz="1600" kern="0" dirty="0" smtClean="0"/>
              <a:t>.</a:t>
            </a:r>
          </a:p>
          <a:p>
            <a:r>
              <a:rPr lang="it-IT" sz="1600" kern="0" dirty="0" smtClean="0"/>
              <a:t>The </a:t>
            </a:r>
            <a:r>
              <a:rPr lang="it-IT" sz="1600" kern="0" dirty="0" err="1" smtClean="0"/>
              <a:t>lowest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point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least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location</a:t>
            </a:r>
          </a:p>
          <a:p>
            <a:r>
              <a:rPr lang="it-IT" sz="1600" kern="0" dirty="0" err="1" smtClean="0"/>
              <a:t>Spatial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margins</a:t>
            </a:r>
            <a:r>
              <a:rPr lang="it-IT" sz="1600" kern="0" dirty="0" smtClean="0"/>
              <a:t> of </a:t>
            </a:r>
            <a:r>
              <a:rPr lang="it-IT" sz="1600" kern="0" dirty="0" err="1" smtClean="0"/>
              <a:t>profitability</a:t>
            </a:r>
            <a:r>
              <a:rPr lang="it-IT" sz="1600" kern="0" dirty="0" smtClean="0"/>
              <a:t> =&gt;</a:t>
            </a:r>
          </a:p>
          <a:p>
            <a:r>
              <a:rPr lang="it-IT" sz="1600" kern="0" dirty="0" err="1" smtClean="0"/>
              <a:t>Manufactured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product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sold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at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same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price</a:t>
            </a:r>
            <a:r>
              <a:rPr lang="it-IT" sz="1600" kern="0" dirty="0" smtClean="0"/>
              <a:t> in </a:t>
            </a:r>
            <a:r>
              <a:rPr lang="it-IT" sz="1600" kern="0" dirty="0" err="1" smtClean="0"/>
              <a:t>space</a:t>
            </a:r>
            <a:endParaRPr lang="it-IT" sz="1600" kern="0" dirty="0" smtClean="0"/>
          </a:p>
          <a:p>
            <a:r>
              <a:rPr lang="it-IT" sz="1600" kern="0" dirty="0" err="1" smtClean="0"/>
              <a:t>Points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within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price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envelop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will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host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optimal</a:t>
            </a:r>
            <a:r>
              <a:rPr lang="it-IT" sz="1600" kern="0" dirty="0" smtClean="0"/>
              <a:t> (</a:t>
            </a:r>
            <a:r>
              <a:rPr lang="it-IT" sz="1600" kern="0" dirty="0" err="1" smtClean="0"/>
              <a:t>satisfactory</a:t>
            </a:r>
            <a:r>
              <a:rPr lang="it-IT" sz="1600" kern="0" dirty="0" smtClean="0"/>
              <a:t>) </a:t>
            </a:r>
            <a:r>
              <a:rPr lang="it-IT" sz="1600" kern="0" dirty="0" err="1" smtClean="0"/>
              <a:t>solutions</a:t>
            </a:r>
            <a:endParaRPr lang="it-IT" sz="1600" kern="0" dirty="0"/>
          </a:p>
        </p:txBody>
      </p:sp>
    </p:spTree>
    <p:extLst>
      <p:ext uri="{BB962C8B-B14F-4D97-AF65-F5344CB8AC3E}">
        <p14:creationId xmlns:p14="http://schemas.microsoft.com/office/powerpoint/2010/main" val="3444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Industrial location </a:t>
            </a:r>
            <a:r>
              <a:rPr lang="en-US" dirty="0" smtClean="0"/>
              <a:t>theory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Weber’s</a:t>
            </a:r>
            <a:r>
              <a:rPr lang="it-IT" dirty="0" smtClean="0"/>
              <a:t> model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571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7" name="Freeform 2"/>
          <p:cNvSpPr>
            <a:spLocks/>
          </p:cNvSpPr>
          <p:nvPr/>
        </p:nvSpPr>
        <p:spPr bwMode="auto">
          <a:xfrm>
            <a:off x="3338513" y="4816475"/>
            <a:ext cx="2447925" cy="603250"/>
          </a:xfrm>
          <a:custGeom>
            <a:avLst/>
            <a:gdLst>
              <a:gd name="T0" fmla="*/ 0 w 1542"/>
              <a:gd name="T1" fmla="*/ 0 h 380"/>
              <a:gd name="T2" fmla="*/ 2147483647 w 1542"/>
              <a:gd name="T3" fmla="*/ 0 h 380"/>
              <a:gd name="T4" fmla="*/ 2147483647 w 1542"/>
              <a:gd name="T5" fmla="*/ 262096265 h 380"/>
              <a:gd name="T6" fmla="*/ 2147483647 w 1542"/>
              <a:gd name="T7" fmla="*/ 624998748 h 380"/>
              <a:gd name="T8" fmla="*/ 2147483647 w 1542"/>
              <a:gd name="T9" fmla="*/ 761087141 h 380"/>
              <a:gd name="T10" fmla="*/ 2147483647 w 1542"/>
              <a:gd name="T11" fmla="*/ 851812936 h 380"/>
              <a:gd name="T12" fmla="*/ 1958160786 w 1542"/>
              <a:gd name="T13" fmla="*/ 957659464 h 380"/>
              <a:gd name="T14" fmla="*/ 1716227450 w 1542"/>
              <a:gd name="T15" fmla="*/ 957659464 h 380"/>
              <a:gd name="T16" fmla="*/ 1428929332 w 1542"/>
              <a:gd name="T17" fmla="*/ 897175734 h 380"/>
              <a:gd name="T18" fmla="*/ 1217234686 w 1542"/>
              <a:gd name="T19" fmla="*/ 836692003 h 380"/>
              <a:gd name="T20" fmla="*/ 793849960 w 1542"/>
              <a:gd name="T21" fmla="*/ 624998748 h 380"/>
              <a:gd name="T22" fmla="*/ 342741241 w 1542"/>
              <a:gd name="T23" fmla="*/ 342741239 h 380"/>
              <a:gd name="T24" fmla="*/ 113407839 w 1542"/>
              <a:gd name="T25" fmla="*/ 113407838 h 380"/>
              <a:gd name="T26" fmla="*/ 0 w 1542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542"/>
              <a:gd name="T43" fmla="*/ 0 h 380"/>
              <a:gd name="T44" fmla="*/ 1542 w 1542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542" h="380">
                <a:moveTo>
                  <a:pt x="0" y="0"/>
                </a:moveTo>
                <a:lnTo>
                  <a:pt x="1542" y="0"/>
                </a:lnTo>
                <a:lnTo>
                  <a:pt x="1371" y="104"/>
                </a:lnTo>
                <a:lnTo>
                  <a:pt x="1161" y="248"/>
                </a:lnTo>
                <a:lnTo>
                  <a:pt x="1059" y="302"/>
                </a:lnTo>
                <a:lnTo>
                  <a:pt x="945" y="338"/>
                </a:lnTo>
                <a:lnTo>
                  <a:pt x="777" y="380"/>
                </a:lnTo>
                <a:lnTo>
                  <a:pt x="681" y="380"/>
                </a:lnTo>
                <a:lnTo>
                  <a:pt x="567" y="356"/>
                </a:lnTo>
                <a:lnTo>
                  <a:pt x="483" y="332"/>
                </a:lnTo>
                <a:lnTo>
                  <a:pt x="315" y="248"/>
                </a:lnTo>
                <a:lnTo>
                  <a:pt x="136" y="136"/>
                </a:lnTo>
                <a:lnTo>
                  <a:pt x="45" y="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48" name="Line 3"/>
          <p:cNvSpPr>
            <a:spLocks noChangeShapeType="1"/>
          </p:cNvSpPr>
          <p:nvPr/>
        </p:nvSpPr>
        <p:spPr bwMode="auto">
          <a:xfrm>
            <a:off x="2411413" y="3459163"/>
            <a:ext cx="0" cy="2951162"/>
          </a:xfrm>
          <a:prstGeom prst="line">
            <a:avLst/>
          </a:prstGeom>
          <a:noFill/>
          <a:ln w="28575">
            <a:solidFill>
              <a:srgbClr val="3333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49" name="Line 4"/>
          <p:cNvSpPr>
            <a:spLocks noChangeShapeType="1"/>
          </p:cNvSpPr>
          <p:nvPr/>
        </p:nvSpPr>
        <p:spPr bwMode="auto">
          <a:xfrm flipH="1">
            <a:off x="2411413" y="6394450"/>
            <a:ext cx="4392612" cy="0"/>
          </a:xfrm>
          <a:prstGeom prst="line">
            <a:avLst/>
          </a:prstGeom>
          <a:noFill/>
          <a:ln w="28575">
            <a:solidFill>
              <a:srgbClr val="3333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graphicFrame>
        <p:nvGraphicFramePr>
          <p:cNvPr id="167946" name="Object 10"/>
          <p:cNvGraphicFramePr>
            <a:graphicFrameLocks noChangeAspect="1"/>
          </p:cNvGraphicFramePr>
          <p:nvPr/>
        </p:nvGraphicFramePr>
        <p:xfrm>
          <a:off x="2384425" y="42863"/>
          <a:ext cx="4362450" cy="336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11" name="Bitmap Image" r:id="rId3" imgW="7104762" imgH="5485714" progId="PBrush">
                  <p:embed/>
                </p:oleObj>
              </mc:Choice>
              <mc:Fallback>
                <p:oleObj name="Bitmap Image" r:id="rId3" imgW="7104762" imgH="5485714" progId="PBrush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5" y="42863"/>
                        <a:ext cx="4362450" cy="336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50" name="Freeform 6"/>
          <p:cNvSpPr>
            <a:spLocks/>
          </p:cNvSpPr>
          <p:nvPr/>
        </p:nvSpPr>
        <p:spPr bwMode="auto">
          <a:xfrm>
            <a:off x="2586038" y="3348038"/>
            <a:ext cx="4248150" cy="2101850"/>
          </a:xfrm>
          <a:custGeom>
            <a:avLst/>
            <a:gdLst>
              <a:gd name="T0" fmla="*/ 0 w 2676"/>
              <a:gd name="T1" fmla="*/ 458668467 h 1324"/>
              <a:gd name="T2" fmla="*/ 1257557113 w 2676"/>
              <a:gd name="T3" fmla="*/ 2147483647 h 1324"/>
              <a:gd name="T4" fmla="*/ 2147483647 w 2676"/>
              <a:gd name="T5" fmla="*/ 2147483647 h 1324"/>
              <a:gd name="T6" fmla="*/ 2147483647 w 2676"/>
              <a:gd name="T7" fmla="*/ 2058966897 h 1324"/>
              <a:gd name="T8" fmla="*/ 2147483647 w 2676"/>
              <a:gd name="T9" fmla="*/ 1030743129 h 1324"/>
              <a:gd name="T10" fmla="*/ 2147483647 w 2676"/>
              <a:gd name="T11" fmla="*/ 0 h 13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76"/>
              <a:gd name="T19" fmla="*/ 0 h 1324"/>
              <a:gd name="T20" fmla="*/ 2676 w 2676"/>
              <a:gd name="T21" fmla="*/ 1324 h 13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76" h="1324">
                <a:moveTo>
                  <a:pt x="0" y="182"/>
                </a:moveTo>
                <a:cubicBezTo>
                  <a:pt x="147" y="473"/>
                  <a:pt x="289" y="767"/>
                  <a:pt x="499" y="953"/>
                </a:cubicBezTo>
                <a:cubicBezTo>
                  <a:pt x="709" y="1139"/>
                  <a:pt x="988" y="1324"/>
                  <a:pt x="1260" y="1301"/>
                </a:cubicBezTo>
                <a:cubicBezTo>
                  <a:pt x="1532" y="1278"/>
                  <a:pt x="1934" y="966"/>
                  <a:pt x="2132" y="817"/>
                </a:cubicBezTo>
                <a:cubicBezTo>
                  <a:pt x="2330" y="668"/>
                  <a:pt x="2358" y="545"/>
                  <a:pt x="2449" y="409"/>
                </a:cubicBezTo>
                <a:cubicBezTo>
                  <a:pt x="2540" y="273"/>
                  <a:pt x="2608" y="136"/>
                  <a:pt x="2676" y="0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51" name="Line 7"/>
          <p:cNvSpPr>
            <a:spLocks noChangeShapeType="1"/>
          </p:cNvSpPr>
          <p:nvPr/>
        </p:nvSpPr>
        <p:spPr bwMode="auto">
          <a:xfrm>
            <a:off x="5767388" y="4797425"/>
            <a:ext cx="0" cy="1582738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2" name="Line 8"/>
          <p:cNvSpPr>
            <a:spLocks noChangeShapeType="1"/>
          </p:cNvSpPr>
          <p:nvPr/>
        </p:nvSpPr>
        <p:spPr bwMode="auto">
          <a:xfrm flipH="1">
            <a:off x="2413000" y="4813300"/>
            <a:ext cx="4392613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3" name="Line 9"/>
          <p:cNvSpPr>
            <a:spLocks noChangeShapeType="1"/>
          </p:cNvSpPr>
          <p:nvPr/>
        </p:nvSpPr>
        <p:spPr bwMode="auto">
          <a:xfrm>
            <a:off x="3348038" y="4797425"/>
            <a:ext cx="0" cy="1582738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4" name="Line 10"/>
          <p:cNvSpPr>
            <a:spLocks noChangeShapeType="1"/>
          </p:cNvSpPr>
          <p:nvPr/>
        </p:nvSpPr>
        <p:spPr bwMode="auto">
          <a:xfrm>
            <a:off x="4572000" y="5410200"/>
            <a:ext cx="0" cy="971550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5" name="Text Box 11"/>
          <p:cNvSpPr txBox="1">
            <a:spLocks noChangeArrowheads="1"/>
          </p:cNvSpPr>
          <p:nvPr/>
        </p:nvSpPr>
        <p:spPr bwMode="auto">
          <a:xfrm>
            <a:off x="1836738" y="342900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Costs</a:t>
            </a:r>
          </a:p>
        </p:txBody>
      </p:sp>
      <p:sp>
        <p:nvSpPr>
          <p:cNvPr id="167956" name="Text Box 12"/>
          <p:cNvSpPr txBox="1">
            <a:spLocks noChangeArrowheads="1"/>
          </p:cNvSpPr>
          <p:nvPr/>
        </p:nvSpPr>
        <p:spPr bwMode="auto">
          <a:xfrm>
            <a:off x="6948488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Distances</a:t>
            </a:r>
          </a:p>
        </p:txBody>
      </p:sp>
      <p:sp>
        <p:nvSpPr>
          <p:cNvPr id="167957" name="Text Box 13"/>
          <p:cNvSpPr txBox="1">
            <a:spLocks noChangeArrowheads="1"/>
          </p:cNvSpPr>
          <p:nvPr/>
        </p:nvSpPr>
        <p:spPr bwMode="auto">
          <a:xfrm>
            <a:off x="3132138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M</a:t>
            </a:r>
          </a:p>
        </p:txBody>
      </p:sp>
      <p:sp>
        <p:nvSpPr>
          <p:cNvPr id="167958" name="Text Box 14"/>
          <p:cNvSpPr txBox="1">
            <a:spLocks noChangeArrowheads="1"/>
          </p:cNvSpPr>
          <p:nvPr/>
        </p:nvSpPr>
        <p:spPr bwMode="auto">
          <a:xfrm>
            <a:off x="4429125" y="638175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O</a:t>
            </a:r>
          </a:p>
        </p:txBody>
      </p:sp>
      <p:sp>
        <p:nvSpPr>
          <p:cNvPr id="167959" name="Text Box 15"/>
          <p:cNvSpPr txBox="1">
            <a:spLocks noChangeArrowheads="1"/>
          </p:cNvSpPr>
          <p:nvPr/>
        </p:nvSpPr>
        <p:spPr bwMode="auto">
          <a:xfrm>
            <a:off x="5580063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N</a:t>
            </a:r>
          </a:p>
        </p:txBody>
      </p:sp>
      <p:sp>
        <p:nvSpPr>
          <p:cNvPr id="167960" name="Text Box 16"/>
          <p:cNvSpPr txBox="1">
            <a:spLocks noChangeArrowheads="1"/>
          </p:cNvSpPr>
          <p:nvPr/>
        </p:nvSpPr>
        <p:spPr bwMode="auto">
          <a:xfrm>
            <a:off x="4403725" y="287655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B</a:t>
            </a:r>
          </a:p>
        </p:txBody>
      </p:sp>
      <p:sp>
        <p:nvSpPr>
          <p:cNvPr id="167961" name="Text Box 17"/>
          <p:cNvSpPr txBox="1">
            <a:spLocks noChangeArrowheads="1"/>
          </p:cNvSpPr>
          <p:nvPr/>
        </p:nvSpPr>
        <p:spPr bwMode="auto">
          <a:xfrm>
            <a:off x="5435600" y="9937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A</a:t>
            </a:r>
          </a:p>
        </p:txBody>
      </p:sp>
      <p:sp>
        <p:nvSpPr>
          <p:cNvPr id="167962" name="Text Box 18"/>
          <p:cNvSpPr txBox="1">
            <a:spLocks noChangeArrowheads="1"/>
          </p:cNvSpPr>
          <p:nvPr/>
        </p:nvSpPr>
        <p:spPr bwMode="auto">
          <a:xfrm>
            <a:off x="3373438" y="1017588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C</a:t>
            </a:r>
          </a:p>
        </p:txBody>
      </p:sp>
      <p:sp>
        <p:nvSpPr>
          <p:cNvPr id="167963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34925" y="701675"/>
            <a:ext cx="7772400" cy="1143000"/>
          </a:xfrm>
        </p:spPr>
        <p:txBody>
          <a:bodyPr/>
          <a:lstStyle/>
          <a:p>
            <a:r>
              <a:rPr lang="it-IT" sz="3200" dirty="0" smtClean="0"/>
              <a:t>Smith  </a:t>
            </a:r>
            <a:br>
              <a:rPr lang="it-IT" sz="3200" dirty="0" smtClean="0"/>
            </a:br>
            <a:r>
              <a:rPr lang="it-IT" sz="3200" dirty="0" smtClean="0"/>
              <a:t>‘</a:t>
            </a:r>
            <a:r>
              <a:rPr lang="it-IT" sz="3200" dirty="0" err="1" smtClean="0"/>
              <a:t>satisfactory</a:t>
            </a:r>
            <a:r>
              <a:rPr lang="it-IT" sz="3200" dirty="0" smtClean="0"/>
              <a:t> </a:t>
            </a:r>
            <a:br>
              <a:rPr lang="it-IT" sz="3200" dirty="0" smtClean="0"/>
            </a:br>
            <a:r>
              <a:rPr lang="it-IT" sz="3200" dirty="0" err="1" smtClean="0"/>
              <a:t>solutions</a:t>
            </a:r>
            <a:r>
              <a:rPr lang="it-IT" sz="3200" dirty="0" smtClean="0"/>
              <a:t>’ </a:t>
            </a:r>
          </a:p>
        </p:txBody>
      </p:sp>
      <p:sp>
        <p:nvSpPr>
          <p:cNvPr id="167964" name="Text Box 20"/>
          <p:cNvSpPr txBox="1">
            <a:spLocks noChangeArrowheads="1"/>
          </p:cNvSpPr>
          <p:nvPr/>
        </p:nvSpPr>
        <p:spPr bwMode="auto">
          <a:xfrm>
            <a:off x="1730375" y="46767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Price</a:t>
            </a:r>
          </a:p>
        </p:txBody>
      </p:sp>
      <p:sp>
        <p:nvSpPr>
          <p:cNvPr id="167965" name="Line 21"/>
          <p:cNvSpPr>
            <a:spLocks noChangeShapeType="1"/>
          </p:cNvSpPr>
          <p:nvPr/>
        </p:nvSpPr>
        <p:spPr bwMode="auto">
          <a:xfrm flipH="1" flipV="1">
            <a:off x="4859338" y="5084763"/>
            <a:ext cx="3025775" cy="360362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66" name="Text Box 22"/>
          <p:cNvSpPr txBox="1">
            <a:spLocks noChangeArrowheads="1"/>
          </p:cNvSpPr>
          <p:nvPr/>
        </p:nvSpPr>
        <p:spPr bwMode="auto">
          <a:xfrm>
            <a:off x="7092950" y="4724400"/>
            <a:ext cx="1079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Area of profit</a:t>
            </a:r>
          </a:p>
        </p:txBody>
      </p:sp>
      <p:sp>
        <p:nvSpPr>
          <p:cNvPr id="167967" name="Text Box 22"/>
          <p:cNvSpPr txBox="1">
            <a:spLocks noChangeArrowheads="1"/>
          </p:cNvSpPr>
          <p:nvPr/>
        </p:nvSpPr>
        <p:spPr bwMode="auto">
          <a:xfrm>
            <a:off x="250825" y="2924175"/>
            <a:ext cx="158432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Transport – cost surface (a) 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and space-cost curve (b)</a:t>
            </a:r>
          </a:p>
        </p:txBody>
      </p:sp>
      <p:sp>
        <p:nvSpPr>
          <p:cNvPr id="167968" name="Text Box 22"/>
          <p:cNvSpPr txBox="1">
            <a:spLocks noChangeArrowheads="1"/>
          </p:cNvSpPr>
          <p:nvPr/>
        </p:nvSpPr>
        <p:spPr bwMode="auto">
          <a:xfrm>
            <a:off x="971550" y="5373688"/>
            <a:ext cx="1079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b)</a:t>
            </a:r>
          </a:p>
        </p:txBody>
      </p:sp>
      <p:sp>
        <p:nvSpPr>
          <p:cNvPr id="167969" name="Text Box 22"/>
          <p:cNvSpPr txBox="1">
            <a:spLocks noChangeArrowheads="1"/>
          </p:cNvSpPr>
          <p:nvPr/>
        </p:nvSpPr>
        <p:spPr bwMode="auto">
          <a:xfrm>
            <a:off x="1042988" y="2133600"/>
            <a:ext cx="1079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a)</a:t>
            </a:r>
          </a:p>
        </p:txBody>
      </p:sp>
      <p:sp>
        <p:nvSpPr>
          <p:cNvPr id="167970" name="Line 21"/>
          <p:cNvSpPr>
            <a:spLocks noChangeShapeType="1"/>
          </p:cNvSpPr>
          <p:nvPr/>
        </p:nvSpPr>
        <p:spPr bwMode="auto">
          <a:xfrm flipV="1">
            <a:off x="1547813" y="5516563"/>
            <a:ext cx="3024187" cy="792162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71" name="Text Box 22"/>
          <p:cNvSpPr txBox="1">
            <a:spLocks noChangeArrowheads="1"/>
          </p:cNvSpPr>
          <p:nvPr/>
        </p:nvSpPr>
        <p:spPr bwMode="auto">
          <a:xfrm>
            <a:off x="323850" y="5943600"/>
            <a:ext cx="10795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Least cost 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3050" y="0"/>
            <a:ext cx="7754938" cy="1143000"/>
          </a:xfrm>
          <a:noFill/>
        </p:spPr>
        <p:txBody>
          <a:bodyPr anchor="t"/>
          <a:lstStyle/>
          <a:p>
            <a:pPr algn="l"/>
            <a:r>
              <a:rPr lang="it-IT" altLang="it-IT" sz="2800" b="1" dirty="0" smtClean="0">
                <a:solidFill>
                  <a:srgbClr val="0033CC"/>
                </a:solidFill>
                <a:latin typeface="Palatino Linotype" pitchFamily="18" charset="0"/>
              </a:rPr>
              <a:t>The </a:t>
            </a:r>
            <a:r>
              <a:rPr lang="it-IT" altLang="it-IT" sz="2800" b="1" dirty="0" err="1" smtClean="0">
                <a:solidFill>
                  <a:srgbClr val="0033CC"/>
                </a:solidFill>
                <a:latin typeface="Palatino Linotype" pitchFamily="18" charset="0"/>
              </a:rPr>
              <a:t>main</a:t>
            </a:r>
            <a:r>
              <a:rPr lang="it-IT" altLang="it-IT" sz="2800" b="1" dirty="0" smtClean="0">
                <a:solidFill>
                  <a:srgbClr val="0033CC"/>
                </a:solidFill>
                <a:latin typeface="Palatino Linotype" pitchFamily="18" charset="0"/>
              </a:rPr>
              <a:t> </a:t>
            </a:r>
            <a:r>
              <a:rPr lang="it-IT" altLang="it-IT" sz="2800" b="1" dirty="0" err="1" smtClean="0">
                <a:solidFill>
                  <a:srgbClr val="0033CC"/>
                </a:solidFill>
                <a:latin typeface="Palatino Linotype" pitchFamily="18" charset="0"/>
              </a:rPr>
              <a:t>elements</a:t>
            </a:r>
            <a:r>
              <a:rPr lang="it-IT" altLang="it-IT" sz="2800" b="1" dirty="0" smtClean="0">
                <a:solidFill>
                  <a:srgbClr val="0033CC"/>
                </a:solidFill>
                <a:latin typeface="Palatino Linotype" pitchFamily="18" charset="0"/>
              </a:rPr>
              <a:t> and trends of location</a:t>
            </a:r>
            <a:endParaRPr lang="it-IT" altLang="it-IT" sz="2800" b="1" dirty="0">
              <a:solidFill>
                <a:srgbClr val="0033CC"/>
              </a:solidFill>
              <a:latin typeface="Palatino Linotype" pitchFamily="18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44488" y="1484313"/>
            <a:ext cx="8353427" cy="3873500"/>
            <a:chOff x="249" y="940"/>
            <a:chExt cx="5262" cy="244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940"/>
              <a:ext cx="5262" cy="2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265" y="994"/>
              <a:ext cx="23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Author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5023" y="994"/>
              <a:ext cx="30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Principle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65" y="1323"/>
              <a:ext cx="2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Weber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681" y="1276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Production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681" y="1368"/>
              <a:ext cx="5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pareto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optimum)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374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693" y="1184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498" y="1276"/>
              <a:ext cx="88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homogeneous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exogenus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592" y="1368"/>
              <a:ext cx="65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Substantially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stable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315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531" y="1276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521" y="1368"/>
              <a:ext cx="4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ininfluential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056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338" y="1276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space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3260" y="1368"/>
              <a:ext cx="31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isotropic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3797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4154" y="1276"/>
              <a:ext cx="31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Transport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4016" y="1368"/>
              <a:ext cx="62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physical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distance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5037" y="1276"/>
              <a:ext cx="3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Locational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059" y="1368"/>
              <a:ext cx="26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Triangle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299" y="1699"/>
              <a:ext cx="2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Weber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389" y="1790"/>
              <a:ext cx="8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281" y="1883"/>
              <a:ext cx="33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Mashall 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69" y="1699"/>
              <a:ext cx="5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 smtClean="0">
                  <a:solidFill>
                    <a:srgbClr val="000000"/>
                  </a:solidFill>
                </a:rPr>
                <a:t>costs</a:t>
              </a:r>
              <a:endParaRPr lang="it-IT" altLang="it-IT" sz="1800" dirty="0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593" y="1790"/>
              <a:ext cx="6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Economies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of scale)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1374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2" name="Rectangle 33"/>
            <p:cNvSpPr>
              <a:spLocks noChangeArrowheads="1"/>
            </p:cNvSpPr>
            <p:nvPr/>
          </p:nvSpPr>
          <p:spPr bwMode="auto">
            <a:xfrm>
              <a:off x="1693" y="1745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3" name="Rectangle 34"/>
            <p:cNvSpPr>
              <a:spLocks noChangeArrowheads="1"/>
            </p:cNvSpPr>
            <p:nvPr/>
          </p:nvSpPr>
          <p:spPr bwMode="auto">
            <a:xfrm>
              <a:off x="1511" y="1836"/>
              <a:ext cx="74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variable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endogenous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5" name="Rectangle 35"/>
            <p:cNvSpPr>
              <a:spLocks noChangeArrowheads="1"/>
            </p:cNvSpPr>
            <p:nvPr/>
          </p:nvSpPr>
          <p:spPr bwMode="auto">
            <a:xfrm>
              <a:off x="2315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6" name="Rectangle 36"/>
            <p:cNvSpPr>
              <a:spLocks noChangeArrowheads="1"/>
            </p:cNvSpPr>
            <p:nvPr/>
          </p:nvSpPr>
          <p:spPr bwMode="auto">
            <a:xfrm>
              <a:off x="2531" y="1699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8" name="Rectangle 37"/>
            <p:cNvSpPr>
              <a:spLocks noChangeArrowheads="1"/>
            </p:cNvSpPr>
            <p:nvPr/>
          </p:nvSpPr>
          <p:spPr bwMode="auto">
            <a:xfrm>
              <a:off x="2527" y="1790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smtClean="0">
                  <a:solidFill>
                    <a:srgbClr val="000000"/>
                  </a:solidFill>
                </a:rPr>
                <a:t>(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highly</a:t>
              </a:r>
              <a:r>
                <a:rPr lang="it-IT" altLang="it-IT" sz="900" dirty="0">
                  <a:solidFill>
                    <a:srgbClr val="000000"/>
                  </a:solidFill>
                </a:rPr>
                <a:t> </a:t>
              </a:r>
              <a:br>
                <a:rPr lang="it-IT" altLang="it-IT" sz="900" dirty="0">
                  <a:solidFill>
                    <a:srgbClr val="000000"/>
                  </a:solidFill>
                </a:rPr>
              </a:br>
              <a:r>
                <a:rPr lang="it-IT" altLang="it-IT" sz="900" dirty="0" err="1">
                  <a:solidFill>
                    <a:srgbClr val="000000"/>
                  </a:solidFill>
                </a:rPr>
                <a:t>influential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)</a:t>
              </a:r>
              <a:endParaRPr lang="it-IT" altLang="it-IT" sz="1800" dirty="0"/>
            </a:p>
          </p:txBody>
        </p:sp>
        <p:sp>
          <p:nvSpPr>
            <p:cNvPr id="136200" name="Rectangle 39"/>
            <p:cNvSpPr>
              <a:spLocks noChangeArrowheads="1"/>
            </p:cNvSpPr>
            <p:nvPr/>
          </p:nvSpPr>
          <p:spPr bwMode="auto">
            <a:xfrm>
              <a:off x="3056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1" name="Rectangle 40"/>
            <p:cNvSpPr>
              <a:spLocks noChangeArrowheads="1"/>
            </p:cNvSpPr>
            <p:nvPr/>
          </p:nvSpPr>
          <p:spPr bwMode="auto">
            <a:xfrm>
              <a:off x="3338" y="1745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02" name="Rectangle 41"/>
            <p:cNvSpPr>
              <a:spLocks noChangeArrowheads="1"/>
            </p:cNvSpPr>
            <p:nvPr/>
          </p:nvSpPr>
          <p:spPr bwMode="auto">
            <a:xfrm>
              <a:off x="3283" y="1836"/>
              <a:ext cx="29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territory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3" name="Rectangle 42"/>
            <p:cNvSpPr>
              <a:spLocks noChangeArrowheads="1"/>
            </p:cNvSpPr>
            <p:nvPr/>
          </p:nvSpPr>
          <p:spPr bwMode="auto">
            <a:xfrm>
              <a:off x="3797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6" name="Rectangle 45"/>
            <p:cNvSpPr>
              <a:spLocks noChangeArrowheads="1"/>
            </p:cNvSpPr>
            <p:nvPr/>
          </p:nvSpPr>
          <p:spPr bwMode="auto">
            <a:xfrm>
              <a:off x="5020" y="1791"/>
              <a:ext cx="33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Critical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isodapane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7" name="Rectangle 46"/>
            <p:cNvSpPr>
              <a:spLocks noChangeArrowheads="1"/>
            </p:cNvSpPr>
            <p:nvPr/>
          </p:nvSpPr>
          <p:spPr bwMode="auto">
            <a:xfrm>
              <a:off x="265" y="2260"/>
              <a:ext cx="24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Smith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8" name="Rectangle 47"/>
            <p:cNvSpPr>
              <a:spLocks noChangeArrowheads="1"/>
            </p:cNvSpPr>
            <p:nvPr/>
          </p:nvSpPr>
          <p:spPr bwMode="auto">
            <a:xfrm>
              <a:off x="685" y="2167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9" name="Rectangle 48"/>
            <p:cNvSpPr>
              <a:spLocks noChangeArrowheads="1"/>
            </p:cNvSpPr>
            <p:nvPr/>
          </p:nvSpPr>
          <p:spPr bwMode="auto">
            <a:xfrm>
              <a:off x="593" y="2259"/>
              <a:ext cx="6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(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Economies</a:t>
              </a:r>
              <a:r>
                <a:rPr lang="it-IT" altLang="it-IT" sz="900" dirty="0">
                  <a:solidFill>
                    <a:srgbClr val="000000"/>
                  </a:solidFill>
                </a:rPr>
                <a:t> of scale)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1" name="Rectangle 50"/>
            <p:cNvSpPr>
              <a:spLocks noChangeArrowheads="1"/>
            </p:cNvSpPr>
            <p:nvPr/>
          </p:nvSpPr>
          <p:spPr bwMode="auto">
            <a:xfrm>
              <a:off x="1374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2" name="Rectangle 51"/>
            <p:cNvSpPr>
              <a:spLocks noChangeArrowheads="1"/>
            </p:cNvSpPr>
            <p:nvPr/>
          </p:nvSpPr>
          <p:spPr bwMode="auto">
            <a:xfrm>
              <a:off x="1693" y="2167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3" name="Rectangle 52"/>
            <p:cNvSpPr>
              <a:spLocks noChangeArrowheads="1"/>
            </p:cNvSpPr>
            <p:nvPr/>
          </p:nvSpPr>
          <p:spPr bwMode="auto">
            <a:xfrm>
              <a:off x="1659" y="2259"/>
              <a:ext cx="4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not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explicitly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considered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5" name="Rectangle 54"/>
            <p:cNvSpPr>
              <a:spLocks noChangeArrowheads="1"/>
            </p:cNvSpPr>
            <p:nvPr/>
          </p:nvSpPr>
          <p:spPr bwMode="auto">
            <a:xfrm>
              <a:off x="2315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6" name="Rectangle 55"/>
            <p:cNvSpPr>
              <a:spLocks noChangeArrowheads="1"/>
            </p:cNvSpPr>
            <p:nvPr/>
          </p:nvSpPr>
          <p:spPr bwMode="auto">
            <a:xfrm>
              <a:off x="2531" y="2121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7" name="Rectangle 56"/>
            <p:cNvSpPr>
              <a:spLocks noChangeArrowheads="1"/>
            </p:cNvSpPr>
            <p:nvPr/>
          </p:nvSpPr>
          <p:spPr bwMode="auto">
            <a:xfrm>
              <a:off x="2631" y="2213"/>
              <a:ext cx="12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not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8" name="Rectangle 57"/>
            <p:cNvSpPr>
              <a:spLocks noChangeArrowheads="1"/>
            </p:cNvSpPr>
            <p:nvPr/>
          </p:nvSpPr>
          <p:spPr bwMode="auto">
            <a:xfrm>
              <a:off x="2541" y="2305"/>
              <a:ext cx="38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Explicitly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considered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0" name="Rectangle 59"/>
            <p:cNvSpPr>
              <a:spLocks noChangeArrowheads="1"/>
            </p:cNvSpPr>
            <p:nvPr/>
          </p:nvSpPr>
          <p:spPr bwMode="auto">
            <a:xfrm>
              <a:off x="3056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1" name="Rectangle 60"/>
            <p:cNvSpPr>
              <a:spLocks noChangeArrowheads="1"/>
            </p:cNvSpPr>
            <p:nvPr/>
          </p:nvSpPr>
          <p:spPr bwMode="auto">
            <a:xfrm>
              <a:off x="3338" y="2213"/>
              <a:ext cx="194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2" name="Rectangle 61"/>
            <p:cNvSpPr>
              <a:spLocks noChangeArrowheads="1"/>
            </p:cNvSpPr>
            <p:nvPr/>
          </p:nvSpPr>
          <p:spPr bwMode="auto">
            <a:xfrm>
              <a:off x="3283" y="2305"/>
              <a:ext cx="25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territor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3" name="Rectangle 62"/>
            <p:cNvSpPr>
              <a:spLocks noChangeArrowheads="1"/>
            </p:cNvSpPr>
            <p:nvPr/>
          </p:nvSpPr>
          <p:spPr bwMode="auto">
            <a:xfrm>
              <a:off x="3797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7" name="Rectangle 66"/>
            <p:cNvSpPr>
              <a:spLocks noChangeArrowheads="1"/>
            </p:cNvSpPr>
            <p:nvPr/>
          </p:nvSpPr>
          <p:spPr bwMode="auto">
            <a:xfrm>
              <a:off x="4956" y="2241"/>
              <a:ext cx="46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Isocost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curves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8" name="Rectangle 67"/>
            <p:cNvSpPr>
              <a:spLocks noChangeArrowheads="1"/>
            </p:cNvSpPr>
            <p:nvPr/>
          </p:nvSpPr>
          <p:spPr bwMode="auto">
            <a:xfrm>
              <a:off x="4926" y="2351"/>
              <a:ext cx="49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Maximum profit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9" name="Rectangle 68"/>
            <p:cNvSpPr>
              <a:spLocks noChangeArrowheads="1"/>
            </p:cNvSpPr>
            <p:nvPr/>
          </p:nvSpPr>
          <p:spPr bwMode="auto">
            <a:xfrm>
              <a:off x="265" y="2728"/>
              <a:ext cx="31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Perroux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0" name="Rectangle 69"/>
            <p:cNvSpPr>
              <a:spLocks noChangeArrowheads="1"/>
            </p:cNvSpPr>
            <p:nvPr/>
          </p:nvSpPr>
          <p:spPr bwMode="auto">
            <a:xfrm>
              <a:off x="674" y="2636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1" name="Rectangle 70"/>
            <p:cNvSpPr>
              <a:spLocks noChangeArrowheads="1"/>
            </p:cNvSpPr>
            <p:nvPr/>
          </p:nvSpPr>
          <p:spPr bwMode="auto">
            <a:xfrm>
              <a:off x="635" y="2727"/>
              <a:ext cx="52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Max</a:t>
              </a:r>
              <a:r>
                <a:rPr lang="it-IT" altLang="it-IT" sz="900" dirty="0" err="1" smtClean="0">
                  <a:solidFill>
                    <a:srgbClr val="000000"/>
                  </a:solidFill>
                </a:rPr>
                <a:t>imization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of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2" name="Rectangle 71"/>
            <p:cNvSpPr>
              <a:spLocks noChangeArrowheads="1"/>
            </p:cNvSpPr>
            <p:nvPr/>
          </p:nvSpPr>
          <p:spPr bwMode="auto">
            <a:xfrm>
              <a:off x="620" y="2819"/>
              <a:ext cx="67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 smtClean="0">
                  <a:solidFill>
                    <a:srgbClr val="000000"/>
                  </a:solidFill>
                </a:rPr>
                <a:t>economies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</a:t>
              </a:r>
              <a:r>
                <a:rPr lang="it-IT" altLang="it-IT" sz="900" dirty="0">
                  <a:solidFill>
                    <a:srgbClr val="000000"/>
                  </a:solidFill>
                </a:rPr>
                <a:t>of scale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3" name="Rectangle 72"/>
            <p:cNvSpPr>
              <a:spLocks noChangeArrowheads="1"/>
            </p:cNvSpPr>
            <p:nvPr/>
          </p:nvSpPr>
          <p:spPr bwMode="auto">
            <a:xfrm>
              <a:off x="1374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4" name="Rectangle 73"/>
            <p:cNvSpPr>
              <a:spLocks noChangeArrowheads="1"/>
            </p:cNvSpPr>
            <p:nvPr/>
          </p:nvSpPr>
          <p:spPr bwMode="auto">
            <a:xfrm>
              <a:off x="1693" y="258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5" name="Rectangle 74"/>
            <p:cNvSpPr>
              <a:spLocks noChangeArrowheads="1"/>
            </p:cNvSpPr>
            <p:nvPr/>
          </p:nvSpPr>
          <p:spPr bwMode="auto">
            <a:xfrm>
              <a:off x="1675" y="2681"/>
              <a:ext cx="44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homogeneos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6" name="Rectangle 75"/>
            <p:cNvSpPr>
              <a:spLocks noChangeArrowheads="1"/>
            </p:cNvSpPr>
            <p:nvPr/>
          </p:nvSpPr>
          <p:spPr bwMode="auto">
            <a:xfrm>
              <a:off x="1726" y="2773"/>
              <a:ext cx="33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Low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skills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8" name="Rectangle 77"/>
            <p:cNvSpPr>
              <a:spLocks noChangeArrowheads="1"/>
            </p:cNvSpPr>
            <p:nvPr/>
          </p:nvSpPr>
          <p:spPr bwMode="auto">
            <a:xfrm>
              <a:off x="2315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9" name="Rectangle 78"/>
            <p:cNvSpPr>
              <a:spLocks noChangeArrowheads="1"/>
            </p:cNvSpPr>
            <p:nvPr/>
          </p:nvSpPr>
          <p:spPr bwMode="auto">
            <a:xfrm>
              <a:off x="2532" y="2682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0" name="Rectangle 79"/>
            <p:cNvSpPr>
              <a:spLocks noChangeArrowheads="1"/>
            </p:cNvSpPr>
            <p:nvPr/>
          </p:nvSpPr>
          <p:spPr bwMode="auto">
            <a:xfrm>
              <a:off x="2527" y="2773"/>
              <a:ext cx="4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ininfluential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1" name="Rectangle 80"/>
            <p:cNvSpPr>
              <a:spLocks noChangeArrowheads="1"/>
            </p:cNvSpPr>
            <p:nvPr/>
          </p:nvSpPr>
          <p:spPr bwMode="auto">
            <a:xfrm>
              <a:off x="3056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2" name="Rectangle 81"/>
            <p:cNvSpPr>
              <a:spLocks noChangeArrowheads="1"/>
            </p:cNvSpPr>
            <p:nvPr/>
          </p:nvSpPr>
          <p:spPr bwMode="auto">
            <a:xfrm>
              <a:off x="3338" y="2636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 smtClean="0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44" name="Rectangle 83"/>
            <p:cNvSpPr>
              <a:spLocks noChangeArrowheads="1"/>
            </p:cNvSpPr>
            <p:nvPr/>
          </p:nvSpPr>
          <p:spPr bwMode="auto">
            <a:xfrm>
              <a:off x="3139" y="2745"/>
              <a:ext cx="61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Gravitational</a:t>
              </a:r>
              <a:r>
                <a:rPr kumimoji="0" lang="it-IT" altLang="it-IT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pole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5" name="Rectangle 84"/>
            <p:cNvSpPr>
              <a:spLocks noChangeArrowheads="1"/>
            </p:cNvSpPr>
            <p:nvPr/>
          </p:nvSpPr>
          <p:spPr bwMode="auto">
            <a:xfrm>
              <a:off x="3797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6" name="Rectangle 85"/>
            <p:cNvSpPr>
              <a:spLocks noChangeArrowheads="1"/>
            </p:cNvSpPr>
            <p:nvPr/>
          </p:nvSpPr>
          <p:spPr bwMode="auto">
            <a:xfrm>
              <a:off x="4154" y="2682"/>
              <a:ext cx="3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altLang="it-IT" sz="900" dirty="0" err="1" smtClean="0">
                  <a:solidFill>
                    <a:srgbClr val="000000"/>
                  </a:solidFill>
                </a:rPr>
                <a:t>Transport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7" name="Rectangle 86"/>
            <p:cNvSpPr>
              <a:spLocks noChangeArrowheads="1"/>
            </p:cNvSpPr>
            <p:nvPr/>
          </p:nvSpPr>
          <p:spPr bwMode="auto">
            <a:xfrm>
              <a:off x="4044" y="2773"/>
              <a:ext cx="50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(Hoover model)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1" name="Rectangle 90"/>
            <p:cNvSpPr>
              <a:spLocks noChangeArrowheads="1"/>
            </p:cNvSpPr>
            <p:nvPr/>
          </p:nvSpPr>
          <p:spPr bwMode="auto">
            <a:xfrm>
              <a:off x="265" y="3149"/>
              <a:ext cx="25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Porter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2" name="Rectangle 91"/>
            <p:cNvSpPr>
              <a:spLocks noChangeArrowheads="1"/>
            </p:cNvSpPr>
            <p:nvPr/>
          </p:nvSpPr>
          <p:spPr bwMode="auto">
            <a:xfrm>
              <a:off x="685" y="3057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3" name="Rectangle 92"/>
            <p:cNvSpPr>
              <a:spLocks noChangeArrowheads="1"/>
            </p:cNvSpPr>
            <p:nvPr/>
          </p:nvSpPr>
          <p:spPr bwMode="auto">
            <a:xfrm>
              <a:off x="759" y="3149"/>
              <a:ext cx="3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(competitive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4" name="Rectangle 93"/>
            <p:cNvSpPr>
              <a:spLocks noChangeArrowheads="1"/>
            </p:cNvSpPr>
            <p:nvPr/>
          </p:nvSpPr>
          <p:spPr bwMode="auto">
            <a:xfrm>
              <a:off x="732" y="3241"/>
              <a:ext cx="40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advantages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5" name="Rectangle 94"/>
            <p:cNvSpPr>
              <a:spLocks noChangeArrowheads="1"/>
            </p:cNvSpPr>
            <p:nvPr/>
          </p:nvSpPr>
          <p:spPr bwMode="auto">
            <a:xfrm>
              <a:off x="1374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6" name="Rectangle 95"/>
            <p:cNvSpPr>
              <a:spLocks noChangeArrowheads="1"/>
            </p:cNvSpPr>
            <p:nvPr/>
          </p:nvSpPr>
          <p:spPr bwMode="auto">
            <a:xfrm>
              <a:off x="1498" y="3057"/>
              <a:ext cx="83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smtClean="0">
                  <a:solidFill>
                    <a:srgbClr val="000000"/>
                  </a:solidFill>
                </a:rPr>
                <a:t>Technology (</a:t>
              </a:r>
              <a:r>
                <a:rPr lang="it-IT" altLang="it-IT" sz="900" dirty="0" err="1" smtClean="0">
                  <a:solidFill>
                    <a:srgbClr val="000000"/>
                  </a:solidFill>
                </a:rPr>
                <a:t>variable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and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7" name="Rectangle 96"/>
            <p:cNvSpPr>
              <a:spLocks noChangeArrowheads="1"/>
            </p:cNvSpPr>
            <p:nvPr/>
          </p:nvSpPr>
          <p:spPr bwMode="auto">
            <a:xfrm>
              <a:off x="1597" y="3149"/>
              <a:ext cx="62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Highlly</a:t>
              </a:r>
              <a:r>
                <a:rPr kumimoji="0" lang="it-IT" altLang="it-IT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specialized</a:t>
              </a:r>
              <a:r>
                <a:rPr kumimoji="0" lang="it-IT" altLang="it-IT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9" name="Rectangle 98"/>
            <p:cNvSpPr>
              <a:spLocks noChangeArrowheads="1"/>
            </p:cNvSpPr>
            <p:nvPr/>
          </p:nvSpPr>
          <p:spPr bwMode="auto">
            <a:xfrm>
              <a:off x="2315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0" name="Rectangle 99"/>
            <p:cNvSpPr>
              <a:spLocks noChangeArrowheads="1"/>
            </p:cNvSpPr>
            <p:nvPr/>
          </p:nvSpPr>
          <p:spPr bwMode="auto">
            <a:xfrm>
              <a:off x="2531" y="3057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1" name="Rectangle 100"/>
            <p:cNvSpPr>
              <a:spLocks noChangeArrowheads="1"/>
            </p:cNvSpPr>
            <p:nvPr/>
          </p:nvSpPr>
          <p:spPr bwMode="auto">
            <a:xfrm>
              <a:off x="2578" y="3149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highly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influential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3" name="Rectangle 102"/>
            <p:cNvSpPr>
              <a:spLocks noChangeArrowheads="1"/>
            </p:cNvSpPr>
            <p:nvPr/>
          </p:nvSpPr>
          <p:spPr bwMode="auto">
            <a:xfrm>
              <a:off x="3056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4" name="Rectangle 103"/>
            <p:cNvSpPr>
              <a:spLocks noChangeArrowheads="1"/>
            </p:cNvSpPr>
            <p:nvPr/>
          </p:nvSpPr>
          <p:spPr bwMode="auto">
            <a:xfrm>
              <a:off x="3338" y="3057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 smtClean="0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65" name="Rectangle 104"/>
            <p:cNvSpPr>
              <a:spLocks noChangeArrowheads="1"/>
            </p:cNvSpPr>
            <p:nvPr/>
          </p:nvSpPr>
          <p:spPr bwMode="auto">
            <a:xfrm>
              <a:off x="3305" y="3149"/>
              <a:ext cx="25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spatial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system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7" name="Rectangle 106"/>
            <p:cNvSpPr>
              <a:spLocks noChangeArrowheads="1"/>
            </p:cNvSpPr>
            <p:nvPr/>
          </p:nvSpPr>
          <p:spPr bwMode="auto">
            <a:xfrm>
              <a:off x="3797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0" name="Rectangle 109"/>
            <p:cNvSpPr>
              <a:spLocks noChangeArrowheads="1"/>
            </p:cNvSpPr>
            <p:nvPr/>
          </p:nvSpPr>
          <p:spPr bwMode="auto">
            <a:xfrm>
              <a:off x="5027" y="3103"/>
              <a:ext cx="3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Diamond of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1" name="Rectangle 110"/>
            <p:cNvSpPr>
              <a:spLocks noChangeArrowheads="1"/>
            </p:cNvSpPr>
            <p:nvPr/>
          </p:nvSpPr>
          <p:spPr bwMode="auto">
            <a:xfrm>
              <a:off x="4991" y="3194"/>
              <a:ext cx="37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competition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2" name="Rectangle 111"/>
            <p:cNvSpPr>
              <a:spLocks noChangeArrowheads="1"/>
            </p:cNvSpPr>
            <p:nvPr/>
          </p:nvSpPr>
          <p:spPr bwMode="auto">
            <a:xfrm>
              <a:off x="2208" y="992"/>
              <a:ext cx="7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Production </a:t>
              </a:r>
              <a:r>
                <a:rPr kumimoji="0" lang="it-IT" altLang="it-IT" sz="9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functions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3" name="Line 112"/>
            <p:cNvSpPr>
              <a:spLocks noChangeShapeType="1"/>
            </p:cNvSpPr>
            <p:nvPr/>
          </p:nvSpPr>
          <p:spPr bwMode="auto">
            <a:xfrm>
              <a:off x="249" y="940"/>
              <a:ext cx="0" cy="24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4" name="Rectangle 113"/>
            <p:cNvSpPr>
              <a:spLocks noChangeArrowheads="1"/>
            </p:cNvSpPr>
            <p:nvPr/>
          </p:nvSpPr>
          <p:spPr bwMode="auto">
            <a:xfrm>
              <a:off x="249" y="940"/>
              <a:ext cx="5" cy="2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5" name="Line 114"/>
            <p:cNvSpPr>
              <a:spLocks noChangeShapeType="1"/>
            </p:cNvSpPr>
            <p:nvPr/>
          </p:nvSpPr>
          <p:spPr bwMode="auto">
            <a:xfrm>
              <a:off x="562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6" name="Rectangle 115"/>
            <p:cNvSpPr>
              <a:spLocks noChangeArrowheads="1"/>
            </p:cNvSpPr>
            <p:nvPr/>
          </p:nvSpPr>
          <p:spPr bwMode="auto">
            <a:xfrm>
              <a:off x="562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7" name="Line 116"/>
            <p:cNvSpPr>
              <a:spLocks noChangeShapeType="1"/>
            </p:cNvSpPr>
            <p:nvPr/>
          </p:nvSpPr>
          <p:spPr bwMode="auto">
            <a:xfrm>
              <a:off x="4849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8" name="Rectangle 117"/>
            <p:cNvSpPr>
              <a:spLocks noChangeArrowheads="1"/>
            </p:cNvSpPr>
            <p:nvPr/>
          </p:nvSpPr>
          <p:spPr bwMode="auto">
            <a:xfrm>
              <a:off x="4849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9" name="Line 118"/>
            <p:cNvSpPr>
              <a:spLocks noChangeShapeType="1"/>
            </p:cNvSpPr>
            <p:nvPr/>
          </p:nvSpPr>
          <p:spPr bwMode="auto">
            <a:xfrm>
              <a:off x="5506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0" name="Rectangle 119"/>
            <p:cNvSpPr>
              <a:spLocks noChangeArrowheads="1"/>
            </p:cNvSpPr>
            <p:nvPr/>
          </p:nvSpPr>
          <p:spPr bwMode="auto">
            <a:xfrm>
              <a:off x="5506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1" name="Line 120"/>
            <p:cNvSpPr>
              <a:spLocks noChangeShapeType="1"/>
            </p:cNvSpPr>
            <p:nvPr/>
          </p:nvSpPr>
          <p:spPr bwMode="auto">
            <a:xfrm>
              <a:off x="254" y="940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2" name="Rectangle 121"/>
            <p:cNvSpPr>
              <a:spLocks noChangeArrowheads="1"/>
            </p:cNvSpPr>
            <p:nvPr/>
          </p:nvSpPr>
          <p:spPr bwMode="auto">
            <a:xfrm>
              <a:off x="254" y="940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3" name="Line 122"/>
            <p:cNvSpPr>
              <a:spLocks noChangeShapeType="1"/>
            </p:cNvSpPr>
            <p:nvPr/>
          </p:nvSpPr>
          <p:spPr bwMode="auto">
            <a:xfrm>
              <a:off x="254" y="1127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4" name="Rectangle 123"/>
            <p:cNvSpPr>
              <a:spLocks noChangeArrowheads="1"/>
            </p:cNvSpPr>
            <p:nvPr/>
          </p:nvSpPr>
          <p:spPr bwMode="auto">
            <a:xfrm>
              <a:off x="254" y="1127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5" name="Line 124"/>
            <p:cNvSpPr>
              <a:spLocks noChangeShapeType="1"/>
            </p:cNvSpPr>
            <p:nvPr/>
          </p:nvSpPr>
          <p:spPr bwMode="auto">
            <a:xfrm>
              <a:off x="254" y="1595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6" name="Rectangle 125"/>
            <p:cNvSpPr>
              <a:spLocks noChangeArrowheads="1"/>
            </p:cNvSpPr>
            <p:nvPr/>
          </p:nvSpPr>
          <p:spPr bwMode="auto">
            <a:xfrm>
              <a:off x="254" y="1595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7" name="Line 126"/>
            <p:cNvSpPr>
              <a:spLocks noChangeShapeType="1"/>
            </p:cNvSpPr>
            <p:nvPr/>
          </p:nvSpPr>
          <p:spPr bwMode="auto">
            <a:xfrm>
              <a:off x="254" y="2064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8" name="Rectangle 127"/>
            <p:cNvSpPr>
              <a:spLocks noChangeArrowheads="1"/>
            </p:cNvSpPr>
            <p:nvPr/>
          </p:nvSpPr>
          <p:spPr bwMode="auto">
            <a:xfrm>
              <a:off x="254" y="2064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9" name="Line 128"/>
            <p:cNvSpPr>
              <a:spLocks noChangeShapeType="1"/>
            </p:cNvSpPr>
            <p:nvPr/>
          </p:nvSpPr>
          <p:spPr bwMode="auto">
            <a:xfrm>
              <a:off x="254" y="2532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0" name="Rectangle 129"/>
            <p:cNvSpPr>
              <a:spLocks noChangeArrowheads="1"/>
            </p:cNvSpPr>
            <p:nvPr/>
          </p:nvSpPr>
          <p:spPr bwMode="auto">
            <a:xfrm>
              <a:off x="254" y="2532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1" name="Line 130"/>
            <p:cNvSpPr>
              <a:spLocks noChangeShapeType="1"/>
            </p:cNvSpPr>
            <p:nvPr/>
          </p:nvSpPr>
          <p:spPr bwMode="auto">
            <a:xfrm>
              <a:off x="254" y="3000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2" name="Rectangle 131"/>
            <p:cNvSpPr>
              <a:spLocks noChangeArrowheads="1"/>
            </p:cNvSpPr>
            <p:nvPr/>
          </p:nvSpPr>
          <p:spPr bwMode="auto">
            <a:xfrm>
              <a:off x="254" y="3000"/>
              <a:ext cx="525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3" name="Line 132"/>
            <p:cNvSpPr>
              <a:spLocks noChangeShapeType="1"/>
            </p:cNvSpPr>
            <p:nvPr/>
          </p:nvSpPr>
          <p:spPr bwMode="auto">
            <a:xfrm>
              <a:off x="254" y="3375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4" name="Rectangle 133"/>
            <p:cNvSpPr>
              <a:spLocks noChangeArrowheads="1"/>
            </p:cNvSpPr>
            <p:nvPr/>
          </p:nvSpPr>
          <p:spPr bwMode="auto">
            <a:xfrm>
              <a:off x="254" y="3375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5" name="Freeform 134"/>
            <p:cNvSpPr>
              <a:spLocks noEditPoints="1"/>
            </p:cNvSpPr>
            <p:nvPr/>
          </p:nvSpPr>
          <p:spPr bwMode="auto">
            <a:xfrm>
              <a:off x="4696" y="1231"/>
              <a:ext cx="102" cy="36"/>
            </a:xfrm>
            <a:custGeom>
              <a:avLst/>
              <a:gdLst>
                <a:gd name="T0" fmla="*/ 0 w 102"/>
                <a:gd name="T1" fmla="*/ 15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7 h 36"/>
                <a:gd name="T8" fmla="*/ 0 w 102"/>
                <a:gd name="T9" fmla="*/ 15 h 36"/>
                <a:gd name="T10" fmla="*/ 65 w 102"/>
                <a:gd name="T11" fmla="*/ 0 h 36"/>
                <a:gd name="T12" fmla="*/ 102 w 102"/>
                <a:gd name="T13" fmla="*/ 17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6" name="Freeform 135"/>
            <p:cNvSpPr>
              <a:spLocks noEditPoints="1"/>
            </p:cNvSpPr>
            <p:nvPr/>
          </p:nvSpPr>
          <p:spPr bwMode="auto">
            <a:xfrm>
              <a:off x="4696" y="1699"/>
              <a:ext cx="102" cy="37"/>
            </a:xfrm>
            <a:custGeom>
              <a:avLst/>
              <a:gdLst>
                <a:gd name="T0" fmla="*/ 0 w 102"/>
                <a:gd name="T1" fmla="*/ 15 h 37"/>
                <a:gd name="T2" fmla="*/ 72 w 102"/>
                <a:gd name="T3" fmla="*/ 12 h 37"/>
                <a:gd name="T4" fmla="*/ 72 w 102"/>
                <a:gd name="T5" fmla="*/ 24 h 37"/>
                <a:gd name="T6" fmla="*/ 0 w 102"/>
                <a:gd name="T7" fmla="*/ 27 h 37"/>
                <a:gd name="T8" fmla="*/ 0 w 102"/>
                <a:gd name="T9" fmla="*/ 15 h 37"/>
                <a:gd name="T10" fmla="*/ 65 w 102"/>
                <a:gd name="T11" fmla="*/ 0 h 37"/>
                <a:gd name="T12" fmla="*/ 102 w 102"/>
                <a:gd name="T13" fmla="*/ 17 h 37"/>
                <a:gd name="T14" fmla="*/ 66 w 102"/>
                <a:gd name="T15" fmla="*/ 37 h 37"/>
                <a:gd name="T16" fmla="*/ 65 w 102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7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7" name="Freeform 136"/>
            <p:cNvSpPr>
              <a:spLocks noEditPoints="1"/>
            </p:cNvSpPr>
            <p:nvPr/>
          </p:nvSpPr>
          <p:spPr bwMode="auto">
            <a:xfrm>
              <a:off x="4696" y="2168"/>
              <a:ext cx="102" cy="36"/>
            </a:xfrm>
            <a:custGeom>
              <a:avLst/>
              <a:gdLst>
                <a:gd name="T0" fmla="*/ 0 w 102"/>
                <a:gd name="T1" fmla="*/ 14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6 h 36"/>
                <a:gd name="T8" fmla="*/ 0 w 102"/>
                <a:gd name="T9" fmla="*/ 14 h 36"/>
                <a:gd name="T10" fmla="*/ 65 w 102"/>
                <a:gd name="T11" fmla="*/ 0 h 36"/>
                <a:gd name="T12" fmla="*/ 102 w 102"/>
                <a:gd name="T13" fmla="*/ 16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4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6"/>
                  </a:lnTo>
                  <a:lnTo>
                    <a:pt x="0" y="14"/>
                  </a:lnTo>
                  <a:close/>
                  <a:moveTo>
                    <a:pt x="65" y="0"/>
                  </a:moveTo>
                  <a:lnTo>
                    <a:pt x="102" y="16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8" name="Freeform 137"/>
            <p:cNvSpPr>
              <a:spLocks noEditPoints="1"/>
            </p:cNvSpPr>
            <p:nvPr/>
          </p:nvSpPr>
          <p:spPr bwMode="auto">
            <a:xfrm>
              <a:off x="4696" y="2636"/>
              <a:ext cx="102" cy="36"/>
            </a:xfrm>
            <a:custGeom>
              <a:avLst/>
              <a:gdLst>
                <a:gd name="T0" fmla="*/ 0 w 102"/>
                <a:gd name="T1" fmla="*/ 15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7 h 36"/>
                <a:gd name="T8" fmla="*/ 0 w 102"/>
                <a:gd name="T9" fmla="*/ 15 h 36"/>
                <a:gd name="T10" fmla="*/ 65 w 102"/>
                <a:gd name="T11" fmla="*/ 0 h 36"/>
                <a:gd name="T12" fmla="*/ 102 w 102"/>
                <a:gd name="T13" fmla="*/ 17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9" name="Freeform 138"/>
            <p:cNvSpPr>
              <a:spLocks noEditPoints="1"/>
            </p:cNvSpPr>
            <p:nvPr/>
          </p:nvSpPr>
          <p:spPr bwMode="auto">
            <a:xfrm>
              <a:off x="4696" y="3105"/>
              <a:ext cx="102" cy="36"/>
            </a:xfrm>
            <a:custGeom>
              <a:avLst/>
              <a:gdLst>
                <a:gd name="T0" fmla="*/ 0 w 102"/>
                <a:gd name="T1" fmla="*/ 14 h 36"/>
                <a:gd name="T2" fmla="*/ 72 w 102"/>
                <a:gd name="T3" fmla="*/ 11 h 36"/>
                <a:gd name="T4" fmla="*/ 72 w 102"/>
                <a:gd name="T5" fmla="*/ 24 h 36"/>
                <a:gd name="T6" fmla="*/ 0 w 102"/>
                <a:gd name="T7" fmla="*/ 26 h 36"/>
                <a:gd name="T8" fmla="*/ 0 w 102"/>
                <a:gd name="T9" fmla="*/ 14 h 36"/>
                <a:gd name="T10" fmla="*/ 65 w 102"/>
                <a:gd name="T11" fmla="*/ 0 h 36"/>
                <a:gd name="T12" fmla="*/ 102 w 102"/>
                <a:gd name="T13" fmla="*/ 16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4"/>
                  </a:moveTo>
                  <a:lnTo>
                    <a:pt x="72" y="11"/>
                  </a:lnTo>
                  <a:lnTo>
                    <a:pt x="72" y="24"/>
                  </a:lnTo>
                  <a:lnTo>
                    <a:pt x="0" y="26"/>
                  </a:lnTo>
                  <a:lnTo>
                    <a:pt x="0" y="14"/>
                  </a:lnTo>
                  <a:close/>
                  <a:moveTo>
                    <a:pt x="65" y="0"/>
                  </a:moveTo>
                  <a:lnTo>
                    <a:pt x="102" y="16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39" name="Rectangle 22"/>
          <p:cNvSpPr>
            <a:spLocks noChangeArrowheads="1"/>
          </p:cNvSpPr>
          <p:nvPr/>
        </p:nvSpPr>
        <p:spPr bwMode="auto">
          <a:xfrm>
            <a:off x="6547842" y="2780928"/>
            <a:ext cx="4937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Transport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23"/>
          <p:cNvSpPr>
            <a:spLocks noChangeArrowheads="1"/>
          </p:cNvSpPr>
          <p:nvPr/>
        </p:nvSpPr>
        <p:spPr bwMode="auto">
          <a:xfrm>
            <a:off x="6328767" y="2926978"/>
            <a:ext cx="9874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physical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distance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22"/>
          <p:cNvSpPr>
            <a:spLocks noChangeArrowheads="1"/>
          </p:cNvSpPr>
          <p:nvPr/>
        </p:nvSpPr>
        <p:spPr bwMode="auto">
          <a:xfrm>
            <a:off x="6519267" y="3476302"/>
            <a:ext cx="4937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Transport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23"/>
          <p:cNvSpPr>
            <a:spLocks noChangeArrowheads="1"/>
          </p:cNvSpPr>
          <p:nvPr/>
        </p:nvSpPr>
        <p:spPr bwMode="auto">
          <a:xfrm>
            <a:off x="6228184" y="3622352"/>
            <a:ext cx="110286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Functional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distance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85"/>
          <p:cNvSpPr>
            <a:spLocks noChangeArrowheads="1"/>
          </p:cNvSpPr>
          <p:nvPr/>
        </p:nvSpPr>
        <p:spPr bwMode="auto">
          <a:xfrm>
            <a:off x="6548908" y="4883000"/>
            <a:ext cx="5254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900" dirty="0" err="1" smtClean="0">
                <a:solidFill>
                  <a:srgbClr val="000000"/>
                </a:solidFill>
              </a:rPr>
              <a:t>Transport</a:t>
            </a:r>
            <a:r>
              <a:rPr lang="it-IT" altLang="it-IT" sz="900" dirty="0" smtClean="0">
                <a:solidFill>
                  <a:srgbClr val="000000"/>
                </a:solidFill>
              </a:rPr>
              <a:t> 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86"/>
          <p:cNvSpPr>
            <a:spLocks noChangeArrowheads="1"/>
          </p:cNvSpPr>
          <p:nvPr/>
        </p:nvSpPr>
        <p:spPr bwMode="auto">
          <a:xfrm>
            <a:off x="6412383" y="5027463"/>
            <a:ext cx="79533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(Hoover model)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66"/>
          <p:cNvSpPr>
            <a:spLocks noChangeArrowheads="1"/>
          </p:cNvSpPr>
          <p:nvPr/>
        </p:nvSpPr>
        <p:spPr bwMode="auto">
          <a:xfrm>
            <a:off x="7840935" y="4239815"/>
            <a:ext cx="7366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Isocost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curves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67"/>
          <p:cNvSpPr>
            <a:spLocks noChangeArrowheads="1"/>
          </p:cNvSpPr>
          <p:nvPr/>
        </p:nvSpPr>
        <p:spPr bwMode="auto">
          <a:xfrm>
            <a:off x="7793310" y="4414440"/>
            <a:ext cx="7889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Maximum profit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4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1771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CONTI S., </a:t>
            </a:r>
            <a:r>
              <a:rPr lang="en-GB" sz="1400" i="1" dirty="0" err="1" smtClean="0"/>
              <a:t>Geografia</a:t>
            </a:r>
            <a:r>
              <a:rPr lang="en-GB" sz="1400" i="1" dirty="0" smtClean="0"/>
              <a:t>  </a:t>
            </a:r>
            <a:r>
              <a:rPr lang="en-GB" sz="1400" i="1" dirty="0" err="1" smtClean="0"/>
              <a:t>Economica</a:t>
            </a:r>
            <a:r>
              <a:rPr lang="en-GB" sz="1400" dirty="0" smtClean="0"/>
              <a:t>, Torino, </a:t>
            </a:r>
            <a:r>
              <a:rPr lang="en-GB" sz="1400" dirty="0" err="1" smtClean="0"/>
              <a:t>Utet</a:t>
            </a:r>
            <a:r>
              <a:rPr lang="en-GB" sz="1400" dirty="0" smtClean="0"/>
              <a:t>, 1996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Porter, M. 1990. The competitive Advantage of Nations.  New York: The Free Press.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Porter, M.E. 1998. Clusters and  the new economics of competition.  Harvard Business Review 76 (6): 77-90.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Porter, M.E. 2000. Location, competition, and economic development: Local clusters in a global economy. Economic Development Quarterly 14 (1): 15-34.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Weber, A. 1929. Theory of the Location of Industries. Trans. Friedrich, C. J. Chicago: University of Chicago Press.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Hoover, E. M. 1937. Location Theory and the Shoe and Leather Industries. Cambridge, MA: Harvard University Press.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Hoover, E.M. 1948. The Location of Economic Activity. New York: McGraw Hill.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err="1" smtClean="0"/>
              <a:t>Isard</a:t>
            </a:r>
            <a:r>
              <a:rPr lang="en-US" sz="1400" dirty="0" smtClean="0"/>
              <a:t>, W., Schooler, E. and </a:t>
            </a:r>
            <a:r>
              <a:rPr lang="en-US" sz="1400" dirty="0" err="1" smtClean="0"/>
              <a:t>Vietoricz</a:t>
            </a:r>
            <a:r>
              <a:rPr lang="en-US" sz="1400" dirty="0" smtClean="0"/>
              <a:t>, T. 1959. Industrial Complex Analysis and Regional Development. New York: John Wiley.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Keeble, D. and Wilkinson, F. (Eds.) 2000. High-Technology Clusters, Networking and Collective Learning in Europe. Aldershot: </a:t>
            </a:r>
            <a:r>
              <a:rPr lang="en-GB" sz="1400" dirty="0" err="1" smtClean="0"/>
              <a:t>Ashgate</a:t>
            </a:r>
            <a:r>
              <a:rPr lang="en-GB" sz="1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Krugman, P. 1991. Geography and Trade. Cambridge: MIT Press.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Krugman, P. 1995.  Development, geography, and economic theory. Cambridge: MIT Press.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Krugman, P. and </a:t>
            </a:r>
            <a:r>
              <a:rPr lang="en-GB" sz="1400" dirty="0" err="1" smtClean="0"/>
              <a:t>Venables</a:t>
            </a:r>
            <a:r>
              <a:rPr lang="en-GB" sz="1400" dirty="0" smtClean="0"/>
              <a:t>, A.J. 1996. Integration, specialization, and adjustment. European Economic Review 40 (3-5): 959-967.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Marshall, A. 1890. Principles of Economics. London: Macmillan.</a:t>
            </a:r>
            <a:endParaRPr lang="en-GB" sz="1400" dirty="0" smtClean="0"/>
          </a:p>
          <a:p>
            <a:pPr>
              <a:lnSpc>
                <a:spcPct val="80000"/>
              </a:lnSpc>
            </a:pPr>
            <a:endParaRPr lang="en-GB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it-IT" dirty="0" err="1"/>
              <a:t>According</a:t>
            </a:r>
            <a:r>
              <a:rPr lang="it-IT" dirty="0"/>
              <a:t> to Weber, the </a:t>
            </a:r>
            <a:r>
              <a:rPr lang="it-IT" dirty="0" err="1"/>
              <a:t>optimal</a:t>
            </a:r>
            <a:r>
              <a:rPr lang="it-IT" dirty="0"/>
              <a:t> location of manufacturing </a:t>
            </a:r>
            <a:r>
              <a:rPr lang="it-IT" dirty="0" err="1"/>
              <a:t>plants</a:t>
            </a:r>
            <a:r>
              <a:rPr lang="it-IT" dirty="0"/>
              <a:t> </a:t>
            </a:r>
            <a:r>
              <a:rPr lang="it-IT" dirty="0" err="1"/>
              <a:t>depended</a:t>
            </a:r>
            <a:r>
              <a:rPr lang="it-IT" dirty="0"/>
              <a:t> on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from </a:t>
            </a:r>
            <a:r>
              <a:rPr lang="it-IT" dirty="0" err="1"/>
              <a:t>material</a:t>
            </a:r>
            <a:r>
              <a:rPr lang="it-IT" dirty="0"/>
              <a:t> </a:t>
            </a:r>
            <a:r>
              <a:rPr lang="it-IT" dirty="0" err="1"/>
              <a:t>places</a:t>
            </a:r>
            <a:r>
              <a:rPr lang="it-IT" dirty="0"/>
              <a:t> and to market </a:t>
            </a:r>
            <a:r>
              <a:rPr lang="it-IT" dirty="0" err="1"/>
              <a:t>places</a:t>
            </a:r>
            <a:r>
              <a:rPr lang="it-IT" dirty="0"/>
              <a:t> and on the </a:t>
            </a:r>
            <a:r>
              <a:rPr lang="it-IT" dirty="0" err="1"/>
              <a:t>weight</a:t>
            </a:r>
            <a:r>
              <a:rPr lang="it-IT" dirty="0"/>
              <a:t> of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final</a:t>
            </a:r>
            <a:r>
              <a:rPr lang="it-IT" dirty="0"/>
              <a:t>, </a:t>
            </a:r>
            <a:r>
              <a:rPr lang="it-IT" dirty="0" err="1"/>
              <a:t>transformed</a:t>
            </a:r>
            <a:r>
              <a:rPr lang="it-IT" dirty="0"/>
              <a:t> </a:t>
            </a:r>
            <a:r>
              <a:rPr lang="it-IT" dirty="0" err="1"/>
              <a:t>products</a:t>
            </a:r>
            <a:r>
              <a:rPr lang="it-IT" dirty="0"/>
              <a:t>. The model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mainly</a:t>
            </a:r>
            <a:r>
              <a:rPr lang="it-IT" dirty="0"/>
              <a:t> </a:t>
            </a:r>
            <a:r>
              <a:rPr lang="it-IT" dirty="0" err="1"/>
              <a:t>aimed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explaining</a:t>
            </a:r>
            <a:r>
              <a:rPr lang="it-IT" dirty="0"/>
              <a:t> the location </a:t>
            </a:r>
            <a:r>
              <a:rPr lang="it-IT" dirty="0" err="1"/>
              <a:t>choices</a:t>
            </a:r>
            <a:r>
              <a:rPr lang="it-IT" dirty="0"/>
              <a:t> of industrial </a:t>
            </a:r>
            <a:r>
              <a:rPr lang="it-IT" dirty="0" err="1"/>
              <a:t>areas</a:t>
            </a:r>
            <a:r>
              <a:rPr lang="it-IT" dirty="0"/>
              <a:t> of the time, </a:t>
            </a:r>
            <a:r>
              <a:rPr lang="it-IT" dirty="0" err="1"/>
              <a:t>namely</a:t>
            </a:r>
            <a:r>
              <a:rPr lang="it-IT" dirty="0"/>
              <a:t> the Ruhr </a:t>
            </a:r>
            <a:r>
              <a:rPr lang="it-IT" dirty="0" err="1"/>
              <a:t>region</a:t>
            </a:r>
            <a:r>
              <a:rPr lang="it-IT" dirty="0"/>
              <a:t> in Germany in the </a:t>
            </a:r>
            <a:r>
              <a:rPr lang="it-IT" dirty="0" err="1"/>
              <a:t>years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country’s</a:t>
            </a:r>
            <a:r>
              <a:rPr lang="it-IT" dirty="0"/>
              <a:t> “industrial </a:t>
            </a:r>
            <a:r>
              <a:rPr lang="it-IT" dirty="0" err="1"/>
              <a:t>revolution</a:t>
            </a:r>
            <a:r>
              <a:rPr lang="it-IT" dirty="0" smtClean="0"/>
              <a:t>”. </a:t>
            </a:r>
            <a:r>
              <a:rPr lang="it-IT" dirty="0"/>
              <a:t>The </a:t>
            </a:r>
            <a:r>
              <a:rPr lang="it-IT" dirty="0" smtClean="0"/>
              <a:t>model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/>
              <a:t>a </a:t>
            </a:r>
            <a:r>
              <a:rPr lang="it-IT" dirty="0" err="1"/>
              <a:t>typical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 of </a:t>
            </a:r>
            <a:r>
              <a:rPr lang="it-IT" dirty="0" err="1"/>
              <a:t>that</a:t>
            </a:r>
            <a:r>
              <a:rPr lang="it-IT" dirty="0"/>
              <a:t> linear </a:t>
            </a:r>
            <a:r>
              <a:rPr lang="it-IT" dirty="0" err="1"/>
              <a:t>scheme</a:t>
            </a:r>
            <a:r>
              <a:rPr lang="it-IT" dirty="0"/>
              <a:t> of the </a:t>
            </a:r>
            <a:r>
              <a:rPr lang="it-IT" dirty="0" err="1"/>
              <a:t>classical</a:t>
            </a:r>
            <a:r>
              <a:rPr lang="it-IT" dirty="0"/>
              <a:t>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theory</a:t>
            </a:r>
            <a:r>
              <a:rPr lang="it-IT" dirty="0"/>
              <a:t> : </a:t>
            </a:r>
            <a:r>
              <a:rPr lang="it-IT" dirty="0" err="1"/>
              <a:t>extraction</a:t>
            </a:r>
            <a:r>
              <a:rPr lang="it-IT" dirty="0"/>
              <a:t> of </a:t>
            </a:r>
            <a:r>
              <a:rPr lang="it-IT" dirty="0" err="1"/>
              <a:t>resources</a:t>
            </a:r>
            <a:r>
              <a:rPr lang="it-IT" dirty="0"/>
              <a:t> - manufacturing - </a:t>
            </a:r>
            <a:r>
              <a:rPr lang="it-IT" dirty="0" err="1"/>
              <a:t>distribution</a:t>
            </a:r>
            <a:r>
              <a:rPr lang="it-IT" dirty="0"/>
              <a:t> to the market. In </a:t>
            </a:r>
            <a:r>
              <a:rPr lang="it-IT" dirty="0" err="1"/>
              <a:t>such</a:t>
            </a:r>
            <a:r>
              <a:rPr lang="it-IT" dirty="0"/>
              <a:t> a </a:t>
            </a:r>
            <a:r>
              <a:rPr lang="it-IT" dirty="0" err="1"/>
              <a:t>scheme</a:t>
            </a:r>
            <a:r>
              <a:rPr lang="it-IT" dirty="0"/>
              <a:t>, </a:t>
            </a:r>
            <a:r>
              <a:rPr lang="it-IT" dirty="0" err="1"/>
              <a:t>enters</a:t>
            </a:r>
            <a:r>
              <a:rPr lang="it-IT" dirty="0"/>
              <a:t> </a:t>
            </a:r>
            <a:r>
              <a:rPr lang="it-IT" dirty="0" err="1"/>
              <a:t>space</a:t>
            </a:r>
            <a:r>
              <a:rPr lang="it-IT" dirty="0"/>
              <a:t>: </a:t>
            </a:r>
            <a:r>
              <a:rPr lang="it-IT" dirty="0" err="1"/>
              <a:t>namely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an </a:t>
            </a:r>
            <a:r>
              <a:rPr lang="it-IT" dirty="0" err="1"/>
              <a:t>origin</a:t>
            </a:r>
            <a:r>
              <a:rPr lang="it-IT" dirty="0"/>
              <a:t> of </a:t>
            </a:r>
            <a:r>
              <a:rPr lang="it-IT" dirty="0" err="1"/>
              <a:t>resources</a:t>
            </a:r>
            <a:r>
              <a:rPr lang="it-IT" dirty="0"/>
              <a:t> and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place</a:t>
            </a:r>
            <a:r>
              <a:rPr lang="it-IT" dirty="0"/>
              <a:t> of </a:t>
            </a:r>
            <a:r>
              <a:rPr lang="it-IT" dirty="0" err="1"/>
              <a:t>disposal</a:t>
            </a:r>
            <a:r>
              <a:rPr lang="it-IT" dirty="0"/>
              <a:t> of </a:t>
            </a:r>
            <a:r>
              <a:rPr lang="it-IT" dirty="0" err="1"/>
              <a:t>waste</a:t>
            </a:r>
            <a:r>
              <a:rPr lang="it-IT" dirty="0"/>
              <a:t>,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caring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destiny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/>
              <a:t>Alfred Weber in </a:t>
            </a:r>
            <a:r>
              <a:rPr lang="it-IT" dirty="0" err="1"/>
              <a:t>his</a:t>
            </a:r>
            <a:r>
              <a:rPr lang="it-IT" dirty="0"/>
              <a:t> </a:t>
            </a:r>
            <a:r>
              <a:rPr lang="it-IT" dirty="0" err="1"/>
              <a:t>essay</a:t>
            </a:r>
            <a:r>
              <a:rPr lang="it-IT" dirty="0"/>
              <a:t> on the “</a:t>
            </a:r>
            <a:r>
              <a:rPr lang="it-IT" dirty="0" err="1"/>
              <a:t>Theory</a:t>
            </a:r>
            <a:r>
              <a:rPr lang="it-IT" dirty="0"/>
              <a:t> of Industrial Location” set some </a:t>
            </a:r>
            <a:r>
              <a:rPr lang="it-IT" dirty="0" err="1"/>
              <a:t>simplifying</a:t>
            </a:r>
            <a:r>
              <a:rPr lang="it-IT" dirty="0"/>
              <a:t> </a:t>
            </a:r>
            <a:r>
              <a:rPr lang="it-IT" dirty="0" err="1"/>
              <a:t>assumptions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fixed</a:t>
            </a:r>
            <a:r>
              <a:rPr lang="it-IT" dirty="0"/>
              <a:t> </a:t>
            </a:r>
            <a:r>
              <a:rPr lang="it-IT" dirty="0" err="1"/>
              <a:t>locations</a:t>
            </a:r>
            <a:r>
              <a:rPr lang="it-IT" dirty="0"/>
              <a:t> of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inputs</a:t>
            </a:r>
            <a:r>
              <a:rPr lang="it-IT" dirty="0"/>
              <a:t> and market, and the </a:t>
            </a:r>
            <a:r>
              <a:rPr lang="it-IT" dirty="0" err="1"/>
              <a:t>fact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manufacturing </a:t>
            </a:r>
            <a:r>
              <a:rPr lang="it-IT" dirty="0" err="1"/>
              <a:t>firm</a:t>
            </a:r>
            <a:r>
              <a:rPr lang="it-IT" dirty="0"/>
              <a:t> </a:t>
            </a:r>
            <a:r>
              <a:rPr lang="it-IT" dirty="0" err="1"/>
              <a:t>chooses</a:t>
            </a:r>
            <a:r>
              <a:rPr lang="it-IT" dirty="0"/>
              <a:t> the best location </a:t>
            </a:r>
            <a:r>
              <a:rPr lang="it-IT" dirty="0" err="1"/>
              <a:t>where</a:t>
            </a:r>
            <a:r>
              <a:rPr lang="it-IT" dirty="0"/>
              <a:t> the sum of the </a:t>
            </a:r>
            <a:r>
              <a:rPr lang="it-IT" dirty="0" err="1"/>
              <a:t>total</a:t>
            </a:r>
            <a:r>
              <a:rPr lang="it-IT" dirty="0"/>
              <a:t>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, </a:t>
            </a:r>
            <a:r>
              <a:rPr lang="it-IT" dirty="0" err="1"/>
              <a:t>incoming</a:t>
            </a:r>
            <a:r>
              <a:rPr lang="it-IT" dirty="0"/>
              <a:t> and </a:t>
            </a:r>
            <a:r>
              <a:rPr lang="it-IT" dirty="0" err="1"/>
              <a:t>outgoing</a:t>
            </a:r>
            <a:r>
              <a:rPr lang="it-IT" dirty="0"/>
              <a:t>,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minimized</a:t>
            </a:r>
            <a:r>
              <a:rPr lang="it-IT" dirty="0"/>
              <a:t>. In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basic</a:t>
            </a:r>
            <a:r>
              <a:rPr lang="it-IT" dirty="0"/>
              <a:t> </a:t>
            </a:r>
            <a:r>
              <a:rPr lang="it-IT" dirty="0" err="1"/>
              <a:t>version</a:t>
            </a:r>
            <a:r>
              <a:rPr lang="it-IT" dirty="0"/>
              <a:t> of the model the </a:t>
            </a:r>
            <a:r>
              <a:rPr lang="it-IT" dirty="0" err="1"/>
              <a:t>industry</a:t>
            </a:r>
            <a:r>
              <a:rPr lang="it-IT" dirty="0"/>
              <a:t> </a:t>
            </a:r>
            <a:r>
              <a:rPr lang="it-IT" dirty="0" err="1"/>
              <a:t>uses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input </a:t>
            </a:r>
            <a:r>
              <a:rPr lang="it-IT" dirty="0" err="1"/>
              <a:t>material</a:t>
            </a:r>
            <a:r>
              <a:rPr lang="it-IT" dirty="0"/>
              <a:t> </a:t>
            </a:r>
            <a:r>
              <a:rPr lang="it-IT" dirty="0" err="1"/>
              <a:t>localized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</a:t>
            </a:r>
            <a:r>
              <a:rPr lang="it-IT" dirty="0" err="1"/>
              <a:t>given</a:t>
            </a:r>
            <a:r>
              <a:rPr lang="it-IT" dirty="0"/>
              <a:t> location of a </a:t>
            </a:r>
            <a:r>
              <a:rPr lang="it-IT" dirty="0" err="1"/>
              <a:t>homogeneous</a:t>
            </a:r>
            <a:r>
              <a:rPr lang="it-IT" dirty="0"/>
              <a:t> </a:t>
            </a:r>
            <a:r>
              <a:rPr lang="it-IT" dirty="0" err="1"/>
              <a:t>plane</a:t>
            </a:r>
            <a:r>
              <a:rPr lang="it-IT" dirty="0"/>
              <a:t> and </a:t>
            </a:r>
            <a:r>
              <a:rPr lang="it-IT" dirty="0" err="1"/>
              <a:t>sells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output in a </a:t>
            </a:r>
            <a:r>
              <a:rPr lang="it-IT" dirty="0" err="1"/>
              <a:t>unique</a:t>
            </a:r>
            <a:r>
              <a:rPr lang="it-IT" dirty="0"/>
              <a:t> market </a:t>
            </a:r>
            <a:r>
              <a:rPr lang="it-IT" dirty="0" err="1"/>
              <a:t>localized</a:t>
            </a:r>
            <a:r>
              <a:rPr lang="it-IT" dirty="0"/>
              <a:t> in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plane</a:t>
            </a:r>
            <a:r>
              <a:rPr lang="it-IT" dirty="0"/>
              <a:t>. Technology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allowing</a:t>
            </a:r>
            <a:r>
              <a:rPr lang="it-IT" dirty="0"/>
              <a:t> </a:t>
            </a:r>
            <a:r>
              <a:rPr lang="it-IT" dirty="0" err="1"/>
              <a:t>constant</a:t>
            </a:r>
            <a:r>
              <a:rPr lang="it-IT" dirty="0"/>
              <a:t> </a:t>
            </a:r>
            <a:r>
              <a:rPr lang="it-IT" dirty="0" err="1"/>
              <a:t>returns</a:t>
            </a:r>
            <a:r>
              <a:rPr lang="it-IT" dirty="0"/>
              <a:t> of scale and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allowing</a:t>
            </a:r>
            <a:r>
              <a:rPr lang="it-IT" dirty="0"/>
              <a:t> input </a:t>
            </a:r>
            <a:r>
              <a:rPr lang="it-IT" dirty="0" err="1"/>
              <a:t>substitution</a:t>
            </a:r>
            <a:r>
              <a:rPr lang="it-IT" dirty="0"/>
              <a:t>.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anticipated</a:t>
            </a:r>
            <a:r>
              <a:rPr lang="it-IT" dirty="0"/>
              <a:t>, the </a:t>
            </a:r>
            <a:r>
              <a:rPr lang="it-IT" dirty="0" err="1"/>
              <a:t>weberian</a:t>
            </a:r>
            <a:r>
              <a:rPr lang="it-IT" dirty="0"/>
              <a:t> </a:t>
            </a:r>
            <a:r>
              <a:rPr lang="it-IT" dirty="0" err="1"/>
              <a:t>models</a:t>
            </a:r>
            <a:r>
              <a:rPr lang="it-IT" dirty="0"/>
              <a:t> can be </a:t>
            </a:r>
            <a:r>
              <a:rPr lang="it-IT" dirty="0" err="1"/>
              <a:t>applied</a:t>
            </a:r>
            <a:r>
              <a:rPr lang="it-IT" dirty="0"/>
              <a:t> to manufacturing </a:t>
            </a:r>
            <a:r>
              <a:rPr lang="it-IT" dirty="0" err="1"/>
              <a:t>firms</a:t>
            </a:r>
            <a:r>
              <a:rPr lang="it-IT" dirty="0"/>
              <a:t> </a:t>
            </a:r>
            <a:r>
              <a:rPr lang="it-IT" dirty="0" err="1"/>
              <a:t>acquiring</a:t>
            </a:r>
            <a:r>
              <a:rPr lang="it-IT" dirty="0"/>
              <a:t> </a:t>
            </a:r>
            <a:r>
              <a:rPr lang="it-IT" dirty="0" err="1"/>
              <a:t>physical</a:t>
            </a:r>
            <a:r>
              <a:rPr lang="it-IT" dirty="0"/>
              <a:t> </a:t>
            </a:r>
            <a:r>
              <a:rPr lang="it-IT" dirty="0" err="1"/>
              <a:t>quantities</a:t>
            </a:r>
            <a:r>
              <a:rPr lang="it-IT" dirty="0"/>
              <a:t> of input </a:t>
            </a:r>
            <a:r>
              <a:rPr lang="it-IT" dirty="0" err="1"/>
              <a:t>materials</a:t>
            </a:r>
            <a:r>
              <a:rPr lang="it-IT" dirty="0"/>
              <a:t>, intermediate </a:t>
            </a:r>
            <a:r>
              <a:rPr lang="it-IT" dirty="0" err="1"/>
              <a:t>products</a:t>
            </a:r>
            <a:r>
              <a:rPr lang="it-IT" dirty="0"/>
              <a:t> and </a:t>
            </a:r>
            <a:r>
              <a:rPr lang="it-IT" dirty="0" err="1"/>
              <a:t>fuel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inputs</a:t>
            </a:r>
            <a:r>
              <a:rPr lang="it-IT" dirty="0"/>
              <a:t> in the production </a:t>
            </a:r>
            <a:r>
              <a:rPr lang="it-IT" dirty="0" err="1"/>
              <a:t>process</a:t>
            </a:r>
            <a:r>
              <a:rPr lang="it-IT" dirty="0"/>
              <a:t> and a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quantity</a:t>
            </a:r>
            <a:r>
              <a:rPr lang="it-IT" dirty="0"/>
              <a:t> of </a:t>
            </a:r>
            <a:r>
              <a:rPr lang="it-IT" dirty="0" err="1"/>
              <a:t>products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output. </a:t>
            </a:r>
          </a:p>
          <a:p>
            <a:r>
              <a:rPr lang="it-IT" dirty="0"/>
              <a:t>In </a:t>
            </a:r>
            <a:r>
              <a:rPr lang="it-IT" dirty="0" err="1"/>
              <a:t>Weber’s</a:t>
            </a:r>
            <a:r>
              <a:rPr lang="it-IT" dirty="0"/>
              <a:t> </a:t>
            </a:r>
            <a:r>
              <a:rPr lang="it-IT" dirty="0" err="1"/>
              <a:t>hypotheses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important</a:t>
            </a:r>
            <a:r>
              <a:rPr lang="it-IT" dirty="0"/>
              <a:t> the </a:t>
            </a:r>
            <a:r>
              <a:rPr lang="it-IT" dirty="0" err="1"/>
              <a:t>classification</a:t>
            </a:r>
            <a:r>
              <a:rPr lang="it-IT" dirty="0"/>
              <a:t> of </a:t>
            </a:r>
            <a:r>
              <a:rPr lang="it-IT" dirty="0" err="1"/>
              <a:t>resources</a:t>
            </a:r>
            <a:r>
              <a:rPr lang="it-IT" dirty="0"/>
              <a:t>. Weber </a:t>
            </a:r>
            <a:r>
              <a:rPr lang="it-IT" dirty="0" err="1"/>
              <a:t>talks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localized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(</a:t>
            </a:r>
            <a:r>
              <a:rPr lang="it-IT" dirty="0" err="1"/>
              <a:t>inputs</a:t>
            </a:r>
            <a:r>
              <a:rPr lang="it-IT" dirty="0"/>
              <a:t>),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having</a:t>
            </a:r>
            <a:r>
              <a:rPr lang="it-IT" dirty="0"/>
              <a:t> a </a:t>
            </a:r>
            <a:r>
              <a:rPr lang="it-IT" dirty="0" err="1"/>
              <a:t>fixed</a:t>
            </a:r>
            <a:r>
              <a:rPr lang="it-IT" dirty="0"/>
              <a:t> location in </a:t>
            </a:r>
            <a:r>
              <a:rPr lang="it-IT" dirty="0" err="1"/>
              <a:t>space</a:t>
            </a:r>
            <a:r>
              <a:rPr lang="it-IT" dirty="0"/>
              <a:t>, </a:t>
            </a:r>
            <a:r>
              <a:rPr lang="it-IT" dirty="0" err="1"/>
              <a:t>furtherly</a:t>
            </a:r>
            <a:r>
              <a:rPr lang="it-IT" dirty="0"/>
              <a:t> </a:t>
            </a:r>
            <a:r>
              <a:rPr lang="it-IT" dirty="0" err="1"/>
              <a:t>organized</a:t>
            </a:r>
            <a:r>
              <a:rPr lang="it-IT" dirty="0"/>
              <a:t> in “pure” - </a:t>
            </a:r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completely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production </a:t>
            </a:r>
            <a:r>
              <a:rPr lang="it-IT" dirty="0" err="1"/>
              <a:t>process</a:t>
            </a:r>
            <a:r>
              <a:rPr lang="it-IT" dirty="0"/>
              <a:t> and </a:t>
            </a:r>
            <a:r>
              <a:rPr lang="it-IT" dirty="0" err="1"/>
              <a:t>therefore</a:t>
            </a:r>
            <a:r>
              <a:rPr lang="it-IT" dirty="0"/>
              <a:t> in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 - and “</a:t>
            </a:r>
            <a:r>
              <a:rPr lang="it-IT" dirty="0" err="1"/>
              <a:t>gross</a:t>
            </a:r>
            <a:r>
              <a:rPr lang="it-IT" dirty="0"/>
              <a:t>” - the </a:t>
            </a:r>
            <a:r>
              <a:rPr lang="it-IT" dirty="0" err="1"/>
              <a:t>lose</a:t>
            </a:r>
            <a:r>
              <a:rPr lang="it-IT" dirty="0"/>
              <a:t> some </a:t>
            </a:r>
            <a:r>
              <a:rPr lang="it-IT" dirty="0" err="1"/>
              <a:t>weight</a:t>
            </a:r>
            <a:r>
              <a:rPr lang="it-IT" dirty="0"/>
              <a:t> </a:t>
            </a:r>
            <a:r>
              <a:rPr lang="it-IT" dirty="0" err="1"/>
              <a:t>during</a:t>
            </a:r>
            <a:r>
              <a:rPr lang="it-IT" dirty="0"/>
              <a:t> the production </a:t>
            </a:r>
            <a:r>
              <a:rPr lang="it-IT" dirty="0" err="1"/>
              <a:t>process</a:t>
            </a:r>
            <a:r>
              <a:rPr lang="it-IT" dirty="0"/>
              <a:t>, and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dirty="0" err="1"/>
              <a:t>having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a part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.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are </a:t>
            </a:r>
            <a:r>
              <a:rPr lang="it-IT" dirty="0" err="1"/>
              <a:t>defined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ubiquitous</a:t>
            </a:r>
            <a:r>
              <a:rPr lang="it-IT" dirty="0"/>
              <a:t> or non </a:t>
            </a:r>
            <a:r>
              <a:rPr lang="it-IT" dirty="0" err="1"/>
              <a:t>localized</a:t>
            </a:r>
            <a:r>
              <a:rPr lang="it-IT" dirty="0"/>
              <a:t>,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fairly</a:t>
            </a:r>
            <a:r>
              <a:rPr lang="it-IT" dirty="0"/>
              <a:t> </a:t>
            </a:r>
            <a:r>
              <a:rPr lang="it-IT" dirty="0" err="1"/>
              <a:t>uniformly</a:t>
            </a:r>
            <a:r>
              <a:rPr lang="it-IT" dirty="0"/>
              <a:t> </a:t>
            </a:r>
            <a:r>
              <a:rPr lang="it-IT" dirty="0" err="1"/>
              <a:t>distributed</a:t>
            </a:r>
            <a:r>
              <a:rPr lang="it-IT" dirty="0"/>
              <a:t> and </a:t>
            </a:r>
            <a:r>
              <a:rPr lang="it-IT" dirty="0" err="1"/>
              <a:t>accessible</a:t>
            </a:r>
            <a:r>
              <a:rPr lang="it-IT" dirty="0"/>
              <a:t> in </a:t>
            </a:r>
            <a:r>
              <a:rPr lang="it-IT" dirty="0" err="1"/>
              <a:t>space</a:t>
            </a:r>
            <a:r>
              <a:rPr lang="it-IT" dirty="0"/>
              <a:t>.</a:t>
            </a:r>
          </a:p>
          <a:p>
            <a:r>
              <a:rPr lang="it-IT" dirty="0" err="1"/>
              <a:t>As</a:t>
            </a:r>
            <a:r>
              <a:rPr lang="it-IT" dirty="0"/>
              <a:t> far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, </a:t>
            </a:r>
            <a:r>
              <a:rPr lang="it-IT" dirty="0" err="1"/>
              <a:t>these</a:t>
            </a:r>
            <a:r>
              <a:rPr lang="it-IT" dirty="0"/>
              <a:t> can be </a:t>
            </a:r>
            <a:r>
              <a:rPr lang="it-IT" dirty="0" err="1"/>
              <a:t>considered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assembly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-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</a:t>
            </a:r>
            <a:r>
              <a:rPr lang="it-IT" dirty="0"/>
              <a:t> of </a:t>
            </a:r>
            <a:r>
              <a:rPr lang="it-IT" dirty="0" err="1"/>
              <a:t>raw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from </a:t>
            </a:r>
            <a:r>
              <a:rPr lang="it-IT" dirty="0" err="1"/>
              <a:t>sources</a:t>
            </a:r>
            <a:r>
              <a:rPr lang="it-IT" dirty="0"/>
              <a:t> to manufacturing </a:t>
            </a:r>
            <a:r>
              <a:rPr lang="it-IT" dirty="0" err="1"/>
              <a:t>plants</a:t>
            </a:r>
            <a:r>
              <a:rPr lang="it-IT" dirty="0"/>
              <a:t> - and </a:t>
            </a:r>
            <a:r>
              <a:rPr lang="it-IT" dirty="0" err="1"/>
              <a:t>distribution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-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</a:t>
            </a:r>
            <a:r>
              <a:rPr lang="it-IT" dirty="0"/>
              <a:t> of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products</a:t>
            </a:r>
            <a:r>
              <a:rPr lang="it-IT" dirty="0"/>
              <a:t> from the production </a:t>
            </a:r>
            <a:r>
              <a:rPr lang="it-IT" dirty="0" err="1"/>
              <a:t>plants</a:t>
            </a:r>
            <a:r>
              <a:rPr lang="it-IT" dirty="0"/>
              <a:t> to the </a:t>
            </a:r>
            <a:r>
              <a:rPr lang="it-IT" dirty="0" err="1"/>
              <a:t>marketplace</a:t>
            </a:r>
            <a:r>
              <a:rPr lang="it-IT" dirty="0"/>
              <a:t>. The </a:t>
            </a:r>
            <a:r>
              <a:rPr lang="it-IT" dirty="0" err="1"/>
              <a:t>theory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are a </a:t>
            </a:r>
            <a:r>
              <a:rPr lang="it-IT" dirty="0" err="1"/>
              <a:t>constant</a:t>
            </a:r>
            <a:r>
              <a:rPr lang="it-IT" dirty="0"/>
              <a:t> </a:t>
            </a:r>
            <a:r>
              <a:rPr lang="it-IT" dirty="0" err="1"/>
              <a:t>multiplied</a:t>
            </a:r>
            <a:r>
              <a:rPr lang="it-IT" dirty="0"/>
              <a:t> by the </a:t>
            </a:r>
            <a:r>
              <a:rPr lang="it-IT" dirty="0" err="1"/>
              <a:t>number</a:t>
            </a:r>
            <a:r>
              <a:rPr lang="it-IT" dirty="0"/>
              <a:t> of ton-km -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terminal </a:t>
            </a:r>
            <a:r>
              <a:rPr lang="it-IT" dirty="0" err="1"/>
              <a:t>costs</a:t>
            </a:r>
            <a:r>
              <a:rPr lang="it-IT" dirty="0"/>
              <a:t>; the </a:t>
            </a:r>
            <a:r>
              <a:rPr lang="it-IT" dirty="0" err="1"/>
              <a:t>cost</a:t>
            </a:r>
            <a:r>
              <a:rPr lang="it-IT" dirty="0"/>
              <a:t> per ton-km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for input and output;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constant</a:t>
            </a:r>
            <a:r>
              <a:rPr lang="it-IT" dirty="0"/>
              <a:t> in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direction</a:t>
            </a:r>
            <a:r>
              <a:rPr lang="it-IT" dirty="0"/>
              <a:t>. The </a:t>
            </a:r>
            <a:r>
              <a:rPr lang="it-IT" dirty="0" err="1"/>
              <a:t>firm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a ‘</a:t>
            </a:r>
            <a:r>
              <a:rPr lang="it-IT" dirty="0" err="1"/>
              <a:t>price</a:t>
            </a:r>
            <a:r>
              <a:rPr lang="it-IT" dirty="0"/>
              <a:t> </a:t>
            </a:r>
            <a:r>
              <a:rPr lang="it-IT" dirty="0" err="1"/>
              <a:t>taker</a:t>
            </a:r>
            <a:r>
              <a:rPr lang="it-IT" dirty="0"/>
              <a:t>’ in </a:t>
            </a:r>
            <a:r>
              <a:rPr lang="it-IT" dirty="0" err="1"/>
              <a:t>terms</a:t>
            </a:r>
            <a:r>
              <a:rPr lang="it-IT" dirty="0"/>
              <a:t> of </a:t>
            </a:r>
            <a:r>
              <a:rPr lang="it-IT" dirty="0" err="1"/>
              <a:t>costs</a:t>
            </a:r>
            <a:r>
              <a:rPr lang="it-IT" dirty="0"/>
              <a:t>, holding a </a:t>
            </a:r>
            <a:r>
              <a:rPr lang="it-IT" dirty="0" err="1"/>
              <a:t>perfect</a:t>
            </a:r>
            <a:r>
              <a:rPr lang="it-IT" dirty="0"/>
              <a:t> information </a:t>
            </a:r>
            <a:r>
              <a:rPr lang="it-IT" dirty="0" err="1"/>
              <a:t>necessary</a:t>
            </a:r>
            <a:r>
              <a:rPr lang="it-IT" dirty="0"/>
              <a:t> to </a:t>
            </a:r>
            <a:r>
              <a:rPr lang="it-IT" dirty="0" err="1"/>
              <a:t>calculate</a:t>
            </a:r>
            <a:r>
              <a:rPr lang="it-IT" dirty="0"/>
              <a:t> </a:t>
            </a:r>
            <a:r>
              <a:rPr lang="it-IT" dirty="0" err="1"/>
              <a:t>accurately</a:t>
            </a:r>
            <a:r>
              <a:rPr lang="it-IT" dirty="0"/>
              <a:t> the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996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" name="Segnaposto contenuto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037" t="49287" r="13764" b="27963"/>
          <a:stretch/>
        </p:blipFill>
        <p:spPr>
          <a:xfrm>
            <a:off x="1054669" y="2852928"/>
            <a:ext cx="7339462" cy="221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29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/>
              <a:t>d(R) = </a:t>
            </a:r>
            <a:r>
              <a:rPr lang="it-IT" dirty="0" err="1"/>
              <a:t>Distance</a:t>
            </a:r>
            <a:r>
              <a:rPr lang="it-IT" dirty="0"/>
              <a:t> RF (</a:t>
            </a:r>
            <a:r>
              <a:rPr lang="it-IT" dirty="0" err="1"/>
              <a:t>resource</a:t>
            </a:r>
            <a:r>
              <a:rPr lang="it-IT" dirty="0"/>
              <a:t> site - production site)</a:t>
            </a:r>
          </a:p>
          <a:p>
            <a:r>
              <a:rPr lang="it-IT" dirty="0"/>
              <a:t>d(M) = </a:t>
            </a:r>
            <a:r>
              <a:rPr lang="it-IT" dirty="0" err="1"/>
              <a:t>Distance</a:t>
            </a:r>
            <a:r>
              <a:rPr lang="it-IT" dirty="0"/>
              <a:t> FM (production site – market)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The manufacturing </a:t>
            </a:r>
            <a:r>
              <a:rPr lang="it-IT" dirty="0" err="1"/>
              <a:t>firm</a:t>
            </a:r>
            <a:r>
              <a:rPr lang="it-IT" dirty="0"/>
              <a:t> F </a:t>
            </a:r>
            <a:r>
              <a:rPr lang="it-IT" dirty="0" err="1"/>
              <a:t>will</a:t>
            </a:r>
            <a:r>
              <a:rPr lang="it-IT" dirty="0"/>
              <a:t> locate in a </a:t>
            </a:r>
            <a:r>
              <a:rPr lang="it-IT" dirty="0" err="1"/>
              <a:t>point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resource</a:t>
            </a:r>
            <a:r>
              <a:rPr lang="it-IT" dirty="0"/>
              <a:t> site R and the market </a:t>
            </a:r>
            <a:r>
              <a:rPr lang="it-IT" dirty="0" err="1"/>
              <a:t>place</a:t>
            </a:r>
            <a:r>
              <a:rPr lang="it-IT" dirty="0"/>
              <a:t> M. </a:t>
            </a:r>
            <a:r>
              <a:rPr lang="it-IT" dirty="0" err="1"/>
              <a:t>Such</a:t>
            </a:r>
            <a:r>
              <a:rPr lang="it-IT" dirty="0"/>
              <a:t> location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depend</a:t>
            </a:r>
            <a:r>
              <a:rPr lang="it-IT" dirty="0"/>
              <a:t> on the </a:t>
            </a:r>
            <a:r>
              <a:rPr lang="it-IT" dirty="0" err="1"/>
              <a:t>weight</a:t>
            </a:r>
            <a:r>
              <a:rPr lang="it-IT" dirty="0"/>
              <a:t> of the </a:t>
            </a:r>
            <a:r>
              <a:rPr lang="it-IT" dirty="0" err="1"/>
              <a:t>materials</a:t>
            </a:r>
            <a:r>
              <a:rPr lang="it-IT" dirty="0"/>
              <a:t> </a:t>
            </a:r>
            <a:r>
              <a:rPr lang="it-IT" dirty="0" err="1"/>
              <a:t>compared</a:t>
            </a:r>
            <a:r>
              <a:rPr lang="it-IT" dirty="0"/>
              <a:t> to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. Weber </a:t>
            </a:r>
            <a:r>
              <a:rPr lang="it-IT" dirty="0" err="1"/>
              <a:t>introduced</a:t>
            </a:r>
            <a:r>
              <a:rPr lang="it-IT" dirty="0"/>
              <a:t> an </a:t>
            </a:r>
            <a:r>
              <a:rPr lang="it-IT" dirty="0" err="1"/>
              <a:t>indicator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MI = </a:t>
            </a:r>
            <a:r>
              <a:rPr lang="it-IT" dirty="0" err="1"/>
              <a:t>Material</a:t>
            </a:r>
            <a:r>
              <a:rPr lang="it-IT" dirty="0"/>
              <a:t> </a:t>
            </a:r>
            <a:r>
              <a:rPr lang="it-IT" dirty="0" err="1"/>
              <a:t>index</a:t>
            </a:r>
            <a:r>
              <a:rPr lang="it-IT" dirty="0"/>
              <a:t>: </a:t>
            </a:r>
          </a:p>
          <a:p>
            <a:r>
              <a:rPr lang="it-IT" dirty="0"/>
              <a:t>MI = </a:t>
            </a:r>
            <a:r>
              <a:rPr lang="it-IT" dirty="0" err="1"/>
              <a:t>weight</a:t>
            </a:r>
            <a:r>
              <a:rPr lang="it-IT" dirty="0"/>
              <a:t> of the </a:t>
            </a:r>
            <a:r>
              <a:rPr lang="it-IT" dirty="0" err="1"/>
              <a:t>localized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/ </a:t>
            </a:r>
            <a:r>
              <a:rPr lang="it-IT" dirty="0" err="1"/>
              <a:t>weight</a:t>
            </a:r>
            <a:r>
              <a:rPr lang="it-IT" dirty="0"/>
              <a:t> of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endParaRPr lang="it-IT" dirty="0"/>
          </a:p>
          <a:p>
            <a:r>
              <a:rPr lang="it-IT" dirty="0"/>
              <a:t>Pure </a:t>
            </a:r>
            <a:r>
              <a:rPr lang="it-IT" dirty="0" err="1"/>
              <a:t>Resources</a:t>
            </a:r>
            <a:r>
              <a:rPr lang="it-IT" dirty="0"/>
              <a:t>: MI = 1</a:t>
            </a:r>
          </a:p>
          <a:p>
            <a:r>
              <a:rPr lang="it-IT" dirty="0" err="1"/>
              <a:t>Gross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: MI &gt; 1</a:t>
            </a:r>
          </a:p>
          <a:p>
            <a:r>
              <a:rPr lang="it-IT" dirty="0"/>
              <a:t>In the case of pure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entering</a:t>
            </a:r>
            <a:r>
              <a:rPr lang="it-IT" dirty="0"/>
              <a:t> </a:t>
            </a:r>
            <a:r>
              <a:rPr lang="it-IT" dirty="0" err="1"/>
              <a:t>completely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, no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available</a:t>
            </a:r>
            <a:r>
              <a:rPr lang="it-IT" dirty="0"/>
              <a:t>, and </a:t>
            </a:r>
            <a:r>
              <a:rPr lang="it-IT" dirty="0" err="1"/>
              <a:t>therefore</a:t>
            </a:r>
            <a:r>
              <a:rPr lang="it-IT" dirty="0"/>
              <a:t> the location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happen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an intermediate </a:t>
            </a:r>
            <a:r>
              <a:rPr lang="it-IT" dirty="0" err="1"/>
              <a:t>point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R and (first case, fig. 5). In the case in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gross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prevail</a:t>
            </a:r>
            <a:r>
              <a:rPr lang="it-IT" dirty="0"/>
              <a:t>, (IM&gt;1), </a:t>
            </a:r>
            <a:r>
              <a:rPr lang="it-IT" dirty="0" err="1"/>
              <a:t>localization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occur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</a:t>
            </a:r>
            <a:r>
              <a:rPr lang="it-IT" dirty="0" err="1"/>
              <a:t>close</a:t>
            </a:r>
            <a:r>
              <a:rPr lang="it-IT" dirty="0"/>
              <a:t> </a:t>
            </a:r>
            <a:r>
              <a:rPr lang="it-IT" dirty="0" err="1"/>
              <a:t>proximity</a:t>
            </a:r>
            <a:r>
              <a:rPr lang="it-IT" dirty="0"/>
              <a:t> of the </a:t>
            </a:r>
            <a:r>
              <a:rPr lang="it-IT" dirty="0" err="1"/>
              <a:t>resources</a:t>
            </a:r>
            <a:r>
              <a:rPr lang="it-IT" dirty="0"/>
              <a:t> site R, to </a:t>
            </a:r>
            <a:r>
              <a:rPr lang="it-IT" dirty="0" err="1"/>
              <a:t>minimize</a:t>
            </a:r>
            <a:r>
              <a:rPr lang="it-IT" dirty="0"/>
              <a:t> </a:t>
            </a:r>
            <a:r>
              <a:rPr lang="it-IT" dirty="0" err="1"/>
              <a:t>transport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of </a:t>
            </a:r>
            <a:r>
              <a:rPr lang="it-IT" dirty="0" err="1"/>
              <a:t>waste</a:t>
            </a:r>
            <a:r>
              <a:rPr lang="it-IT" dirty="0"/>
              <a:t> (3rd case, fig. 2). </a:t>
            </a:r>
          </a:p>
          <a:p>
            <a:r>
              <a:rPr lang="it-IT" dirty="0"/>
              <a:t>An </a:t>
            </a:r>
            <a:r>
              <a:rPr lang="it-IT" dirty="0" err="1"/>
              <a:t>extreme</a:t>
            </a:r>
            <a:r>
              <a:rPr lang="it-IT" dirty="0"/>
              <a:t> case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by the </a:t>
            </a:r>
            <a:r>
              <a:rPr lang="it-IT" dirty="0" err="1"/>
              <a:t>localization</a:t>
            </a:r>
            <a:r>
              <a:rPr lang="it-IT" dirty="0"/>
              <a:t> in the market-</a:t>
            </a:r>
            <a:r>
              <a:rPr lang="it-IT" dirty="0" err="1"/>
              <a:t>place</a:t>
            </a:r>
            <a:r>
              <a:rPr lang="it-IT" dirty="0"/>
              <a:t> M, (</a:t>
            </a:r>
            <a:r>
              <a:rPr lang="it-IT" dirty="0" err="1"/>
              <a:t>second</a:t>
            </a:r>
            <a:r>
              <a:rPr lang="it-IT" dirty="0"/>
              <a:t> case, </a:t>
            </a:r>
            <a:r>
              <a:rPr lang="it-IT" dirty="0" err="1"/>
              <a:t>fig</a:t>
            </a:r>
            <a:r>
              <a:rPr lang="it-IT" dirty="0"/>
              <a:t> 2) in the case in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mainly</a:t>
            </a:r>
            <a:r>
              <a:rPr lang="it-IT" dirty="0"/>
              <a:t> </a:t>
            </a:r>
            <a:r>
              <a:rPr lang="it-IT" dirty="0" err="1"/>
              <a:t>realized</a:t>
            </a:r>
            <a:r>
              <a:rPr lang="it-IT" dirty="0"/>
              <a:t> </a:t>
            </a:r>
            <a:r>
              <a:rPr lang="it-IT" dirty="0" err="1"/>
              <a:t>using</a:t>
            </a:r>
            <a:r>
              <a:rPr lang="it-IT" dirty="0"/>
              <a:t> </a:t>
            </a:r>
            <a:r>
              <a:rPr lang="it-IT" dirty="0" err="1"/>
              <a:t>perishable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market location - </a:t>
            </a:r>
            <a:r>
              <a:rPr lang="it-IT" dirty="0" err="1"/>
              <a:t>as</a:t>
            </a:r>
            <a:r>
              <a:rPr lang="it-IT" dirty="0"/>
              <a:t> water, for </a:t>
            </a:r>
            <a:r>
              <a:rPr lang="it-IT" dirty="0" err="1"/>
              <a:t>instance</a:t>
            </a:r>
            <a:r>
              <a:rPr lang="it-IT" dirty="0"/>
              <a:t>, </a:t>
            </a:r>
            <a:r>
              <a:rPr lang="it-IT" dirty="0" err="1"/>
              <a:t>considered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ubiquitous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316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à la Weber in the simplified model (along a line</a:t>
            </a:r>
            <a:r>
              <a:rPr lang="en-US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68965" name="imag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63"/>
          <a:stretch>
            <a:fillRect/>
          </a:stretch>
        </p:blipFill>
        <p:spPr bwMode="auto">
          <a:xfrm>
            <a:off x="222916" y="1977008"/>
            <a:ext cx="8813580" cy="43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56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 smtClean="0"/>
              <a:t>Weber’s Theory of industrial location </a:t>
            </a:r>
            <a:endParaRPr lang="it-IT" sz="3600" dirty="0" smtClean="0"/>
          </a:p>
        </p:txBody>
      </p:sp>
      <p:sp>
        <p:nvSpPr>
          <p:cNvPr id="4198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1800" dirty="0" smtClean="0"/>
              <a:t>Weber’s model (Theory of the Location of Industries, 1909)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The location of all input suppliers and market are fixed and firm must choose a location that will minimize the sum of its inbound and outbound transportation costs.</a:t>
            </a:r>
          </a:p>
          <a:p>
            <a:pPr>
              <a:lnSpc>
                <a:spcPct val="80000"/>
              </a:lnSpc>
            </a:pPr>
            <a:r>
              <a:rPr lang="en-US" sz="1800" dirty="0" err="1" smtClean="0"/>
              <a:t>Weberian</a:t>
            </a:r>
            <a:r>
              <a:rPr lang="en-US" sz="1800" dirty="0" smtClean="0"/>
              <a:t> models are best applied to a manufacturing firm which purchases physical quantities or raw materials, intermediate goods and fuels as inputs and produces some physical quantity of output.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Space is characterized by: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Uniform interest rate;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Uniform production costs, wages, rents;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Uniform and proportional to distance unitary transport costs;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Resources consisting of: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Localized materials (mine resources)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Ubiquitous materials (water)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Losing weight materials (raw material’s weight is only partially reflected into the final product)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Net materials (raw material’s weight is totally reflected into the final product)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model is aimed at identifying the place where to locate a firm / plant minimizing costs related to places</a:t>
            </a:r>
          </a:p>
          <a:p>
            <a:pPr lvl="1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=&gt;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Raw material places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Energy places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Market / consumption places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Weber’s model of industrial </a:t>
            </a:r>
            <a:r>
              <a:rPr lang="en-US" sz="3600" dirty="0" smtClean="0"/>
              <a:t>location</a:t>
            </a:r>
            <a:br>
              <a:rPr lang="en-US" sz="3600" dirty="0" smtClean="0"/>
            </a:br>
            <a:r>
              <a:rPr lang="en-US" sz="3200" dirty="0" err="1" smtClean="0"/>
              <a:t>Location</a:t>
            </a:r>
            <a:r>
              <a:rPr lang="en-US" sz="3200" dirty="0" smtClean="0"/>
              <a:t> on a line</a:t>
            </a:r>
            <a:r>
              <a:rPr lang="en-US" sz="3600" dirty="0" smtClean="0"/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2909322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uses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localized</a:t>
            </a:r>
            <a:r>
              <a:rPr lang="it-IT" dirty="0" smtClean="0"/>
              <a:t> input </a:t>
            </a:r>
            <a:r>
              <a:rPr lang="it-IT" dirty="0" err="1" smtClean="0"/>
              <a:t>available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a single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i="1" dirty="0" smtClean="0"/>
              <a:t>S</a:t>
            </a:r>
            <a:r>
              <a:rPr lang="it-IT" dirty="0" smtClean="0"/>
              <a:t> on a </a:t>
            </a:r>
            <a:r>
              <a:rPr lang="it-IT" dirty="0" err="1" smtClean="0"/>
              <a:t>featureless</a:t>
            </a:r>
            <a:r>
              <a:rPr lang="it-IT" dirty="0" smtClean="0"/>
              <a:t> </a:t>
            </a:r>
            <a:r>
              <a:rPr lang="it-IT" dirty="0" err="1" smtClean="0"/>
              <a:t>plane</a:t>
            </a:r>
            <a:r>
              <a:rPr lang="it-IT" dirty="0" smtClean="0"/>
              <a:t> and </a:t>
            </a:r>
            <a:r>
              <a:rPr lang="it-IT" dirty="0" err="1" smtClean="0"/>
              <a:t>sells</a:t>
            </a:r>
            <a:r>
              <a:rPr lang="it-IT" dirty="0" smtClean="0"/>
              <a:t> of </a:t>
            </a:r>
            <a:r>
              <a:rPr lang="it-IT" dirty="0" err="1" smtClean="0"/>
              <a:t>its</a:t>
            </a:r>
            <a:r>
              <a:rPr lang="it-IT" dirty="0" smtClean="0"/>
              <a:t> output in a single market </a:t>
            </a:r>
            <a:r>
              <a:rPr lang="it-IT" dirty="0" err="1" smtClean="0"/>
              <a:t>located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i="1" dirty="0" smtClean="0"/>
              <a:t>M</a:t>
            </a:r>
            <a:r>
              <a:rPr lang="it-IT" dirty="0" smtClean="0"/>
              <a:t> in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plane</a:t>
            </a:r>
            <a:endParaRPr lang="it-IT" dirty="0" smtClean="0"/>
          </a:p>
          <a:p>
            <a:r>
              <a:rPr lang="it-IT" dirty="0" smtClean="0"/>
              <a:t>The production </a:t>
            </a:r>
            <a:r>
              <a:rPr lang="it-IT" dirty="0" err="1" smtClean="0"/>
              <a:t>technology</a:t>
            </a:r>
            <a:r>
              <a:rPr lang="it-IT" dirty="0" smtClean="0"/>
              <a:t> of 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yields</a:t>
            </a:r>
            <a:r>
              <a:rPr lang="it-IT" dirty="0" smtClean="0"/>
              <a:t> </a:t>
            </a:r>
            <a:r>
              <a:rPr lang="it-IT" dirty="0" err="1" smtClean="0"/>
              <a:t>constant</a:t>
            </a:r>
            <a:r>
              <a:rPr lang="it-IT" dirty="0" smtClean="0"/>
              <a:t> </a:t>
            </a:r>
            <a:r>
              <a:rPr lang="it-IT" dirty="0" err="1" smtClean="0"/>
              <a:t>return</a:t>
            </a:r>
            <a:r>
              <a:rPr lang="it-IT" dirty="0" smtClean="0"/>
              <a:t> to scale and </a:t>
            </a:r>
            <a:r>
              <a:rPr lang="it-IT" dirty="0" err="1" smtClean="0"/>
              <a:t>allows</a:t>
            </a:r>
            <a:r>
              <a:rPr lang="it-IT" dirty="0" smtClean="0"/>
              <a:t> no input </a:t>
            </a:r>
            <a:r>
              <a:rPr lang="it-IT" dirty="0" err="1" smtClean="0"/>
              <a:t>substitution</a:t>
            </a:r>
            <a:endParaRPr lang="it-IT" dirty="0" smtClean="0"/>
          </a:p>
          <a:p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 are a </a:t>
            </a:r>
            <a:r>
              <a:rPr lang="it-IT" dirty="0" err="1" smtClean="0"/>
              <a:t>constant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the </a:t>
            </a:r>
            <a:r>
              <a:rPr lang="it-IT" dirty="0" err="1" smtClean="0"/>
              <a:t>number</a:t>
            </a:r>
            <a:r>
              <a:rPr lang="it-IT" dirty="0" smtClean="0"/>
              <a:t> of ton-km (no terminal </a:t>
            </a:r>
            <a:r>
              <a:rPr lang="it-IT" dirty="0" err="1" smtClean="0"/>
              <a:t>costs</a:t>
            </a:r>
            <a:r>
              <a:rPr lang="it-IT" dirty="0" smtClean="0"/>
              <a:t>; </a:t>
            </a:r>
            <a:r>
              <a:rPr lang="it-IT" dirty="0" err="1" smtClean="0"/>
              <a:t>cost</a:t>
            </a:r>
            <a:r>
              <a:rPr lang="it-IT" dirty="0" smtClean="0"/>
              <a:t> per ton-km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 for input and output; </a:t>
            </a:r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equal</a:t>
            </a:r>
            <a:r>
              <a:rPr lang="it-IT" dirty="0" smtClean="0"/>
              <a:t> in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directions</a:t>
            </a:r>
            <a:r>
              <a:rPr lang="it-IT" dirty="0" smtClean="0"/>
              <a:t>)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price</a:t>
            </a:r>
            <a:r>
              <a:rPr lang="it-IT" dirty="0" smtClean="0"/>
              <a:t> </a:t>
            </a:r>
            <a:r>
              <a:rPr lang="it-IT" dirty="0" err="1" smtClean="0"/>
              <a:t>taker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complete </a:t>
            </a:r>
            <a:r>
              <a:rPr lang="it-IT" dirty="0" err="1" smtClean="0"/>
              <a:t>knowledge</a:t>
            </a:r>
            <a:r>
              <a:rPr lang="it-IT" dirty="0" smtClean="0"/>
              <a:t> of </a:t>
            </a:r>
            <a:r>
              <a:rPr lang="it-IT" dirty="0" err="1" smtClean="0"/>
              <a:t>all</a:t>
            </a:r>
            <a:r>
              <a:rPr lang="it-IT" dirty="0" smtClean="0"/>
              <a:t> information </a:t>
            </a:r>
            <a:r>
              <a:rPr lang="it-IT" dirty="0" err="1" smtClean="0"/>
              <a:t>necessary</a:t>
            </a:r>
            <a:r>
              <a:rPr lang="it-IT" dirty="0" smtClean="0"/>
              <a:t> to </a:t>
            </a:r>
            <a:r>
              <a:rPr lang="it-IT" dirty="0" err="1" smtClean="0"/>
              <a:t>accurately</a:t>
            </a:r>
            <a:r>
              <a:rPr lang="it-IT" dirty="0" smtClean="0"/>
              <a:t> </a:t>
            </a:r>
            <a:r>
              <a:rPr lang="it-IT" dirty="0" err="1" smtClean="0"/>
              <a:t>calculate</a:t>
            </a:r>
            <a:r>
              <a:rPr lang="it-IT" dirty="0" smtClean="0"/>
              <a:t> </a:t>
            </a:r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. </a:t>
            </a:r>
            <a:r>
              <a:rPr lang="it-IT" dirty="0" err="1" smtClean="0"/>
              <a:t>Its</a:t>
            </a:r>
            <a:r>
              <a:rPr lang="it-IT" dirty="0" smtClean="0"/>
              <a:t> goal </a:t>
            </a:r>
            <a:r>
              <a:rPr lang="it-IT" dirty="0" err="1" smtClean="0"/>
              <a:t>is</a:t>
            </a:r>
            <a:r>
              <a:rPr lang="it-IT" dirty="0" smtClean="0"/>
              <a:t> to </a:t>
            </a:r>
            <a:r>
              <a:rPr lang="it-IT" dirty="0" err="1" smtClean="0"/>
              <a:t>choose</a:t>
            </a:r>
            <a:r>
              <a:rPr lang="it-IT" dirty="0" smtClean="0"/>
              <a:t> the location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minimizes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.</a:t>
            </a:r>
            <a:endParaRPr lang="it-IT" dirty="0"/>
          </a:p>
        </p:txBody>
      </p:sp>
      <p:cxnSp>
        <p:nvCxnSpPr>
          <p:cNvPr id="5" name="Connettore 1 4"/>
          <p:cNvCxnSpPr/>
          <p:nvPr/>
        </p:nvCxnSpPr>
        <p:spPr bwMode="auto">
          <a:xfrm>
            <a:off x="1619672" y="5141398"/>
            <a:ext cx="612068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e 5"/>
          <p:cNvSpPr/>
          <p:nvPr/>
        </p:nvSpPr>
        <p:spPr bwMode="auto">
          <a:xfrm>
            <a:off x="1585772" y="5103306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>
            <a:off x="4519050" y="5093781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7702260" y="5103306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21833" y="475522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err="1" smtClean="0"/>
              <a:t>Material</a:t>
            </a:r>
            <a:r>
              <a:rPr lang="it-IT" sz="1600" dirty="0" smtClean="0"/>
              <a:t> source</a:t>
            </a:r>
            <a:endParaRPr lang="it-IT" sz="1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312569" y="4746074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Market</a:t>
            </a:r>
            <a:endParaRPr lang="it-IT" sz="16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670833" y="4746074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Production </a:t>
            </a:r>
            <a:r>
              <a:rPr lang="it-IT" sz="1600" dirty="0" err="1" smtClean="0"/>
              <a:t>Facility</a:t>
            </a:r>
            <a:endParaRPr lang="it-IT" sz="1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470432" y="517530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S</a:t>
            </a:r>
            <a:endParaRPr lang="it-IT" sz="1600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518556" y="517530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M</a:t>
            </a:r>
            <a:endParaRPr lang="it-IT" sz="1600" i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385524" y="514139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F</a:t>
            </a:r>
            <a:endParaRPr lang="it-IT" sz="1600" i="1" dirty="0"/>
          </a:p>
        </p:txBody>
      </p:sp>
      <p:sp>
        <p:nvSpPr>
          <p:cNvPr id="18" name="Parentesi graffa chiusa 17"/>
          <p:cNvSpPr/>
          <p:nvPr/>
        </p:nvSpPr>
        <p:spPr bwMode="auto">
          <a:xfrm rot="5400000">
            <a:off x="4360608" y="2664565"/>
            <a:ext cx="602816" cy="6152488"/>
          </a:xfrm>
          <a:prstGeom prst="rightBrace">
            <a:avLst>
              <a:gd name="adj1" fmla="val 8333"/>
              <a:gd name="adj2" fmla="val 51351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537924" y="584768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D</a:t>
            </a:r>
            <a:endParaRPr lang="it-IT" sz="1600" i="1" dirty="0"/>
          </a:p>
        </p:txBody>
      </p:sp>
      <p:sp>
        <p:nvSpPr>
          <p:cNvPr id="20" name="Parentesi graffa chiusa 19"/>
          <p:cNvSpPr/>
          <p:nvPr/>
        </p:nvSpPr>
        <p:spPr bwMode="auto">
          <a:xfrm rot="16200000">
            <a:off x="2898359" y="3171991"/>
            <a:ext cx="324037" cy="2917345"/>
          </a:xfrm>
          <a:prstGeom prst="rightBrace">
            <a:avLst>
              <a:gd name="adj1" fmla="val 8333"/>
              <a:gd name="adj2" fmla="val 52254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Parentesi graffa chiusa 20"/>
          <p:cNvSpPr/>
          <p:nvPr/>
        </p:nvSpPr>
        <p:spPr bwMode="auto">
          <a:xfrm rot="16200000">
            <a:off x="6022765" y="3066585"/>
            <a:ext cx="324037" cy="3106952"/>
          </a:xfrm>
          <a:prstGeom prst="rightBrace">
            <a:avLst>
              <a:gd name="adj1" fmla="val 8333"/>
              <a:gd name="adj2" fmla="val 52254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826316" y="418718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D - d</a:t>
            </a:r>
            <a:endParaRPr lang="it-IT" sz="1600" i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6097642" y="414908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d</a:t>
            </a:r>
            <a:endParaRPr lang="it-IT" sz="16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70510" y="6271220"/>
            <a:ext cx="304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T = </a:t>
            </a:r>
            <a:r>
              <a:rPr lang="it-IT" i="1" dirty="0" err="1" smtClean="0"/>
              <a:t>tX</a:t>
            </a:r>
            <a:r>
              <a:rPr lang="it-IT" i="1" dirty="0" smtClean="0"/>
              <a:t> (D - d) + </a:t>
            </a:r>
            <a:r>
              <a:rPr lang="it-IT" i="1" dirty="0" err="1" smtClean="0"/>
              <a:t>txd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-13432" y="5711844"/>
            <a:ext cx="279275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/>
              <a:t>X</a:t>
            </a:r>
            <a:r>
              <a:rPr lang="it-IT" sz="1400" dirty="0" smtClean="0"/>
              <a:t> = </a:t>
            </a:r>
            <a:r>
              <a:rPr lang="it-IT" sz="1400" dirty="0" err="1" smtClean="0"/>
              <a:t>weight</a:t>
            </a:r>
            <a:r>
              <a:rPr lang="it-IT" sz="1400" dirty="0" smtClean="0"/>
              <a:t> of </a:t>
            </a:r>
            <a:r>
              <a:rPr lang="it-IT" sz="1400" dirty="0" err="1" smtClean="0"/>
              <a:t>unit</a:t>
            </a:r>
            <a:r>
              <a:rPr lang="it-IT" sz="1400" dirty="0" smtClean="0"/>
              <a:t> of </a:t>
            </a:r>
            <a:r>
              <a:rPr lang="it-IT" sz="1400" dirty="0" err="1" smtClean="0"/>
              <a:t>localized</a:t>
            </a:r>
            <a:r>
              <a:rPr lang="it-IT" sz="1400" dirty="0" smtClean="0"/>
              <a:t> input</a:t>
            </a:r>
          </a:p>
          <a:p>
            <a:r>
              <a:rPr lang="it-IT" sz="1400" i="1" dirty="0" smtClean="0"/>
              <a:t>t</a:t>
            </a:r>
            <a:r>
              <a:rPr lang="it-IT" sz="1400" dirty="0" smtClean="0"/>
              <a:t> = </a:t>
            </a:r>
            <a:r>
              <a:rPr lang="it-IT" sz="1400" dirty="0" err="1" smtClean="0"/>
              <a:t>transport</a:t>
            </a:r>
            <a:r>
              <a:rPr lang="it-IT" sz="1400" dirty="0" smtClean="0"/>
              <a:t> rate in € per ton-km</a:t>
            </a:r>
          </a:p>
          <a:p>
            <a:r>
              <a:rPr lang="it-IT" sz="1400" i="1" dirty="0" smtClean="0"/>
              <a:t>x</a:t>
            </a:r>
            <a:r>
              <a:rPr lang="it-IT" sz="1400" dirty="0" smtClean="0"/>
              <a:t> </a:t>
            </a:r>
            <a:r>
              <a:rPr lang="it-IT" sz="1400" dirty="0"/>
              <a:t>= </a:t>
            </a:r>
            <a:r>
              <a:rPr lang="it-IT" sz="1400" dirty="0" err="1"/>
              <a:t>weight</a:t>
            </a:r>
            <a:r>
              <a:rPr lang="it-IT" sz="1400" dirty="0"/>
              <a:t> of </a:t>
            </a:r>
            <a:r>
              <a:rPr lang="it-IT" sz="1400" dirty="0" err="1" smtClean="0"/>
              <a:t>unit</a:t>
            </a:r>
            <a:r>
              <a:rPr lang="it-IT" sz="1400" dirty="0" smtClean="0"/>
              <a:t> of output</a:t>
            </a:r>
            <a:endParaRPr lang="it-IT" sz="1400" dirty="0"/>
          </a:p>
          <a:p>
            <a:r>
              <a:rPr lang="it-IT" sz="1400" i="1" dirty="0" smtClean="0"/>
              <a:t>D</a:t>
            </a:r>
            <a:r>
              <a:rPr lang="it-IT" sz="1400" dirty="0" smtClean="0"/>
              <a:t> = </a:t>
            </a:r>
            <a:r>
              <a:rPr lang="it-IT" sz="1400" dirty="0" err="1" smtClean="0"/>
              <a:t>distance</a:t>
            </a:r>
            <a:r>
              <a:rPr lang="it-IT" sz="1400" dirty="0" smtClean="0"/>
              <a:t> SM</a:t>
            </a:r>
          </a:p>
          <a:p>
            <a:r>
              <a:rPr lang="it-IT" sz="1400" i="1" dirty="0" smtClean="0"/>
              <a:t>d</a:t>
            </a:r>
            <a:r>
              <a:rPr lang="it-IT" sz="1400" dirty="0" smtClean="0"/>
              <a:t> = </a:t>
            </a:r>
            <a:r>
              <a:rPr lang="it-IT" sz="1400" dirty="0" err="1" smtClean="0"/>
              <a:t>distance</a:t>
            </a:r>
            <a:r>
              <a:rPr lang="it-IT" sz="1400" dirty="0" smtClean="0"/>
              <a:t> FM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08335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Weber’s model of industrial location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it-IT" sz="3200" dirty="0" smtClean="0"/>
              <a:t>Assembly, </a:t>
            </a:r>
            <a:r>
              <a:rPr lang="it-IT" sz="3200" dirty="0" err="1" smtClean="0"/>
              <a:t>distribution</a:t>
            </a:r>
            <a:r>
              <a:rPr lang="it-IT" sz="3200" dirty="0" smtClean="0"/>
              <a:t> and </a:t>
            </a:r>
            <a:r>
              <a:rPr lang="it-IT" sz="3200" dirty="0" err="1" smtClean="0"/>
              <a:t>transport</a:t>
            </a:r>
            <a:r>
              <a:rPr lang="it-IT" sz="3200" dirty="0" smtClean="0"/>
              <a:t> </a:t>
            </a:r>
            <a:r>
              <a:rPr lang="it-IT" sz="3200" dirty="0" err="1" smtClean="0"/>
              <a:t>costs</a:t>
            </a:r>
            <a:endParaRPr lang="it-IT" sz="32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8196" y="5939988"/>
            <a:ext cx="4473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Assembly, </a:t>
            </a:r>
            <a:r>
              <a:rPr lang="it-IT" sz="1400" dirty="0" err="1" smtClean="0"/>
              <a:t>distribution</a:t>
            </a:r>
            <a:r>
              <a:rPr lang="it-IT" sz="1400" dirty="0" smtClean="0"/>
              <a:t> and </a:t>
            </a:r>
            <a:r>
              <a:rPr lang="it-IT" sz="1400" dirty="0" err="1" smtClean="0"/>
              <a:t>total</a:t>
            </a:r>
            <a:r>
              <a:rPr lang="it-IT" sz="1400" dirty="0" smtClean="0"/>
              <a:t> </a:t>
            </a:r>
            <a:r>
              <a:rPr lang="it-IT" sz="1400" dirty="0" err="1" smtClean="0"/>
              <a:t>transportation</a:t>
            </a:r>
            <a:r>
              <a:rPr lang="it-IT" sz="1400" dirty="0" smtClean="0"/>
              <a:t> </a:t>
            </a:r>
            <a:r>
              <a:rPr lang="it-IT" sz="1400" dirty="0" err="1" smtClean="0"/>
              <a:t>cost</a:t>
            </a:r>
            <a:r>
              <a:rPr lang="it-IT" sz="1400" dirty="0" smtClean="0"/>
              <a:t> for X&gt;x</a:t>
            </a:r>
            <a:endParaRPr lang="it-IT" sz="1400" dirty="0"/>
          </a:p>
        </p:txBody>
      </p:sp>
      <p:grpSp>
        <p:nvGrpSpPr>
          <p:cNvPr id="25" name="Gruppo 24"/>
          <p:cNvGrpSpPr>
            <a:grpSpLocks noChangeAspect="1"/>
          </p:cNvGrpSpPr>
          <p:nvPr/>
        </p:nvGrpSpPr>
        <p:grpSpPr>
          <a:xfrm>
            <a:off x="342351" y="2996952"/>
            <a:ext cx="4085633" cy="2458988"/>
            <a:chOff x="1331640" y="1988840"/>
            <a:chExt cx="6485130" cy="3903156"/>
          </a:xfrm>
        </p:grpSpPr>
        <p:cxnSp>
          <p:nvCxnSpPr>
            <p:cNvPr id="5" name="Connettore 1 4"/>
            <p:cNvCxnSpPr/>
            <p:nvPr/>
          </p:nvCxnSpPr>
          <p:spPr bwMode="auto">
            <a:xfrm>
              <a:off x="1683172" y="1988840"/>
              <a:ext cx="0" cy="352839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Connettore 1 5"/>
            <p:cNvCxnSpPr/>
            <p:nvPr/>
          </p:nvCxnSpPr>
          <p:spPr bwMode="auto">
            <a:xfrm>
              <a:off x="7439620" y="1988840"/>
              <a:ext cx="0" cy="352839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Connettore 1 7"/>
            <p:cNvCxnSpPr/>
            <p:nvPr/>
          </p:nvCxnSpPr>
          <p:spPr bwMode="auto">
            <a:xfrm>
              <a:off x="1683172" y="5517232"/>
              <a:ext cx="575644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Connettore 1 12"/>
            <p:cNvCxnSpPr/>
            <p:nvPr/>
          </p:nvCxnSpPr>
          <p:spPr bwMode="auto">
            <a:xfrm>
              <a:off x="1683172" y="3284984"/>
              <a:ext cx="5756448" cy="223224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" name="Connettore 1 14"/>
            <p:cNvCxnSpPr/>
            <p:nvPr/>
          </p:nvCxnSpPr>
          <p:spPr bwMode="auto">
            <a:xfrm flipV="1">
              <a:off x="1683172" y="2420888"/>
              <a:ext cx="5756448" cy="309634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Connettore 1 16"/>
            <p:cNvCxnSpPr/>
            <p:nvPr/>
          </p:nvCxnSpPr>
          <p:spPr bwMode="auto">
            <a:xfrm flipV="1">
              <a:off x="1683172" y="2420888"/>
              <a:ext cx="5756448" cy="86409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CasellaDiTesto 18"/>
            <p:cNvSpPr txBox="1"/>
            <p:nvPr/>
          </p:nvSpPr>
          <p:spPr>
            <a:xfrm>
              <a:off x="1331640" y="306896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€</a:t>
              </a:r>
              <a:endParaRPr lang="it-IT" dirty="0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1400106" y="549524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i="1" dirty="0" smtClean="0"/>
                <a:t>S</a:t>
              </a:r>
              <a:endParaRPr lang="it-IT" i="1" dirty="0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7426920" y="552266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i="1" dirty="0" smtClean="0"/>
                <a:t>M</a:t>
              </a:r>
              <a:endParaRPr lang="it-IT" i="1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4335155" y="2351894"/>
              <a:ext cx="479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TC</a:t>
              </a:r>
              <a:endParaRPr lang="it-IT" dirty="0"/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4366184" y="3360421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AC</a:t>
              </a:r>
              <a:endParaRPr lang="it-IT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4597400" y="4474428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DC</a:t>
              </a:r>
              <a:endParaRPr lang="it-IT" dirty="0"/>
            </a:p>
          </p:txBody>
        </p:sp>
      </p:grpSp>
      <p:cxnSp>
        <p:nvCxnSpPr>
          <p:cNvPr id="27" name="Connettore 1 26"/>
          <p:cNvCxnSpPr/>
          <p:nvPr/>
        </p:nvCxnSpPr>
        <p:spPr bwMode="auto">
          <a:xfrm>
            <a:off x="5062096" y="2996044"/>
            <a:ext cx="0" cy="22228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ttore 1 27"/>
          <p:cNvCxnSpPr/>
          <p:nvPr/>
        </p:nvCxnSpPr>
        <p:spPr bwMode="auto">
          <a:xfrm>
            <a:off x="8688659" y="2996044"/>
            <a:ext cx="0" cy="22228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ttore 1 28"/>
          <p:cNvCxnSpPr/>
          <p:nvPr/>
        </p:nvCxnSpPr>
        <p:spPr bwMode="auto">
          <a:xfrm>
            <a:off x="5062096" y="5218931"/>
            <a:ext cx="362656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ttore 1 29"/>
          <p:cNvCxnSpPr/>
          <p:nvPr/>
        </p:nvCxnSpPr>
        <p:spPr bwMode="auto">
          <a:xfrm>
            <a:off x="5062096" y="3268234"/>
            <a:ext cx="3626563" cy="195069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" name="Connettore 1 30"/>
          <p:cNvCxnSpPr/>
          <p:nvPr/>
        </p:nvCxnSpPr>
        <p:spPr bwMode="auto">
          <a:xfrm flipV="1">
            <a:off x="5062096" y="4108395"/>
            <a:ext cx="3618562" cy="11105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ttore 1 31"/>
          <p:cNvCxnSpPr/>
          <p:nvPr/>
        </p:nvCxnSpPr>
        <p:spPr bwMode="auto">
          <a:xfrm>
            <a:off x="5062096" y="3269142"/>
            <a:ext cx="3626563" cy="83834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4840631" y="3676520"/>
            <a:ext cx="189052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€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883765" y="5205076"/>
            <a:ext cx="189052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 smtClean="0"/>
              <a:t>S</a:t>
            </a:r>
            <a:endParaRPr lang="it-IT" i="1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8680658" y="5222353"/>
            <a:ext cx="245606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 smtClean="0"/>
              <a:t>M</a:t>
            </a:r>
            <a:endParaRPr lang="it-IT" i="1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6732846" y="3344953"/>
            <a:ext cx="302159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TC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6892094" y="3948710"/>
            <a:ext cx="318318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AC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6898060" y="4561964"/>
            <a:ext cx="318318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DC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4634651" y="5936580"/>
            <a:ext cx="4473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Assembly, </a:t>
            </a:r>
            <a:r>
              <a:rPr lang="it-IT" sz="1400" dirty="0" err="1" smtClean="0"/>
              <a:t>distribution</a:t>
            </a:r>
            <a:r>
              <a:rPr lang="it-IT" sz="1400" dirty="0" smtClean="0"/>
              <a:t> and </a:t>
            </a:r>
            <a:r>
              <a:rPr lang="it-IT" sz="1400" dirty="0" err="1" smtClean="0"/>
              <a:t>total</a:t>
            </a:r>
            <a:r>
              <a:rPr lang="it-IT" sz="1400" dirty="0" smtClean="0"/>
              <a:t> </a:t>
            </a:r>
            <a:r>
              <a:rPr lang="it-IT" sz="1400" dirty="0" err="1" smtClean="0"/>
              <a:t>transportation</a:t>
            </a:r>
            <a:r>
              <a:rPr lang="it-IT" sz="1400" dirty="0" smtClean="0"/>
              <a:t> </a:t>
            </a:r>
            <a:r>
              <a:rPr lang="it-IT" sz="1400" dirty="0" err="1" smtClean="0"/>
              <a:t>cost</a:t>
            </a:r>
            <a:r>
              <a:rPr lang="it-IT" sz="1400" dirty="0" smtClean="0"/>
              <a:t> for X&lt;x</a:t>
            </a:r>
            <a:endParaRPr lang="it-IT" sz="14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3048217" y="1484784"/>
            <a:ext cx="304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T = </a:t>
            </a:r>
            <a:r>
              <a:rPr lang="it-IT" i="1" dirty="0" err="1" smtClean="0"/>
              <a:t>tX</a:t>
            </a:r>
            <a:r>
              <a:rPr lang="it-IT" i="1" dirty="0" smtClean="0"/>
              <a:t> (D - d) + </a:t>
            </a:r>
            <a:r>
              <a:rPr lang="it-IT" i="1" dirty="0" err="1" smtClean="0"/>
              <a:t>txd</a:t>
            </a:r>
            <a:endParaRPr lang="it-IT" i="1" dirty="0"/>
          </a:p>
        </p:txBody>
      </p:sp>
      <p:sp>
        <p:nvSpPr>
          <p:cNvPr id="3" name="Parentesi graffa aperta 2"/>
          <p:cNvSpPr/>
          <p:nvPr/>
        </p:nvSpPr>
        <p:spPr bwMode="auto">
          <a:xfrm rot="16200000">
            <a:off x="4277913" y="1445965"/>
            <a:ext cx="232865" cy="1356943"/>
          </a:xfrm>
          <a:prstGeom prst="leftBrac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Parentesi graffa aperta 40"/>
          <p:cNvSpPr/>
          <p:nvPr/>
        </p:nvSpPr>
        <p:spPr bwMode="auto">
          <a:xfrm rot="16200000">
            <a:off x="5685513" y="1811434"/>
            <a:ext cx="232865" cy="587680"/>
          </a:xfrm>
          <a:prstGeom prst="leftBrac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3802830" y="2204864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Assembly </a:t>
            </a:r>
            <a:r>
              <a:rPr lang="it-IT" sz="1400" dirty="0" err="1" smtClean="0"/>
              <a:t>cost</a:t>
            </a:r>
            <a:endParaRPr lang="it-IT" sz="1400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5114156" y="2204864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Distribution </a:t>
            </a:r>
            <a:r>
              <a:rPr lang="it-IT" sz="1400" dirty="0" err="1" smtClean="0"/>
              <a:t>cost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9527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2_1">
  <a:themeElements>
    <a:clrScheme name="AV2_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AV2_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V2_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C:\Dati\Documenti\Lezioni\AV2_1.ppt</Template>
  <TotalTime>15674</TotalTime>
  <Words>1981</Words>
  <Application>Microsoft Office PowerPoint</Application>
  <PresentationFormat>Presentazione su schermo (4:3)</PresentationFormat>
  <Paragraphs>352</Paragraphs>
  <Slides>22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22</vt:i4>
      </vt:variant>
    </vt:vector>
  </HeadingPairs>
  <TitlesOfParts>
    <vt:vector size="31" baseType="lpstr">
      <vt:lpstr>Arial</vt:lpstr>
      <vt:lpstr>Monotype Sorts</vt:lpstr>
      <vt:lpstr>Palatino Linotype</vt:lpstr>
      <vt:lpstr>Tahoma</vt:lpstr>
      <vt:lpstr>Times New Roman</vt:lpstr>
      <vt:lpstr>Wingdings</vt:lpstr>
      <vt:lpstr>AV2_1</vt:lpstr>
      <vt:lpstr>Equation</vt:lpstr>
      <vt:lpstr>Bitmap Image</vt:lpstr>
      <vt:lpstr>Economic Geography   6 – Location of industrial activities</vt:lpstr>
      <vt:lpstr>Industrial location theory</vt:lpstr>
      <vt:lpstr>Presentazione standard di PowerPoint</vt:lpstr>
      <vt:lpstr>Presentazione standard di PowerPoint</vt:lpstr>
      <vt:lpstr>Presentazione standard di PowerPoint</vt:lpstr>
      <vt:lpstr>Location à la Weber in the simplified model (along a line)</vt:lpstr>
      <vt:lpstr>Weber’s Theory of industrial location </vt:lpstr>
      <vt:lpstr>Weber’s model of industrial location Location on a line </vt:lpstr>
      <vt:lpstr>Weber’s model of industrial location  Assembly, distribution and transport costs</vt:lpstr>
      <vt:lpstr>Weber’s model of industrial location  </vt:lpstr>
      <vt:lpstr>Alternatives: the Varignon Machine</vt:lpstr>
      <vt:lpstr>Weber’s model of industrial location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Weber’s model of industrial location </vt:lpstr>
      <vt:lpstr>Presentazione standard di PowerPoint</vt:lpstr>
      <vt:lpstr>Smith ‘satisfactory solutions’  </vt:lpstr>
      <vt:lpstr>Smith   ‘satisfactory  solutions’ </vt:lpstr>
      <vt:lpstr>The main elements and trends of location</vt:lpstr>
      <vt:lpstr>References</vt:lpstr>
    </vt:vector>
  </TitlesOfParts>
  <Company>DSGS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Economica II modulo</dc:title>
  <dc:creator>9373 - Giuseppe  Borruso</dc:creator>
  <cp:lastModifiedBy>Giuseppe Borruso</cp:lastModifiedBy>
  <cp:revision>474</cp:revision>
  <cp:lastPrinted>2001-12-11T18:28:57Z</cp:lastPrinted>
  <dcterms:created xsi:type="dcterms:W3CDTF">2000-04-10T11:43:56Z</dcterms:created>
  <dcterms:modified xsi:type="dcterms:W3CDTF">2019-11-12T08:27:01Z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giuseppeb@econ.univ.trieste.it</vt:lpwstr>
  </property>
  <property fmtid="{D5CDD505-2E9C-101B-9397-08002B2CF9AE}" pid="8" name="HomePage">
    <vt:lpwstr/>
  </property>
  <property fmtid="{D5CDD505-2E9C-101B-9397-08002B2CF9AE}" pid="9" name="Other">
    <vt:lpwstr>Seminari introduttivi ai GIS_x000d_
Incontri tenuti dal Dott. Giuseppe Borruso</vt:lpwstr>
  </property>
  <property fmtid="{D5CDD505-2E9C-101B-9397-08002B2CF9AE}" pid="10" name="DownloadOriginal">
    <vt:bool>false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C:\Dati\Documenti\Varie</vt:lpwstr>
  </property>
</Properties>
</file>