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69" r:id="rId2"/>
    <p:sldId id="261" r:id="rId3"/>
    <p:sldId id="262" r:id="rId4"/>
    <p:sldId id="263" r:id="rId5"/>
    <p:sldId id="265" r:id="rId6"/>
    <p:sldId id="264" r:id="rId7"/>
    <p:sldId id="281" r:id="rId8"/>
    <p:sldId id="284" r:id="rId9"/>
    <p:sldId id="278" r:id="rId10"/>
    <p:sldId id="279" r:id="rId11"/>
    <p:sldId id="280" r:id="rId12"/>
    <p:sldId id="273" r:id="rId13"/>
    <p:sldId id="282" r:id="rId14"/>
    <p:sldId id="283" r:id="rId15"/>
    <p:sldId id="258" r:id="rId16"/>
    <p:sldId id="274" r:id="rId17"/>
    <p:sldId id="275" r:id="rId18"/>
    <p:sldId id="276" r:id="rId19"/>
    <p:sldId id="260" r:id="rId20"/>
    <p:sldId id="272" r:id="rId21"/>
    <p:sldId id="285" r:id="rId22"/>
    <p:sldId id="303" r:id="rId23"/>
    <p:sldId id="304" r:id="rId24"/>
    <p:sldId id="305" r:id="rId25"/>
    <p:sldId id="287" r:id="rId26"/>
    <p:sldId id="302" r:id="rId27"/>
    <p:sldId id="293" r:id="rId28"/>
    <p:sldId id="294" r:id="rId29"/>
    <p:sldId id="290" r:id="rId30"/>
    <p:sldId id="291" r:id="rId31"/>
    <p:sldId id="306" r:id="rId32"/>
    <p:sldId id="309" r:id="rId33"/>
    <p:sldId id="307" r:id="rId34"/>
    <p:sldId id="308" r:id="rId35"/>
    <p:sldId id="311" r:id="rId36"/>
    <p:sldId id="310" r:id="rId37"/>
    <p:sldId id="312" r:id="rId38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51" autoAdjust="0"/>
  </p:normalViewPr>
  <p:slideViewPr>
    <p:cSldViewPr snapToGrid="0" snapToObjects="1">
      <p:cViewPr>
        <p:scale>
          <a:sx n="76" d="100"/>
          <a:sy n="76" d="100"/>
        </p:scale>
        <p:origin x="-139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42FCF-1CA8-0341-B9E5-D8B74E5DE51F}" type="datetimeFigureOut">
              <a:rPr lang="it-IT" smtClean="0"/>
              <a:t>08/11/19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9CB43-B3AF-6646-90EF-84308D251AE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77468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05FD0-4F2C-DC46-BE66-DC9449A4D1FF}" type="datetimeFigureOut">
              <a:rPr lang="it-IT" smtClean="0"/>
              <a:t>08/11/19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CAEB0-A824-0D48-BEDA-DD5AC97BD39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8956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89090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it-IT"/>
              <a:t>source</a:t>
            </a:r>
          </a:p>
          <a:p>
            <a:r>
              <a:rPr lang="it-IT"/>
              <a:t>https://onlinelibrary.wiley.com/doi/epdf/10.1002/wdev.230</a:t>
            </a:r>
          </a:p>
        </p:txBody>
      </p:sp>
      <p:sp>
        <p:nvSpPr>
          <p:cNvPr id="89091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5C145AF-8150-A64D-B44C-5176B5B55FE5}" type="slidenum">
              <a:rPr lang="it-IT" sz="1200"/>
              <a:pPr/>
              <a:t>2</a:t>
            </a:fld>
            <a:endParaRPr lang="it-IT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r>
              <a:rPr lang="it-IT" dirty="0" err="1" smtClean="0"/>
              <a:t>https</a:t>
            </a:r>
            <a:r>
              <a:rPr lang="it-IT" dirty="0" smtClean="0"/>
              <a:t>://</a:t>
            </a:r>
            <a:r>
              <a:rPr lang="it-IT" dirty="0" err="1" smtClean="0"/>
              <a:t>doctorlib.info</a:t>
            </a:r>
            <a:r>
              <a:rPr lang="it-IT" dirty="0" smtClean="0"/>
              <a:t>/</a:t>
            </a:r>
            <a:r>
              <a:rPr lang="it-IT" dirty="0" err="1" smtClean="0"/>
              <a:t>physiology</a:t>
            </a:r>
            <a:r>
              <a:rPr lang="it-IT" dirty="0" smtClean="0"/>
              <a:t>/</a:t>
            </a:r>
            <a:r>
              <a:rPr lang="it-IT" dirty="0" err="1" smtClean="0"/>
              <a:t>medical</a:t>
            </a:r>
            <a:r>
              <a:rPr lang="it-IT" dirty="0" smtClean="0"/>
              <a:t>/343.html</a:t>
            </a:r>
          </a:p>
          <a:p>
            <a:endParaRPr lang="it-IT" dirty="0" smtClean="0"/>
          </a:p>
          <a:p>
            <a:r>
              <a:rPr lang="it-IT" dirty="0" smtClean="0"/>
              <a:t>L’affaticamento può avere anche Cause centrali, legate ad</a:t>
            </a:r>
            <a:r>
              <a:rPr lang="it-IT" baseline="0" dirty="0" smtClean="0"/>
              <a:t> </a:t>
            </a:r>
            <a:r>
              <a:rPr lang="it-IT" dirty="0" smtClean="0"/>
              <a:t>afferenze sensoriali</a:t>
            </a:r>
            <a:r>
              <a:rPr lang="it-IT" baseline="0" dirty="0" smtClean="0"/>
              <a:t> e </a:t>
            </a:r>
            <a:r>
              <a:rPr lang="it-IT" dirty="0" smtClean="0"/>
              <a:t>fattori emotivi. Qui non trattate.</a:t>
            </a:r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AEB0-A824-0D48-BEDA-DD5AC97BD39B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8547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88066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it-IT"/>
              <a:t>source</a:t>
            </a:r>
          </a:p>
          <a:p>
            <a:r>
              <a:rPr lang="it-IT"/>
              <a:t>Interaction among Skeletal Muscle Metabolic Energy Systems during Intense Exercise</a:t>
            </a:r>
          </a:p>
          <a:p>
            <a:r>
              <a:rPr lang="it-IT"/>
              <a:t>Hindawi Publishing Corporation</a:t>
            </a:r>
          </a:p>
          <a:p>
            <a:r>
              <a:rPr lang="it-IT"/>
              <a:t>Journal of Nutrition and Metabolism</a:t>
            </a:r>
          </a:p>
          <a:p>
            <a:r>
              <a:rPr lang="it-IT"/>
              <a:t>Volume 2010, Article ID 905612, 13 pages</a:t>
            </a:r>
          </a:p>
          <a:p>
            <a:r>
              <a:rPr lang="it-IT"/>
              <a:t>doi:10.1155/2010/905612</a:t>
            </a:r>
          </a:p>
        </p:txBody>
      </p:sp>
      <p:sp>
        <p:nvSpPr>
          <p:cNvPr id="88067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2CA60F3-F78E-C347-9390-7418F3A1BF8B}" type="slidenum">
              <a:rPr lang="it-IT" sz="1200"/>
              <a:pPr/>
              <a:t>12</a:t>
            </a:fld>
            <a:endParaRPr lang="it-IT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r>
              <a:rPr lang="it-IT" dirty="0" err="1" smtClean="0"/>
              <a:t>https</a:t>
            </a:r>
            <a:r>
              <a:rPr lang="it-IT" dirty="0" smtClean="0"/>
              <a:t>://</a:t>
            </a:r>
            <a:r>
              <a:rPr lang="it-IT" dirty="0" err="1" smtClean="0"/>
              <a:t>doctorlib.info</a:t>
            </a:r>
            <a:r>
              <a:rPr lang="it-IT" dirty="0" smtClean="0"/>
              <a:t>/</a:t>
            </a:r>
            <a:r>
              <a:rPr lang="it-IT" dirty="0" err="1" smtClean="0"/>
              <a:t>physiology</a:t>
            </a:r>
            <a:r>
              <a:rPr lang="it-IT" dirty="0" smtClean="0"/>
              <a:t>/</a:t>
            </a:r>
            <a:r>
              <a:rPr lang="it-IT" dirty="0" err="1" smtClean="0"/>
              <a:t>medical</a:t>
            </a:r>
            <a:r>
              <a:rPr lang="it-IT" dirty="0" smtClean="0"/>
              <a:t>/343.html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AEB0-A824-0D48-BEDA-DD5AC97BD39B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8470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r>
              <a:rPr lang="it-IT" dirty="0" err="1" smtClean="0"/>
              <a:t>https</a:t>
            </a:r>
            <a:r>
              <a:rPr lang="it-IT" dirty="0" smtClean="0"/>
              <a:t>://</a:t>
            </a:r>
            <a:r>
              <a:rPr lang="it-IT" dirty="0" err="1" smtClean="0"/>
              <a:t>doctorlib.info</a:t>
            </a:r>
            <a:r>
              <a:rPr lang="it-IT" dirty="0" smtClean="0"/>
              <a:t>/</a:t>
            </a:r>
            <a:r>
              <a:rPr lang="it-IT" dirty="0" err="1" smtClean="0"/>
              <a:t>physiology</a:t>
            </a:r>
            <a:r>
              <a:rPr lang="it-IT" dirty="0" smtClean="0"/>
              <a:t>/</a:t>
            </a:r>
            <a:r>
              <a:rPr lang="it-IT" dirty="0" err="1" smtClean="0"/>
              <a:t>medical</a:t>
            </a:r>
            <a:r>
              <a:rPr lang="it-IT" dirty="0" smtClean="0"/>
              <a:t>/343.html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AEB0-A824-0D48-BEDA-DD5AC97BD39B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0607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r>
              <a:rPr lang="it-IT" dirty="0" err="1" smtClean="0"/>
              <a:t>https</a:t>
            </a:r>
            <a:r>
              <a:rPr lang="it-IT" dirty="0" smtClean="0"/>
              <a:t>://</a:t>
            </a:r>
            <a:r>
              <a:rPr lang="it-IT" dirty="0" err="1" smtClean="0"/>
              <a:t>webpath.med.utah.edu</a:t>
            </a:r>
            <a:r>
              <a:rPr lang="it-IT" dirty="0" smtClean="0"/>
              <a:t>/HISTHTML/NORMAL/NORM141.html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AEB0-A824-0D48-BEDA-DD5AC97BD39B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5316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r>
              <a:rPr lang="it-IT" dirty="0" err="1" smtClean="0"/>
              <a:t>https</a:t>
            </a:r>
            <a:r>
              <a:rPr lang="it-IT" dirty="0" smtClean="0"/>
              <a:t>://</a:t>
            </a:r>
            <a:r>
              <a:rPr lang="it-IT" dirty="0" err="1" smtClean="0"/>
              <a:t>www.lipidhome.co.uk</a:t>
            </a:r>
            <a:r>
              <a:rPr lang="it-IT" dirty="0" smtClean="0"/>
              <a:t>/</a:t>
            </a:r>
            <a:r>
              <a:rPr lang="it-IT" dirty="0" err="1" smtClean="0"/>
              <a:t>lipids</a:t>
            </a:r>
            <a:r>
              <a:rPr lang="it-IT" dirty="0" smtClean="0"/>
              <a:t>/</a:t>
            </a:r>
            <a:r>
              <a:rPr lang="it-IT" dirty="0" err="1" smtClean="0"/>
              <a:t>simple</a:t>
            </a:r>
            <a:r>
              <a:rPr lang="it-IT" dirty="0" smtClean="0"/>
              <a:t>/tag1/</a:t>
            </a:r>
            <a:r>
              <a:rPr lang="it-IT" dirty="0" err="1" smtClean="0"/>
              <a:t>index.htm</a:t>
            </a:r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In termini chimici, i </a:t>
            </a:r>
            <a:r>
              <a:rPr lang="it-IT" dirty="0" err="1" smtClean="0"/>
              <a:t>triacilgliceroli</a:t>
            </a:r>
            <a:r>
              <a:rPr lang="it-IT" dirty="0" smtClean="0"/>
              <a:t> sono costituiti dall'alcool triidrato glicerolo, esterificato, quasi invariabilmente, con acidi grassi a catena lunga. Quando i due gruppi idrossilici primari sono esterificati con diversi acidi grassi, il </a:t>
            </a:r>
            <a:r>
              <a:rPr lang="it-IT" dirty="0" err="1" smtClean="0"/>
              <a:t>triacilglicerolo</a:t>
            </a:r>
            <a:r>
              <a:rPr lang="it-IT" dirty="0" smtClean="0"/>
              <a:t> risultante può mostrare asimmetria chirale e quindi essere otticamente attivo, sebbene di solito sia troppo basso per essere misurato. I sistemi convenzionali D / L o </a:t>
            </a:r>
            <a:r>
              <a:rPr lang="it-IT" i="1" dirty="0" err="1" smtClean="0"/>
              <a:t>R</a:t>
            </a:r>
            <a:r>
              <a:rPr lang="it-IT" i="1" dirty="0" smtClean="0"/>
              <a:t> / </a:t>
            </a:r>
            <a:r>
              <a:rPr lang="it-IT" i="1" dirty="0" err="1" smtClean="0"/>
              <a:t>S</a:t>
            </a:r>
            <a:r>
              <a:rPr lang="it-IT" i="1" dirty="0" smtClean="0"/>
              <a:t> </a:t>
            </a:r>
            <a:r>
              <a:rPr lang="it-IT" dirty="0" smtClean="0"/>
              <a:t>potrebbero designare tali </a:t>
            </a:r>
            <a:r>
              <a:rPr lang="it-IT" dirty="0" err="1" smtClean="0"/>
              <a:t>enantiomeri</a:t>
            </a:r>
            <a:r>
              <a:rPr lang="it-IT" dirty="0" smtClean="0"/>
              <a:t> senza ambiguità con molecole semplici, ma sorgono problemi in applicazione alla complessa gamma di specie molecolari di </a:t>
            </a:r>
            <a:r>
              <a:rPr lang="it-IT" dirty="0" err="1" smtClean="0"/>
              <a:t>triacilgliceroli</a:t>
            </a:r>
            <a:r>
              <a:rPr lang="it-IT" dirty="0" smtClean="0"/>
              <a:t> presenti in natura. Tali problemi possono essere evitati se la stereochimica dei </a:t>
            </a:r>
            <a:r>
              <a:rPr lang="it-IT" dirty="0" err="1" smtClean="0"/>
              <a:t>triacilgliceroli</a:t>
            </a:r>
            <a:r>
              <a:rPr lang="it-IT" dirty="0" smtClean="0"/>
              <a:t> e altri </a:t>
            </a:r>
            <a:r>
              <a:rPr lang="it-IT" dirty="0" err="1" smtClean="0"/>
              <a:t>glicerolipidi</a:t>
            </a:r>
            <a:r>
              <a:rPr lang="it-IT" dirty="0" smtClean="0"/>
              <a:t> è descritta dal sistema di "numerazione stereospecifica" (</a:t>
            </a:r>
            <a:r>
              <a:rPr lang="it-IT" dirty="0" err="1" smtClean="0"/>
              <a:t>sn</a:t>
            </a:r>
            <a:r>
              <a:rPr lang="it-IT" dirty="0" smtClean="0"/>
              <a:t>) come raccomandato da una commissione IUPAC-IUB (vedere anche la nostra pagina Web sulla nomenclatura: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https</a:t>
            </a:r>
            <a:r>
              <a:rPr lang="it-IT" baseline="0" dirty="0" smtClean="0"/>
              <a:t>://</a:t>
            </a:r>
            <a:r>
              <a:rPr lang="it-IT" baseline="0" dirty="0" err="1" smtClean="0"/>
              <a:t>www.lipidhome.co.uk</a:t>
            </a:r>
            <a:r>
              <a:rPr lang="it-IT" baseline="0" dirty="0" smtClean="0"/>
              <a:t>/</a:t>
            </a:r>
            <a:r>
              <a:rPr lang="it-IT" baseline="0" dirty="0" err="1" smtClean="0"/>
              <a:t>lipids</a:t>
            </a:r>
            <a:r>
              <a:rPr lang="it-IT" baseline="0" dirty="0" smtClean="0"/>
              <a:t>/</a:t>
            </a:r>
            <a:r>
              <a:rPr lang="it-IT" baseline="0" dirty="0" err="1" smtClean="0"/>
              <a:t>basics</a:t>
            </a:r>
            <a:r>
              <a:rPr lang="it-IT" baseline="0" dirty="0" smtClean="0"/>
              <a:t>/</a:t>
            </a:r>
            <a:r>
              <a:rPr lang="it-IT" baseline="0" dirty="0" err="1" smtClean="0"/>
              <a:t>Nomen</a:t>
            </a:r>
            <a:r>
              <a:rPr lang="it-IT" baseline="0" dirty="0" smtClean="0"/>
              <a:t>/</a:t>
            </a:r>
            <a:r>
              <a:rPr lang="it-IT" baseline="0" dirty="0" err="1" smtClean="0"/>
              <a:t>index.htm</a:t>
            </a:r>
            <a:r>
              <a:rPr lang="it-IT" dirty="0" smtClean="0"/>
              <a:t>).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In </a:t>
            </a:r>
            <a:r>
              <a:rPr lang="it-IT" dirty="0" err="1" smtClean="0"/>
              <a:t>chemical</a:t>
            </a:r>
            <a:r>
              <a:rPr lang="it-IT" dirty="0" smtClean="0"/>
              <a:t> </a:t>
            </a:r>
            <a:r>
              <a:rPr lang="it-IT" dirty="0" err="1" smtClean="0"/>
              <a:t>terms</a:t>
            </a:r>
            <a:r>
              <a:rPr lang="it-IT" dirty="0" smtClean="0"/>
              <a:t>, </a:t>
            </a:r>
            <a:r>
              <a:rPr lang="it-IT" dirty="0" err="1" smtClean="0"/>
              <a:t>triacylglycerols</a:t>
            </a:r>
            <a:r>
              <a:rPr lang="it-IT" dirty="0" smtClean="0"/>
              <a:t> </a:t>
            </a:r>
            <a:r>
              <a:rPr lang="it-IT" dirty="0" err="1" smtClean="0"/>
              <a:t>consist</a:t>
            </a:r>
            <a:r>
              <a:rPr lang="it-IT" dirty="0" smtClean="0"/>
              <a:t> of the </a:t>
            </a:r>
            <a:r>
              <a:rPr lang="it-IT" dirty="0" err="1" smtClean="0"/>
              <a:t>trihydric</a:t>
            </a:r>
            <a:r>
              <a:rPr lang="it-IT" dirty="0" smtClean="0"/>
              <a:t> </a:t>
            </a:r>
            <a:r>
              <a:rPr lang="it-IT" dirty="0" err="1" smtClean="0"/>
              <a:t>alcohol</a:t>
            </a:r>
            <a:r>
              <a:rPr lang="it-IT" dirty="0" smtClean="0"/>
              <a:t> </a:t>
            </a:r>
            <a:r>
              <a:rPr lang="it-IT" dirty="0" err="1" smtClean="0"/>
              <a:t>glycerol</a:t>
            </a:r>
            <a:r>
              <a:rPr lang="it-IT" dirty="0" smtClean="0"/>
              <a:t> </a:t>
            </a:r>
            <a:r>
              <a:rPr lang="it-IT" dirty="0" err="1" smtClean="0"/>
              <a:t>esterified</a:t>
            </a:r>
            <a:r>
              <a:rPr lang="it-IT" dirty="0" smtClean="0"/>
              <a:t>, </a:t>
            </a:r>
            <a:r>
              <a:rPr lang="it-IT" dirty="0" err="1" smtClean="0"/>
              <a:t>almost</a:t>
            </a:r>
            <a:r>
              <a:rPr lang="it-IT" dirty="0" smtClean="0"/>
              <a:t> </a:t>
            </a:r>
            <a:r>
              <a:rPr lang="it-IT" dirty="0" err="1" smtClean="0"/>
              <a:t>invariably</a:t>
            </a:r>
            <a:r>
              <a:rPr lang="it-IT" dirty="0" smtClean="0"/>
              <a:t>, with long-</a:t>
            </a:r>
            <a:r>
              <a:rPr lang="it-IT" dirty="0" err="1" smtClean="0"/>
              <a:t>chain</a:t>
            </a:r>
            <a:r>
              <a:rPr lang="it-IT" dirty="0" smtClean="0"/>
              <a:t> </a:t>
            </a:r>
            <a:r>
              <a:rPr lang="it-IT" dirty="0" err="1" smtClean="0"/>
              <a:t>fatty</a:t>
            </a:r>
            <a:r>
              <a:rPr lang="it-IT" dirty="0" smtClean="0"/>
              <a:t> </a:t>
            </a:r>
            <a:r>
              <a:rPr lang="it-IT" dirty="0" err="1" smtClean="0"/>
              <a:t>acids</a:t>
            </a:r>
            <a:r>
              <a:rPr lang="it-IT" dirty="0" smtClean="0"/>
              <a:t>. </a:t>
            </a:r>
            <a:r>
              <a:rPr lang="it-IT" dirty="0" err="1" smtClean="0"/>
              <a:t>When</a:t>
            </a:r>
            <a:r>
              <a:rPr lang="it-IT" dirty="0" smtClean="0"/>
              <a:t> the </a:t>
            </a:r>
            <a:r>
              <a:rPr lang="it-IT" dirty="0" err="1" smtClean="0"/>
              <a:t>two</a:t>
            </a:r>
            <a:r>
              <a:rPr lang="it-IT" dirty="0" smtClean="0"/>
              <a:t> </a:t>
            </a:r>
            <a:r>
              <a:rPr lang="it-IT" dirty="0" err="1" smtClean="0"/>
              <a:t>primary</a:t>
            </a:r>
            <a:r>
              <a:rPr lang="it-IT" dirty="0" smtClean="0"/>
              <a:t> </a:t>
            </a:r>
            <a:r>
              <a:rPr lang="it-IT" dirty="0" err="1" smtClean="0"/>
              <a:t>hydroxyl</a:t>
            </a:r>
            <a:r>
              <a:rPr lang="it-IT" dirty="0" smtClean="0"/>
              <a:t> </a:t>
            </a:r>
            <a:r>
              <a:rPr lang="it-IT" dirty="0" err="1" smtClean="0"/>
              <a:t>groups</a:t>
            </a:r>
            <a:r>
              <a:rPr lang="it-IT" dirty="0" smtClean="0"/>
              <a:t> are </a:t>
            </a:r>
            <a:r>
              <a:rPr lang="it-IT" dirty="0" err="1" smtClean="0"/>
              <a:t>esterified</a:t>
            </a:r>
            <a:r>
              <a:rPr lang="it-IT" dirty="0" smtClean="0"/>
              <a:t> with </a:t>
            </a:r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fatty</a:t>
            </a:r>
            <a:r>
              <a:rPr lang="it-IT" dirty="0" smtClean="0"/>
              <a:t> </a:t>
            </a:r>
            <a:r>
              <a:rPr lang="it-IT" dirty="0" err="1" smtClean="0"/>
              <a:t>acids</a:t>
            </a:r>
            <a:r>
              <a:rPr lang="it-IT" dirty="0" smtClean="0"/>
              <a:t>, the </a:t>
            </a:r>
            <a:r>
              <a:rPr lang="it-IT" dirty="0" err="1" smtClean="0"/>
              <a:t>resulting</a:t>
            </a:r>
            <a:r>
              <a:rPr lang="it-IT" dirty="0" smtClean="0"/>
              <a:t> </a:t>
            </a:r>
            <a:r>
              <a:rPr lang="it-IT" dirty="0" err="1" smtClean="0"/>
              <a:t>triacylglycerol</a:t>
            </a:r>
            <a:r>
              <a:rPr lang="it-IT" dirty="0" smtClean="0"/>
              <a:t> can display </a:t>
            </a:r>
            <a:r>
              <a:rPr lang="it-IT" dirty="0" err="1" smtClean="0"/>
              <a:t>chiral</a:t>
            </a:r>
            <a:r>
              <a:rPr lang="it-IT" dirty="0" smtClean="0"/>
              <a:t> </a:t>
            </a:r>
            <a:r>
              <a:rPr lang="it-IT" dirty="0" err="1" smtClean="0"/>
              <a:t>asymmetry</a:t>
            </a:r>
            <a:r>
              <a:rPr lang="it-IT" dirty="0" smtClean="0"/>
              <a:t> and </a:t>
            </a:r>
            <a:r>
              <a:rPr lang="it-IT" dirty="0" err="1" smtClean="0"/>
              <a:t>thus</a:t>
            </a:r>
            <a:r>
              <a:rPr lang="it-IT" dirty="0" smtClean="0"/>
              <a:t> be </a:t>
            </a:r>
            <a:r>
              <a:rPr lang="it-IT" dirty="0" err="1" smtClean="0"/>
              <a:t>optically</a:t>
            </a:r>
            <a:r>
              <a:rPr lang="it-IT" dirty="0" smtClean="0"/>
              <a:t> </a:t>
            </a:r>
            <a:r>
              <a:rPr lang="it-IT" dirty="0" err="1" smtClean="0"/>
              <a:t>active</a:t>
            </a:r>
            <a:r>
              <a:rPr lang="it-IT" dirty="0" smtClean="0"/>
              <a:t>, </a:t>
            </a:r>
            <a:r>
              <a:rPr lang="it-IT" dirty="0" err="1" smtClean="0"/>
              <a:t>although</a:t>
            </a:r>
            <a:r>
              <a:rPr lang="it-IT" dirty="0" smtClean="0"/>
              <a:t> 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usually</a:t>
            </a:r>
            <a:r>
              <a:rPr lang="it-IT" dirty="0" smtClean="0"/>
              <a:t> </a:t>
            </a:r>
            <a:r>
              <a:rPr lang="it-IT" dirty="0" err="1" smtClean="0"/>
              <a:t>too</a:t>
            </a:r>
            <a:r>
              <a:rPr lang="it-IT" dirty="0" smtClean="0"/>
              <a:t> </a:t>
            </a:r>
            <a:r>
              <a:rPr lang="it-IT" dirty="0" err="1" smtClean="0"/>
              <a:t>low</a:t>
            </a:r>
            <a:r>
              <a:rPr lang="it-IT" dirty="0" smtClean="0"/>
              <a:t> to be </a:t>
            </a:r>
            <a:r>
              <a:rPr lang="it-IT" dirty="0" err="1" smtClean="0"/>
              <a:t>measured</a:t>
            </a:r>
            <a:r>
              <a:rPr lang="it-IT" dirty="0" smtClean="0"/>
              <a:t>. The </a:t>
            </a:r>
            <a:r>
              <a:rPr lang="it-IT" dirty="0" err="1" smtClean="0"/>
              <a:t>conventional</a:t>
            </a:r>
            <a:r>
              <a:rPr lang="it-IT" dirty="0" smtClean="0"/>
              <a:t> D/L or </a:t>
            </a:r>
            <a:r>
              <a:rPr lang="it-IT" dirty="0" err="1" smtClean="0"/>
              <a:t>R</a:t>
            </a:r>
            <a:r>
              <a:rPr lang="it-IT" dirty="0" smtClean="0"/>
              <a:t>/</a:t>
            </a:r>
            <a:r>
              <a:rPr lang="it-IT" dirty="0" err="1" smtClean="0"/>
              <a:t>S</a:t>
            </a:r>
            <a:r>
              <a:rPr lang="it-IT" dirty="0" smtClean="0"/>
              <a:t> </a:t>
            </a:r>
            <a:r>
              <a:rPr lang="it-IT" dirty="0" err="1" smtClean="0"/>
              <a:t>systems</a:t>
            </a:r>
            <a:r>
              <a:rPr lang="it-IT" dirty="0" smtClean="0"/>
              <a:t> </a:t>
            </a:r>
            <a:r>
              <a:rPr lang="it-IT" dirty="0" err="1" smtClean="0"/>
              <a:t>could</a:t>
            </a:r>
            <a:r>
              <a:rPr lang="it-IT" dirty="0" smtClean="0"/>
              <a:t> designate </a:t>
            </a:r>
            <a:r>
              <a:rPr lang="it-IT" dirty="0" err="1" smtClean="0"/>
              <a:t>such</a:t>
            </a:r>
            <a:r>
              <a:rPr lang="it-IT" dirty="0" smtClean="0"/>
              <a:t> </a:t>
            </a:r>
            <a:r>
              <a:rPr lang="it-IT" dirty="0" err="1" smtClean="0"/>
              <a:t>enantiomers</a:t>
            </a:r>
            <a:r>
              <a:rPr lang="it-IT" dirty="0" smtClean="0"/>
              <a:t> </a:t>
            </a:r>
            <a:r>
              <a:rPr lang="it-IT" dirty="0" err="1" smtClean="0"/>
              <a:t>without</a:t>
            </a:r>
            <a:r>
              <a:rPr lang="it-IT" dirty="0" smtClean="0"/>
              <a:t> </a:t>
            </a:r>
            <a:r>
              <a:rPr lang="it-IT" dirty="0" err="1" smtClean="0"/>
              <a:t>ambiguity</a:t>
            </a:r>
            <a:r>
              <a:rPr lang="it-IT" dirty="0" smtClean="0"/>
              <a:t> with </a:t>
            </a:r>
            <a:r>
              <a:rPr lang="it-IT" dirty="0" err="1" smtClean="0"/>
              <a:t>simple</a:t>
            </a:r>
            <a:r>
              <a:rPr lang="it-IT" dirty="0" smtClean="0"/>
              <a:t> </a:t>
            </a:r>
            <a:r>
              <a:rPr lang="it-IT" dirty="0" err="1" smtClean="0"/>
              <a:t>molecules</a:t>
            </a:r>
            <a:r>
              <a:rPr lang="it-IT" dirty="0" smtClean="0"/>
              <a:t>, </a:t>
            </a:r>
            <a:r>
              <a:rPr lang="it-IT" dirty="0" err="1" smtClean="0"/>
              <a:t>but</a:t>
            </a:r>
            <a:r>
              <a:rPr lang="it-IT" dirty="0" smtClean="0"/>
              <a:t> </a:t>
            </a:r>
            <a:r>
              <a:rPr lang="it-IT" dirty="0" err="1" smtClean="0"/>
              <a:t>problems</a:t>
            </a:r>
            <a:r>
              <a:rPr lang="it-IT" dirty="0" smtClean="0"/>
              <a:t> </a:t>
            </a:r>
            <a:r>
              <a:rPr lang="it-IT" dirty="0" err="1" smtClean="0"/>
              <a:t>arise</a:t>
            </a:r>
            <a:r>
              <a:rPr lang="it-IT" dirty="0" smtClean="0"/>
              <a:t> in </a:t>
            </a:r>
            <a:r>
              <a:rPr lang="it-IT" dirty="0" err="1" smtClean="0"/>
              <a:t>application</a:t>
            </a:r>
            <a:r>
              <a:rPr lang="it-IT" dirty="0" smtClean="0"/>
              <a:t> to the </a:t>
            </a:r>
            <a:r>
              <a:rPr lang="it-IT" dirty="0" err="1" smtClean="0"/>
              <a:t>complex</a:t>
            </a:r>
            <a:r>
              <a:rPr lang="it-IT" dirty="0" smtClean="0"/>
              <a:t> </a:t>
            </a:r>
            <a:r>
              <a:rPr lang="it-IT" dirty="0" err="1" smtClean="0"/>
              <a:t>range</a:t>
            </a:r>
            <a:r>
              <a:rPr lang="it-IT" dirty="0" smtClean="0"/>
              <a:t> of </a:t>
            </a:r>
            <a:r>
              <a:rPr lang="it-IT" dirty="0" err="1" smtClean="0"/>
              <a:t>molecular</a:t>
            </a:r>
            <a:r>
              <a:rPr lang="it-IT" dirty="0" smtClean="0"/>
              <a:t> </a:t>
            </a:r>
            <a:r>
              <a:rPr lang="it-IT" dirty="0" err="1" smtClean="0"/>
              <a:t>species</a:t>
            </a:r>
            <a:r>
              <a:rPr lang="it-IT" dirty="0" smtClean="0"/>
              <a:t> of </a:t>
            </a:r>
            <a:r>
              <a:rPr lang="it-IT" dirty="0" err="1" smtClean="0"/>
              <a:t>triacylglycerols</a:t>
            </a:r>
            <a:r>
              <a:rPr lang="it-IT" dirty="0" smtClean="0"/>
              <a:t> </a:t>
            </a:r>
            <a:r>
              <a:rPr lang="it-IT" dirty="0" err="1" smtClean="0"/>
              <a:t>found</a:t>
            </a:r>
            <a:r>
              <a:rPr lang="it-IT" dirty="0" smtClean="0"/>
              <a:t> in nature. </a:t>
            </a:r>
            <a:r>
              <a:rPr lang="it-IT" dirty="0" err="1" smtClean="0"/>
              <a:t>Such</a:t>
            </a:r>
            <a:r>
              <a:rPr lang="it-IT" dirty="0" smtClean="0"/>
              <a:t> </a:t>
            </a:r>
            <a:r>
              <a:rPr lang="it-IT" dirty="0" err="1" smtClean="0"/>
              <a:t>problems</a:t>
            </a:r>
            <a:r>
              <a:rPr lang="it-IT" dirty="0" smtClean="0"/>
              <a:t> can be </a:t>
            </a:r>
            <a:r>
              <a:rPr lang="it-IT" dirty="0" err="1" smtClean="0"/>
              <a:t>avoided</a:t>
            </a:r>
            <a:r>
              <a:rPr lang="it-IT" dirty="0" smtClean="0"/>
              <a:t> </a:t>
            </a:r>
            <a:r>
              <a:rPr lang="it-IT" dirty="0" err="1" smtClean="0"/>
              <a:t>if</a:t>
            </a:r>
            <a:r>
              <a:rPr lang="it-IT" dirty="0" smtClean="0"/>
              <a:t> the </a:t>
            </a:r>
            <a:r>
              <a:rPr lang="it-IT" dirty="0" err="1" smtClean="0"/>
              <a:t>stereochemistry</a:t>
            </a:r>
            <a:r>
              <a:rPr lang="it-IT" dirty="0" smtClean="0"/>
              <a:t> of </a:t>
            </a:r>
            <a:r>
              <a:rPr lang="it-IT" dirty="0" err="1" smtClean="0"/>
              <a:t>triacylglycerols</a:t>
            </a:r>
            <a:r>
              <a:rPr lang="it-IT" dirty="0" smtClean="0"/>
              <a:t> and </a:t>
            </a:r>
            <a:r>
              <a:rPr lang="it-IT" dirty="0" err="1" smtClean="0"/>
              <a:t>other</a:t>
            </a:r>
            <a:r>
              <a:rPr lang="it-IT" dirty="0" smtClean="0"/>
              <a:t> </a:t>
            </a:r>
            <a:r>
              <a:rPr lang="it-IT" dirty="0" err="1" smtClean="0"/>
              <a:t>glycerolipids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described</a:t>
            </a:r>
            <a:r>
              <a:rPr lang="it-IT" dirty="0" smtClean="0"/>
              <a:t> by the "</a:t>
            </a:r>
            <a:r>
              <a:rPr lang="it-IT" dirty="0" err="1" smtClean="0"/>
              <a:t>stereospecific</a:t>
            </a:r>
            <a:r>
              <a:rPr lang="it-IT" dirty="0" smtClean="0"/>
              <a:t> </a:t>
            </a:r>
            <a:r>
              <a:rPr lang="it-IT" dirty="0" err="1" smtClean="0"/>
              <a:t>numbering</a:t>
            </a:r>
            <a:r>
              <a:rPr lang="it-IT" dirty="0" smtClean="0"/>
              <a:t>" (</a:t>
            </a:r>
            <a:r>
              <a:rPr lang="it-IT" dirty="0" err="1" smtClean="0"/>
              <a:t>sn</a:t>
            </a:r>
            <a:r>
              <a:rPr lang="it-IT" dirty="0" smtClean="0"/>
              <a:t>) </a:t>
            </a:r>
            <a:r>
              <a:rPr lang="it-IT" dirty="0" err="1" smtClean="0"/>
              <a:t>system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recommended</a:t>
            </a:r>
            <a:r>
              <a:rPr lang="it-IT" dirty="0" smtClean="0"/>
              <a:t> by a IUPAC-IUB </a:t>
            </a:r>
            <a:r>
              <a:rPr lang="it-IT" dirty="0" err="1" smtClean="0"/>
              <a:t>commission</a:t>
            </a:r>
            <a:r>
              <a:rPr lang="it-IT" dirty="0" smtClean="0"/>
              <a:t> (</a:t>
            </a:r>
            <a:r>
              <a:rPr lang="it-IT" dirty="0" err="1" smtClean="0"/>
              <a:t>see</a:t>
            </a:r>
            <a:r>
              <a:rPr lang="it-IT" dirty="0" smtClean="0"/>
              <a:t> </a:t>
            </a:r>
            <a:r>
              <a:rPr lang="it-IT" dirty="0" err="1" smtClean="0"/>
              <a:t>also</a:t>
            </a:r>
            <a:r>
              <a:rPr lang="it-IT" dirty="0" smtClean="0"/>
              <a:t> </a:t>
            </a:r>
            <a:r>
              <a:rPr lang="it-IT" dirty="0" err="1" smtClean="0"/>
              <a:t>our</a:t>
            </a:r>
            <a:r>
              <a:rPr lang="it-IT" dirty="0" smtClean="0"/>
              <a:t> web page on Nomenclature).</a:t>
            </a:r>
          </a:p>
          <a:p>
            <a:r>
              <a:rPr lang="it-IT" dirty="0" smtClean="0"/>
              <a:t>In a Fischer </a:t>
            </a:r>
            <a:r>
              <a:rPr lang="it-IT" dirty="0" err="1" smtClean="0"/>
              <a:t>projection</a:t>
            </a:r>
            <a:r>
              <a:rPr lang="it-IT" dirty="0" smtClean="0"/>
              <a:t> of a </a:t>
            </a:r>
            <a:r>
              <a:rPr lang="it-IT" dirty="0" err="1" smtClean="0"/>
              <a:t>natural</a:t>
            </a:r>
            <a:r>
              <a:rPr lang="it-IT" dirty="0" smtClean="0"/>
              <a:t> L-</a:t>
            </a:r>
            <a:r>
              <a:rPr lang="it-IT" dirty="0" err="1" smtClean="0"/>
              <a:t>glycerol</a:t>
            </a:r>
            <a:r>
              <a:rPr lang="it-IT" dirty="0" smtClean="0"/>
              <a:t> derivative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shown</a:t>
            </a:r>
            <a:r>
              <a:rPr lang="it-IT" dirty="0" smtClean="0"/>
              <a:t> </a:t>
            </a:r>
            <a:r>
              <a:rPr lang="it-IT" dirty="0" err="1" smtClean="0"/>
              <a:t>above</a:t>
            </a:r>
            <a:r>
              <a:rPr lang="it-IT" dirty="0" smtClean="0"/>
              <a:t>, the </a:t>
            </a:r>
            <a:r>
              <a:rPr lang="it-IT" dirty="0" err="1" smtClean="0"/>
              <a:t>secondary</a:t>
            </a:r>
            <a:r>
              <a:rPr lang="it-IT" dirty="0" smtClean="0"/>
              <a:t> </a:t>
            </a:r>
            <a:r>
              <a:rPr lang="it-IT" dirty="0" err="1" smtClean="0"/>
              <a:t>hydroxyl</a:t>
            </a:r>
            <a:r>
              <a:rPr lang="it-IT" dirty="0" smtClean="0"/>
              <a:t> </a:t>
            </a:r>
            <a:r>
              <a:rPr lang="it-IT" dirty="0" err="1" smtClean="0"/>
              <a:t>group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shown</a:t>
            </a:r>
            <a:r>
              <a:rPr lang="it-IT" dirty="0" smtClean="0"/>
              <a:t> to the </a:t>
            </a:r>
            <a:r>
              <a:rPr lang="it-IT" dirty="0" err="1" smtClean="0"/>
              <a:t>left</a:t>
            </a:r>
            <a:r>
              <a:rPr lang="it-IT" dirty="0" smtClean="0"/>
              <a:t> of C-2; the carbon </a:t>
            </a:r>
            <a:r>
              <a:rPr lang="it-IT" dirty="0" err="1" smtClean="0"/>
              <a:t>atom</a:t>
            </a:r>
            <a:r>
              <a:rPr lang="it-IT" dirty="0" smtClean="0"/>
              <a:t> </a:t>
            </a:r>
            <a:r>
              <a:rPr lang="it-IT" dirty="0" err="1" smtClean="0"/>
              <a:t>above</a:t>
            </a:r>
            <a:r>
              <a:rPr lang="it-IT" dirty="0" smtClean="0"/>
              <a:t> 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then</a:t>
            </a:r>
            <a:r>
              <a:rPr lang="it-IT" dirty="0" smtClean="0"/>
              <a:t> </a:t>
            </a:r>
            <a:r>
              <a:rPr lang="it-IT" dirty="0" err="1" smtClean="0"/>
              <a:t>becomes</a:t>
            </a:r>
            <a:r>
              <a:rPr lang="it-IT" dirty="0" smtClean="0"/>
              <a:t> C-1 </a:t>
            </a:r>
            <a:r>
              <a:rPr lang="it-IT" dirty="0" err="1" smtClean="0"/>
              <a:t>while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below</a:t>
            </a:r>
            <a:r>
              <a:rPr lang="it-IT" dirty="0" smtClean="0"/>
              <a:t> </a:t>
            </a:r>
            <a:r>
              <a:rPr lang="it-IT" dirty="0" err="1" smtClean="0"/>
              <a:t>becomes</a:t>
            </a:r>
            <a:r>
              <a:rPr lang="it-IT" dirty="0" smtClean="0"/>
              <a:t> C-3, and the </a:t>
            </a:r>
            <a:r>
              <a:rPr lang="it-IT" dirty="0" err="1" smtClean="0"/>
              <a:t>prefix</a:t>
            </a:r>
            <a:r>
              <a:rPr lang="it-IT" dirty="0" smtClean="0"/>
              <a:t> </a:t>
            </a:r>
            <a:r>
              <a:rPr lang="it-IT" dirty="0" err="1" smtClean="0"/>
              <a:t>sn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placed</a:t>
            </a:r>
            <a:r>
              <a:rPr lang="it-IT" dirty="0" smtClean="0"/>
              <a:t> </a:t>
            </a:r>
            <a:r>
              <a:rPr lang="it-IT" dirty="0" err="1" smtClean="0"/>
              <a:t>before</a:t>
            </a:r>
            <a:r>
              <a:rPr lang="it-IT" dirty="0" smtClean="0"/>
              <a:t> the </a:t>
            </a:r>
            <a:r>
              <a:rPr lang="it-IT" dirty="0" err="1" smtClean="0"/>
              <a:t>stem</a:t>
            </a:r>
            <a:r>
              <a:rPr lang="it-IT" dirty="0" smtClean="0"/>
              <a:t> </a:t>
            </a:r>
            <a:r>
              <a:rPr lang="it-IT" dirty="0" err="1" smtClean="0"/>
              <a:t>name</a:t>
            </a:r>
            <a:r>
              <a:rPr lang="it-IT" dirty="0" smtClean="0"/>
              <a:t> of the compound. The </a:t>
            </a:r>
            <a:r>
              <a:rPr lang="it-IT" dirty="0" err="1" smtClean="0"/>
              <a:t>term</a:t>
            </a:r>
            <a:r>
              <a:rPr lang="it-IT" dirty="0" smtClean="0"/>
              <a:t> "</a:t>
            </a:r>
            <a:r>
              <a:rPr lang="it-IT" dirty="0" err="1" smtClean="0"/>
              <a:t>triacyl-sn-glycerol</a:t>
            </a:r>
            <a:r>
              <a:rPr lang="it-IT" dirty="0" smtClean="0"/>
              <a:t>" </a:t>
            </a:r>
            <a:r>
              <a:rPr lang="it-IT" dirty="0" err="1" smtClean="0"/>
              <a:t>should</a:t>
            </a:r>
            <a:r>
              <a:rPr lang="it-IT" dirty="0" smtClean="0"/>
              <a:t> </a:t>
            </a:r>
            <a:r>
              <a:rPr lang="it-IT" dirty="0" err="1" smtClean="0"/>
              <a:t>then</a:t>
            </a:r>
            <a:r>
              <a:rPr lang="it-IT" dirty="0" smtClean="0"/>
              <a:t> be </a:t>
            </a:r>
            <a:r>
              <a:rPr lang="it-IT" dirty="0" err="1" smtClean="0"/>
              <a:t>used</a:t>
            </a:r>
            <a:r>
              <a:rPr lang="it-IT" dirty="0" smtClean="0"/>
              <a:t> to designate the </a:t>
            </a:r>
            <a:r>
              <a:rPr lang="it-IT" dirty="0" err="1" smtClean="0"/>
              <a:t>molecule</a:t>
            </a:r>
            <a:r>
              <a:rPr lang="it-IT" dirty="0" smtClean="0"/>
              <a:t> </a:t>
            </a:r>
            <a:r>
              <a:rPr lang="it-IT" dirty="0" err="1" smtClean="0"/>
              <a:t>rather</a:t>
            </a:r>
            <a:r>
              <a:rPr lang="it-IT" dirty="0" smtClean="0"/>
              <a:t> </a:t>
            </a:r>
            <a:r>
              <a:rPr lang="it-IT" dirty="0" err="1" smtClean="0"/>
              <a:t>than</a:t>
            </a:r>
            <a:r>
              <a:rPr lang="it-IT" dirty="0" smtClean="0"/>
              <a:t> "</a:t>
            </a:r>
            <a:r>
              <a:rPr lang="it-IT" dirty="0" err="1" smtClean="0"/>
              <a:t>triglyceride</a:t>
            </a:r>
            <a:r>
              <a:rPr lang="it-IT" dirty="0" smtClean="0"/>
              <a:t>"; the </a:t>
            </a:r>
            <a:r>
              <a:rPr lang="it-IT" dirty="0" err="1" smtClean="0"/>
              <a:t>former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technically</a:t>
            </a:r>
            <a:r>
              <a:rPr lang="it-IT" dirty="0" smtClean="0"/>
              <a:t> more accurate and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essential</a:t>
            </a:r>
            <a:r>
              <a:rPr lang="it-IT" dirty="0" smtClean="0"/>
              <a:t> for the </a:t>
            </a:r>
            <a:r>
              <a:rPr lang="it-IT" dirty="0" err="1" smtClean="0"/>
              <a:t>stereospecific</a:t>
            </a:r>
            <a:r>
              <a:rPr lang="it-IT" dirty="0" smtClean="0"/>
              <a:t> </a:t>
            </a:r>
            <a:r>
              <a:rPr lang="it-IT" dirty="0" err="1" smtClean="0"/>
              <a:t>numbering</a:t>
            </a:r>
            <a:r>
              <a:rPr lang="it-IT" dirty="0" smtClean="0"/>
              <a:t> </a:t>
            </a:r>
            <a:r>
              <a:rPr lang="it-IT" dirty="0" err="1" smtClean="0"/>
              <a:t>system</a:t>
            </a:r>
            <a:r>
              <a:rPr lang="it-IT" dirty="0" smtClean="0"/>
              <a:t>, </a:t>
            </a:r>
            <a:r>
              <a:rPr lang="it-IT" dirty="0" err="1" smtClean="0"/>
              <a:t>while</a:t>
            </a:r>
            <a:r>
              <a:rPr lang="it-IT" dirty="0" smtClean="0"/>
              <a:t> the </a:t>
            </a:r>
            <a:r>
              <a:rPr lang="it-IT" dirty="0" err="1" smtClean="0"/>
              <a:t>latter</a:t>
            </a:r>
            <a:r>
              <a:rPr lang="it-IT" dirty="0" smtClean="0"/>
              <a:t> </a:t>
            </a:r>
            <a:r>
              <a:rPr lang="it-IT" dirty="0" err="1" smtClean="0"/>
              <a:t>term</a:t>
            </a:r>
            <a:r>
              <a:rPr lang="it-IT" dirty="0" smtClean="0"/>
              <a:t> </a:t>
            </a:r>
            <a:r>
              <a:rPr lang="it-IT" dirty="0" err="1" smtClean="0"/>
              <a:t>may</a:t>
            </a:r>
            <a:r>
              <a:rPr lang="it-IT" dirty="0" smtClean="0"/>
              <a:t> </a:t>
            </a:r>
            <a:r>
              <a:rPr lang="it-IT" dirty="0" err="1" smtClean="0"/>
              <a:t>only</a:t>
            </a:r>
            <a:r>
              <a:rPr lang="it-IT" dirty="0" smtClean="0"/>
              <a:t> be </a:t>
            </a:r>
            <a:r>
              <a:rPr lang="it-IT" dirty="0" err="1" smtClean="0"/>
              <a:t>familiar</a:t>
            </a:r>
            <a:r>
              <a:rPr lang="it-IT" dirty="0" smtClean="0"/>
              <a:t> </a:t>
            </a:r>
            <a:r>
              <a:rPr lang="it-IT" dirty="0" err="1" smtClean="0"/>
              <a:t>now</a:t>
            </a:r>
            <a:r>
              <a:rPr lang="it-IT" dirty="0" smtClean="0"/>
              <a:t> to </a:t>
            </a:r>
            <a:r>
              <a:rPr lang="it-IT" dirty="0" err="1" smtClean="0"/>
              <a:t>older</a:t>
            </a:r>
            <a:r>
              <a:rPr lang="it-IT" dirty="0" smtClean="0"/>
              <a:t> </a:t>
            </a:r>
            <a:r>
              <a:rPr lang="it-IT" dirty="0" err="1" smtClean="0"/>
              <a:t>readers</a:t>
            </a:r>
            <a:r>
              <a:rPr lang="it-IT" dirty="0" smtClean="0"/>
              <a:t>. </a:t>
            </a:r>
            <a:r>
              <a:rPr lang="it-IT" dirty="0" err="1" smtClean="0"/>
              <a:t>When</a:t>
            </a:r>
            <a:r>
              <a:rPr lang="it-IT" dirty="0" smtClean="0"/>
              <a:t> the </a:t>
            </a:r>
            <a:r>
              <a:rPr lang="it-IT" dirty="0" err="1" smtClean="0"/>
              <a:t>detailed</a:t>
            </a:r>
            <a:r>
              <a:rPr lang="it-IT" dirty="0" smtClean="0"/>
              <a:t> </a:t>
            </a:r>
            <a:r>
              <a:rPr lang="it-IT" dirty="0" err="1" smtClean="0"/>
              <a:t>stereochemistry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specified</a:t>
            </a:r>
            <a:r>
              <a:rPr lang="it-IT" dirty="0" smtClean="0"/>
              <a:t>, the </a:t>
            </a:r>
            <a:r>
              <a:rPr lang="it-IT" dirty="0" err="1" smtClean="0"/>
              <a:t>primary</a:t>
            </a:r>
            <a:r>
              <a:rPr lang="it-IT" dirty="0" smtClean="0"/>
              <a:t> </a:t>
            </a:r>
            <a:r>
              <a:rPr lang="it-IT" dirty="0" err="1" smtClean="0"/>
              <a:t>hydroxy</a:t>
            </a:r>
            <a:r>
              <a:rPr lang="it-IT" dirty="0" smtClean="0"/>
              <a:t> </a:t>
            </a:r>
            <a:r>
              <a:rPr lang="it-IT" dirty="0" err="1" smtClean="0"/>
              <a:t>groups</a:t>
            </a:r>
            <a:r>
              <a:rPr lang="it-IT" dirty="0" smtClean="0"/>
              <a:t> are </a:t>
            </a:r>
            <a:r>
              <a:rPr lang="it-IT" dirty="0" err="1" smtClean="0"/>
              <a:t>often</a:t>
            </a:r>
            <a:r>
              <a:rPr lang="it-IT" dirty="0" smtClean="0"/>
              <a:t> </a:t>
            </a:r>
            <a:r>
              <a:rPr lang="it-IT" dirty="0" err="1" smtClean="0"/>
              <a:t>termed</a:t>
            </a:r>
            <a:r>
              <a:rPr lang="it-IT" dirty="0" smtClean="0"/>
              <a:t> the α- and α′-positions and the </a:t>
            </a:r>
            <a:r>
              <a:rPr lang="it-IT" dirty="0" err="1" smtClean="0"/>
              <a:t>secondary</a:t>
            </a:r>
            <a:r>
              <a:rPr lang="it-IT" dirty="0" smtClean="0"/>
              <a:t>, the β-position. </a:t>
            </a:r>
            <a:r>
              <a:rPr lang="it-IT" dirty="0" err="1" smtClean="0"/>
              <a:t>As</a:t>
            </a:r>
            <a:r>
              <a:rPr lang="it-IT" dirty="0" smtClean="0"/>
              <a:t> an </a:t>
            </a:r>
            <a:r>
              <a:rPr lang="it-IT" dirty="0" err="1" smtClean="0"/>
              <a:t>example</a:t>
            </a:r>
            <a:r>
              <a:rPr lang="it-IT" dirty="0" smtClean="0"/>
              <a:t>, the single </a:t>
            </a:r>
            <a:r>
              <a:rPr lang="it-IT" dirty="0" err="1" smtClean="0"/>
              <a:t>molecular</a:t>
            </a:r>
            <a:r>
              <a:rPr lang="it-IT" dirty="0" smtClean="0"/>
              <a:t> </a:t>
            </a:r>
            <a:r>
              <a:rPr lang="it-IT" dirty="0" err="1" smtClean="0"/>
              <a:t>species</a:t>
            </a:r>
            <a:r>
              <a:rPr lang="it-IT" dirty="0" smtClean="0"/>
              <a:t> 1,2-dihexadecanoyl-3-(9Z-octadecenoyl)-</a:t>
            </a:r>
            <a:r>
              <a:rPr lang="it-IT" dirty="0" err="1" smtClean="0"/>
              <a:t>sn-glycerol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illustrated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AEB0-A824-0D48-BEDA-DD5AC97BD39B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61232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r>
              <a:rPr lang="it-IT" dirty="0" err="1" smtClean="0"/>
              <a:t>https</a:t>
            </a:r>
            <a:r>
              <a:rPr lang="it-IT" dirty="0" smtClean="0"/>
              <a:t>://</a:t>
            </a:r>
            <a:r>
              <a:rPr lang="it-IT" dirty="0" err="1" smtClean="0"/>
              <a:t>www.lipidhome.co.uk</a:t>
            </a:r>
            <a:r>
              <a:rPr lang="it-IT" dirty="0" smtClean="0"/>
              <a:t>/</a:t>
            </a:r>
            <a:r>
              <a:rPr lang="it-IT" dirty="0" err="1" smtClean="0"/>
              <a:t>lipids</a:t>
            </a:r>
            <a:r>
              <a:rPr lang="it-IT" dirty="0" smtClean="0"/>
              <a:t>/</a:t>
            </a:r>
            <a:r>
              <a:rPr lang="it-IT" dirty="0" err="1" smtClean="0"/>
              <a:t>simple</a:t>
            </a:r>
            <a:r>
              <a:rPr lang="it-IT" dirty="0" smtClean="0"/>
              <a:t>/tag1/</a:t>
            </a:r>
            <a:r>
              <a:rPr lang="it-IT" dirty="0" err="1" smtClean="0"/>
              <a:t>index.htm</a:t>
            </a:r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AEB0-A824-0D48-BEDA-DD5AC97BD39B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78173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r>
              <a:rPr lang="it-IT" dirty="0" err="1" smtClean="0"/>
              <a:t>https</a:t>
            </a:r>
            <a:r>
              <a:rPr lang="it-IT" dirty="0" smtClean="0"/>
              <a:t>://</a:t>
            </a:r>
            <a:r>
              <a:rPr lang="it-IT" dirty="0" err="1" smtClean="0"/>
              <a:t>doctorlib.info</a:t>
            </a:r>
            <a:r>
              <a:rPr lang="it-IT" dirty="0" smtClean="0"/>
              <a:t>/</a:t>
            </a:r>
            <a:r>
              <a:rPr lang="it-IT" dirty="0" err="1" smtClean="0"/>
              <a:t>medical</a:t>
            </a:r>
            <a:r>
              <a:rPr lang="it-IT" dirty="0" smtClean="0"/>
              <a:t>/</a:t>
            </a:r>
            <a:r>
              <a:rPr lang="it-IT" dirty="0" err="1" smtClean="0"/>
              <a:t>biochemistry</a:t>
            </a:r>
            <a:r>
              <a:rPr lang="it-IT" dirty="0" smtClean="0"/>
              <a:t>/18.html</a:t>
            </a:r>
          </a:p>
          <a:p>
            <a:endParaRPr lang="it-IT" dirty="0" smtClean="0"/>
          </a:p>
          <a:p>
            <a:r>
              <a:rPr lang="it-IT" dirty="0" smtClean="0"/>
              <a:t>Sia </a:t>
            </a:r>
            <a:r>
              <a:rPr lang="it-IT" u="sng" dirty="0" smtClean="0"/>
              <a:t>nel fegato che nel tessuto adiposo</a:t>
            </a:r>
            <a:r>
              <a:rPr lang="it-IT" dirty="0" smtClean="0"/>
              <a:t>, i </a:t>
            </a:r>
            <a:r>
              <a:rPr lang="it-IT" dirty="0" err="1" smtClean="0"/>
              <a:t>triacilgliceroli</a:t>
            </a:r>
            <a:r>
              <a:rPr lang="it-IT" dirty="0" smtClean="0"/>
              <a:t> (TAG) sono prodotti da una via che inizia con </a:t>
            </a:r>
            <a:r>
              <a:rPr lang="it-IT" b="1" dirty="0" smtClean="0"/>
              <a:t>glicerolo fosfato </a:t>
            </a:r>
            <a:r>
              <a:rPr lang="it-IT" dirty="0" smtClean="0"/>
              <a:t>ed ha </a:t>
            </a:r>
            <a:r>
              <a:rPr lang="it-IT" b="0" dirty="0" smtClean="0"/>
              <a:t>l'acido </a:t>
            </a:r>
            <a:r>
              <a:rPr lang="it-IT" b="0" dirty="0" err="1" smtClean="0"/>
              <a:t>fosfatidico</a:t>
            </a:r>
            <a:r>
              <a:rPr lang="it-IT" b="0" dirty="0" smtClean="0"/>
              <a:t> </a:t>
            </a:r>
            <a:r>
              <a:rPr lang="it-IT" dirty="0" smtClean="0"/>
              <a:t>come intermedio. </a:t>
            </a:r>
            <a:r>
              <a:rPr lang="it-IT" b="1" dirty="0" smtClean="0"/>
              <a:t>L’origine metabolica del glicerolo fosfato è, tuttavia, diversa </a:t>
            </a:r>
            <a:r>
              <a:rPr lang="it-IT" u="sng" dirty="0" smtClean="0"/>
              <a:t>nei due tessuti</a:t>
            </a:r>
            <a:r>
              <a:rPr lang="it-IT" u="none" dirty="0" smtClean="0"/>
              <a:t>,</a:t>
            </a:r>
            <a:r>
              <a:rPr lang="it-IT" u="none" baseline="0" dirty="0" smtClean="0"/>
              <a:t> dovuta all’espressione </a:t>
            </a:r>
            <a:r>
              <a:rPr lang="it-IT" u="none" baseline="0" dirty="0" err="1" smtClean="0"/>
              <a:t>epato</a:t>
            </a:r>
            <a:r>
              <a:rPr lang="it-IT" u="none" baseline="0" dirty="0" smtClean="0"/>
              <a:t>-specifica della glicerolo </a:t>
            </a:r>
            <a:r>
              <a:rPr lang="it-IT" u="none" baseline="0" dirty="0" err="1" smtClean="0"/>
              <a:t>chinasi</a:t>
            </a:r>
            <a:r>
              <a:rPr lang="it-IT" u="none" baseline="0" dirty="0" smtClean="0"/>
              <a:t>.</a:t>
            </a:r>
          </a:p>
          <a:p>
            <a:endParaRPr lang="it-IT" u="none" baseline="0" dirty="0" smtClean="0"/>
          </a:p>
          <a:p>
            <a:r>
              <a:rPr lang="it-IT" b="1" u="none" baseline="0" dirty="0" smtClean="0"/>
              <a:t>L’acido </a:t>
            </a:r>
            <a:r>
              <a:rPr lang="it-IT" b="1" u="none" baseline="0" dirty="0" err="1" smtClean="0"/>
              <a:t>fosfatidico</a:t>
            </a:r>
            <a:r>
              <a:rPr lang="it-IT" b="1" u="none" baseline="0" dirty="0" smtClean="0"/>
              <a:t> </a:t>
            </a:r>
            <a:r>
              <a:rPr lang="it-IT" u="none" baseline="0" dirty="0" smtClean="0"/>
              <a:t>è sintetizzato grazie a </a:t>
            </a:r>
            <a:r>
              <a:rPr lang="it-IT" b="1" u="none" baseline="0" dirty="0" smtClean="0"/>
              <a:t>due reazioni sequenziali catalizzate dall’</a:t>
            </a:r>
            <a:r>
              <a:rPr lang="it-IT" b="1" u="none" baseline="0" dirty="0" err="1" smtClean="0"/>
              <a:t>aciltransferasi</a:t>
            </a:r>
            <a:r>
              <a:rPr lang="it-IT" b="1" u="none" baseline="0" dirty="0" smtClean="0"/>
              <a:t>.</a:t>
            </a:r>
          </a:p>
          <a:p>
            <a:r>
              <a:rPr lang="it-IT" b="0" u="none" baseline="0" dirty="0" smtClean="0"/>
              <a:t>L’acido </a:t>
            </a:r>
            <a:r>
              <a:rPr lang="it-IT" b="0" u="none" baseline="0" dirty="0" err="1" smtClean="0"/>
              <a:t>fosfatidico</a:t>
            </a:r>
            <a:r>
              <a:rPr lang="it-IT" b="0" u="none" baseline="0" dirty="0" smtClean="0"/>
              <a:t> è idrolizzato con rilascio di </a:t>
            </a:r>
            <a:r>
              <a:rPr lang="it-IT" b="0" u="none" baseline="0" dirty="0" err="1" smtClean="0"/>
              <a:t>Pi</a:t>
            </a:r>
            <a:r>
              <a:rPr lang="it-IT" b="0" u="none" baseline="0" dirty="0" smtClean="0"/>
              <a:t> e formazione di </a:t>
            </a:r>
            <a:r>
              <a:rPr lang="it-IT" b="1" u="none" baseline="0" dirty="0" err="1" smtClean="0"/>
              <a:t>diacilglicerolo</a:t>
            </a:r>
            <a:r>
              <a:rPr lang="it-IT" b="0" u="none" baseline="0" dirty="0" smtClean="0"/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0" u="none" baseline="0" dirty="0" smtClean="0"/>
              <a:t>Il </a:t>
            </a:r>
            <a:r>
              <a:rPr lang="it-IT" b="0" u="none" baseline="0" dirty="0" err="1" smtClean="0"/>
              <a:t>Diacilglicerolo</a:t>
            </a:r>
            <a:r>
              <a:rPr lang="it-IT" b="0" u="none" baseline="0" dirty="0" smtClean="0"/>
              <a:t> è substrato della terza reazione </a:t>
            </a:r>
            <a:r>
              <a:rPr lang="it-IT" b="1" u="none" baseline="0" dirty="0" smtClean="0"/>
              <a:t>catalizzata dall’</a:t>
            </a:r>
            <a:r>
              <a:rPr lang="it-IT" b="1" u="none" baseline="0" dirty="0" err="1" smtClean="0"/>
              <a:t>aciltransferasi</a:t>
            </a:r>
            <a:r>
              <a:rPr lang="it-IT" b="1" u="none" baseline="0" dirty="0" smtClean="0"/>
              <a:t>, con formazione del </a:t>
            </a:r>
            <a:r>
              <a:rPr lang="it-IT" b="1" u="none" baseline="0" dirty="0" err="1" smtClean="0"/>
              <a:t>triacilglicerolo</a:t>
            </a:r>
            <a:r>
              <a:rPr lang="it-IT" b="1" u="none" baseline="0" dirty="0" smtClean="0"/>
              <a:t>.</a:t>
            </a:r>
            <a:endParaRPr lang="it-IT" b="1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AEB0-A824-0D48-BEDA-DD5AC97BD39B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31672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Charmaine S. Tam. Circulation. Brown Adipose Tissue, Volume: 125, Issue: 22, Pages: 2782-2791, DOI: (10.1161/CIRCULATIONAHA.111.042929)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AEB0-A824-0D48-BEDA-DD5AC97BD39B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98130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r>
              <a:rPr lang="it-IT" dirty="0" smtClean="0"/>
              <a:t>White, </a:t>
            </a:r>
            <a:r>
              <a:rPr lang="it-IT" dirty="0" err="1" smtClean="0"/>
              <a:t>brown</a:t>
            </a:r>
            <a:r>
              <a:rPr lang="it-IT" dirty="0" smtClean="0"/>
              <a:t> and </a:t>
            </a:r>
            <a:r>
              <a:rPr lang="it-IT" dirty="0" err="1" smtClean="0"/>
              <a:t>pink</a:t>
            </a:r>
            <a:r>
              <a:rPr lang="it-IT" dirty="0" smtClean="0"/>
              <a:t> </a:t>
            </a:r>
            <a:r>
              <a:rPr lang="it-IT" dirty="0" err="1" smtClean="0"/>
              <a:t>adipocytes</a:t>
            </a:r>
            <a:r>
              <a:rPr lang="it-IT" dirty="0" smtClean="0"/>
              <a:t>: the</a:t>
            </a:r>
            <a:r>
              <a:rPr lang="it-IT" baseline="0" dirty="0" smtClean="0"/>
              <a:t> </a:t>
            </a:r>
            <a:r>
              <a:rPr lang="it-IT" dirty="0" err="1" smtClean="0"/>
              <a:t>extraordinary</a:t>
            </a:r>
            <a:r>
              <a:rPr lang="it-IT" dirty="0" smtClean="0"/>
              <a:t> </a:t>
            </a:r>
            <a:r>
              <a:rPr lang="it-IT" dirty="0" err="1" smtClean="0"/>
              <a:t>plasticity</a:t>
            </a:r>
            <a:r>
              <a:rPr lang="it-IT" dirty="0" smtClean="0"/>
              <a:t> of the adipose </a:t>
            </a:r>
            <a:r>
              <a:rPr lang="it-IT" dirty="0" err="1" smtClean="0"/>
              <a:t>organ</a:t>
            </a:r>
            <a:endParaRPr lang="it-IT" dirty="0" smtClean="0"/>
          </a:p>
          <a:p>
            <a:r>
              <a:rPr lang="it-IT" dirty="0" err="1" smtClean="0"/>
              <a:t>European</a:t>
            </a:r>
            <a:r>
              <a:rPr lang="it-IT" dirty="0" smtClean="0"/>
              <a:t> Journal of</a:t>
            </a:r>
            <a:r>
              <a:rPr lang="it-IT" baseline="0" dirty="0" smtClean="0"/>
              <a:t> </a:t>
            </a:r>
            <a:r>
              <a:rPr lang="it-IT" dirty="0" err="1" smtClean="0"/>
              <a:t>Endocrinology</a:t>
            </a:r>
            <a:r>
              <a:rPr lang="it-IT" baseline="0" dirty="0" smtClean="0"/>
              <a:t> </a:t>
            </a:r>
            <a:r>
              <a:rPr lang="it-IT" dirty="0" smtClean="0"/>
              <a:t>(2014) 170, R159–R171,</a:t>
            </a:r>
            <a:r>
              <a:rPr lang="it-IT" baseline="0" dirty="0" smtClean="0"/>
              <a:t> </a:t>
            </a:r>
            <a:r>
              <a:rPr lang="mr-IN" dirty="0" smtClean="0"/>
              <a:t>DOI: 10.1530/EJE-13-0945</a:t>
            </a:r>
            <a:endParaRPr lang="it-IT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Transmission electron microscopy of a </a:t>
            </a:r>
            <a:r>
              <a:rPr lang="en-US" dirty="0" err="1" smtClean="0"/>
              <a:t>epididymal</a:t>
            </a:r>
            <a:r>
              <a:rPr lang="en-US" dirty="0" smtClean="0"/>
              <a:t> WAT white adipocyte from a 3-week-old rat. N, nucleus; m, mitochondria; L, lipid droplet. Scale bar: 3 </a:t>
            </a:r>
            <a:r>
              <a:rPr lang="en-US" dirty="0" err="1" smtClean="0"/>
              <a:t>μm</a:t>
            </a:r>
            <a:r>
              <a:rPr lang="en-US" dirty="0" smtClean="0"/>
              <a:t>. Reproduced with permission. Reproduced with permission. </a:t>
            </a:r>
            <a:r>
              <a:rPr lang="en-US" dirty="0" err="1" smtClean="0"/>
              <a:t>Cinti</a:t>
            </a:r>
            <a:r>
              <a:rPr lang="en-US" dirty="0" smtClean="0"/>
              <a:t> S. The Adipose Organ. Milan: </a:t>
            </a:r>
            <a:r>
              <a:rPr lang="en-US" dirty="0" err="1" smtClean="0"/>
              <a:t>Kurtis</a:t>
            </a:r>
            <a:r>
              <a:rPr lang="en-US" dirty="0" smtClean="0"/>
              <a:t>, 1999.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AEB0-A824-0D48-BEDA-DD5AC97BD39B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3095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1138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it-IT"/>
              <a:t>source</a:t>
            </a:r>
          </a:p>
          <a:p>
            <a:r>
              <a:rPr lang="it-IT"/>
              <a:t>https://onlinelibrary.wiley.com/doi/epdf/10.1002/wdev.230</a:t>
            </a:r>
          </a:p>
          <a:p>
            <a:endParaRPr lang="it-IT"/>
          </a:p>
        </p:txBody>
      </p:sp>
      <p:sp>
        <p:nvSpPr>
          <p:cNvPr id="91139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3988AD2-6F63-9942-90FC-6DE4E7DE11F0}" type="slidenum">
              <a:rPr lang="it-IT" sz="1200"/>
              <a:pPr/>
              <a:t>3</a:t>
            </a:fld>
            <a:endParaRPr lang="it-IT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</a:t>
            </a:r>
          </a:p>
          <a:p>
            <a:r>
              <a:rPr lang="it-IT" dirty="0" smtClean="0"/>
              <a:t>White, </a:t>
            </a:r>
            <a:r>
              <a:rPr lang="it-IT" dirty="0" err="1" smtClean="0"/>
              <a:t>brown</a:t>
            </a:r>
            <a:r>
              <a:rPr lang="it-IT" dirty="0" smtClean="0"/>
              <a:t> and </a:t>
            </a:r>
            <a:r>
              <a:rPr lang="it-IT" dirty="0" err="1" smtClean="0"/>
              <a:t>pink</a:t>
            </a:r>
            <a:r>
              <a:rPr lang="it-IT" dirty="0" smtClean="0"/>
              <a:t> </a:t>
            </a:r>
            <a:r>
              <a:rPr lang="it-IT" dirty="0" err="1" smtClean="0"/>
              <a:t>adipocytes</a:t>
            </a:r>
            <a:r>
              <a:rPr lang="it-IT" dirty="0" smtClean="0"/>
              <a:t>: the</a:t>
            </a:r>
            <a:r>
              <a:rPr lang="it-IT" baseline="0" dirty="0" smtClean="0"/>
              <a:t> </a:t>
            </a:r>
            <a:r>
              <a:rPr lang="it-IT" dirty="0" err="1" smtClean="0"/>
              <a:t>extraordinary</a:t>
            </a:r>
            <a:r>
              <a:rPr lang="it-IT" dirty="0" smtClean="0"/>
              <a:t> </a:t>
            </a:r>
            <a:r>
              <a:rPr lang="it-IT" dirty="0" err="1" smtClean="0"/>
              <a:t>plasticity</a:t>
            </a:r>
            <a:r>
              <a:rPr lang="it-IT" dirty="0" smtClean="0"/>
              <a:t> of the adipose </a:t>
            </a:r>
            <a:r>
              <a:rPr lang="it-IT" dirty="0" err="1" smtClean="0"/>
              <a:t>organ</a:t>
            </a:r>
            <a:endParaRPr lang="it-IT" dirty="0" smtClean="0"/>
          </a:p>
          <a:p>
            <a:r>
              <a:rPr lang="it-IT" dirty="0" err="1" smtClean="0"/>
              <a:t>European</a:t>
            </a:r>
            <a:r>
              <a:rPr lang="it-IT" dirty="0" smtClean="0"/>
              <a:t> Journal of</a:t>
            </a:r>
            <a:r>
              <a:rPr lang="it-IT" baseline="0" dirty="0" smtClean="0"/>
              <a:t> </a:t>
            </a:r>
            <a:r>
              <a:rPr lang="it-IT" dirty="0" err="1" smtClean="0"/>
              <a:t>Endocrinology</a:t>
            </a:r>
            <a:r>
              <a:rPr lang="it-IT" baseline="0" dirty="0" smtClean="0"/>
              <a:t> </a:t>
            </a:r>
            <a:r>
              <a:rPr lang="it-IT" dirty="0" smtClean="0"/>
              <a:t>(2014) 170, R159–R171,</a:t>
            </a:r>
            <a:r>
              <a:rPr lang="it-IT" baseline="0" dirty="0" smtClean="0"/>
              <a:t> </a:t>
            </a:r>
            <a:r>
              <a:rPr lang="mr-IN" dirty="0" smtClean="0"/>
              <a:t>DOI: 10.1530/EJE-13-0945</a:t>
            </a:r>
            <a:endParaRPr lang="it-IT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Transmission electron microscopy of a </a:t>
            </a:r>
            <a:r>
              <a:rPr lang="en-US" dirty="0" err="1" smtClean="0"/>
              <a:t>interscapular</a:t>
            </a:r>
            <a:r>
              <a:rPr lang="en-US" dirty="0" smtClean="0"/>
              <a:t> BAT brown adipocyte from a 10-day-old rat. Note the numerous, large and generally spherical mitochondria with laminar cristae (m). N, nucleus; L, lipid droplet; CAP, capillary. Scale bar: 3 </a:t>
            </a:r>
            <a:r>
              <a:rPr lang="en-US" dirty="0" err="1" smtClean="0"/>
              <a:t>μm</a:t>
            </a:r>
            <a:r>
              <a:rPr lang="en-US" dirty="0" smtClean="0"/>
              <a:t>. Reproduced with permission. </a:t>
            </a:r>
            <a:r>
              <a:rPr lang="en-US" dirty="0" err="1" smtClean="0"/>
              <a:t>Cinti</a:t>
            </a:r>
            <a:r>
              <a:rPr lang="en-US" dirty="0" smtClean="0"/>
              <a:t> S. The Adipose Organ. Milan: </a:t>
            </a:r>
            <a:r>
              <a:rPr lang="en-US" dirty="0" err="1" smtClean="0"/>
              <a:t>Kurtis</a:t>
            </a:r>
            <a:r>
              <a:rPr lang="en-US" dirty="0" smtClean="0"/>
              <a:t>, 1999.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AEB0-A824-0D48-BEDA-DD5AC97BD39B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63149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r>
              <a:rPr lang="it-IT" dirty="0" smtClean="0"/>
              <a:t>White, </a:t>
            </a:r>
            <a:r>
              <a:rPr lang="it-IT" dirty="0" err="1" smtClean="0"/>
              <a:t>brown</a:t>
            </a:r>
            <a:r>
              <a:rPr lang="it-IT" dirty="0" smtClean="0"/>
              <a:t> and </a:t>
            </a:r>
            <a:r>
              <a:rPr lang="it-IT" dirty="0" err="1" smtClean="0"/>
              <a:t>pink</a:t>
            </a:r>
            <a:r>
              <a:rPr lang="it-IT" dirty="0" smtClean="0"/>
              <a:t> </a:t>
            </a:r>
            <a:r>
              <a:rPr lang="it-IT" dirty="0" err="1" smtClean="0"/>
              <a:t>adipocytes</a:t>
            </a:r>
            <a:r>
              <a:rPr lang="it-IT" dirty="0" smtClean="0"/>
              <a:t>: the</a:t>
            </a:r>
            <a:r>
              <a:rPr lang="it-IT" baseline="0" dirty="0" smtClean="0"/>
              <a:t> </a:t>
            </a:r>
            <a:r>
              <a:rPr lang="it-IT" dirty="0" err="1" smtClean="0"/>
              <a:t>extraordinary</a:t>
            </a:r>
            <a:r>
              <a:rPr lang="it-IT" dirty="0" smtClean="0"/>
              <a:t> </a:t>
            </a:r>
            <a:r>
              <a:rPr lang="it-IT" dirty="0" err="1" smtClean="0"/>
              <a:t>plasticity</a:t>
            </a:r>
            <a:r>
              <a:rPr lang="it-IT" dirty="0" smtClean="0"/>
              <a:t> of the adipose </a:t>
            </a:r>
            <a:r>
              <a:rPr lang="it-IT" dirty="0" err="1" smtClean="0"/>
              <a:t>organ</a:t>
            </a:r>
            <a:endParaRPr lang="it-IT" dirty="0" smtClean="0"/>
          </a:p>
          <a:p>
            <a:r>
              <a:rPr lang="it-IT" dirty="0" err="1" smtClean="0"/>
              <a:t>European</a:t>
            </a:r>
            <a:r>
              <a:rPr lang="it-IT" dirty="0" smtClean="0"/>
              <a:t> Journal of</a:t>
            </a:r>
            <a:r>
              <a:rPr lang="it-IT" baseline="0" dirty="0" smtClean="0"/>
              <a:t> </a:t>
            </a:r>
            <a:r>
              <a:rPr lang="it-IT" dirty="0" err="1" smtClean="0"/>
              <a:t>Endocrinology</a:t>
            </a:r>
            <a:r>
              <a:rPr lang="it-IT" baseline="0" dirty="0" smtClean="0"/>
              <a:t> </a:t>
            </a:r>
            <a:r>
              <a:rPr lang="it-IT" dirty="0" smtClean="0"/>
              <a:t>(2014) 170, R159–R171,</a:t>
            </a:r>
            <a:r>
              <a:rPr lang="it-IT" baseline="0" dirty="0" smtClean="0"/>
              <a:t> </a:t>
            </a:r>
            <a:r>
              <a:rPr lang="mr-IN" dirty="0" smtClean="0"/>
              <a:t>DOI: 10.1530/EJE-13-0945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AEB0-A824-0D48-BEDA-DD5AC97BD39B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94052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r>
              <a:rPr lang="hu-HU" dirty="0" smtClean="0"/>
              <a:t> </a:t>
            </a:r>
            <a:r>
              <a:rPr lang="it-IT" dirty="0" smtClean="0"/>
              <a:t> </a:t>
            </a:r>
            <a:r>
              <a:rPr lang="it-IT" dirty="0" err="1" smtClean="0"/>
              <a:t>Brown</a:t>
            </a:r>
            <a:r>
              <a:rPr lang="it-IT" dirty="0" smtClean="0"/>
              <a:t> versus White Adipose </a:t>
            </a:r>
            <a:r>
              <a:rPr lang="it-IT" dirty="0" err="1" smtClean="0"/>
              <a:t>Tissue</a:t>
            </a:r>
            <a:r>
              <a:rPr lang="it-IT" dirty="0" smtClean="0"/>
              <a:t>:</a:t>
            </a:r>
            <a:r>
              <a:rPr lang="it-IT" baseline="0" dirty="0" smtClean="0"/>
              <a:t> </a:t>
            </a:r>
            <a:r>
              <a:rPr lang="it-IT" dirty="0" smtClean="0"/>
              <a:t>A Mini-</a:t>
            </a:r>
            <a:r>
              <a:rPr lang="it-IT" dirty="0" err="1" smtClean="0"/>
              <a:t>Review</a:t>
            </a:r>
            <a:r>
              <a:rPr lang="it-IT" dirty="0" smtClean="0"/>
              <a:t> </a:t>
            </a:r>
            <a:endParaRPr lang="hu-HU" dirty="0" smtClean="0"/>
          </a:p>
          <a:p>
            <a:r>
              <a:rPr lang="hu-HU" dirty="0" smtClean="0"/>
              <a:t>Gerontology 2012;58:15–23</a:t>
            </a:r>
          </a:p>
          <a:p>
            <a:r>
              <a:rPr lang="hu-HU" dirty="0" smtClean="0"/>
              <a:t> DOI: 10.1159/000321319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AEB0-A824-0D48-BEDA-DD5AC97BD39B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71126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r>
              <a:rPr lang="hu-HU" dirty="0" smtClean="0"/>
              <a:t> </a:t>
            </a:r>
            <a:r>
              <a:rPr lang="it-IT" dirty="0" smtClean="0"/>
              <a:t> </a:t>
            </a:r>
            <a:r>
              <a:rPr lang="it-IT" dirty="0" err="1" smtClean="0"/>
              <a:t>Brown</a:t>
            </a:r>
            <a:r>
              <a:rPr lang="it-IT" dirty="0" smtClean="0"/>
              <a:t> versus White Adipose </a:t>
            </a:r>
            <a:r>
              <a:rPr lang="it-IT" dirty="0" err="1" smtClean="0"/>
              <a:t>Tissue</a:t>
            </a:r>
            <a:r>
              <a:rPr lang="it-IT" dirty="0" smtClean="0"/>
              <a:t>:</a:t>
            </a:r>
            <a:r>
              <a:rPr lang="it-IT" baseline="0" dirty="0" smtClean="0"/>
              <a:t> </a:t>
            </a:r>
            <a:r>
              <a:rPr lang="it-IT" dirty="0" smtClean="0"/>
              <a:t>A Mini-</a:t>
            </a:r>
            <a:r>
              <a:rPr lang="it-IT" dirty="0" err="1" smtClean="0"/>
              <a:t>Review</a:t>
            </a:r>
            <a:r>
              <a:rPr lang="it-IT" dirty="0" smtClean="0"/>
              <a:t> </a:t>
            </a:r>
            <a:endParaRPr lang="hu-HU" dirty="0" smtClean="0"/>
          </a:p>
          <a:p>
            <a:r>
              <a:rPr lang="hu-HU" dirty="0" smtClean="0"/>
              <a:t>Gerontology 2012;58:15–23</a:t>
            </a:r>
          </a:p>
          <a:p>
            <a:r>
              <a:rPr lang="hu-HU" dirty="0" smtClean="0"/>
              <a:t> DOI: 10.1159/000321319 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AEB0-A824-0D48-BEDA-DD5AC97BD39B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46158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r>
              <a:rPr lang="it-IT" dirty="0" err="1" smtClean="0"/>
              <a:t>https</a:t>
            </a:r>
            <a:r>
              <a:rPr lang="it-IT" dirty="0" smtClean="0"/>
              <a:t>://</a:t>
            </a:r>
            <a:r>
              <a:rPr lang="it-IT" dirty="0" err="1" smtClean="0"/>
              <a:t>biophysicallab.wordpress.com</a:t>
            </a:r>
            <a:r>
              <a:rPr lang="it-IT" dirty="0" smtClean="0"/>
              <a:t>/projects-2/</a:t>
            </a:r>
            <a:r>
              <a:rPr lang="it-IT" dirty="0" err="1" smtClean="0"/>
              <a:t>projects</a:t>
            </a:r>
            <a:r>
              <a:rPr lang="it-IT" dirty="0" smtClean="0"/>
              <a:t>/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AEB0-A824-0D48-BEDA-DD5AC97BD39B}" type="slidenum">
              <a:rPr lang="it-IT" smtClean="0"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16970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r>
              <a:rPr lang="de-DE" dirty="0" smtClean="0"/>
              <a:t>Trends </a:t>
            </a:r>
            <a:r>
              <a:rPr lang="de-DE" dirty="0" err="1" smtClean="0"/>
              <a:t>Biochem</a:t>
            </a:r>
            <a:r>
              <a:rPr lang="de-DE" dirty="0" smtClean="0"/>
              <a:t> </a:t>
            </a:r>
            <a:r>
              <a:rPr lang="de-DE" dirty="0" err="1" smtClean="0"/>
              <a:t>Sci</a:t>
            </a:r>
            <a:r>
              <a:rPr lang="de-DE" dirty="0" smtClean="0"/>
              <a:t>. 2010 May ; 35(5): 298–307. doi:10.1016/j.tibs.2009.11.001.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I substrati respiratori sono ossidati nei complessi respiratori mitocondriali I – IV, portando al trasporto</a:t>
            </a:r>
            <a:r>
              <a:rPr lang="it-IT" baseline="0" dirty="0" smtClean="0"/>
              <a:t> </a:t>
            </a:r>
            <a:r>
              <a:rPr lang="it-IT" dirty="0" smtClean="0"/>
              <a:t>dei protoni (H +) nello spazio </a:t>
            </a:r>
            <a:r>
              <a:rPr lang="it-IT" dirty="0" err="1" smtClean="0"/>
              <a:t>intermembrana</a:t>
            </a:r>
            <a:r>
              <a:rPr lang="it-IT" dirty="0" smtClean="0"/>
              <a:t> (per semplicità schematica, il</a:t>
            </a:r>
            <a:r>
              <a:rPr lang="it-IT" baseline="0" dirty="0" smtClean="0"/>
              <a:t> </a:t>
            </a:r>
            <a:r>
              <a:rPr lang="it-IT" dirty="0" smtClean="0"/>
              <a:t>lo spazio </a:t>
            </a:r>
            <a:r>
              <a:rPr lang="it-IT" dirty="0" err="1" smtClean="0"/>
              <a:t>intermembrana</a:t>
            </a:r>
            <a:r>
              <a:rPr lang="it-IT" dirty="0" smtClean="0"/>
              <a:t> è rappresentato come continuo con il </a:t>
            </a:r>
            <a:r>
              <a:rPr lang="it-IT" dirty="0" err="1" smtClean="0"/>
              <a:t>citosol</a:t>
            </a:r>
            <a:r>
              <a:rPr lang="it-IT" dirty="0" smtClean="0"/>
              <a:t>). Questo gradiente elettrochimico </a:t>
            </a:r>
            <a:r>
              <a:rPr lang="it-IT" dirty="0" smtClean="0"/>
              <a:t>protonico </a:t>
            </a:r>
            <a:r>
              <a:rPr lang="it-IT" dirty="0" smtClean="0"/>
              <a:t>viene consumato da tre meccanismi molecolari:</a:t>
            </a:r>
            <a:r>
              <a:rPr lang="it-IT" baseline="0" dirty="0" smtClean="0"/>
              <a:t> </a:t>
            </a:r>
          </a:p>
          <a:p>
            <a:r>
              <a:rPr lang="it-IT" baseline="0" dirty="0" smtClean="0"/>
              <a:t>1) la </a:t>
            </a:r>
            <a:r>
              <a:rPr lang="it-IT" baseline="0" dirty="0" err="1" smtClean="0"/>
              <a:t>sintasi</a:t>
            </a:r>
            <a:r>
              <a:rPr lang="it-IT" baseline="0" dirty="0" smtClean="0"/>
              <a:t> </a:t>
            </a:r>
            <a:r>
              <a:rPr lang="it-IT" dirty="0" smtClean="0"/>
              <a:t>ATP Fo / F1,</a:t>
            </a:r>
            <a:r>
              <a:rPr lang="it-IT" baseline="0" dirty="0" smtClean="0"/>
              <a:t> che sintetizza </a:t>
            </a:r>
            <a:r>
              <a:rPr lang="it-IT" dirty="0" smtClean="0"/>
              <a:t>ATP </a:t>
            </a:r>
          </a:p>
          <a:p>
            <a:r>
              <a:rPr lang="it-IT" dirty="0" smtClean="0"/>
              <a:t>2) il trasportatore degli </a:t>
            </a:r>
            <a:r>
              <a:rPr lang="it-IT" dirty="0" err="1" smtClean="0"/>
              <a:t>adenilati</a:t>
            </a:r>
            <a:r>
              <a:rPr lang="it-IT" dirty="0" smtClean="0"/>
              <a:t> (ANT)</a:t>
            </a:r>
          </a:p>
          <a:p>
            <a:r>
              <a:rPr lang="it-IT" dirty="0" smtClean="0"/>
              <a:t>3) la proteina disaccoppiante (UCP1)</a:t>
            </a:r>
          </a:p>
          <a:p>
            <a:endParaRPr lang="it-IT" dirty="0" smtClean="0"/>
          </a:p>
          <a:p>
            <a:r>
              <a:rPr lang="it-IT" dirty="0" smtClean="0"/>
              <a:t>Esiste anche una frazione non regolata di fuga dei protoni (freccia</a:t>
            </a:r>
            <a:r>
              <a:rPr lang="it-IT" baseline="0" dirty="0" smtClean="0"/>
              <a:t> tratteggiata).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AEB0-A824-0D48-BEDA-DD5AC97BD39B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6725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source</a:t>
            </a:r>
          </a:p>
          <a:p>
            <a:pPr>
              <a:defRPr/>
            </a:pPr>
            <a:r>
              <a:rPr lang="it-IT" dirty="0" err="1" smtClean="0"/>
              <a:t>https</a:t>
            </a:r>
            <a:r>
              <a:rPr lang="it-IT" dirty="0" smtClean="0"/>
              <a:t>://</a:t>
            </a:r>
            <a:r>
              <a:rPr lang="it-IT" dirty="0" err="1" smtClean="0"/>
              <a:t>onlinelibrary.wiley.com</a:t>
            </a:r>
            <a:r>
              <a:rPr lang="it-IT" dirty="0" smtClean="0"/>
              <a:t>/</a:t>
            </a:r>
            <a:r>
              <a:rPr lang="it-IT" dirty="0" err="1" smtClean="0"/>
              <a:t>doi</a:t>
            </a:r>
            <a:r>
              <a:rPr lang="it-IT" dirty="0" smtClean="0"/>
              <a:t>/</a:t>
            </a:r>
            <a:r>
              <a:rPr lang="it-IT" dirty="0" err="1" smtClean="0"/>
              <a:t>epdf</a:t>
            </a:r>
            <a:r>
              <a:rPr lang="it-IT" dirty="0" smtClean="0"/>
              <a:t>/10.1002/wdev.230</a:t>
            </a:r>
          </a:p>
          <a:p>
            <a:pPr>
              <a:defRPr/>
            </a:pPr>
            <a:endParaRPr lang="it-IT" dirty="0" smtClean="0"/>
          </a:p>
          <a:p>
            <a:pPr>
              <a:defRPr/>
            </a:pPr>
            <a:endParaRPr lang="it-IT" dirty="0" smtClean="0"/>
          </a:p>
          <a:p>
            <a:pPr>
              <a:defRPr/>
            </a:pPr>
            <a:r>
              <a:rPr lang="it-IT" dirty="0" smtClean="0"/>
              <a:t>FIGURA 1 | Tipi di fibre muscolari scheletriche. </a:t>
            </a:r>
          </a:p>
          <a:p>
            <a:pPr marL="228600" indent="-228600">
              <a:buFontTx/>
              <a:buAutoNum type="alphaLcParenBoth"/>
              <a:defRPr/>
            </a:pPr>
            <a:r>
              <a:rPr lang="it-IT" dirty="0" smtClean="0"/>
              <a:t>Sezione del muscolo umano, in </a:t>
            </a:r>
            <a:r>
              <a:rPr lang="it-IT" b="1" dirty="0" smtClean="0"/>
              <a:t>cui i tipi di fibra sono stati differenziati mediante colorazione </a:t>
            </a:r>
            <a:r>
              <a:rPr lang="it-IT" b="1" dirty="0" err="1" smtClean="0"/>
              <a:t>ATPase</a:t>
            </a:r>
            <a:r>
              <a:rPr lang="it-IT" b="1" dirty="0" smtClean="0"/>
              <a:t> </a:t>
            </a:r>
            <a:r>
              <a:rPr lang="it-IT" dirty="0" smtClean="0"/>
              <a:t>dopo </a:t>
            </a:r>
            <a:r>
              <a:rPr lang="it-IT" dirty="0" err="1" smtClean="0"/>
              <a:t>pre</a:t>
            </a:r>
            <a:r>
              <a:rPr lang="it-IT" dirty="0" smtClean="0"/>
              <a:t>-incubazione a </a:t>
            </a:r>
            <a:r>
              <a:rPr lang="it-IT" dirty="0" err="1" smtClean="0"/>
              <a:t>pH</a:t>
            </a:r>
            <a:r>
              <a:rPr lang="it-IT" dirty="0" smtClean="0"/>
              <a:t> 4.6. </a:t>
            </a:r>
          </a:p>
          <a:p>
            <a:pPr marL="228600" indent="-228600">
              <a:buFontTx/>
              <a:buAutoNum type="alphaLcParenBoth"/>
              <a:defRPr/>
            </a:pPr>
            <a:r>
              <a:rPr lang="it-IT" dirty="0" smtClean="0"/>
              <a:t>Illustrazione che mostra le fibre muscolari sane. Il tessuto connettivo (verde) interagisce con la lamina basale per mezzo del complesso correlata alla </a:t>
            </a:r>
            <a:r>
              <a:rPr lang="it-IT" dirty="0" err="1" smtClean="0"/>
              <a:t>distrofina</a:t>
            </a:r>
            <a:r>
              <a:rPr lang="it-IT" dirty="0" smtClean="0"/>
              <a:t>. I nuclei di delle fibre muscolari (arancione) si trovano in posizioni periferiche. </a:t>
            </a:r>
            <a:r>
              <a:rPr lang="it-IT" b="1" dirty="0" smtClean="0"/>
              <a:t>Diversi tipi di fibre, tra cui tipo 1 (rosso), tipo 2A (rosa) e tipo2X (azzurro)</a:t>
            </a:r>
            <a:r>
              <a:rPr lang="it-IT" dirty="0" smtClean="0"/>
              <a:t>, possono essere </a:t>
            </a:r>
            <a:r>
              <a:rPr lang="it-IT" b="1" dirty="0" smtClean="0"/>
              <a:t>mescolati in un singolo muscolo di mammifero</a:t>
            </a:r>
            <a:r>
              <a:rPr lang="it-IT" dirty="0" smtClean="0"/>
              <a:t>. </a:t>
            </a:r>
          </a:p>
          <a:p>
            <a:pPr marL="228600" indent="-228600">
              <a:buFontTx/>
              <a:buAutoNum type="alphaLcParenBoth"/>
              <a:defRPr/>
            </a:pPr>
            <a:r>
              <a:rPr lang="it-IT" dirty="0" smtClean="0"/>
              <a:t>Particolari gruppi muscolari possono anche essere arricchiti per le fibre muscolari lente (</a:t>
            </a:r>
            <a:r>
              <a:rPr lang="it-IT" dirty="0" err="1" smtClean="0"/>
              <a:t>Soleus</a:t>
            </a:r>
            <a:r>
              <a:rPr lang="it-IT" dirty="0" smtClean="0"/>
              <a:t>) o veloci [</a:t>
            </a:r>
            <a:r>
              <a:rPr lang="it-IT" dirty="0" err="1" smtClean="0"/>
              <a:t>extensor</a:t>
            </a:r>
            <a:r>
              <a:rPr lang="it-IT" dirty="0" smtClean="0"/>
              <a:t> </a:t>
            </a:r>
            <a:r>
              <a:rPr lang="it-IT" dirty="0" err="1" smtClean="0"/>
              <a:t>digitorus</a:t>
            </a:r>
            <a:r>
              <a:rPr lang="it-IT" dirty="0" smtClean="0"/>
              <a:t> </a:t>
            </a:r>
            <a:r>
              <a:rPr lang="it-IT" dirty="0" err="1" smtClean="0"/>
              <a:t>longus</a:t>
            </a:r>
            <a:r>
              <a:rPr lang="it-IT" dirty="0" smtClean="0"/>
              <a:t> (EDL)]. Nel topo è presente un ulteriore tipo di fibra veloce 2B (blu scuro). </a:t>
            </a:r>
          </a:p>
          <a:p>
            <a:pPr marL="228600" indent="-228600">
              <a:buFontTx/>
              <a:buAutoNum type="alphaLcParenBoth"/>
              <a:defRPr/>
            </a:pPr>
            <a:r>
              <a:rPr lang="it-IT" dirty="0" smtClean="0"/>
              <a:t>Nel pesce zebra, i diversi tipi di fibra sono separati, con le fibre più lente situate lateralmente e le fibre veloci posizionate medialmente. </a:t>
            </a:r>
            <a:r>
              <a:rPr lang="it-IT" dirty="0" err="1" smtClean="0"/>
              <a:t>Int</a:t>
            </a:r>
            <a:r>
              <a:rPr lang="it-IT" dirty="0" smtClean="0"/>
              <a:t>., Intermedio. </a:t>
            </a:r>
          </a:p>
          <a:p>
            <a:pPr marL="228600" indent="-228600">
              <a:buFontTx/>
              <a:buAutoNum type="alphaLcParenBoth"/>
              <a:defRPr/>
            </a:pPr>
            <a:r>
              <a:rPr lang="it-IT" b="1" dirty="0" smtClean="0"/>
              <a:t>Proprietà chiave dei tipi di fibra</a:t>
            </a:r>
            <a:r>
              <a:rPr lang="it-IT" dirty="0" smtClean="0"/>
              <a:t>, con il codice colore che evidenzia il passaggio graduale dalle lenti lente a quelle più veloci. Per semplificare la digitazione flessibile, definiamo a livello operativo questi tipi in base alla loro espressione di catena pesante della miosina (MYH); tuttavia, molti altri fattori distinguono anche i tipi di fibra. In primo luogo, anche i programmi metabolici contribuiscono al fenotipo della fibra muscolare.</a:t>
            </a:r>
            <a:endParaRPr lang="it-IT" dirty="0"/>
          </a:p>
        </p:txBody>
      </p:sp>
      <p:sp>
        <p:nvSpPr>
          <p:cNvPr id="93187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8E1BB48-F75D-2A42-91C5-18839DD8D9DE}" type="slidenum">
              <a:rPr lang="it-IT" sz="1200"/>
              <a:pPr/>
              <a:t>4</a:t>
            </a:fld>
            <a:endParaRPr lang="it-IT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5234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it-IT"/>
              <a:t>source</a:t>
            </a:r>
          </a:p>
          <a:p>
            <a:r>
              <a:rPr lang="it-IT"/>
              <a:t>https://onlinelibrary.wiley.com/doi/epdf/10.1002/wdev.230</a:t>
            </a:r>
          </a:p>
          <a:p>
            <a:endParaRPr lang="it-IT"/>
          </a:p>
        </p:txBody>
      </p:sp>
      <p:sp>
        <p:nvSpPr>
          <p:cNvPr id="95235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A214A01-C87C-534A-8E57-A3A36F934F9E}" type="slidenum">
              <a:rPr lang="it-IT" sz="1200"/>
              <a:pPr/>
              <a:t>5</a:t>
            </a:fld>
            <a:endParaRPr lang="it-IT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20834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it-IT"/>
              <a:t>source</a:t>
            </a:r>
          </a:p>
          <a:p>
            <a:r>
              <a:rPr lang="it-IT"/>
              <a:t>https://doctorlib.info/physiology/medical/51.html</a:t>
            </a:r>
          </a:p>
        </p:txBody>
      </p:sp>
      <p:sp>
        <p:nvSpPr>
          <p:cNvPr id="120835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993BA56-F392-8C4D-8F84-807A18E76921}" type="slidenum">
              <a:rPr lang="it-IT" sz="1200"/>
              <a:pPr/>
              <a:t>6</a:t>
            </a:fld>
            <a:endParaRPr lang="it-IT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r>
              <a:rPr lang="it-IT" dirty="0" err="1" smtClean="0"/>
              <a:t>doi</a:t>
            </a:r>
            <a:r>
              <a:rPr lang="it-IT" dirty="0" smtClean="0"/>
              <a:t>: 10.1146/annurev.pathol.1.110304.100218</a:t>
            </a:r>
          </a:p>
          <a:p>
            <a:r>
              <a:rPr lang="it-IT" dirty="0" err="1" smtClean="0"/>
              <a:t>Calcium</a:t>
            </a:r>
            <a:r>
              <a:rPr lang="it-IT" dirty="0" smtClean="0"/>
              <a:t> </a:t>
            </a:r>
            <a:r>
              <a:rPr lang="it-IT" dirty="0" err="1" smtClean="0"/>
              <a:t>homeostasis</a:t>
            </a:r>
            <a:r>
              <a:rPr lang="it-IT" dirty="0" smtClean="0"/>
              <a:t> in </a:t>
            </a:r>
            <a:r>
              <a:rPr lang="it-IT" dirty="0" err="1" smtClean="0"/>
              <a:t>normal</a:t>
            </a:r>
            <a:r>
              <a:rPr lang="it-IT" dirty="0" smtClean="0"/>
              <a:t> </a:t>
            </a:r>
            <a:r>
              <a:rPr lang="it-IT" dirty="0" err="1" smtClean="0"/>
              <a:t>cells</a:t>
            </a:r>
            <a:r>
              <a:rPr lang="it-IT" dirty="0" smtClean="0"/>
              <a:t>. </a:t>
            </a:r>
            <a:r>
              <a:rPr lang="it-IT" dirty="0" err="1" smtClean="0"/>
              <a:t>Ionized</a:t>
            </a:r>
            <a:r>
              <a:rPr lang="it-IT" dirty="0" smtClean="0"/>
              <a:t> </a:t>
            </a:r>
            <a:r>
              <a:rPr lang="it-IT" dirty="0" err="1" smtClean="0"/>
              <a:t>calcium</a:t>
            </a:r>
            <a:r>
              <a:rPr lang="it-IT" dirty="0" smtClean="0"/>
              <a:t> (Ca2+) in the </a:t>
            </a:r>
            <a:r>
              <a:rPr lang="it-IT" dirty="0" err="1" smtClean="0"/>
              <a:t>cytosol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normally</a:t>
            </a:r>
            <a:r>
              <a:rPr lang="it-IT" dirty="0" smtClean="0"/>
              <a:t> </a:t>
            </a:r>
            <a:r>
              <a:rPr lang="it-IT" dirty="0" err="1" smtClean="0"/>
              <a:t>maintained</a:t>
            </a:r>
            <a:r>
              <a:rPr lang="it-IT" dirty="0" smtClean="0"/>
              <a:t> at10–100 </a:t>
            </a:r>
            <a:r>
              <a:rPr lang="it-IT" dirty="0" err="1" smtClean="0"/>
              <a:t>nM</a:t>
            </a:r>
            <a:r>
              <a:rPr lang="it-IT" dirty="0" smtClean="0"/>
              <a:t> </a:t>
            </a:r>
            <a:r>
              <a:rPr lang="it-IT" dirty="0" err="1" smtClean="0"/>
              <a:t>against</a:t>
            </a:r>
            <a:r>
              <a:rPr lang="it-IT" dirty="0" smtClean="0"/>
              <a:t> </a:t>
            </a:r>
            <a:r>
              <a:rPr lang="it-IT" dirty="0" err="1" smtClean="0"/>
              <a:t>steep</a:t>
            </a:r>
            <a:r>
              <a:rPr lang="it-IT" dirty="0" smtClean="0"/>
              <a:t> </a:t>
            </a:r>
            <a:r>
              <a:rPr lang="it-IT" dirty="0" err="1" smtClean="0"/>
              <a:t>gradients</a:t>
            </a:r>
            <a:r>
              <a:rPr lang="it-IT" dirty="0" smtClean="0"/>
              <a:t> by </a:t>
            </a:r>
            <a:r>
              <a:rPr lang="it-IT" dirty="0" err="1" smtClean="0"/>
              <a:t>transport</a:t>
            </a:r>
            <a:r>
              <a:rPr lang="it-IT" dirty="0" smtClean="0"/>
              <a:t> of the </a:t>
            </a:r>
            <a:r>
              <a:rPr lang="it-IT" dirty="0" err="1" smtClean="0"/>
              <a:t>ion</a:t>
            </a:r>
            <a:r>
              <a:rPr lang="it-IT" dirty="0" smtClean="0"/>
              <a:t> to the </a:t>
            </a:r>
            <a:r>
              <a:rPr lang="it-IT" dirty="0" err="1" smtClean="0"/>
              <a:t>extracellular</a:t>
            </a:r>
            <a:r>
              <a:rPr lang="it-IT" dirty="0" smtClean="0"/>
              <a:t> </a:t>
            </a:r>
            <a:r>
              <a:rPr lang="it-IT" dirty="0" err="1" smtClean="0"/>
              <a:t>space</a:t>
            </a:r>
            <a:r>
              <a:rPr lang="it-IT" dirty="0" smtClean="0"/>
              <a:t> and </a:t>
            </a:r>
            <a:r>
              <a:rPr lang="it-IT" dirty="0" err="1" smtClean="0"/>
              <a:t>cisternae</a:t>
            </a:r>
            <a:r>
              <a:rPr lang="it-IT" dirty="0" smtClean="0"/>
              <a:t> of </a:t>
            </a:r>
            <a:r>
              <a:rPr lang="it-IT" dirty="0" err="1" smtClean="0"/>
              <a:t>theendoplasmic</a:t>
            </a:r>
            <a:r>
              <a:rPr lang="it-IT" dirty="0" smtClean="0"/>
              <a:t> </a:t>
            </a:r>
            <a:r>
              <a:rPr lang="it-IT" dirty="0" err="1" smtClean="0"/>
              <a:t>reticulum</a:t>
            </a:r>
            <a:r>
              <a:rPr lang="it-IT" dirty="0" smtClean="0"/>
              <a:t> (ER), and by </a:t>
            </a:r>
            <a:r>
              <a:rPr lang="it-IT" dirty="0" err="1" smtClean="0"/>
              <a:t>protein</a:t>
            </a:r>
            <a:r>
              <a:rPr lang="it-IT" dirty="0" smtClean="0"/>
              <a:t> </a:t>
            </a:r>
            <a:r>
              <a:rPr lang="it-IT" dirty="0" err="1" smtClean="0"/>
              <a:t>binding</a:t>
            </a:r>
            <a:r>
              <a:rPr lang="it-IT" dirty="0" smtClean="0"/>
              <a:t>. </a:t>
            </a:r>
            <a:r>
              <a:rPr lang="it-IT" dirty="0" err="1" smtClean="0"/>
              <a:t>Physiological</a:t>
            </a:r>
            <a:r>
              <a:rPr lang="it-IT" dirty="0" smtClean="0"/>
              <a:t> </a:t>
            </a:r>
            <a:r>
              <a:rPr lang="it-IT" dirty="0" err="1" smtClean="0"/>
              <a:t>increases</a:t>
            </a:r>
            <a:r>
              <a:rPr lang="it-IT" dirty="0" smtClean="0"/>
              <a:t> of </a:t>
            </a:r>
            <a:r>
              <a:rPr lang="it-IT" dirty="0" err="1" smtClean="0"/>
              <a:t>cytosolic</a:t>
            </a:r>
            <a:r>
              <a:rPr lang="it-IT" dirty="0" smtClean="0"/>
              <a:t> Ca2+take </a:t>
            </a:r>
            <a:r>
              <a:rPr lang="it-IT" dirty="0" err="1" smtClean="0"/>
              <a:t>placeby</a:t>
            </a:r>
            <a:r>
              <a:rPr lang="it-IT" dirty="0" smtClean="0"/>
              <a:t> entry </a:t>
            </a:r>
            <a:r>
              <a:rPr lang="it-IT" dirty="0" err="1" smtClean="0"/>
              <a:t>through</a:t>
            </a:r>
            <a:r>
              <a:rPr lang="it-IT" dirty="0" smtClean="0"/>
              <a:t> plasma membrane Ca2+channels (</a:t>
            </a:r>
            <a:r>
              <a:rPr lang="it-IT" dirty="0" err="1" smtClean="0"/>
              <a:t>leak</a:t>
            </a:r>
            <a:r>
              <a:rPr lang="it-IT" dirty="0" smtClean="0"/>
              <a:t> </a:t>
            </a:r>
            <a:r>
              <a:rPr lang="it-IT" dirty="0" err="1" smtClean="0"/>
              <a:t>channels</a:t>
            </a:r>
            <a:r>
              <a:rPr lang="it-IT" dirty="0" smtClean="0"/>
              <a:t>, </a:t>
            </a:r>
            <a:r>
              <a:rPr lang="it-IT" dirty="0" err="1" smtClean="0"/>
              <a:t>ligand-gated</a:t>
            </a:r>
            <a:r>
              <a:rPr lang="it-IT" dirty="0" smtClean="0"/>
              <a:t> </a:t>
            </a:r>
            <a:r>
              <a:rPr lang="it-IT" dirty="0" err="1" smtClean="0"/>
              <a:t>channels</a:t>
            </a:r>
            <a:r>
              <a:rPr lang="it-IT" dirty="0" smtClean="0"/>
              <a:t>, </a:t>
            </a:r>
            <a:r>
              <a:rPr lang="it-IT" dirty="0" err="1" smtClean="0"/>
              <a:t>andvoltage-gated</a:t>
            </a:r>
            <a:r>
              <a:rPr lang="it-IT" dirty="0" smtClean="0"/>
              <a:t> </a:t>
            </a:r>
            <a:r>
              <a:rPr lang="it-IT" dirty="0" err="1" smtClean="0"/>
              <a:t>channels</a:t>
            </a:r>
            <a:r>
              <a:rPr lang="it-IT" dirty="0" smtClean="0"/>
              <a:t>), release of Ca2+from the ER or </a:t>
            </a:r>
            <a:r>
              <a:rPr lang="it-IT" dirty="0" err="1" smtClean="0"/>
              <a:t>sarcoplasmic</a:t>
            </a:r>
            <a:r>
              <a:rPr lang="it-IT" dirty="0" smtClean="0"/>
              <a:t> </a:t>
            </a:r>
            <a:r>
              <a:rPr lang="it-IT" dirty="0" err="1" smtClean="0"/>
              <a:t>reticulum</a:t>
            </a:r>
            <a:r>
              <a:rPr lang="it-IT" dirty="0" smtClean="0"/>
              <a:t> (SR) lumina </a:t>
            </a:r>
            <a:r>
              <a:rPr lang="it-IT" dirty="0" err="1" smtClean="0"/>
              <a:t>uponbinding</a:t>
            </a:r>
            <a:r>
              <a:rPr lang="it-IT" dirty="0" smtClean="0"/>
              <a:t> of </a:t>
            </a:r>
            <a:r>
              <a:rPr lang="it-IT" dirty="0" err="1" smtClean="0"/>
              <a:t>inositol</a:t>
            </a:r>
            <a:r>
              <a:rPr lang="it-IT" dirty="0" smtClean="0"/>
              <a:t> </a:t>
            </a:r>
            <a:r>
              <a:rPr lang="it-IT" dirty="0" err="1" smtClean="0"/>
              <a:t>trisphosphate</a:t>
            </a:r>
            <a:r>
              <a:rPr lang="it-IT" dirty="0" smtClean="0"/>
              <a:t> (IP3) to the </a:t>
            </a:r>
            <a:r>
              <a:rPr lang="it-IT" dirty="0" err="1" smtClean="0"/>
              <a:t>inositol</a:t>
            </a:r>
            <a:r>
              <a:rPr lang="it-IT" dirty="0" smtClean="0"/>
              <a:t> </a:t>
            </a:r>
            <a:r>
              <a:rPr lang="it-IT" dirty="0" err="1" smtClean="0"/>
              <a:t>trisphosphate</a:t>
            </a:r>
            <a:r>
              <a:rPr lang="it-IT" dirty="0" smtClean="0"/>
              <a:t> </a:t>
            </a:r>
            <a:r>
              <a:rPr lang="it-IT" dirty="0" err="1" smtClean="0"/>
              <a:t>receptor</a:t>
            </a:r>
            <a:r>
              <a:rPr lang="it-IT" dirty="0" smtClean="0"/>
              <a:t> (IP3R), or release of Ca2+from the SR (in </a:t>
            </a:r>
            <a:r>
              <a:rPr lang="it-IT" dirty="0" err="1" smtClean="0"/>
              <a:t>muscle</a:t>
            </a:r>
            <a:r>
              <a:rPr lang="it-IT" dirty="0" smtClean="0"/>
              <a:t> </a:t>
            </a:r>
            <a:r>
              <a:rPr lang="it-IT" dirty="0" err="1" smtClean="0"/>
              <a:t>cells</a:t>
            </a:r>
            <a:r>
              <a:rPr lang="it-IT" dirty="0" smtClean="0"/>
              <a:t>) </a:t>
            </a:r>
            <a:r>
              <a:rPr lang="it-IT" dirty="0" err="1" smtClean="0"/>
              <a:t>upon</a:t>
            </a:r>
            <a:r>
              <a:rPr lang="it-IT" dirty="0" smtClean="0"/>
              <a:t> Ca2+binding to the </a:t>
            </a:r>
            <a:r>
              <a:rPr lang="it-IT" dirty="0" err="1" smtClean="0"/>
              <a:t>ryanodine</a:t>
            </a:r>
            <a:r>
              <a:rPr lang="it-IT" dirty="0" smtClean="0"/>
              <a:t> </a:t>
            </a:r>
            <a:r>
              <a:rPr lang="it-IT" dirty="0" err="1" smtClean="0"/>
              <a:t>receptor</a:t>
            </a:r>
            <a:r>
              <a:rPr lang="it-IT" dirty="0" smtClean="0"/>
              <a:t> (</a:t>
            </a:r>
            <a:r>
              <a:rPr lang="it-IT" dirty="0" err="1" smtClean="0"/>
              <a:t>RyR</a:t>
            </a:r>
            <a:r>
              <a:rPr lang="it-IT" dirty="0" smtClean="0"/>
              <a:t>) by a </a:t>
            </a:r>
            <a:r>
              <a:rPr lang="it-IT" dirty="0" err="1" smtClean="0"/>
              <a:t>process</a:t>
            </a:r>
            <a:r>
              <a:rPr lang="it-IT" dirty="0" smtClean="0"/>
              <a:t> </a:t>
            </a:r>
            <a:r>
              <a:rPr lang="it-IT" dirty="0" err="1" smtClean="0"/>
              <a:t>calledcalcium-induced</a:t>
            </a:r>
            <a:r>
              <a:rPr lang="it-IT" dirty="0" smtClean="0"/>
              <a:t> </a:t>
            </a:r>
            <a:r>
              <a:rPr lang="it-IT" dirty="0" err="1" smtClean="0"/>
              <a:t>calcium</a:t>
            </a:r>
            <a:r>
              <a:rPr lang="it-IT" dirty="0" smtClean="0"/>
              <a:t> release (CICR). </a:t>
            </a:r>
            <a:r>
              <a:rPr lang="it-IT" dirty="0" err="1" smtClean="0"/>
              <a:t>Transport</a:t>
            </a:r>
            <a:r>
              <a:rPr lang="it-IT" dirty="0" smtClean="0"/>
              <a:t> of Ca2+across the plasma membrane to </a:t>
            </a:r>
            <a:r>
              <a:rPr lang="it-IT" dirty="0" err="1" smtClean="0"/>
              <a:t>theextracellular</a:t>
            </a:r>
            <a:r>
              <a:rPr lang="it-IT" dirty="0" smtClean="0"/>
              <a:t> </a:t>
            </a:r>
            <a:r>
              <a:rPr lang="it-IT" dirty="0" err="1" smtClean="0"/>
              <a:t>space</a:t>
            </a:r>
            <a:r>
              <a:rPr lang="it-IT" dirty="0" smtClean="0"/>
              <a:t> </a:t>
            </a:r>
            <a:r>
              <a:rPr lang="it-IT" dirty="0" err="1" smtClean="0"/>
              <a:t>takes</a:t>
            </a:r>
            <a:r>
              <a:rPr lang="it-IT" dirty="0" smtClean="0"/>
              <a:t> </a:t>
            </a:r>
            <a:r>
              <a:rPr lang="it-IT" dirty="0" err="1" smtClean="0"/>
              <a:t>place</a:t>
            </a:r>
            <a:r>
              <a:rPr lang="it-IT" dirty="0" smtClean="0"/>
              <a:t> via the plasma membrane </a:t>
            </a:r>
            <a:r>
              <a:rPr lang="it-IT" dirty="0" err="1" smtClean="0"/>
              <a:t>calcium</a:t>
            </a:r>
            <a:r>
              <a:rPr lang="it-IT" dirty="0" smtClean="0"/>
              <a:t> </a:t>
            </a:r>
            <a:r>
              <a:rPr lang="it-IT" dirty="0" err="1" smtClean="0"/>
              <a:t>ATPase</a:t>
            </a:r>
            <a:r>
              <a:rPr lang="it-IT" dirty="0" smtClean="0"/>
              <a:t> (PMCA) and the Na+/Ca2+exchanger. The </a:t>
            </a:r>
            <a:r>
              <a:rPr lang="it-IT" dirty="0" err="1" smtClean="0"/>
              <a:t>sarco-endoplasmic</a:t>
            </a:r>
            <a:r>
              <a:rPr lang="it-IT" dirty="0" smtClean="0"/>
              <a:t> </a:t>
            </a:r>
            <a:r>
              <a:rPr lang="it-IT" dirty="0" err="1" smtClean="0"/>
              <a:t>reticulum</a:t>
            </a:r>
            <a:r>
              <a:rPr lang="it-IT" dirty="0" smtClean="0"/>
              <a:t> </a:t>
            </a:r>
            <a:r>
              <a:rPr lang="it-IT" dirty="0" err="1" smtClean="0"/>
              <a:t>calcium</a:t>
            </a:r>
            <a:r>
              <a:rPr lang="it-IT" dirty="0" smtClean="0"/>
              <a:t> </a:t>
            </a:r>
            <a:r>
              <a:rPr lang="it-IT" dirty="0" err="1" smtClean="0"/>
              <a:t>ATPase</a:t>
            </a:r>
            <a:r>
              <a:rPr lang="it-IT" dirty="0" smtClean="0"/>
              <a:t> (SERCA) </a:t>
            </a:r>
            <a:r>
              <a:rPr lang="it-IT" dirty="0" err="1" smtClean="0"/>
              <a:t>transports</a:t>
            </a:r>
            <a:r>
              <a:rPr lang="it-IT" dirty="0" smtClean="0"/>
              <a:t> Ca2+into the ER </a:t>
            </a:r>
            <a:r>
              <a:rPr lang="it-IT" dirty="0" err="1" smtClean="0"/>
              <a:t>innonexcitable</a:t>
            </a:r>
            <a:r>
              <a:rPr lang="it-IT" dirty="0" smtClean="0"/>
              <a:t> </a:t>
            </a:r>
            <a:r>
              <a:rPr lang="it-IT" dirty="0" err="1" smtClean="0"/>
              <a:t>cells</a:t>
            </a:r>
            <a:r>
              <a:rPr lang="it-IT" dirty="0" smtClean="0"/>
              <a:t>, or the SR in </a:t>
            </a:r>
            <a:r>
              <a:rPr lang="it-IT" dirty="0" err="1" smtClean="0"/>
              <a:t>muscle</a:t>
            </a:r>
            <a:r>
              <a:rPr lang="it-IT" dirty="0" smtClean="0"/>
              <a:t> </a:t>
            </a:r>
            <a:r>
              <a:rPr lang="it-IT" dirty="0" err="1" smtClean="0"/>
              <a:t>cells</a:t>
            </a:r>
            <a:r>
              <a:rPr lang="it-IT" dirty="0" smtClean="0"/>
              <a:t>. </a:t>
            </a:r>
            <a:r>
              <a:rPr lang="it-IT" dirty="0" err="1" smtClean="0"/>
              <a:t>Mitochondrial</a:t>
            </a:r>
            <a:r>
              <a:rPr lang="it-IT" dirty="0" smtClean="0"/>
              <a:t> </a:t>
            </a:r>
            <a:r>
              <a:rPr lang="it-IT" dirty="0" err="1" smtClean="0"/>
              <a:t>membranes</a:t>
            </a:r>
            <a:r>
              <a:rPr lang="it-IT" dirty="0" smtClean="0"/>
              <a:t> can </a:t>
            </a:r>
            <a:r>
              <a:rPr lang="it-IT" dirty="0" err="1" smtClean="0"/>
              <a:t>also</a:t>
            </a:r>
            <a:r>
              <a:rPr lang="it-IT" dirty="0" smtClean="0"/>
              <a:t> buffer Ca2+bytransport of the </a:t>
            </a:r>
            <a:r>
              <a:rPr lang="it-IT" dirty="0" err="1" smtClean="0"/>
              <a:t>ion</a:t>
            </a:r>
            <a:r>
              <a:rPr lang="it-IT" dirty="0" smtClean="0"/>
              <a:t> </a:t>
            </a:r>
            <a:r>
              <a:rPr lang="it-IT" dirty="0" err="1" smtClean="0"/>
              <a:t>into</a:t>
            </a:r>
            <a:r>
              <a:rPr lang="it-IT" dirty="0" smtClean="0"/>
              <a:t> the </a:t>
            </a:r>
            <a:r>
              <a:rPr lang="it-IT" dirty="0" err="1" smtClean="0"/>
              <a:t>mitochondrial</a:t>
            </a:r>
            <a:r>
              <a:rPr lang="it-IT" dirty="0" smtClean="0"/>
              <a:t> </a:t>
            </a:r>
            <a:r>
              <a:rPr lang="it-IT" dirty="0" err="1" smtClean="0"/>
              <a:t>matrix</a:t>
            </a:r>
            <a:r>
              <a:rPr lang="it-IT" dirty="0" smtClean="0"/>
              <a:t> via Ca2+uniporters. </a:t>
            </a:r>
            <a:r>
              <a:rPr lang="it-IT" dirty="0" err="1" smtClean="0"/>
              <a:t>Abnormal</a:t>
            </a:r>
            <a:r>
              <a:rPr lang="it-IT" dirty="0" smtClean="0"/>
              <a:t> </a:t>
            </a:r>
            <a:r>
              <a:rPr lang="it-IT" dirty="0" err="1" smtClean="0"/>
              <a:t>increase</a:t>
            </a:r>
            <a:r>
              <a:rPr lang="it-IT" dirty="0" smtClean="0"/>
              <a:t> </a:t>
            </a:r>
            <a:r>
              <a:rPr lang="it-IT" dirty="0" err="1" smtClean="0"/>
              <a:t>ofmitochondrial</a:t>
            </a:r>
            <a:r>
              <a:rPr lang="it-IT" dirty="0" smtClean="0"/>
              <a:t> </a:t>
            </a:r>
            <a:r>
              <a:rPr lang="it-IT" dirty="0" err="1" smtClean="0"/>
              <a:t>matrix</a:t>
            </a:r>
            <a:r>
              <a:rPr lang="it-IT" dirty="0" smtClean="0"/>
              <a:t> Ca2+concentration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prevented</a:t>
            </a:r>
            <a:r>
              <a:rPr lang="it-IT" dirty="0" smtClean="0"/>
              <a:t> by </a:t>
            </a:r>
            <a:r>
              <a:rPr lang="it-IT" dirty="0" err="1" smtClean="0"/>
              <a:t>transport</a:t>
            </a:r>
            <a:r>
              <a:rPr lang="it-IT" dirty="0" smtClean="0"/>
              <a:t> in the reverse </a:t>
            </a:r>
            <a:r>
              <a:rPr lang="it-IT" dirty="0" err="1" smtClean="0"/>
              <a:t>direction</a:t>
            </a:r>
            <a:r>
              <a:rPr lang="it-IT" dirty="0" smtClean="0"/>
              <a:t> </a:t>
            </a:r>
            <a:r>
              <a:rPr lang="it-IT" dirty="0" err="1" smtClean="0"/>
              <a:t>viamitochondrial</a:t>
            </a:r>
            <a:r>
              <a:rPr lang="it-IT" dirty="0" smtClean="0"/>
              <a:t> Na+/Ca2+exchangers. </a:t>
            </a:r>
          </a:p>
          <a:p>
            <a:endParaRPr lang="it-IT" dirty="0" smtClean="0"/>
          </a:p>
          <a:p>
            <a:r>
              <a:rPr lang="it-IT" dirty="0" smtClean="0"/>
              <a:t>(PDF) </a:t>
            </a:r>
            <a:r>
              <a:rPr lang="it-IT" dirty="0" err="1" smtClean="0"/>
              <a:t>Calcium</a:t>
            </a:r>
            <a:r>
              <a:rPr lang="it-IT" dirty="0" smtClean="0"/>
              <a:t> in </a:t>
            </a:r>
            <a:r>
              <a:rPr lang="it-IT" dirty="0" err="1" smtClean="0"/>
              <a:t>cell</a:t>
            </a:r>
            <a:r>
              <a:rPr lang="it-IT" dirty="0" smtClean="0"/>
              <a:t> </a:t>
            </a:r>
            <a:r>
              <a:rPr lang="it-IT" dirty="0" err="1" smtClean="0"/>
              <a:t>injury</a:t>
            </a:r>
            <a:r>
              <a:rPr lang="it-IT" dirty="0" smtClean="0"/>
              <a:t> and </a:t>
            </a:r>
            <a:r>
              <a:rPr lang="it-IT" dirty="0" err="1" smtClean="0"/>
              <a:t>death</a:t>
            </a:r>
            <a:r>
              <a:rPr lang="it-IT" dirty="0" smtClean="0"/>
              <a:t>. </a:t>
            </a:r>
            <a:r>
              <a:rPr lang="it-IT" dirty="0" err="1" smtClean="0"/>
              <a:t>Available</a:t>
            </a:r>
            <a:r>
              <a:rPr lang="it-IT" dirty="0" smtClean="0"/>
              <a:t> from: </a:t>
            </a:r>
            <a:r>
              <a:rPr lang="it-IT" dirty="0" err="1" smtClean="0"/>
              <a:t>https</a:t>
            </a:r>
            <a:r>
              <a:rPr lang="it-IT" dirty="0" smtClean="0"/>
              <a:t>://</a:t>
            </a:r>
            <a:r>
              <a:rPr lang="it-IT" dirty="0" err="1" smtClean="0"/>
              <a:t>www.researchgate.net</a:t>
            </a:r>
            <a:r>
              <a:rPr lang="it-IT" dirty="0" smtClean="0"/>
              <a:t>/</a:t>
            </a:r>
            <a:r>
              <a:rPr lang="it-IT" dirty="0" err="1" smtClean="0"/>
              <a:t>publication</a:t>
            </a:r>
            <a:r>
              <a:rPr lang="it-IT" dirty="0" smtClean="0"/>
              <a:t>/5808945_Calcium_in_cell_injury_and_death [</a:t>
            </a:r>
            <a:r>
              <a:rPr lang="it-IT" dirty="0" err="1" smtClean="0"/>
              <a:t>accessed</a:t>
            </a:r>
            <a:r>
              <a:rPr lang="it-IT" dirty="0" smtClean="0"/>
              <a:t> </a:t>
            </a:r>
            <a:r>
              <a:rPr lang="it-IT" dirty="0" err="1" smtClean="0"/>
              <a:t>Nov</a:t>
            </a:r>
            <a:r>
              <a:rPr lang="it-IT" dirty="0" smtClean="0"/>
              <a:t> 08 2019].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AEB0-A824-0D48-BEDA-DD5AC97BD39B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8762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r>
              <a:rPr lang="hr-HR" dirty="0" smtClean="0"/>
              <a:t>DOI: 10.1074/jbc.M300509200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SCHEMA 1. Il ciclo di reazione</a:t>
            </a:r>
            <a:r>
              <a:rPr lang="it-IT" baseline="0" dirty="0" smtClean="0"/>
              <a:t> (semplificato) della pompa SERCA</a:t>
            </a:r>
            <a:r>
              <a:rPr lang="it-IT" dirty="0" smtClean="0"/>
              <a:t>. </a:t>
            </a:r>
          </a:p>
          <a:p>
            <a:r>
              <a:rPr lang="it-IT" dirty="0" smtClean="0"/>
              <a:t>Nel ciclo enzimatico reversibile, il legame di Ca++</a:t>
            </a:r>
            <a:r>
              <a:rPr lang="it-IT" baseline="0" dirty="0" smtClean="0"/>
              <a:t> </a:t>
            </a:r>
            <a:r>
              <a:rPr lang="it-IT" dirty="0" smtClean="0"/>
              <a:t>dal </a:t>
            </a:r>
            <a:r>
              <a:rPr lang="it-IT" dirty="0" err="1" smtClean="0"/>
              <a:t>citosol</a:t>
            </a:r>
            <a:r>
              <a:rPr lang="it-IT" dirty="0" smtClean="0"/>
              <a:t> a siti di legame ad alta affinità situati nei domini </a:t>
            </a:r>
            <a:r>
              <a:rPr lang="it-IT" dirty="0" err="1" smtClean="0"/>
              <a:t>transmembrana</a:t>
            </a:r>
            <a:r>
              <a:rPr lang="it-IT" dirty="0" smtClean="0"/>
              <a:t> è strettamente associato al legame di ATP con il dominio </a:t>
            </a:r>
            <a:r>
              <a:rPr lang="it-IT" dirty="0" err="1" smtClean="0"/>
              <a:t>citosolico</a:t>
            </a:r>
            <a:r>
              <a:rPr lang="it-IT" dirty="0" smtClean="0"/>
              <a:t> e alla successiva formazione di un intermedio </a:t>
            </a:r>
            <a:r>
              <a:rPr lang="it-IT" dirty="0" err="1" smtClean="0"/>
              <a:t>fosfoenzima</a:t>
            </a:r>
            <a:r>
              <a:rPr lang="it-IT" dirty="0" smtClean="0"/>
              <a:t>. </a:t>
            </a:r>
          </a:p>
          <a:p>
            <a:r>
              <a:rPr lang="it-IT" dirty="0" smtClean="0"/>
              <a:t>In questo stato E 1 - </a:t>
            </a:r>
            <a:r>
              <a:rPr lang="it-IT" dirty="0" err="1" smtClean="0"/>
              <a:t>P</a:t>
            </a:r>
            <a:r>
              <a:rPr lang="it-IT" dirty="0" smtClean="0"/>
              <a:t> ad alta energia, l'enzima passa attraverso una vasta serie di cambiamenti conformazionali per spostare gli ioni attraverso il poro </a:t>
            </a:r>
            <a:r>
              <a:rPr lang="it-IT" dirty="0" err="1" smtClean="0"/>
              <a:t>transmembrana</a:t>
            </a:r>
            <a:r>
              <a:rPr lang="it-IT" dirty="0" smtClean="0"/>
              <a:t>. </a:t>
            </a:r>
          </a:p>
          <a:p>
            <a:r>
              <a:rPr lang="it-IT" dirty="0" smtClean="0"/>
              <a:t>Il rilascio di Ca ++ sull'altro lato della membrana è strettamente associato transizione del </a:t>
            </a:r>
            <a:r>
              <a:rPr lang="it-IT" dirty="0" err="1" smtClean="0"/>
              <a:t>fosfoenzima</a:t>
            </a:r>
            <a:r>
              <a:rPr lang="it-IT" dirty="0" smtClean="0"/>
              <a:t> allo stato energetico inferiore, E 2-P, e alla successiva </a:t>
            </a:r>
            <a:r>
              <a:rPr lang="it-IT" dirty="0" err="1" smtClean="0"/>
              <a:t>defosforilazione</a:t>
            </a:r>
            <a:r>
              <a:rPr lang="it-IT" dirty="0" smtClean="0"/>
              <a:t> dell'enzima. 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797F66-A4C2-7445-9AC8-861CCBDEE027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860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r>
              <a:rPr lang="it-IT" dirty="0" err="1" smtClean="0"/>
              <a:t>https</a:t>
            </a:r>
            <a:r>
              <a:rPr lang="it-IT" dirty="0" smtClean="0"/>
              <a:t>://</a:t>
            </a:r>
            <a:r>
              <a:rPr lang="it-IT" dirty="0" err="1" smtClean="0"/>
              <a:t>doctorlib.info</a:t>
            </a:r>
            <a:r>
              <a:rPr lang="it-IT" dirty="0" smtClean="0"/>
              <a:t>/</a:t>
            </a:r>
            <a:r>
              <a:rPr lang="it-IT" dirty="0" err="1" smtClean="0"/>
              <a:t>physiology</a:t>
            </a:r>
            <a:r>
              <a:rPr lang="it-IT" dirty="0" smtClean="0"/>
              <a:t>/</a:t>
            </a:r>
            <a:r>
              <a:rPr lang="it-IT" dirty="0" err="1" smtClean="0"/>
              <a:t>medical</a:t>
            </a:r>
            <a:r>
              <a:rPr lang="it-IT" dirty="0" smtClean="0"/>
              <a:t>/343.html</a:t>
            </a:r>
          </a:p>
          <a:p>
            <a:endParaRPr lang="it-IT" dirty="0" smtClean="0"/>
          </a:p>
          <a:p>
            <a:r>
              <a:rPr lang="it-IT" dirty="0" smtClean="0"/>
              <a:t>L’affaticamento può avere anche </a:t>
            </a:r>
            <a:r>
              <a:rPr lang="it-IT" dirty="0" smtClean="0"/>
              <a:t>Cause centrali, legate ad</a:t>
            </a:r>
            <a:r>
              <a:rPr lang="it-IT" baseline="0" dirty="0" smtClean="0"/>
              <a:t> </a:t>
            </a:r>
            <a:r>
              <a:rPr lang="it-IT" dirty="0" smtClean="0"/>
              <a:t>afferenze sensoriali</a:t>
            </a:r>
            <a:r>
              <a:rPr lang="it-IT" baseline="0" dirty="0" smtClean="0"/>
              <a:t> e </a:t>
            </a:r>
            <a:r>
              <a:rPr lang="it-IT" dirty="0" smtClean="0"/>
              <a:t>fattori emotivi. Qui non trattate.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AEB0-A824-0D48-BEDA-DD5AC97BD39B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7258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r>
              <a:rPr lang="it-IT" dirty="0" err="1" smtClean="0"/>
              <a:t>https</a:t>
            </a:r>
            <a:r>
              <a:rPr lang="it-IT" dirty="0" smtClean="0"/>
              <a:t>://</a:t>
            </a:r>
            <a:r>
              <a:rPr lang="it-IT" dirty="0" err="1" smtClean="0"/>
              <a:t>doctorlib.info</a:t>
            </a:r>
            <a:r>
              <a:rPr lang="it-IT" dirty="0" smtClean="0"/>
              <a:t>/</a:t>
            </a:r>
            <a:r>
              <a:rPr lang="it-IT" dirty="0" err="1" smtClean="0"/>
              <a:t>physiology</a:t>
            </a:r>
            <a:r>
              <a:rPr lang="it-IT" dirty="0" smtClean="0"/>
              <a:t>/</a:t>
            </a:r>
            <a:r>
              <a:rPr lang="it-IT" dirty="0" err="1" smtClean="0"/>
              <a:t>medical</a:t>
            </a:r>
            <a:r>
              <a:rPr lang="it-IT" dirty="0" smtClean="0"/>
              <a:t>/343.html</a:t>
            </a:r>
          </a:p>
          <a:p>
            <a:endParaRPr lang="it-IT" dirty="0" smtClean="0"/>
          </a:p>
          <a:p>
            <a:r>
              <a:rPr lang="it-IT" dirty="0" smtClean="0"/>
              <a:t>L’affaticamento può avere anche Cause centrali, legate ad</a:t>
            </a:r>
            <a:r>
              <a:rPr lang="it-IT" baseline="0" dirty="0" smtClean="0"/>
              <a:t> </a:t>
            </a:r>
            <a:r>
              <a:rPr lang="it-IT" dirty="0" smtClean="0"/>
              <a:t>afferenze sensoriali</a:t>
            </a:r>
            <a:r>
              <a:rPr lang="it-IT" baseline="0" dirty="0" smtClean="0"/>
              <a:t> e </a:t>
            </a:r>
            <a:r>
              <a:rPr lang="it-IT" dirty="0" smtClean="0"/>
              <a:t>fattori emotivi. Qui non trattate.</a:t>
            </a:r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AEB0-A824-0D48-BEDA-DD5AC97BD39B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4164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12/11/2019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C644-CFC0-BB42-8B8F-CE10BF2DE35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7413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12/11/2019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C644-CFC0-BB42-8B8F-CE10BF2DE35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7450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12/11/2019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C644-CFC0-BB42-8B8F-CE10BF2DE35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3172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640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12/11/2019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C644-CFC0-BB42-8B8F-CE10BF2DE35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2983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12/11/2019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C644-CFC0-BB42-8B8F-CE10BF2DE35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7298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12/11/2019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C644-CFC0-BB42-8B8F-CE10BF2DE35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8747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12/11/2019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C644-CFC0-BB42-8B8F-CE10BF2DE35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760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12/11/2019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C644-CFC0-BB42-8B8F-CE10BF2DE35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9988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12/11/2019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C644-CFC0-BB42-8B8F-CE10BF2DE35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646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12/11/2019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C644-CFC0-BB42-8B8F-CE10BF2DE35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4366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12/11/2019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C644-CFC0-BB42-8B8F-CE10BF2DE35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7332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12/11/2019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2C644-CFC0-BB42-8B8F-CE10BF2DE35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074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dirty="0">
                <a:latin typeface="Calibri" charset="0"/>
              </a:rPr>
              <a:t>Lezione </a:t>
            </a:r>
            <a:r>
              <a:rPr lang="it-IT" dirty="0" smtClean="0">
                <a:latin typeface="Calibri" charset="0"/>
              </a:rPr>
              <a:t>19 </a:t>
            </a:r>
            <a:endParaRPr lang="it-IT" dirty="0">
              <a:latin typeface="Calibri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28700" y="3394364"/>
            <a:ext cx="7086600" cy="2244436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it-IT" sz="5100" dirty="0" smtClean="0"/>
              <a:t>Casi metabolici del muscolo</a:t>
            </a:r>
          </a:p>
          <a:p>
            <a:pPr>
              <a:defRPr/>
            </a:pPr>
            <a:r>
              <a:rPr lang="it-IT" dirty="0"/>
              <a:t>Tipi di fibre muscolari</a:t>
            </a:r>
          </a:p>
          <a:p>
            <a:pPr>
              <a:defRPr/>
            </a:pPr>
            <a:r>
              <a:rPr lang="it-IT" dirty="0" smtClean="0"/>
              <a:t>affaticamento</a:t>
            </a:r>
            <a:endParaRPr lang="it-IT" dirty="0"/>
          </a:p>
          <a:p>
            <a:pPr>
              <a:defRPr/>
            </a:pPr>
            <a:r>
              <a:rPr lang="it-IT" dirty="0" smtClean="0"/>
              <a:t>tetania</a:t>
            </a:r>
            <a:endParaRPr lang="it-IT" dirty="0" smtClean="0"/>
          </a:p>
          <a:p>
            <a:pPr>
              <a:defRPr/>
            </a:pPr>
            <a:r>
              <a:rPr lang="it-IT" dirty="0" smtClean="0"/>
              <a:t>acidosi</a:t>
            </a:r>
            <a:endParaRPr lang="it-IT" dirty="0" smtClean="0"/>
          </a:p>
        </p:txBody>
      </p:sp>
      <p:sp>
        <p:nvSpPr>
          <p:cNvPr id="18435" name="Segnaposto data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200" smtClean="0">
                <a:solidFill>
                  <a:srgbClr val="898989"/>
                </a:solidFill>
                <a:latin typeface="Calibri" charset="0"/>
              </a:rPr>
              <a:t>12/11/2019</a:t>
            </a:r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8436" name="Segnaposto piè di pagina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898989"/>
                </a:solidFill>
                <a:latin typeface="Calibri" charset="0"/>
              </a:rPr>
              <a:t>091FA - BIOCHIMICA APPLICATA MEDICA  </a:t>
            </a:r>
          </a:p>
        </p:txBody>
      </p:sp>
      <p:sp>
        <p:nvSpPr>
          <p:cNvPr id="18437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B728ED6-EC3B-7E48-8AB3-BA367B28E95A}" type="slidenum">
              <a:rPr lang="it-IT" sz="1200">
                <a:solidFill>
                  <a:srgbClr val="898989"/>
                </a:solidFill>
                <a:latin typeface="Calibri" charset="0"/>
              </a:rPr>
              <a:pPr/>
              <a:t>1</a:t>
            </a:fld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084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Riduzione dell’eccitabilità del sarcolemma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it-IT" dirty="0" smtClean="0"/>
              <a:t>La continua formazione di </a:t>
            </a:r>
            <a:r>
              <a:rPr lang="it-IT" dirty="0"/>
              <a:t>potenziali d'azione durante l'esercizio fisico intenso, </a:t>
            </a:r>
            <a:r>
              <a:rPr lang="it-IT" dirty="0" smtClean="0"/>
              <a:t>causa l'ingresso </a:t>
            </a:r>
            <a:r>
              <a:rPr lang="it-IT" dirty="0"/>
              <a:t>di Na + e l'uscita di K + </a:t>
            </a:r>
            <a:endParaRPr lang="it-IT" dirty="0" smtClean="0"/>
          </a:p>
          <a:p>
            <a:r>
              <a:rPr lang="it-IT" dirty="0" smtClean="0"/>
              <a:t>Si supera </a:t>
            </a:r>
            <a:r>
              <a:rPr lang="it-IT" dirty="0"/>
              <a:t>la capacità della pompa Na-K </a:t>
            </a:r>
            <a:r>
              <a:rPr lang="it-IT" dirty="0" smtClean="0"/>
              <a:t>di </a:t>
            </a:r>
            <a:r>
              <a:rPr lang="it-IT" dirty="0"/>
              <a:t>ripristinare e mantenere i normali gradienti di concentrazione ionica a riposo. </a:t>
            </a:r>
            <a:endParaRPr lang="it-IT" dirty="0" smtClean="0"/>
          </a:p>
          <a:p>
            <a:r>
              <a:rPr lang="it-IT" dirty="0" smtClean="0"/>
              <a:t>Di </a:t>
            </a:r>
            <a:r>
              <a:rPr lang="it-IT" dirty="0"/>
              <a:t>conseguenza, [K +] </a:t>
            </a:r>
            <a:r>
              <a:rPr lang="it-IT" dirty="0" smtClean="0"/>
              <a:t>e/o </a:t>
            </a:r>
            <a:r>
              <a:rPr lang="it-IT" dirty="0"/>
              <a:t>[Na +] </a:t>
            </a:r>
            <a:r>
              <a:rPr lang="it-IT" dirty="0" smtClean="0"/>
              <a:t>aumentano.</a:t>
            </a:r>
            <a:endParaRPr lang="it-IT" dirty="0"/>
          </a:p>
          <a:p>
            <a:r>
              <a:rPr lang="it-IT" dirty="0" smtClean="0"/>
              <a:t>Il </a:t>
            </a:r>
            <a:r>
              <a:rPr lang="it-IT" dirty="0"/>
              <a:t>potenziale di membrana a riposo delle fibre muscolari </a:t>
            </a:r>
            <a:r>
              <a:rPr lang="it-IT" dirty="0" smtClean="0"/>
              <a:t>è </a:t>
            </a:r>
            <a:r>
              <a:rPr lang="it-IT" dirty="0"/>
              <a:t>più positivo di 10-20 </a:t>
            </a:r>
            <a:r>
              <a:rPr lang="it-IT" dirty="0" err="1"/>
              <a:t>mV</a:t>
            </a:r>
            <a:r>
              <a:rPr lang="it-IT" dirty="0"/>
              <a:t>. </a:t>
            </a:r>
            <a:endParaRPr lang="it-IT" dirty="0" smtClean="0"/>
          </a:p>
          <a:p>
            <a:r>
              <a:rPr lang="it-IT" dirty="0" smtClean="0"/>
              <a:t>Questa </a:t>
            </a:r>
            <a:r>
              <a:rPr lang="it-IT" dirty="0"/>
              <a:t>depolarizzazione inattiva i canali Na + dipendenti </a:t>
            </a:r>
            <a:r>
              <a:rPr lang="it-IT" dirty="0" smtClean="0"/>
              <a:t>dal voltaggio.</a:t>
            </a:r>
          </a:p>
          <a:p>
            <a:r>
              <a:rPr lang="it-IT" dirty="0" smtClean="0"/>
              <a:t>Ciò rende </a:t>
            </a:r>
            <a:r>
              <a:rPr lang="it-IT" dirty="0"/>
              <a:t>più difficile l'avvio e la propagazione dei potenziali d'azione. </a:t>
            </a:r>
            <a:endParaRPr lang="it-IT" dirty="0" smtClean="0"/>
          </a:p>
          <a:p>
            <a:r>
              <a:rPr lang="it-IT" dirty="0" smtClean="0"/>
              <a:t>All'interno </a:t>
            </a:r>
            <a:r>
              <a:rPr lang="it-IT" dirty="0"/>
              <a:t>del tubulo T, tale depolarizzazione compromette la capacità dei canali Ca2 + di tipo L di attivare i canali </a:t>
            </a:r>
            <a:r>
              <a:rPr lang="it-IT" dirty="0" smtClean="0"/>
              <a:t>di </a:t>
            </a:r>
            <a:r>
              <a:rPr lang="it-IT" dirty="0"/>
              <a:t>rilascio di Ca2 </a:t>
            </a:r>
            <a:r>
              <a:rPr lang="it-IT" dirty="0" smtClean="0"/>
              <a:t>+ (</a:t>
            </a:r>
            <a:r>
              <a:rPr lang="it-IT" dirty="0"/>
              <a:t>dipendenti dalla </a:t>
            </a:r>
            <a:r>
              <a:rPr lang="it-IT" dirty="0" err="1"/>
              <a:t>rianodina</a:t>
            </a:r>
            <a:r>
              <a:rPr lang="it-IT" dirty="0"/>
              <a:t>)</a:t>
            </a:r>
            <a:r>
              <a:rPr lang="it-IT" dirty="0" smtClean="0"/>
              <a:t> nel reticolo sarcoplasmatico. </a:t>
            </a:r>
          </a:p>
          <a:p>
            <a:r>
              <a:rPr lang="it-IT" dirty="0" smtClean="0"/>
              <a:t>La </a:t>
            </a:r>
            <a:r>
              <a:rPr lang="it-IT" dirty="0"/>
              <a:t>fatica derivante da un'eccitabilità della membrana compromessa è particolarmente evidente alle alte frequenze di stimolazione durante il reclutamento di unità motorie di tipo II: affaticamento ad alta frequenza. Alla cessazione dell'attività contrattile, </a:t>
            </a:r>
            <a:r>
              <a:rPr lang="it-IT" b="1" dirty="0"/>
              <a:t>l'omeostasi ionica e ATP si ripristina entro 30 minuti; pertanto, il recupero dall'affaticamento ad alta frequenza avviene in tempi relativamente rapidi.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12/11/2019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C644-CFC0-BB42-8B8F-CE10BF2DE358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0785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Riduzione del rilascio di Ca++ intracellulare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smtClean="0"/>
              <a:t>E’ dovuto alla riduzione delle riserve di Ca</a:t>
            </a:r>
            <a:r>
              <a:rPr lang="it-IT" baseline="30000" dirty="0" smtClean="0"/>
              <a:t>++</a:t>
            </a:r>
            <a:r>
              <a:rPr lang="it-IT" dirty="0" smtClean="0"/>
              <a:t> nel reticolo sarcoplasmatico</a:t>
            </a:r>
          </a:p>
          <a:p>
            <a:r>
              <a:rPr lang="it-IT" dirty="0" smtClean="0"/>
              <a:t>dovuto ad ridotta attività della pompa SERCA</a:t>
            </a:r>
          </a:p>
          <a:p>
            <a:r>
              <a:rPr lang="it-IT" dirty="0" smtClean="0"/>
              <a:t>dovuto a riduzione di disponibilità di ATP</a:t>
            </a:r>
          </a:p>
          <a:p>
            <a:r>
              <a:rPr lang="it-IT" dirty="0" smtClean="0"/>
              <a:t>Ciò causa un ridotto legame di Ca</a:t>
            </a:r>
            <a:r>
              <a:rPr lang="it-IT" baseline="30000" dirty="0" smtClean="0"/>
              <a:t>++</a:t>
            </a:r>
            <a:r>
              <a:rPr lang="it-IT" dirty="0" smtClean="0"/>
              <a:t> alla </a:t>
            </a:r>
            <a:r>
              <a:rPr lang="it-IT" dirty="0" err="1" smtClean="0"/>
              <a:t>troponina</a:t>
            </a:r>
            <a:r>
              <a:rPr lang="it-IT" dirty="0" smtClean="0"/>
              <a:t> C</a:t>
            </a:r>
          </a:p>
          <a:p>
            <a:r>
              <a:rPr lang="it-IT" dirty="0" smtClean="0"/>
              <a:t>Effetto: ridotto numero di interazioni actina-miosina (ponti crociati).</a:t>
            </a:r>
          </a:p>
          <a:p>
            <a:r>
              <a:rPr lang="it-IT" dirty="0"/>
              <a:t>L'affaticamento derivante da una riduzione del rilascio di Ca2 + è quindi particolarmente evidente alle basse frequenze di stimolazione durante il reclutamento di </a:t>
            </a:r>
            <a:r>
              <a:rPr lang="it-IT" b="1" dirty="0"/>
              <a:t>unità motorie di tipo I</a:t>
            </a:r>
            <a:r>
              <a:rPr lang="it-IT" dirty="0"/>
              <a:t>: affaticamento a bassa frequenza. Il </a:t>
            </a:r>
            <a:r>
              <a:rPr lang="it-IT" b="1" dirty="0"/>
              <a:t>recupero richiede diverse ore</a:t>
            </a:r>
            <a:r>
              <a:rPr lang="it-IT" dirty="0"/>
              <a:t>.</a:t>
            </a:r>
            <a:endParaRPr lang="it-IT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12/11/2019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C644-CFC0-BB42-8B8F-CE10BF2DE358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1190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latin typeface="Calibri" charset="0"/>
              </a:rPr>
              <a:t>L’estrema fatica muscolare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457200" y="4248150"/>
            <a:ext cx="8229600" cy="2298700"/>
          </a:xfrm>
          <a:ln>
            <a:solidFill>
              <a:srgbClr val="FF0000"/>
            </a:solidFill>
          </a:ln>
        </p:spPr>
        <p:txBody>
          <a:bodyPr/>
          <a:lstStyle/>
          <a:p>
            <a:pPr marL="342900" indent="-342900">
              <a:buFont typeface="+mj-lt"/>
              <a:buAutoNum type="arabicPeriod"/>
              <a:defRPr/>
            </a:pPr>
            <a:r>
              <a:rPr lang="it-IT" sz="1600" dirty="0" smtClean="0"/>
              <a:t>Demolizione di AMP a IMP</a:t>
            </a:r>
          </a:p>
          <a:p>
            <a:pPr lvl="1">
              <a:defRPr/>
            </a:pPr>
            <a:r>
              <a:rPr lang="it-IT" sz="1600" dirty="0" smtClean="0"/>
              <a:t>cala il substrato della </a:t>
            </a:r>
            <a:r>
              <a:rPr lang="it-IT" sz="1600" dirty="0" err="1" smtClean="0"/>
              <a:t>adenilato</a:t>
            </a:r>
            <a:r>
              <a:rPr lang="it-IT" sz="1600" dirty="0" smtClean="0"/>
              <a:t> </a:t>
            </a:r>
            <a:r>
              <a:rPr lang="it-IT" sz="1600" dirty="0" err="1" smtClean="0"/>
              <a:t>chinasi</a:t>
            </a:r>
            <a:r>
              <a:rPr lang="it-IT" sz="1600" dirty="0" smtClean="0"/>
              <a:t>, e ciò aumenta possibilità di fosforilazione dell’ADP a ATP (azione di massa)</a:t>
            </a:r>
          </a:p>
          <a:p>
            <a:pPr lvl="1">
              <a:defRPr/>
            </a:pPr>
            <a:r>
              <a:rPr lang="it-IT" sz="1600" dirty="0" smtClean="0"/>
              <a:t>deplezione della concentrazione cellulare degli </a:t>
            </a:r>
            <a:r>
              <a:rPr lang="it-IT" sz="1600" dirty="0" err="1" smtClean="0"/>
              <a:t>adenilati</a:t>
            </a:r>
            <a:r>
              <a:rPr lang="it-IT" sz="1600" dirty="0" smtClean="0"/>
              <a:t> (grave!!)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it-IT" sz="1600" dirty="0" err="1" smtClean="0"/>
              <a:t>Ammoniogenesi</a:t>
            </a:r>
            <a:endParaRPr lang="it-IT" sz="1600" dirty="0" smtClean="0"/>
          </a:p>
          <a:p>
            <a:pPr marL="742950" lvl="1" indent="-342900">
              <a:defRPr/>
            </a:pPr>
            <a:r>
              <a:rPr lang="it-IT" sz="1600" dirty="0" smtClean="0"/>
              <a:t>consumo di glutammato nella reazione della glutammina </a:t>
            </a:r>
            <a:r>
              <a:rPr lang="it-IT" sz="1600" dirty="0" err="1" smtClean="0"/>
              <a:t>sintetasi</a:t>
            </a:r>
            <a:r>
              <a:rPr lang="it-IT" sz="1600" dirty="0" smtClean="0"/>
              <a:t>, per </a:t>
            </a:r>
            <a:r>
              <a:rPr lang="it-IT" sz="1600" dirty="0" err="1" smtClean="0"/>
              <a:t>detossificazione</a:t>
            </a:r>
            <a:r>
              <a:rPr lang="it-IT" sz="1600" dirty="0" smtClean="0"/>
              <a:t> dell’ammonio</a:t>
            </a:r>
          </a:p>
          <a:p>
            <a:pPr marL="742950" lvl="1" indent="-342900">
              <a:defRPr/>
            </a:pPr>
            <a:r>
              <a:rPr lang="it-IT" sz="1600" dirty="0" smtClean="0"/>
              <a:t>proteolisi muscolare aumentata, per rifornimento di glutammato</a:t>
            </a:r>
            <a:endParaRPr lang="it-IT" sz="1600" dirty="0"/>
          </a:p>
        </p:txBody>
      </p:sp>
      <p:sp>
        <p:nvSpPr>
          <p:cNvPr id="87043" name="Segnaposto data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200" smtClean="0">
                <a:solidFill>
                  <a:srgbClr val="898989"/>
                </a:solidFill>
                <a:latin typeface="Calibri" charset="0"/>
              </a:rPr>
              <a:t>12/11/2019</a:t>
            </a:r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7044" name="Segnaposto piè di pagina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898989"/>
                </a:solidFill>
                <a:latin typeface="Calibri" charset="0"/>
              </a:rPr>
              <a:t>091FA - BIOCHIMICA APPLICATA MEDICA  </a:t>
            </a:r>
          </a:p>
        </p:txBody>
      </p:sp>
      <p:sp>
        <p:nvSpPr>
          <p:cNvPr id="87045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D71AF0D-6EB0-B34B-A8A8-636172727535}" type="slidenum">
              <a:rPr lang="it-IT" sz="1200">
                <a:solidFill>
                  <a:srgbClr val="898989"/>
                </a:solidFill>
                <a:latin typeface="Calibri" charset="0"/>
              </a:rPr>
              <a:pPr/>
              <a:t>12</a:t>
            </a:fld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8704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1155700"/>
            <a:ext cx="5916613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>
          <a:xfrm>
            <a:off x="1836738" y="3652838"/>
            <a:ext cx="5461000" cy="454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84912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Deplezione di ATP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Da 5 </a:t>
            </a:r>
            <a:r>
              <a:rPr lang="it-IT" dirty="0" err="1" smtClean="0"/>
              <a:t>mM</a:t>
            </a:r>
            <a:r>
              <a:rPr lang="it-IT" dirty="0" smtClean="0"/>
              <a:t> a 2 </a:t>
            </a:r>
            <a:r>
              <a:rPr lang="it-IT" dirty="0" err="1" smtClean="0"/>
              <a:t>mM</a:t>
            </a:r>
            <a:endParaRPr lang="it-IT" dirty="0" smtClean="0"/>
          </a:p>
          <a:p>
            <a:r>
              <a:rPr lang="it-IT" dirty="0" smtClean="0"/>
              <a:t>Le fibre più colpite sono quelle vicine alle pompe del Ca</a:t>
            </a:r>
            <a:r>
              <a:rPr lang="it-IT" baseline="30000" dirty="0" smtClean="0"/>
              <a:t>++ </a:t>
            </a:r>
            <a:r>
              <a:rPr lang="it-IT" dirty="0" smtClean="0"/>
              <a:t>(plasma membrana e reticolo sarcoplasmatico)</a:t>
            </a:r>
          </a:p>
          <a:p>
            <a:r>
              <a:rPr lang="it-IT" dirty="0" smtClean="0"/>
              <a:t>IMPORTANTE. In queste condizioni si </a:t>
            </a:r>
            <a:r>
              <a:rPr lang="it-IT" dirty="0"/>
              <a:t>accumulano nel </a:t>
            </a:r>
            <a:r>
              <a:rPr lang="it-IT" dirty="0" smtClean="0"/>
              <a:t>sarcoplasma:</a:t>
            </a:r>
            <a:endParaRPr lang="it-IT" dirty="0"/>
          </a:p>
          <a:p>
            <a:pPr lvl="1"/>
            <a:r>
              <a:rPr lang="it-IT" dirty="0" err="1" smtClean="0"/>
              <a:t>Pi</a:t>
            </a:r>
            <a:endParaRPr lang="it-IT" dirty="0"/>
          </a:p>
          <a:p>
            <a:pPr lvl="1"/>
            <a:r>
              <a:rPr lang="it-IT" dirty="0" smtClean="0"/>
              <a:t>ADP</a:t>
            </a:r>
          </a:p>
          <a:p>
            <a:pPr lvl="1"/>
            <a:r>
              <a:rPr lang="it-IT" dirty="0" smtClean="0"/>
              <a:t>Mg</a:t>
            </a:r>
            <a:r>
              <a:rPr lang="it-IT" baseline="30000" dirty="0" smtClean="0"/>
              <a:t>++</a:t>
            </a:r>
            <a:endParaRPr lang="it-IT" dirty="0"/>
          </a:p>
          <a:p>
            <a:pPr lvl="1"/>
            <a:r>
              <a:rPr lang="it-IT" dirty="0" smtClean="0"/>
              <a:t>lattato </a:t>
            </a:r>
          </a:p>
          <a:p>
            <a:pPr lvl="1"/>
            <a:r>
              <a:rPr lang="it-IT" dirty="0" smtClean="0"/>
              <a:t>H</a:t>
            </a:r>
            <a:r>
              <a:rPr lang="it-IT" baseline="30000" dirty="0" smtClean="0"/>
              <a:t>+ </a:t>
            </a:r>
            <a:r>
              <a:rPr lang="it-IT" dirty="0" smtClean="0"/>
              <a:t>(</a:t>
            </a:r>
            <a:r>
              <a:rPr lang="it-IT" dirty="0" err="1" smtClean="0"/>
              <a:t>pH</a:t>
            </a:r>
            <a:r>
              <a:rPr lang="it-IT" dirty="0"/>
              <a:t> </a:t>
            </a:r>
            <a:r>
              <a:rPr lang="it-IT" dirty="0" smtClean="0"/>
              <a:t>da 7.2 a 6.2)</a:t>
            </a:r>
            <a:endParaRPr lang="it-IT" baseline="300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12/11/2019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C644-CFC0-BB42-8B8F-CE10BF2DE358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2443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Accumulo di acido lattico e </a:t>
            </a:r>
            <a:r>
              <a:rPr lang="it-IT" dirty="0" err="1" smtClean="0"/>
              <a:t>Pi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Il </a:t>
            </a:r>
            <a:r>
              <a:rPr lang="it-IT" dirty="0" err="1" smtClean="0"/>
              <a:t>pH</a:t>
            </a:r>
            <a:r>
              <a:rPr lang="it-IT" baseline="-25000" dirty="0" err="1" smtClean="0"/>
              <a:t>i</a:t>
            </a:r>
            <a:r>
              <a:rPr lang="it-IT" dirty="0" smtClean="0"/>
              <a:t> scende a </a:t>
            </a:r>
            <a:r>
              <a:rPr lang="it-IT" dirty="0"/>
              <a:t>un minimo di </a:t>
            </a:r>
            <a:r>
              <a:rPr lang="it-IT" dirty="0" smtClean="0"/>
              <a:t>6.2, che causa inibizione di: 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Attività </a:t>
            </a:r>
            <a:r>
              <a:rPr lang="it-IT" dirty="0"/>
              <a:t>della miosina </a:t>
            </a:r>
            <a:r>
              <a:rPr lang="it-IT" dirty="0" err="1" smtClean="0"/>
              <a:t>ATPasi</a:t>
            </a:r>
            <a:r>
              <a:rPr lang="it-IT" dirty="0" smtClean="0"/>
              <a:t> </a:t>
            </a:r>
          </a:p>
          <a:p>
            <a:pPr marL="914400" lvl="1" indent="-514350"/>
            <a:r>
              <a:rPr lang="it-IT" dirty="0" smtClean="0"/>
              <a:t>riduzione dell’interazione con l’actina</a:t>
            </a:r>
          </a:p>
          <a:p>
            <a:pPr marL="914400" lvl="1" indent="-514350"/>
            <a:r>
              <a:rPr lang="it-IT" dirty="0" smtClean="0"/>
              <a:t>riduzione della </a:t>
            </a:r>
            <a:r>
              <a:rPr lang="it-IT" dirty="0"/>
              <a:t>velocità di accorciamento. </a:t>
            </a:r>
            <a:endParaRPr lang="it-IT" dirty="0" smtClean="0"/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Legame </a:t>
            </a:r>
            <a:r>
              <a:rPr lang="it-IT" dirty="0"/>
              <a:t>di </a:t>
            </a:r>
            <a:r>
              <a:rPr lang="it-IT" dirty="0" smtClean="0"/>
              <a:t>Ca</a:t>
            </a:r>
            <a:r>
              <a:rPr lang="it-IT" baseline="30000" dirty="0" smtClean="0"/>
              <a:t>++</a:t>
            </a:r>
            <a:r>
              <a:rPr lang="it-IT" dirty="0" smtClean="0"/>
              <a:t> </a:t>
            </a:r>
            <a:r>
              <a:rPr lang="it-IT" dirty="0"/>
              <a:t>alla </a:t>
            </a:r>
            <a:r>
              <a:rPr lang="it-IT" dirty="0" err="1" smtClean="0"/>
              <a:t>troponina</a:t>
            </a:r>
            <a:endParaRPr lang="it-IT" dirty="0" smtClean="0"/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Attività della </a:t>
            </a:r>
            <a:r>
              <a:rPr lang="it-IT" dirty="0" smtClean="0"/>
              <a:t>pompa </a:t>
            </a:r>
            <a:r>
              <a:rPr lang="it-IT" dirty="0"/>
              <a:t>Na-K </a:t>
            </a:r>
            <a:r>
              <a:rPr lang="it-IT" dirty="0" err="1" smtClean="0"/>
              <a:t>ATPasi</a:t>
            </a:r>
            <a:r>
              <a:rPr lang="it-IT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Attività della </a:t>
            </a:r>
            <a:r>
              <a:rPr lang="it-IT" dirty="0" err="1" smtClean="0"/>
              <a:t>fosfofructochinasi</a:t>
            </a:r>
            <a:endParaRPr lang="it-IT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12/11/2019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C644-CFC0-BB42-8B8F-CE10BF2DE358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1924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Tetania (crampi)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96282"/>
            <a:ext cx="8229600" cy="506006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b="1" dirty="0"/>
              <a:t>M</a:t>
            </a:r>
            <a:r>
              <a:rPr lang="it-IT" b="1" dirty="0" smtClean="0"/>
              <a:t>uscolo </a:t>
            </a:r>
            <a:r>
              <a:rPr lang="it-IT" b="1" dirty="0" err="1" smtClean="0"/>
              <a:t>iper</a:t>
            </a:r>
            <a:r>
              <a:rPr lang="it-IT" b="1" dirty="0" smtClean="0"/>
              <a:t>-contratto, a seguito di un periodo prolungato di stimolazione </a:t>
            </a:r>
            <a:r>
              <a:rPr lang="it-IT" b="1" dirty="0" smtClean="0"/>
              <a:t>muscolare</a:t>
            </a:r>
          </a:p>
          <a:p>
            <a:pPr marL="0" indent="0">
              <a:buNone/>
            </a:pPr>
            <a:r>
              <a:rPr lang="it-IT" dirty="0" smtClean="0"/>
              <a:t>È </a:t>
            </a:r>
            <a:r>
              <a:rPr lang="it-IT" dirty="0" smtClean="0"/>
              <a:t>causata </a:t>
            </a:r>
            <a:r>
              <a:rPr lang="it-IT" dirty="0" smtClean="0"/>
              <a:t>da</a:t>
            </a:r>
            <a:r>
              <a:rPr lang="it-IT" dirty="0"/>
              <a:t> </a:t>
            </a:r>
            <a:r>
              <a:rPr lang="it-IT" sz="3200" b="1" dirty="0" smtClean="0"/>
              <a:t>esaurimento </a:t>
            </a:r>
            <a:r>
              <a:rPr lang="it-IT" sz="3200" b="1" dirty="0" smtClean="0"/>
              <a:t>dell'ATP </a:t>
            </a:r>
            <a:r>
              <a:rPr lang="it-IT" sz="3200" dirty="0" smtClean="0"/>
              <a:t>e delle sue fonti di </a:t>
            </a:r>
            <a:r>
              <a:rPr lang="it-IT" sz="3200" dirty="0" smtClean="0"/>
              <a:t>rifornimento</a:t>
            </a:r>
          </a:p>
          <a:p>
            <a:pPr marL="514350" lvl="1" indent="-514350">
              <a:buFont typeface="+mj-lt"/>
              <a:buAutoNum type="arabicPeriod"/>
            </a:pPr>
            <a:r>
              <a:rPr lang="it-IT" sz="2400" b="1" dirty="0"/>
              <a:t>Non si forma il complesso miosina-ATP</a:t>
            </a:r>
            <a:r>
              <a:rPr lang="it-IT" sz="2400" dirty="0"/>
              <a:t>, che consente il rilassamento</a:t>
            </a:r>
            <a:r>
              <a:rPr lang="it-IT" sz="2400" dirty="0" smtClean="0"/>
              <a:t>.</a:t>
            </a:r>
          </a:p>
          <a:p>
            <a:pPr marL="514350" lvl="1" indent="-514350">
              <a:buFont typeface="+mj-lt"/>
              <a:buAutoNum type="arabicPeriod"/>
            </a:pPr>
            <a:r>
              <a:rPr lang="it-IT" sz="2400" dirty="0"/>
              <a:t>la carenza di ATP </a:t>
            </a:r>
            <a:r>
              <a:rPr lang="it-IT" sz="2400" b="1" dirty="0"/>
              <a:t>non</a:t>
            </a:r>
            <a:r>
              <a:rPr lang="it-IT" sz="2400" dirty="0"/>
              <a:t> consente il </a:t>
            </a:r>
            <a:r>
              <a:rPr lang="it-IT" sz="2400" b="1" dirty="0"/>
              <a:t>trasporto attivo primario del Ca</a:t>
            </a:r>
            <a:r>
              <a:rPr lang="it-IT" sz="2400" b="1" baseline="30000" dirty="0"/>
              <a:t>++</a:t>
            </a:r>
            <a:r>
              <a:rPr lang="it-IT" sz="2400" dirty="0"/>
              <a:t> nel reticolo </a:t>
            </a:r>
            <a:r>
              <a:rPr lang="it-IT" sz="2400" dirty="0" err="1"/>
              <a:t>sarcolasmatico</a:t>
            </a:r>
            <a:r>
              <a:rPr lang="it-IT" sz="2400" dirty="0"/>
              <a:t> e nello spazio interstiziale (extracellulare</a:t>
            </a:r>
            <a:r>
              <a:rPr lang="it-IT" sz="2400" dirty="0" smtClean="0"/>
              <a:t>)</a:t>
            </a:r>
            <a:endParaRPr lang="it-IT" dirty="0" smtClean="0"/>
          </a:p>
          <a:p>
            <a:pPr marL="914400" lvl="2" indent="-514350"/>
            <a:r>
              <a:rPr lang="it-IT" dirty="0" smtClean="0"/>
              <a:t>Si forma il complesso Ca</a:t>
            </a:r>
            <a:r>
              <a:rPr lang="it-IT" baseline="30000" dirty="0" smtClean="0"/>
              <a:t>++</a:t>
            </a:r>
            <a:r>
              <a:rPr lang="it-IT" dirty="0" smtClean="0"/>
              <a:t>-</a:t>
            </a:r>
            <a:r>
              <a:rPr lang="it-IT" dirty="0" err="1" smtClean="0"/>
              <a:t>troponina</a:t>
            </a:r>
            <a:r>
              <a:rPr lang="it-IT" dirty="0" smtClean="0"/>
              <a:t> C</a:t>
            </a:r>
          </a:p>
          <a:p>
            <a:pPr marL="914400" lvl="2" indent="-514350"/>
            <a:r>
              <a:rPr lang="it-IT" dirty="0" smtClean="0"/>
              <a:t>Si </a:t>
            </a:r>
            <a:r>
              <a:rPr lang="it-IT" dirty="0"/>
              <a:t>formano i ponti crociati, con complesso testa della miosina-actina a bassa energia libera (stabile)</a:t>
            </a:r>
            <a:endParaRPr lang="it-IT" dirty="0" smtClean="0"/>
          </a:p>
          <a:p>
            <a:pPr marL="914400" lvl="2" indent="-514350"/>
            <a:endParaRPr lang="it-IT" dirty="0"/>
          </a:p>
          <a:p>
            <a:pPr marL="514350" lvl="1" indent="-514350">
              <a:buFont typeface="+mj-lt"/>
              <a:buAutoNum type="arabicPeriod"/>
            </a:pPr>
            <a:endParaRPr lang="it-IT" sz="2400" dirty="0"/>
          </a:p>
          <a:p>
            <a:pPr marL="514350" indent="-514350">
              <a:buFont typeface="+mj-lt"/>
              <a:buAutoNum type="arabicPeriod"/>
            </a:pPr>
            <a:endParaRPr lang="it-IT" sz="3200" dirty="0" smtClean="0"/>
          </a:p>
          <a:p>
            <a:pPr marL="457200" lvl="1" indent="0">
              <a:buNone/>
            </a:pPr>
            <a:endParaRPr lang="it-IT" sz="32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12/11/2019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D5949-6A8B-B84A-8908-E82C0E9A596B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0178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it-IT" dirty="0" smtClean="0"/>
              <a:t>Il meccanismo molecolare dei crampi muscolari (tetania)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61408"/>
            <a:ext cx="8229600" cy="506006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it-IT" sz="3900" b="1" dirty="0" smtClean="0"/>
              <a:t>Conseguenze di </a:t>
            </a:r>
            <a:r>
              <a:rPr lang="it-IT" sz="3600" b="1" dirty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it-IT" sz="3600" b="1" dirty="0"/>
              <a:t>Ca</a:t>
            </a:r>
            <a:r>
              <a:rPr lang="it-IT" sz="3600" b="1" baseline="30000" dirty="0"/>
              <a:t>++</a:t>
            </a:r>
            <a:r>
              <a:rPr lang="it-IT" sz="3600" b="1" dirty="0"/>
              <a:t>  e  </a:t>
            </a:r>
            <a:r>
              <a:rPr lang="it-IT" sz="3600" b="1" dirty="0"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it-IT" sz="3600" b="1" dirty="0"/>
              <a:t>ATP nel muscolo</a:t>
            </a:r>
            <a:endParaRPr lang="it-IT" sz="3500" b="1" dirty="0" smtClean="0"/>
          </a:p>
          <a:p>
            <a:pPr marL="457200" indent="-457200">
              <a:buFont typeface="+mj-lt"/>
              <a:buAutoNum type="alphaUcPeriod"/>
            </a:pPr>
            <a:r>
              <a:rPr lang="it-IT" sz="2800" u="sng" dirty="0"/>
              <a:t>A</a:t>
            </a:r>
            <a:r>
              <a:rPr lang="it-IT" sz="2800" u="sng" dirty="0" smtClean="0"/>
              <a:t> livello del complesso actina-miosina:</a:t>
            </a:r>
          </a:p>
          <a:p>
            <a:pPr lvl="1"/>
            <a:r>
              <a:rPr lang="it-IT" sz="2400" dirty="0" smtClean="0"/>
              <a:t>Ca</a:t>
            </a:r>
            <a:r>
              <a:rPr lang="it-IT" sz="2400" baseline="30000" dirty="0" smtClean="0"/>
              <a:t>++</a:t>
            </a:r>
            <a:r>
              <a:rPr lang="it-IT" sz="2400" dirty="0" smtClean="0"/>
              <a:t> si lega alla </a:t>
            </a:r>
            <a:r>
              <a:rPr lang="it-IT" sz="2400" dirty="0" err="1" smtClean="0"/>
              <a:t>troponina</a:t>
            </a:r>
            <a:r>
              <a:rPr lang="it-IT" sz="2400" dirty="0" smtClean="0"/>
              <a:t> </a:t>
            </a:r>
            <a:r>
              <a:rPr lang="it-IT" sz="2400" dirty="0" smtClean="0"/>
              <a:t>C, causa lo spostamento della </a:t>
            </a:r>
            <a:r>
              <a:rPr lang="it-IT" sz="2400" dirty="0" err="1" smtClean="0"/>
              <a:t>tropomiosina</a:t>
            </a:r>
            <a:r>
              <a:rPr lang="it-IT" sz="2400" dirty="0" smtClean="0"/>
              <a:t> </a:t>
            </a:r>
            <a:r>
              <a:rPr lang="it-IT" sz="2400" dirty="0" smtClean="0"/>
              <a:t>e l’esposizione sull’actina dei siti di legame per la </a:t>
            </a:r>
            <a:r>
              <a:rPr lang="it-IT" sz="2400" dirty="0" err="1" smtClean="0"/>
              <a:t>mosina</a:t>
            </a:r>
            <a:r>
              <a:rPr lang="it-IT" sz="2400" dirty="0" smtClean="0"/>
              <a:t>; </a:t>
            </a:r>
            <a:endParaRPr lang="it-IT" sz="2400" dirty="0" smtClean="0"/>
          </a:p>
          <a:p>
            <a:pPr lvl="1"/>
            <a:r>
              <a:rPr lang="it-IT" sz="2400" dirty="0" smtClean="0"/>
              <a:t>si formano i ponti crociati, con complesso testa della miosina-actina a bassa energia libera (stabile</a:t>
            </a:r>
            <a:r>
              <a:rPr lang="it-IT" sz="2400" dirty="0" smtClean="0"/>
              <a:t>);</a:t>
            </a:r>
            <a:endParaRPr lang="it-IT" sz="2400" dirty="0" smtClean="0"/>
          </a:p>
          <a:p>
            <a:pPr lvl="1"/>
            <a:r>
              <a:rPr lang="it-IT" sz="2400" dirty="0" smtClean="0"/>
              <a:t>Non si forma il complesso miosina-ATP, che consente il </a:t>
            </a:r>
            <a:r>
              <a:rPr lang="it-IT" sz="2400" dirty="0" smtClean="0"/>
              <a:t>rilassamento.</a:t>
            </a:r>
            <a:endParaRPr lang="it-IT" sz="2400" dirty="0" smtClean="0"/>
          </a:p>
          <a:p>
            <a:pPr marL="457200" indent="-457200">
              <a:buFont typeface="+mj-lt"/>
              <a:buAutoNum type="alphaUcPeriod"/>
            </a:pPr>
            <a:r>
              <a:rPr lang="it-IT" sz="2800" u="sng" dirty="0" smtClean="0"/>
              <a:t>A livello delle pompe Ca</a:t>
            </a:r>
            <a:r>
              <a:rPr lang="it-IT" sz="2800" u="sng" baseline="30000" dirty="0" smtClean="0"/>
              <a:t>++</a:t>
            </a:r>
            <a:r>
              <a:rPr lang="it-IT" sz="2800" u="sng" dirty="0" smtClean="0"/>
              <a:t>-</a:t>
            </a:r>
            <a:r>
              <a:rPr lang="it-IT" sz="2800" u="sng" dirty="0" err="1" smtClean="0"/>
              <a:t>ATPasi</a:t>
            </a:r>
            <a:r>
              <a:rPr lang="it-IT" sz="2800" u="sng" dirty="0" smtClean="0"/>
              <a:t>:</a:t>
            </a:r>
          </a:p>
          <a:p>
            <a:pPr marL="857250" lvl="1" indent="-457200"/>
            <a:r>
              <a:rPr lang="it-IT" sz="2400" dirty="0" smtClean="0"/>
              <a:t>la carenza di ATP non consente il </a:t>
            </a:r>
            <a:r>
              <a:rPr lang="it-IT" sz="2400" b="1" dirty="0" smtClean="0"/>
              <a:t>trasporto attivo primario del Ca</a:t>
            </a:r>
            <a:r>
              <a:rPr lang="it-IT" sz="2400" b="1" baseline="30000" dirty="0" smtClean="0"/>
              <a:t>++</a:t>
            </a:r>
            <a:r>
              <a:rPr lang="it-IT" sz="2400" dirty="0" smtClean="0"/>
              <a:t> nel reticolo </a:t>
            </a:r>
            <a:r>
              <a:rPr lang="it-IT" sz="2400" dirty="0" err="1" smtClean="0"/>
              <a:t>sarcolasmatico</a:t>
            </a:r>
            <a:r>
              <a:rPr lang="it-IT" sz="2400" dirty="0" smtClean="0"/>
              <a:t> e nello spazio interstiziale (extracellulare</a:t>
            </a:r>
            <a:r>
              <a:rPr lang="it-IT" sz="2400" dirty="0" smtClean="0"/>
              <a:t>)</a:t>
            </a:r>
            <a:endParaRPr lang="it-IT" sz="2400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12/11/2019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D5949-6A8B-B84A-8908-E82C0E9A596B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2906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trattamento dei crampi muscolari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12/11/2019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C644-CFC0-BB42-8B8F-CE10BF2DE358}" type="slidenum">
              <a:rPr lang="it-IT" smtClean="0"/>
              <a:t>17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1320800"/>
            <a:ext cx="9055100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16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dirty="0" smtClean="0"/>
              <a:t>Il </a:t>
            </a:r>
            <a:r>
              <a:rPr lang="it-IT" sz="3600" dirty="0"/>
              <a:t>magnesio </a:t>
            </a:r>
            <a:r>
              <a:rPr lang="it-IT" sz="3600" dirty="0" smtClean="0"/>
              <a:t>regola l'attività </a:t>
            </a:r>
            <a:r>
              <a:rPr lang="it-IT" sz="3600" dirty="0"/>
              <a:t>motoria della </a:t>
            </a:r>
            <a:r>
              <a:rPr lang="it-IT" sz="3600" dirty="0" smtClean="0"/>
              <a:t>miosina</a:t>
            </a:r>
            <a:endParaRPr lang="it-IT" sz="3600" dirty="0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Mg</a:t>
            </a:r>
            <a:r>
              <a:rPr lang="it-IT" baseline="30000" dirty="0" smtClean="0"/>
              <a:t>++</a:t>
            </a:r>
            <a:r>
              <a:rPr lang="it-IT" dirty="0" smtClean="0"/>
              <a:t> </a:t>
            </a:r>
            <a:r>
              <a:rPr lang="it-IT" dirty="0"/>
              <a:t>inibisce la costante </a:t>
            </a:r>
            <a:r>
              <a:rPr lang="it-IT" b="1" dirty="0"/>
              <a:t>della velocità di rilascio dell'ADP</a:t>
            </a:r>
            <a:r>
              <a:rPr lang="it-IT" dirty="0"/>
              <a:t> nel sottogruppo di miosine esaminate e riduce l'affinità dell'actina </a:t>
            </a:r>
            <a:r>
              <a:rPr lang="it-IT" dirty="0" smtClean="0"/>
              <a:t>nello stato post-idrolisi </a:t>
            </a:r>
            <a:r>
              <a:rPr lang="it-IT" dirty="0"/>
              <a:t>nella miosina V.</a:t>
            </a:r>
          </a:p>
          <a:p>
            <a:r>
              <a:rPr lang="it-IT" dirty="0"/>
              <a:t>Mg</a:t>
            </a:r>
            <a:r>
              <a:rPr lang="it-IT" baseline="30000" dirty="0"/>
              <a:t>+</a:t>
            </a:r>
            <a:r>
              <a:rPr lang="it-IT" baseline="30000" dirty="0" smtClean="0"/>
              <a:t>+ </a:t>
            </a:r>
            <a:r>
              <a:rPr lang="it-IT" b="1" dirty="0" smtClean="0"/>
              <a:t>altera </a:t>
            </a:r>
            <a:r>
              <a:rPr lang="it-IT" b="1" dirty="0"/>
              <a:t>la velocità contrattile </a:t>
            </a:r>
            <a:r>
              <a:rPr lang="it-IT" u="sng" dirty="0"/>
              <a:t>senza alterare </a:t>
            </a:r>
            <a:r>
              <a:rPr lang="it-IT" dirty="0"/>
              <a:t>la capacità generale di generazione della </a:t>
            </a:r>
            <a:r>
              <a:rPr lang="it-IT" u="sng" dirty="0"/>
              <a:t>tensione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12/11/2019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C644-CFC0-BB42-8B8F-CE10BF2DE358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7665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olo 1"/>
          <p:cNvSpPr>
            <a:spLocks noGrp="1"/>
          </p:cNvSpPr>
          <p:nvPr>
            <p:ph type="title"/>
          </p:nvPr>
        </p:nvSpPr>
        <p:spPr>
          <a:xfrm>
            <a:off x="457200" y="2095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>
                <a:latin typeface="Calibri" charset="0"/>
              </a:rPr>
              <a:t>Fine del metabolismo energetico durante la contrazione</a:t>
            </a:r>
          </a:p>
        </p:txBody>
      </p:sp>
      <p:sp>
        <p:nvSpPr>
          <p:cNvPr id="87042" name="Segnaposto data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200" smtClean="0">
                <a:solidFill>
                  <a:srgbClr val="898989"/>
                </a:solidFill>
                <a:latin typeface="Calibri" charset="0"/>
              </a:rPr>
              <a:t>12/11/2019</a:t>
            </a:r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7043" name="Segnaposto piè di pagina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898989"/>
                </a:solidFill>
                <a:latin typeface="Calibri" charset="0"/>
              </a:rPr>
              <a:t>091FA - BIOCHIMICA APPLICATA MEDICA  </a:t>
            </a:r>
          </a:p>
        </p:txBody>
      </p:sp>
      <p:sp>
        <p:nvSpPr>
          <p:cNvPr id="87044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B8FB080-F5C0-5E4B-8892-1583AB8D1ADA}" type="slidenum">
              <a:rPr lang="it-IT" sz="1200">
                <a:solidFill>
                  <a:srgbClr val="898989"/>
                </a:solidFill>
                <a:latin typeface="Calibri" charset="0"/>
              </a:rPr>
              <a:pPr/>
              <a:t>19</a:t>
            </a:fld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842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>
                <a:latin typeface="Calibri" charset="0"/>
              </a:rPr>
              <a:t>Le fibre muscolari </a:t>
            </a:r>
            <a:r>
              <a:rPr lang="mr-IN" sz="3600">
                <a:latin typeface="Mangal" charset="0"/>
              </a:rPr>
              <a:t>–</a:t>
            </a:r>
            <a:r>
              <a:rPr lang="it-IT" sz="3600">
                <a:latin typeface="Calibri" charset="0"/>
              </a:rPr>
              <a:t> Classificazione in tipi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65263"/>
            <a:ext cx="8229600" cy="452596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it-IT" sz="2800" dirty="0" smtClean="0"/>
              <a:t>I muscoli scheletrici del corpo dei mammiferi sono costituiti da </a:t>
            </a:r>
            <a:r>
              <a:rPr lang="it-IT" sz="2800" b="1" dirty="0" smtClean="0"/>
              <a:t>fasci di fibre muscolari </a:t>
            </a:r>
            <a:r>
              <a:rPr lang="it-IT" sz="2800" dirty="0" smtClean="0"/>
              <a:t>che possono essere assegnate a </a:t>
            </a:r>
            <a:r>
              <a:rPr lang="it-IT" sz="2800" b="1" dirty="0" smtClean="0"/>
              <a:t>differenti classi </a:t>
            </a:r>
            <a:r>
              <a:rPr lang="it-IT" sz="2800" dirty="0" smtClean="0"/>
              <a:t>di identità ("Tipi"), caratterizzati da:</a:t>
            </a:r>
          </a:p>
          <a:p>
            <a:pPr lvl="1">
              <a:defRPr/>
            </a:pPr>
            <a:r>
              <a:rPr lang="it-IT" sz="2400" dirty="0" smtClean="0"/>
              <a:t>frequenza di movimento </a:t>
            </a:r>
          </a:p>
          <a:p>
            <a:pPr lvl="1">
              <a:defRPr/>
            </a:pPr>
            <a:r>
              <a:rPr lang="it-IT" sz="2400" dirty="0" smtClean="0"/>
              <a:t>risposta a input neurali </a:t>
            </a:r>
          </a:p>
          <a:p>
            <a:pPr lvl="1">
              <a:defRPr/>
            </a:pPr>
            <a:r>
              <a:rPr lang="it-IT" sz="2400" dirty="0" smtClean="0"/>
              <a:t>stili metabolici</a:t>
            </a:r>
          </a:p>
          <a:p>
            <a:pPr lvl="1">
              <a:defRPr/>
            </a:pPr>
            <a:r>
              <a:rPr lang="it-IT" sz="2400" dirty="0" err="1" smtClean="0"/>
              <a:t>Isoforma</a:t>
            </a:r>
            <a:r>
              <a:rPr lang="it-IT" sz="2400" dirty="0" smtClean="0"/>
              <a:t> di catena pesante della miosina</a:t>
            </a:r>
          </a:p>
          <a:p>
            <a:pPr marL="514350" indent="-457200">
              <a:defRPr/>
            </a:pPr>
            <a:r>
              <a:rPr lang="it-IT" sz="2800" dirty="0" smtClean="0"/>
              <a:t>La presenza di diversi tipi di fibra è una caratteristica presente (conservata) in tutti i vertebrati</a:t>
            </a:r>
            <a:endParaRPr lang="it-IT" sz="2800" dirty="0"/>
          </a:p>
        </p:txBody>
      </p:sp>
      <p:sp>
        <p:nvSpPr>
          <p:cNvPr id="88067" name="Segnaposto data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200" smtClean="0">
                <a:solidFill>
                  <a:srgbClr val="898989"/>
                </a:solidFill>
                <a:latin typeface="Calibri" charset="0"/>
              </a:rPr>
              <a:t>12/11/2019</a:t>
            </a:r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8068" name="Segnaposto piè di pagina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898989"/>
                </a:solidFill>
                <a:latin typeface="Calibri" charset="0"/>
              </a:rPr>
              <a:t>091FA - BIOCHIMICA APPLICATA MEDICA  </a:t>
            </a:r>
          </a:p>
        </p:txBody>
      </p:sp>
      <p:sp>
        <p:nvSpPr>
          <p:cNvPr id="88069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655553F-CB82-3B47-83BC-1EAF6236710B}" type="slidenum">
              <a:rPr lang="it-IT" sz="1200">
                <a:solidFill>
                  <a:srgbClr val="898989"/>
                </a:solidFill>
                <a:latin typeface="Calibri" charset="0"/>
              </a:rPr>
              <a:pPr/>
              <a:t>2</a:t>
            </a:fld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657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Tessuto adiposo</a:t>
            </a:r>
            <a:endParaRPr lang="it-IT" dirty="0"/>
          </a:p>
        </p:txBody>
      </p:sp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12/11/2019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C644-CFC0-BB42-8B8F-CE10BF2DE358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9713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Tessuto adiposo: cenni di istologia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87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/>
              <a:t>Un tessuto connettivo </a:t>
            </a:r>
            <a:r>
              <a:rPr lang="it-IT" dirty="0" smtClean="0"/>
              <a:t>lasso </a:t>
            </a:r>
            <a:r>
              <a:rPr lang="it-IT" dirty="0"/>
              <a:t>con:</a:t>
            </a:r>
          </a:p>
          <a:p>
            <a:r>
              <a:rPr lang="it-IT" b="1" dirty="0" err="1"/>
              <a:t>adipociti</a:t>
            </a:r>
            <a:r>
              <a:rPr lang="it-IT" b="1" dirty="0"/>
              <a:t> (35-70%</a:t>
            </a:r>
            <a:r>
              <a:rPr lang="it-IT" b="1" dirty="0" smtClean="0"/>
              <a:t>) che accumulano lipidi</a:t>
            </a:r>
            <a:endParaRPr lang="it-IT" b="1" dirty="0"/>
          </a:p>
          <a:p>
            <a:r>
              <a:rPr lang="it-IT" dirty="0"/>
              <a:t>altre cellule, come ad esempio</a:t>
            </a:r>
          </a:p>
          <a:p>
            <a:pPr lvl="1"/>
            <a:r>
              <a:rPr lang="it-IT" dirty="0" err="1" smtClean="0"/>
              <a:t>preadipociti</a:t>
            </a:r>
            <a:endParaRPr lang="it-IT" dirty="0"/>
          </a:p>
          <a:p>
            <a:pPr lvl="1"/>
            <a:r>
              <a:rPr lang="it-IT" dirty="0"/>
              <a:t>cellule staminali mesenchimali</a:t>
            </a:r>
          </a:p>
          <a:p>
            <a:pPr lvl="1"/>
            <a:r>
              <a:rPr lang="it-IT" dirty="0"/>
              <a:t>macrofagi e altre cellule immunitarie</a:t>
            </a:r>
          </a:p>
          <a:p>
            <a:pPr lvl="1"/>
            <a:r>
              <a:rPr lang="it-IT" dirty="0"/>
              <a:t>cellule muscolari endoteliali e </a:t>
            </a:r>
            <a:r>
              <a:rPr lang="it-IT" dirty="0" smtClean="0"/>
              <a:t>lisce</a:t>
            </a:r>
          </a:p>
          <a:p>
            <a:r>
              <a:rPr lang="it-IT" dirty="0" smtClean="0"/>
              <a:t>Due tipi istologici principali: BIANCO e BRUNO</a:t>
            </a:r>
          </a:p>
          <a:p>
            <a:pPr lvl="1"/>
            <a:r>
              <a:rPr lang="it-IT" dirty="0" smtClean="0"/>
              <a:t>NOTA: nella ghiandola mammaria in lattazione ci sono gli </a:t>
            </a:r>
            <a:r>
              <a:rPr lang="it-IT" dirty="0" err="1" smtClean="0"/>
              <a:t>adipociti</a:t>
            </a:r>
            <a:r>
              <a:rPr lang="it-IT" dirty="0" smtClean="0"/>
              <a:t> “rosa”  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12/11/2019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18C4-FCE4-9F48-A2F8-FFCB34821287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0748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Gli </a:t>
            </a:r>
            <a:r>
              <a:rPr lang="it-IT" dirty="0" err="1" smtClean="0"/>
              <a:t>adipociti</a:t>
            </a:r>
            <a:r>
              <a:rPr lang="it-IT" dirty="0" smtClean="0"/>
              <a:t> sintetizzano e accumulano i </a:t>
            </a:r>
            <a:r>
              <a:rPr lang="it-IT" dirty="0" err="1" smtClean="0"/>
              <a:t>triacilgliceroli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12/11/2019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C644-CFC0-BB42-8B8F-CE10BF2DE358}" type="slidenum">
              <a:rPr lang="it-IT" smtClean="0"/>
              <a:t>22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833469"/>
            <a:ext cx="84455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0054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La composizione di acidi grassi nel tessuto adiposo umano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12/11/2019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C644-CFC0-BB42-8B8F-CE10BF2DE358}" type="slidenum">
              <a:rPr lang="it-IT" smtClean="0"/>
              <a:t>23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21" y="1604172"/>
            <a:ext cx="8712259" cy="282438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403" y="4880004"/>
            <a:ext cx="8726759" cy="1474316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284053" y="3292174"/>
            <a:ext cx="8270955" cy="4010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2 10"/>
          <p:cNvCxnSpPr/>
          <p:nvPr/>
        </p:nvCxnSpPr>
        <p:spPr>
          <a:xfrm flipH="1">
            <a:off x="4361050" y="2540155"/>
            <a:ext cx="217216" cy="36765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flipH="1">
            <a:off x="6685620" y="2540154"/>
            <a:ext cx="217216" cy="3676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 flipV="1">
            <a:off x="3876488" y="3877078"/>
            <a:ext cx="317471" cy="38436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V="1">
            <a:off x="6235729" y="4094327"/>
            <a:ext cx="317471" cy="38436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flipV="1">
            <a:off x="6289128" y="4395134"/>
            <a:ext cx="317471" cy="38436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765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7656"/>
            <a:ext cx="8229600" cy="1012151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Sintesi dei TAG a confronto</a:t>
            </a:r>
            <a:br>
              <a:rPr lang="it-IT" dirty="0" smtClean="0"/>
            </a:br>
            <a:r>
              <a:rPr lang="it-IT" sz="3600" dirty="0" smtClean="0"/>
              <a:t>nel fegato e nel tessuto adiposo</a:t>
            </a:r>
            <a:endParaRPr lang="it-IT" sz="3600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457200" y="1600200"/>
            <a:ext cx="4022014" cy="452596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it-IT" dirty="0" smtClean="0"/>
              <a:t>Il precursore comune è </a:t>
            </a:r>
            <a:r>
              <a:rPr lang="it-IT" b="1" dirty="0" smtClean="0"/>
              <a:t>il glicerolo 3-fosfato (G3P)</a:t>
            </a:r>
          </a:p>
          <a:p>
            <a:pPr marL="0" indent="0" algn="ctr">
              <a:buNone/>
            </a:pPr>
            <a:r>
              <a:rPr lang="it-IT" b="1" dirty="0" smtClean="0"/>
              <a:t>Le fonti di G3P</a:t>
            </a:r>
          </a:p>
          <a:p>
            <a:r>
              <a:rPr lang="it-IT" b="1" dirty="0" smtClean="0"/>
              <a:t>FEGATO</a:t>
            </a:r>
            <a:r>
              <a:rPr lang="it-IT" b="1" dirty="0"/>
              <a:t>: </a:t>
            </a:r>
            <a:r>
              <a:rPr lang="it-IT" dirty="0"/>
              <a:t>il</a:t>
            </a:r>
            <a:r>
              <a:rPr lang="it-IT" b="1" dirty="0"/>
              <a:t> glicerolo, </a:t>
            </a:r>
            <a:r>
              <a:rPr lang="it-IT" dirty="0"/>
              <a:t>substrato della </a:t>
            </a:r>
            <a:r>
              <a:rPr lang="it-IT" b="1" dirty="0"/>
              <a:t>glicerolo </a:t>
            </a:r>
            <a:r>
              <a:rPr lang="it-IT" b="1" dirty="0" err="1"/>
              <a:t>chinasi</a:t>
            </a:r>
            <a:r>
              <a:rPr lang="it-IT" dirty="0"/>
              <a:t>. </a:t>
            </a:r>
          </a:p>
          <a:p>
            <a:r>
              <a:rPr lang="it-IT" b="1" dirty="0"/>
              <a:t>TESSUTO ADIPOSO: il </a:t>
            </a:r>
            <a:r>
              <a:rPr lang="it-IT" dirty="0"/>
              <a:t> </a:t>
            </a:r>
            <a:r>
              <a:rPr lang="it-IT" b="1" dirty="0" err="1"/>
              <a:t>diidrossi</a:t>
            </a:r>
            <a:r>
              <a:rPr lang="it-IT" b="1" dirty="0"/>
              <a:t>-acetone fosfato, </a:t>
            </a:r>
            <a:r>
              <a:rPr lang="it-IT" dirty="0"/>
              <a:t>substrato della </a:t>
            </a:r>
            <a:r>
              <a:rPr lang="it-IT" b="1" dirty="0"/>
              <a:t>glicerolo 3-fosfato </a:t>
            </a:r>
            <a:r>
              <a:rPr lang="it-IT" b="1" dirty="0" err="1"/>
              <a:t>deidrgenasi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12/11/2019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C644-CFC0-BB42-8B8F-CE10BF2DE358}" type="slidenum">
              <a:rPr lang="it-IT" smtClean="0"/>
              <a:t>24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022" y="1341976"/>
            <a:ext cx="3411043" cy="537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58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Funzioni del tessuto adiposo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618232" y="1600200"/>
            <a:ext cx="7869940" cy="4525963"/>
          </a:xfrm>
        </p:spPr>
        <p:txBody>
          <a:bodyPr>
            <a:normAutofit/>
          </a:bodyPr>
          <a:lstStyle/>
          <a:p>
            <a:pPr marL="514297" indent="-514297">
              <a:buFont typeface="+mj-lt"/>
              <a:buAutoNum type="arabicPeriod"/>
            </a:pPr>
            <a:r>
              <a:rPr lang="it-IT" dirty="0" smtClean="0"/>
              <a:t>Sintesi e accumulo intracellulare di </a:t>
            </a:r>
            <a:r>
              <a:rPr lang="it-IT" dirty="0"/>
              <a:t>lipidi (</a:t>
            </a:r>
            <a:r>
              <a:rPr lang="it-IT" dirty="0" err="1" smtClean="0"/>
              <a:t>triacilglicerolo</a:t>
            </a:r>
            <a:r>
              <a:rPr lang="it-IT" dirty="0" smtClean="0"/>
              <a:t>, TAG)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Utilizzo differenziato di TAG:</a:t>
            </a:r>
          </a:p>
          <a:p>
            <a:pPr marL="914400" lvl="1" indent="-514350"/>
            <a:r>
              <a:rPr lang="it-IT" dirty="0" smtClean="0"/>
              <a:t>ADIPOCITI BRUNI: ossidazione e termogenesi</a:t>
            </a:r>
          </a:p>
          <a:p>
            <a:pPr marL="914400" lvl="1" indent="-514350"/>
            <a:r>
              <a:rPr lang="it-IT" dirty="0" smtClean="0"/>
              <a:t>ADIPOCITI BIANCHI: idrolisi </a:t>
            </a:r>
          </a:p>
          <a:p>
            <a:pPr marL="914400" lvl="1" indent="-514350"/>
            <a:r>
              <a:rPr lang="it-IT" dirty="0" smtClean="0"/>
              <a:t>ADIPOCITI ROSA: secrezione nel latte</a:t>
            </a:r>
            <a:endParaRPr lang="it-IT" dirty="0"/>
          </a:p>
          <a:p>
            <a:pPr marL="514297" indent="-514297">
              <a:buFont typeface="+mj-lt"/>
              <a:buAutoNum type="arabicPeriod"/>
            </a:pPr>
            <a:r>
              <a:rPr lang="it-IT" dirty="0" smtClean="0"/>
              <a:t>Organo </a:t>
            </a:r>
            <a:r>
              <a:rPr lang="it-IT" dirty="0"/>
              <a:t>endocrino</a:t>
            </a:r>
          </a:p>
          <a:p>
            <a:pPr marL="514297" indent="-514297">
              <a:buFont typeface="+mj-lt"/>
              <a:buAutoNum type="arabicPeriod"/>
            </a:pPr>
            <a:r>
              <a:rPr lang="it-IT" dirty="0"/>
              <a:t>rilascia </a:t>
            </a:r>
            <a:r>
              <a:rPr lang="it-IT" dirty="0" err="1"/>
              <a:t>ca</a:t>
            </a:r>
            <a:r>
              <a:rPr lang="it-IT" dirty="0"/>
              <a:t>. 60 </a:t>
            </a:r>
            <a:r>
              <a:rPr lang="it-IT" dirty="0" err="1" smtClean="0"/>
              <a:t>adipochine</a:t>
            </a:r>
            <a:endParaRPr lang="it-IT" dirty="0" smtClean="0"/>
          </a:p>
          <a:p>
            <a:pPr marL="514297" indent="-514297">
              <a:buFont typeface="+mj-lt"/>
              <a:buAutoNum type="arabicPeriod"/>
            </a:pP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12/11/2019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18C4-FCE4-9F48-A2F8-FFCB34821287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4483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Tessuto adiposo bianco e </a:t>
            </a:r>
            <a:r>
              <a:rPr lang="it-IT" dirty="0" smtClean="0"/>
              <a:t>bruno al microscopio ottico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3837013" cy="4525963"/>
          </a:xfrm>
        </p:spPr>
        <p:txBody>
          <a:bodyPr>
            <a:normAutofit fontScale="85000" lnSpcReduction="10000"/>
          </a:bodyPr>
          <a:lstStyle/>
          <a:p>
            <a:r>
              <a:rPr lang="it-IT" dirty="0"/>
              <a:t>Il tessuto adiposo bianco e bruno non presentano distinti confini anatomici.</a:t>
            </a:r>
          </a:p>
          <a:p>
            <a:r>
              <a:rPr lang="it-IT" dirty="0"/>
              <a:t>si trovano come senza soluzione di continuità in tutti i depositi, a livello sia macroscopico che microscopico.</a:t>
            </a:r>
          </a:p>
          <a:p>
            <a:r>
              <a:rPr lang="it-IT" dirty="0"/>
              <a:t>si possono notare delle zone di transizione.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12/11/2019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C644-CFC0-BB42-8B8F-CE10BF2DE358}" type="slidenum">
              <a:rPr lang="it-IT" smtClean="0"/>
              <a:t>26</a:t>
            </a:fld>
            <a:endParaRPr lang="it-IT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638" y="2072232"/>
            <a:ext cx="4057123" cy="3027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5799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39453"/>
            <a:ext cx="3893344" cy="452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57187" y="5697140"/>
            <a:ext cx="8786813" cy="341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4291" tIns="32146" rIns="64291" bIns="32146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dirty="0" smtClean="0"/>
              <a:t>Tipico </a:t>
            </a:r>
            <a:r>
              <a:rPr lang="it-IT" sz="3600" dirty="0" err="1" smtClean="0"/>
              <a:t>adipocita</a:t>
            </a:r>
            <a:r>
              <a:rPr lang="it-IT" sz="3600" dirty="0" smtClean="0"/>
              <a:t> bianco al microscopio elettronico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7638"/>
            <a:ext cx="4114800" cy="4883879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it-IT" b="1" dirty="0" smtClean="0"/>
              <a:t>Caratteristiche</a:t>
            </a:r>
          </a:p>
          <a:p>
            <a:pPr marL="0" indent="0" algn="ctr">
              <a:buNone/>
            </a:pPr>
            <a:endParaRPr lang="it-IT" b="1" dirty="0" smtClean="0"/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it-IT" dirty="0" smtClean="0"/>
              <a:t>Forma sferica;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it-IT" dirty="0" smtClean="0"/>
              <a:t>Unica goccia di lipidi intracellulari che occupa circa </a:t>
            </a:r>
            <a:r>
              <a:rPr lang="it-IT" dirty="0"/>
              <a:t>il 90% del volume della </a:t>
            </a:r>
            <a:r>
              <a:rPr lang="it-IT" dirty="0" smtClean="0"/>
              <a:t>cellula</a:t>
            </a:r>
            <a:r>
              <a:rPr lang="it-IT" dirty="0"/>
              <a:t>;</a:t>
            </a:r>
            <a:endParaRPr lang="it-IT" dirty="0" smtClean="0"/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it-IT" dirty="0" smtClean="0"/>
              <a:t>Il </a:t>
            </a:r>
            <a:r>
              <a:rPr lang="it-IT" dirty="0"/>
              <a:t>nucleo </a:t>
            </a:r>
            <a:r>
              <a:rPr lang="it-IT" dirty="0" smtClean="0"/>
              <a:t>schiacciato </a:t>
            </a:r>
            <a:r>
              <a:rPr lang="it-IT" dirty="0"/>
              <a:t>alla periferia </a:t>
            </a:r>
            <a:r>
              <a:rPr lang="it-IT" dirty="0" smtClean="0"/>
              <a:t>cellulare;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it-IT" dirty="0" smtClean="0"/>
              <a:t>Il citoplasma esiguo;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it-IT" dirty="0" smtClean="0"/>
              <a:t>Gli organuli poco sviluppati</a:t>
            </a:r>
            <a:r>
              <a:rPr lang="it-IT" dirty="0"/>
              <a:t>;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it-IT" dirty="0" smtClean="0"/>
              <a:t>I </a:t>
            </a:r>
            <a:r>
              <a:rPr lang="it-IT" dirty="0"/>
              <a:t>mitocondri </a:t>
            </a:r>
            <a:r>
              <a:rPr lang="it-IT" dirty="0" smtClean="0"/>
              <a:t>piccoli</a:t>
            </a:r>
            <a:r>
              <a:rPr lang="it-IT" dirty="0"/>
              <a:t>, </a:t>
            </a:r>
            <a:r>
              <a:rPr lang="it-IT" dirty="0" smtClean="0"/>
              <a:t>allungati, con poche </a:t>
            </a:r>
            <a:r>
              <a:rPr lang="it-IT" dirty="0" err="1" smtClean="0"/>
              <a:t>cristae</a:t>
            </a:r>
            <a:r>
              <a:rPr lang="it-IT" dirty="0"/>
              <a:t>;</a:t>
            </a:r>
            <a:endParaRPr lang="it-IT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it-IT" dirty="0" smtClean="0"/>
              <a:t>Sono perciò detti </a:t>
            </a:r>
            <a:r>
              <a:rPr lang="it-IT" b="1" dirty="0" err="1" smtClean="0"/>
              <a:t>adipociti</a:t>
            </a:r>
            <a:r>
              <a:rPr lang="it-IT" b="1" dirty="0" smtClean="0"/>
              <a:t> </a:t>
            </a:r>
            <a:r>
              <a:rPr lang="it-IT" b="1" dirty="0" err="1"/>
              <a:t>uniloculari</a:t>
            </a:r>
            <a:r>
              <a:rPr lang="it-IT" dirty="0"/>
              <a:t>.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12/11/2019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C644-CFC0-BB42-8B8F-CE10BF2DE358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36969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593" y="1754712"/>
            <a:ext cx="4373207" cy="406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57187" y="5697140"/>
            <a:ext cx="8786813" cy="341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4291" tIns="32146" rIns="64291" bIns="32146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Tipico </a:t>
            </a:r>
            <a:r>
              <a:rPr lang="it-IT" dirty="0" err="1" smtClean="0"/>
              <a:t>adipocita</a:t>
            </a:r>
            <a:r>
              <a:rPr lang="it-IT" dirty="0" smtClean="0"/>
              <a:t> bruno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6199" y="1417638"/>
            <a:ext cx="3987394" cy="4525963"/>
          </a:xfrm>
        </p:spPr>
        <p:txBody>
          <a:bodyPr>
            <a:normAutofit fontScale="85000" lnSpcReduction="10000"/>
          </a:bodyPr>
          <a:lstStyle/>
          <a:p>
            <a:r>
              <a:rPr lang="it-IT" dirty="0"/>
              <a:t>P</a:t>
            </a:r>
            <a:r>
              <a:rPr lang="it-IT" dirty="0" smtClean="0"/>
              <a:t>iù </a:t>
            </a:r>
            <a:r>
              <a:rPr lang="it-IT" dirty="0"/>
              <a:t>piccoli degli </a:t>
            </a:r>
            <a:r>
              <a:rPr lang="it-IT" dirty="0" err="1"/>
              <a:t>adipociti</a:t>
            </a:r>
            <a:r>
              <a:rPr lang="it-IT" dirty="0"/>
              <a:t> </a:t>
            </a:r>
            <a:r>
              <a:rPr lang="it-IT" dirty="0" smtClean="0"/>
              <a:t>bianchi</a:t>
            </a:r>
            <a:endParaRPr lang="it-IT" dirty="0"/>
          </a:p>
          <a:p>
            <a:r>
              <a:rPr lang="it-IT" dirty="0" smtClean="0"/>
              <a:t>diverse </a:t>
            </a:r>
            <a:r>
              <a:rPr lang="it-IT" dirty="0"/>
              <a:t>goccioline </a:t>
            </a:r>
            <a:r>
              <a:rPr lang="it-IT" dirty="0" smtClean="0"/>
              <a:t>lipidiche nel citoplasma</a:t>
            </a:r>
          </a:p>
          <a:p>
            <a:r>
              <a:rPr lang="it-IT" dirty="0" smtClean="0"/>
              <a:t>nucleo rotondo</a:t>
            </a:r>
            <a:endParaRPr lang="it-IT" dirty="0"/>
          </a:p>
          <a:p>
            <a:r>
              <a:rPr lang="it-IT" dirty="0" smtClean="0"/>
              <a:t>numerosi </a:t>
            </a:r>
            <a:r>
              <a:rPr lang="it-IT" dirty="0"/>
              <a:t>mitocondri grandi, generalmente sferici con creste </a:t>
            </a:r>
            <a:r>
              <a:rPr lang="it-IT" dirty="0" smtClean="0"/>
              <a:t>laminari. </a:t>
            </a:r>
          </a:p>
          <a:p>
            <a:pPr marL="0" indent="0">
              <a:buNone/>
            </a:pPr>
            <a:r>
              <a:rPr lang="it-IT" dirty="0" smtClean="0"/>
              <a:t>Sono perciò detti </a:t>
            </a:r>
            <a:r>
              <a:rPr lang="it-IT" b="1" dirty="0" err="1" smtClean="0"/>
              <a:t>adipociti</a:t>
            </a:r>
            <a:r>
              <a:rPr lang="it-IT" b="1" dirty="0" smtClean="0"/>
              <a:t> </a:t>
            </a:r>
            <a:r>
              <a:rPr lang="it-IT" b="1" dirty="0"/>
              <a:t>multiloculari</a:t>
            </a:r>
            <a:r>
              <a:rPr lang="it-IT" dirty="0"/>
              <a:t>.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12/11/2019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C644-CFC0-BB42-8B8F-CE10BF2DE358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9074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Tipi istologici di </a:t>
            </a:r>
            <a:r>
              <a:rPr lang="it-IT" dirty="0" err="1" smtClean="0"/>
              <a:t>adipociti</a:t>
            </a:r>
            <a:r>
              <a:rPr lang="it-IT" dirty="0" smtClean="0"/>
              <a:t> e loro funzioni specializzate  </a:t>
            </a:r>
            <a:endParaRPr lang="it-IT" dirty="0"/>
          </a:p>
        </p:txBody>
      </p:sp>
      <p:sp>
        <p:nvSpPr>
          <p:cNvPr id="12" name="Segnaposto contenuto 11"/>
          <p:cNvSpPr>
            <a:spLocks noGrp="1"/>
          </p:cNvSpPr>
          <p:nvPr>
            <p:ph idx="1"/>
          </p:nvPr>
        </p:nvSpPr>
        <p:spPr>
          <a:xfrm>
            <a:off x="5568274" y="1600200"/>
            <a:ext cx="311852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/>
              <a:t>distruzione TAG</a:t>
            </a:r>
          </a:p>
          <a:p>
            <a:r>
              <a:rPr lang="it-IT" sz="2000" i="1" dirty="0" smtClean="0"/>
              <a:t>acqua e anidride carbonica + calore per tutto il corpo</a:t>
            </a:r>
          </a:p>
          <a:p>
            <a:pPr marL="0" indent="0">
              <a:buNone/>
            </a:pPr>
            <a:r>
              <a:rPr lang="it-IT" sz="2400" dirty="0" smtClean="0"/>
              <a:t>scissione TAG</a:t>
            </a:r>
          </a:p>
          <a:p>
            <a:r>
              <a:rPr lang="it-IT" sz="2000" i="1" dirty="0"/>
              <a:t>prodotti d’idrolisi per l’utilizzo selettivo i certi organi (fegato, muscolo)</a:t>
            </a:r>
          </a:p>
          <a:p>
            <a:pPr marL="0" indent="0">
              <a:buNone/>
            </a:pPr>
            <a:r>
              <a:rPr lang="it-IT" sz="2400" dirty="0" smtClean="0"/>
              <a:t>secrezione TAG</a:t>
            </a:r>
          </a:p>
          <a:p>
            <a:r>
              <a:rPr lang="it-IT" sz="2000" i="1" dirty="0"/>
              <a:t>molecola utilizzata da altro </a:t>
            </a:r>
            <a:r>
              <a:rPr lang="it-IT" sz="2000" i="1" dirty="0" smtClean="0"/>
              <a:t>organismo</a:t>
            </a:r>
            <a:endParaRPr lang="it-IT" sz="2000" i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12/11/2019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C644-CFC0-BB42-8B8F-CE10BF2DE358}" type="slidenum">
              <a:rPr lang="it-IT" smtClean="0"/>
              <a:t>29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63" y="1417638"/>
            <a:ext cx="5393311" cy="506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89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latin typeface="Calibri" charset="0"/>
              </a:rPr>
              <a:t>I tipi di fibra muscolare</a:t>
            </a:r>
          </a:p>
        </p:txBody>
      </p:sp>
      <p:sp>
        <p:nvSpPr>
          <p:cNvPr id="90114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>
                <a:latin typeface="Calibri" charset="0"/>
              </a:rPr>
              <a:t>TIPO 1 - Contrazione lenta (slow twitch)</a:t>
            </a:r>
          </a:p>
          <a:p>
            <a:r>
              <a:rPr lang="it-IT">
                <a:latin typeface="Calibri" charset="0"/>
              </a:rPr>
              <a:t>TIPO 2 - Contrazione veloce (fast twitch)</a:t>
            </a:r>
          </a:p>
          <a:p>
            <a:pPr lvl="1"/>
            <a:r>
              <a:rPr lang="it-IT">
                <a:latin typeface="Calibri" charset="0"/>
              </a:rPr>
              <a:t>tipo 2 A</a:t>
            </a:r>
          </a:p>
          <a:p>
            <a:pPr lvl="1"/>
            <a:r>
              <a:rPr lang="it-IT">
                <a:latin typeface="Calibri" charset="0"/>
              </a:rPr>
              <a:t>tipo 2 X</a:t>
            </a:r>
          </a:p>
          <a:p>
            <a:pPr lvl="1"/>
            <a:r>
              <a:rPr lang="it-IT">
                <a:latin typeface="Calibri" charset="0"/>
              </a:rPr>
              <a:t>tipo 2 B (la più veloce; non nell’uomo)</a:t>
            </a:r>
            <a:endParaRPr lang="it-IT" sz="3200">
              <a:latin typeface="Calibri" charset="0"/>
            </a:endParaRPr>
          </a:p>
          <a:p>
            <a:r>
              <a:rPr lang="it-IT">
                <a:latin typeface="Calibri" charset="0"/>
              </a:rPr>
              <a:t>Fibre di diverso tipo possono essere presenti nello stesso fascio muscolare</a:t>
            </a:r>
          </a:p>
        </p:txBody>
      </p:sp>
      <p:sp>
        <p:nvSpPr>
          <p:cNvPr id="90115" name="Segnaposto data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200" smtClean="0">
                <a:solidFill>
                  <a:srgbClr val="898989"/>
                </a:solidFill>
                <a:latin typeface="Calibri" charset="0"/>
              </a:rPr>
              <a:t>12/11/2019</a:t>
            </a:r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90116" name="Segnaposto piè di pagina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898989"/>
                </a:solidFill>
                <a:latin typeface="Calibri" charset="0"/>
              </a:rPr>
              <a:t>091FA - BIOCHIMICA APPLICATA MEDICA  </a:t>
            </a:r>
          </a:p>
        </p:txBody>
      </p:sp>
      <p:sp>
        <p:nvSpPr>
          <p:cNvPr id="90117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0CBC65B-2E4E-1747-99BD-EA862419D76E}" type="slidenum">
              <a:rPr lang="it-IT" sz="1200">
                <a:solidFill>
                  <a:srgbClr val="898989"/>
                </a:solidFill>
                <a:latin typeface="Calibri" charset="0"/>
              </a:rPr>
              <a:pPr/>
              <a:t>3</a:t>
            </a:fld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095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funzioni degli </a:t>
            </a:r>
            <a:r>
              <a:rPr lang="it-IT" dirty="0" err="1" smtClean="0"/>
              <a:t>adipociti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387992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it-IT" sz="4000" dirty="0" smtClean="0"/>
              <a:t>Accumulo di </a:t>
            </a:r>
            <a:r>
              <a:rPr lang="it-IT" sz="4000" dirty="0" err="1" smtClean="0"/>
              <a:t>triacilgliceroli</a:t>
            </a:r>
            <a:r>
              <a:rPr lang="it-IT" sz="4000" dirty="0" smtClean="0"/>
              <a:t> (TAG) e diversi loro utilizzi</a:t>
            </a:r>
          </a:p>
          <a:p>
            <a:pPr marL="0" indent="0" algn="ctr">
              <a:buNone/>
            </a:pPr>
            <a:r>
              <a:rPr lang="it-IT" b="1" dirty="0" smtClean="0"/>
              <a:t>Bruno </a:t>
            </a:r>
          </a:p>
          <a:p>
            <a:r>
              <a:rPr lang="it-IT" dirty="0" smtClean="0"/>
              <a:t>Rilascia </a:t>
            </a:r>
            <a:r>
              <a:rPr lang="it-IT" u="sng" dirty="0" smtClean="0"/>
              <a:t>calore</a:t>
            </a:r>
            <a:r>
              <a:rPr lang="it-IT" dirty="0" smtClean="0"/>
              <a:t>, prodotto dalla completa ossidazione degli acidi grassi (lipolisi intracellulare, beta-ossidazione, fosforilazione ossidativa)</a:t>
            </a:r>
            <a:endParaRPr lang="it-IT" dirty="0"/>
          </a:p>
          <a:p>
            <a:pPr marL="0" indent="0" algn="ctr">
              <a:buNone/>
            </a:pPr>
            <a:r>
              <a:rPr lang="it-IT" b="1" dirty="0" smtClean="0"/>
              <a:t>Bianco</a:t>
            </a:r>
          </a:p>
          <a:p>
            <a:r>
              <a:rPr lang="it-IT" dirty="0" smtClean="0"/>
              <a:t>Rilascia nel sangue</a:t>
            </a:r>
          </a:p>
          <a:p>
            <a:pPr lvl="1"/>
            <a:r>
              <a:rPr lang="it-IT" dirty="0" smtClean="0"/>
              <a:t>i </a:t>
            </a:r>
            <a:r>
              <a:rPr lang="it-IT" u="sng" dirty="0" smtClean="0"/>
              <a:t>prodotti dell’idrolisi di TAG</a:t>
            </a:r>
            <a:r>
              <a:rPr lang="it-IT" dirty="0" smtClean="0"/>
              <a:t>: acidi grassi liberi e glicerolo</a:t>
            </a:r>
          </a:p>
          <a:p>
            <a:pPr lvl="1"/>
            <a:r>
              <a:rPr lang="it-IT" u="sng" dirty="0" smtClean="0"/>
              <a:t>ormoni</a:t>
            </a:r>
            <a:r>
              <a:rPr lang="it-IT" dirty="0" smtClean="0"/>
              <a:t> (</a:t>
            </a:r>
            <a:r>
              <a:rPr lang="it-IT" dirty="0" err="1" smtClean="0"/>
              <a:t>leptina</a:t>
            </a:r>
            <a:r>
              <a:rPr lang="it-IT" dirty="0" smtClean="0"/>
              <a:t>) e citochine (</a:t>
            </a:r>
            <a:r>
              <a:rPr lang="it-IT" dirty="0" err="1" smtClean="0"/>
              <a:t>adiponectina</a:t>
            </a:r>
            <a:r>
              <a:rPr lang="it-IT" dirty="0" smtClean="0"/>
              <a:t>)</a:t>
            </a:r>
            <a:endParaRPr lang="it-IT" dirty="0"/>
          </a:p>
          <a:p>
            <a:pPr marL="0" indent="0" algn="ctr">
              <a:buNone/>
            </a:pPr>
            <a:r>
              <a:rPr lang="it-IT" b="1" dirty="0"/>
              <a:t>Rosa</a:t>
            </a:r>
            <a:r>
              <a:rPr lang="it-IT" dirty="0"/>
              <a:t> </a:t>
            </a:r>
          </a:p>
          <a:p>
            <a:r>
              <a:rPr lang="it-IT" dirty="0" smtClean="0"/>
              <a:t>Secrezione di </a:t>
            </a:r>
            <a:r>
              <a:rPr lang="it-IT" dirty="0" err="1" smtClean="0"/>
              <a:t>Triacilgliceroli</a:t>
            </a:r>
            <a:r>
              <a:rPr lang="it-IT" dirty="0" smtClean="0"/>
              <a:t> nel latte (secrezione)</a:t>
            </a:r>
            <a:endParaRPr lang="it-IT" dirty="0"/>
          </a:p>
          <a:p>
            <a:r>
              <a:rPr lang="it-IT" dirty="0"/>
              <a:t>Durante la lattazione, sotto effetto della  prolattina, si ha il trans-differenziamento di </a:t>
            </a:r>
            <a:r>
              <a:rPr lang="it-IT" dirty="0" err="1"/>
              <a:t>adipociti</a:t>
            </a:r>
            <a:r>
              <a:rPr lang="it-IT" dirty="0"/>
              <a:t> mammari in </a:t>
            </a:r>
            <a:r>
              <a:rPr lang="it-IT" u="sng" dirty="0"/>
              <a:t>cellule secretorie </a:t>
            </a:r>
            <a:r>
              <a:rPr lang="it-IT" dirty="0"/>
              <a:t>degli alveoli mammari.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12/11/2019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C644-CFC0-BB42-8B8F-CE10BF2DE358}" type="slidenum">
              <a:rPr lang="it-IT" smtClean="0"/>
              <a:t>30</a:t>
            </a:fld>
            <a:endParaRPr lang="it-IT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609600" y="5297561"/>
            <a:ext cx="8229600" cy="118651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 smtClean="0">
                <a:solidFill>
                  <a:srgbClr val="0000FF"/>
                </a:solidFill>
              </a:rPr>
              <a:t>Bruno: </a:t>
            </a:r>
            <a:r>
              <a:rPr lang="it-IT" dirty="0" smtClean="0">
                <a:solidFill>
                  <a:srgbClr val="0000FF"/>
                </a:solidFill>
              </a:rPr>
              <a:t>ossidazione completa dei TAG per la </a:t>
            </a:r>
            <a:r>
              <a:rPr lang="it-IT" b="1" dirty="0" smtClean="0">
                <a:solidFill>
                  <a:srgbClr val="FF0000"/>
                </a:solidFill>
              </a:rPr>
              <a:t>termogenesi</a:t>
            </a:r>
          </a:p>
          <a:p>
            <a:r>
              <a:rPr lang="it-IT" b="1" dirty="0" smtClean="0">
                <a:solidFill>
                  <a:srgbClr val="0000FF"/>
                </a:solidFill>
              </a:rPr>
              <a:t>Bianco: </a:t>
            </a:r>
            <a:r>
              <a:rPr lang="it-IT" b="1" dirty="0" smtClean="0">
                <a:solidFill>
                  <a:srgbClr val="FF0000"/>
                </a:solidFill>
              </a:rPr>
              <a:t>accumulo e idrolisi controllata dei TAG</a:t>
            </a:r>
            <a:r>
              <a:rPr lang="it-IT" dirty="0" smtClean="0">
                <a:solidFill>
                  <a:srgbClr val="0000FF"/>
                </a:solidFill>
              </a:rPr>
              <a:t>; L’utilizzo dei prodotti avviene nei tessuti beneficiari (muscolo; fegato)</a:t>
            </a:r>
          </a:p>
          <a:p>
            <a:r>
              <a:rPr lang="it-IT" b="1" dirty="0" smtClean="0">
                <a:solidFill>
                  <a:srgbClr val="0000FF"/>
                </a:solidFill>
              </a:rPr>
              <a:t>Rosa</a:t>
            </a:r>
            <a:r>
              <a:rPr lang="it-IT" dirty="0" smtClean="0">
                <a:solidFill>
                  <a:srgbClr val="0000FF"/>
                </a:solidFill>
              </a:rPr>
              <a:t>: secrezione di </a:t>
            </a:r>
            <a:r>
              <a:rPr lang="it-IT" b="1" dirty="0" smtClean="0">
                <a:solidFill>
                  <a:srgbClr val="FF0000"/>
                </a:solidFill>
              </a:rPr>
              <a:t>TAG nel latte</a:t>
            </a:r>
            <a:r>
              <a:rPr lang="it-IT" dirty="0" smtClean="0">
                <a:solidFill>
                  <a:srgbClr val="0000FF"/>
                </a:solidFill>
              </a:rPr>
              <a:t>; l’utilizzo avviene nella prole</a:t>
            </a:r>
          </a:p>
        </p:txBody>
      </p:sp>
    </p:spTree>
    <p:extLst>
      <p:ext uri="{BB962C8B-B14F-4D97-AF65-F5344CB8AC3E}">
        <p14:creationId xmlns:p14="http://schemas.microsoft.com/office/powerpoint/2010/main" val="3288708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Adipociti</a:t>
            </a:r>
            <a:r>
              <a:rPr lang="it-IT" dirty="0" smtClean="0"/>
              <a:t> bruni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85000" lnSpcReduction="20000"/>
          </a:bodyPr>
          <a:lstStyle/>
          <a:p>
            <a:r>
              <a:rPr lang="it-IT" dirty="0" smtClean="0"/>
              <a:t>Il tessuto adiposo bruno è </a:t>
            </a:r>
            <a:r>
              <a:rPr lang="it-IT" dirty="0"/>
              <a:t>abbondante nei piccoli mammiferi e nei </a:t>
            </a:r>
            <a:r>
              <a:rPr lang="it-IT" dirty="0" smtClean="0"/>
              <a:t>neonati.</a:t>
            </a:r>
          </a:p>
          <a:p>
            <a:pPr lvl="1"/>
            <a:r>
              <a:rPr lang="it-IT" dirty="0" smtClean="0"/>
              <a:t>li </a:t>
            </a:r>
            <a:r>
              <a:rPr lang="it-IT" dirty="0"/>
              <a:t>aiuta </a:t>
            </a:r>
            <a:r>
              <a:rPr lang="it-IT" dirty="0" smtClean="0"/>
              <a:t>ad adattarsi alle condizioni termiche extra-uterine (&lt;38°C).</a:t>
            </a:r>
          </a:p>
          <a:p>
            <a:r>
              <a:rPr lang="it-IT" dirty="0" smtClean="0"/>
              <a:t>Negli adulti era </a:t>
            </a:r>
            <a:r>
              <a:rPr lang="it-IT" dirty="0"/>
              <a:t>stato a lungo considerato assente o </a:t>
            </a:r>
            <a:r>
              <a:rPr lang="it-IT" dirty="0" smtClean="0"/>
              <a:t>irrilevante. </a:t>
            </a:r>
          </a:p>
          <a:p>
            <a:r>
              <a:rPr lang="it-IT" dirty="0" smtClean="0"/>
              <a:t>Recenti </a:t>
            </a:r>
            <a:r>
              <a:rPr lang="it-IT" dirty="0"/>
              <a:t>indagini, tuttavia, hanno </a:t>
            </a:r>
            <a:r>
              <a:rPr lang="it-IT" dirty="0" smtClean="0"/>
              <a:t>dimostrato che </a:t>
            </a:r>
            <a:r>
              <a:rPr lang="it-IT" dirty="0"/>
              <a:t>gli adulti hanno anche </a:t>
            </a:r>
            <a:r>
              <a:rPr lang="it-IT" dirty="0" err="1" smtClean="0"/>
              <a:t>adipociti</a:t>
            </a:r>
            <a:r>
              <a:rPr lang="it-IT" dirty="0" smtClean="0"/>
              <a:t> bruni </a:t>
            </a:r>
            <a:r>
              <a:rPr lang="it-IT" dirty="0"/>
              <a:t>metabolicamente </a:t>
            </a:r>
            <a:r>
              <a:rPr lang="it-IT" dirty="0" smtClean="0"/>
              <a:t>attivi.</a:t>
            </a:r>
          </a:p>
          <a:p>
            <a:pPr lvl="1"/>
            <a:r>
              <a:rPr lang="it-IT" dirty="0" smtClean="0"/>
              <a:t>ruolo </a:t>
            </a:r>
            <a:r>
              <a:rPr lang="it-IT" dirty="0"/>
              <a:t>importante nell'omeostasi </a:t>
            </a:r>
            <a:r>
              <a:rPr lang="it-IT" dirty="0" smtClean="0"/>
              <a:t>energetica negli adulti (</a:t>
            </a:r>
            <a:r>
              <a:rPr lang="it-IT" dirty="0" smtClean="0">
                <a:sym typeface="Wingdings"/>
              </a:rPr>
              <a:t>omeostasi della massa corporea)</a:t>
            </a:r>
            <a:r>
              <a:rPr lang="it-IT" dirty="0" smtClean="0"/>
              <a:t>.</a:t>
            </a:r>
          </a:p>
          <a:p>
            <a:pPr lvl="1"/>
            <a:r>
              <a:rPr lang="it-IT" b="1" dirty="0"/>
              <a:t>potenziale </a:t>
            </a:r>
            <a:r>
              <a:rPr lang="it-IT" b="1" dirty="0" smtClean="0"/>
              <a:t>bersaglio cellulare </a:t>
            </a:r>
            <a:r>
              <a:rPr lang="it-IT" b="1" dirty="0"/>
              <a:t>per il trattamento dell'obesità e </a:t>
            </a:r>
            <a:r>
              <a:rPr lang="it-IT" b="1" dirty="0" smtClean="0"/>
              <a:t>associati disturbi </a:t>
            </a:r>
            <a:r>
              <a:rPr lang="it-IT" b="1" dirty="0"/>
              <a:t>metabolici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12/11/2019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C644-CFC0-BB42-8B8F-CE10BF2DE358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9427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La distribuzione anatomica degli </a:t>
            </a:r>
            <a:r>
              <a:rPr lang="it-IT" dirty="0" err="1" smtClean="0"/>
              <a:t>adipociti</a:t>
            </a:r>
            <a:r>
              <a:rPr lang="it-IT" dirty="0" smtClean="0"/>
              <a:t> bruni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256692" y="4704439"/>
            <a:ext cx="8229600" cy="1829775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it-IT" dirty="0" smtClean="0"/>
              <a:t>GENERALIZZAZIONI</a:t>
            </a:r>
          </a:p>
          <a:p>
            <a:pPr marL="0" indent="0" algn="ctr">
              <a:buNone/>
            </a:pPr>
            <a:r>
              <a:rPr lang="it-IT" dirty="0" smtClean="0"/>
              <a:t>Prevalentemente sottocutaneo </a:t>
            </a:r>
          </a:p>
          <a:p>
            <a:pPr marL="0" indent="0" algn="ctr">
              <a:buNone/>
            </a:pPr>
            <a:r>
              <a:rPr lang="it-IT" dirty="0" smtClean="0"/>
              <a:t>una sola localizzazione viscerale</a:t>
            </a:r>
          </a:p>
          <a:p>
            <a:pPr marL="0" indent="0" algn="ctr">
              <a:buNone/>
            </a:pPr>
            <a:r>
              <a:rPr lang="it-IT" dirty="0" smtClean="0"/>
              <a:t>lungo la linea mediana del corpo</a:t>
            </a:r>
          </a:p>
          <a:p>
            <a:pPr marL="0" indent="0" algn="ctr">
              <a:buNone/>
            </a:pPr>
            <a:r>
              <a:rPr lang="it-IT" dirty="0" smtClean="0"/>
              <a:t>eventualmente bilaterale nell’adulto</a:t>
            </a:r>
          </a:p>
          <a:p>
            <a:pPr marL="0" indent="0" algn="ctr">
              <a:buNone/>
            </a:pPr>
            <a:r>
              <a:rPr lang="it-IT" dirty="0" smtClean="0"/>
              <a:t>prevalentemente bilaterale nel neonato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12/11/2019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C644-CFC0-BB42-8B8F-CE10BF2DE358}" type="slidenum">
              <a:rPr lang="it-IT" smtClean="0"/>
              <a:t>32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556" y="1468702"/>
            <a:ext cx="5784451" cy="320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610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8324"/>
          </a:xfrm>
        </p:spPr>
        <p:txBody>
          <a:bodyPr>
            <a:normAutofit fontScale="90000"/>
          </a:bodyPr>
          <a:lstStyle/>
          <a:p>
            <a:r>
              <a:rPr lang="it-IT" sz="3600" dirty="0" smtClean="0"/>
              <a:t>Origine embriologica degli </a:t>
            </a:r>
            <a:r>
              <a:rPr lang="it-IT" sz="3600" dirty="0" err="1" smtClean="0"/>
              <a:t>adipociti</a:t>
            </a:r>
            <a:r>
              <a:rPr lang="it-IT" sz="3600" dirty="0" smtClean="0"/>
              <a:t> bruni</a:t>
            </a:r>
            <a:br>
              <a:rPr lang="it-IT" sz="3600" dirty="0" smtClean="0"/>
            </a:br>
            <a:r>
              <a:rPr lang="it-IT" sz="3600" i="1" dirty="0" smtClean="0"/>
              <a:t>da un progenitore in comune con i </a:t>
            </a:r>
            <a:r>
              <a:rPr lang="it-IT" sz="3600" i="1" dirty="0" err="1" smtClean="0"/>
              <a:t>miociti</a:t>
            </a:r>
            <a:endParaRPr lang="it-IT" sz="3600" i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12/11/2019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C644-CFC0-BB42-8B8F-CE10BF2DE358}" type="slidenum">
              <a:rPr lang="it-IT" smtClean="0"/>
              <a:t>33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073" y="1259329"/>
            <a:ext cx="5622651" cy="509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0419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6062"/>
          </a:xfrm>
        </p:spPr>
        <p:txBody>
          <a:bodyPr>
            <a:normAutofit/>
          </a:bodyPr>
          <a:lstStyle/>
          <a:p>
            <a:r>
              <a:rPr lang="it-IT" sz="3600" dirty="0" smtClean="0"/>
              <a:t>UCP1</a:t>
            </a:r>
            <a:r>
              <a:rPr lang="it-IT" sz="3600" dirty="0"/>
              <a:t> </a:t>
            </a:r>
            <a:r>
              <a:rPr lang="it-IT" sz="3600" dirty="0" smtClean="0"/>
              <a:t>- </a:t>
            </a:r>
            <a:r>
              <a:rPr lang="it-IT" sz="3600" dirty="0" err="1" smtClean="0"/>
              <a:t>uncoupling</a:t>
            </a:r>
            <a:r>
              <a:rPr lang="it-IT" sz="3600" dirty="0" smtClean="0"/>
              <a:t> </a:t>
            </a:r>
            <a:r>
              <a:rPr lang="it-IT" sz="3600" dirty="0" err="1" smtClean="0"/>
              <a:t>protein</a:t>
            </a:r>
            <a:r>
              <a:rPr lang="it-IT" sz="3600" dirty="0" smtClean="0"/>
              <a:t> </a:t>
            </a:r>
            <a:r>
              <a:rPr lang="it-IT" sz="3600" dirty="0" err="1" smtClean="0"/>
              <a:t>isoform</a:t>
            </a:r>
            <a:r>
              <a:rPr lang="it-IT" sz="3600" dirty="0" smtClean="0"/>
              <a:t> 1</a:t>
            </a:r>
            <a:br>
              <a:rPr lang="it-IT" sz="3600" dirty="0" smtClean="0"/>
            </a:br>
            <a:r>
              <a:rPr lang="it-IT" sz="3600" dirty="0" smtClean="0"/>
              <a:t>marcatore molecolare degli </a:t>
            </a:r>
            <a:r>
              <a:rPr lang="it-IT" sz="3600" dirty="0" err="1" smtClean="0"/>
              <a:t>adipociti</a:t>
            </a:r>
            <a:r>
              <a:rPr lang="it-IT" sz="3600" dirty="0" smtClean="0"/>
              <a:t> bruni </a:t>
            </a:r>
            <a:endParaRPr lang="it-IT" sz="36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12/11/2019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C644-CFC0-BB42-8B8F-CE10BF2DE358}" type="slidenum">
              <a:rPr lang="it-IT" smtClean="0"/>
              <a:t>34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0700"/>
            <a:ext cx="9144000" cy="3274711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83799" y="3175193"/>
            <a:ext cx="8788934" cy="4679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4809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457200" y="267385"/>
            <a:ext cx="8229600" cy="1885561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UCP-1</a:t>
            </a:r>
            <a:br>
              <a:rPr lang="it-IT" dirty="0" smtClean="0"/>
            </a:br>
            <a:r>
              <a:rPr lang="it-IT" dirty="0" err="1" smtClean="0"/>
              <a:t>uncoupling</a:t>
            </a:r>
            <a:r>
              <a:rPr lang="it-IT" dirty="0" smtClean="0"/>
              <a:t> </a:t>
            </a:r>
            <a:r>
              <a:rPr lang="it-IT" dirty="0" err="1" smtClean="0"/>
              <a:t>protein</a:t>
            </a:r>
            <a:r>
              <a:rPr lang="it-IT" dirty="0" smtClean="0"/>
              <a:t> </a:t>
            </a:r>
            <a:r>
              <a:rPr lang="it-IT" dirty="0" err="1" smtClean="0"/>
              <a:t>isolform</a:t>
            </a:r>
            <a:r>
              <a:rPr lang="it-IT" dirty="0" smtClean="0"/>
              <a:t> 1</a:t>
            </a:r>
            <a:br>
              <a:rPr lang="it-IT" dirty="0" smtClean="0"/>
            </a:br>
            <a:r>
              <a:rPr lang="it-IT" dirty="0" smtClean="0"/>
              <a:t>proteina disaccoppiante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457200" y="2219792"/>
            <a:ext cx="4170288" cy="3613802"/>
          </a:xfrm>
        </p:spPr>
        <p:txBody>
          <a:bodyPr>
            <a:normAutofit lnSpcReduction="10000"/>
          </a:bodyPr>
          <a:lstStyle/>
          <a:p>
            <a:r>
              <a:rPr lang="it-IT" dirty="0"/>
              <a:t>UCP-</a:t>
            </a:r>
            <a:r>
              <a:rPr lang="it-IT" dirty="0" smtClean="0"/>
              <a:t>1 è una proteina localizzata nella membrana mitocondriale interna </a:t>
            </a:r>
            <a:r>
              <a:rPr lang="it-IT" dirty="0"/>
              <a:t>dei mitocondri </a:t>
            </a:r>
            <a:r>
              <a:rPr lang="it-IT" dirty="0" smtClean="0"/>
              <a:t>degli </a:t>
            </a:r>
            <a:r>
              <a:rPr lang="it-IT" dirty="0" err="1" smtClean="0"/>
              <a:t>adipociti</a:t>
            </a:r>
            <a:r>
              <a:rPr lang="it-IT" dirty="0" smtClean="0"/>
              <a:t> bruni</a:t>
            </a:r>
            <a:endParaRPr lang="it-IT" dirty="0"/>
          </a:p>
          <a:p>
            <a:pPr lvl="1"/>
            <a:r>
              <a:rPr lang="it-IT" dirty="0"/>
              <a:t>5% </a:t>
            </a:r>
            <a:r>
              <a:rPr lang="it-IT" dirty="0" smtClean="0"/>
              <a:t>delle proteine mitocondriali totali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12/11/2019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C644-CFC0-BB42-8B8F-CE10BF2DE358}" type="slidenum">
              <a:rPr lang="it-IT" smtClean="0"/>
              <a:t>35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488" y="2152946"/>
            <a:ext cx="4474817" cy="332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6970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12/11/2019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C644-CFC0-BB42-8B8F-CE10BF2DE358}" type="slidenum">
              <a:rPr lang="it-IT" smtClean="0"/>
              <a:t>36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700" y="1243611"/>
            <a:ext cx="6057900" cy="53467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29133"/>
          </a:xfrm>
        </p:spPr>
        <p:txBody>
          <a:bodyPr>
            <a:noAutofit/>
          </a:bodyPr>
          <a:lstStyle/>
          <a:p>
            <a:r>
              <a:rPr lang="it-IT" sz="3200" dirty="0" smtClean="0"/>
              <a:t>UCP-1 esegue la dissipazione controllata del gradiente elettrochimico protonico del mitocondrio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2798413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481641"/>
            <a:ext cx="8229600" cy="1143000"/>
          </a:xfrm>
        </p:spPr>
        <p:txBody>
          <a:bodyPr/>
          <a:lstStyle/>
          <a:p>
            <a:r>
              <a:rPr lang="it-IT" smtClean="0"/>
              <a:t>Fine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12/11/2019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C644-CFC0-BB42-8B8F-CE10BF2DE358}" type="slidenum">
              <a:rPr lang="it-IT" smtClean="0"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4212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egnaposto data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200" smtClean="0">
                <a:solidFill>
                  <a:srgbClr val="898989"/>
                </a:solidFill>
                <a:latin typeface="Calibri" charset="0"/>
              </a:rPr>
              <a:t>12/11/2019</a:t>
            </a:r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92162" name="Segnaposto piè di pagina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898989"/>
                </a:solidFill>
                <a:latin typeface="Calibri" charset="0"/>
              </a:rPr>
              <a:t>091FA - BIOCHIMICA APPLICATA MEDICA  </a:t>
            </a:r>
          </a:p>
        </p:txBody>
      </p:sp>
      <p:sp>
        <p:nvSpPr>
          <p:cNvPr id="92163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F31878F-4D53-1845-80EE-CB249F6D54F8}" type="slidenum">
              <a:rPr lang="it-IT" sz="1200">
                <a:solidFill>
                  <a:srgbClr val="898989"/>
                </a:solidFill>
                <a:latin typeface="Calibri" charset="0"/>
              </a:rPr>
              <a:pPr/>
              <a:t>4</a:t>
            </a:fld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92164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0"/>
            <a:ext cx="6351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5" name="CasellaDiTesto 8"/>
          <p:cNvSpPr txBox="1">
            <a:spLocks noChangeArrowheads="1"/>
          </p:cNvSpPr>
          <p:nvPr/>
        </p:nvSpPr>
        <p:spPr bwMode="auto">
          <a:xfrm>
            <a:off x="7907338" y="2836863"/>
            <a:ext cx="123666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800"/>
              <a:t>Nel topo:</a:t>
            </a:r>
          </a:p>
          <a:p>
            <a:r>
              <a:rPr lang="it-IT" sz="1800"/>
              <a:t>Blu</a:t>
            </a:r>
          </a:p>
          <a:p>
            <a:r>
              <a:rPr lang="it-IT" sz="1800"/>
              <a:t>2b, veloce</a:t>
            </a:r>
          </a:p>
        </p:txBody>
      </p:sp>
    </p:spTree>
    <p:extLst>
      <p:ext uri="{BB962C8B-B14F-4D97-AF65-F5344CB8AC3E}">
        <p14:creationId xmlns:p14="http://schemas.microsoft.com/office/powerpoint/2010/main" val="4005374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olo 4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649288"/>
          </a:xfrm>
        </p:spPr>
        <p:txBody>
          <a:bodyPr/>
          <a:lstStyle/>
          <a:p>
            <a:r>
              <a:rPr lang="it-IT" sz="3200">
                <a:latin typeface="Calibri" charset="0"/>
              </a:rPr>
              <a:t>Il danno selettivo alle fibre in diverse malattie</a:t>
            </a:r>
          </a:p>
        </p:txBody>
      </p:sp>
      <p:sp>
        <p:nvSpPr>
          <p:cNvPr id="94210" name="Segnaposto data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200" smtClean="0">
                <a:solidFill>
                  <a:srgbClr val="898989"/>
                </a:solidFill>
                <a:latin typeface="Calibri" charset="0"/>
              </a:rPr>
              <a:t>12/11/2019</a:t>
            </a:r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94211" name="Segnaposto piè di pagina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898989"/>
                </a:solidFill>
                <a:latin typeface="Calibri" charset="0"/>
              </a:rPr>
              <a:t>091FA - BIOCHIMICA APPLICATA MEDICA  </a:t>
            </a:r>
          </a:p>
        </p:txBody>
      </p:sp>
      <p:sp>
        <p:nvSpPr>
          <p:cNvPr id="9421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2C86B57-FF88-CB45-ADF9-084C98DAAA4F}" type="slidenum">
              <a:rPr lang="it-IT" sz="1200">
                <a:solidFill>
                  <a:srgbClr val="898989"/>
                </a:solidFill>
                <a:latin typeface="Calibri" charset="0"/>
              </a:rPr>
              <a:pPr/>
              <a:t>5</a:t>
            </a:fld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9144000" cy="619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>
          <a:xfrm>
            <a:off x="206375" y="1382713"/>
            <a:ext cx="8683625" cy="3344862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>
              <a:defRPr/>
            </a:pPr>
            <a:r>
              <a:rPr lang="it-IT" dirty="0">
                <a:solidFill>
                  <a:srgbClr val="FF0000"/>
                </a:solidFill>
              </a:rPr>
              <a:t>Malattie congenite, rare</a:t>
            </a:r>
          </a:p>
        </p:txBody>
      </p:sp>
      <p:sp>
        <p:nvSpPr>
          <p:cNvPr id="8" name="Rettangolo 7"/>
          <p:cNvSpPr/>
          <p:nvPr/>
        </p:nvSpPr>
        <p:spPr>
          <a:xfrm>
            <a:off x="211138" y="4532313"/>
            <a:ext cx="8805862" cy="218916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>
              <a:defRPr/>
            </a:pPr>
            <a:endParaRPr lang="it-IT" dirty="0">
              <a:solidFill>
                <a:srgbClr val="FF0000"/>
              </a:solidFill>
            </a:endParaRPr>
          </a:p>
          <a:p>
            <a:pPr algn="r">
              <a:defRPr/>
            </a:pPr>
            <a:r>
              <a:rPr lang="it-IT" dirty="0">
                <a:solidFill>
                  <a:srgbClr val="0000FF"/>
                </a:solidFill>
              </a:rPr>
              <a:t>Malattie comuni</a:t>
            </a:r>
          </a:p>
        </p:txBody>
      </p:sp>
    </p:spTree>
    <p:extLst>
      <p:ext uri="{BB962C8B-B14F-4D97-AF65-F5344CB8AC3E}">
        <p14:creationId xmlns:p14="http://schemas.microsoft.com/office/powerpoint/2010/main" val="2426459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latin typeface="Calibri" charset="0"/>
              </a:rPr>
              <a:t>Caratteristiche delle fibre</a:t>
            </a:r>
          </a:p>
        </p:txBody>
      </p:sp>
      <p:sp>
        <p:nvSpPr>
          <p:cNvPr id="118786" name="Segnaposto data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200" smtClean="0">
                <a:solidFill>
                  <a:srgbClr val="898989"/>
                </a:solidFill>
                <a:latin typeface="Calibri" charset="0"/>
              </a:rPr>
              <a:t>12/11/2019</a:t>
            </a:r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18787" name="Segnaposto piè di pagina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898989"/>
                </a:solidFill>
                <a:latin typeface="Calibri" charset="0"/>
              </a:rPr>
              <a:t>091FA - BIOCHIMICA APPLICATA MEDICA  </a:t>
            </a:r>
          </a:p>
        </p:txBody>
      </p:sp>
      <p:sp>
        <p:nvSpPr>
          <p:cNvPr id="118788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B1B5505-F4E2-F746-AF2C-5A215AB417AF}" type="slidenum">
              <a:rPr lang="it-IT" sz="1200">
                <a:solidFill>
                  <a:srgbClr val="898989"/>
                </a:solidFill>
                <a:latin typeface="Calibri" charset="0"/>
              </a:rPr>
              <a:pPr/>
              <a:t>6</a:t>
            </a:fld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118789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358900"/>
            <a:ext cx="855980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90" name="CasellaDiTesto 6"/>
          <p:cNvSpPr txBox="1">
            <a:spLocks noChangeArrowheads="1"/>
          </p:cNvSpPr>
          <p:nvPr/>
        </p:nvSpPr>
        <p:spPr bwMode="auto">
          <a:xfrm>
            <a:off x="1044575" y="5648325"/>
            <a:ext cx="7239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it-IT" sz="2000"/>
              <a:t>The contraction of a muscle fiber following a single action potential is called a twitch.</a:t>
            </a:r>
          </a:p>
        </p:txBody>
      </p:sp>
    </p:spTree>
    <p:extLst>
      <p:ext uri="{BB962C8B-B14F-4D97-AF65-F5344CB8AC3E}">
        <p14:creationId xmlns:p14="http://schemas.microsoft.com/office/powerpoint/2010/main" val="1236376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457200" y="172017"/>
            <a:ext cx="8229600" cy="901404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L’omeostasi cellulare del Calcio</a:t>
            </a:r>
            <a:br>
              <a:rPr lang="it-IT" dirty="0" smtClean="0"/>
            </a:br>
            <a:r>
              <a:rPr lang="it-IT" sz="2400" i="1" dirty="0" smtClean="0"/>
              <a:t>propedeutico a capire l’affaticamento muscolare</a:t>
            </a:r>
            <a:endParaRPr lang="it-IT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12/11/2019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C644-CFC0-BB42-8B8F-CE10BF2DE358}" type="slidenum">
              <a:rPr lang="it-IT" smtClean="0"/>
              <a:t>7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085" y="1176042"/>
            <a:ext cx="5820943" cy="518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56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000" dirty="0" smtClean="0"/>
              <a:t>Il ciclo catalitico della pompa </a:t>
            </a:r>
            <a:r>
              <a:rPr lang="it-IT" sz="4000" dirty="0"/>
              <a:t>SERCA</a:t>
            </a:r>
            <a:br>
              <a:rPr lang="it-IT" sz="4000" dirty="0"/>
            </a:br>
            <a:r>
              <a:rPr lang="it-IT" sz="3100" dirty="0" err="1"/>
              <a:t>sarcoendoplasmic</a:t>
            </a:r>
            <a:r>
              <a:rPr lang="it-IT" sz="3100" dirty="0"/>
              <a:t> </a:t>
            </a:r>
            <a:r>
              <a:rPr lang="it-IT" sz="3100" dirty="0" err="1"/>
              <a:t>reticulum</a:t>
            </a:r>
            <a:r>
              <a:rPr lang="it-IT" sz="3100" dirty="0"/>
              <a:t> </a:t>
            </a:r>
            <a:r>
              <a:rPr lang="it-IT" sz="3100" dirty="0" err="1" smtClean="0"/>
              <a:t>calcium</a:t>
            </a:r>
            <a:r>
              <a:rPr lang="it-IT" sz="3100" dirty="0" smtClean="0"/>
              <a:t> </a:t>
            </a:r>
            <a:r>
              <a:rPr lang="it-IT" sz="3100" dirty="0" err="1"/>
              <a:t>transport</a:t>
            </a:r>
            <a:r>
              <a:rPr lang="it-IT" sz="3100" dirty="0"/>
              <a:t> </a:t>
            </a:r>
            <a:r>
              <a:rPr lang="it-IT" sz="3100" dirty="0" err="1"/>
              <a:t>ATPase</a:t>
            </a:r>
            <a:endParaRPr lang="it-IT" sz="31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12/11/2019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D5949-6A8B-B84A-8908-E82C0E9A596B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39" y="1746488"/>
            <a:ext cx="7178374" cy="460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829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Affaticamento muscolare</a:t>
            </a:r>
            <a:br>
              <a:rPr lang="it-IT" dirty="0" smtClean="0"/>
            </a:br>
            <a:r>
              <a:rPr lang="it-IT" sz="2400" dirty="0" smtClean="0"/>
              <a:t>cause periferiche (muscolari)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dirty="0" smtClean="0"/>
              <a:t>Dovuto ad alterazioni di: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avvio </a:t>
            </a:r>
            <a:r>
              <a:rPr lang="it-IT" dirty="0"/>
              <a:t>e nella propagazione dei potenziali di azione muscolare, </a:t>
            </a:r>
            <a:endParaRPr lang="it-IT" dirty="0" smtClean="0"/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rilascio di </a:t>
            </a:r>
            <a:r>
              <a:rPr lang="it-IT" dirty="0"/>
              <a:t>Ca2 + </a:t>
            </a:r>
            <a:r>
              <a:rPr lang="it-IT" dirty="0" smtClean="0"/>
              <a:t>intracellulare, 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disponibilità </a:t>
            </a:r>
            <a:r>
              <a:rPr lang="it-IT" dirty="0"/>
              <a:t>dei substrati per il metabolismo </a:t>
            </a:r>
            <a:r>
              <a:rPr lang="it-IT" dirty="0" smtClean="0"/>
              <a:t>energetico.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accumulo </a:t>
            </a:r>
            <a:r>
              <a:rPr lang="it-IT" dirty="0"/>
              <a:t>di sottoprodotti metabolici</a:t>
            </a:r>
            <a:r>
              <a:rPr lang="it-IT" dirty="0" smtClean="0"/>
              <a:t>.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12/11/2019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C644-CFC0-BB42-8B8F-CE10BF2DE358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97806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6239</TotalTime>
  <Words>3988</Words>
  <Application>Microsoft Macintosh PowerPoint</Application>
  <PresentationFormat>Presentazione su schermo (4:3)</PresentationFormat>
  <Paragraphs>431</Paragraphs>
  <Slides>37</Slides>
  <Notes>25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38" baseType="lpstr">
      <vt:lpstr>Tema di Office</vt:lpstr>
      <vt:lpstr>Lezione 19 </vt:lpstr>
      <vt:lpstr>Le fibre muscolari – Classificazione in tipi</vt:lpstr>
      <vt:lpstr>I tipi di fibra muscolare</vt:lpstr>
      <vt:lpstr>Presentazione di PowerPoint</vt:lpstr>
      <vt:lpstr>Il danno selettivo alle fibre in diverse malattie</vt:lpstr>
      <vt:lpstr>Caratteristiche delle fibre</vt:lpstr>
      <vt:lpstr>L’omeostasi cellulare del Calcio propedeutico a capire l’affaticamento muscolare</vt:lpstr>
      <vt:lpstr>Il ciclo catalitico della pompa SERCA sarcoendoplasmic reticulum calcium transport ATPase</vt:lpstr>
      <vt:lpstr>Affaticamento muscolare cause periferiche (muscolari)</vt:lpstr>
      <vt:lpstr>Riduzione dell’eccitabilità del sarcolemma</vt:lpstr>
      <vt:lpstr>Riduzione del rilascio di Ca++ intracellulare</vt:lpstr>
      <vt:lpstr>L’estrema fatica muscolare</vt:lpstr>
      <vt:lpstr>Deplezione di ATP</vt:lpstr>
      <vt:lpstr>Accumulo di acido lattico e Pi</vt:lpstr>
      <vt:lpstr>Tetania (crampi)</vt:lpstr>
      <vt:lpstr>Il meccanismo molecolare dei crampi muscolari (tetania)</vt:lpstr>
      <vt:lpstr>Il trattamento dei crampi muscolari</vt:lpstr>
      <vt:lpstr>Il magnesio regola l'attività motoria della miosina</vt:lpstr>
      <vt:lpstr>Fine del metabolismo energetico durante la contrazione</vt:lpstr>
      <vt:lpstr>Tessuto adiposo</vt:lpstr>
      <vt:lpstr>Tessuto adiposo: cenni di istologia</vt:lpstr>
      <vt:lpstr>Gli adipociti sintetizzano e accumulano i triacilgliceroli</vt:lpstr>
      <vt:lpstr>La composizione di acidi grassi nel tessuto adiposo umano</vt:lpstr>
      <vt:lpstr>Sintesi dei TAG a confronto nel fegato e nel tessuto adiposo</vt:lpstr>
      <vt:lpstr>Funzioni del tessuto adiposo</vt:lpstr>
      <vt:lpstr>Tessuto adiposo bianco e bruno al microscopio ottico</vt:lpstr>
      <vt:lpstr>Tipico adipocita bianco al microscopio elettronico</vt:lpstr>
      <vt:lpstr>Tipico adipocita bruno</vt:lpstr>
      <vt:lpstr>Tipi istologici di adipociti e loro funzioni specializzate  </vt:lpstr>
      <vt:lpstr>Le funzioni degli adipociti</vt:lpstr>
      <vt:lpstr>Adipociti bruni</vt:lpstr>
      <vt:lpstr>La distribuzione anatomica degli adipociti bruni</vt:lpstr>
      <vt:lpstr>Origine embriologica degli adipociti bruni da un progenitore in comune con i miociti</vt:lpstr>
      <vt:lpstr>UCP1 - uncoupling protein isoform 1 marcatore molecolare degli adipociti bruni </vt:lpstr>
      <vt:lpstr>UCP-1 uncoupling protein isolform 1 proteina disaccoppiante</vt:lpstr>
      <vt:lpstr>UCP-1 esegue la dissipazione controllata del gradiente elettrochimico protonico del mitocondrio</vt:lpstr>
      <vt:lpstr>Fine</vt:lpstr>
    </vt:vector>
  </TitlesOfParts>
  <Company>Univ. Trieste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termogenesi</dc:title>
  <dc:creator>Sabina Passamonti</dc:creator>
  <cp:lastModifiedBy>Sabina Passamonti</cp:lastModifiedBy>
  <cp:revision>108</cp:revision>
  <dcterms:created xsi:type="dcterms:W3CDTF">2019-11-07T06:40:28Z</dcterms:created>
  <dcterms:modified xsi:type="dcterms:W3CDTF">2019-11-12T10:15:34Z</dcterms:modified>
</cp:coreProperties>
</file>