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90" r:id="rId3"/>
    <p:sldId id="281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301" r:id="rId13"/>
    <p:sldId id="302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1137-A3E0-4095-98AA-28216E3026D1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6E75-F9D4-412B-8BEE-68B3549499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351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1137-A3E0-4095-98AA-28216E3026D1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6E75-F9D4-412B-8BEE-68B3549499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8114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1137-A3E0-4095-98AA-28216E3026D1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6E75-F9D4-412B-8BEE-68B3549499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5644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1137-A3E0-4095-98AA-28216E3026D1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6E75-F9D4-412B-8BEE-68B3549499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5561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1137-A3E0-4095-98AA-28216E3026D1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6E75-F9D4-412B-8BEE-68B3549499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3839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1137-A3E0-4095-98AA-28216E3026D1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6E75-F9D4-412B-8BEE-68B3549499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8955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1137-A3E0-4095-98AA-28216E3026D1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6E75-F9D4-412B-8BEE-68B3549499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3518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1137-A3E0-4095-98AA-28216E3026D1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6E75-F9D4-412B-8BEE-68B3549499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0015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1137-A3E0-4095-98AA-28216E3026D1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6E75-F9D4-412B-8BEE-68B3549499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9735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1137-A3E0-4095-98AA-28216E3026D1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6E75-F9D4-412B-8BEE-68B3549499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7818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1137-A3E0-4095-98AA-28216E3026D1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6E75-F9D4-412B-8BEE-68B3549499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2529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1137-A3E0-4095-98AA-28216E3026D1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66E75-F9D4-412B-8BEE-68B3549499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9023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ensembl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READ MAPPING – </a:t>
            </a:r>
            <a:r>
              <a:rPr lang="it-IT" dirty="0" err="1" smtClean="0"/>
              <a:t>Why</a:t>
            </a:r>
            <a:r>
              <a:rPr lang="it-IT" dirty="0" smtClean="0"/>
              <a:t> and </a:t>
            </a:r>
            <a:r>
              <a:rPr lang="it-IT" dirty="0" err="1" smtClean="0"/>
              <a:t>when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034048" cy="4351338"/>
          </a:xfrm>
        </p:spPr>
        <p:txBody>
          <a:bodyPr>
            <a:normAutofit lnSpcReduction="10000"/>
          </a:bodyPr>
          <a:lstStyle/>
          <a:p>
            <a:r>
              <a:rPr lang="en-US" b="1" i="1" dirty="0" smtClean="0"/>
              <a:t>Mapping</a:t>
            </a:r>
            <a:r>
              <a:rPr lang="en-US" dirty="0" smtClean="0"/>
              <a:t> is the process used to align reads to a reference genome or transcriptome</a:t>
            </a:r>
          </a:p>
          <a:p>
            <a:r>
              <a:rPr lang="en-US" dirty="0" smtClean="0"/>
              <a:t>This is based on the detection of sequence similarity between the read and its potential target(s)</a:t>
            </a:r>
          </a:p>
          <a:p>
            <a:r>
              <a:rPr lang="en-US" dirty="0" smtClean="0"/>
              <a:t>Any given read is mapped only if it achieves well-defined </a:t>
            </a:r>
            <a:r>
              <a:rPr lang="en-US" b="1" dirty="0" smtClean="0"/>
              <a:t>similarity thresholds</a:t>
            </a:r>
          </a:p>
          <a:p>
            <a:r>
              <a:rPr lang="en-US" dirty="0" smtClean="0"/>
              <a:t>The concept behind read mapping is similar to BLAST: </a:t>
            </a:r>
            <a:r>
              <a:rPr lang="en-US" b="1" dirty="0" smtClean="0"/>
              <a:t>detect significant similarities and register the coordinates</a:t>
            </a:r>
            <a:r>
              <a:rPr lang="en-US" dirty="0" smtClean="0"/>
              <a:t>, relative to the reference sequence</a:t>
            </a:r>
          </a:p>
          <a:p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8178160" y="5242473"/>
            <a:ext cx="3499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ATTGATTATTAGCGCTCGCCCTACCCT</a:t>
            </a:r>
          </a:p>
          <a:p>
            <a:endParaRPr lang="it-IT" dirty="0"/>
          </a:p>
          <a:p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chromosome</a:t>
            </a:r>
            <a:r>
              <a:rPr lang="it-IT" dirty="0" smtClean="0"/>
              <a:t>?</a:t>
            </a:r>
          </a:p>
          <a:p>
            <a:r>
              <a:rPr lang="it-IT" dirty="0" err="1" smtClean="0"/>
              <a:t>Which</a:t>
            </a:r>
            <a:r>
              <a:rPr lang="it-IT" dirty="0" smtClean="0"/>
              <a:t> gene?</a:t>
            </a:r>
          </a:p>
          <a:p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specific</a:t>
            </a:r>
            <a:r>
              <a:rPr lang="it-IT" dirty="0" smtClean="0"/>
              <a:t> position?</a:t>
            </a:r>
            <a:endParaRPr lang="en-US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8160" y="1690688"/>
            <a:ext cx="3175640" cy="2226222"/>
          </a:xfrm>
          <a:prstGeom prst="rect">
            <a:avLst/>
          </a:prstGeom>
        </p:spPr>
      </p:pic>
      <p:sp>
        <p:nvSpPr>
          <p:cNvPr id="8" name="Freccia a destra 7"/>
          <p:cNvSpPr/>
          <p:nvPr/>
        </p:nvSpPr>
        <p:spPr>
          <a:xfrm rot="16200000">
            <a:off x="9366587" y="4427291"/>
            <a:ext cx="1103586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sellaDiTesto 8"/>
          <p:cNvSpPr txBox="1"/>
          <p:nvPr/>
        </p:nvSpPr>
        <p:spPr>
          <a:xfrm>
            <a:off x="10331669" y="4330262"/>
            <a:ext cx="8963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b="1" dirty="0" smtClean="0">
                <a:solidFill>
                  <a:srgbClr val="FF0000"/>
                </a:solidFill>
              </a:rPr>
              <a:t>???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77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Variant</a:t>
            </a:r>
            <a:r>
              <a:rPr lang="it-IT" dirty="0" smtClean="0"/>
              <a:t> </a:t>
            </a:r>
            <a:r>
              <a:rPr lang="it-IT" dirty="0" err="1" smtClean="0"/>
              <a:t>calling</a:t>
            </a:r>
            <a:r>
              <a:rPr lang="it-IT" dirty="0" smtClean="0"/>
              <a:t> made easy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8812"/>
            <a:ext cx="5984823" cy="4708416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Let’s consider the example at the right hand side. The reference human genome, in a given position, reads «A»</a:t>
            </a:r>
          </a:p>
          <a:p>
            <a:pPr algn="just"/>
            <a:r>
              <a:rPr lang="en-US" sz="2400" dirty="0" smtClean="0"/>
              <a:t>However, some SNPs are known from literature for this position: G and T. This information is deposited in dedicated databases, such as </a:t>
            </a:r>
            <a:r>
              <a:rPr lang="en-US" sz="2400" dirty="0" err="1" smtClean="0"/>
              <a:t>ClinVar</a:t>
            </a:r>
            <a:r>
              <a:rPr lang="en-US" sz="2400" dirty="0" smtClean="0"/>
              <a:t> at NCBI</a:t>
            </a:r>
          </a:p>
          <a:p>
            <a:pPr algn="just"/>
            <a:r>
              <a:rPr lang="en-US" sz="2400" dirty="0" smtClean="0"/>
              <a:t>A SNP can be pathogenic or not depending on whether it is synonymous or not-synonymous (i.e. does the encoded aa changes?), its location (5’ or 3’ UTR, coding sequence?) and the structural effects on the protein</a:t>
            </a:r>
          </a:p>
          <a:p>
            <a:pPr algn="just"/>
            <a:endParaRPr lang="it-IT" sz="2400" dirty="0" smtClean="0"/>
          </a:p>
          <a:p>
            <a:pPr algn="just"/>
            <a:endParaRPr lang="en-US" sz="2400" dirty="0" smtClean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3024" y="365125"/>
            <a:ext cx="4669741" cy="2507374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2917" y="2872499"/>
            <a:ext cx="3795461" cy="3810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55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9785"/>
          </a:xfrm>
        </p:spPr>
        <p:txBody>
          <a:bodyPr>
            <a:normAutofit fontScale="90000"/>
          </a:bodyPr>
          <a:lstStyle/>
          <a:p>
            <a:r>
              <a:rPr lang="it-IT" dirty="0" err="1" smtClean="0"/>
              <a:t>Variant</a:t>
            </a:r>
            <a:r>
              <a:rPr lang="it-IT" dirty="0" smtClean="0"/>
              <a:t> </a:t>
            </a:r>
            <a:r>
              <a:rPr lang="it-IT" dirty="0" err="1" smtClean="0"/>
              <a:t>calling</a:t>
            </a:r>
            <a:r>
              <a:rPr lang="it-IT" dirty="0" smtClean="0"/>
              <a:t> made easy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0950"/>
            <a:ext cx="10334297" cy="513934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400" dirty="0" smtClean="0"/>
              <a:t>In the aforementioned example, let’s imagine to have carried out whole genome resequencing with 100X coverage on an Illumina platform (the error rate is very low)</a:t>
            </a:r>
          </a:p>
          <a:p>
            <a:pPr algn="just"/>
            <a:r>
              <a:rPr lang="en-US" sz="2400" dirty="0" smtClean="0"/>
              <a:t>What situations could we theoretically observe (assuming absence </a:t>
            </a:r>
            <a:r>
              <a:rPr lang="it-IT" sz="2400" dirty="0" smtClean="0"/>
              <a:t>of </a:t>
            </a:r>
            <a:r>
              <a:rPr lang="it-IT" sz="2400" dirty="0" err="1" smtClean="0"/>
              <a:t>errors</a:t>
            </a:r>
            <a:r>
              <a:rPr lang="it-IT" sz="2400" dirty="0" smtClean="0"/>
              <a:t>)?</a:t>
            </a:r>
          </a:p>
          <a:p>
            <a:pPr marL="457200" indent="-457200" algn="just">
              <a:buAutoNum type="arabicParenR"/>
            </a:pPr>
            <a:r>
              <a:rPr lang="it-IT" sz="2400" b="1" dirty="0" err="1" smtClean="0"/>
              <a:t>Homozygosity</a:t>
            </a:r>
            <a:r>
              <a:rPr lang="it-IT" sz="2400" dirty="0" smtClean="0"/>
              <a:t>:</a:t>
            </a:r>
            <a:r>
              <a:rPr lang="en-US" sz="2400" dirty="0" smtClean="0"/>
              <a:t> 100% reads contain A, G or T</a:t>
            </a:r>
          </a:p>
          <a:p>
            <a:pPr marL="457200" indent="-457200" algn="just">
              <a:buAutoNum type="arabicParenR"/>
            </a:pPr>
            <a:r>
              <a:rPr lang="en-US" sz="2400" b="1" dirty="0" smtClean="0"/>
              <a:t>Heterozygosity</a:t>
            </a:r>
            <a:r>
              <a:rPr lang="en-US" sz="2400" dirty="0" smtClean="0"/>
              <a:t>: 50% reads </a:t>
            </a:r>
            <a:r>
              <a:rPr lang="en-US" sz="2400" dirty="0" err="1" smtClean="0"/>
              <a:t>containg</a:t>
            </a:r>
            <a:r>
              <a:rPr lang="en-US" sz="2400" dirty="0" smtClean="0"/>
              <a:t> one nucleotide </a:t>
            </a:r>
            <a:r>
              <a:rPr lang="it-IT" sz="2400" dirty="0" smtClean="0"/>
              <a:t>and </a:t>
            </a:r>
            <a:r>
              <a:rPr lang="it-IT" sz="2400" dirty="0" smtClean="0"/>
              <a:t>50% </a:t>
            </a:r>
            <a:r>
              <a:rPr lang="it-IT" sz="2400" dirty="0" err="1" smtClean="0"/>
              <a:t>reads</a:t>
            </a:r>
            <a:r>
              <a:rPr lang="it-IT" sz="2400" dirty="0" smtClean="0"/>
              <a:t> </a:t>
            </a:r>
            <a:r>
              <a:rPr lang="it-IT" sz="2400" dirty="0" err="1" smtClean="0"/>
              <a:t>contain</a:t>
            </a:r>
            <a:r>
              <a:rPr lang="it-IT" sz="2400" dirty="0" smtClean="0"/>
              <a:t> </a:t>
            </a:r>
            <a:r>
              <a:rPr lang="en-US" sz="2400" dirty="0" smtClean="0"/>
              <a:t>another</a:t>
            </a:r>
            <a:r>
              <a:rPr lang="it-IT" sz="2400" dirty="0" smtClean="0"/>
              <a:t> </a:t>
            </a:r>
            <a:r>
              <a:rPr lang="it-IT" sz="2400" dirty="0" err="1" smtClean="0"/>
              <a:t>one</a:t>
            </a:r>
            <a:r>
              <a:rPr lang="it-IT" sz="2400" dirty="0" smtClean="0"/>
              <a:t> (i.e. 50% A and 50% G, 50% A and 50% T, or 50%G and 50% T).</a:t>
            </a:r>
          </a:p>
          <a:p>
            <a:pPr marL="457200" indent="-457200" algn="just">
              <a:buAutoNum type="arabicParenR"/>
            </a:pPr>
            <a:endParaRPr lang="it-IT" sz="2400" dirty="0"/>
          </a:p>
          <a:p>
            <a:pPr marL="0" indent="0" algn="just">
              <a:buNone/>
            </a:pPr>
            <a:r>
              <a:rPr lang="en-US" sz="2400" dirty="0" smtClean="0"/>
              <a:t>Since sequencing errors are possible we could observe, for example, 99% A and 1% G -&gt; this is very likely to be a sequencing error -&gt; it is useful to set a minimum % for any given observed SNPs. The expected situation should be close to 50%-50% if a locus is heterozygous</a:t>
            </a:r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r>
              <a:rPr lang="en-US" sz="2400" dirty="0" smtClean="0"/>
              <a:t>N.B.: This is </a:t>
            </a:r>
            <a:r>
              <a:rPr lang="en-US" sz="2400" b="1" dirty="0" smtClean="0"/>
              <a:t>not valid for tetraploid (4n) organisms</a:t>
            </a:r>
            <a:r>
              <a:rPr lang="en-US" sz="2400" dirty="0" smtClean="0"/>
              <a:t>! In this case we could expect to see 3, or even 4 variants at the same time (with frequencies 50%-25%-25% or 25%-25%-25%-25%).</a:t>
            </a:r>
          </a:p>
          <a:p>
            <a:pPr marL="0" indent="0" algn="just">
              <a:buNone/>
            </a:pPr>
            <a:r>
              <a:rPr lang="en-US" sz="2400" b="1" dirty="0" smtClean="0"/>
              <a:t>In case of somatic mutations, SNPs can be present at lower rates</a:t>
            </a:r>
            <a:r>
              <a:rPr lang="en-US" sz="2400" dirty="0" smtClean="0"/>
              <a:t> (because they are just present in a limited number of mutated cells, very important in oncology!)</a:t>
            </a:r>
          </a:p>
          <a:p>
            <a:pPr marL="0" indent="0" algn="just">
              <a:buNone/>
            </a:pPr>
            <a:endParaRPr lang="en-US" sz="2400" dirty="0" smtClean="0"/>
          </a:p>
          <a:p>
            <a:pPr algn="just"/>
            <a:endParaRPr lang="it-IT" sz="2400" dirty="0" smtClean="0"/>
          </a:p>
          <a:p>
            <a:pPr algn="just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8458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Particular cases – when a proper setting of parameters is crucial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particular example is provided by the analysis of bisulfite sequencing data (</a:t>
            </a:r>
            <a:r>
              <a:rPr lang="en-US" dirty="0" err="1" smtClean="0"/>
              <a:t>epigenomics</a:t>
            </a:r>
            <a:r>
              <a:rPr lang="en-US" dirty="0" smtClean="0"/>
              <a:t> analysis). The bisulfite treatment converts non-methylated cytosine to </a:t>
            </a:r>
            <a:r>
              <a:rPr lang="en-US" dirty="0" err="1" smtClean="0"/>
              <a:t>uracile</a:t>
            </a:r>
            <a:endParaRPr lang="en-US" dirty="0" smtClean="0"/>
          </a:p>
          <a:p>
            <a:r>
              <a:rPr lang="en-US" dirty="0" smtClean="0"/>
              <a:t>This will result in the generation of reads with multiple artificial SNPs compared to the reference genome (i.e. in each position where non-methylated </a:t>
            </a:r>
            <a:r>
              <a:rPr lang="en-US" dirty="0" err="1" smtClean="0"/>
              <a:t>cytosines</a:t>
            </a:r>
            <a:r>
              <a:rPr lang="en-US" dirty="0" smtClean="0"/>
              <a:t> were present</a:t>
            </a:r>
          </a:p>
          <a:p>
            <a:r>
              <a:rPr lang="en-US" dirty="0" smtClean="0"/>
              <a:t>Two issues: the first one is linked with the need for permissive mapping thresholds</a:t>
            </a:r>
          </a:p>
          <a:p>
            <a:r>
              <a:rPr lang="en-US" dirty="0" smtClean="0"/>
              <a:t>The second one is linked with the interpretation of results: since not all cells are equally methylated, the frequency of observation of methylated sites has nothing to do with ploidy: no need to set minimal frequency thresholds</a:t>
            </a:r>
          </a:p>
          <a:p>
            <a:r>
              <a:rPr lang="en-US" dirty="0" smtClean="0"/>
              <a:t>For details about how a bisulfite sequencing analysis works, see the tutorial «Bisulfite sequencing». This tutorial has not been performed in the classroom, so no need to go too much in detail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845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9785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An alternative </a:t>
            </a:r>
            <a:r>
              <a:rPr lang="it-IT" dirty="0" err="1" smtClean="0"/>
              <a:t>approach</a:t>
            </a:r>
            <a:r>
              <a:rPr lang="it-IT" dirty="0" smtClean="0"/>
              <a:t>: </a:t>
            </a:r>
            <a:r>
              <a:rPr lang="it-IT" dirty="0" err="1" smtClean="0"/>
              <a:t>pseudocounts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0950"/>
            <a:ext cx="10334297" cy="513934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In some particular cases, when we are not interested in detecting SNPs and other variants, but we just need to have a rough idea about the number of reads that match a given reference sequence (usually in RNA-</a:t>
            </a:r>
            <a:r>
              <a:rPr lang="en-US" sz="2400" dirty="0" err="1" smtClean="0"/>
              <a:t>seq</a:t>
            </a:r>
            <a:r>
              <a:rPr lang="en-US" sz="2400" dirty="0" smtClean="0"/>
              <a:t> experiments), we can use a faster and computationally less demanding method</a:t>
            </a:r>
          </a:p>
          <a:p>
            <a:pPr algn="just"/>
            <a:r>
              <a:rPr lang="en-US" sz="2400" b="1" u="sng" dirty="0" smtClean="0"/>
              <a:t>Salmon</a:t>
            </a:r>
            <a:r>
              <a:rPr lang="en-US" sz="2400" dirty="0" smtClean="0"/>
              <a:t> and </a:t>
            </a:r>
            <a:r>
              <a:rPr lang="en-US" sz="2400" b="1" u="sng" dirty="0" err="1" smtClean="0"/>
              <a:t>Kallisto</a:t>
            </a:r>
            <a:r>
              <a:rPr lang="en-US" sz="2400" dirty="0" smtClean="0"/>
              <a:t> are two popular methods, based on the idea of lightweight algorithms: they require a reference transcriptome and reads as an input, but they do not perform full alignments</a:t>
            </a:r>
          </a:p>
          <a:p>
            <a:pPr algn="just"/>
            <a:r>
              <a:rPr lang="en-US" sz="2400" dirty="0" smtClean="0"/>
              <a:t>These can be considered as </a:t>
            </a:r>
            <a:r>
              <a:rPr lang="en-US" sz="2400" b="1" u="sng" dirty="0" smtClean="0"/>
              <a:t>quasi-alignment</a:t>
            </a:r>
            <a:r>
              <a:rPr lang="en-US" sz="2400" dirty="0" smtClean="0"/>
              <a:t> methods, which do not generate real read counts, but rather </a:t>
            </a:r>
            <a:r>
              <a:rPr lang="en-US" sz="2400" dirty="0" err="1" smtClean="0"/>
              <a:t>pseudocounts</a:t>
            </a:r>
            <a:endParaRPr lang="en-US" sz="2400" dirty="0" smtClean="0"/>
          </a:p>
          <a:p>
            <a:pPr algn="just"/>
            <a:r>
              <a:rPr lang="en-US" sz="2400" dirty="0" smtClean="0"/>
              <a:t>Both the reference and the sample of reads are used to build </a:t>
            </a:r>
            <a:r>
              <a:rPr lang="en-US" sz="2400" b="1" dirty="0" smtClean="0"/>
              <a:t>k-</a:t>
            </a:r>
            <a:r>
              <a:rPr lang="en-US" sz="2400" b="1" dirty="0" err="1" smtClean="0"/>
              <a:t>mer</a:t>
            </a:r>
            <a:r>
              <a:rPr lang="en-US" sz="2400" b="1" dirty="0" smtClean="0"/>
              <a:t> indexes</a:t>
            </a:r>
            <a:r>
              <a:rPr lang="en-US" sz="2400" dirty="0" smtClean="0"/>
              <a:t> of a given size: the algorithm looks up for perfect matches between read k-</a:t>
            </a:r>
            <a:r>
              <a:rPr lang="en-US" sz="2400" dirty="0" err="1" smtClean="0"/>
              <a:t>mers</a:t>
            </a:r>
            <a:r>
              <a:rPr lang="en-US" sz="2400" dirty="0" smtClean="0"/>
              <a:t> and k-</a:t>
            </a:r>
            <a:r>
              <a:rPr lang="en-US" sz="2400" dirty="0" err="1" smtClean="0"/>
              <a:t>mers</a:t>
            </a:r>
            <a:r>
              <a:rPr lang="en-US" sz="2400" dirty="0" smtClean="0"/>
              <a:t> found in the reference transcriptome</a:t>
            </a:r>
          </a:p>
          <a:p>
            <a:pPr algn="just"/>
            <a:r>
              <a:rPr lang="it-IT" sz="2400" dirty="0" smtClean="0"/>
              <a:t>PROS: </a:t>
            </a:r>
            <a:r>
              <a:rPr lang="it-IT" sz="2400" dirty="0" err="1" smtClean="0"/>
              <a:t>very</a:t>
            </a:r>
            <a:r>
              <a:rPr lang="it-IT" sz="2400" dirty="0" smtClean="0"/>
              <a:t> fast </a:t>
            </a:r>
            <a:r>
              <a:rPr lang="it-IT" sz="2400" dirty="0" err="1" smtClean="0"/>
              <a:t>methods</a:t>
            </a:r>
            <a:r>
              <a:rPr lang="it-IT" sz="2400" dirty="0" smtClean="0"/>
              <a:t>, </a:t>
            </a:r>
            <a:r>
              <a:rPr lang="it-IT" sz="2400" dirty="0" err="1" smtClean="0"/>
              <a:t>usuful</a:t>
            </a:r>
            <a:r>
              <a:rPr lang="it-IT" sz="2400" dirty="0" smtClean="0"/>
              <a:t> for gene </a:t>
            </a:r>
            <a:r>
              <a:rPr lang="it-IT" sz="2400" dirty="0" err="1" smtClean="0"/>
              <a:t>expression</a:t>
            </a:r>
            <a:r>
              <a:rPr lang="it-IT" sz="2400" dirty="0" smtClean="0"/>
              <a:t> </a:t>
            </a:r>
            <a:r>
              <a:rPr lang="it-IT" sz="2400" dirty="0" err="1" smtClean="0"/>
              <a:t>studies</a:t>
            </a:r>
            <a:endParaRPr lang="en-US" sz="2400" dirty="0" smtClean="0"/>
          </a:p>
          <a:p>
            <a:pPr marL="0" indent="0" algn="just">
              <a:buNone/>
            </a:pPr>
            <a:endParaRPr lang="en-US" sz="2400" dirty="0" smtClean="0"/>
          </a:p>
          <a:p>
            <a:pPr algn="just"/>
            <a:endParaRPr lang="it-IT" sz="2400" dirty="0" smtClean="0"/>
          </a:p>
          <a:p>
            <a:pPr algn="just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56500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READ MAPPING – The </a:t>
            </a:r>
            <a:r>
              <a:rPr lang="it-IT" dirty="0" err="1" smtClean="0"/>
              <a:t>reference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034048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Mapping is carried out using an input (sequencing reads, usually </a:t>
            </a:r>
            <a:r>
              <a:rPr lang="en-US" b="1" dirty="0" smtClean="0"/>
              <a:t>«clean reads» obtained after trimming</a:t>
            </a:r>
            <a:r>
              <a:rPr lang="en-US" dirty="0" smtClean="0"/>
              <a:t>)</a:t>
            </a:r>
          </a:p>
          <a:p>
            <a:pPr algn="just"/>
            <a:r>
              <a:rPr lang="en-US" dirty="0" smtClean="0"/>
              <a:t>The reference can be a </a:t>
            </a:r>
            <a:r>
              <a:rPr lang="en-US" b="1" dirty="0" smtClean="0"/>
              <a:t>transcriptome</a:t>
            </a:r>
            <a:r>
              <a:rPr lang="en-US" dirty="0" smtClean="0"/>
              <a:t> (if a genome is not available, e.g. whenever you are working on a non-model organism)</a:t>
            </a:r>
          </a:p>
          <a:p>
            <a:pPr algn="just"/>
            <a:r>
              <a:rPr lang="en-US" dirty="0" smtClean="0"/>
              <a:t>Most often, the reference is a genome, previously </a:t>
            </a:r>
            <a:r>
              <a:rPr lang="en-US" i="1" dirty="0" smtClean="0"/>
              <a:t>de novo</a:t>
            </a:r>
            <a:r>
              <a:rPr lang="en-US" dirty="0" smtClean="0"/>
              <a:t> assembled</a:t>
            </a:r>
          </a:p>
          <a:p>
            <a:pPr algn="just"/>
            <a:r>
              <a:rPr lang="en-US" b="1" dirty="0" smtClean="0"/>
              <a:t>The reference genome needs to be annotated</a:t>
            </a:r>
            <a:r>
              <a:rPr lang="en-US" dirty="0" smtClean="0"/>
              <a:t>, i.e. it contains information about the coordinates of genes, introns, exons, etc.</a:t>
            </a:r>
            <a:endParaRPr lang="en-US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8366073" y="3980273"/>
            <a:ext cx="34789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Reference </a:t>
            </a:r>
            <a:r>
              <a:rPr lang="it-IT" dirty="0" err="1" smtClean="0"/>
              <a:t>genomes</a:t>
            </a:r>
            <a:r>
              <a:rPr lang="it-IT" dirty="0" smtClean="0"/>
              <a:t> are </a:t>
            </a:r>
            <a:r>
              <a:rPr lang="it-IT" dirty="0" err="1" smtClean="0"/>
              <a:t>usually</a:t>
            </a:r>
            <a:r>
              <a:rPr lang="it-IT" dirty="0" smtClean="0"/>
              <a:t> </a:t>
            </a:r>
            <a:r>
              <a:rPr lang="it-IT" dirty="0" err="1" smtClean="0"/>
              <a:t>available</a:t>
            </a:r>
            <a:r>
              <a:rPr lang="it-IT" dirty="0" smtClean="0"/>
              <a:t> in public </a:t>
            </a:r>
            <a:r>
              <a:rPr lang="it-IT" dirty="0" err="1" smtClean="0"/>
              <a:t>repositories</a:t>
            </a:r>
            <a:r>
              <a:rPr lang="it-IT" dirty="0" smtClean="0"/>
              <a:t>, </a:t>
            </a:r>
            <a:r>
              <a:rPr lang="it-IT" dirty="0" err="1" smtClean="0"/>
              <a:t>such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Ensembl</a:t>
            </a:r>
            <a:r>
              <a:rPr lang="it-IT" dirty="0" smtClean="0"/>
              <a:t> or NCBI </a:t>
            </a:r>
            <a:r>
              <a:rPr lang="it-IT" dirty="0" err="1" smtClean="0"/>
              <a:t>genome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See</a:t>
            </a:r>
            <a:r>
              <a:rPr lang="it-IT" dirty="0" smtClean="0"/>
              <a:t> for </a:t>
            </a:r>
            <a:r>
              <a:rPr lang="it-IT" dirty="0" err="1" smtClean="0"/>
              <a:t>example</a:t>
            </a:r>
            <a:r>
              <a:rPr lang="it-IT" dirty="0" smtClean="0"/>
              <a:t>:</a:t>
            </a:r>
          </a:p>
          <a:p>
            <a:endParaRPr lang="it-IT" dirty="0"/>
          </a:p>
          <a:p>
            <a:r>
              <a:rPr lang="en-US" dirty="0">
                <a:hlinkClick r:id="rId2"/>
              </a:rPr>
              <a:t>https://www.ensembl.org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550" y="1345324"/>
            <a:ext cx="3827973" cy="2406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50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READ MAPPING – How?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8721"/>
            <a:ext cx="10166131" cy="346522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Reads are compared with the reference, i.e. they are </a:t>
            </a:r>
            <a:r>
              <a:rPr lang="en-US" b="1" dirty="0" smtClean="0"/>
              <a:t>aligned</a:t>
            </a:r>
          </a:p>
          <a:p>
            <a:pPr algn="just"/>
            <a:r>
              <a:rPr lang="en-US" dirty="0" smtClean="0"/>
              <a:t>We need to set a similarity threshold</a:t>
            </a:r>
          </a:p>
          <a:p>
            <a:pPr algn="just"/>
            <a:r>
              <a:rPr lang="en-US" dirty="0" smtClean="0"/>
              <a:t>In the CLC Genomics workbench the two key parameters are </a:t>
            </a:r>
            <a:r>
              <a:rPr lang="en-US" b="1" u="sng" dirty="0" smtClean="0"/>
              <a:t>length fraction</a:t>
            </a:r>
            <a:r>
              <a:rPr lang="en-US" dirty="0" smtClean="0"/>
              <a:t> and </a:t>
            </a:r>
            <a:r>
              <a:rPr lang="en-US" b="1" u="sng" dirty="0" smtClean="0"/>
              <a:t>similarity fraction</a:t>
            </a:r>
            <a:r>
              <a:rPr lang="en-US" dirty="0" smtClean="0"/>
              <a:t>: together, they define the </a:t>
            </a:r>
            <a:r>
              <a:rPr lang="en-US" b="1" dirty="0" smtClean="0"/>
              <a:t>stringency</a:t>
            </a:r>
            <a:r>
              <a:rPr lang="en-US" dirty="0" smtClean="0"/>
              <a:t> of the read mapping procedure</a:t>
            </a:r>
          </a:p>
          <a:p>
            <a:pPr algn="just"/>
            <a:r>
              <a:rPr lang="en-US" dirty="0" smtClean="0"/>
              <a:t>The range from 0 to 1 (or from 0% to 100%). The higher they are set, the more stringent the mapping will be -&gt; a lower number of differences between the read and the reference (= polymorphisms, mutations, etc.) will be tolerated</a:t>
            </a:r>
          </a:p>
          <a:p>
            <a:endParaRPr lang="it-IT" dirty="0"/>
          </a:p>
        </p:txBody>
      </p:sp>
      <p:sp>
        <p:nvSpPr>
          <p:cNvPr id="4" name="Freccia a destra 3"/>
          <p:cNvSpPr/>
          <p:nvPr/>
        </p:nvSpPr>
        <p:spPr>
          <a:xfrm>
            <a:off x="1275692" y="5192111"/>
            <a:ext cx="9003425" cy="6306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/>
              <a:t>MAPPING STRINGENCY</a:t>
            </a:r>
            <a:endParaRPr lang="en-US" sz="2400" b="1" dirty="0"/>
          </a:p>
        </p:txBody>
      </p:sp>
      <p:cxnSp>
        <p:nvCxnSpPr>
          <p:cNvPr id="12" name="Connettore diritto 11"/>
          <p:cNvCxnSpPr/>
          <p:nvPr/>
        </p:nvCxnSpPr>
        <p:spPr>
          <a:xfrm>
            <a:off x="1275692" y="6095999"/>
            <a:ext cx="900342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191052" y="6169213"/>
            <a:ext cx="9172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/>
              <a:t>0         0.1          0.2         0.3          0.4          0.5          0.6          0.7          0.8          0.9            1</a:t>
            </a:r>
            <a:endParaRPr lang="en-US" sz="2000" b="1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3543156" y="5726667"/>
            <a:ext cx="4244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LENGTH FRACTION – SIMILARITY FRACTION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69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READ MAPPING – How?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3618"/>
            <a:ext cx="10166131" cy="3465223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/>
              <a:t>Similarity fraction</a:t>
            </a:r>
            <a:r>
              <a:rPr lang="en-US" dirty="0" smtClean="0"/>
              <a:t>: how similar the read and the reference need to be? 0.95 = &gt;95% identical, 0.8 = &gt;80% identical, etc.</a:t>
            </a:r>
          </a:p>
          <a:p>
            <a:pPr algn="just"/>
            <a:r>
              <a:rPr lang="it-IT" b="1" dirty="0" err="1" smtClean="0"/>
              <a:t>Length</a:t>
            </a:r>
            <a:r>
              <a:rPr lang="it-IT" b="1" dirty="0" smtClean="0"/>
              <a:t> </a:t>
            </a:r>
            <a:r>
              <a:rPr lang="it-IT" b="1" dirty="0" err="1" smtClean="0"/>
              <a:t>fraction</a:t>
            </a:r>
            <a:r>
              <a:rPr lang="it-IT" dirty="0" smtClean="0"/>
              <a:t>: more </a:t>
            </a:r>
            <a:r>
              <a:rPr lang="it-IT" dirty="0" err="1" smtClean="0"/>
              <a:t>complex</a:t>
            </a:r>
            <a:r>
              <a:rPr lang="it-IT" dirty="0" smtClean="0"/>
              <a:t>…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indicates</a:t>
            </a:r>
            <a:r>
              <a:rPr lang="it-IT" dirty="0" smtClean="0"/>
              <a:t> the % of </a:t>
            </a:r>
            <a:r>
              <a:rPr lang="it-IT" dirty="0" err="1" smtClean="0"/>
              <a:t>read</a:t>
            </a:r>
            <a:r>
              <a:rPr lang="it-IT" dirty="0" smtClean="0"/>
              <a:t> </a:t>
            </a:r>
            <a:r>
              <a:rPr lang="it-IT" dirty="0" err="1" smtClean="0"/>
              <a:t>length</a:t>
            </a:r>
            <a:r>
              <a:rPr lang="it-IT" dirty="0" smtClean="0"/>
              <a:t> </a:t>
            </a:r>
            <a:r>
              <a:rPr lang="it-IT" dirty="0" err="1" smtClean="0"/>
              <a:t>where</a:t>
            </a:r>
            <a:r>
              <a:rPr lang="it-IT" dirty="0" smtClean="0"/>
              <a:t> the </a:t>
            </a:r>
            <a:r>
              <a:rPr lang="it-IT" dirty="0" err="1" smtClean="0"/>
              <a:t>similarity</a:t>
            </a:r>
            <a:r>
              <a:rPr lang="it-IT" dirty="0" smtClean="0"/>
              <a:t> </a:t>
            </a:r>
            <a:r>
              <a:rPr lang="it-IT" dirty="0" err="1" smtClean="0"/>
              <a:t>fraction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calculated</a:t>
            </a:r>
            <a:r>
              <a:rPr lang="it-IT" dirty="0" smtClean="0"/>
              <a:t>. 0.95 = </a:t>
            </a:r>
            <a:r>
              <a:rPr lang="it-IT" dirty="0" err="1" smtClean="0"/>
              <a:t>similarity</a:t>
            </a:r>
            <a:r>
              <a:rPr lang="it-IT" dirty="0" smtClean="0"/>
              <a:t> </a:t>
            </a:r>
            <a:r>
              <a:rPr lang="it-IT" dirty="0" err="1" smtClean="0"/>
              <a:t>fraction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calculated</a:t>
            </a:r>
            <a:r>
              <a:rPr lang="it-IT" dirty="0" smtClean="0"/>
              <a:t> over 95% of </a:t>
            </a:r>
            <a:r>
              <a:rPr lang="it-IT" dirty="0" err="1" smtClean="0"/>
              <a:t>read</a:t>
            </a:r>
            <a:r>
              <a:rPr lang="it-IT" dirty="0" smtClean="0"/>
              <a:t> </a:t>
            </a:r>
            <a:r>
              <a:rPr lang="it-IT" dirty="0" err="1" smtClean="0"/>
              <a:t>length</a:t>
            </a:r>
            <a:r>
              <a:rPr lang="it-IT" dirty="0" smtClean="0"/>
              <a:t> (e.g. </a:t>
            </a:r>
            <a:r>
              <a:rPr lang="it-IT" dirty="0" err="1" smtClean="0"/>
              <a:t>if</a:t>
            </a:r>
            <a:r>
              <a:rPr lang="it-IT" dirty="0" smtClean="0"/>
              <a:t> a </a:t>
            </a:r>
            <a:r>
              <a:rPr lang="it-IT" dirty="0" err="1" smtClean="0"/>
              <a:t>read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100bp long, </a:t>
            </a:r>
            <a:r>
              <a:rPr lang="it-IT" dirty="0" err="1" smtClean="0"/>
              <a:t>similarity</a:t>
            </a:r>
            <a:r>
              <a:rPr lang="it-IT" dirty="0" smtClean="0"/>
              <a:t> </a:t>
            </a:r>
            <a:r>
              <a:rPr lang="it-IT" dirty="0" err="1" smtClean="0"/>
              <a:t>fraction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calculated</a:t>
            </a:r>
            <a:r>
              <a:rPr lang="it-IT" dirty="0" smtClean="0"/>
              <a:t> on 95 </a:t>
            </a:r>
            <a:r>
              <a:rPr lang="it-IT" dirty="0" err="1" smtClean="0"/>
              <a:t>nucleotides</a:t>
            </a:r>
            <a:r>
              <a:rPr lang="it-IT" dirty="0" smtClean="0"/>
              <a:t> out of 100</a:t>
            </a:r>
          </a:p>
          <a:p>
            <a:pPr algn="just"/>
            <a:endParaRPr lang="it-IT" dirty="0"/>
          </a:p>
          <a:p>
            <a:pPr marL="0" indent="0" algn="just">
              <a:buNone/>
            </a:pPr>
            <a:r>
              <a:rPr lang="it-IT" sz="2200" dirty="0" smtClean="0"/>
              <a:t>A </a:t>
            </a:r>
            <a:r>
              <a:rPr lang="it-IT" sz="2200" dirty="0" err="1" smtClean="0"/>
              <a:t>practical</a:t>
            </a:r>
            <a:r>
              <a:rPr lang="it-IT" sz="2200" dirty="0" smtClean="0"/>
              <a:t> </a:t>
            </a:r>
            <a:r>
              <a:rPr lang="it-IT" sz="2200" dirty="0" err="1" smtClean="0"/>
              <a:t>example</a:t>
            </a:r>
            <a:r>
              <a:rPr lang="it-IT" sz="2200" dirty="0" smtClean="0"/>
              <a:t>: </a:t>
            </a:r>
            <a:r>
              <a:rPr lang="it-IT" sz="2200" dirty="0" err="1" smtClean="0"/>
              <a:t>let’s</a:t>
            </a:r>
            <a:r>
              <a:rPr lang="it-IT" sz="2200" dirty="0" smtClean="0"/>
              <a:t> take 50 </a:t>
            </a:r>
            <a:r>
              <a:rPr lang="it-IT" sz="2200" dirty="0" err="1" smtClean="0"/>
              <a:t>bp</a:t>
            </a:r>
            <a:r>
              <a:rPr lang="it-IT" sz="2200" dirty="0" smtClean="0"/>
              <a:t> long </a:t>
            </a:r>
            <a:r>
              <a:rPr lang="it-IT" sz="2200" dirty="0" err="1" smtClean="0"/>
              <a:t>reads</a:t>
            </a:r>
            <a:r>
              <a:rPr lang="it-IT" sz="2200" dirty="0" smtClean="0"/>
              <a:t> with the </a:t>
            </a:r>
            <a:r>
              <a:rPr lang="it-IT" sz="2200" dirty="0" err="1" smtClean="0"/>
              <a:t>following</a:t>
            </a:r>
            <a:r>
              <a:rPr lang="it-IT" sz="2200" dirty="0" smtClean="0"/>
              <a:t> </a:t>
            </a:r>
            <a:r>
              <a:rPr lang="it-IT" sz="2200" dirty="0" err="1" smtClean="0"/>
              <a:t>mapping</a:t>
            </a:r>
            <a:r>
              <a:rPr lang="it-IT" sz="2200" dirty="0" smtClean="0"/>
              <a:t> </a:t>
            </a:r>
            <a:r>
              <a:rPr lang="it-IT" sz="2200" dirty="0" err="1" smtClean="0"/>
              <a:t>parameters</a:t>
            </a:r>
            <a:r>
              <a:rPr lang="it-IT" sz="2200" dirty="0" smtClean="0"/>
              <a:t>:</a:t>
            </a:r>
            <a:endParaRPr lang="en-US" sz="2200" dirty="0" smtClean="0"/>
          </a:p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838200" y="5265683"/>
            <a:ext cx="2177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Length</a:t>
            </a:r>
            <a:r>
              <a:rPr lang="it-IT" dirty="0" smtClean="0"/>
              <a:t> </a:t>
            </a:r>
            <a:r>
              <a:rPr lang="it-IT" dirty="0" err="1" smtClean="0"/>
              <a:t>fraction</a:t>
            </a:r>
            <a:r>
              <a:rPr lang="it-IT" dirty="0" smtClean="0"/>
              <a:t> = 0.9</a:t>
            </a:r>
          </a:p>
          <a:p>
            <a:r>
              <a:rPr lang="it-IT" dirty="0" err="1" smtClean="0"/>
              <a:t>Similarity</a:t>
            </a:r>
            <a:r>
              <a:rPr lang="it-IT" dirty="0" smtClean="0"/>
              <a:t> </a:t>
            </a:r>
            <a:r>
              <a:rPr lang="it-IT" dirty="0" err="1" smtClean="0"/>
              <a:t>fraction</a:t>
            </a:r>
            <a:r>
              <a:rPr lang="it-IT" dirty="0" smtClean="0"/>
              <a:t> = 1</a:t>
            </a:r>
            <a:endParaRPr lang="en-US" dirty="0"/>
          </a:p>
        </p:txBody>
      </p:sp>
      <p:sp>
        <p:nvSpPr>
          <p:cNvPr id="6" name="Freccia a destra 5"/>
          <p:cNvSpPr/>
          <p:nvPr/>
        </p:nvSpPr>
        <p:spPr>
          <a:xfrm>
            <a:off x="3205655" y="5452213"/>
            <a:ext cx="924911" cy="2732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sellaDiTesto 9"/>
          <p:cNvSpPr txBox="1"/>
          <p:nvPr/>
        </p:nvSpPr>
        <p:spPr>
          <a:xfrm>
            <a:off x="4415351" y="5265683"/>
            <a:ext cx="6938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At </a:t>
            </a:r>
            <a:r>
              <a:rPr lang="it-IT" dirty="0" err="1" smtClean="0"/>
              <a:t>least</a:t>
            </a:r>
            <a:r>
              <a:rPr lang="it-IT" dirty="0" smtClean="0"/>
              <a:t> 90% of the </a:t>
            </a:r>
            <a:r>
              <a:rPr lang="it-IT" dirty="0" err="1" smtClean="0"/>
              <a:t>read</a:t>
            </a:r>
            <a:r>
              <a:rPr lang="it-IT" dirty="0" smtClean="0"/>
              <a:t> </a:t>
            </a:r>
            <a:r>
              <a:rPr lang="it-IT" dirty="0" err="1" smtClean="0"/>
              <a:t>length</a:t>
            </a:r>
            <a:r>
              <a:rPr lang="it-IT" dirty="0" smtClean="0"/>
              <a:t> (= 45 </a:t>
            </a:r>
            <a:r>
              <a:rPr lang="it-IT" dirty="0" err="1" smtClean="0"/>
              <a:t>nucleotides</a:t>
            </a:r>
            <a:r>
              <a:rPr lang="it-IT" dirty="0" smtClean="0"/>
              <a:t> out of 50) </a:t>
            </a:r>
            <a:r>
              <a:rPr lang="it-IT" dirty="0" err="1" smtClean="0"/>
              <a:t>need</a:t>
            </a:r>
            <a:r>
              <a:rPr lang="it-IT" dirty="0" smtClean="0"/>
              <a:t> to be 100% </a:t>
            </a:r>
            <a:r>
              <a:rPr lang="it-IT" dirty="0" err="1" smtClean="0"/>
              <a:t>identical</a:t>
            </a:r>
            <a:r>
              <a:rPr lang="it-IT" dirty="0" smtClean="0"/>
              <a:t> to the </a:t>
            </a:r>
            <a:r>
              <a:rPr lang="it-IT" dirty="0" err="1" smtClean="0"/>
              <a:t>reference</a:t>
            </a:r>
            <a:r>
              <a:rPr lang="it-IT" dirty="0" smtClean="0"/>
              <a:t> </a:t>
            </a:r>
            <a:r>
              <a:rPr lang="it-IT" dirty="0" err="1" smtClean="0"/>
              <a:t>sequence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02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READ MAPPING – How?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57508"/>
            <a:ext cx="10166131" cy="38015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Reference      ATCGCGCTGCGTCGTTTGACTATCTCATCTTTCCCCATATATAGTC</a:t>
            </a:r>
            <a:r>
              <a:rPr lang="it-IT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it-IT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AGC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|||||||||||||||||||||||||||||||||||||||||||||| |||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Read           ATCGCGCTGCGTCGTTTGACTATCTCATCTTTCCCCATATATAGTC</a:t>
            </a:r>
            <a:r>
              <a:rPr lang="it-IT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it-IT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AGC</a:t>
            </a:r>
          </a:p>
          <a:p>
            <a:pPr marL="0" indent="0">
              <a:buNone/>
            </a:pPr>
            <a:endParaRPr lang="it-IT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it-IT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it-IT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it-IT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Reference      ATCGCGCTGCGTCGTTTGACTATCT</a:t>
            </a:r>
            <a:r>
              <a:rPr lang="it-IT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ATCTTTCCCCATATATAGTCTAGC</a:t>
            </a:r>
          </a:p>
          <a:p>
            <a:pPr marL="0" indent="0">
              <a:buNone/>
            </a:pP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it-IT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||||||||||||||||||||||||| ||||||||||||||||||||||||</a:t>
            </a:r>
            <a:endParaRPr lang="it-IT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Read           </a:t>
            </a:r>
            <a:r>
              <a:rPr lang="it-IT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ATCGCGCTGCGTCGTTTGACTATCT</a:t>
            </a:r>
            <a:r>
              <a:rPr lang="it-IT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it-IT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ATCTTTCCCCATATATAGTCTAGC</a:t>
            </a:r>
            <a:endParaRPr lang="it-IT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it-IT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14400" y="1506022"/>
            <a:ext cx="99743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Example</a:t>
            </a:r>
            <a:r>
              <a:rPr lang="it-IT" dirty="0" smtClean="0"/>
              <a:t> 1: </a:t>
            </a:r>
            <a:r>
              <a:rPr lang="it-IT" b="1" u="sng" dirty="0" err="1" smtClean="0"/>
              <a:t>read</a:t>
            </a:r>
            <a:r>
              <a:rPr lang="it-IT" b="1" u="sng" dirty="0" smtClean="0"/>
              <a:t> </a:t>
            </a:r>
            <a:r>
              <a:rPr lang="it-IT" b="1" u="sng" dirty="0" err="1" smtClean="0"/>
              <a:t>is</a:t>
            </a:r>
            <a:r>
              <a:rPr lang="it-IT" b="1" u="sng" dirty="0" smtClean="0"/>
              <a:t> </a:t>
            </a:r>
            <a:r>
              <a:rPr lang="it-IT" b="1" u="sng" dirty="0" err="1" smtClean="0"/>
              <a:t>mapped</a:t>
            </a:r>
            <a:r>
              <a:rPr lang="it-IT" dirty="0" smtClean="0"/>
              <a:t>: 49 </a:t>
            </a:r>
            <a:r>
              <a:rPr lang="it-IT" dirty="0" err="1" smtClean="0"/>
              <a:t>identical</a:t>
            </a:r>
            <a:r>
              <a:rPr lang="it-IT" dirty="0" smtClean="0"/>
              <a:t> </a:t>
            </a:r>
            <a:r>
              <a:rPr lang="it-IT" dirty="0" err="1" smtClean="0"/>
              <a:t>nucleotides</a:t>
            </a:r>
            <a:r>
              <a:rPr lang="it-IT" dirty="0" smtClean="0"/>
              <a:t> out of 50 in </a:t>
            </a:r>
            <a:r>
              <a:rPr lang="it-IT" dirty="0" err="1" smtClean="0"/>
              <a:t>total</a:t>
            </a:r>
            <a:r>
              <a:rPr lang="it-IT" dirty="0" smtClean="0"/>
              <a:t>. The </a:t>
            </a:r>
            <a:r>
              <a:rPr lang="it-IT" dirty="0" err="1" smtClean="0"/>
              <a:t>only</a:t>
            </a:r>
            <a:r>
              <a:rPr lang="it-IT" dirty="0" smtClean="0"/>
              <a:t> SNP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located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the end of the </a:t>
            </a:r>
            <a:r>
              <a:rPr lang="it-IT" dirty="0" err="1" smtClean="0"/>
              <a:t>read</a:t>
            </a:r>
            <a:r>
              <a:rPr lang="it-IT" dirty="0" smtClean="0"/>
              <a:t>, so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a </a:t>
            </a:r>
            <a:r>
              <a:rPr lang="it-IT" dirty="0" err="1" smtClean="0"/>
              <a:t>continuous</a:t>
            </a:r>
            <a:r>
              <a:rPr lang="it-IT" dirty="0" smtClean="0"/>
              <a:t> stretch of 45 </a:t>
            </a:r>
            <a:r>
              <a:rPr lang="it-IT" dirty="0" err="1" smtClean="0"/>
              <a:t>identical</a:t>
            </a:r>
            <a:r>
              <a:rPr lang="it-IT" dirty="0" smtClean="0"/>
              <a:t> </a:t>
            </a:r>
            <a:r>
              <a:rPr lang="it-IT" dirty="0" err="1" smtClean="0"/>
              <a:t>nucleotides</a:t>
            </a:r>
            <a:r>
              <a:rPr lang="it-IT" dirty="0" smtClean="0"/>
              <a:t> and the 0.9 </a:t>
            </a:r>
            <a:r>
              <a:rPr lang="it-IT" dirty="0" err="1" smtClean="0"/>
              <a:t>length</a:t>
            </a:r>
            <a:r>
              <a:rPr lang="it-IT" dirty="0" smtClean="0"/>
              <a:t> </a:t>
            </a:r>
            <a:r>
              <a:rPr lang="it-IT" dirty="0" err="1" smtClean="0"/>
              <a:t>fraction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satisfied</a:t>
            </a:r>
            <a:endParaRPr lang="en-US" dirty="0"/>
          </a:p>
        </p:txBody>
      </p:sp>
      <p:sp>
        <p:nvSpPr>
          <p:cNvPr id="7" name="Rettangolo 6"/>
          <p:cNvSpPr/>
          <p:nvPr/>
        </p:nvSpPr>
        <p:spPr>
          <a:xfrm>
            <a:off x="9249103" y="2364828"/>
            <a:ext cx="168166" cy="104052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838200" y="3796620"/>
            <a:ext cx="99743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Example</a:t>
            </a:r>
            <a:r>
              <a:rPr lang="it-IT" dirty="0" smtClean="0"/>
              <a:t> 2: </a:t>
            </a:r>
            <a:r>
              <a:rPr lang="it-IT" b="1" u="sng" dirty="0" err="1" smtClean="0"/>
              <a:t>read</a:t>
            </a:r>
            <a:r>
              <a:rPr lang="it-IT" b="1" u="sng" dirty="0" smtClean="0"/>
              <a:t> </a:t>
            </a:r>
            <a:r>
              <a:rPr lang="it-IT" b="1" u="sng" dirty="0" err="1" smtClean="0"/>
              <a:t>is</a:t>
            </a:r>
            <a:r>
              <a:rPr lang="it-IT" b="1" u="sng" dirty="0" smtClean="0"/>
              <a:t> </a:t>
            </a:r>
            <a:r>
              <a:rPr lang="it-IT" b="1" u="sng" dirty="0" err="1" smtClean="0"/>
              <a:t>not</a:t>
            </a:r>
            <a:r>
              <a:rPr lang="it-IT" b="1" u="sng" dirty="0" smtClean="0"/>
              <a:t> </a:t>
            </a:r>
            <a:r>
              <a:rPr lang="it-IT" b="1" u="sng" dirty="0" err="1" smtClean="0"/>
              <a:t>mapped</a:t>
            </a:r>
            <a:r>
              <a:rPr lang="it-IT" dirty="0" smtClean="0"/>
              <a:t>: </a:t>
            </a:r>
            <a:r>
              <a:rPr lang="it-IT" dirty="0" err="1" smtClean="0"/>
              <a:t>still</a:t>
            </a:r>
            <a:r>
              <a:rPr lang="it-IT" dirty="0" smtClean="0"/>
              <a:t> 49 </a:t>
            </a:r>
            <a:r>
              <a:rPr lang="it-IT" dirty="0" err="1" smtClean="0"/>
              <a:t>identical</a:t>
            </a:r>
            <a:r>
              <a:rPr lang="it-IT" dirty="0" smtClean="0"/>
              <a:t> </a:t>
            </a:r>
            <a:r>
              <a:rPr lang="it-IT" dirty="0" err="1" smtClean="0"/>
              <a:t>nucleotides</a:t>
            </a:r>
            <a:r>
              <a:rPr lang="it-IT" dirty="0" smtClean="0"/>
              <a:t> out of 50 in </a:t>
            </a:r>
            <a:r>
              <a:rPr lang="it-IT" dirty="0" err="1" smtClean="0"/>
              <a:t>total</a:t>
            </a:r>
            <a:r>
              <a:rPr lang="it-IT" dirty="0" smtClean="0"/>
              <a:t>. The </a:t>
            </a:r>
            <a:r>
              <a:rPr lang="it-IT" dirty="0" err="1" smtClean="0"/>
              <a:t>only</a:t>
            </a:r>
            <a:r>
              <a:rPr lang="it-IT" dirty="0" smtClean="0"/>
              <a:t> SNP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located</a:t>
            </a:r>
            <a:r>
              <a:rPr lang="it-IT" dirty="0" smtClean="0"/>
              <a:t> in the middle of the </a:t>
            </a:r>
            <a:r>
              <a:rPr lang="it-IT" dirty="0" err="1" smtClean="0"/>
              <a:t>read</a:t>
            </a:r>
            <a:r>
              <a:rPr lang="it-IT" dirty="0" smtClean="0"/>
              <a:t>, so </a:t>
            </a:r>
            <a:r>
              <a:rPr lang="it-IT" dirty="0" err="1" smtClean="0"/>
              <a:t>we</a:t>
            </a:r>
            <a:r>
              <a:rPr lang="it-IT" dirty="0" smtClean="0"/>
              <a:t> do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a </a:t>
            </a:r>
            <a:r>
              <a:rPr lang="it-IT" dirty="0" err="1" smtClean="0"/>
              <a:t>continuous</a:t>
            </a:r>
            <a:r>
              <a:rPr lang="it-IT" dirty="0" smtClean="0"/>
              <a:t> stretch of 45 </a:t>
            </a:r>
            <a:r>
              <a:rPr lang="it-IT" dirty="0" err="1" smtClean="0"/>
              <a:t>identical</a:t>
            </a:r>
            <a:r>
              <a:rPr lang="it-IT" dirty="0" smtClean="0"/>
              <a:t> </a:t>
            </a:r>
            <a:r>
              <a:rPr lang="it-IT" dirty="0" err="1" smtClean="0"/>
              <a:t>nucleotides</a:t>
            </a:r>
            <a:r>
              <a:rPr lang="it-IT" dirty="0" smtClean="0"/>
              <a:t> and the 0.9 </a:t>
            </a:r>
            <a:r>
              <a:rPr lang="it-IT" dirty="0" err="1" smtClean="0"/>
              <a:t>length</a:t>
            </a:r>
            <a:r>
              <a:rPr lang="it-IT" dirty="0" smtClean="0"/>
              <a:t> </a:t>
            </a:r>
            <a:r>
              <a:rPr lang="it-IT" dirty="0" err="1" smtClean="0"/>
              <a:t>fraction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NOT </a:t>
            </a:r>
            <a:r>
              <a:rPr lang="it-IT" dirty="0" err="1" smtClean="0"/>
              <a:t>satisfied</a:t>
            </a:r>
            <a:endParaRPr lang="en-US" dirty="0"/>
          </a:p>
        </p:txBody>
      </p:sp>
      <p:sp>
        <p:nvSpPr>
          <p:cNvPr id="11" name="Rettangolo 10"/>
          <p:cNvSpPr/>
          <p:nvPr/>
        </p:nvSpPr>
        <p:spPr>
          <a:xfrm>
            <a:off x="6374524" y="4945520"/>
            <a:ext cx="168166" cy="104052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6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READ MAPPING – How?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3618"/>
            <a:ext cx="10166131" cy="540438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two parameters need to be combined in order to allow the desired amount of sequence divergence between the reference and the reads</a:t>
            </a:r>
          </a:p>
          <a:p>
            <a:r>
              <a:rPr lang="en-US" dirty="0" smtClean="0"/>
              <a:t>This is due to many factors: </a:t>
            </a:r>
            <a:r>
              <a:rPr lang="en-US" b="1" dirty="0" smtClean="0"/>
              <a:t>possible presence of sequencing errors </a:t>
            </a:r>
            <a:r>
              <a:rPr lang="en-US" dirty="0" smtClean="0"/>
              <a:t>(their frequency depends on the sequencing platform): obviously these need to be tolerated -&gt; too much stringency will avoid the mapping of reads containing errors</a:t>
            </a:r>
          </a:p>
          <a:p>
            <a:r>
              <a:rPr lang="en-US" b="1" dirty="0" smtClean="0"/>
              <a:t>SNPs and natural inter-individual sequence variation</a:t>
            </a:r>
            <a:r>
              <a:rPr lang="en-US" dirty="0" smtClean="0"/>
              <a:t>: the reference (genome or transcriptome) is usually derived from a single individual. All individuals within a species or a population are characterized by a certain degree of sequence variation. Each individual, in diploid species, also potentially possess two variants for each genomic location (derived from the two homologous chromosomes -&gt; </a:t>
            </a:r>
            <a:r>
              <a:rPr lang="en-US" b="1" dirty="0" smtClean="0"/>
              <a:t>allelic variants</a:t>
            </a:r>
            <a:r>
              <a:rPr lang="en-US" dirty="0" smtClean="0"/>
              <a:t>). Too much stringency will not enable the mapping of reads in regions containing such variants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51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READ MAPPING – How?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3618"/>
            <a:ext cx="10166131" cy="5404382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The downside: if we set the mapping parameters in a very permissive way, reads may be mapped on multiple locations (</a:t>
            </a:r>
            <a:r>
              <a:rPr lang="en-US" sz="2400" b="1" dirty="0" smtClean="0"/>
              <a:t>ambiguous mapping</a:t>
            </a:r>
            <a:r>
              <a:rPr lang="en-US" sz="2400" dirty="0" smtClean="0"/>
              <a:t>)</a:t>
            </a:r>
          </a:p>
          <a:p>
            <a:pPr algn="just"/>
            <a:r>
              <a:rPr lang="it-IT" sz="2400" dirty="0" smtClean="0"/>
              <a:t>For </a:t>
            </a:r>
            <a:r>
              <a:rPr lang="it-IT" sz="2400" dirty="0" err="1" smtClean="0"/>
              <a:t>example</a:t>
            </a:r>
            <a:r>
              <a:rPr lang="it-IT" sz="2400" dirty="0" smtClean="0"/>
              <a:t>, </a:t>
            </a:r>
            <a:r>
              <a:rPr lang="it-IT" sz="2400" dirty="0" err="1" smtClean="0"/>
              <a:t>reads</a:t>
            </a:r>
            <a:r>
              <a:rPr lang="it-IT" sz="2400" dirty="0" smtClean="0"/>
              <a:t> </a:t>
            </a:r>
            <a:r>
              <a:rPr lang="it-IT" sz="2400" dirty="0" err="1" smtClean="0"/>
              <a:t>may</a:t>
            </a:r>
            <a:r>
              <a:rPr lang="it-IT" sz="2400" dirty="0" smtClean="0"/>
              <a:t> be </a:t>
            </a:r>
            <a:r>
              <a:rPr lang="it-IT" sz="2400" dirty="0" err="1" smtClean="0"/>
              <a:t>mapped</a:t>
            </a:r>
            <a:r>
              <a:rPr lang="it-IT" sz="2400" dirty="0" smtClean="0"/>
              <a:t> in a non-</a:t>
            </a:r>
            <a:r>
              <a:rPr lang="it-IT" sz="2400" dirty="0" err="1" smtClean="0"/>
              <a:t>specific</a:t>
            </a:r>
            <a:r>
              <a:rPr lang="it-IT" sz="2400" dirty="0" smtClean="0"/>
              <a:t> way on </a:t>
            </a:r>
            <a:r>
              <a:rPr lang="it-IT" sz="2400" dirty="0" err="1" smtClean="0"/>
              <a:t>paralogous</a:t>
            </a:r>
            <a:r>
              <a:rPr lang="it-IT" sz="2400" dirty="0" smtClean="0"/>
              <a:t> </a:t>
            </a:r>
            <a:r>
              <a:rPr lang="it-IT" sz="2400" dirty="0" err="1" smtClean="0"/>
              <a:t>genes</a:t>
            </a:r>
            <a:r>
              <a:rPr lang="it-IT" sz="2400" dirty="0" smtClean="0"/>
              <a:t>. The </a:t>
            </a:r>
            <a:r>
              <a:rPr lang="it-IT" sz="2400" dirty="0" err="1" smtClean="0"/>
              <a:t>problem</a:t>
            </a:r>
            <a:r>
              <a:rPr lang="it-IT" sz="2400" dirty="0" smtClean="0"/>
              <a:t> </a:t>
            </a:r>
            <a:r>
              <a:rPr lang="it-IT" sz="2400" dirty="0" err="1" smtClean="0"/>
              <a:t>becomes</a:t>
            </a:r>
            <a:r>
              <a:rPr lang="it-IT" sz="2400" dirty="0" smtClean="0"/>
              <a:t> a </a:t>
            </a:r>
            <a:r>
              <a:rPr lang="it-IT" sz="2400" dirty="0" err="1" smtClean="0"/>
              <a:t>relevant</a:t>
            </a:r>
            <a:r>
              <a:rPr lang="it-IT" sz="2400" dirty="0" smtClean="0"/>
              <a:t> </a:t>
            </a:r>
            <a:r>
              <a:rPr lang="it-IT" sz="2400" dirty="0" err="1" smtClean="0"/>
              <a:t>issue</a:t>
            </a:r>
            <a:r>
              <a:rPr lang="it-IT" sz="2400" dirty="0" smtClean="0"/>
              <a:t> for short, single-end Illumina </a:t>
            </a:r>
            <a:r>
              <a:rPr lang="it-IT" sz="2400" dirty="0" err="1" smtClean="0"/>
              <a:t>reads</a:t>
            </a:r>
            <a:endParaRPr lang="it-IT" sz="2400" dirty="0" smtClean="0"/>
          </a:p>
          <a:p>
            <a:pPr algn="just"/>
            <a:r>
              <a:rPr lang="it-IT" sz="2400" dirty="0" err="1" smtClean="0"/>
              <a:t>We</a:t>
            </a:r>
            <a:r>
              <a:rPr lang="it-IT" sz="2400" dirty="0" smtClean="0"/>
              <a:t> </a:t>
            </a:r>
            <a:r>
              <a:rPr lang="it-IT" sz="2400" dirty="0" err="1" smtClean="0"/>
              <a:t>need</a:t>
            </a:r>
            <a:r>
              <a:rPr lang="it-IT" sz="2400" dirty="0" smtClean="0"/>
              <a:t> to </a:t>
            </a:r>
            <a:r>
              <a:rPr lang="it-IT" sz="2400" dirty="0" err="1" smtClean="0"/>
              <a:t>think</a:t>
            </a:r>
            <a:r>
              <a:rPr lang="it-IT" sz="2400" dirty="0" smtClean="0"/>
              <a:t> </a:t>
            </a:r>
            <a:r>
              <a:rPr lang="it-IT" sz="2400" dirty="0" err="1" smtClean="0"/>
              <a:t>about</a:t>
            </a:r>
            <a:r>
              <a:rPr lang="it-IT" sz="2400" dirty="0" smtClean="0"/>
              <a:t> </a:t>
            </a:r>
            <a:r>
              <a:rPr lang="it-IT" sz="2400" dirty="0" err="1" smtClean="0"/>
              <a:t>which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the </a:t>
            </a:r>
            <a:r>
              <a:rPr lang="it-IT" sz="2400" dirty="0" err="1" smtClean="0"/>
              <a:t>expected</a:t>
            </a:r>
            <a:r>
              <a:rPr lang="it-IT" sz="2400" dirty="0" smtClean="0"/>
              <a:t> </a:t>
            </a:r>
            <a:r>
              <a:rPr lang="it-IT" sz="2400" dirty="0" err="1" smtClean="0"/>
              <a:t>amount</a:t>
            </a:r>
            <a:r>
              <a:rPr lang="it-IT" sz="2400" dirty="0" smtClean="0"/>
              <a:t> of </a:t>
            </a:r>
            <a:r>
              <a:rPr lang="it-IT" sz="2400" dirty="0" err="1" smtClean="0"/>
              <a:t>variation</a:t>
            </a:r>
            <a:r>
              <a:rPr lang="it-IT" sz="2400" dirty="0" smtClean="0"/>
              <a:t> (</a:t>
            </a:r>
            <a:r>
              <a:rPr lang="it-IT" sz="2400" dirty="0" err="1" smtClean="0"/>
              <a:t>between</a:t>
            </a:r>
            <a:r>
              <a:rPr lang="it-IT" sz="2400" dirty="0" smtClean="0"/>
              <a:t> the </a:t>
            </a:r>
            <a:r>
              <a:rPr lang="it-IT" sz="2400" dirty="0" err="1" smtClean="0"/>
              <a:t>reads</a:t>
            </a:r>
            <a:r>
              <a:rPr lang="it-IT" sz="2400" dirty="0" smtClean="0"/>
              <a:t> and the </a:t>
            </a:r>
            <a:r>
              <a:rPr lang="it-IT" sz="2400" dirty="0" err="1" smtClean="0"/>
              <a:t>reference</a:t>
            </a:r>
            <a:r>
              <a:rPr lang="it-IT" sz="2400" dirty="0" smtClean="0"/>
              <a:t> </a:t>
            </a:r>
            <a:r>
              <a:rPr lang="it-IT" sz="2400" dirty="0" err="1" smtClean="0"/>
              <a:t>based</a:t>
            </a:r>
            <a:r>
              <a:rPr lang="it-IT" sz="2400" dirty="0" smtClean="0"/>
              <a:t> on:</a:t>
            </a:r>
          </a:p>
          <a:p>
            <a:pPr algn="just"/>
            <a:endParaRPr lang="it-IT" sz="2400" dirty="0"/>
          </a:p>
          <a:p>
            <a:pPr marL="514350" indent="-514350" algn="just">
              <a:buAutoNum type="alphaUcParenR"/>
            </a:pPr>
            <a:r>
              <a:rPr lang="it-IT" sz="2400" b="1" dirty="0" smtClean="0"/>
              <a:t>The </a:t>
            </a:r>
            <a:r>
              <a:rPr lang="it-IT" sz="2400" b="1" dirty="0" err="1" smtClean="0"/>
              <a:t>sequencing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platform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used</a:t>
            </a:r>
            <a:r>
              <a:rPr lang="it-IT" sz="2400" b="1" dirty="0" smtClean="0"/>
              <a:t> and the </a:t>
            </a:r>
            <a:r>
              <a:rPr lang="it-IT" sz="2400" b="1" dirty="0" err="1" smtClean="0"/>
              <a:t>expected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error</a:t>
            </a:r>
            <a:r>
              <a:rPr lang="it-IT" sz="2400" b="1" dirty="0" smtClean="0"/>
              <a:t> rate</a:t>
            </a:r>
          </a:p>
          <a:p>
            <a:pPr marL="514350" indent="-514350" algn="just">
              <a:buAutoNum type="alphaUcParenR"/>
            </a:pPr>
            <a:r>
              <a:rPr lang="it-IT" sz="2400" b="1" dirty="0" smtClean="0"/>
              <a:t>The </a:t>
            </a:r>
            <a:r>
              <a:rPr lang="it-IT" sz="2400" b="1" dirty="0" err="1" smtClean="0"/>
              <a:t>genetic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landscape</a:t>
            </a:r>
            <a:r>
              <a:rPr lang="it-IT" sz="2400" b="1" dirty="0" smtClean="0"/>
              <a:t> of the </a:t>
            </a:r>
            <a:r>
              <a:rPr lang="it-IT" sz="2400" b="1" dirty="0" err="1" smtClean="0"/>
              <a:t>species</a:t>
            </a:r>
            <a:r>
              <a:rPr lang="it-IT" sz="2400" b="1" dirty="0" smtClean="0"/>
              <a:t> of </a:t>
            </a:r>
            <a:r>
              <a:rPr lang="it-IT" sz="2400" b="1" dirty="0" err="1" smtClean="0"/>
              <a:t>interest</a:t>
            </a:r>
            <a:r>
              <a:rPr lang="it-IT" sz="2400" b="1" dirty="0" smtClean="0"/>
              <a:t> (e.g. </a:t>
            </a:r>
            <a:r>
              <a:rPr lang="it-IT" sz="2400" b="1" dirty="0" err="1" smtClean="0"/>
              <a:t>heterozygosity</a:t>
            </a:r>
            <a:r>
              <a:rPr lang="it-IT" sz="2400" b="1" dirty="0" smtClean="0"/>
              <a:t>, </a:t>
            </a:r>
            <a:r>
              <a:rPr lang="it-IT" sz="2400" b="1" dirty="0" err="1" smtClean="0"/>
              <a:t>ploidy</a:t>
            </a:r>
            <a:r>
              <a:rPr lang="it-IT" sz="2400" b="1" dirty="0" smtClean="0"/>
              <a:t>)</a:t>
            </a:r>
          </a:p>
          <a:p>
            <a:pPr marL="514350" indent="-514350" algn="just">
              <a:buAutoNum type="alphaUcParenR"/>
            </a:pPr>
            <a:r>
              <a:rPr lang="it-IT" sz="2400" b="1" dirty="0" smtClean="0"/>
              <a:t>The </a:t>
            </a:r>
            <a:r>
              <a:rPr lang="it-IT" sz="2400" b="1" dirty="0" err="1" smtClean="0"/>
              <a:t>aim</a:t>
            </a:r>
            <a:r>
              <a:rPr lang="it-IT" sz="2400" b="1" dirty="0" smtClean="0"/>
              <a:t> of the </a:t>
            </a:r>
            <a:r>
              <a:rPr lang="it-IT" sz="2400" b="1" dirty="0" err="1" smtClean="0"/>
              <a:t>analysis</a:t>
            </a:r>
            <a:r>
              <a:rPr lang="it-IT" sz="2400" b="1" dirty="0" smtClean="0"/>
              <a:t> (i.e. gene </a:t>
            </a:r>
            <a:r>
              <a:rPr lang="it-IT" sz="2400" b="1" dirty="0" err="1" smtClean="0"/>
              <a:t>expression</a:t>
            </a:r>
            <a:r>
              <a:rPr lang="it-IT" sz="2400" b="1" dirty="0" smtClean="0"/>
              <a:t>, </a:t>
            </a:r>
            <a:r>
              <a:rPr lang="it-IT" sz="2400" b="1" dirty="0" err="1" smtClean="0"/>
              <a:t>resequencing</a:t>
            </a:r>
            <a:r>
              <a:rPr lang="it-IT" sz="2400" b="1" dirty="0" smtClean="0"/>
              <a:t>, SNP </a:t>
            </a:r>
            <a:r>
              <a:rPr lang="it-IT" sz="2400" b="1" dirty="0" err="1" smtClean="0"/>
              <a:t>detection</a:t>
            </a:r>
            <a:r>
              <a:rPr lang="it-IT" sz="2400" b="1" dirty="0" smtClean="0"/>
              <a:t>?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236145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READ MAPPING – </a:t>
            </a:r>
            <a:r>
              <a:rPr lang="it-IT" dirty="0" err="1" smtClean="0"/>
              <a:t>Why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3618"/>
            <a:ext cx="10166131" cy="540438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/>
              <a:t>A </a:t>
            </a:r>
            <a:r>
              <a:rPr lang="it-IT" sz="2400" dirty="0" err="1" smtClean="0"/>
              <a:t>lot</a:t>
            </a:r>
            <a:r>
              <a:rPr lang="it-IT" sz="2400" dirty="0" smtClean="0"/>
              <a:t> of </a:t>
            </a:r>
            <a:r>
              <a:rPr lang="it-IT" sz="2400" dirty="0" err="1" smtClean="0"/>
              <a:t>genomic</a:t>
            </a:r>
            <a:r>
              <a:rPr lang="it-IT" sz="2400" dirty="0" smtClean="0"/>
              <a:t> </a:t>
            </a:r>
            <a:r>
              <a:rPr lang="it-IT" sz="2400" dirty="0" err="1" smtClean="0"/>
              <a:t>applications</a:t>
            </a:r>
            <a:r>
              <a:rPr lang="it-IT" sz="2400" dirty="0" smtClean="0"/>
              <a:t> of NGS </a:t>
            </a:r>
            <a:r>
              <a:rPr lang="it-IT" sz="2400" dirty="0" err="1" smtClean="0"/>
              <a:t>depend</a:t>
            </a:r>
            <a:r>
              <a:rPr lang="it-IT" sz="2400" dirty="0" smtClean="0"/>
              <a:t> on a </a:t>
            </a:r>
            <a:r>
              <a:rPr lang="it-IT" sz="2400" dirty="0" err="1" smtClean="0"/>
              <a:t>read</a:t>
            </a:r>
            <a:r>
              <a:rPr lang="it-IT" sz="2400" dirty="0" smtClean="0"/>
              <a:t> </a:t>
            </a:r>
            <a:r>
              <a:rPr lang="it-IT" sz="2400" dirty="0" err="1" smtClean="0"/>
              <a:t>mapping</a:t>
            </a:r>
            <a:r>
              <a:rPr lang="it-IT" sz="2400" dirty="0" smtClean="0"/>
              <a:t> </a:t>
            </a:r>
            <a:r>
              <a:rPr lang="it-IT" sz="2400" dirty="0" err="1" smtClean="0"/>
              <a:t>step</a:t>
            </a:r>
            <a:endParaRPr lang="it-IT" sz="2400" dirty="0" smtClean="0"/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 smtClean="0"/>
              <a:t>-</a:t>
            </a:r>
            <a:r>
              <a:rPr lang="it-IT" sz="2400" b="1" dirty="0" smtClean="0"/>
              <a:t>RNA-</a:t>
            </a:r>
            <a:r>
              <a:rPr lang="it-IT" sz="2400" b="1" dirty="0" err="1" smtClean="0"/>
              <a:t>sequencing</a:t>
            </a:r>
            <a:r>
              <a:rPr lang="it-IT" sz="2400" dirty="0" smtClean="0"/>
              <a:t>: to </a:t>
            </a:r>
            <a:r>
              <a:rPr lang="it-IT" sz="2400" dirty="0" err="1" smtClean="0"/>
              <a:t>calculate</a:t>
            </a:r>
            <a:r>
              <a:rPr lang="it-IT" sz="2400" dirty="0" smtClean="0"/>
              <a:t> gene </a:t>
            </a:r>
            <a:r>
              <a:rPr lang="it-IT" sz="2400" dirty="0" err="1" smtClean="0"/>
              <a:t>expression</a:t>
            </a:r>
            <a:r>
              <a:rPr lang="it-IT" sz="2400" dirty="0" smtClean="0"/>
              <a:t> </a:t>
            </a:r>
            <a:r>
              <a:rPr lang="it-IT" sz="2400" dirty="0" err="1" smtClean="0"/>
              <a:t>levels</a:t>
            </a:r>
            <a:endParaRPr lang="it-IT" sz="2400" dirty="0" smtClean="0"/>
          </a:p>
          <a:p>
            <a:pPr marL="0" indent="0" algn="just">
              <a:buNone/>
            </a:pPr>
            <a:r>
              <a:rPr lang="it-IT" sz="2400" dirty="0" smtClean="0"/>
              <a:t>-</a:t>
            </a:r>
            <a:r>
              <a:rPr lang="it-IT" sz="2400" b="1" dirty="0" smtClean="0"/>
              <a:t>Whole </a:t>
            </a:r>
            <a:r>
              <a:rPr lang="it-IT" sz="2400" b="1" dirty="0" err="1" smtClean="0"/>
              <a:t>genome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resequencing</a:t>
            </a:r>
            <a:r>
              <a:rPr lang="it-IT" sz="2400" dirty="0" smtClean="0"/>
              <a:t>: to </a:t>
            </a:r>
            <a:r>
              <a:rPr lang="it-IT" sz="2400" dirty="0" err="1" smtClean="0"/>
              <a:t>detect</a:t>
            </a:r>
            <a:r>
              <a:rPr lang="it-IT" sz="2400" dirty="0" smtClean="0"/>
              <a:t> </a:t>
            </a:r>
            <a:r>
              <a:rPr lang="it-IT" sz="2400" dirty="0" err="1" smtClean="0"/>
              <a:t>structural</a:t>
            </a:r>
            <a:r>
              <a:rPr lang="it-IT" sz="2400" dirty="0" smtClean="0"/>
              <a:t> </a:t>
            </a:r>
            <a:r>
              <a:rPr lang="it-IT" sz="2400" dirty="0" err="1" smtClean="0"/>
              <a:t>variants</a:t>
            </a:r>
            <a:r>
              <a:rPr lang="it-IT" sz="2400" dirty="0" smtClean="0"/>
              <a:t>, </a:t>
            </a:r>
            <a:r>
              <a:rPr lang="it-IT" sz="2400" dirty="0" err="1" smtClean="0"/>
              <a:t>SNPs</a:t>
            </a:r>
            <a:r>
              <a:rPr lang="it-IT" sz="2400" dirty="0" smtClean="0"/>
              <a:t>, </a:t>
            </a:r>
            <a:r>
              <a:rPr lang="it-IT" sz="2400" dirty="0" err="1" smtClean="0"/>
              <a:t>indels</a:t>
            </a:r>
            <a:endParaRPr lang="it-IT" sz="2400" dirty="0" smtClean="0"/>
          </a:p>
          <a:p>
            <a:pPr marL="0" indent="0" algn="just">
              <a:buNone/>
            </a:pPr>
            <a:r>
              <a:rPr lang="it-IT" sz="2400" dirty="0" smtClean="0"/>
              <a:t>-</a:t>
            </a:r>
            <a:r>
              <a:rPr lang="it-IT" sz="2400" b="1" dirty="0" err="1" smtClean="0"/>
              <a:t>Bisulfite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sequencing</a:t>
            </a:r>
            <a:r>
              <a:rPr lang="it-IT" sz="2400" dirty="0" smtClean="0"/>
              <a:t>: to </a:t>
            </a:r>
            <a:r>
              <a:rPr lang="it-IT" sz="2400" dirty="0" err="1" smtClean="0"/>
              <a:t>detect</a:t>
            </a:r>
            <a:r>
              <a:rPr lang="it-IT" sz="2400" dirty="0" smtClean="0"/>
              <a:t> </a:t>
            </a:r>
            <a:r>
              <a:rPr lang="it-IT" sz="2400" dirty="0" err="1" smtClean="0"/>
              <a:t>hyper-methylated</a:t>
            </a:r>
            <a:r>
              <a:rPr lang="it-IT" sz="2400" dirty="0" smtClean="0"/>
              <a:t> </a:t>
            </a:r>
            <a:r>
              <a:rPr lang="it-IT" sz="2400" dirty="0" err="1" smtClean="0"/>
              <a:t>regions</a:t>
            </a:r>
            <a:endParaRPr lang="it-IT" sz="2400" dirty="0" smtClean="0"/>
          </a:p>
          <a:p>
            <a:pPr marL="0" indent="0" algn="just">
              <a:buNone/>
            </a:pPr>
            <a:r>
              <a:rPr lang="it-IT" sz="2400" dirty="0" smtClean="0"/>
              <a:t>-</a:t>
            </a:r>
            <a:r>
              <a:rPr lang="it-IT" sz="2400" b="1" dirty="0" err="1" smtClean="0"/>
              <a:t>ChIP-seq</a:t>
            </a:r>
            <a:r>
              <a:rPr lang="it-IT" sz="2400" dirty="0" smtClean="0"/>
              <a:t>: to </a:t>
            </a:r>
            <a:r>
              <a:rPr lang="it-IT" sz="2400" dirty="0" err="1" smtClean="0"/>
              <a:t>detect</a:t>
            </a:r>
            <a:r>
              <a:rPr lang="it-IT" sz="2400" dirty="0" smtClean="0"/>
              <a:t> </a:t>
            </a:r>
            <a:r>
              <a:rPr lang="it-IT" sz="2400" dirty="0" err="1" smtClean="0"/>
              <a:t>regions</a:t>
            </a:r>
            <a:r>
              <a:rPr lang="it-IT" sz="2400" dirty="0" smtClean="0"/>
              <a:t> </a:t>
            </a:r>
            <a:r>
              <a:rPr lang="it-IT" sz="2400" dirty="0" err="1" smtClean="0"/>
              <a:t>recognized</a:t>
            </a:r>
            <a:r>
              <a:rPr lang="it-IT" sz="2400" dirty="0" smtClean="0"/>
              <a:t> by </a:t>
            </a:r>
            <a:r>
              <a:rPr lang="it-IT" sz="2400" dirty="0" err="1" smtClean="0"/>
              <a:t>specific</a:t>
            </a:r>
            <a:r>
              <a:rPr lang="it-IT" sz="2400" dirty="0" smtClean="0"/>
              <a:t> </a:t>
            </a:r>
            <a:r>
              <a:rPr lang="it-IT" sz="2400" dirty="0" err="1" smtClean="0"/>
              <a:t>chromatin-binding</a:t>
            </a:r>
            <a:r>
              <a:rPr lang="it-IT" sz="2400" dirty="0" smtClean="0"/>
              <a:t> </a:t>
            </a:r>
            <a:r>
              <a:rPr lang="it-IT" sz="2400" dirty="0" err="1" smtClean="0"/>
              <a:t>proteins</a:t>
            </a:r>
            <a:r>
              <a:rPr lang="it-IT" sz="2400" dirty="0" smtClean="0"/>
              <a:t> (e.g. </a:t>
            </a:r>
            <a:r>
              <a:rPr lang="it-IT" sz="2400" dirty="0" err="1" smtClean="0"/>
              <a:t>transcription</a:t>
            </a:r>
            <a:r>
              <a:rPr lang="it-IT" sz="2400" dirty="0" smtClean="0"/>
              <a:t> </a:t>
            </a:r>
            <a:r>
              <a:rPr lang="it-IT" sz="2400" dirty="0" err="1" smtClean="0"/>
              <a:t>factors</a:t>
            </a:r>
            <a:r>
              <a:rPr lang="it-IT" sz="2400" dirty="0" smtClean="0"/>
              <a:t>, </a:t>
            </a:r>
            <a:r>
              <a:rPr lang="it-IT" sz="2400" dirty="0" err="1" smtClean="0"/>
              <a:t>transcriptional</a:t>
            </a:r>
            <a:r>
              <a:rPr lang="it-IT" sz="2400" dirty="0" smtClean="0"/>
              <a:t> </a:t>
            </a:r>
            <a:r>
              <a:rPr lang="it-IT" sz="2400" dirty="0" err="1" smtClean="0"/>
              <a:t>repressors</a:t>
            </a:r>
            <a:r>
              <a:rPr lang="it-IT" sz="2400" dirty="0" smtClean="0"/>
              <a:t>, etc.)</a:t>
            </a:r>
          </a:p>
          <a:p>
            <a:pPr marL="0" indent="0" algn="just">
              <a:buNone/>
            </a:pPr>
            <a:r>
              <a:rPr lang="it-IT" sz="2400" dirty="0" smtClean="0"/>
              <a:t>-</a:t>
            </a:r>
            <a:r>
              <a:rPr lang="it-IT" sz="2400" b="1" dirty="0" err="1" smtClean="0"/>
              <a:t>Cancer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genomics</a:t>
            </a:r>
            <a:r>
              <a:rPr lang="it-IT" sz="2400" dirty="0" smtClean="0"/>
              <a:t>: to </a:t>
            </a:r>
            <a:r>
              <a:rPr lang="it-IT" sz="2400" dirty="0" err="1" smtClean="0"/>
              <a:t>detect</a:t>
            </a:r>
            <a:r>
              <a:rPr lang="it-IT" sz="2400" dirty="0" smtClean="0"/>
              <a:t> </a:t>
            </a:r>
            <a:r>
              <a:rPr lang="it-IT" sz="2400" dirty="0" err="1" smtClean="0"/>
              <a:t>somatic</a:t>
            </a:r>
            <a:r>
              <a:rPr lang="it-IT" sz="2400" dirty="0" smtClean="0"/>
              <a:t> </a:t>
            </a:r>
            <a:r>
              <a:rPr lang="it-IT" sz="2400" dirty="0" err="1" smtClean="0"/>
              <a:t>mutations</a:t>
            </a:r>
            <a:endParaRPr lang="it-IT" sz="2400" dirty="0" smtClean="0"/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b="1" dirty="0" err="1" smtClean="0"/>
              <a:t>Each</a:t>
            </a:r>
            <a:r>
              <a:rPr lang="it-IT" sz="2400" b="1" dirty="0" smtClean="0"/>
              <a:t> of </a:t>
            </a:r>
            <a:r>
              <a:rPr lang="it-IT" sz="2400" b="1" dirty="0" err="1" smtClean="0"/>
              <a:t>these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applications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requires</a:t>
            </a:r>
            <a:r>
              <a:rPr lang="it-IT" sz="2400" b="1" dirty="0" smtClean="0"/>
              <a:t> the use of </a:t>
            </a:r>
            <a:r>
              <a:rPr lang="it-IT" sz="2400" b="1" dirty="0" err="1" smtClean="0"/>
              <a:t>slightly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different</a:t>
            </a:r>
            <a:r>
              <a:rPr lang="it-IT" sz="2400" b="1" dirty="0" smtClean="0"/>
              <a:t> (more or </a:t>
            </a:r>
            <a:r>
              <a:rPr lang="it-IT" sz="2400" b="1" dirty="0" err="1" smtClean="0"/>
              <a:t>less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stringent</a:t>
            </a:r>
            <a:r>
              <a:rPr lang="it-IT" sz="2400" b="1" dirty="0" smtClean="0"/>
              <a:t>) </a:t>
            </a:r>
            <a:r>
              <a:rPr lang="it-IT" sz="2400" b="1" dirty="0" err="1" smtClean="0"/>
              <a:t>mapping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parameters</a:t>
            </a:r>
            <a:r>
              <a:rPr lang="it-IT" sz="2400" b="1" dirty="0" smtClean="0"/>
              <a:t>, </a:t>
            </a:r>
            <a:r>
              <a:rPr lang="it-IT" sz="2400" b="1" dirty="0" err="1" smtClean="0"/>
              <a:t>as</a:t>
            </a:r>
            <a:r>
              <a:rPr lang="it-IT" sz="2400" b="1" dirty="0" smtClean="0"/>
              <a:t> the </a:t>
            </a:r>
            <a:r>
              <a:rPr lang="it-IT" sz="2400" b="1" dirty="0" err="1" smtClean="0"/>
              <a:t>goals</a:t>
            </a:r>
            <a:r>
              <a:rPr lang="it-IT" sz="2400" b="1" dirty="0" smtClean="0"/>
              <a:t> are </a:t>
            </a:r>
            <a:r>
              <a:rPr lang="it-IT" sz="2400" b="1" dirty="0" err="1" smtClean="0"/>
              <a:t>different</a:t>
            </a:r>
            <a:r>
              <a:rPr lang="it-IT" sz="2400" b="1" dirty="0" smtClean="0"/>
              <a:t> and </a:t>
            </a:r>
            <a:r>
              <a:rPr lang="it-IT" sz="2400" b="1" dirty="0" err="1" smtClean="0"/>
              <a:t>require</a:t>
            </a:r>
            <a:r>
              <a:rPr lang="it-IT" sz="2400" b="1" dirty="0" smtClean="0"/>
              <a:t> a </a:t>
            </a:r>
            <a:r>
              <a:rPr lang="it-IT" sz="2400" b="1" dirty="0" err="1" smtClean="0"/>
              <a:t>different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interpretation</a:t>
            </a:r>
            <a:r>
              <a:rPr lang="it-IT" sz="2400" b="1" dirty="0" smtClean="0"/>
              <a:t> of </a:t>
            </a:r>
            <a:r>
              <a:rPr lang="it-IT" sz="2400" b="1" dirty="0" err="1" smtClean="0"/>
              <a:t>results</a:t>
            </a:r>
            <a:endParaRPr lang="it-IT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16358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 </a:t>
            </a:r>
            <a:r>
              <a:rPr lang="it-IT" dirty="0" err="1" smtClean="0"/>
              <a:t>example</a:t>
            </a:r>
            <a:r>
              <a:rPr lang="it-IT" dirty="0" smtClean="0"/>
              <a:t> – </a:t>
            </a:r>
            <a:r>
              <a:rPr lang="it-IT" dirty="0" err="1" smtClean="0"/>
              <a:t>whole</a:t>
            </a:r>
            <a:r>
              <a:rPr lang="it-IT" dirty="0"/>
              <a:t> </a:t>
            </a:r>
            <a:r>
              <a:rPr lang="it-IT" dirty="0" err="1" smtClean="0"/>
              <a:t>genome</a:t>
            </a:r>
            <a:r>
              <a:rPr lang="it-IT" dirty="0" smtClean="0"/>
              <a:t> </a:t>
            </a:r>
            <a:r>
              <a:rPr lang="it-IT" dirty="0" err="1" smtClean="0"/>
              <a:t>resequencing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453618"/>
            <a:ext cx="6655676" cy="5404382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Whole genome resequencing is used to detect </a:t>
            </a:r>
            <a:r>
              <a:rPr lang="en-US" sz="2400" b="1" dirty="0" smtClean="0"/>
              <a:t>variants compared to the reference genome</a:t>
            </a:r>
          </a:p>
          <a:p>
            <a:pPr algn="just"/>
            <a:r>
              <a:rPr lang="en-US" sz="2400" dirty="0" smtClean="0"/>
              <a:t>Many biomedical applications: detections of </a:t>
            </a:r>
            <a:r>
              <a:rPr lang="en-US" sz="2400" b="1" dirty="0" smtClean="0"/>
              <a:t>SNPs or </a:t>
            </a:r>
            <a:r>
              <a:rPr lang="en-US" sz="2400" b="1" dirty="0" err="1" smtClean="0"/>
              <a:t>indels</a:t>
            </a:r>
            <a:r>
              <a:rPr lang="en-US" sz="2400" b="1" dirty="0" smtClean="0"/>
              <a:t> associated with disease</a:t>
            </a:r>
            <a:r>
              <a:rPr lang="en-US" sz="2400" dirty="0" smtClean="0"/>
              <a:t>. Population genetics for the detection of </a:t>
            </a:r>
            <a:r>
              <a:rPr lang="en-US" sz="2400" b="1" dirty="0" smtClean="0"/>
              <a:t>phenotypic variants</a:t>
            </a:r>
            <a:r>
              <a:rPr lang="en-US" sz="2400" dirty="0" smtClean="0"/>
              <a:t>.</a:t>
            </a:r>
          </a:p>
          <a:p>
            <a:pPr algn="just"/>
            <a:r>
              <a:rPr lang="it-IT" sz="2400" dirty="0" smtClean="0"/>
              <a:t>Highly </a:t>
            </a:r>
            <a:r>
              <a:rPr lang="it-IT" sz="2400" dirty="0" err="1" smtClean="0"/>
              <a:t>useful</a:t>
            </a:r>
            <a:r>
              <a:rPr lang="it-IT" sz="2400" dirty="0" smtClean="0"/>
              <a:t> </a:t>
            </a:r>
            <a:r>
              <a:rPr lang="it-IT" sz="2400" dirty="0" err="1" smtClean="0"/>
              <a:t>also</a:t>
            </a:r>
            <a:r>
              <a:rPr lang="it-IT" sz="2400" dirty="0" smtClean="0"/>
              <a:t> to </a:t>
            </a:r>
            <a:r>
              <a:rPr lang="it-IT" sz="2400" dirty="0" err="1" smtClean="0"/>
              <a:t>detect</a:t>
            </a:r>
            <a:r>
              <a:rPr lang="it-IT" sz="2400" dirty="0" smtClean="0"/>
              <a:t> </a:t>
            </a:r>
            <a:r>
              <a:rPr lang="it-IT" sz="2400" b="1" dirty="0" smtClean="0"/>
              <a:t>gene copy </a:t>
            </a:r>
            <a:r>
              <a:rPr lang="it-IT" sz="2400" b="1" dirty="0" err="1" smtClean="0"/>
              <a:t>number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variation</a:t>
            </a:r>
            <a:r>
              <a:rPr lang="it-IT" sz="2400" dirty="0" smtClean="0"/>
              <a:t> (</a:t>
            </a:r>
            <a:r>
              <a:rPr lang="it-IT" sz="2400" dirty="0" err="1" smtClean="0"/>
              <a:t>often</a:t>
            </a:r>
            <a:r>
              <a:rPr lang="it-IT" sz="2400" dirty="0" smtClean="0"/>
              <a:t> </a:t>
            </a:r>
            <a:r>
              <a:rPr lang="it-IT" sz="2400" dirty="0" err="1" smtClean="0"/>
              <a:t>important</a:t>
            </a:r>
            <a:r>
              <a:rPr lang="it-IT" sz="2400" dirty="0" smtClean="0"/>
              <a:t> in </a:t>
            </a:r>
            <a:r>
              <a:rPr lang="it-IT" sz="2400" dirty="0" err="1" smtClean="0"/>
              <a:t>oncology</a:t>
            </a:r>
            <a:r>
              <a:rPr lang="it-IT" sz="2400" dirty="0" smtClean="0"/>
              <a:t>)</a:t>
            </a:r>
            <a:endParaRPr lang="en-US" sz="2400" dirty="0" smtClean="0"/>
          </a:p>
          <a:p>
            <a:pPr algn="just"/>
            <a:r>
              <a:rPr lang="en-US" sz="2400" dirty="0" smtClean="0"/>
              <a:t>Sequencing </a:t>
            </a:r>
            <a:r>
              <a:rPr lang="en-US" sz="2400" b="1" dirty="0" smtClean="0"/>
              <a:t>coverage</a:t>
            </a:r>
            <a:r>
              <a:rPr lang="en-US" sz="2400" dirty="0" smtClean="0"/>
              <a:t> needs to be appropriate -&gt; high enough to discriminate between sequencing errors and real variants</a:t>
            </a:r>
          </a:p>
          <a:p>
            <a:pPr algn="just"/>
            <a:r>
              <a:rPr lang="it-IT" sz="2400" dirty="0" smtClean="0"/>
              <a:t>How </a:t>
            </a:r>
            <a:r>
              <a:rPr lang="it-IT" sz="2400" dirty="0" err="1" smtClean="0"/>
              <a:t>many</a:t>
            </a:r>
            <a:r>
              <a:rPr lang="it-IT" sz="2400" dirty="0" smtClean="0"/>
              <a:t> </a:t>
            </a:r>
            <a:r>
              <a:rPr lang="it-IT" sz="2400" dirty="0" err="1" smtClean="0"/>
              <a:t>variants</a:t>
            </a:r>
            <a:r>
              <a:rPr lang="it-IT" sz="2400" dirty="0" smtClean="0"/>
              <a:t> do </a:t>
            </a:r>
            <a:r>
              <a:rPr lang="it-IT" sz="2400" dirty="0" err="1" smtClean="0"/>
              <a:t>we</a:t>
            </a:r>
            <a:r>
              <a:rPr lang="it-IT" sz="2400" dirty="0" smtClean="0"/>
              <a:t> </a:t>
            </a:r>
            <a:r>
              <a:rPr lang="it-IT" sz="2400" dirty="0" err="1" smtClean="0"/>
              <a:t>expect</a:t>
            </a:r>
            <a:r>
              <a:rPr lang="it-IT" sz="2400" dirty="0" smtClean="0"/>
              <a:t> to </a:t>
            </a:r>
            <a:r>
              <a:rPr lang="it-IT" sz="2400" dirty="0" err="1" smtClean="0"/>
              <a:t>detect</a:t>
            </a:r>
            <a:r>
              <a:rPr lang="it-IT" sz="2400" dirty="0" smtClean="0"/>
              <a:t>? In human, </a:t>
            </a:r>
            <a:r>
              <a:rPr lang="it-IT" sz="2400" dirty="0" err="1" smtClean="0"/>
              <a:t>ploidy</a:t>
            </a:r>
            <a:r>
              <a:rPr lang="it-IT" sz="2400" dirty="0" smtClean="0"/>
              <a:t> = 2n, so </a:t>
            </a:r>
            <a:r>
              <a:rPr lang="it-IT" sz="2400" dirty="0" err="1" smtClean="0"/>
              <a:t>we</a:t>
            </a:r>
            <a:r>
              <a:rPr lang="it-IT" sz="2400" dirty="0" smtClean="0"/>
              <a:t> can </a:t>
            </a:r>
            <a:r>
              <a:rPr lang="it-IT" sz="2400" dirty="0" err="1" smtClean="0"/>
              <a:t>either</a:t>
            </a:r>
            <a:r>
              <a:rPr lang="it-IT" sz="2400" dirty="0" smtClean="0"/>
              <a:t> </a:t>
            </a:r>
            <a:r>
              <a:rPr lang="it-IT" sz="2400" dirty="0" err="1" smtClean="0"/>
              <a:t>expect</a:t>
            </a:r>
            <a:r>
              <a:rPr lang="it-IT" sz="2400" dirty="0" smtClean="0"/>
              <a:t> 100% </a:t>
            </a:r>
            <a:r>
              <a:rPr lang="it-IT" sz="2400" dirty="0" err="1" smtClean="0"/>
              <a:t>concordant</a:t>
            </a:r>
            <a:r>
              <a:rPr lang="it-IT" sz="2400" dirty="0" smtClean="0"/>
              <a:t> </a:t>
            </a:r>
            <a:r>
              <a:rPr lang="it-IT" sz="2400" dirty="0" err="1" smtClean="0"/>
              <a:t>reads</a:t>
            </a:r>
            <a:r>
              <a:rPr lang="it-IT" sz="2400" dirty="0" smtClean="0"/>
              <a:t> or a 50%-50% </a:t>
            </a:r>
            <a:r>
              <a:rPr lang="it-IT" sz="2400" dirty="0" err="1" smtClean="0"/>
              <a:t>distribution</a:t>
            </a:r>
            <a:r>
              <a:rPr lang="it-IT" sz="2400" dirty="0" smtClean="0"/>
              <a:t> </a:t>
            </a:r>
            <a:r>
              <a:rPr lang="it-IT" sz="2400" dirty="0" err="1" smtClean="0"/>
              <a:t>between</a:t>
            </a:r>
            <a:r>
              <a:rPr lang="it-IT" sz="2400" dirty="0" smtClean="0"/>
              <a:t> </a:t>
            </a:r>
            <a:r>
              <a:rPr lang="it-IT" sz="2400" dirty="0" err="1" smtClean="0"/>
              <a:t>two</a:t>
            </a:r>
            <a:r>
              <a:rPr lang="it-IT" sz="2400" dirty="0" smtClean="0"/>
              <a:t> </a:t>
            </a:r>
            <a:r>
              <a:rPr lang="it-IT" sz="2400" dirty="0" err="1" smtClean="0"/>
              <a:t>variants</a:t>
            </a:r>
            <a:endParaRPr lang="en-US" sz="2400" dirty="0" smtClean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/>
          <a:srcRect l="13359" r="13384"/>
          <a:stretch/>
        </p:blipFill>
        <p:spPr>
          <a:xfrm>
            <a:off x="7893269" y="1528845"/>
            <a:ext cx="4172607" cy="4818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12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</TotalTime>
  <Words>1701</Words>
  <Application>Microsoft Office PowerPoint</Application>
  <PresentationFormat>Widescreen</PresentationFormat>
  <Paragraphs>105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Office Theme</vt:lpstr>
      <vt:lpstr>READ MAPPING – Why and when?</vt:lpstr>
      <vt:lpstr>READ MAPPING – The reference</vt:lpstr>
      <vt:lpstr>READ MAPPING – How?</vt:lpstr>
      <vt:lpstr>READ MAPPING – How?</vt:lpstr>
      <vt:lpstr>READ MAPPING – How?</vt:lpstr>
      <vt:lpstr>READ MAPPING – How?</vt:lpstr>
      <vt:lpstr>READ MAPPING – How?</vt:lpstr>
      <vt:lpstr>READ MAPPING – Why?</vt:lpstr>
      <vt:lpstr>An example – whole genome resequencing</vt:lpstr>
      <vt:lpstr>Variant calling made easy</vt:lpstr>
      <vt:lpstr>Variant calling made easy</vt:lpstr>
      <vt:lpstr>Particular cases – when a proper setting of parameters is crucial</vt:lpstr>
      <vt:lpstr>An alternative approach: pseudocounts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silico cloning</dc:title>
  <dc:creator>marco gerdol</dc:creator>
  <cp:lastModifiedBy>marco gerdol</cp:lastModifiedBy>
  <cp:revision>58</cp:revision>
  <dcterms:created xsi:type="dcterms:W3CDTF">2016-10-13T10:31:15Z</dcterms:created>
  <dcterms:modified xsi:type="dcterms:W3CDTF">2019-11-12T22:00:21Z</dcterms:modified>
</cp:coreProperties>
</file>