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7" r:id="rId12"/>
    <p:sldId id="283"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60A99F-2BE8-474F-A5E2-9D3F1D131382}" type="datetimeFigureOut">
              <a:rPr lang="it-IT" smtClean="0"/>
              <a:t>13/11/2019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1D25E-9EC2-4FBB-A97B-6A23F5A0FDE0}" type="slidenum">
              <a:rPr lang="it-IT" smtClean="0"/>
              <a:t>‹N›</a:t>
            </a:fld>
            <a:endParaRPr lang="it-IT"/>
          </a:p>
        </p:txBody>
      </p:sp>
    </p:spTree>
    <p:extLst>
      <p:ext uri="{BB962C8B-B14F-4D97-AF65-F5344CB8AC3E}">
        <p14:creationId xmlns:p14="http://schemas.microsoft.com/office/powerpoint/2010/main" val="131454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817B1-0A8B-4AE0-9456-EC4D141CD1D3}" type="slidenum">
              <a:rPr lang="it-IT" altLang="it-IT" sz="1200">
                <a:solidFill>
                  <a:prstClr val="black"/>
                </a:solidFill>
              </a:rPr>
              <a:pPr/>
              <a:t>14</a:t>
            </a:fld>
            <a:endParaRPr lang="it-IT" altLang="it-IT" sz="1200">
              <a:solidFill>
                <a:prstClr val="black"/>
              </a:solidFill>
            </a:endParaRPr>
          </a:p>
        </p:txBody>
      </p:sp>
      <p:sp>
        <p:nvSpPr>
          <p:cNvPr id="48131" name="Rectangle 2"/>
          <p:cNvSpPr>
            <a:spLocks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algn="just"/>
            <a:r>
              <a:rPr lang="it-IT" altLang="it-IT" smtClean="0">
                <a:latin typeface="Arial" charset="0"/>
                <a:cs typeface="Arial" charset="0"/>
              </a:rPr>
              <a:t>Le componenti apoplastiche sono: </a:t>
            </a:r>
          </a:p>
          <a:p>
            <a:pPr algn="just"/>
            <a:r>
              <a:rPr lang="it-IT" altLang="it-IT" smtClean="0">
                <a:latin typeface="Symbol" pitchFamily="18" charset="2"/>
                <a:cs typeface="Arial" charset="0"/>
              </a:rPr>
              <a:t>·</a:t>
            </a:r>
            <a:r>
              <a:rPr lang="it-IT" altLang="it-IT" smtClean="0">
                <a:cs typeface="Times New Roman" pitchFamily="18" charset="0"/>
              </a:rPr>
              <a:t>         </a:t>
            </a:r>
            <a:r>
              <a:rPr lang="it-IT" altLang="it-IT" smtClean="0">
                <a:latin typeface="Arial" charset="0"/>
                <a:cs typeface="Arial" charset="0"/>
              </a:rPr>
              <a:t>componenti di parete e di matrice cementante le pareti fungine: </a:t>
            </a:r>
          </a:p>
          <a:p>
            <a:pPr algn="just"/>
            <a:r>
              <a:rPr lang="it-IT" altLang="it-IT" smtClean="0">
                <a:latin typeface="Symbol" pitchFamily="18" charset="2"/>
                <a:cs typeface="Times New Roman" pitchFamily="18" charset="0"/>
              </a:rPr>
              <a:t>·</a:t>
            </a:r>
            <a:r>
              <a:rPr lang="it-IT" altLang="it-IT" smtClean="0">
                <a:cs typeface="Times New Roman" pitchFamily="18" charset="0"/>
              </a:rPr>
              <a:t>         </a:t>
            </a:r>
            <a:r>
              <a:rPr lang="it-IT" altLang="it-IT" smtClean="0">
                <a:latin typeface="Arial" charset="0"/>
                <a:cs typeface="Arial" charset="0"/>
              </a:rPr>
              <a:t>componenti di interfaccia parete-membrana: si tratta di proteine in cui gli elementi donatori sono l’N amminico e lo S dei gruppi sulfidrilici della cisteina. Sono ipotizzati essere coinvolti nella complessazione, ma di difficile distinzione da analoghi ligandi proteici intracellulari. </a:t>
            </a:r>
            <a:endParaRPr lang="it-IT" altLang="it-IT" smtClean="0">
              <a:cs typeface="Times New Roman" pitchFamily="18" charset="0"/>
            </a:endParaRPr>
          </a:p>
          <a:p>
            <a:pPr algn="just"/>
            <a:r>
              <a:rPr lang="it-IT" altLang="it-IT" smtClean="0">
                <a:latin typeface="Symbol" pitchFamily="18" charset="2"/>
                <a:cs typeface="Times New Roman" pitchFamily="18" charset="0"/>
              </a:rPr>
              <a:t>·</a:t>
            </a:r>
            <a:r>
              <a:rPr lang="it-IT" altLang="it-IT" smtClean="0">
                <a:cs typeface="Times New Roman" pitchFamily="18" charset="0"/>
              </a:rPr>
              <a:t>         </a:t>
            </a:r>
            <a:r>
              <a:rPr lang="it-IT" altLang="it-IT" smtClean="0">
                <a:latin typeface="Arial" charset="0"/>
                <a:cs typeface="Arial" charset="0"/>
              </a:rPr>
              <a:t>prodotti del metabolismo secondario del fungo: acidi organici secreti dal fungo: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251D25E-9EC2-4FBB-A97B-6A23F5A0FDE0}" type="slidenum">
              <a:rPr lang="it-IT" smtClean="0"/>
              <a:t>22</a:t>
            </a:fld>
            <a:endParaRPr lang="it-IT"/>
          </a:p>
        </p:txBody>
      </p:sp>
    </p:spTree>
    <p:extLst>
      <p:ext uri="{BB962C8B-B14F-4D97-AF65-F5344CB8AC3E}">
        <p14:creationId xmlns:p14="http://schemas.microsoft.com/office/powerpoint/2010/main" val="413809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6BAF33-3465-416D-B4F2-49A8EF72B7F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109032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62933B-CDC4-4C48-9849-15E90DBB8AD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64523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23993D-6511-4358-9F08-0228C7A3932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4801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BE622-B163-458C-BED5-7F7550410BE0}"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14929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2DC741-8AF2-4260-BBE0-F1F5DEC8936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838565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DB009F3-2000-4612-ABF0-2F915FA448F4}"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50285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C4F13DC-D1BD-4697-B2C3-D1526917170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88217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550397C-D3EE-4B45-9CBF-06AF812EE8E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882167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AD848-FBD3-4A84-8071-54BD59A2549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04840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C93286F-4BB5-4E8B-8CB4-B6E18695353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6190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D1ADA8-6794-4D65-9F8F-72A920ACA67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74886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it-IT" altLang="it-IT">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it-IT" altLang="it-IT">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F6B02C52-915F-468F-AB00-BCEC16DCFC8E}" type="slidenum">
              <a:rPr lang="it-IT" altLang="it-IT">
                <a:solidFill>
                  <a:srgbClr val="000000"/>
                </a:solidFill>
                <a:latin typeface="Times New Roman" pitchFamily="18" charset="0"/>
              </a:rPr>
              <a:pPr eaLnBrk="0" fontAlgn="base" hangingPunct="0">
                <a:spcBef>
                  <a:spcPct val="0"/>
                </a:spcBef>
                <a:spcAft>
                  <a:spcPct val="0"/>
                </a:spcAft>
                <a:defRPr/>
              </a:pPr>
              <a:t>‹N›</a:t>
            </a:fld>
            <a:endParaRPr lang="it-IT" altLang="it-IT">
              <a:solidFill>
                <a:srgbClr val="000000"/>
              </a:solidFill>
              <a:latin typeface="Times New Roman" pitchFamily="18" charset="0"/>
            </a:endParaRPr>
          </a:p>
        </p:txBody>
      </p:sp>
    </p:spTree>
    <p:extLst>
      <p:ext uri="{BB962C8B-B14F-4D97-AF65-F5344CB8AC3E}">
        <p14:creationId xmlns:p14="http://schemas.microsoft.com/office/powerpoint/2010/main" val="736762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image" Target="../media/image6.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6"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353462" y="3068960"/>
            <a:ext cx="8208962" cy="2308225"/>
          </a:xfrm>
          <a:prstGeom prst="rect">
            <a:avLst/>
          </a:prstGeom>
          <a:noFill/>
        </p:spPr>
        <p:txBody>
          <a:bodyPr>
            <a:spAutoFit/>
          </a:bodyPr>
          <a:lstStyle/>
          <a:p>
            <a:pPr eaLnBrk="0" fontAlgn="base" hangingPunct="0">
              <a:spcBef>
                <a:spcPct val="50000"/>
              </a:spcBef>
              <a:spcAft>
                <a:spcPct val="0"/>
              </a:spcAft>
              <a:defRPr/>
            </a:pPr>
            <a:r>
              <a:rPr lang="en-IE" altLang="it-IT" sz="2400" dirty="0">
                <a:solidFill>
                  <a:srgbClr val="000000"/>
                </a:solidFill>
                <a:cs typeface="Arial" charset="0"/>
              </a:rPr>
              <a:t>1) </a:t>
            </a:r>
            <a:r>
              <a:rPr lang="en-IE" altLang="it-IT" sz="2400" b="1" dirty="0">
                <a:solidFill>
                  <a:srgbClr val="000000"/>
                </a:solidFill>
                <a:cs typeface="Arial" charset="0"/>
              </a:rPr>
              <a:t>particles entrapping</a:t>
            </a:r>
            <a:r>
              <a:rPr lang="en-IE" altLang="it-IT" sz="2400" dirty="0">
                <a:solidFill>
                  <a:srgbClr val="000000"/>
                </a:solidFill>
                <a:cs typeface="Arial" charset="0"/>
              </a:rPr>
              <a:t> (adsorbed onto the </a:t>
            </a:r>
            <a:r>
              <a:rPr lang="en-IE" altLang="it-IT" sz="2400" dirty="0" err="1">
                <a:solidFill>
                  <a:srgbClr val="000000"/>
                </a:solidFill>
                <a:cs typeface="Arial" charset="0"/>
              </a:rPr>
              <a:t>thallus</a:t>
            </a:r>
            <a:r>
              <a:rPr lang="en-IE" altLang="it-IT" sz="2400" dirty="0">
                <a:solidFill>
                  <a:srgbClr val="000000"/>
                </a:solidFill>
                <a:cs typeface="Arial" charset="0"/>
              </a:rPr>
              <a:t> surface or within intercellular spaces);</a:t>
            </a:r>
          </a:p>
          <a:p>
            <a:pPr eaLnBrk="0" fontAlgn="base" hangingPunct="0">
              <a:spcBef>
                <a:spcPct val="50000"/>
              </a:spcBef>
              <a:spcAft>
                <a:spcPct val="0"/>
              </a:spcAft>
              <a:defRPr/>
            </a:pPr>
            <a:r>
              <a:rPr lang="en-IE" altLang="it-IT" sz="2400" dirty="0">
                <a:solidFill>
                  <a:srgbClr val="000000"/>
                </a:solidFill>
                <a:cs typeface="Arial" charset="0"/>
              </a:rPr>
              <a:t>2) </a:t>
            </a:r>
            <a:r>
              <a:rPr lang="en-IE" altLang="it-IT" sz="2400" b="1" dirty="0">
                <a:solidFill>
                  <a:srgbClr val="000000"/>
                </a:solidFill>
                <a:cs typeface="Arial" charset="0"/>
              </a:rPr>
              <a:t>extracellular ionic binding</a:t>
            </a:r>
            <a:r>
              <a:rPr lang="en-IE" altLang="it-IT" sz="2400" dirty="0">
                <a:solidFill>
                  <a:srgbClr val="000000"/>
                </a:solidFill>
                <a:cs typeface="Arial" charset="0"/>
              </a:rPr>
              <a:t> (mainly at cell wall level, secondarily at cell membrane level); </a:t>
            </a:r>
          </a:p>
          <a:p>
            <a:pPr eaLnBrk="0" fontAlgn="base" hangingPunct="0">
              <a:spcBef>
                <a:spcPct val="50000"/>
              </a:spcBef>
              <a:spcAft>
                <a:spcPct val="0"/>
              </a:spcAft>
              <a:defRPr/>
            </a:pPr>
            <a:r>
              <a:rPr lang="en-IE" altLang="it-IT" sz="2400" dirty="0">
                <a:solidFill>
                  <a:srgbClr val="000000"/>
                </a:solidFill>
                <a:cs typeface="Arial" charset="0"/>
              </a:rPr>
              <a:t>3) </a:t>
            </a:r>
            <a:r>
              <a:rPr lang="en-IE" altLang="it-IT" sz="2400" b="1" dirty="0">
                <a:solidFill>
                  <a:srgbClr val="000000"/>
                </a:solidFill>
                <a:cs typeface="Arial" charset="0"/>
              </a:rPr>
              <a:t>intracellular ionic binding</a:t>
            </a:r>
            <a:r>
              <a:rPr lang="en-IE" altLang="it-IT" sz="2400" dirty="0">
                <a:solidFill>
                  <a:srgbClr val="000000"/>
                </a:solidFill>
                <a:cs typeface="Arial" charset="0"/>
              </a:rPr>
              <a:t>. </a:t>
            </a:r>
          </a:p>
        </p:txBody>
      </p:sp>
      <p:sp>
        <p:nvSpPr>
          <p:cNvPr id="5" name="Text Box 6"/>
          <p:cNvSpPr txBox="1">
            <a:spLocks noChangeArrowheads="1"/>
          </p:cNvSpPr>
          <p:nvPr/>
        </p:nvSpPr>
        <p:spPr bwMode="auto">
          <a:xfrm>
            <a:off x="353462" y="1772816"/>
            <a:ext cx="835342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dirty="0">
                <a:solidFill>
                  <a:srgbClr val="FF0000"/>
                </a:solidFill>
                <a:cs typeface="Arial" charset="0"/>
              </a:rPr>
              <a:t>The </a:t>
            </a:r>
            <a:r>
              <a:rPr lang="it-IT" altLang="it-IT" sz="2400" b="1" dirty="0" err="1">
                <a:solidFill>
                  <a:srgbClr val="FF0000"/>
                </a:solidFill>
                <a:cs typeface="Arial" charset="0"/>
              </a:rPr>
              <a:t>basic</a:t>
            </a:r>
            <a:r>
              <a:rPr lang="it-IT" altLang="it-IT" sz="2400" b="1" dirty="0">
                <a:solidFill>
                  <a:srgbClr val="FF0000"/>
                </a:solidFill>
                <a:cs typeface="Arial" charset="0"/>
              </a:rPr>
              <a:t> of (</a:t>
            </a:r>
            <a:r>
              <a:rPr lang="it-IT" altLang="it-IT" sz="2400" b="1" dirty="0" err="1">
                <a:solidFill>
                  <a:srgbClr val="FF0000"/>
                </a:solidFill>
                <a:cs typeface="Arial" charset="0"/>
              </a:rPr>
              <a:t>bio</a:t>
            </a:r>
            <a:r>
              <a:rPr lang="it-IT" altLang="it-IT" sz="2400" b="1" dirty="0">
                <a:solidFill>
                  <a:srgbClr val="FF0000"/>
                </a:solidFill>
                <a:cs typeface="Arial" charset="0"/>
              </a:rPr>
              <a:t>)-</a:t>
            </a:r>
            <a:r>
              <a:rPr lang="it-IT" altLang="it-IT" sz="2400" b="1" dirty="0" err="1">
                <a:solidFill>
                  <a:srgbClr val="FF0000"/>
                </a:solidFill>
                <a:cs typeface="Arial" charset="0"/>
              </a:rPr>
              <a:t>accumulation</a:t>
            </a:r>
            <a:r>
              <a:rPr lang="it-IT" altLang="it-IT" sz="2400" b="1" dirty="0">
                <a:solidFill>
                  <a:srgbClr val="FF0000"/>
                </a:solidFill>
                <a:cs typeface="Arial" charset="0"/>
              </a:rPr>
              <a:t> </a:t>
            </a:r>
            <a:r>
              <a:rPr lang="it-IT" altLang="it-IT" sz="2400" b="1" dirty="0" err="1">
                <a:solidFill>
                  <a:srgbClr val="FF0000"/>
                </a:solidFill>
                <a:cs typeface="Arial" charset="0"/>
              </a:rPr>
              <a:t>processes</a:t>
            </a:r>
            <a:r>
              <a:rPr lang="it-IT" altLang="it-IT" sz="2400" b="1" dirty="0">
                <a:solidFill>
                  <a:srgbClr val="FF0000"/>
                </a:solidFill>
                <a:cs typeface="Arial" charset="0"/>
              </a:rPr>
              <a:t> in </a:t>
            </a:r>
            <a:r>
              <a:rPr lang="it-IT" altLang="it-IT" sz="2400" b="1" dirty="0" err="1">
                <a:solidFill>
                  <a:srgbClr val="FF0000"/>
                </a:solidFill>
                <a:cs typeface="Arial" charset="0"/>
              </a:rPr>
              <a:t>lichens</a:t>
            </a:r>
            <a:r>
              <a:rPr lang="it-IT" altLang="it-IT" sz="2400" b="1" dirty="0">
                <a:solidFill>
                  <a:srgbClr val="FF0000"/>
                </a:solidFill>
                <a:cs typeface="Arial" charset="0"/>
              </a:rPr>
              <a:t> and </a:t>
            </a:r>
            <a:r>
              <a:rPr lang="it-IT" altLang="it-IT" sz="2400" b="1" dirty="0" err="1">
                <a:solidFill>
                  <a:srgbClr val="FF0000"/>
                </a:solidFill>
                <a:cs typeface="Arial" charset="0"/>
              </a:rPr>
              <a:t>mosses</a:t>
            </a:r>
            <a:endParaRPr lang="it-IT" altLang="it-IT" sz="2400" b="1" dirty="0">
              <a:solidFill>
                <a:srgbClr val="FF0000"/>
              </a:solidFill>
              <a:cs typeface="Arial" charset="0"/>
            </a:endParaRPr>
          </a:p>
        </p:txBody>
      </p:sp>
    </p:spTree>
    <p:extLst>
      <p:ext uri="{BB962C8B-B14F-4D97-AF65-F5344CB8AC3E}">
        <p14:creationId xmlns:p14="http://schemas.microsoft.com/office/powerpoint/2010/main" val="931542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420x10m cortex s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65150"/>
            <a:ext cx="806450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326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50825" y="3789363"/>
            <a:ext cx="8740775" cy="2879725"/>
          </a:xfrm>
        </p:spPr>
        <p:txBody>
          <a:bodyPr/>
          <a:lstStyle/>
          <a:p>
            <a:pPr marL="0" indent="0">
              <a:lnSpc>
                <a:spcPct val="95000"/>
              </a:lnSpc>
              <a:spcBef>
                <a:spcPct val="0"/>
              </a:spcBef>
              <a:spcAft>
                <a:spcPct val="20000"/>
              </a:spcAft>
              <a:buFontTx/>
              <a:buNone/>
            </a:pPr>
            <a:r>
              <a:rPr lang="en-US" altLang="it-IT" sz="2400" b="1" smtClean="0">
                <a:solidFill>
                  <a:srgbClr val="FF0000"/>
                </a:solidFill>
                <a:cs typeface="Arial" charset="0"/>
              </a:rPr>
              <a:t>Glycosaminoglycans</a:t>
            </a:r>
            <a:r>
              <a:rPr lang="en-US" altLang="it-IT" sz="2400" smtClean="0">
                <a:solidFill>
                  <a:srgbClr val="FF0000"/>
                </a:solidFill>
                <a:cs typeface="Arial" charset="0"/>
              </a:rPr>
              <a:t> </a:t>
            </a:r>
            <a:r>
              <a:rPr lang="en-US" altLang="it-IT" sz="2400" smtClean="0">
                <a:cs typeface="Arial" charset="0"/>
              </a:rPr>
              <a:t>(mucopolysaccharides) are polymers of </a:t>
            </a:r>
            <a:r>
              <a:rPr lang="en-US" altLang="it-IT" sz="2400" b="1" smtClean="0">
                <a:solidFill>
                  <a:srgbClr val="000099"/>
                </a:solidFill>
                <a:cs typeface="Arial" charset="0"/>
              </a:rPr>
              <a:t>repeating disaccharides</a:t>
            </a:r>
            <a:r>
              <a:rPr lang="en-US" altLang="it-IT" sz="2400" smtClean="0">
                <a:cs typeface="Arial" charset="0"/>
              </a:rPr>
              <a:t>. </a:t>
            </a:r>
          </a:p>
          <a:p>
            <a:pPr marL="0" indent="0">
              <a:lnSpc>
                <a:spcPct val="95000"/>
              </a:lnSpc>
              <a:spcBef>
                <a:spcPct val="0"/>
              </a:spcBef>
              <a:spcAft>
                <a:spcPct val="20000"/>
              </a:spcAft>
              <a:buFontTx/>
              <a:buNone/>
            </a:pPr>
            <a:r>
              <a:rPr lang="en-US" altLang="it-IT" sz="2400" smtClean="0">
                <a:cs typeface="Arial" charset="0"/>
              </a:rPr>
              <a:t>Within the disaccharides, the sugars tend to be modified, with acidic groups, amino groups, sulfated hydroxyl and amino groups, etc.</a:t>
            </a:r>
          </a:p>
          <a:p>
            <a:pPr marL="0" indent="0">
              <a:lnSpc>
                <a:spcPct val="95000"/>
              </a:lnSpc>
              <a:spcBef>
                <a:spcPct val="0"/>
              </a:spcBef>
              <a:spcAft>
                <a:spcPct val="20000"/>
              </a:spcAft>
              <a:buFontTx/>
              <a:buNone/>
            </a:pPr>
            <a:r>
              <a:rPr lang="en-US" altLang="it-IT" sz="2400" smtClean="0">
                <a:cs typeface="Arial" charset="0"/>
              </a:rPr>
              <a:t>Glycosaminoglycans tend to be </a:t>
            </a:r>
            <a:r>
              <a:rPr lang="en-US" altLang="it-IT" sz="2400" b="1" smtClean="0">
                <a:solidFill>
                  <a:srgbClr val="000099"/>
                </a:solidFill>
                <a:cs typeface="Arial" charset="0"/>
              </a:rPr>
              <a:t>negatively charged</a:t>
            </a:r>
            <a:r>
              <a:rPr lang="en-US" altLang="it-IT" sz="2400" smtClean="0">
                <a:cs typeface="Arial" charset="0"/>
              </a:rPr>
              <a:t>, because of the prevalence of acidic groups.</a:t>
            </a:r>
          </a:p>
        </p:txBody>
      </p:sp>
      <p:sp>
        <p:nvSpPr>
          <p:cNvPr id="39939" name="Rectangle 3"/>
          <p:cNvSpPr>
            <a:spLocks noChangeArrowheads="1"/>
          </p:cNvSpPr>
          <p:nvPr/>
        </p:nvSpPr>
        <p:spPr bwMode="auto">
          <a:xfrm>
            <a:off x="282892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000000"/>
              </a:solidFill>
              <a:latin typeface="Times New Roman" pitchFamily="18" charset="0"/>
            </a:endParaRPr>
          </a:p>
        </p:txBody>
      </p:sp>
      <p:sp>
        <p:nvSpPr>
          <p:cNvPr id="39940" name="Rectangle 4"/>
          <p:cNvSpPr>
            <a:spLocks noChangeArrowheads="1"/>
          </p:cNvSpPr>
          <p:nvPr/>
        </p:nvSpPr>
        <p:spPr bwMode="auto">
          <a:xfrm>
            <a:off x="3000375"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endParaRPr lang="it-IT" altLang="it-IT" sz="2400">
              <a:solidFill>
                <a:srgbClr val="000000"/>
              </a:solidFill>
              <a:latin typeface="Times New Roman" pitchFamily="18" charset="0"/>
            </a:endParaRPr>
          </a:p>
        </p:txBody>
      </p:sp>
      <p:graphicFrame>
        <p:nvGraphicFramePr>
          <p:cNvPr id="39941" name="Object 6"/>
          <p:cNvGraphicFramePr>
            <a:graphicFrameLocks noChangeAspect="1"/>
          </p:cNvGraphicFramePr>
          <p:nvPr/>
        </p:nvGraphicFramePr>
        <p:xfrm>
          <a:off x="1143000" y="0"/>
          <a:ext cx="6737350" cy="3430588"/>
        </p:xfrm>
        <a:graphic>
          <a:graphicData uri="http://schemas.openxmlformats.org/presentationml/2006/ole">
            <mc:AlternateContent xmlns:mc="http://schemas.openxmlformats.org/markup-compatibility/2006">
              <mc:Choice xmlns:v="urn:schemas-microsoft-com:vml" Requires="v">
                <p:oleObj spid="_x0000_s7171" r:id="rId3" imgW="3144012" imgH="1600200" progId="Word.Picture.8">
                  <p:embed/>
                </p:oleObj>
              </mc:Choice>
              <mc:Fallback>
                <p:oleObj r:id="rId3" imgW="3144012" imgH="16002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0"/>
                        <a:ext cx="6737350" cy="3430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5211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descr="\\Tretiach\trento - fot\depe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990600"/>
            <a:ext cx="78994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Risultati immagini per Pseudevernia furfurac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924944"/>
            <a:ext cx="3312368" cy="24383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Risultati immagini per hypnum cupressifor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0" name="Picture 6" descr="Risultati immagini per hypnum cupressifor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3772" y="2924944"/>
            <a:ext cx="3251189" cy="243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7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6"/>
                                        </p:tgtEl>
                                        <p:attrNameLst>
                                          <p:attrName>ppt_x</p:attrName>
                                        </p:attrNameLst>
                                      </p:cBhvr>
                                      <p:tavLst>
                                        <p:tav tm="0">
                                          <p:val>
                                            <p:strVal val="ppt_x"/>
                                          </p:val>
                                        </p:tav>
                                        <p:tav tm="100000">
                                          <p:val>
                                            <p:strVal val="ppt_x"/>
                                          </p:val>
                                        </p:tav>
                                      </p:tavLst>
                                    </p:anim>
                                    <p:anim calcmode="lin" valueType="num">
                                      <p:cBhvr additive="base">
                                        <p:cTn id="7" dur="500"/>
                                        <p:tgtEl>
                                          <p:spTgt spid="1026"/>
                                        </p:tgtEl>
                                        <p:attrNameLst>
                                          <p:attrName>ppt_y</p:attrName>
                                        </p:attrNameLst>
                                      </p:cBhvr>
                                      <p:tavLst>
                                        <p:tav tm="0">
                                          <p:val>
                                            <p:strVal val="ppt_y"/>
                                          </p:val>
                                        </p:tav>
                                        <p:tav tm="100000">
                                          <p:val>
                                            <p:strVal val="1+ppt_h/2"/>
                                          </p:val>
                                        </p:tav>
                                      </p:tavLst>
                                    </p:anim>
                                    <p:set>
                                      <p:cBhvr>
                                        <p:cTn id="8" dur="1" fill="hold">
                                          <p:stCondLst>
                                            <p:cond delay="499"/>
                                          </p:stCondLst>
                                        </p:cTn>
                                        <p:tgtEl>
                                          <p:spTgt spid="1026"/>
                                        </p:tgtEl>
                                        <p:attrNameLst>
                                          <p:attrName>style.visibility</p:attrName>
                                        </p:attrNameLst>
                                      </p:cBhvr>
                                      <p:to>
                                        <p:strVal val="hidden"/>
                                      </p:to>
                                    </p:set>
                                  </p:childTnLst>
                                </p:cTn>
                              </p:par>
                              <p:par>
                                <p:cTn id="9" presetID="2" presetClass="exit" presetSubtype="4" fill="hold" nodeType="withEffect">
                                  <p:stCondLst>
                                    <p:cond delay="0"/>
                                  </p:stCondLst>
                                  <p:childTnLst>
                                    <p:anim calcmode="lin" valueType="num">
                                      <p:cBhvr additive="base">
                                        <p:cTn id="10" dur="500"/>
                                        <p:tgtEl>
                                          <p:spTgt spid="1030"/>
                                        </p:tgtEl>
                                        <p:attrNameLst>
                                          <p:attrName>ppt_x</p:attrName>
                                        </p:attrNameLst>
                                      </p:cBhvr>
                                      <p:tavLst>
                                        <p:tav tm="0">
                                          <p:val>
                                            <p:strVal val="ppt_x"/>
                                          </p:val>
                                        </p:tav>
                                        <p:tav tm="100000">
                                          <p:val>
                                            <p:strVal val="ppt_x"/>
                                          </p:val>
                                        </p:tav>
                                      </p:tavLst>
                                    </p:anim>
                                    <p:anim calcmode="lin" valueType="num">
                                      <p:cBhvr additive="base">
                                        <p:cTn id="11" dur="500"/>
                                        <p:tgtEl>
                                          <p:spTgt spid="1030"/>
                                        </p:tgtEl>
                                        <p:attrNameLst>
                                          <p:attrName>ppt_y</p:attrName>
                                        </p:attrNameLst>
                                      </p:cBhvr>
                                      <p:tavLst>
                                        <p:tav tm="0">
                                          <p:val>
                                            <p:strVal val="ppt_y"/>
                                          </p:val>
                                        </p:tav>
                                        <p:tav tm="100000">
                                          <p:val>
                                            <p:strVal val="1+ppt_h/2"/>
                                          </p:val>
                                        </p:tav>
                                      </p:tavLst>
                                    </p:anim>
                                    <p:set>
                                      <p:cBhvr>
                                        <p:cTn id="12" dur="1" fill="hold">
                                          <p:stCondLst>
                                            <p:cond delay="499"/>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6400800" y="4414838"/>
            <a:ext cx="274320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1800">
                <a:solidFill>
                  <a:srgbClr val="00FF00"/>
                </a:solidFill>
              </a:rPr>
              <a:t>DAPI (4'-6diamidin-2-phenil-indol) in UV-A excitation light (BP 340-380) Technovit-encasted sections -</a:t>
            </a:r>
            <a:r>
              <a:rPr lang="it-IT" altLang="it-IT" sz="1800">
                <a:solidFill>
                  <a:srgbClr val="FFFFFF"/>
                </a:solidFill>
              </a:rPr>
              <a:t> DAPI </a:t>
            </a:r>
            <a:r>
              <a:rPr lang="it-IT" altLang="it-IT" sz="1600">
                <a:solidFill>
                  <a:srgbClr val="FFFFFF"/>
                </a:solidFill>
              </a:rPr>
              <a:t>was used to stain nuclei, being specific for double-stranded DNA; also cell walls may appear whitish.</a:t>
            </a:r>
          </a:p>
        </p:txBody>
      </p:sp>
    </p:spTree>
    <p:extLst>
      <p:ext uri="{BB962C8B-B14F-4D97-AF65-F5344CB8AC3E}">
        <p14:creationId xmlns:p14="http://schemas.microsoft.com/office/powerpoint/2010/main" val="30483239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Effect transition="in" filter="wipe(right)">
                                      <p:cBhvr>
                                        <p:cTn id="7"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6007100" cy="517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7" name="Text Box 5"/>
          <p:cNvSpPr txBox="1">
            <a:spLocks noChangeArrowheads="1"/>
          </p:cNvSpPr>
          <p:nvPr/>
        </p:nvSpPr>
        <p:spPr bwMode="auto">
          <a:xfrm>
            <a:off x="3103563" y="152400"/>
            <a:ext cx="44767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it-IT" altLang="it-IT" sz="2000" b="1">
                <a:solidFill>
                  <a:srgbClr val="000000"/>
                </a:solidFill>
                <a:cs typeface="Arial" charset="0"/>
              </a:rPr>
              <a:t>Componenti di parete e di matrice cementanti le pareti fungine</a:t>
            </a:r>
          </a:p>
        </p:txBody>
      </p:sp>
      <p:sp>
        <p:nvSpPr>
          <p:cNvPr id="41988" name="Text Box 6"/>
          <p:cNvSpPr txBox="1">
            <a:spLocks noChangeArrowheads="1"/>
          </p:cNvSpPr>
          <p:nvPr/>
        </p:nvSpPr>
        <p:spPr bwMode="auto">
          <a:xfrm>
            <a:off x="1828800" y="6172200"/>
            <a:ext cx="57150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it-IT" altLang="it-IT" sz="1200" b="1">
                <a:solidFill>
                  <a:srgbClr val="000000"/>
                </a:solidFill>
                <a:latin typeface="Tahoma" pitchFamily="34" charset="0"/>
              </a:rPr>
              <a:t>A</a:t>
            </a:r>
            <a:r>
              <a:rPr lang="it-IT" altLang="it-IT" sz="1200">
                <a:solidFill>
                  <a:srgbClr val="000000"/>
                </a:solidFill>
                <a:latin typeface="Tahoma" pitchFamily="34" charset="0"/>
              </a:rPr>
              <a:t>. Parmelia sulcata, colorazione per il Ca; </a:t>
            </a:r>
            <a:r>
              <a:rPr lang="it-IT" altLang="it-IT" sz="1200" b="1">
                <a:solidFill>
                  <a:srgbClr val="000000"/>
                </a:solidFill>
                <a:latin typeface="Tahoma" pitchFamily="34" charset="0"/>
              </a:rPr>
              <a:t>B,C,D.</a:t>
            </a:r>
            <a:r>
              <a:rPr lang="it-IT" altLang="it-IT" sz="1200">
                <a:solidFill>
                  <a:srgbClr val="000000"/>
                </a:solidFill>
                <a:latin typeface="Tahoma" pitchFamily="34" charset="0"/>
              </a:rPr>
              <a:t> Colorazione TBO ortocromatica, metacromatica, moderatamente metacromatica; </a:t>
            </a:r>
            <a:r>
              <a:rPr lang="it-IT" altLang="it-IT" sz="1200" b="1">
                <a:solidFill>
                  <a:srgbClr val="000000"/>
                </a:solidFill>
                <a:latin typeface="Tahoma" pitchFamily="34" charset="0"/>
              </a:rPr>
              <a:t>E.</a:t>
            </a:r>
            <a:r>
              <a:rPr lang="it-IT" altLang="it-IT" sz="1200">
                <a:solidFill>
                  <a:srgbClr val="000000"/>
                </a:solidFill>
                <a:latin typeface="Tahoma" pitchFamily="34" charset="0"/>
              </a:rPr>
              <a:t> Colorazione PAS per polisaccaridi. (Da Giordani et al. 2003, </a:t>
            </a:r>
            <a:r>
              <a:rPr lang="it-IT" altLang="it-IT" sz="1200" i="1">
                <a:solidFill>
                  <a:srgbClr val="000000"/>
                </a:solidFill>
                <a:latin typeface="Tahoma" pitchFamily="34" charset="0"/>
              </a:rPr>
              <a:t>Lichenologist</a:t>
            </a:r>
            <a:r>
              <a:rPr lang="it-IT" altLang="it-IT" sz="1200">
                <a:solidFill>
                  <a:srgbClr val="000000"/>
                </a:solidFill>
                <a:latin typeface="Tahoma" pitchFamily="34" charset="0"/>
              </a:rPr>
              <a:t>). </a:t>
            </a:r>
          </a:p>
        </p:txBody>
      </p:sp>
    </p:spTree>
    <p:extLst>
      <p:ext uri="{BB962C8B-B14F-4D97-AF65-F5344CB8AC3E}">
        <p14:creationId xmlns:p14="http://schemas.microsoft.com/office/powerpoint/2010/main" val="1999073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6592888" y="0"/>
            <a:ext cx="2551112"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uppo 3"/>
          <p:cNvGrpSpPr>
            <a:grpSpLocks/>
          </p:cNvGrpSpPr>
          <p:nvPr/>
        </p:nvGrpSpPr>
        <p:grpSpPr bwMode="auto">
          <a:xfrm>
            <a:off x="376238" y="3933825"/>
            <a:ext cx="8458200" cy="2732088"/>
            <a:chOff x="376383" y="3933056"/>
            <a:chExt cx="8458028" cy="2732320"/>
          </a:xfrm>
        </p:grpSpPr>
        <p:pic>
          <p:nvPicPr>
            <p:cNvPr id="43015" name="Picture 5" descr="http://www.discoverlife.org/IM/I_MWS/0312/320/Hypogymnia_physodes,I_MWS3126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933056"/>
              <a:ext cx="4118395" cy="265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CasellaDiTesto 1"/>
            <p:cNvSpPr txBox="1">
              <a:spLocks noChangeArrowheads="1"/>
            </p:cNvSpPr>
            <p:nvPr/>
          </p:nvSpPr>
          <p:spPr bwMode="auto">
            <a:xfrm>
              <a:off x="376383" y="5465047"/>
              <a:ext cx="410448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0" fontAlgn="base" hangingPunct="0">
                <a:spcBef>
                  <a:spcPct val="0"/>
                </a:spcBef>
                <a:spcAft>
                  <a:spcPct val="0"/>
                </a:spcAft>
                <a:buFontTx/>
                <a:buNone/>
              </a:pPr>
              <a:r>
                <a:rPr lang="it-IT" altLang="it-IT" sz="2400">
                  <a:solidFill>
                    <a:srgbClr val="000000"/>
                  </a:solidFill>
                  <a:cs typeface="Arial" charset="0"/>
                </a:rPr>
                <a:t>Similar results were obtained for Mn in </a:t>
              </a:r>
              <a:r>
                <a:rPr lang="it-IT" altLang="it-IT" sz="2400" i="1">
                  <a:solidFill>
                    <a:srgbClr val="000000"/>
                  </a:solidFill>
                  <a:cs typeface="Arial" charset="0"/>
                </a:rPr>
                <a:t>Hypogymnia physodes</a:t>
              </a:r>
              <a:r>
                <a:rPr lang="it-IT" altLang="it-IT" sz="2400">
                  <a:solidFill>
                    <a:srgbClr val="000000"/>
                  </a:solidFill>
                  <a:cs typeface="Arial" charset="0"/>
                </a:rPr>
                <a:t> (Paul </a:t>
              </a:r>
              <a:r>
                <a:rPr lang="it-IT" altLang="it-IT" sz="2400" u="sng">
                  <a:solidFill>
                    <a:srgbClr val="000000"/>
                  </a:solidFill>
                  <a:cs typeface="Arial" charset="0"/>
                </a:rPr>
                <a:t>et al.</a:t>
              </a:r>
              <a:r>
                <a:rPr lang="it-IT" altLang="it-IT" sz="2400">
                  <a:solidFill>
                    <a:srgbClr val="000000"/>
                  </a:solidFill>
                  <a:cs typeface="Arial" charset="0"/>
                </a:rPr>
                <a:t> 2003). </a:t>
              </a:r>
            </a:p>
          </p:txBody>
        </p:sp>
      </p:grpSp>
      <p:grpSp>
        <p:nvGrpSpPr>
          <p:cNvPr id="43012" name="Gruppo 2"/>
          <p:cNvGrpSpPr>
            <a:grpSpLocks/>
          </p:cNvGrpSpPr>
          <p:nvPr/>
        </p:nvGrpSpPr>
        <p:grpSpPr bwMode="auto">
          <a:xfrm>
            <a:off x="247650" y="322263"/>
            <a:ext cx="8607425" cy="3378200"/>
            <a:chOff x="247999" y="321579"/>
            <a:chExt cx="8606738" cy="3378136"/>
          </a:xfrm>
        </p:grpSpPr>
        <p:sp>
          <p:nvSpPr>
            <p:cNvPr id="43013" name="Text Box 2"/>
            <p:cNvSpPr txBox="1">
              <a:spLocks noChangeArrowheads="1"/>
            </p:cNvSpPr>
            <p:nvPr/>
          </p:nvSpPr>
          <p:spPr bwMode="auto">
            <a:xfrm>
              <a:off x="4731351" y="1760723"/>
              <a:ext cx="412338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a:solidFill>
                    <a:srgbClr val="000000"/>
                  </a:solidFill>
                  <a:cs typeface="Arial" charset="0"/>
                </a:rPr>
                <a:t>Sarret </a:t>
              </a:r>
              <a:r>
                <a:rPr lang="it-IT" altLang="it-IT" sz="2400" u="sng">
                  <a:solidFill>
                    <a:srgbClr val="000000"/>
                  </a:solidFill>
                  <a:cs typeface="Arial" charset="0"/>
                </a:rPr>
                <a:t>et al.</a:t>
              </a:r>
              <a:r>
                <a:rPr lang="it-IT" altLang="it-IT" sz="2400">
                  <a:solidFill>
                    <a:srgbClr val="000000"/>
                  </a:solidFill>
                  <a:cs typeface="Arial" charset="0"/>
                </a:rPr>
                <a:t> (1998) demostrated that in </a:t>
              </a:r>
              <a:r>
                <a:rPr lang="it-IT" altLang="it-IT" sz="2400" i="1">
                  <a:solidFill>
                    <a:srgbClr val="000000"/>
                  </a:solidFill>
                  <a:cs typeface="Arial" charset="0"/>
                </a:rPr>
                <a:t>Xanthoria parietina</a:t>
              </a:r>
              <a:r>
                <a:rPr lang="it-IT" altLang="it-IT" sz="2400">
                  <a:solidFill>
                    <a:srgbClr val="000000"/>
                  </a:solidFill>
                  <a:cs typeface="Arial" charset="0"/>
                </a:rPr>
                <a:t> Zn e Pb are mainly bound to these substances. </a:t>
              </a:r>
            </a:p>
          </p:txBody>
        </p:sp>
        <p:pic>
          <p:nvPicPr>
            <p:cNvPr id="43014" name="Picture 7" descr="http://www.stridvall.se/lichens/albums/Xanthoria/NIKA982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99" y="321579"/>
              <a:ext cx="4361248" cy="3268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5374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ttangolo 1"/>
          <p:cNvSpPr>
            <a:spLocks noChangeArrowheads="1"/>
          </p:cNvSpPr>
          <p:nvPr/>
        </p:nvSpPr>
        <p:spPr bwMode="auto">
          <a:xfrm>
            <a:off x="395288" y="549275"/>
            <a:ext cx="814863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it-IT" altLang="it-IT" sz="2400">
                <a:solidFill>
                  <a:srgbClr val="000000"/>
                </a:solidFill>
                <a:cs typeface="Arial" charset="0"/>
              </a:rPr>
              <a:t>In </a:t>
            </a:r>
            <a:r>
              <a:rPr lang="it-IT" altLang="it-IT" sz="2400" i="1">
                <a:solidFill>
                  <a:srgbClr val="000000"/>
                </a:solidFill>
                <a:cs typeface="Arial" charset="0"/>
              </a:rPr>
              <a:t>Pseudevernia furfuracea </a:t>
            </a:r>
            <a:r>
              <a:rPr lang="it-IT" altLang="it-IT" sz="2400">
                <a:solidFill>
                  <a:srgbClr val="000000"/>
                </a:solidFill>
                <a:cs typeface="Arial" charset="0"/>
              </a:rPr>
              <a:t>several positively charged ions (Cd</a:t>
            </a:r>
            <a:r>
              <a:rPr lang="it-IT" altLang="it-IT" sz="2400" baseline="30000">
                <a:solidFill>
                  <a:srgbClr val="000000"/>
                </a:solidFill>
                <a:cs typeface="Arial" charset="0"/>
              </a:rPr>
              <a:t>2+</a:t>
            </a:r>
            <a:r>
              <a:rPr lang="it-IT" altLang="it-IT" sz="2400">
                <a:solidFill>
                  <a:srgbClr val="000000"/>
                </a:solidFill>
                <a:cs typeface="Arial" charset="0"/>
              </a:rPr>
              <a:t>, Cu</a:t>
            </a:r>
            <a:r>
              <a:rPr lang="it-IT" altLang="it-IT" sz="2400" baseline="30000">
                <a:solidFill>
                  <a:srgbClr val="000000"/>
                </a:solidFill>
                <a:cs typeface="Arial" charset="0"/>
              </a:rPr>
              <a:t>2+</a:t>
            </a:r>
            <a:r>
              <a:rPr lang="it-IT" altLang="it-IT" sz="2400">
                <a:solidFill>
                  <a:srgbClr val="000000"/>
                </a:solidFill>
                <a:cs typeface="Arial" charset="0"/>
              </a:rPr>
              <a:t>, Fe</a:t>
            </a:r>
            <a:r>
              <a:rPr lang="it-IT" altLang="it-IT" sz="2400" baseline="30000">
                <a:solidFill>
                  <a:srgbClr val="000000"/>
                </a:solidFill>
                <a:cs typeface="Arial" charset="0"/>
              </a:rPr>
              <a:t>3+</a:t>
            </a:r>
            <a:r>
              <a:rPr lang="it-IT" altLang="it-IT" sz="2400">
                <a:solidFill>
                  <a:srgbClr val="000000"/>
                </a:solidFill>
                <a:cs typeface="Arial" charset="0"/>
              </a:rPr>
              <a:t>, Fe</a:t>
            </a:r>
            <a:r>
              <a:rPr lang="it-IT" altLang="it-IT" sz="2400" baseline="30000">
                <a:solidFill>
                  <a:srgbClr val="000000"/>
                </a:solidFill>
                <a:cs typeface="Arial" charset="0"/>
              </a:rPr>
              <a:t>2+</a:t>
            </a:r>
            <a:r>
              <a:rPr lang="it-IT" altLang="it-IT" sz="2400">
                <a:solidFill>
                  <a:srgbClr val="000000"/>
                </a:solidFill>
                <a:cs typeface="Arial" charset="0"/>
              </a:rPr>
              <a:t>, Mn</a:t>
            </a:r>
            <a:r>
              <a:rPr lang="it-IT" altLang="it-IT" sz="2400" baseline="30000">
                <a:solidFill>
                  <a:srgbClr val="000000"/>
                </a:solidFill>
                <a:cs typeface="Arial" charset="0"/>
              </a:rPr>
              <a:t>2+</a:t>
            </a:r>
            <a:r>
              <a:rPr lang="it-IT" altLang="it-IT" sz="2400">
                <a:solidFill>
                  <a:srgbClr val="000000"/>
                </a:solidFill>
                <a:cs typeface="Arial" charset="0"/>
              </a:rPr>
              <a:t>, Ni</a:t>
            </a:r>
            <a:r>
              <a:rPr lang="it-IT" altLang="it-IT" sz="2400" baseline="30000">
                <a:solidFill>
                  <a:srgbClr val="000000"/>
                </a:solidFill>
                <a:cs typeface="Arial" charset="0"/>
              </a:rPr>
              <a:t>2+</a:t>
            </a:r>
            <a:r>
              <a:rPr lang="it-IT" altLang="it-IT" sz="2400">
                <a:solidFill>
                  <a:srgbClr val="000000"/>
                </a:solidFill>
                <a:cs typeface="Arial" charset="0"/>
              </a:rPr>
              <a:t>, Pb</a:t>
            </a:r>
            <a:r>
              <a:rPr lang="it-IT" altLang="it-IT" sz="2400" baseline="30000">
                <a:solidFill>
                  <a:srgbClr val="000000"/>
                </a:solidFill>
                <a:cs typeface="Arial" charset="0"/>
              </a:rPr>
              <a:t>2+</a:t>
            </a:r>
            <a:r>
              <a:rPr lang="it-IT" altLang="it-IT" sz="2400">
                <a:solidFill>
                  <a:srgbClr val="000000"/>
                </a:solidFill>
                <a:cs typeface="Arial" charset="0"/>
              </a:rPr>
              <a:t>, Zn</a:t>
            </a:r>
            <a:r>
              <a:rPr lang="it-IT" altLang="it-IT" sz="2400" baseline="30000">
                <a:solidFill>
                  <a:srgbClr val="000000"/>
                </a:solidFill>
                <a:cs typeface="Arial" charset="0"/>
              </a:rPr>
              <a:t>2+</a:t>
            </a:r>
            <a:r>
              <a:rPr lang="it-IT" altLang="it-IT" sz="2400">
                <a:solidFill>
                  <a:srgbClr val="000000"/>
                </a:solidFill>
                <a:cs typeface="Arial" charset="0"/>
              </a:rPr>
              <a:t>) can be bound to the cell wall components (see later) (Rinino </a:t>
            </a:r>
            <a:r>
              <a:rPr lang="it-IT" altLang="it-IT" sz="2400" u="sng">
                <a:solidFill>
                  <a:srgbClr val="000000"/>
                </a:solidFill>
                <a:cs typeface="Arial" charset="0"/>
              </a:rPr>
              <a:t>et al</a:t>
            </a:r>
            <a:r>
              <a:rPr lang="it-IT" altLang="it-IT" sz="2400">
                <a:solidFill>
                  <a:srgbClr val="000000"/>
                </a:solidFill>
                <a:cs typeface="Arial" charset="0"/>
              </a:rPr>
              <a:t>. 2005).</a:t>
            </a:r>
            <a:endParaRPr lang="it-IT" altLang="it-IT" sz="2400">
              <a:solidFill>
                <a:srgbClr val="000000"/>
              </a:solidFill>
              <a:latin typeface="Times New Roman" pitchFamily="18" charset="0"/>
            </a:endParaRPr>
          </a:p>
        </p:txBody>
      </p:sp>
      <p:pic>
        <p:nvPicPr>
          <p:cNvPr id="44035" name="Picture 2" descr="http://www.irishlichens.ie/images/lichen2/l-520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420938"/>
            <a:ext cx="54197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7061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457200" y="457200"/>
            <a:ext cx="77724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dirty="0">
                <a:solidFill>
                  <a:srgbClr val="000000"/>
                </a:solidFill>
                <a:cs typeface="Arial" charset="0"/>
              </a:rPr>
              <a:t>2</a:t>
            </a:r>
            <a:r>
              <a:rPr lang="it-IT" altLang="it-IT" sz="2400" b="1" dirty="0" smtClean="0">
                <a:solidFill>
                  <a:srgbClr val="000000"/>
                </a:solidFill>
                <a:cs typeface="Arial" charset="0"/>
              </a:rPr>
              <a:t>) </a:t>
            </a:r>
            <a:r>
              <a:rPr lang="it-IT" altLang="it-IT" sz="2400" b="1" dirty="0" err="1">
                <a:solidFill>
                  <a:srgbClr val="000000"/>
                </a:solidFill>
                <a:cs typeface="Arial" charset="0"/>
              </a:rPr>
              <a:t>organic</a:t>
            </a:r>
            <a:r>
              <a:rPr lang="it-IT" altLang="it-IT" sz="2400" b="1" dirty="0">
                <a:solidFill>
                  <a:srgbClr val="000000"/>
                </a:solidFill>
                <a:cs typeface="Arial" charset="0"/>
              </a:rPr>
              <a:t> </a:t>
            </a:r>
            <a:r>
              <a:rPr lang="it-IT" altLang="it-IT" sz="2400" b="1" dirty="0" err="1">
                <a:solidFill>
                  <a:srgbClr val="000000"/>
                </a:solidFill>
                <a:cs typeface="Arial" charset="0"/>
              </a:rPr>
              <a:t>acids</a:t>
            </a:r>
            <a:r>
              <a:rPr lang="it-IT" altLang="it-IT" sz="2400" b="1" dirty="0">
                <a:solidFill>
                  <a:srgbClr val="000000"/>
                </a:solidFill>
                <a:cs typeface="Arial" charset="0"/>
              </a:rPr>
              <a:t> </a:t>
            </a:r>
            <a:r>
              <a:rPr lang="it-IT" altLang="it-IT" sz="2400" b="1" dirty="0" err="1">
                <a:solidFill>
                  <a:srgbClr val="000000"/>
                </a:solidFill>
                <a:cs typeface="Arial" charset="0"/>
              </a:rPr>
              <a:t>secreted</a:t>
            </a:r>
            <a:r>
              <a:rPr lang="it-IT" altLang="it-IT" sz="2400" b="1" dirty="0">
                <a:solidFill>
                  <a:srgbClr val="000000"/>
                </a:solidFill>
                <a:cs typeface="Arial" charset="0"/>
              </a:rPr>
              <a:t> by the </a:t>
            </a:r>
            <a:r>
              <a:rPr lang="it-IT" altLang="it-IT" sz="2400" b="1" dirty="0" err="1">
                <a:solidFill>
                  <a:srgbClr val="000000"/>
                </a:solidFill>
                <a:cs typeface="Arial" charset="0"/>
              </a:rPr>
              <a:t>mycobiont</a:t>
            </a:r>
            <a:endParaRPr lang="it-IT" altLang="it-IT" sz="2400" dirty="0">
              <a:solidFill>
                <a:srgbClr val="000000"/>
              </a:solidFill>
              <a:cs typeface="Arial" charset="0"/>
            </a:endParaRPr>
          </a:p>
          <a:p>
            <a:pPr eaLnBrk="0" fontAlgn="base" hangingPunct="0">
              <a:spcBef>
                <a:spcPct val="50000"/>
              </a:spcBef>
              <a:spcAft>
                <a:spcPct val="0"/>
              </a:spcAft>
              <a:buFontTx/>
              <a:buNone/>
            </a:pPr>
            <a:r>
              <a:rPr lang="it-IT" altLang="it-IT" sz="2400" dirty="0" err="1">
                <a:solidFill>
                  <a:srgbClr val="000000"/>
                </a:solidFill>
                <a:cs typeface="Arial" charset="0"/>
              </a:rPr>
              <a:t>Several</a:t>
            </a:r>
            <a:r>
              <a:rPr lang="it-IT" altLang="it-IT" sz="2400" dirty="0">
                <a:solidFill>
                  <a:srgbClr val="000000"/>
                </a:solidFill>
                <a:cs typeface="Arial" charset="0"/>
              </a:rPr>
              <a:t> </a:t>
            </a:r>
            <a:r>
              <a:rPr lang="it-IT" altLang="it-IT" sz="2400" dirty="0" err="1">
                <a:solidFill>
                  <a:srgbClr val="000000"/>
                </a:solidFill>
                <a:cs typeface="Arial" charset="0"/>
              </a:rPr>
              <a:t>organic</a:t>
            </a:r>
            <a:r>
              <a:rPr lang="it-IT" altLang="it-IT" sz="2400" dirty="0">
                <a:solidFill>
                  <a:srgbClr val="000000"/>
                </a:solidFill>
                <a:cs typeface="Arial" charset="0"/>
              </a:rPr>
              <a:t> acid are </a:t>
            </a:r>
            <a:r>
              <a:rPr lang="it-IT" altLang="it-IT" sz="2400" dirty="0" err="1">
                <a:solidFill>
                  <a:srgbClr val="000000"/>
                </a:solidFill>
                <a:cs typeface="Arial" charset="0"/>
              </a:rPr>
              <a:t>actively</a:t>
            </a:r>
            <a:r>
              <a:rPr lang="it-IT" altLang="it-IT" sz="2400" dirty="0">
                <a:solidFill>
                  <a:srgbClr val="000000"/>
                </a:solidFill>
                <a:cs typeface="Arial" charset="0"/>
              </a:rPr>
              <a:t> </a:t>
            </a:r>
            <a:r>
              <a:rPr lang="it-IT" altLang="it-IT" sz="2400" dirty="0" err="1">
                <a:solidFill>
                  <a:srgbClr val="000000"/>
                </a:solidFill>
                <a:cs typeface="Arial" charset="0"/>
              </a:rPr>
              <a:t>secreted</a:t>
            </a:r>
            <a:r>
              <a:rPr lang="it-IT" altLang="it-IT" sz="2400" dirty="0">
                <a:solidFill>
                  <a:srgbClr val="000000"/>
                </a:solidFill>
                <a:cs typeface="Arial" charset="0"/>
              </a:rPr>
              <a:t> by the </a:t>
            </a:r>
            <a:r>
              <a:rPr lang="it-IT" altLang="it-IT" sz="2400" dirty="0" err="1">
                <a:solidFill>
                  <a:srgbClr val="000000"/>
                </a:solidFill>
                <a:cs typeface="Arial" charset="0"/>
              </a:rPr>
              <a:t>mycobiont</a:t>
            </a:r>
            <a:r>
              <a:rPr lang="it-IT" altLang="it-IT" sz="2400" dirty="0">
                <a:solidFill>
                  <a:srgbClr val="000000"/>
                </a:solidFill>
                <a:cs typeface="Arial" charset="0"/>
              </a:rPr>
              <a:t>: </a:t>
            </a:r>
            <a:r>
              <a:rPr lang="it-IT" altLang="it-IT" sz="2400" dirty="0" err="1">
                <a:solidFill>
                  <a:srgbClr val="000000"/>
                </a:solidFill>
                <a:cs typeface="Arial" charset="0"/>
              </a:rPr>
              <a:t>malic</a:t>
            </a:r>
            <a:r>
              <a:rPr lang="it-IT" altLang="it-IT" sz="2400" dirty="0">
                <a:solidFill>
                  <a:srgbClr val="000000"/>
                </a:solidFill>
                <a:cs typeface="Arial" charset="0"/>
              </a:rPr>
              <a:t>, </a:t>
            </a:r>
            <a:r>
              <a:rPr lang="it-IT" altLang="it-IT" sz="2400" dirty="0" err="1">
                <a:solidFill>
                  <a:srgbClr val="000000"/>
                </a:solidFill>
                <a:cs typeface="Arial" charset="0"/>
              </a:rPr>
              <a:t>citric</a:t>
            </a:r>
            <a:r>
              <a:rPr lang="it-IT" altLang="it-IT" sz="2400" dirty="0">
                <a:solidFill>
                  <a:srgbClr val="000000"/>
                </a:solidFill>
                <a:cs typeface="Arial" charset="0"/>
              </a:rPr>
              <a:t>, </a:t>
            </a:r>
            <a:r>
              <a:rPr lang="it-IT" altLang="it-IT" sz="2400" dirty="0" err="1">
                <a:solidFill>
                  <a:srgbClr val="000000"/>
                </a:solidFill>
                <a:cs typeface="Arial" charset="0"/>
              </a:rPr>
              <a:t>malonic</a:t>
            </a:r>
            <a:r>
              <a:rPr lang="it-IT" altLang="it-IT" sz="2400" dirty="0">
                <a:solidFill>
                  <a:srgbClr val="000000"/>
                </a:solidFill>
                <a:cs typeface="Arial" charset="0"/>
              </a:rPr>
              <a:t>, </a:t>
            </a:r>
            <a:r>
              <a:rPr lang="it-IT" altLang="it-IT" sz="2400" dirty="0" err="1">
                <a:solidFill>
                  <a:srgbClr val="000000"/>
                </a:solidFill>
                <a:cs typeface="Arial" charset="0"/>
              </a:rPr>
              <a:t>oxalic</a:t>
            </a:r>
            <a:r>
              <a:rPr lang="it-IT" altLang="it-IT" sz="2400" dirty="0">
                <a:solidFill>
                  <a:srgbClr val="000000"/>
                </a:solidFill>
                <a:cs typeface="Arial" charset="0"/>
              </a:rPr>
              <a:t> </a:t>
            </a:r>
            <a:r>
              <a:rPr lang="it-IT" altLang="it-IT" sz="2400" dirty="0" err="1">
                <a:solidFill>
                  <a:srgbClr val="000000"/>
                </a:solidFill>
                <a:cs typeface="Arial" charset="0"/>
              </a:rPr>
              <a:t>acids</a:t>
            </a:r>
            <a:r>
              <a:rPr lang="it-IT" altLang="it-IT" sz="2400" dirty="0">
                <a:solidFill>
                  <a:srgbClr val="000000"/>
                </a:solidFill>
                <a:cs typeface="Arial" charset="0"/>
              </a:rPr>
              <a:t> </a:t>
            </a:r>
            <a:r>
              <a:rPr lang="it-IT" altLang="it-IT" sz="2400" dirty="0" err="1">
                <a:solidFill>
                  <a:srgbClr val="000000"/>
                </a:solidFill>
                <a:cs typeface="Arial" charset="0"/>
              </a:rPr>
              <a:t>among</a:t>
            </a:r>
            <a:r>
              <a:rPr lang="it-IT" altLang="it-IT" sz="2400" dirty="0">
                <a:solidFill>
                  <a:srgbClr val="000000"/>
                </a:solidFill>
                <a:cs typeface="Arial" charset="0"/>
              </a:rPr>
              <a:t> </a:t>
            </a:r>
            <a:r>
              <a:rPr lang="it-IT" altLang="it-IT" sz="2400" dirty="0" err="1">
                <a:solidFill>
                  <a:srgbClr val="000000"/>
                </a:solidFill>
                <a:cs typeface="Arial" charset="0"/>
              </a:rPr>
              <a:t>others</a:t>
            </a:r>
            <a:r>
              <a:rPr lang="it-IT" altLang="it-IT" sz="2400" dirty="0">
                <a:solidFill>
                  <a:srgbClr val="000000"/>
                </a:solidFill>
                <a:cs typeface="Arial" charset="0"/>
              </a:rPr>
              <a:t>. </a:t>
            </a:r>
          </a:p>
        </p:txBody>
      </p:sp>
      <p:sp>
        <p:nvSpPr>
          <p:cNvPr id="2" name="CasellaDiTesto 1"/>
          <p:cNvSpPr txBox="1"/>
          <p:nvPr/>
        </p:nvSpPr>
        <p:spPr>
          <a:xfrm>
            <a:off x="457200" y="3357563"/>
            <a:ext cx="7772400" cy="3230562"/>
          </a:xfrm>
          <a:prstGeom prst="rect">
            <a:avLst/>
          </a:prstGeom>
          <a:noFill/>
        </p:spPr>
        <p:txBody>
          <a:bodyPr>
            <a:spAutoFit/>
          </a:bodyPr>
          <a:lstStyle/>
          <a:p>
            <a:pPr eaLnBrk="0" fontAlgn="base" hangingPunct="0">
              <a:spcBef>
                <a:spcPct val="50000"/>
              </a:spcBef>
              <a:spcAft>
                <a:spcPct val="0"/>
              </a:spcAft>
              <a:defRPr/>
            </a:pPr>
            <a:r>
              <a:rPr lang="it-IT" altLang="it-IT" sz="2400" dirty="0" err="1">
                <a:solidFill>
                  <a:srgbClr val="000000"/>
                </a:solidFill>
                <a:cs typeface="Arial" charset="0"/>
              </a:rPr>
              <a:t>Oxalic</a:t>
            </a:r>
            <a:r>
              <a:rPr lang="it-IT" altLang="it-IT" sz="2400" dirty="0">
                <a:solidFill>
                  <a:srgbClr val="000000"/>
                </a:solidFill>
                <a:cs typeface="Arial" charset="0"/>
              </a:rPr>
              <a:t> acid </a:t>
            </a:r>
            <a:r>
              <a:rPr lang="it-IT" altLang="it-IT" sz="2400" dirty="0" err="1">
                <a:solidFill>
                  <a:srgbClr val="000000"/>
                </a:solidFill>
                <a:cs typeface="Arial" charset="0"/>
              </a:rPr>
              <a:t>plays</a:t>
            </a:r>
            <a:r>
              <a:rPr lang="it-IT" altLang="it-IT" sz="2400" dirty="0">
                <a:solidFill>
                  <a:srgbClr val="000000"/>
                </a:solidFill>
                <a:cs typeface="Arial" charset="0"/>
              </a:rPr>
              <a:t> a </a:t>
            </a:r>
            <a:r>
              <a:rPr lang="it-IT" altLang="it-IT" sz="2400" dirty="0" err="1">
                <a:solidFill>
                  <a:srgbClr val="000000"/>
                </a:solidFill>
                <a:cs typeface="Arial" charset="0"/>
              </a:rPr>
              <a:t>particular</a:t>
            </a:r>
            <a:r>
              <a:rPr lang="it-IT" altLang="it-IT" sz="2400" dirty="0">
                <a:solidFill>
                  <a:srgbClr val="000000"/>
                </a:solidFill>
                <a:cs typeface="Arial" charset="0"/>
              </a:rPr>
              <a:t> </a:t>
            </a:r>
            <a:r>
              <a:rPr lang="it-IT" altLang="it-IT" sz="2400" dirty="0" err="1">
                <a:solidFill>
                  <a:srgbClr val="000000"/>
                </a:solidFill>
                <a:cs typeface="Arial" charset="0"/>
              </a:rPr>
              <a:t>role</a:t>
            </a:r>
            <a:r>
              <a:rPr lang="it-IT" altLang="it-IT" sz="2400" dirty="0">
                <a:solidFill>
                  <a:srgbClr val="000000"/>
                </a:solidFill>
                <a:cs typeface="Arial" charset="0"/>
              </a:rPr>
              <a:t> </a:t>
            </a:r>
            <a:r>
              <a:rPr lang="it-IT" altLang="it-IT" sz="2400" dirty="0" err="1">
                <a:solidFill>
                  <a:srgbClr val="000000"/>
                </a:solidFill>
                <a:cs typeface="Arial" charset="0"/>
              </a:rPr>
              <a:t>because</a:t>
            </a:r>
            <a:r>
              <a:rPr lang="it-IT" altLang="it-IT" sz="2400" dirty="0">
                <a:solidFill>
                  <a:srgbClr val="000000"/>
                </a:solidFill>
                <a:cs typeface="Arial" charset="0"/>
              </a:rPr>
              <a:t> </a:t>
            </a:r>
            <a:r>
              <a:rPr lang="it-IT" altLang="it-IT" sz="2400" dirty="0" err="1">
                <a:solidFill>
                  <a:srgbClr val="000000"/>
                </a:solidFill>
                <a:cs typeface="Arial" charset="0"/>
              </a:rPr>
              <a:t>it</a:t>
            </a:r>
            <a:r>
              <a:rPr lang="it-IT" altLang="it-IT" sz="2400" dirty="0">
                <a:solidFill>
                  <a:srgbClr val="000000"/>
                </a:solidFill>
                <a:cs typeface="Arial" charset="0"/>
              </a:rPr>
              <a:t> </a:t>
            </a:r>
            <a:r>
              <a:rPr lang="it-IT" altLang="it-IT" sz="2400" dirty="0" err="1">
                <a:solidFill>
                  <a:srgbClr val="000000"/>
                </a:solidFill>
                <a:cs typeface="Arial" charset="0"/>
              </a:rPr>
              <a:t>forms</a:t>
            </a:r>
            <a:r>
              <a:rPr lang="it-IT" altLang="it-IT" sz="2400" dirty="0">
                <a:solidFill>
                  <a:srgbClr val="000000"/>
                </a:solidFill>
                <a:cs typeface="Arial" charset="0"/>
              </a:rPr>
              <a:t> </a:t>
            </a:r>
            <a:r>
              <a:rPr lang="it-IT" altLang="it-IT" sz="2400" dirty="0" err="1">
                <a:solidFill>
                  <a:srgbClr val="000000"/>
                </a:solidFill>
                <a:cs typeface="Arial" charset="0"/>
              </a:rPr>
              <a:t>poorly</a:t>
            </a:r>
            <a:r>
              <a:rPr lang="it-IT" altLang="it-IT" sz="2400" dirty="0">
                <a:solidFill>
                  <a:srgbClr val="000000"/>
                </a:solidFill>
                <a:cs typeface="Arial" charset="0"/>
              </a:rPr>
              <a:t> </a:t>
            </a:r>
            <a:r>
              <a:rPr lang="it-IT" altLang="it-IT" sz="2400" dirty="0" err="1">
                <a:solidFill>
                  <a:srgbClr val="000000"/>
                </a:solidFill>
                <a:cs typeface="Arial" charset="0"/>
              </a:rPr>
              <a:t>soluble</a:t>
            </a:r>
            <a:r>
              <a:rPr lang="it-IT" altLang="it-IT" sz="2400" dirty="0">
                <a:solidFill>
                  <a:srgbClr val="000000"/>
                </a:solidFill>
                <a:cs typeface="Arial" charset="0"/>
              </a:rPr>
              <a:t> </a:t>
            </a:r>
            <a:r>
              <a:rPr lang="it-IT" altLang="it-IT" sz="2400" dirty="0" err="1">
                <a:solidFill>
                  <a:srgbClr val="000000"/>
                </a:solidFill>
                <a:cs typeface="Arial" charset="0"/>
              </a:rPr>
              <a:t>salts</a:t>
            </a:r>
            <a:r>
              <a:rPr lang="it-IT" altLang="it-IT" sz="2400" dirty="0">
                <a:solidFill>
                  <a:srgbClr val="000000"/>
                </a:solidFill>
                <a:cs typeface="Arial" charset="0"/>
              </a:rPr>
              <a:t> with </a:t>
            </a:r>
            <a:r>
              <a:rPr lang="it-IT" altLang="it-IT" sz="2400" dirty="0" err="1">
                <a:solidFill>
                  <a:srgbClr val="000000"/>
                </a:solidFill>
                <a:cs typeface="Arial" charset="0"/>
              </a:rPr>
              <a:t>several</a:t>
            </a:r>
            <a:r>
              <a:rPr lang="it-IT" altLang="it-IT" sz="2400" dirty="0">
                <a:solidFill>
                  <a:srgbClr val="000000"/>
                </a:solidFill>
                <a:cs typeface="Arial" charset="0"/>
              </a:rPr>
              <a:t> </a:t>
            </a:r>
            <a:r>
              <a:rPr lang="it-IT" altLang="it-IT" sz="2400" dirty="0" err="1">
                <a:solidFill>
                  <a:srgbClr val="000000"/>
                </a:solidFill>
                <a:cs typeface="Arial" charset="0"/>
              </a:rPr>
              <a:t>elements</a:t>
            </a:r>
            <a:r>
              <a:rPr lang="it-IT" altLang="it-IT" sz="2400" dirty="0">
                <a:solidFill>
                  <a:srgbClr val="000000"/>
                </a:solidFill>
                <a:cs typeface="Arial" charset="0"/>
              </a:rPr>
              <a:t>, </a:t>
            </a:r>
            <a:r>
              <a:rPr lang="it-IT" altLang="it-IT" sz="2400" dirty="0" err="1">
                <a:solidFill>
                  <a:srgbClr val="000000"/>
                </a:solidFill>
                <a:cs typeface="Arial" charset="0"/>
              </a:rPr>
              <a:t>such</a:t>
            </a:r>
            <a:r>
              <a:rPr lang="it-IT" altLang="it-IT" sz="2400" dirty="0">
                <a:solidFill>
                  <a:srgbClr val="000000"/>
                </a:solidFill>
                <a:cs typeface="Arial" charset="0"/>
              </a:rPr>
              <a:t> </a:t>
            </a:r>
            <a:r>
              <a:rPr lang="it-IT" altLang="it-IT" sz="2400" dirty="0" err="1">
                <a:solidFill>
                  <a:srgbClr val="000000"/>
                </a:solidFill>
                <a:cs typeface="Arial" charset="0"/>
              </a:rPr>
              <a:t>as</a:t>
            </a:r>
            <a:r>
              <a:rPr lang="it-IT" altLang="it-IT" sz="2400" dirty="0">
                <a:solidFill>
                  <a:srgbClr val="000000"/>
                </a:solidFill>
                <a:cs typeface="Arial" charset="0"/>
              </a:rPr>
              <a:t> Ca, Mg, Fe, Pb, </a:t>
            </a:r>
            <a:r>
              <a:rPr lang="it-IT" altLang="it-IT" sz="2400" dirty="0" err="1">
                <a:solidFill>
                  <a:srgbClr val="000000"/>
                </a:solidFill>
                <a:cs typeface="Arial" charset="0"/>
              </a:rPr>
              <a:t>Cd</a:t>
            </a:r>
            <a:r>
              <a:rPr lang="it-IT" altLang="it-IT" sz="2400" dirty="0">
                <a:solidFill>
                  <a:srgbClr val="000000"/>
                </a:solidFill>
                <a:cs typeface="Arial" charset="0"/>
              </a:rPr>
              <a:t>, Co, Mn, </a:t>
            </a:r>
            <a:r>
              <a:rPr lang="it-IT" altLang="it-IT" sz="2400" dirty="0" err="1">
                <a:solidFill>
                  <a:srgbClr val="000000"/>
                </a:solidFill>
                <a:cs typeface="Arial" charset="0"/>
              </a:rPr>
              <a:t>Sr</a:t>
            </a:r>
            <a:r>
              <a:rPr lang="it-IT" altLang="it-IT" sz="2400" dirty="0">
                <a:solidFill>
                  <a:srgbClr val="000000"/>
                </a:solidFill>
                <a:cs typeface="Arial" charset="0"/>
              </a:rPr>
              <a:t>, and Zn. </a:t>
            </a:r>
          </a:p>
          <a:p>
            <a:pPr eaLnBrk="0" fontAlgn="base" hangingPunct="0">
              <a:spcBef>
                <a:spcPct val="50000"/>
              </a:spcBef>
              <a:spcAft>
                <a:spcPct val="0"/>
              </a:spcAft>
              <a:defRPr/>
            </a:pPr>
            <a:r>
              <a:rPr lang="it-IT" altLang="it-IT" sz="2400" dirty="0">
                <a:solidFill>
                  <a:srgbClr val="000000"/>
                </a:solidFill>
                <a:cs typeface="Arial" charset="0"/>
              </a:rPr>
              <a:t>The </a:t>
            </a:r>
            <a:r>
              <a:rPr lang="it-IT" altLang="it-IT" sz="2400" dirty="0" err="1">
                <a:solidFill>
                  <a:srgbClr val="000000"/>
                </a:solidFill>
                <a:cs typeface="Arial" charset="0"/>
              </a:rPr>
              <a:t>excretion</a:t>
            </a:r>
            <a:r>
              <a:rPr lang="it-IT" altLang="it-IT" sz="2400" dirty="0">
                <a:solidFill>
                  <a:srgbClr val="000000"/>
                </a:solidFill>
                <a:cs typeface="Arial" charset="0"/>
              </a:rPr>
              <a:t> of </a:t>
            </a:r>
            <a:r>
              <a:rPr lang="it-IT" altLang="it-IT" sz="2400" dirty="0" err="1">
                <a:solidFill>
                  <a:srgbClr val="000000"/>
                </a:solidFill>
                <a:cs typeface="Arial" charset="0"/>
              </a:rPr>
              <a:t>oxalic</a:t>
            </a:r>
            <a:r>
              <a:rPr lang="it-IT" altLang="it-IT" sz="2400" dirty="0">
                <a:solidFill>
                  <a:srgbClr val="000000"/>
                </a:solidFill>
                <a:cs typeface="Arial" charset="0"/>
              </a:rPr>
              <a:t> acid by the </a:t>
            </a:r>
            <a:r>
              <a:rPr lang="it-IT" altLang="it-IT" sz="2400" dirty="0" err="1">
                <a:solidFill>
                  <a:srgbClr val="000000"/>
                </a:solidFill>
                <a:cs typeface="Arial" charset="0"/>
              </a:rPr>
              <a:t>mycobiont</a:t>
            </a:r>
            <a:r>
              <a:rPr lang="it-IT" altLang="it-IT" sz="2400" dirty="0">
                <a:solidFill>
                  <a:srgbClr val="000000"/>
                </a:solidFill>
                <a:cs typeface="Arial" charset="0"/>
              </a:rPr>
              <a:t> warrants the </a:t>
            </a:r>
            <a:r>
              <a:rPr lang="it-IT" altLang="it-IT" sz="2400" dirty="0" err="1">
                <a:solidFill>
                  <a:srgbClr val="000000"/>
                </a:solidFill>
                <a:cs typeface="Arial" charset="0"/>
              </a:rPr>
              <a:t>immobilization</a:t>
            </a:r>
            <a:r>
              <a:rPr lang="it-IT" altLang="it-IT" sz="2400" dirty="0">
                <a:solidFill>
                  <a:srgbClr val="000000"/>
                </a:solidFill>
                <a:cs typeface="Arial" charset="0"/>
              </a:rPr>
              <a:t> of </a:t>
            </a:r>
            <a:r>
              <a:rPr lang="it-IT" altLang="it-IT" sz="2400" dirty="0" err="1">
                <a:solidFill>
                  <a:srgbClr val="000000"/>
                </a:solidFill>
                <a:cs typeface="Arial" charset="0"/>
              </a:rPr>
              <a:t>soluble</a:t>
            </a:r>
            <a:r>
              <a:rPr lang="it-IT" altLang="it-IT" sz="2400" dirty="0">
                <a:solidFill>
                  <a:srgbClr val="000000"/>
                </a:solidFill>
                <a:cs typeface="Arial" charset="0"/>
              </a:rPr>
              <a:t> </a:t>
            </a:r>
            <a:r>
              <a:rPr lang="it-IT" altLang="it-IT" sz="2400" dirty="0" err="1">
                <a:solidFill>
                  <a:srgbClr val="000000"/>
                </a:solidFill>
                <a:cs typeface="Arial" charset="0"/>
              </a:rPr>
              <a:t>toxic</a:t>
            </a:r>
            <a:r>
              <a:rPr lang="it-IT" altLang="it-IT" sz="2400" dirty="0">
                <a:solidFill>
                  <a:srgbClr val="000000"/>
                </a:solidFill>
                <a:cs typeface="Arial" charset="0"/>
              </a:rPr>
              <a:t> </a:t>
            </a:r>
            <a:r>
              <a:rPr lang="it-IT" altLang="it-IT" sz="2400" dirty="0" err="1">
                <a:solidFill>
                  <a:srgbClr val="000000"/>
                </a:solidFill>
                <a:cs typeface="Arial" charset="0"/>
              </a:rPr>
              <a:t>metals</a:t>
            </a:r>
            <a:r>
              <a:rPr lang="it-IT" altLang="it-IT" sz="2400" dirty="0">
                <a:solidFill>
                  <a:srgbClr val="000000"/>
                </a:solidFill>
                <a:cs typeface="Arial" charset="0"/>
              </a:rPr>
              <a:t>. The </a:t>
            </a:r>
            <a:r>
              <a:rPr lang="it-IT" altLang="it-IT" sz="2400" dirty="0" err="1">
                <a:solidFill>
                  <a:srgbClr val="000000"/>
                </a:solidFill>
                <a:cs typeface="Arial" charset="0"/>
              </a:rPr>
              <a:t>derived</a:t>
            </a:r>
            <a:r>
              <a:rPr lang="it-IT" altLang="it-IT" sz="2400" dirty="0">
                <a:solidFill>
                  <a:srgbClr val="000000"/>
                </a:solidFill>
                <a:cs typeface="Arial" charset="0"/>
              </a:rPr>
              <a:t> metal </a:t>
            </a:r>
            <a:r>
              <a:rPr lang="it-IT" altLang="it-IT" sz="2400" dirty="0" err="1">
                <a:solidFill>
                  <a:srgbClr val="000000"/>
                </a:solidFill>
                <a:cs typeface="Arial" charset="0"/>
              </a:rPr>
              <a:t>oxalates</a:t>
            </a:r>
            <a:r>
              <a:rPr lang="it-IT" altLang="it-IT" sz="2400" dirty="0">
                <a:solidFill>
                  <a:srgbClr val="000000"/>
                </a:solidFill>
                <a:cs typeface="Arial" charset="0"/>
              </a:rPr>
              <a:t> precipitate in the medulla or, more </a:t>
            </a:r>
            <a:r>
              <a:rPr lang="it-IT" altLang="it-IT" sz="2400" dirty="0" err="1">
                <a:solidFill>
                  <a:srgbClr val="000000"/>
                </a:solidFill>
                <a:cs typeface="Arial" charset="0"/>
              </a:rPr>
              <a:t>rarely</a:t>
            </a:r>
            <a:r>
              <a:rPr lang="it-IT" altLang="it-IT" sz="2400" dirty="0">
                <a:solidFill>
                  <a:srgbClr val="000000"/>
                </a:solidFill>
                <a:cs typeface="Arial" charset="0"/>
              </a:rPr>
              <a:t>, in the </a:t>
            </a:r>
            <a:r>
              <a:rPr lang="it-IT" altLang="it-IT" sz="2400" dirty="0" err="1">
                <a:solidFill>
                  <a:srgbClr val="000000"/>
                </a:solidFill>
                <a:cs typeface="Arial" charset="0"/>
              </a:rPr>
              <a:t>cortex</a:t>
            </a:r>
            <a:r>
              <a:rPr lang="it-IT" altLang="it-IT" sz="2400" dirty="0">
                <a:solidFill>
                  <a:srgbClr val="000000"/>
                </a:solidFill>
                <a:cs typeface="Arial" charset="0"/>
              </a:rPr>
              <a:t>, </a:t>
            </a:r>
            <a:r>
              <a:rPr lang="it-IT" altLang="it-IT" sz="2400" dirty="0" err="1">
                <a:solidFill>
                  <a:srgbClr val="000000"/>
                </a:solidFill>
                <a:cs typeface="Arial" charset="0"/>
              </a:rPr>
              <a:t>forming</a:t>
            </a:r>
            <a:r>
              <a:rPr lang="it-IT" altLang="it-IT" sz="2400" dirty="0">
                <a:solidFill>
                  <a:srgbClr val="000000"/>
                </a:solidFill>
                <a:cs typeface="Arial" charset="0"/>
              </a:rPr>
              <a:t> </a:t>
            </a:r>
            <a:r>
              <a:rPr lang="it-IT" altLang="it-IT" sz="2400" dirty="0" err="1">
                <a:solidFill>
                  <a:srgbClr val="000000"/>
                </a:solidFill>
                <a:cs typeface="Arial" charset="0"/>
              </a:rPr>
              <a:t>spectacular</a:t>
            </a:r>
            <a:r>
              <a:rPr lang="it-IT" altLang="it-IT" sz="2400" dirty="0">
                <a:solidFill>
                  <a:srgbClr val="000000"/>
                </a:solidFill>
                <a:cs typeface="Arial" charset="0"/>
              </a:rPr>
              <a:t> </a:t>
            </a:r>
            <a:r>
              <a:rPr lang="it-IT" altLang="it-IT" sz="2400" dirty="0" err="1">
                <a:solidFill>
                  <a:srgbClr val="000000"/>
                </a:solidFill>
                <a:cs typeface="Arial" charset="0"/>
              </a:rPr>
              <a:t>deposits</a:t>
            </a:r>
            <a:r>
              <a:rPr lang="it-IT" altLang="it-IT" sz="2400" dirty="0">
                <a:solidFill>
                  <a:srgbClr val="000000"/>
                </a:solidFill>
                <a:cs typeface="Arial" charset="0"/>
              </a:rPr>
              <a:t> of </a:t>
            </a:r>
            <a:r>
              <a:rPr lang="it-IT" altLang="it-IT" sz="2400" dirty="0" err="1">
                <a:solidFill>
                  <a:srgbClr val="000000"/>
                </a:solidFill>
                <a:cs typeface="Arial" charset="0"/>
              </a:rPr>
              <a:t>crystals</a:t>
            </a:r>
            <a:r>
              <a:rPr lang="it-IT" altLang="it-IT" sz="2400" dirty="0">
                <a:solidFill>
                  <a:srgbClr val="000000"/>
                </a:solidFill>
                <a:cs typeface="Arial" charset="0"/>
              </a:rPr>
              <a:t>, </a:t>
            </a:r>
            <a:r>
              <a:rPr lang="it-IT" altLang="it-IT" sz="2400" dirty="0" err="1">
                <a:solidFill>
                  <a:srgbClr val="000000"/>
                </a:solidFill>
                <a:cs typeface="Arial" charset="0"/>
              </a:rPr>
              <a:t>often</a:t>
            </a:r>
            <a:r>
              <a:rPr lang="it-IT" altLang="it-IT" sz="2400" dirty="0">
                <a:solidFill>
                  <a:srgbClr val="000000"/>
                </a:solidFill>
                <a:cs typeface="Arial" charset="0"/>
              </a:rPr>
              <a:t> coloured. </a:t>
            </a:r>
          </a:p>
        </p:txBody>
      </p:sp>
      <p:grpSp>
        <p:nvGrpSpPr>
          <p:cNvPr id="8" name="Gruppo 7"/>
          <p:cNvGrpSpPr>
            <a:grpSpLocks/>
          </p:cNvGrpSpPr>
          <p:nvPr/>
        </p:nvGrpSpPr>
        <p:grpSpPr bwMode="auto">
          <a:xfrm>
            <a:off x="3132138" y="2084388"/>
            <a:ext cx="3887787" cy="1200150"/>
            <a:chOff x="3131840" y="2083890"/>
            <a:chExt cx="3888432" cy="1200329"/>
          </a:xfrm>
        </p:grpSpPr>
        <p:grpSp>
          <p:nvGrpSpPr>
            <p:cNvPr id="45061" name="Gruppo 5"/>
            <p:cNvGrpSpPr>
              <a:grpSpLocks/>
            </p:cNvGrpSpPr>
            <p:nvPr/>
          </p:nvGrpSpPr>
          <p:grpSpPr bwMode="auto">
            <a:xfrm>
              <a:off x="3131840" y="2083890"/>
              <a:ext cx="2736304" cy="1200329"/>
              <a:chOff x="3131840" y="2083890"/>
              <a:chExt cx="3240360" cy="1200329"/>
            </a:xfrm>
          </p:grpSpPr>
          <p:sp>
            <p:nvSpPr>
              <p:cNvPr id="3" name="CasellaDiTesto 2"/>
              <p:cNvSpPr txBox="1"/>
              <p:nvPr/>
            </p:nvSpPr>
            <p:spPr>
              <a:xfrm>
                <a:off x="3131840" y="2083890"/>
                <a:ext cx="3239664" cy="1200329"/>
              </a:xfrm>
              <a:prstGeom prst="rect">
                <a:avLst/>
              </a:prstGeom>
              <a:noFill/>
            </p:spPr>
            <p:txBody>
              <a:bodyPr>
                <a:spAutoFit/>
              </a:bodyPr>
              <a:lstStyle/>
              <a:p>
                <a:pPr eaLnBrk="0" fontAlgn="base" hangingPunct="0">
                  <a:spcBef>
                    <a:spcPct val="0"/>
                  </a:spcBef>
                  <a:spcAft>
                    <a:spcPct val="0"/>
                  </a:spcAft>
                  <a:defRPr/>
                </a:pPr>
                <a:r>
                  <a:rPr lang="it-IT" sz="2400" dirty="0">
                    <a:solidFill>
                      <a:srgbClr val="000000"/>
                    </a:solidFill>
                  </a:rPr>
                  <a:t>COOH</a:t>
                </a:r>
              </a:p>
              <a:p>
                <a:pPr eaLnBrk="0" fontAlgn="base" hangingPunct="0">
                  <a:spcBef>
                    <a:spcPct val="0"/>
                  </a:spcBef>
                  <a:spcAft>
                    <a:spcPct val="0"/>
                  </a:spcAft>
                  <a:defRPr/>
                </a:pPr>
                <a:endParaRPr lang="it-IT" sz="2400" dirty="0">
                  <a:solidFill>
                    <a:srgbClr val="000000"/>
                  </a:solidFill>
                </a:endParaRPr>
              </a:p>
              <a:p>
                <a:pPr eaLnBrk="0" fontAlgn="base" hangingPunct="0">
                  <a:spcBef>
                    <a:spcPct val="0"/>
                  </a:spcBef>
                  <a:spcAft>
                    <a:spcPct val="0"/>
                  </a:spcAft>
                  <a:defRPr/>
                </a:pPr>
                <a:r>
                  <a:rPr lang="it-IT" sz="2400" dirty="0">
                    <a:solidFill>
                      <a:srgbClr val="000000"/>
                    </a:solidFill>
                  </a:rPr>
                  <a:t>COOH</a:t>
                </a:r>
              </a:p>
            </p:txBody>
          </p:sp>
          <p:cxnSp>
            <p:nvCxnSpPr>
              <p:cNvPr id="45064" name="Connettore 1 4"/>
              <p:cNvCxnSpPr>
                <a:cxnSpLocks noChangeShapeType="1"/>
              </p:cNvCxnSpPr>
              <p:nvPr/>
            </p:nvCxnSpPr>
            <p:spPr bwMode="auto">
              <a:xfrm>
                <a:off x="3353203" y="2492896"/>
                <a:ext cx="0" cy="36004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CasellaDiTesto 6"/>
            <p:cNvSpPr txBox="1"/>
            <p:nvPr/>
          </p:nvSpPr>
          <p:spPr>
            <a:xfrm>
              <a:off x="4643391" y="2803134"/>
              <a:ext cx="2376881" cy="462032"/>
            </a:xfrm>
            <a:prstGeom prst="rect">
              <a:avLst/>
            </a:prstGeom>
            <a:noFill/>
          </p:spPr>
          <p:txBody>
            <a:bodyPr>
              <a:spAutoFit/>
            </a:bodyPr>
            <a:lstStyle/>
            <a:p>
              <a:pPr eaLnBrk="0" fontAlgn="base" hangingPunct="0">
                <a:spcBef>
                  <a:spcPct val="0"/>
                </a:spcBef>
                <a:spcAft>
                  <a:spcPct val="0"/>
                </a:spcAft>
                <a:defRPr/>
              </a:pPr>
              <a:r>
                <a:rPr lang="it-IT" sz="2400" dirty="0" err="1">
                  <a:solidFill>
                    <a:srgbClr val="FF0000"/>
                  </a:solidFill>
                </a:rPr>
                <a:t>Oxalic</a:t>
              </a:r>
              <a:r>
                <a:rPr lang="it-IT" sz="2400" dirty="0">
                  <a:solidFill>
                    <a:srgbClr val="FF0000"/>
                  </a:solidFill>
                </a:rPr>
                <a:t> acid</a:t>
              </a:r>
            </a:p>
          </p:txBody>
        </p:sp>
      </p:grpSp>
    </p:spTree>
    <p:extLst>
      <p:ext uri="{BB962C8B-B14F-4D97-AF65-F5344CB8AC3E}">
        <p14:creationId xmlns:p14="http://schemas.microsoft.com/office/powerpoint/2010/main" val="3570145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Acarospora"/>
          <p:cNvPicPr>
            <a:picLocks noChangeAspect="1" noChangeArrowheads="1"/>
          </p:cNvPicPr>
          <p:nvPr/>
        </p:nvPicPr>
        <p:blipFill>
          <a:blip r:embed="rId2">
            <a:extLst>
              <a:ext uri="{28A0092B-C50C-407E-A947-70E740481C1C}">
                <a14:useLocalDpi xmlns:a14="http://schemas.microsoft.com/office/drawing/2010/main" val="0"/>
              </a:ext>
            </a:extLst>
          </a:blip>
          <a:srcRect r="62143"/>
          <a:stretch>
            <a:fillRect/>
          </a:stretch>
        </p:blipFill>
        <p:spPr bwMode="auto">
          <a:xfrm>
            <a:off x="5592763" y="823913"/>
            <a:ext cx="3462337"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2" descr="Acarospora"/>
          <p:cNvPicPr>
            <a:picLocks noChangeAspect="1" noChangeArrowheads="1"/>
          </p:cNvPicPr>
          <p:nvPr/>
        </p:nvPicPr>
        <p:blipFill>
          <a:blip r:embed="rId2">
            <a:extLst>
              <a:ext uri="{28A0092B-C50C-407E-A947-70E740481C1C}">
                <a14:useLocalDpi xmlns:a14="http://schemas.microsoft.com/office/drawing/2010/main" val="0"/>
              </a:ext>
            </a:extLst>
          </a:blip>
          <a:srcRect l="40958"/>
          <a:stretch>
            <a:fillRect/>
          </a:stretch>
        </p:blipFill>
        <p:spPr bwMode="auto">
          <a:xfrm>
            <a:off x="103188" y="841375"/>
            <a:ext cx="5397500"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726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8788" y="533400"/>
            <a:ext cx="79248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a:solidFill>
                  <a:srgbClr val="000000"/>
                </a:solidFill>
                <a:cs typeface="Arial" charset="0"/>
              </a:rPr>
              <a:t>Sarret </a:t>
            </a:r>
            <a:r>
              <a:rPr lang="it-IT" altLang="it-IT" sz="2400" u="sng">
                <a:solidFill>
                  <a:srgbClr val="000000"/>
                </a:solidFill>
                <a:cs typeface="Arial" charset="0"/>
              </a:rPr>
              <a:t>et al</a:t>
            </a:r>
            <a:r>
              <a:rPr lang="it-IT" altLang="it-IT" sz="2400">
                <a:solidFill>
                  <a:srgbClr val="000000"/>
                </a:solidFill>
                <a:cs typeface="Arial" charset="0"/>
              </a:rPr>
              <a:t>. (1998) demonstrated that in </a:t>
            </a:r>
            <a:r>
              <a:rPr lang="it-IT" altLang="it-IT" sz="2400" u="sng">
                <a:solidFill>
                  <a:srgbClr val="000000"/>
                </a:solidFill>
                <a:cs typeface="Arial" charset="0"/>
              </a:rPr>
              <a:t>Diploschistes muscorum</a:t>
            </a:r>
            <a:r>
              <a:rPr lang="it-IT" altLang="it-IT" sz="2400">
                <a:solidFill>
                  <a:srgbClr val="000000"/>
                </a:solidFill>
                <a:cs typeface="Arial" charset="0"/>
              </a:rPr>
              <a:t>, a species known as hyperaccumulator of Zn, c. 90% of the total weight of this metal is bound with oxalates. In this lichen the production and secretion of oxalic acid increase with the exposure to the metal, as it happens when the thallus grows on a rock rich in Zn. </a:t>
            </a:r>
          </a:p>
        </p:txBody>
      </p:sp>
      <p:sp>
        <p:nvSpPr>
          <p:cNvPr id="21507" name="Text Box 3"/>
          <p:cNvSpPr txBox="1">
            <a:spLocks noChangeArrowheads="1"/>
          </p:cNvSpPr>
          <p:nvPr/>
        </p:nvSpPr>
        <p:spPr bwMode="auto">
          <a:xfrm>
            <a:off x="457200" y="3429000"/>
            <a:ext cx="82184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a:solidFill>
                  <a:srgbClr val="000000"/>
                </a:solidFill>
                <a:cs typeface="Arial" charset="0"/>
              </a:rPr>
              <a:t>This increase is due to the oxidative stress derived from the noxious action of Zn ions, similar to that of other heavy metals. </a:t>
            </a:r>
          </a:p>
          <a:p>
            <a:pPr eaLnBrk="0" fontAlgn="base" hangingPunct="0">
              <a:spcBef>
                <a:spcPct val="50000"/>
              </a:spcBef>
              <a:spcAft>
                <a:spcPct val="0"/>
              </a:spcAft>
              <a:buFontTx/>
              <a:buNone/>
            </a:pPr>
            <a:r>
              <a:rPr lang="it-IT" altLang="it-IT" sz="2400">
                <a:solidFill>
                  <a:srgbClr val="000000"/>
                </a:solidFill>
                <a:cs typeface="Arial" charset="0"/>
              </a:rPr>
              <a:t>As a first answer of detoxification, the organism increase the production of antioxidants, the most important being abscorbic acid. Oxalic acid derives from the direct degradation of abscorbic acid.</a:t>
            </a:r>
          </a:p>
        </p:txBody>
      </p:sp>
    </p:spTree>
    <p:extLst>
      <p:ext uri="{BB962C8B-B14F-4D97-AF65-F5344CB8AC3E}">
        <p14:creationId xmlns:p14="http://schemas.microsoft.com/office/powerpoint/2010/main" val="739391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304800" y="304800"/>
            <a:ext cx="8382000"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defRPr/>
            </a:pPr>
            <a:r>
              <a:rPr lang="it-IT" altLang="it-IT" b="1" dirty="0" err="1" smtClean="0">
                <a:solidFill>
                  <a:srgbClr val="000000"/>
                </a:solidFill>
                <a:latin typeface="Arial"/>
              </a:rPr>
              <a:t>Particle</a:t>
            </a:r>
            <a:r>
              <a:rPr lang="it-IT" altLang="it-IT" b="1" dirty="0" smtClean="0">
                <a:solidFill>
                  <a:srgbClr val="000000"/>
                </a:solidFill>
                <a:latin typeface="Arial"/>
              </a:rPr>
              <a:t> </a:t>
            </a:r>
            <a:r>
              <a:rPr lang="it-IT" altLang="it-IT" b="1" dirty="0" err="1" smtClean="0">
                <a:solidFill>
                  <a:srgbClr val="000000"/>
                </a:solidFill>
                <a:latin typeface="Arial"/>
              </a:rPr>
              <a:t>trapping</a:t>
            </a:r>
            <a:r>
              <a:rPr lang="it-IT" altLang="it-IT" b="1" dirty="0" smtClean="0">
                <a:solidFill>
                  <a:srgbClr val="000000"/>
                </a:solidFill>
                <a:latin typeface="Arial"/>
              </a:rPr>
              <a:t> </a:t>
            </a:r>
          </a:p>
          <a:p>
            <a:pPr eaLnBrk="0" fontAlgn="base" hangingPunct="0">
              <a:spcBef>
                <a:spcPct val="50000"/>
              </a:spcBef>
              <a:spcAft>
                <a:spcPct val="0"/>
              </a:spcAft>
              <a:defRPr/>
            </a:pPr>
            <a:r>
              <a:rPr lang="it-IT" altLang="it-IT" dirty="0" err="1" smtClean="0">
                <a:solidFill>
                  <a:srgbClr val="000000"/>
                </a:solidFill>
                <a:latin typeface="Arial"/>
              </a:rPr>
              <a:t>Lichens</a:t>
            </a:r>
            <a:r>
              <a:rPr lang="it-IT" altLang="it-IT" dirty="0" smtClean="0">
                <a:solidFill>
                  <a:srgbClr val="000000"/>
                </a:solidFill>
                <a:latin typeface="Arial"/>
              </a:rPr>
              <a:t> and </a:t>
            </a:r>
            <a:r>
              <a:rPr lang="it-IT" altLang="it-IT" dirty="0" err="1" smtClean="0">
                <a:solidFill>
                  <a:srgbClr val="000000"/>
                </a:solidFill>
                <a:latin typeface="Arial"/>
              </a:rPr>
              <a:t>mosses</a:t>
            </a:r>
            <a:r>
              <a:rPr lang="it-IT" altLang="it-IT" dirty="0" smtClean="0">
                <a:solidFill>
                  <a:srgbClr val="000000"/>
                </a:solidFill>
                <a:latin typeface="Arial"/>
              </a:rPr>
              <a:t> </a:t>
            </a:r>
            <a:r>
              <a:rPr lang="it-IT" altLang="it-IT" dirty="0" err="1" smtClean="0">
                <a:solidFill>
                  <a:srgbClr val="000000"/>
                </a:solidFill>
                <a:latin typeface="Arial"/>
              </a:rPr>
              <a:t>effectively</a:t>
            </a:r>
            <a:r>
              <a:rPr lang="it-IT" altLang="it-IT" dirty="0" smtClean="0">
                <a:solidFill>
                  <a:srgbClr val="000000"/>
                </a:solidFill>
                <a:latin typeface="Arial"/>
              </a:rPr>
              <a:t> </a:t>
            </a:r>
            <a:r>
              <a:rPr lang="it-IT" altLang="it-IT" dirty="0" err="1" smtClean="0">
                <a:solidFill>
                  <a:srgbClr val="000000"/>
                </a:solidFill>
                <a:latin typeface="Arial"/>
              </a:rPr>
              <a:t>trap</a:t>
            </a:r>
            <a:r>
              <a:rPr lang="it-IT" altLang="it-IT" dirty="0" smtClean="0">
                <a:solidFill>
                  <a:srgbClr val="000000"/>
                </a:solidFill>
                <a:latin typeface="Arial"/>
              </a:rPr>
              <a:t> </a:t>
            </a:r>
            <a:r>
              <a:rPr lang="it-IT" altLang="it-IT" dirty="0" err="1" smtClean="0">
                <a:solidFill>
                  <a:srgbClr val="000000"/>
                </a:solidFill>
                <a:latin typeface="Arial"/>
              </a:rPr>
              <a:t>airborne</a:t>
            </a:r>
            <a:r>
              <a:rPr lang="it-IT" altLang="it-IT" dirty="0" smtClean="0">
                <a:solidFill>
                  <a:srgbClr val="000000"/>
                </a:solidFill>
                <a:latin typeface="Arial"/>
              </a:rPr>
              <a:t> </a:t>
            </a:r>
            <a:r>
              <a:rPr lang="it-IT" altLang="it-IT" dirty="0" err="1" smtClean="0">
                <a:solidFill>
                  <a:srgbClr val="000000"/>
                </a:solidFill>
                <a:latin typeface="Arial"/>
              </a:rPr>
              <a:t>particulate</a:t>
            </a:r>
            <a:r>
              <a:rPr lang="it-IT" altLang="it-IT" dirty="0" smtClean="0">
                <a:solidFill>
                  <a:srgbClr val="000000"/>
                </a:solidFill>
                <a:latin typeface="Arial"/>
              </a:rPr>
              <a:t> </a:t>
            </a:r>
            <a:r>
              <a:rPr lang="it-IT" altLang="it-IT" dirty="0" err="1" smtClean="0">
                <a:solidFill>
                  <a:srgbClr val="000000"/>
                </a:solidFill>
                <a:latin typeface="Arial"/>
              </a:rPr>
              <a:t>matter</a:t>
            </a:r>
            <a:r>
              <a:rPr lang="it-IT" altLang="it-IT" dirty="0" smtClean="0">
                <a:solidFill>
                  <a:srgbClr val="000000"/>
                </a:solidFill>
                <a:latin typeface="Arial"/>
              </a:rPr>
              <a:t> </a:t>
            </a:r>
            <a:r>
              <a:rPr lang="it-IT" altLang="it-IT" dirty="0" err="1" smtClean="0">
                <a:solidFill>
                  <a:srgbClr val="000000"/>
                </a:solidFill>
                <a:latin typeface="Arial"/>
              </a:rPr>
              <a:t>both</a:t>
            </a:r>
            <a:r>
              <a:rPr lang="it-IT" altLang="it-IT" dirty="0" smtClean="0">
                <a:solidFill>
                  <a:srgbClr val="000000"/>
                </a:solidFill>
                <a:latin typeface="Arial"/>
              </a:rPr>
              <a:t> from </a:t>
            </a:r>
            <a:r>
              <a:rPr lang="it-IT" altLang="it-IT" dirty="0" err="1" smtClean="0">
                <a:solidFill>
                  <a:srgbClr val="000000"/>
                </a:solidFill>
                <a:latin typeface="Arial"/>
              </a:rPr>
              <a:t>natural</a:t>
            </a:r>
            <a:r>
              <a:rPr lang="it-IT" altLang="it-IT" dirty="0" smtClean="0">
                <a:solidFill>
                  <a:srgbClr val="000000"/>
                </a:solidFill>
                <a:latin typeface="Arial"/>
              </a:rPr>
              <a:t> </a:t>
            </a:r>
            <a:r>
              <a:rPr lang="it-IT" altLang="it-IT" dirty="0" err="1" smtClean="0">
                <a:solidFill>
                  <a:srgbClr val="000000"/>
                </a:solidFill>
                <a:latin typeface="Arial"/>
              </a:rPr>
              <a:t>sources</a:t>
            </a:r>
            <a:r>
              <a:rPr lang="it-IT" altLang="it-IT" dirty="0" smtClean="0">
                <a:solidFill>
                  <a:srgbClr val="000000"/>
                </a:solidFill>
                <a:latin typeface="Arial"/>
              </a:rPr>
              <a:t> (e.g. </a:t>
            </a:r>
            <a:r>
              <a:rPr lang="it-IT" altLang="it-IT" dirty="0" err="1" smtClean="0">
                <a:solidFill>
                  <a:srgbClr val="000000"/>
                </a:solidFill>
                <a:latin typeface="Arial"/>
              </a:rPr>
              <a:t>soil</a:t>
            </a:r>
            <a:r>
              <a:rPr lang="it-IT" altLang="it-IT" dirty="0" smtClean="0">
                <a:solidFill>
                  <a:srgbClr val="000000"/>
                </a:solidFill>
                <a:latin typeface="Arial"/>
              </a:rPr>
              <a:t>, </a:t>
            </a:r>
            <a:r>
              <a:rPr lang="it-IT" altLang="it-IT" dirty="0" err="1" smtClean="0">
                <a:solidFill>
                  <a:srgbClr val="000000"/>
                </a:solidFill>
                <a:latin typeface="Arial"/>
              </a:rPr>
              <a:t>volcanic</a:t>
            </a:r>
            <a:r>
              <a:rPr lang="it-IT" altLang="it-IT" dirty="0" smtClean="0">
                <a:solidFill>
                  <a:srgbClr val="000000"/>
                </a:solidFill>
                <a:latin typeface="Arial"/>
              </a:rPr>
              <a:t> </a:t>
            </a:r>
            <a:r>
              <a:rPr lang="it-IT" altLang="it-IT" dirty="0" err="1" smtClean="0">
                <a:solidFill>
                  <a:srgbClr val="000000"/>
                </a:solidFill>
                <a:latin typeface="Arial"/>
              </a:rPr>
              <a:t>eruptions</a:t>
            </a:r>
            <a:r>
              <a:rPr lang="it-IT" altLang="it-IT" dirty="0" smtClean="0">
                <a:solidFill>
                  <a:srgbClr val="000000"/>
                </a:solidFill>
                <a:latin typeface="Arial"/>
              </a:rPr>
              <a:t>, </a:t>
            </a:r>
            <a:r>
              <a:rPr lang="it-IT" altLang="it-IT" dirty="0" err="1" smtClean="0">
                <a:solidFill>
                  <a:srgbClr val="000000"/>
                </a:solidFill>
                <a:latin typeface="Arial"/>
              </a:rPr>
              <a:t>sea</a:t>
            </a:r>
            <a:r>
              <a:rPr lang="it-IT" altLang="it-IT" dirty="0" smtClean="0">
                <a:solidFill>
                  <a:srgbClr val="000000"/>
                </a:solidFill>
                <a:latin typeface="Arial"/>
              </a:rPr>
              <a:t> </a:t>
            </a:r>
            <a:r>
              <a:rPr lang="it-IT" altLang="it-IT" dirty="0" err="1" smtClean="0">
                <a:solidFill>
                  <a:srgbClr val="000000"/>
                </a:solidFill>
                <a:latin typeface="Arial"/>
              </a:rPr>
              <a:t>salt</a:t>
            </a:r>
            <a:r>
              <a:rPr lang="it-IT" altLang="it-IT" dirty="0" smtClean="0">
                <a:solidFill>
                  <a:srgbClr val="000000"/>
                </a:solidFill>
                <a:latin typeface="Arial"/>
              </a:rPr>
              <a:t> </a:t>
            </a:r>
            <a:r>
              <a:rPr lang="it-IT" altLang="it-IT" dirty="0" err="1" smtClean="0">
                <a:solidFill>
                  <a:srgbClr val="000000"/>
                </a:solidFill>
                <a:latin typeface="Arial"/>
              </a:rPr>
              <a:t>aerosols</a:t>
            </a:r>
            <a:r>
              <a:rPr lang="it-IT" altLang="it-IT" dirty="0" smtClean="0">
                <a:solidFill>
                  <a:srgbClr val="000000"/>
                </a:solidFill>
                <a:latin typeface="Arial"/>
              </a:rPr>
              <a:t>, </a:t>
            </a:r>
            <a:r>
              <a:rPr lang="it-IT" altLang="it-IT" dirty="0" err="1" smtClean="0">
                <a:solidFill>
                  <a:srgbClr val="000000"/>
                </a:solidFill>
                <a:latin typeface="Arial"/>
              </a:rPr>
              <a:t>wils</a:t>
            </a:r>
            <a:r>
              <a:rPr lang="it-IT" altLang="it-IT" dirty="0" smtClean="0">
                <a:solidFill>
                  <a:srgbClr val="000000"/>
                </a:solidFill>
                <a:latin typeface="Arial"/>
              </a:rPr>
              <a:t> </a:t>
            </a:r>
            <a:r>
              <a:rPr lang="it-IT" altLang="it-IT" dirty="0" err="1" smtClean="0">
                <a:solidFill>
                  <a:srgbClr val="000000"/>
                </a:solidFill>
                <a:latin typeface="Arial"/>
              </a:rPr>
              <a:t>forest</a:t>
            </a:r>
            <a:r>
              <a:rPr lang="it-IT" altLang="it-IT" dirty="0" smtClean="0">
                <a:solidFill>
                  <a:srgbClr val="000000"/>
                </a:solidFill>
                <a:latin typeface="Arial"/>
              </a:rPr>
              <a:t> </a:t>
            </a:r>
            <a:r>
              <a:rPr lang="it-IT" altLang="it-IT" dirty="0" err="1" smtClean="0">
                <a:solidFill>
                  <a:srgbClr val="000000"/>
                </a:solidFill>
                <a:latin typeface="Arial"/>
              </a:rPr>
              <a:t>fires</a:t>
            </a:r>
            <a:r>
              <a:rPr lang="it-IT" altLang="it-IT" dirty="0" smtClean="0">
                <a:solidFill>
                  <a:srgbClr val="000000"/>
                </a:solidFill>
                <a:latin typeface="Arial"/>
              </a:rPr>
              <a:t>) and </a:t>
            </a:r>
            <a:r>
              <a:rPr lang="it-IT" altLang="it-IT" dirty="0" err="1" smtClean="0">
                <a:solidFill>
                  <a:srgbClr val="000000"/>
                </a:solidFill>
                <a:latin typeface="Arial"/>
              </a:rPr>
              <a:t>anthropogenic</a:t>
            </a:r>
            <a:r>
              <a:rPr lang="it-IT" altLang="it-IT" dirty="0" smtClean="0">
                <a:solidFill>
                  <a:srgbClr val="000000"/>
                </a:solidFill>
                <a:latin typeface="Arial"/>
              </a:rPr>
              <a:t> </a:t>
            </a:r>
            <a:r>
              <a:rPr lang="it-IT" altLang="it-IT" dirty="0" err="1" smtClean="0">
                <a:solidFill>
                  <a:srgbClr val="000000"/>
                </a:solidFill>
                <a:latin typeface="Arial"/>
              </a:rPr>
              <a:t>sources</a:t>
            </a:r>
            <a:r>
              <a:rPr lang="it-IT" altLang="it-IT" dirty="0" smtClean="0">
                <a:solidFill>
                  <a:srgbClr val="000000"/>
                </a:solidFill>
                <a:latin typeface="Arial"/>
              </a:rPr>
              <a:t> (</a:t>
            </a:r>
            <a:r>
              <a:rPr lang="it-IT" altLang="it-IT" dirty="0" err="1" smtClean="0">
                <a:solidFill>
                  <a:srgbClr val="000000"/>
                </a:solidFill>
                <a:latin typeface="Arial"/>
              </a:rPr>
              <a:t>mining</a:t>
            </a:r>
            <a:r>
              <a:rPr lang="it-IT" altLang="it-IT" dirty="0" smtClean="0">
                <a:solidFill>
                  <a:srgbClr val="000000"/>
                </a:solidFill>
                <a:latin typeface="Arial"/>
              </a:rPr>
              <a:t>, </a:t>
            </a:r>
            <a:r>
              <a:rPr lang="it-IT" altLang="it-IT" dirty="0" err="1" smtClean="0">
                <a:solidFill>
                  <a:srgbClr val="000000"/>
                </a:solidFill>
                <a:latin typeface="Arial"/>
              </a:rPr>
              <a:t>smelting</a:t>
            </a:r>
            <a:r>
              <a:rPr lang="it-IT" altLang="it-IT" dirty="0" smtClean="0">
                <a:solidFill>
                  <a:srgbClr val="000000"/>
                </a:solidFill>
                <a:latin typeface="Arial"/>
              </a:rPr>
              <a:t>, </a:t>
            </a:r>
            <a:r>
              <a:rPr lang="it-IT" altLang="it-IT" dirty="0" err="1" smtClean="0">
                <a:solidFill>
                  <a:srgbClr val="000000"/>
                </a:solidFill>
                <a:latin typeface="Arial"/>
              </a:rPr>
              <a:t>combustion</a:t>
            </a:r>
            <a:r>
              <a:rPr lang="it-IT" altLang="it-IT" dirty="0" smtClean="0">
                <a:solidFill>
                  <a:srgbClr val="000000"/>
                </a:solidFill>
                <a:latin typeface="Arial"/>
              </a:rPr>
              <a:t> of </a:t>
            </a:r>
            <a:r>
              <a:rPr lang="it-IT" altLang="it-IT" dirty="0" err="1" smtClean="0">
                <a:solidFill>
                  <a:srgbClr val="000000"/>
                </a:solidFill>
                <a:latin typeface="Arial"/>
              </a:rPr>
              <a:t>fossil</a:t>
            </a:r>
            <a:r>
              <a:rPr lang="it-IT" altLang="it-IT" dirty="0" smtClean="0">
                <a:solidFill>
                  <a:srgbClr val="000000"/>
                </a:solidFill>
                <a:latin typeface="Arial"/>
              </a:rPr>
              <a:t> </a:t>
            </a:r>
            <a:r>
              <a:rPr lang="it-IT" altLang="it-IT" dirty="0" err="1" smtClean="0">
                <a:solidFill>
                  <a:srgbClr val="000000"/>
                </a:solidFill>
                <a:latin typeface="Arial"/>
              </a:rPr>
              <a:t>fuels</a:t>
            </a:r>
            <a:r>
              <a:rPr lang="it-IT" altLang="it-IT" dirty="0" smtClean="0">
                <a:solidFill>
                  <a:srgbClr val="000000"/>
                </a:solidFill>
                <a:latin typeface="Arial"/>
              </a:rPr>
              <a:t>, </a:t>
            </a:r>
            <a:r>
              <a:rPr lang="it-IT" altLang="it-IT" dirty="0" err="1" smtClean="0">
                <a:solidFill>
                  <a:srgbClr val="000000"/>
                </a:solidFill>
                <a:latin typeface="Arial"/>
              </a:rPr>
              <a:t>incineration</a:t>
            </a:r>
            <a:r>
              <a:rPr lang="it-IT" altLang="it-IT" dirty="0" smtClean="0">
                <a:solidFill>
                  <a:srgbClr val="000000"/>
                </a:solidFill>
                <a:latin typeface="Arial"/>
              </a:rPr>
              <a:t> of </a:t>
            </a:r>
            <a:r>
              <a:rPr lang="it-IT" altLang="it-IT" dirty="0" err="1" smtClean="0">
                <a:solidFill>
                  <a:srgbClr val="000000"/>
                </a:solidFill>
                <a:latin typeface="Arial"/>
              </a:rPr>
              <a:t>refuse</a:t>
            </a:r>
            <a:r>
              <a:rPr lang="it-IT" altLang="it-IT" dirty="0" smtClean="0">
                <a:solidFill>
                  <a:srgbClr val="000000"/>
                </a:solidFill>
                <a:latin typeface="Arial"/>
              </a:rPr>
              <a:t>, </a:t>
            </a:r>
            <a:r>
              <a:rPr lang="it-IT" altLang="it-IT" dirty="0" err="1" smtClean="0">
                <a:solidFill>
                  <a:srgbClr val="000000"/>
                </a:solidFill>
                <a:latin typeface="Arial"/>
              </a:rPr>
              <a:t>cement</a:t>
            </a:r>
            <a:r>
              <a:rPr lang="it-IT" altLang="it-IT" dirty="0" smtClean="0">
                <a:solidFill>
                  <a:srgbClr val="000000"/>
                </a:solidFill>
                <a:latin typeface="Arial"/>
              </a:rPr>
              <a:t> production, etc.).</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3" y="3294063"/>
            <a:ext cx="4713287" cy="356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6" descr="Muschio blu"/>
          <p:cNvPicPr>
            <a:picLocks noChangeAspect="1" noChangeArrowheads="1"/>
          </p:cNvPicPr>
          <p:nvPr/>
        </p:nvPicPr>
        <p:blipFill>
          <a:blip r:embed="rId3">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5332413"/>
            <a:ext cx="2209800"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p:cNvSpPr txBox="1">
            <a:spLocks noChangeArrowheads="1"/>
          </p:cNvSpPr>
          <p:nvPr/>
        </p:nvSpPr>
        <p:spPr bwMode="auto">
          <a:xfrm>
            <a:off x="323850" y="3294063"/>
            <a:ext cx="3887788"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defRPr/>
            </a:pPr>
            <a:r>
              <a:rPr lang="it-IT" altLang="it-IT" i="1" dirty="0" err="1" smtClean="0">
                <a:solidFill>
                  <a:srgbClr val="000000"/>
                </a:solidFill>
                <a:latin typeface="Arial"/>
              </a:rPr>
              <a:t>Particulate</a:t>
            </a:r>
            <a:r>
              <a:rPr lang="it-IT" altLang="it-IT" i="1" dirty="0" smtClean="0">
                <a:solidFill>
                  <a:srgbClr val="000000"/>
                </a:solidFill>
                <a:latin typeface="Arial"/>
              </a:rPr>
              <a:t> </a:t>
            </a:r>
            <a:r>
              <a:rPr lang="it-IT" altLang="it-IT" i="1" dirty="0" err="1" smtClean="0">
                <a:solidFill>
                  <a:srgbClr val="000000"/>
                </a:solidFill>
                <a:latin typeface="Arial"/>
              </a:rPr>
              <a:t>material</a:t>
            </a:r>
            <a:r>
              <a:rPr lang="it-IT" altLang="it-IT" i="1" dirty="0" smtClean="0">
                <a:solidFill>
                  <a:srgbClr val="000000"/>
                </a:solidFill>
                <a:latin typeface="Arial"/>
              </a:rPr>
              <a:t> </a:t>
            </a:r>
            <a:r>
              <a:rPr lang="it-IT" altLang="it-IT" i="1" dirty="0" err="1" smtClean="0">
                <a:solidFill>
                  <a:srgbClr val="000000"/>
                </a:solidFill>
                <a:latin typeface="Arial"/>
              </a:rPr>
              <a:t>within</a:t>
            </a:r>
            <a:r>
              <a:rPr lang="it-IT" altLang="it-IT" i="1" dirty="0" smtClean="0">
                <a:solidFill>
                  <a:srgbClr val="000000"/>
                </a:solidFill>
                <a:latin typeface="Arial"/>
              </a:rPr>
              <a:t> a lichen </a:t>
            </a:r>
            <a:r>
              <a:rPr lang="it-IT" altLang="it-IT" i="1" dirty="0" err="1" smtClean="0">
                <a:solidFill>
                  <a:srgbClr val="000000"/>
                </a:solidFill>
                <a:latin typeface="Arial"/>
              </a:rPr>
              <a:t>thallus</a:t>
            </a:r>
            <a:r>
              <a:rPr lang="it-IT" altLang="it-IT" i="1" dirty="0" smtClean="0">
                <a:solidFill>
                  <a:srgbClr val="000000"/>
                </a:solidFill>
                <a:latin typeface="Arial"/>
              </a:rPr>
              <a:t> </a:t>
            </a:r>
            <a:r>
              <a:rPr lang="it-IT" altLang="it-IT" i="1" dirty="0" err="1" smtClean="0">
                <a:solidFill>
                  <a:srgbClr val="000000"/>
                </a:solidFill>
                <a:latin typeface="Arial"/>
              </a:rPr>
              <a:t>consisting</a:t>
            </a:r>
            <a:r>
              <a:rPr lang="it-IT" altLang="it-IT" i="1" dirty="0" smtClean="0">
                <a:solidFill>
                  <a:srgbClr val="000000"/>
                </a:solidFill>
                <a:latin typeface="Arial"/>
              </a:rPr>
              <a:t> of </a:t>
            </a:r>
            <a:r>
              <a:rPr lang="it-IT" altLang="it-IT" i="1" dirty="0" err="1" smtClean="0">
                <a:solidFill>
                  <a:srgbClr val="000000"/>
                </a:solidFill>
                <a:latin typeface="Arial"/>
              </a:rPr>
              <a:t>unaltered</a:t>
            </a:r>
            <a:r>
              <a:rPr lang="it-IT" altLang="it-IT" i="1" dirty="0" smtClean="0">
                <a:solidFill>
                  <a:srgbClr val="000000"/>
                </a:solidFill>
                <a:latin typeface="Arial"/>
              </a:rPr>
              <a:t> </a:t>
            </a:r>
            <a:r>
              <a:rPr lang="it-IT" altLang="it-IT" i="1" dirty="0" err="1" smtClean="0">
                <a:solidFill>
                  <a:srgbClr val="000000"/>
                </a:solidFill>
                <a:latin typeface="Arial"/>
              </a:rPr>
              <a:t>particles</a:t>
            </a:r>
            <a:r>
              <a:rPr lang="it-IT" altLang="it-IT" i="1" dirty="0" smtClean="0">
                <a:solidFill>
                  <a:srgbClr val="000000"/>
                </a:solidFill>
                <a:latin typeface="Arial"/>
              </a:rPr>
              <a:t> </a:t>
            </a:r>
            <a:r>
              <a:rPr lang="it-IT" altLang="it-IT" i="1" dirty="0" err="1" smtClean="0">
                <a:solidFill>
                  <a:srgbClr val="000000"/>
                </a:solidFill>
                <a:latin typeface="Arial"/>
              </a:rPr>
              <a:t>ranging</a:t>
            </a:r>
            <a:r>
              <a:rPr lang="it-IT" altLang="it-IT" i="1" dirty="0" smtClean="0">
                <a:solidFill>
                  <a:srgbClr val="000000"/>
                </a:solidFill>
                <a:latin typeface="Arial"/>
              </a:rPr>
              <a:t> from sub µm to &gt;100 µm</a:t>
            </a:r>
            <a:r>
              <a:rPr lang="it-IT" altLang="it-IT" dirty="0" smtClean="0">
                <a:solidFill>
                  <a:srgbClr val="000000"/>
                </a:solidFill>
                <a:latin typeface="Arial"/>
              </a:rPr>
              <a:t>. </a:t>
            </a:r>
          </a:p>
          <a:p>
            <a:pPr eaLnBrk="0" fontAlgn="base" hangingPunct="0">
              <a:spcBef>
                <a:spcPct val="50000"/>
              </a:spcBef>
              <a:spcAft>
                <a:spcPct val="0"/>
              </a:spcAft>
              <a:defRPr/>
            </a:pPr>
            <a:endParaRPr lang="it-IT" altLang="it-IT" dirty="0" smtClean="0">
              <a:solidFill>
                <a:srgbClr val="000000"/>
              </a:solidFill>
              <a:latin typeface="Arial"/>
            </a:endParaRPr>
          </a:p>
        </p:txBody>
      </p:sp>
    </p:spTree>
    <p:extLst>
      <p:ext uri="{BB962C8B-B14F-4D97-AF65-F5344CB8AC3E}">
        <p14:creationId xmlns:p14="http://schemas.microsoft.com/office/powerpoint/2010/main" val="2471597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12738" y="400050"/>
            <a:ext cx="8299450"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dirty="0">
                <a:solidFill>
                  <a:srgbClr val="000000"/>
                </a:solidFill>
              </a:rPr>
              <a:t>3</a:t>
            </a:r>
            <a:r>
              <a:rPr lang="it-IT" altLang="it-IT" sz="2400" b="1" dirty="0" smtClean="0">
                <a:solidFill>
                  <a:srgbClr val="000000"/>
                </a:solidFill>
              </a:rPr>
              <a:t>) </a:t>
            </a:r>
            <a:r>
              <a:rPr lang="it-IT" altLang="it-IT" sz="2400" b="1" dirty="0">
                <a:solidFill>
                  <a:srgbClr val="000000"/>
                </a:solidFill>
              </a:rPr>
              <a:t>lichen </a:t>
            </a:r>
            <a:r>
              <a:rPr lang="it-IT" altLang="it-IT" sz="2400" b="1" dirty="0" err="1">
                <a:solidFill>
                  <a:srgbClr val="000000"/>
                </a:solidFill>
              </a:rPr>
              <a:t>substances</a:t>
            </a:r>
            <a:endParaRPr lang="it-IT" altLang="it-IT" sz="2400" b="1" dirty="0">
              <a:solidFill>
                <a:srgbClr val="000000"/>
              </a:solidFill>
            </a:endParaRPr>
          </a:p>
          <a:p>
            <a:pPr eaLnBrk="0" fontAlgn="base" hangingPunct="0">
              <a:spcBef>
                <a:spcPct val="50000"/>
              </a:spcBef>
              <a:spcAft>
                <a:spcPct val="0"/>
              </a:spcAft>
              <a:buFontTx/>
              <a:buNone/>
            </a:pPr>
            <a:r>
              <a:rPr lang="it-IT" altLang="it-IT" sz="2400" dirty="0" err="1">
                <a:solidFill>
                  <a:srgbClr val="000000"/>
                </a:solidFill>
              </a:rPr>
              <a:t>These</a:t>
            </a:r>
            <a:r>
              <a:rPr lang="it-IT" altLang="it-IT" sz="2400" dirty="0">
                <a:solidFill>
                  <a:srgbClr val="000000"/>
                </a:solidFill>
              </a:rPr>
              <a:t> </a:t>
            </a:r>
            <a:r>
              <a:rPr lang="it-IT" altLang="it-IT" sz="2400" dirty="0" err="1">
                <a:solidFill>
                  <a:srgbClr val="000000"/>
                </a:solidFill>
              </a:rPr>
              <a:t>belong</a:t>
            </a:r>
            <a:r>
              <a:rPr lang="it-IT" altLang="it-IT" sz="2400" dirty="0">
                <a:solidFill>
                  <a:srgbClr val="000000"/>
                </a:solidFill>
              </a:rPr>
              <a:t> to </a:t>
            </a:r>
            <a:r>
              <a:rPr lang="it-IT" altLang="it-IT" sz="2400" dirty="0" err="1">
                <a:solidFill>
                  <a:srgbClr val="000000"/>
                </a:solidFill>
              </a:rPr>
              <a:t>chemically</a:t>
            </a:r>
            <a:r>
              <a:rPr lang="it-IT" altLang="it-IT" sz="2400" dirty="0">
                <a:solidFill>
                  <a:srgbClr val="000000"/>
                </a:solidFill>
              </a:rPr>
              <a:t> diverse </a:t>
            </a:r>
            <a:r>
              <a:rPr lang="it-IT" altLang="it-IT" sz="2400" dirty="0" err="1">
                <a:solidFill>
                  <a:srgbClr val="000000"/>
                </a:solidFill>
              </a:rPr>
              <a:t>classes</a:t>
            </a:r>
            <a:r>
              <a:rPr lang="it-IT" altLang="it-IT" sz="2400" dirty="0">
                <a:solidFill>
                  <a:srgbClr val="000000"/>
                </a:solidFill>
              </a:rPr>
              <a:t> of </a:t>
            </a:r>
            <a:r>
              <a:rPr lang="it-IT" altLang="it-IT" sz="2400" dirty="0" err="1">
                <a:solidFill>
                  <a:srgbClr val="000000"/>
                </a:solidFill>
              </a:rPr>
              <a:t>compounds</a:t>
            </a:r>
            <a:r>
              <a:rPr lang="it-IT" altLang="it-IT" sz="2400" dirty="0">
                <a:solidFill>
                  <a:srgbClr val="000000"/>
                </a:solidFill>
              </a:rPr>
              <a:t> - </a:t>
            </a:r>
            <a:r>
              <a:rPr lang="it-IT" altLang="it-IT" sz="2400" dirty="0" err="1">
                <a:solidFill>
                  <a:srgbClr val="000000"/>
                </a:solidFill>
              </a:rPr>
              <a:t>including</a:t>
            </a:r>
            <a:r>
              <a:rPr lang="it-IT" altLang="it-IT" sz="2400" dirty="0">
                <a:solidFill>
                  <a:srgbClr val="000000"/>
                </a:solidFill>
              </a:rPr>
              <a:t> </a:t>
            </a:r>
            <a:r>
              <a:rPr lang="it-IT" altLang="it-IT" sz="2400" dirty="0" err="1">
                <a:solidFill>
                  <a:srgbClr val="000000"/>
                </a:solidFill>
              </a:rPr>
              <a:t>aromatic</a:t>
            </a:r>
            <a:r>
              <a:rPr lang="it-IT" altLang="it-IT" sz="2400" dirty="0">
                <a:solidFill>
                  <a:srgbClr val="000000"/>
                </a:solidFill>
              </a:rPr>
              <a:t> </a:t>
            </a:r>
            <a:r>
              <a:rPr lang="it-IT" altLang="it-IT" sz="2400" dirty="0" err="1">
                <a:solidFill>
                  <a:srgbClr val="000000"/>
                </a:solidFill>
              </a:rPr>
              <a:t>compounds</a:t>
            </a:r>
            <a:r>
              <a:rPr lang="it-IT" altLang="it-IT" sz="2400" dirty="0">
                <a:solidFill>
                  <a:srgbClr val="000000"/>
                </a:solidFill>
              </a:rPr>
              <a:t> </a:t>
            </a:r>
            <a:r>
              <a:rPr lang="it-IT" altLang="it-IT" sz="2400" dirty="0" err="1">
                <a:solidFill>
                  <a:srgbClr val="000000"/>
                </a:solidFill>
              </a:rPr>
              <a:t>such</a:t>
            </a:r>
            <a:r>
              <a:rPr lang="it-IT" altLang="it-IT" sz="2400" dirty="0">
                <a:solidFill>
                  <a:srgbClr val="000000"/>
                </a:solidFill>
              </a:rPr>
              <a:t> </a:t>
            </a:r>
            <a:r>
              <a:rPr lang="it-IT" altLang="it-IT" sz="2400" dirty="0" err="1">
                <a:solidFill>
                  <a:srgbClr val="000000"/>
                </a:solidFill>
              </a:rPr>
              <a:t>as</a:t>
            </a:r>
            <a:r>
              <a:rPr lang="it-IT" altLang="it-IT" sz="2400" dirty="0">
                <a:solidFill>
                  <a:srgbClr val="000000"/>
                </a:solidFill>
              </a:rPr>
              <a:t> </a:t>
            </a:r>
            <a:r>
              <a:rPr lang="it-IT" altLang="it-IT" sz="2400" dirty="0" err="1">
                <a:solidFill>
                  <a:srgbClr val="000000"/>
                </a:solidFill>
              </a:rPr>
              <a:t>depsides</a:t>
            </a:r>
            <a:r>
              <a:rPr lang="it-IT" altLang="it-IT" sz="2400" dirty="0">
                <a:solidFill>
                  <a:srgbClr val="000000"/>
                </a:solidFill>
              </a:rPr>
              <a:t>, </a:t>
            </a:r>
            <a:r>
              <a:rPr lang="it-IT" altLang="it-IT" sz="2400" dirty="0" err="1">
                <a:solidFill>
                  <a:srgbClr val="000000"/>
                </a:solidFill>
              </a:rPr>
              <a:t>depsidones</a:t>
            </a:r>
            <a:r>
              <a:rPr lang="it-IT" altLang="it-IT" sz="2400" dirty="0">
                <a:solidFill>
                  <a:srgbClr val="000000"/>
                </a:solidFill>
              </a:rPr>
              <a:t>, and </a:t>
            </a:r>
            <a:r>
              <a:rPr lang="it-IT" altLang="it-IT" sz="2400" dirty="0" err="1">
                <a:solidFill>
                  <a:srgbClr val="000000"/>
                </a:solidFill>
              </a:rPr>
              <a:t>carotenoids</a:t>
            </a:r>
            <a:r>
              <a:rPr lang="it-IT" altLang="it-IT" sz="2400" dirty="0">
                <a:solidFill>
                  <a:srgbClr val="000000"/>
                </a:solidFill>
              </a:rPr>
              <a:t> - </a:t>
            </a:r>
            <a:r>
              <a:rPr lang="it-IT" altLang="it-IT" sz="2400" dirty="0" err="1">
                <a:solidFill>
                  <a:srgbClr val="000000"/>
                </a:solidFill>
              </a:rPr>
              <a:t>produced</a:t>
            </a:r>
            <a:r>
              <a:rPr lang="it-IT" altLang="it-IT" sz="2400" dirty="0">
                <a:solidFill>
                  <a:srgbClr val="000000"/>
                </a:solidFill>
              </a:rPr>
              <a:t> by the </a:t>
            </a:r>
            <a:r>
              <a:rPr lang="it-IT" altLang="it-IT" sz="2400" dirty="0" err="1">
                <a:solidFill>
                  <a:srgbClr val="000000"/>
                </a:solidFill>
              </a:rPr>
              <a:t>mycobiont</a:t>
            </a:r>
            <a:r>
              <a:rPr lang="it-IT" altLang="it-IT" sz="2400" dirty="0">
                <a:solidFill>
                  <a:srgbClr val="000000"/>
                </a:solidFill>
              </a:rPr>
              <a:t>. </a:t>
            </a:r>
          </a:p>
          <a:p>
            <a:pPr eaLnBrk="0" fontAlgn="base" hangingPunct="0">
              <a:spcBef>
                <a:spcPct val="50000"/>
              </a:spcBef>
              <a:spcAft>
                <a:spcPct val="0"/>
              </a:spcAft>
              <a:buFontTx/>
              <a:buNone/>
            </a:pPr>
            <a:r>
              <a:rPr lang="it-IT" altLang="it-IT" sz="2400" dirty="0">
                <a:solidFill>
                  <a:srgbClr val="000000"/>
                </a:solidFill>
              </a:rPr>
              <a:t>Some of </a:t>
            </a:r>
            <a:r>
              <a:rPr lang="it-IT" altLang="it-IT" sz="2400" dirty="0" err="1">
                <a:solidFill>
                  <a:srgbClr val="000000"/>
                </a:solidFill>
              </a:rPr>
              <a:t>them</a:t>
            </a:r>
            <a:r>
              <a:rPr lang="it-IT" altLang="it-IT" sz="2400" dirty="0">
                <a:solidFill>
                  <a:srgbClr val="000000"/>
                </a:solidFill>
              </a:rPr>
              <a:t> </a:t>
            </a:r>
            <a:r>
              <a:rPr lang="it-IT" altLang="it-IT" sz="2400" dirty="0" err="1">
                <a:solidFill>
                  <a:srgbClr val="000000"/>
                </a:solidFill>
              </a:rPr>
              <a:t>have</a:t>
            </a:r>
            <a:r>
              <a:rPr lang="it-IT" altLang="it-IT" sz="2400" dirty="0">
                <a:solidFill>
                  <a:srgbClr val="000000"/>
                </a:solidFill>
              </a:rPr>
              <a:t> </a:t>
            </a:r>
            <a:r>
              <a:rPr lang="it-IT" altLang="it-IT" sz="2400" dirty="0" err="1">
                <a:solidFill>
                  <a:srgbClr val="000000"/>
                </a:solidFill>
              </a:rPr>
              <a:t>oxydrilic</a:t>
            </a:r>
            <a:r>
              <a:rPr lang="it-IT" altLang="it-IT" sz="2400" dirty="0">
                <a:solidFill>
                  <a:srgbClr val="000000"/>
                </a:solidFill>
              </a:rPr>
              <a:t> and </a:t>
            </a:r>
            <a:r>
              <a:rPr lang="it-IT" altLang="it-IT" sz="2400" dirty="0" err="1">
                <a:solidFill>
                  <a:srgbClr val="000000"/>
                </a:solidFill>
              </a:rPr>
              <a:t>carboxilic</a:t>
            </a:r>
            <a:r>
              <a:rPr lang="it-IT" altLang="it-IT" sz="2400" dirty="0">
                <a:solidFill>
                  <a:srgbClr val="000000"/>
                </a:solidFill>
              </a:rPr>
              <a:t> </a:t>
            </a:r>
            <a:r>
              <a:rPr lang="it-IT" altLang="it-IT" sz="2400" dirty="0" err="1">
                <a:solidFill>
                  <a:srgbClr val="000000"/>
                </a:solidFill>
              </a:rPr>
              <a:t>groups</a:t>
            </a:r>
            <a:r>
              <a:rPr lang="it-IT" altLang="it-IT" sz="2400" dirty="0">
                <a:solidFill>
                  <a:srgbClr val="000000"/>
                </a:solidFill>
              </a:rPr>
              <a:t> </a:t>
            </a:r>
            <a:r>
              <a:rPr lang="it-IT" altLang="it-IT" sz="2400" dirty="0" err="1">
                <a:solidFill>
                  <a:srgbClr val="000000"/>
                </a:solidFill>
              </a:rPr>
              <a:t>that</a:t>
            </a:r>
            <a:r>
              <a:rPr lang="it-IT" altLang="it-IT" sz="2400" dirty="0">
                <a:solidFill>
                  <a:srgbClr val="000000"/>
                </a:solidFill>
              </a:rPr>
              <a:t> can </a:t>
            </a:r>
            <a:r>
              <a:rPr lang="it-IT" altLang="it-IT" sz="2400" dirty="0" err="1">
                <a:solidFill>
                  <a:srgbClr val="000000"/>
                </a:solidFill>
              </a:rPr>
              <a:t>bind</a:t>
            </a:r>
            <a:r>
              <a:rPr lang="it-IT" altLang="it-IT" sz="2400" dirty="0">
                <a:solidFill>
                  <a:srgbClr val="000000"/>
                </a:solidFill>
              </a:rPr>
              <a:t> </a:t>
            </a:r>
            <a:r>
              <a:rPr lang="it-IT" altLang="it-IT" sz="2400" dirty="0" err="1">
                <a:solidFill>
                  <a:srgbClr val="000000"/>
                </a:solidFill>
              </a:rPr>
              <a:t>cations</a:t>
            </a:r>
            <a:r>
              <a:rPr lang="it-IT" altLang="it-IT" sz="2400" dirty="0">
                <a:solidFill>
                  <a:srgbClr val="000000"/>
                </a:solidFill>
              </a:rPr>
              <a:t>. </a:t>
            </a:r>
          </a:p>
          <a:p>
            <a:pPr eaLnBrk="0" fontAlgn="base" hangingPunct="0">
              <a:spcBef>
                <a:spcPct val="50000"/>
              </a:spcBef>
              <a:spcAft>
                <a:spcPct val="0"/>
              </a:spcAft>
              <a:buFontTx/>
              <a:buNone/>
            </a:pPr>
            <a:r>
              <a:rPr lang="it-IT" altLang="it-IT" sz="2400" dirty="0" err="1">
                <a:solidFill>
                  <a:srgbClr val="000000"/>
                </a:solidFill>
              </a:rPr>
              <a:t>They</a:t>
            </a:r>
            <a:r>
              <a:rPr lang="it-IT" altLang="it-IT" sz="2400" dirty="0">
                <a:solidFill>
                  <a:srgbClr val="000000"/>
                </a:solidFill>
              </a:rPr>
              <a:t> are </a:t>
            </a:r>
            <a:r>
              <a:rPr lang="it-IT" altLang="it-IT" sz="2400" dirty="0" err="1">
                <a:solidFill>
                  <a:srgbClr val="000000"/>
                </a:solidFill>
              </a:rPr>
              <a:t>present</a:t>
            </a:r>
            <a:r>
              <a:rPr lang="it-IT" altLang="it-IT" sz="2400" dirty="0">
                <a:solidFill>
                  <a:srgbClr val="000000"/>
                </a:solidFill>
              </a:rPr>
              <a:t> in </a:t>
            </a:r>
            <a:r>
              <a:rPr lang="it-IT" altLang="it-IT" sz="2400" dirty="0" err="1">
                <a:solidFill>
                  <a:srgbClr val="000000"/>
                </a:solidFill>
              </a:rPr>
              <a:t>crystalline</a:t>
            </a:r>
            <a:r>
              <a:rPr lang="it-IT" altLang="it-IT" sz="2400" dirty="0">
                <a:solidFill>
                  <a:srgbClr val="000000"/>
                </a:solidFill>
              </a:rPr>
              <a:t> and </a:t>
            </a:r>
            <a:r>
              <a:rPr lang="it-IT" altLang="it-IT" sz="2400" dirty="0" err="1">
                <a:solidFill>
                  <a:srgbClr val="000000"/>
                </a:solidFill>
              </a:rPr>
              <a:t>pseudocrystalline</a:t>
            </a:r>
            <a:r>
              <a:rPr lang="it-IT" altLang="it-IT" sz="2400" dirty="0">
                <a:solidFill>
                  <a:srgbClr val="000000"/>
                </a:solidFill>
              </a:rPr>
              <a:t> </a:t>
            </a:r>
            <a:r>
              <a:rPr lang="it-IT" altLang="it-IT" sz="2400" dirty="0" err="1">
                <a:solidFill>
                  <a:srgbClr val="000000"/>
                </a:solidFill>
              </a:rPr>
              <a:t>forms</a:t>
            </a:r>
            <a:r>
              <a:rPr lang="it-IT" altLang="it-IT" sz="2400" dirty="0">
                <a:solidFill>
                  <a:srgbClr val="000000"/>
                </a:solidFill>
              </a:rPr>
              <a:t> in the </a:t>
            </a:r>
            <a:r>
              <a:rPr lang="it-IT" altLang="it-IT" sz="2400" dirty="0" err="1">
                <a:solidFill>
                  <a:srgbClr val="000000"/>
                </a:solidFill>
              </a:rPr>
              <a:t>cortical</a:t>
            </a:r>
            <a:r>
              <a:rPr lang="it-IT" altLang="it-IT" sz="2400" dirty="0">
                <a:solidFill>
                  <a:srgbClr val="000000"/>
                </a:solidFill>
              </a:rPr>
              <a:t> and </a:t>
            </a:r>
            <a:r>
              <a:rPr lang="it-IT" altLang="it-IT" sz="2400" dirty="0" err="1">
                <a:solidFill>
                  <a:srgbClr val="000000"/>
                </a:solidFill>
              </a:rPr>
              <a:t>medullary</a:t>
            </a:r>
            <a:r>
              <a:rPr lang="it-IT" altLang="it-IT" sz="2400" dirty="0">
                <a:solidFill>
                  <a:srgbClr val="000000"/>
                </a:solidFill>
              </a:rPr>
              <a:t> </a:t>
            </a:r>
            <a:r>
              <a:rPr lang="it-IT" altLang="it-IT" sz="2400" dirty="0" err="1">
                <a:solidFill>
                  <a:srgbClr val="000000"/>
                </a:solidFill>
              </a:rPr>
              <a:t>apoplast</a:t>
            </a:r>
            <a:r>
              <a:rPr lang="it-IT" altLang="it-IT" sz="2400" dirty="0">
                <a:solidFill>
                  <a:srgbClr val="000000"/>
                </a:solidFill>
              </a:rPr>
              <a:t>; </a:t>
            </a:r>
            <a:r>
              <a:rPr lang="it-IT" altLang="it-IT" sz="2400" dirty="0" err="1">
                <a:solidFill>
                  <a:srgbClr val="000000"/>
                </a:solidFill>
              </a:rPr>
              <a:t>they</a:t>
            </a:r>
            <a:r>
              <a:rPr lang="it-IT" altLang="it-IT" sz="2400" dirty="0">
                <a:solidFill>
                  <a:srgbClr val="000000"/>
                </a:solidFill>
              </a:rPr>
              <a:t> </a:t>
            </a:r>
            <a:r>
              <a:rPr lang="it-IT" altLang="it-IT" sz="2400" dirty="0" err="1">
                <a:solidFill>
                  <a:srgbClr val="000000"/>
                </a:solidFill>
              </a:rPr>
              <a:t>have</a:t>
            </a:r>
            <a:r>
              <a:rPr lang="it-IT" altLang="it-IT" sz="2400" dirty="0">
                <a:solidFill>
                  <a:srgbClr val="000000"/>
                </a:solidFill>
              </a:rPr>
              <a:t> a </a:t>
            </a:r>
            <a:r>
              <a:rPr lang="it-IT" altLang="it-IT" sz="2400" dirty="0" err="1">
                <a:solidFill>
                  <a:srgbClr val="000000"/>
                </a:solidFill>
              </a:rPr>
              <a:t>very</a:t>
            </a:r>
            <a:r>
              <a:rPr lang="it-IT" altLang="it-IT" sz="2400" dirty="0">
                <a:solidFill>
                  <a:srgbClr val="000000"/>
                </a:solidFill>
              </a:rPr>
              <a:t> </a:t>
            </a:r>
            <a:r>
              <a:rPr lang="it-IT" altLang="it-IT" sz="2400" dirty="0" err="1">
                <a:solidFill>
                  <a:srgbClr val="000000"/>
                </a:solidFill>
              </a:rPr>
              <a:t>low</a:t>
            </a:r>
            <a:r>
              <a:rPr lang="it-IT" altLang="it-IT" sz="2400" dirty="0">
                <a:solidFill>
                  <a:srgbClr val="000000"/>
                </a:solidFill>
              </a:rPr>
              <a:t> </a:t>
            </a:r>
            <a:r>
              <a:rPr lang="it-IT" altLang="it-IT" sz="2400" dirty="0" err="1">
                <a:solidFill>
                  <a:srgbClr val="000000"/>
                </a:solidFill>
              </a:rPr>
              <a:t>solubility</a:t>
            </a:r>
            <a:r>
              <a:rPr lang="it-IT" altLang="it-IT" sz="2400" dirty="0">
                <a:solidFill>
                  <a:srgbClr val="000000"/>
                </a:solidFill>
              </a:rPr>
              <a:t> in water, </a:t>
            </a:r>
            <a:r>
              <a:rPr lang="it-IT" altLang="it-IT" sz="2400" dirty="0" err="1">
                <a:solidFill>
                  <a:srgbClr val="000000"/>
                </a:solidFill>
              </a:rPr>
              <a:t>that</a:t>
            </a:r>
            <a:r>
              <a:rPr lang="it-IT" altLang="it-IT" sz="2400" dirty="0">
                <a:solidFill>
                  <a:srgbClr val="000000"/>
                </a:solidFill>
              </a:rPr>
              <a:t> </a:t>
            </a:r>
            <a:r>
              <a:rPr lang="it-IT" altLang="it-IT" sz="2400" dirty="0" err="1">
                <a:solidFill>
                  <a:srgbClr val="000000"/>
                </a:solidFill>
              </a:rPr>
              <a:t>depends</a:t>
            </a:r>
            <a:r>
              <a:rPr lang="it-IT" altLang="it-IT" sz="2400" dirty="0">
                <a:solidFill>
                  <a:srgbClr val="000000"/>
                </a:solidFill>
              </a:rPr>
              <a:t> on the </a:t>
            </a:r>
            <a:r>
              <a:rPr lang="it-IT" altLang="it-IT" sz="2400" dirty="0" err="1">
                <a:solidFill>
                  <a:srgbClr val="000000"/>
                </a:solidFill>
              </a:rPr>
              <a:t>number</a:t>
            </a:r>
            <a:r>
              <a:rPr lang="it-IT" altLang="it-IT" sz="2400" dirty="0">
                <a:solidFill>
                  <a:srgbClr val="000000"/>
                </a:solidFill>
              </a:rPr>
              <a:t> of </a:t>
            </a:r>
            <a:r>
              <a:rPr lang="it-IT" altLang="it-IT" sz="2400" dirty="0" err="1">
                <a:solidFill>
                  <a:srgbClr val="000000"/>
                </a:solidFill>
              </a:rPr>
              <a:t>hydrophilic</a:t>
            </a:r>
            <a:r>
              <a:rPr lang="it-IT" altLang="it-IT" sz="2400" dirty="0">
                <a:solidFill>
                  <a:srgbClr val="000000"/>
                </a:solidFill>
              </a:rPr>
              <a:t> </a:t>
            </a:r>
            <a:r>
              <a:rPr lang="it-IT" altLang="it-IT" sz="2400" dirty="0" err="1">
                <a:solidFill>
                  <a:srgbClr val="000000"/>
                </a:solidFill>
              </a:rPr>
              <a:t>functional</a:t>
            </a:r>
            <a:r>
              <a:rPr lang="it-IT" altLang="it-IT" sz="2400" dirty="0">
                <a:solidFill>
                  <a:srgbClr val="000000"/>
                </a:solidFill>
              </a:rPr>
              <a:t> </a:t>
            </a:r>
            <a:r>
              <a:rPr lang="it-IT" altLang="it-IT" sz="2400" dirty="0" err="1">
                <a:solidFill>
                  <a:srgbClr val="000000"/>
                </a:solidFill>
              </a:rPr>
              <a:t>groups</a:t>
            </a:r>
            <a:r>
              <a:rPr lang="it-IT" altLang="it-IT" sz="2400" dirty="0">
                <a:solidFill>
                  <a:srgbClr val="000000"/>
                </a:solidFill>
              </a:rPr>
              <a:t>. </a:t>
            </a:r>
          </a:p>
        </p:txBody>
      </p:sp>
    </p:spTree>
    <p:extLst>
      <p:ext uri="{BB962C8B-B14F-4D97-AF65-F5344CB8AC3E}">
        <p14:creationId xmlns:p14="http://schemas.microsoft.com/office/powerpoint/2010/main" val="719660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descr="Caloplaca 48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052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5" name="Group 14"/>
          <p:cNvGrpSpPr>
            <a:grpSpLocks/>
          </p:cNvGrpSpPr>
          <p:nvPr/>
        </p:nvGrpSpPr>
        <p:grpSpPr bwMode="auto">
          <a:xfrm>
            <a:off x="5851525" y="188913"/>
            <a:ext cx="2974975" cy="3810000"/>
            <a:chOff x="3360" y="1200"/>
            <a:chExt cx="1874" cy="2400"/>
          </a:xfrm>
        </p:grpSpPr>
        <p:pic>
          <p:nvPicPr>
            <p:cNvPr id="49160" name="Picture 12" descr="lec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 y="1200"/>
              <a:ext cx="1874"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Text Box 13"/>
            <p:cNvSpPr txBox="1">
              <a:spLocks noChangeArrowheads="1"/>
            </p:cNvSpPr>
            <p:nvPr/>
          </p:nvSpPr>
          <p:spPr bwMode="auto">
            <a:xfrm>
              <a:off x="3578" y="3294"/>
              <a:ext cx="1656" cy="2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it-IT" altLang="it-IT" sz="2400">
                  <a:solidFill>
                    <a:srgbClr val="FF0000"/>
                  </a:solidFill>
                  <a:cs typeface="Arial" charset="0"/>
                </a:rPr>
                <a:t>Acido lecanorico</a:t>
              </a:r>
            </a:p>
          </p:txBody>
        </p:sp>
      </p:grpSp>
      <p:pic>
        <p:nvPicPr>
          <p:cNvPr id="49156" name="Picture 21" descr="hptlc21jan0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3779838"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9157" name="Group 17"/>
          <p:cNvGrpSpPr>
            <a:grpSpLocks/>
          </p:cNvGrpSpPr>
          <p:nvPr/>
        </p:nvGrpSpPr>
        <p:grpSpPr bwMode="auto">
          <a:xfrm>
            <a:off x="3276600" y="2133600"/>
            <a:ext cx="2921000" cy="3657600"/>
            <a:chOff x="432" y="1245"/>
            <a:chExt cx="1840" cy="2304"/>
          </a:xfrm>
        </p:grpSpPr>
        <p:pic>
          <p:nvPicPr>
            <p:cNvPr id="49158" name="Picture 15" descr="giro2"/>
            <p:cNvPicPr>
              <a:picLocks noChangeAspect="1" noChangeArrowheads="1"/>
            </p:cNvPicPr>
            <p:nvPr/>
          </p:nvPicPr>
          <p:blipFill>
            <a:blip r:embed="rId5">
              <a:extLst>
                <a:ext uri="{28A0092B-C50C-407E-A947-70E740481C1C}">
                  <a14:useLocalDpi xmlns:a14="http://schemas.microsoft.com/office/drawing/2010/main" val="0"/>
                </a:ext>
              </a:extLst>
            </a:blip>
            <a:srcRect t="1868" r="1595" b="1868"/>
            <a:stretch>
              <a:fillRect/>
            </a:stretch>
          </p:blipFill>
          <p:spPr bwMode="auto">
            <a:xfrm>
              <a:off x="432" y="1245"/>
              <a:ext cx="1840" cy="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Text Box 16"/>
            <p:cNvSpPr txBox="1">
              <a:spLocks noChangeArrowheads="1"/>
            </p:cNvSpPr>
            <p:nvPr/>
          </p:nvSpPr>
          <p:spPr bwMode="auto">
            <a:xfrm>
              <a:off x="432" y="3249"/>
              <a:ext cx="1840" cy="2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it-IT" altLang="it-IT" sz="2400">
                  <a:solidFill>
                    <a:srgbClr val="FFFFFF"/>
                  </a:solidFill>
                  <a:cs typeface="Arial" charset="0"/>
                </a:rPr>
                <a:t>Acido giroforico</a:t>
              </a:r>
            </a:p>
          </p:txBody>
        </p:sp>
      </p:grpSp>
    </p:spTree>
    <p:extLst>
      <p:ext uri="{BB962C8B-B14F-4D97-AF65-F5344CB8AC3E}">
        <p14:creationId xmlns:p14="http://schemas.microsoft.com/office/powerpoint/2010/main" val="38802634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8313" y="404813"/>
            <a:ext cx="8351837" cy="4170362"/>
          </a:xfrm>
          <a:prstGeom prst="rect">
            <a:avLst/>
          </a:prstGeom>
          <a:noFill/>
        </p:spPr>
        <p:txBody>
          <a:bodyPr>
            <a:spAutoFit/>
          </a:bodyPr>
          <a:lstStyle/>
          <a:p>
            <a:pPr eaLnBrk="0" fontAlgn="base" hangingPunct="0">
              <a:spcBef>
                <a:spcPct val="0"/>
              </a:spcBef>
              <a:spcAft>
                <a:spcPct val="0"/>
              </a:spcAft>
              <a:defRPr/>
            </a:pPr>
            <a:r>
              <a:rPr lang="it-IT" sz="2400" dirty="0">
                <a:solidFill>
                  <a:srgbClr val="000000"/>
                </a:solidFill>
              </a:rPr>
              <a:t>Al momento attuale si conoscono circa un migliaio di composti, che vengono prodotti dal </a:t>
            </a:r>
            <a:r>
              <a:rPr lang="it-IT" sz="2400" dirty="0" err="1">
                <a:solidFill>
                  <a:srgbClr val="000000"/>
                </a:solidFill>
              </a:rPr>
              <a:t>micobionte</a:t>
            </a:r>
            <a:r>
              <a:rPr lang="it-IT" sz="2400" dirty="0">
                <a:solidFill>
                  <a:srgbClr val="000000"/>
                </a:solidFill>
              </a:rPr>
              <a:t> (se opportunamente sollecitato, anche in assenza del </a:t>
            </a:r>
            <a:r>
              <a:rPr lang="it-IT" sz="2400" dirty="0" err="1">
                <a:solidFill>
                  <a:srgbClr val="000000"/>
                </a:solidFill>
              </a:rPr>
              <a:t>fotobionte</a:t>
            </a:r>
            <a:r>
              <a:rPr lang="it-IT" sz="2400" dirty="0">
                <a:solidFill>
                  <a:srgbClr val="000000"/>
                </a:solidFill>
              </a:rPr>
              <a:t>), con molteplici funzioni:</a:t>
            </a:r>
          </a:p>
          <a:p>
            <a:pPr marL="342900" indent="-342900" eaLnBrk="0" fontAlgn="base" hangingPunct="0">
              <a:spcBef>
                <a:spcPts val="600"/>
              </a:spcBef>
              <a:spcAft>
                <a:spcPct val="0"/>
              </a:spcAft>
              <a:buFont typeface="Arial" panose="020B0604020202020204" pitchFamily="34" charset="0"/>
              <a:buChar char="•"/>
              <a:defRPr/>
            </a:pPr>
            <a:r>
              <a:rPr lang="it-IT" sz="2400" dirty="0">
                <a:solidFill>
                  <a:srgbClr val="000000"/>
                </a:solidFill>
              </a:rPr>
              <a:t>impermeabilizzazione delle pareti;</a:t>
            </a:r>
          </a:p>
          <a:p>
            <a:pPr marL="342900" indent="-342900" eaLnBrk="0" fontAlgn="base" hangingPunct="0">
              <a:spcBef>
                <a:spcPts val="600"/>
              </a:spcBef>
              <a:spcAft>
                <a:spcPct val="0"/>
              </a:spcAft>
              <a:buFont typeface="Arial" panose="020B0604020202020204" pitchFamily="34" charset="0"/>
              <a:buChar char="•"/>
              <a:defRPr/>
            </a:pPr>
            <a:r>
              <a:rPr lang="it-IT" sz="2400" dirty="0">
                <a:solidFill>
                  <a:srgbClr val="000000"/>
                </a:solidFill>
              </a:rPr>
              <a:t>antimicrobici per certe classi di batteri e altri funghi;</a:t>
            </a:r>
          </a:p>
          <a:p>
            <a:pPr marL="342900" indent="-342900" eaLnBrk="0" fontAlgn="base" hangingPunct="0">
              <a:spcBef>
                <a:spcPts val="600"/>
              </a:spcBef>
              <a:spcAft>
                <a:spcPct val="0"/>
              </a:spcAft>
              <a:buFont typeface="Arial" panose="020B0604020202020204" pitchFamily="34" charset="0"/>
              <a:buChar char="•"/>
              <a:defRPr/>
            </a:pPr>
            <a:r>
              <a:rPr lang="it-IT" sz="2400" dirty="0">
                <a:solidFill>
                  <a:srgbClr val="000000"/>
                </a:solidFill>
              </a:rPr>
              <a:t>deterrenti contro gli animali erbivori </a:t>
            </a:r>
            <a:r>
              <a:rPr lang="it-IT" sz="2400" baseline="30000" dirty="0">
                <a:solidFill>
                  <a:srgbClr val="000000"/>
                </a:solidFill>
              </a:rPr>
              <a:t>(1)</a:t>
            </a:r>
            <a:r>
              <a:rPr lang="it-IT" sz="2400" dirty="0">
                <a:solidFill>
                  <a:srgbClr val="000000"/>
                </a:solidFill>
              </a:rPr>
              <a:t>;</a:t>
            </a:r>
          </a:p>
          <a:p>
            <a:pPr marL="342900" indent="-342900" eaLnBrk="0" fontAlgn="base" hangingPunct="0">
              <a:spcBef>
                <a:spcPts val="600"/>
              </a:spcBef>
              <a:spcAft>
                <a:spcPct val="0"/>
              </a:spcAft>
              <a:buFont typeface="Arial" panose="020B0604020202020204" pitchFamily="34" charset="0"/>
              <a:buChar char="•"/>
              <a:defRPr/>
            </a:pPr>
            <a:r>
              <a:rPr lang="it-IT" sz="2400" dirty="0">
                <a:solidFill>
                  <a:srgbClr val="000000"/>
                </a:solidFill>
              </a:rPr>
              <a:t>protezione radiazione UV e luminosa per </a:t>
            </a:r>
            <a:r>
              <a:rPr lang="it-IT" sz="2400" dirty="0" err="1">
                <a:solidFill>
                  <a:srgbClr val="000000"/>
                </a:solidFill>
              </a:rPr>
              <a:t>mico</a:t>
            </a:r>
            <a:r>
              <a:rPr lang="it-IT" sz="2400" dirty="0">
                <a:solidFill>
                  <a:srgbClr val="000000"/>
                </a:solidFill>
              </a:rPr>
              <a:t>- e </a:t>
            </a:r>
            <a:r>
              <a:rPr lang="it-IT" sz="2400" dirty="0" err="1">
                <a:solidFill>
                  <a:srgbClr val="000000"/>
                </a:solidFill>
              </a:rPr>
              <a:t>fotobionte</a:t>
            </a:r>
            <a:r>
              <a:rPr lang="it-IT" sz="2400" dirty="0">
                <a:solidFill>
                  <a:srgbClr val="000000"/>
                </a:solidFill>
              </a:rPr>
              <a:t>;</a:t>
            </a:r>
          </a:p>
          <a:p>
            <a:pPr marL="342900" indent="-342900" eaLnBrk="0" fontAlgn="base" hangingPunct="0">
              <a:spcBef>
                <a:spcPts val="600"/>
              </a:spcBef>
              <a:spcAft>
                <a:spcPct val="0"/>
              </a:spcAft>
              <a:buFont typeface="Arial" panose="020B0604020202020204" pitchFamily="34" charset="0"/>
              <a:buChar char="•"/>
              <a:defRPr/>
            </a:pPr>
            <a:r>
              <a:rPr lang="it-IT" sz="2400" dirty="0">
                <a:solidFill>
                  <a:srgbClr val="000000"/>
                </a:solidFill>
              </a:rPr>
              <a:t>chelazione di ioni metallici.</a:t>
            </a:r>
          </a:p>
        </p:txBody>
      </p:sp>
      <p:sp>
        <p:nvSpPr>
          <p:cNvPr id="4" name="Text Box 2"/>
          <p:cNvSpPr txBox="1">
            <a:spLocks noChangeArrowheads="1"/>
          </p:cNvSpPr>
          <p:nvPr/>
        </p:nvSpPr>
        <p:spPr bwMode="auto">
          <a:xfrm>
            <a:off x="395288" y="6037263"/>
            <a:ext cx="8353425"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defRPr/>
            </a:pPr>
            <a:r>
              <a:rPr lang="it-IT" altLang="it-IT" baseline="30000" dirty="0">
                <a:solidFill>
                  <a:srgbClr val="000000"/>
                </a:solidFill>
              </a:rPr>
              <a:t>(1)</a:t>
            </a:r>
            <a:r>
              <a:rPr lang="it-IT" altLang="it-IT" dirty="0">
                <a:solidFill>
                  <a:srgbClr val="000000"/>
                </a:solidFill>
              </a:rPr>
              <a:t> </a:t>
            </a:r>
            <a:r>
              <a:rPr lang="it-IT" altLang="it-IT" dirty="0" err="1">
                <a:solidFill>
                  <a:srgbClr val="000000"/>
                </a:solidFill>
              </a:rPr>
              <a:t>Benesperi</a:t>
            </a:r>
            <a:r>
              <a:rPr lang="it-IT" altLang="it-IT" dirty="0">
                <a:solidFill>
                  <a:srgbClr val="000000"/>
                </a:solidFill>
              </a:rPr>
              <a:t> R. &amp; </a:t>
            </a:r>
            <a:r>
              <a:rPr lang="it-IT" altLang="it-IT" dirty="0" err="1">
                <a:solidFill>
                  <a:srgbClr val="000000"/>
                </a:solidFill>
              </a:rPr>
              <a:t>Tretiach</a:t>
            </a:r>
            <a:r>
              <a:rPr lang="it-IT" altLang="it-IT" dirty="0">
                <a:solidFill>
                  <a:srgbClr val="000000"/>
                </a:solidFill>
              </a:rPr>
              <a:t> M., </a:t>
            </a:r>
            <a:r>
              <a:rPr lang="it-IT" altLang="it-IT" b="1" dirty="0">
                <a:solidFill>
                  <a:srgbClr val="000000"/>
                </a:solidFill>
              </a:rPr>
              <a:t>2004</a:t>
            </a:r>
            <a:r>
              <a:rPr lang="it-IT" altLang="it-IT" dirty="0">
                <a:solidFill>
                  <a:srgbClr val="000000"/>
                </a:solidFill>
              </a:rPr>
              <a:t>. </a:t>
            </a:r>
            <a:r>
              <a:rPr lang="it-IT" altLang="it-IT" dirty="0" err="1">
                <a:solidFill>
                  <a:srgbClr val="000000"/>
                </a:solidFill>
              </a:rPr>
              <a:t>Differential</a:t>
            </a:r>
            <a:r>
              <a:rPr lang="it-IT" altLang="it-IT" dirty="0">
                <a:solidFill>
                  <a:srgbClr val="000000"/>
                </a:solidFill>
              </a:rPr>
              <a:t>  </a:t>
            </a:r>
            <a:r>
              <a:rPr lang="it-IT" altLang="it-IT" dirty="0" err="1">
                <a:solidFill>
                  <a:srgbClr val="000000"/>
                </a:solidFill>
              </a:rPr>
              <a:t>land</a:t>
            </a:r>
            <a:r>
              <a:rPr lang="it-IT" altLang="it-IT" dirty="0">
                <a:solidFill>
                  <a:srgbClr val="000000"/>
                </a:solidFill>
              </a:rPr>
              <a:t> </a:t>
            </a:r>
            <a:r>
              <a:rPr lang="it-IT" altLang="it-IT" dirty="0" err="1">
                <a:solidFill>
                  <a:srgbClr val="000000"/>
                </a:solidFill>
              </a:rPr>
              <a:t>snails</a:t>
            </a:r>
            <a:r>
              <a:rPr lang="it-IT" altLang="it-IT" dirty="0">
                <a:solidFill>
                  <a:srgbClr val="000000"/>
                </a:solidFill>
              </a:rPr>
              <a:t>  </a:t>
            </a:r>
            <a:r>
              <a:rPr lang="it-IT" altLang="it-IT" dirty="0" err="1">
                <a:solidFill>
                  <a:srgbClr val="000000"/>
                </a:solidFill>
              </a:rPr>
              <a:t>damages</a:t>
            </a:r>
            <a:r>
              <a:rPr lang="it-IT" altLang="it-IT" dirty="0">
                <a:solidFill>
                  <a:srgbClr val="000000"/>
                </a:solidFill>
              </a:rPr>
              <a:t> to </a:t>
            </a:r>
            <a:r>
              <a:rPr lang="it-IT" altLang="it-IT" dirty="0" err="1">
                <a:solidFill>
                  <a:srgbClr val="000000"/>
                </a:solidFill>
              </a:rPr>
              <a:t>selected</a:t>
            </a:r>
            <a:r>
              <a:rPr lang="it-IT" altLang="it-IT" dirty="0">
                <a:solidFill>
                  <a:srgbClr val="000000"/>
                </a:solidFill>
              </a:rPr>
              <a:t> </a:t>
            </a:r>
            <a:r>
              <a:rPr lang="it-IT" altLang="it-IT" dirty="0" err="1">
                <a:solidFill>
                  <a:srgbClr val="000000"/>
                </a:solidFill>
              </a:rPr>
              <a:t>species</a:t>
            </a:r>
            <a:r>
              <a:rPr lang="it-IT" altLang="it-IT" dirty="0">
                <a:solidFill>
                  <a:srgbClr val="000000"/>
                </a:solidFill>
              </a:rPr>
              <a:t> of the lichen </a:t>
            </a:r>
            <a:r>
              <a:rPr lang="it-IT" altLang="it-IT" dirty="0" err="1">
                <a:solidFill>
                  <a:srgbClr val="000000"/>
                </a:solidFill>
              </a:rPr>
              <a:t>genus</a:t>
            </a:r>
            <a:r>
              <a:rPr lang="it-IT" altLang="it-IT" dirty="0">
                <a:solidFill>
                  <a:srgbClr val="000000"/>
                </a:solidFill>
              </a:rPr>
              <a:t> </a:t>
            </a:r>
            <a:r>
              <a:rPr lang="it-IT" altLang="it-IT" i="1" dirty="0">
                <a:solidFill>
                  <a:srgbClr val="000000"/>
                </a:solidFill>
              </a:rPr>
              <a:t>Peltigera</a:t>
            </a:r>
            <a:r>
              <a:rPr lang="it-IT" altLang="it-IT" dirty="0">
                <a:solidFill>
                  <a:srgbClr val="000000"/>
                </a:solidFill>
              </a:rPr>
              <a:t>. </a:t>
            </a:r>
            <a:r>
              <a:rPr lang="it-IT" altLang="it-IT" dirty="0" err="1">
                <a:solidFill>
                  <a:srgbClr val="000000"/>
                </a:solidFill>
              </a:rPr>
              <a:t>Biochem</a:t>
            </a:r>
            <a:r>
              <a:rPr lang="it-IT" altLang="it-IT" dirty="0">
                <a:solidFill>
                  <a:srgbClr val="000000"/>
                </a:solidFill>
              </a:rPr>
              <a:t>. </a:t>
            </a:r>
            <a:r>
              <a:rPr lang="it-IT" altLang="it-IT" dirty="0" err="1">
                <a:solidFill>
                  <a:srgbClr val="000000"/>
                </a:solidFill>
              </a:rPr>
              <a:t>Syst</a:t>
            </a:r>
            <a:r>
              <a:rPr lang="it-IT" altLang="it-IT" dirty="0">
                <a:solidFill>
                  <a:srgbClr val="000000"/>
                </a:solidFill>
              </a:rPr>
              <a:t>. </a:t>
            </a:r>
            <a:r>
              <a:rPr lang="it-IT" altLang="it-IT" dirty="0" err="1">
                <a:solidFill>
                  <a:srgbClr val="000000"/>
                </a:solidFill>
              </a:rPr>
              <a:t>Ecol</a:t>
            </a:r>
            <a:r>
              <a:rPr lang="it-IT" altLang="it-IT" dirty="0">
                <a:solidFill>
                  <a:srgbClr val="000000"/>
                </a:solidFill>
              </a:rPr>
              <a:t>., 32:127-138. </a:t>
            </a:r>
          </a:p>
        </p:txBody>
      </p:sp>
      <p:cxnSp>
        <p:nvCxnSpPr>
          <p:cNvPr id="50180" name="Connettore 1 5"/>
          <p:cNvCxnSpPr>
            <a:cxnSpLocks noChangeShapeType="1"/>
          </p:cNvCxnSpPr>
          <p:nvPr/>
        </p:nvCxnSpPr>
        <p:spPr bwMode="auto">
          <a:xfrm>
            <a:off x="0" y="5876925"/>
            <a:ext cx="1979613"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035057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323850" y="382588"/>
            <a:ext cx="4968875"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defRPr/>
            </a:pPr>
            <a:r>
              <a:rPr lang="it-IT" altLang="it-IT" sz="2400" dirty="0">
                <a:solidFill>
                  <a:srgbClr val="000000"/>
                </a:solidFill>
              </a:rPr>
              <a:t>L'acido </a:t>
            </a:r>
            <a:r>
              <a:rPr lang="it-IT" altLang="it-IT" sz="2400" dirty="0" err="1">
                <a:solidFill>
                  <a:srgbClr val="000000"/>
                </a:solidFill>
              </a:rPr>
              <a:t>usnico</a:t>
            </a:r>
            <a:r>
              <a:rPr lang="it-IT" altLang="it-IT" sz="2400" dirty="0">
                <a:solidFill>
                  <a:srgbClr val="000000"/>
                </a:solidFill>
              </a:rPr>
              <a:t> viene utilizzato come ingrediente di creme, polveri, dentifrici, collutori, deodoranti, shampoo per capelli e prodotti per la protezione solare. In alcuni di questi preparati, la molecola viene impiegata come principio attivo, in altri come conservante (=antibatterico e antimicotico). </a:t>
            </a:r>
          </a:p>
        </p:txBody>
      </p:sp>
      <p:sp>
        <p:nvSpPr>
          <p:cNvPr id="2055" name="Text Box 7"/>
          <p:cNvSpPr txBox="1">
            <a:spLocks noChangeArrowheads="1"/>
          </p:cNvSpPr>
          <p:nvPr/>
        </p:nvSpPr>
        <p:spPr bwMode="auto">
          <a:xfrm>
            <a:off x="346075" y="4014788"/>
            <a:ext cx="8258175"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defRPr/>
            </a:pPr>
            <a:r>
              <a:rPr lang="it-IT" altLang="it-IT" sz="2400" dirty="0">
                <a:solidFill>
                  <a:srgbClr val="000000"/>
                </a:solidFill>
              </a:rPr>
              <a:t>L'acido </a:t>
            </a:r>
            <a:r>
              <a:rPr lang="it-IT" altLang="it-IT" sz="2400" dirty="0" err="1">
                <a:solidFill>
                  <a:srgbClr val="000000"/>
                </a:solidFill>
              </a:rPr>
              <a:t>usnico</a:t>
            </a:r>
            <a:r>
              <a:rPr lang="it-IT" altLang="it-IT" sz="2400" dirty="0">
                <a:solidFill>
                  <a:srgbClr val="000000"/>
                </a:solidFill>
              </a:rPr>
              <a:t> viene anche commercializzati negli Stati Uniti ed in molti paesi europei come sostanza naturale utile a scopo dimagrante [“ </a:t>
            </a:r>
            <a:r>
              <a:rPr lang="it-IT" altLang="it-IT" sz="2400" i="1" dirty="0" err="1">
                <a:solidFill>
                  <a:srgbClr val="000000"/>
                </a:solidFill>
              </a:rPr>
              <a:t>Lipokinetix</a:t>
            </a:r>
            <a:r>
              <a:rPr lang="it-IT" altLang="it-IT" sz="2400" dirty="0">
                <a:solidFill>
                  <a:srgbClr val="000000"/>
                </a:solidFill>
              </a:rPr>
              <a:t> “], ma ci sono serie indicazioni negative, essendo stato associato a numerosi casi di epatite acuta, talvolta fulminante, in alcuni casi esitata anche in trapianti di fegato.</a:t>
            </a:r>
          </a:p>
        </p:txBody>
      </p:sp>
      <p:pic>
        <p:nvPicPr>
          <p:cNvPr id="51204" name="Picture 9" descr="usnic_ac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0"/>
            <a:ext cx="39004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0397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3" descr="5-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76250"/>
            <a:ext cx="4683125"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4" descr="5-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275" y="315913"/>
            <a:ext cx="414972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5-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475" y="3103563"/>
            <a:ext cx="475932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5" descr="5-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409950"/>
            <a:ext cx="4572000"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 Box 6"/>
          <p:cNvSpPr txBox="1">
            <a:spLocks noChangeArrowheads="1"/>
          </p:cNvSpPr>
          <p:nvPr/>
        </p:nvSpPr>
        <p:spPr bwMode="auto">
          <a:xfrm>
            <a:off x="4765903" y="5949280"/>
            <a:ext cx="33655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defRPr/>
            </a:pPr>
            <a:r>
              <a:rPr lang="it-IT" altLang="it-IT" sz="2000" b="1" dirty="0" err="1" smtClean="0">
                <a:solidFill>
                  <a:srgbClr val="2D2DB9">
                    <a:lumMod val="50000"/>
                  </a:srgbClr>
                </a:solidFill>
                <a:cs typeface="Arial" charset="0"/>
              </a:rPr>
              <a:t>After</a:t>
            </a:r>
            <a:r>
              <a:rPr lang="it-IT" altLang="it-IT" sz="2000" b="1" dirty="0" smtClean="0">
                <a:solidFill>
                  <a:srgbClr val="2D2DB9">
                    <a:lumMod val="50000"/>
                  </a:srgbClr>
                </a:solidFill>
                <a:cs typeface="Arial" charset="0"/>
              </a:rPr>
              <a:t> acetone </a:t>
            </a:r>
            <a:r>
              <a:rPr lang="it-IT" altLang="it-IT" sz="2000" b="1" dirty="0" err="1" smtClean="0">
                <a:solidFill>
                  <a:srgbClr val="2D2DB9">
                    <a:lumMod val="50000"/>
                  </a:srgbClr>
                </a:solidFill>
                <a:cs typeface="Arial" charset="0"/>
              </a:rPr>
              <a:t>washing</a:t>
            </a:r>
            <a:endParaRPr lang="it-IT" altLang="it-IT" sz="2000" b="1" dirty="0" smtClean="0">
              <a:solidFill>
                <a:srgbClr val="2D2DB9">
                  <a:lumMod val="50000"/>
                </a:srgbClr>
              </a:solidFill>
              <a:cs typeface="Arial" charset="0"/>
            </a:endParaRPr>
          </a:p>
        </p:txBody>
      </p:sp>
    </p:spTree>
    <p:extLst>
      <p:ext uri="{BB962C8B-B14F-4D97-AF65-F5344CB8AC3E}">
        <p14:creationId xmlns:p14="http://schemas.microsoft.com/office/powerpoint/2010/main" val="3161140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734695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7450" y="0"/>
            <a:ext cx="415131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54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5" descr="lapic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9525"/>
            <a:ext cx="91741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6" descr="constic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867025"/>
            <a:ext cx="61976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Line 7"/>
          <p:cNvSpPr>
            <a:spLocks noChangeShapeType="1"/>
          </p:cNvSpPr>
          <p:nvPr/>
        </p:nvSpPr>
        <p:spPr bwMode="auto">
          <a:xfrm>
            <a:off x="4887913" y="2655888"/>
            <a:ext cx="169862" cy="22860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t-IT" sz="2400">
              <a:solidFill>
                <a:srgbClr val="000000"/>
              </a:solidFill>
              <a:latin typeface="Times New Roman" pitchFamily="18" charset="0"/>
            </a:endParaRPr>
          </a:p>
        </p:txBody>
      </p:sp>
    </p:spTree>
    <p:extLst>
      <p:ext uri="{BB962C8B-B14F-4D97-AF65-F5344CB8AC3E}">
        <p14:creationId xmlns:p14="http://schemas.microsoft.com/office/powerpoint/2010/main" val="2626203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8"/>
          <p:cNvSpPr txBox="1">
            <a:spLocks noChangeArrowheads="1"/>
          </p:cNvSpPr>
          <p:nvPr/>
        </p:nvSpPr>
        <p:spPr bwMode="auto">
          <a:xfrm>
            <a:off x="539750" y="549275"/>
            <a:ext cx="7993063" cy="156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FontTx/>
              <a:buNone/>
            </a:pPr>
            <a:r>
              <a:rPr lang="it-IT" altLang="it-IT" sz="2400" b="1">
                <a:solidFill>
                  <a:srgbClr val="000000"/>
                </a:solidFill>
                <a:cs typeface="Arial" charset="0"/>
              </a:rPr>
              <a:t>BUT</a:t>
            </a:r>
            <a:r>
              <a:rPr lang="it-IT" altLang="it-IT" sz="2400">
                <a:solidFill>
                  <a:srgbClr val="000000"/>
                </a:solidFill>
                <a:cs typeface="Arial" charset="0"/>
              </a:rPr>
              <a:t>… Several authors suggest that thalli of </a:t>
            </a:r>
            <a:r>
              <a:rPr lang="it-IT" altLang="it-IT" sz="2400" i="1">
                <a:solidFill>
                  <a:srgbClr val="000000"/>
                </a:solidFill>
                <a:cs typeface="Arial" charset="0"/>
              </a:rPr>
              <a:t>Parmelia</a:t>
            </a:r>
            <a:r>
              <a:rPr lang="it-IT" altLang="it-IT" sz="2400">
                <a:solidFill>
                  <a:srgbClr val="000000"/>
                </a:solidFill>
                <a:cs typeface="Arial" charset="0"/>
              </a:rPr>
              <a:t> and </a:t>
            </a:r>
            <a:r>
              <a:rPr lang="it-IT" altLang="it-IT" sz="2400" i="1">
                <a:solidFill>
                  <a:srgbClr val="000000"/>
                </a:solidFill>
                <a:cs typeface="Arial" charset="0"/>
              </a:rPr>
              <a:t>Parmotrema</a:t>
            </a:r>
            <a:r>
              <a:rPr lang="it-IT" altLang="it-IT" sz="2400">
                <a:solidFill>
                  <a:srgbClr val="000000"/>
                </a:solidFill>
                <a:cs typeface="Arial" charset="0"/>
              </a:rPr>
              <a:t> rinsed in 99,9% grade acetone, a substance that dissolves the majority of lichen compounds, increase in their bioaccumulation capability.</a:t>
            </a:r>
          </a:p>
        </p:txBody>
      </p:sp>
    </p:spTree>
    <p:extLst>
      <p:ext uri="{BB962C8B-B14F-4D97-AF65-F5344CB8AC3E}">
        <p14:creationId xmlns:p14="http://schemas.microsoft.com/office/powerpoint/2010/main" val="329616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uppo 6"/>
          <p:cNvGrpSpPr>
            <a:grpSpLocks/>
          </p:cNvGrpSpPr>
          <p:nvPr/>
        </p:nvGrpSpPr>
        <p:grpSpPr bwMode="auto">
          <a:xfrm>
            <a:off x="4572000" y="457200"/>
            <a:ext cx="4419600" cy="3048000"/>
            <a:chOff x="4572000" y="457200"/>
            <a:chExt cx="4419600" cy="3048000"/>
          </a:xfrm>
        </p:grpSpPr>
        <p:grpSp>
          <p:nvGrpSpPr>
            <p:cNvPr id="21526" name="Group 4"/>
            <p:cNvGrpSpPr>
              <a:grpSpLocks/>
            </p:cNvGrpSpPr>
            <p:nvPr/>
          </p:nvGrpSpPr>
          <p:grpSpPr bwMode="auto">
            <a:xfrm>
              <a:off x="4572000" y="457200"/>
              <a:ext cx="4419600" cy="3048000"/>
              <a:chOff x="3168" y="288"/>
              <a:chExt cx="2400" cy="1799"/>
            </a:xfrm>
          </p:grpSpPr>
          <p:pic>
            <p:nvPicPr>
              <p:cNvPr id="21528" name="Picture 5" descr="9A-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8" y="288"/>
                <a:ext cx="2400"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Line 6"/>
              <p:cNvSpPr>
                <a:spLocks noChangeShapeType="1"/>
              </p:cNvSpPr>
              <p:nvPr/>
            </p:nvSpPr>
            <p:spPr bwMode="auto">
              <a:xfrm>
                <a:off x="3720" y="2028"/>
                <a:ext cx="204"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t-IT" sz="2400">
                  <a:solidFill>
                    <a:srgbClr val="000000"/>
                  </a:solidFill>
                  <a:latin typeface="Times New Roman" pitchFamily="18" charset="0"/>
                </a:endParaRPr>
              </a:p>
            </p:txBody>
          </p:sp>
        </p:grpSp>
        <p:sp>
          <p:nvSpPr>
            <p:cNvPr id="69638" name="Text Box 11"/>
            <p:cNvSpPr txBox="1">
              <a:spLocks noChangeArrowheads="1"/>
            </p:cNvSpPr>
            <p:nvPr/>
          </p:nvSpPr>
          <p:spPr bwMode="auto">
            <a:xfrm>
              <a:off x="4589463" y="457200"/>
              <a:ext cx="2000250" cy="461963"/>
            </a:xfrm>
            <a:prstGeom prst="rect">
              <a:avLst/>
            </a:prstGeom>
            <a:solidFill>
              <a:srgbClr val="00001E"/>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defRPr/>
              </a:pPr>
              <a:r>
                <a:rPr lang="it-IT" altLang="it-IT" sz="2400" dirty="0" err="1" smtClean="0">
                  <a:solidFill>
                    <a:srgbClr val="FFFFFF"/>
                  </a:solidFill>
                  <a:latin typeface="Arial"/>
                </a:rPr>
                <a:t>pre-esposure</a:t>
              </a:r>
              <a:endParaRPr lang="it-IT" altLang="it-IT" sz="2400" dirty="0" smtClean="0">
                <a:solidFill>
                  <a:srgbClr val="000000"/>
                </a:solidFill>
                <a:latin typeface="Arial"/>
              </a:endParaRPr>
            </a:p>
          </p:txBody>
        </p:sp>
      </p:grpSp>
      <p:grpSp>
        <p:nvGrpSpPr>
          <p:cNvPr id="8" name="Gruppo 7"/>
          <p:cNvGrpSpPr>
            <a:grpSpLocks/>
          </p:cNvGrpSpPr>
          <p:nvPr/>
        </p:nvGrpSpPr>
        <p:grpSpPr bwMode="auto">
          <a:xfrm>
            <a:off x="4548188" y="3657600"/>
            <a:ext cx="4430712" cy="3133725"/>
            <a:chOff x="4547724" y="3657600"/>
            <a:chExt cx="4431176" cy="3133725"/>
          </a:xfrm>
        </p:grpSpPr>
        <p:grpSp>
          <p:nvGrpSpPr>
            <p:cNvPr id="21522" name="Group 7"/>
            <p:cNvGrpSpPr>
              <a:grpSpLocks noChangeAspect="1"/>
            </p:cNvGrpSpPr>
            <p:nvPr/>
          </p:nvGrpSpPr>
          <p:grpSpPr bwMode="auto">
            <a:xfrm>
              <a:off x="4559300" y="3657600"/>
              <a:ext cx="4419600" cy="3133725"/>
              <a:chOff x="3168" y="2352"/>
              <a:chExt cx="2400" cy="1799"/>
            </a:xfrm>
          </p:grpSpPr>
          <p:pic>
            <p:nvPicPr>
              <p:cNvPr id="215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 y="2352"/>
                <a:ext cx="2400" cy="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Line 9"/>
              <p:cNvSpPr>
                <a:spLocks noChangeAspect="1" noChangeShapeType="1"/>
              </p:cNvSpPr>
              <p:nvPr/>
            </p:nvSpPr>
            <p:spPr bwMode="auto">
              <a:xfrm>
                <a:off x="3717" y="4095"/>
                <a:ext cx="73" cy="0"/>
              </a:xfrm>
              <a:prstGeom prst="line">
                <a:avLst/>
              </a:prstGeom>
              <a:noFill/>
              <a:ln w="254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it-IT" sz="2400">
                  <a:solidFill>
                    <a:srgbClr val="000000"/>
                  </a:solidFill>
                  <a:latin typeface="Times New Roman" pitchFamily="18" charset="0"/>
                </a:endParaRPr>
              </a:p>
            </p:txBody>
          </p:sp>
        </p:grpSp>
        <p:sp>
          <p:nvSpPr>
            <p:cNvPr id="69639" name="Text Box 12"/>
            <p:cNvSpPr txBox="1">
              <a:spLocks noChangeArrowheads="1"/>
            </p:cNvSpPr>
            <p:nvPr/>
          </p:nvSpPr>
          <p:spPr bwMode="auto">
            <a:xfrm>
              <a:off x="4547724" y="3668713"/>
              <a:ext cx="2136999" cy="461962"/>
            </a:xfrm>
            <a:prstGeom prst="rect">
              <a:avLst/>
            </a:prstGeom>
            <a:solidFill>
              <a:srgbClr val="00001E"/>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defRPr/>
              </a:pPr>
              <a:r>
                <a:rPr lang="it-IT" altLang="it-IT" sz="2400" dirty="0" smtClean="0">
                  <a:solidFill>
                    <a:srgbClr val="FFFFFF"/>
                  </a:solidFill>
                  <a:latin typeface="Arial"/>
                </a:rPr>
                <a:t>post-</a:t>
              </a:r>
              <a:r>
                <a:rPr lang="it-IT" altLang="it-IT" sz="2400" dirty="0" err="1" smtClean="0">
                  <a:solidFill>
                    <a:srgbClr val="FFFFFF"/>
                  </a:solidFill>
                  <a:latin typeface="Arial"/>
                </a:rPr>
                <a:t>esposure</a:t>
              </a:r>
              <a:endParaRPr lang="it-IT" altLang="it-IT" sz="2400" dirty="0" smtClean="0">
                <a:solidFill>
                  <a:srgbClr val="000000"/>
                </a:solidFill>
                <a:latin typeface="Arial"/>
              </a:endParaRPr>
            </a:p>
          </p:txBody>
        </p:sp>
      </p:grpSp>
      <p:grpSp>
        <p:nvGrpSpPr>
          <p:cNvPr id="9" name="Gruppo 8"/>
          <p:cNvGrpSpPr>
            <a:grpSpLocks/>
          </p:cNvGrpSpPr>
          <p:nvPr/>
        </p:nvGrpSpPr>
        <p:grpSpPr bwMode="auto">
          <a:xfrm>
            <a:off x="7938" y="1485900"/>
            <a:ext cx="4572000" cy="5230813"/>
            <a:chOff x="7414" y="1007648"/>
            <a:chExt cx="4572000" cy="5231316"/>
          </a:xfrm>
        </p:grpSpPr>
        <p:grpSp>
          <p:nvGrpSpPr>
            <p:cNvPr id="21510" name="Group 13"/>
            <p:cNvGrpSpPr>
              <a:grpSpLocks/>
            </p:cNvGrpSpPr>
            <p:nvPr/>
          </p:nvGrpSpPr>
          <p:grpSpPr bwMode="auto">
            <a:xfrm>
              <a:off x="355600" y="1007648"/>
              <a:ext cx="3987800" cy="1966913"/>
              <a:chOff x="3128" y="312"/>
              <a:chExt cx="2512" cy="1239"/>
            </a:xfrm>
          </p:grpSpPr>
          <p:graphicFrame>
            <p:nvGraphicFramePr>
              <p:cNvPr id="21520" name="Object 14"/>
              <p:cNvGraphicFramePr>
                <a:graphicFrameLocks noChangeAspect="1"/>
              </p:cNvGraphicFramePr>
              <p:nvPr/>
            </p:nvGraphicFramePr>
            <p:xfrm>
              <a:off x="3128" y="312"/>
              <a:ext cx="2446" cy="1239"/>
            </p:xfrm>
            <a:graphic>
              <a:graphicData uri="http://schemas.openxmlformats.org/presentationml/2006/ole">
                <mc:AlternateContent xmlns:mc="http://schemas.openxmlformats.org/markup-compatibility/2006">
                  <mc:Choice xmlns:v="urn:schemas-microsoft-com:vml" Requires="v">
                    <p:oleObj spid="_x0000_s15365" name="Foglio di lavoro" r:id="rId5" imgW="4305605" imgH="2181454" progId="Excel.Sheet.8">
                      <p:embed/>
                    </p:oleObj>
                  </mc:Choice>
                  <mc:Fallback>
                    <p:oleObj name="Foglio di lavoro" r:id="rId5" imgW="4305605" imgH="2181454"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8" y="312"/>
                            <a:ext cx="2446" cy="1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48" name="Text Box 15"/>
              <p:cNvSpPr txBox="1">
                <a:spLocks noChangeArrowheads="1"/>
              </p:cNvSpPr>
              <p:nvPr/>
            </p:nvSpPr>
            <p:spPr bwMode="auto">
              <a:xfrm>
                <a:off x="5208" y="424"/>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defRPr/>
                </a:pPr>
                <a:r>
                  <a:rPr lang="it-IT" altLang="it-IT" sz="2400" b="1" dirty="0" smtClean="0">
                    <a:solidFill>
                      <a:srgbClr val="000000"/>
                    </a:solidFill>
                    <a:latin typeface="Arial"/>
                  </a:rPr>
                  <a:t>Al</a:t>
                </a:r>
                <a:endParaRPr lang="it-IT" altLang="it-IT" dirty="0" smtClean="0">
                  <a:solidFill>
                    <a:srgbClr val="000000"/>
                  </a:solidFill>
                  <a:latin typeface="Arial"/>
                </a:endParaRPr>
              </a:p>
            </p:txBody>
          </p:sp>
        </p:grpSp>
        <p:grpSp>
          <p:nvGrpSpPr>
            <p:cNvPr id="21511" name="Group 16"/>
            <p:cNvGrpSpPr>
              <a:grpSpLocks/>
            </p:cNvGrpSpPr>
            <p:nvPr/>
          </p:nvGrpSpPr>
          <p:grpSpPr bwMode="auto">
            <a:xfrm>
              <a:off x="365127" y="2984085"/>
              <a:ext cx="3978277" cy="1970088"/>
              <a:chOff x="3118" y="1629"/>
              <a:chExt cx="2506" cy="1241"/>
            </a:xfrm>
          </p:grpSpPr>
          <p:graphicFrame>
            <p:nvGraphicFramePr>
              <p:cNvPr id="21518" name="Object 17"/>
              <p:cNvGraphicFramePr>
                <a:graphicFrameLocks noChangeAspect="1"/>
              </p:cNvGraphicFramePr>
              <p:nvPr/>
            </p:nvGraphicFramePr>
            <p:xfrm>
              <a:off x="3118" y="1629"/>
              <a:ext cx="2446" cy="1241"/>
            </p:xfrm>
            <a:graphic>
              <a:graphicData uri="http://schemas.openxmlformats.org/presentationml/2006/ole">
                <mc:AlternateContent xmlns:mc="http://schemas.openxmlformats.org/markup-compatibility/2006">
                  <mc:Choice xmlns:v="urn:schemas-microsoft-com:vml" Requires="v">
                    <p:oleObj spid="_x0000_s15366" name="Foglio di lavoro" r:id="rId7" imgW="4315054" imgH="2191207" progId="Excel.Sheet.8">
                      <p:embed/>
                    </p:oleObj>
                  </mc:Choice>
                  <mc:Fallback>
                    <p:oleObj name="Foglio di lavoro" r:id="rId7" imgW="4315054" imgH="2191207" progId="Excel.Sheet.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18" y="1629"/>
                            <a:ext cx="2446" cy="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46" name="Text Box 18"/>
              <p:cNvSpPr txBox="1">
                <a:spLocks noChangeArrowheads="1"/>
              </p:cNvSpPr>
              <p:nvPr/>
            </p:nvSpPr>
            <p:spPr bwMode="auto">
              <a:xfrm>
                <a:off x="5192" y="1736"/>
                <a:ext cx="4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defRPr/>
                </a:pPr>
                <a:r>
                  <a:rPr lang="it-IT" altLang="it-IT" sz="2400" b="1" dirty="0" smtClean="0">
                    <a:solidFill>
                      <a:srgbClr val="000000"/>
                    </a:solidFill>
                    <a:latin typeface="Arial"/>
                  </a:rPr>
                  <a:t>Fe</a:t>
                </a:r>
                <a:endParaRPr lang="it-IT" altLang="it-IT" dirty="0" smtClean="0">
                  <a:solidFill>
                    <a:srgbClr val="000000"/>
                  </a:solidFill>
                  <a:latin typeface="Arial"/>
                </a:endParaRPr>
              </a:p>
            </p:txBody>
          </p:sp>
        </p:grpSp>
        <p:sp>
          <p:nvSpPr>
            <p:cNvPr id="69642" name="Text Box 20"/>
            <p:cNvSpPr txBox="1">
              <a:spLocks noChangeArrowheads="1"/>
            </p:cNvSpPr>
            <p:nvPr/>
          </p:nvSpPr>
          <p:spPr bwMode="auto">
            <a:xfrm>
              <a:off x="159814" y="5038699"/>
              <a:ext cx="4419600" cy="120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0" fontAlgn="base" hangingPunct="0">
                <a:spcBef>
                  <a:spcPct val="0"/>
                </a:spcBef>
                <a:spcAft>
                  <a:spcPct val="0"/>
                </a:spcAft>
                <a:buFontTx/>
                <a:buNone/>
                <a:defRPr/>
              </a:pPr>
              <a:r>
                <a:rPr lang="it-IT" altLang="it-IT" sz="2400" b="1" dirty="0" smtClean="0">
                  <a:solidFill>
                    <a:srgbClr val="FFE43D"/>
                  </a:solidFill>
                  <a:latin typeface="Arial"/>
                </a:rPr>
                <a:t>Lower </a:t>
              </a:r>
              <a:r>
                <a:rPr lang="it-IT" altLang="it-IT" sz="2400" b="1" dirty="0" err="1" smtClean="0">
                  <a:solidFill>
                    <a:srgbClr val="FFE43D"/>
                  </a:solidFill>
                  <a:latin typeface="Arial"/>
                </a:rPr>
                <a:t>element</a:t>
              </a:r>
              <a:r>
                <a:rPr lang="it-IT" altLang="it-IT" sz="2400" b="1" dirty="0" smtClean="0">
                  <a:solidFill>
                    <a:srgbClr val="FFE43D"/>
                  </a:solidFill>
                  <a:latin typeface="Arial"/>
                </a:rPr>
                <a:t> </a:t>
              </a:r>
              <a:r>
                <a:rPr lang="it-IT" altLang="it-IT" sz="2400" b="1" dirty="0" err="1" smtClean="0">
                  <a:solidFill>
                    <a:srgbClr val="FFE43D"/>
                  </a:solidFill>
                  <a:latin typeface="Arial"/>
                </a:rPr>
                <a:t>content</a:t>
              </a:r>
              <a:r>
                <a:rPr lang="it-IT" altLang="it-IT" sz="2400" b="1" dirty="0" smtClean="0">
                  <a:solidFill>
                    <a:srgbClr val="FFE43D"/>
                  </a:solidFill>
                  <a:latin typeface="Arial"/>
                </a:rPr>
                <a:t> </a:t>
              </a:r>
              <a:r>
                <a:rPr lang="it-IT" altLang="it-IT" sz="2400" b="1" dirty="0" err="1" smtClean="0">
                  <a:solidFill>
                    <a:srgbClr val="FFE43D"/>
                  </a:solidFill>
                  <a:latin typeface="Arial"/>
                </a:rPr>
                <a:t>is</a:t>
              </a:r>
              <a:r>
                <a:rPr lang="it-IT" altLang="it-IT" sz="2400" b="1" dirty="0" smtClean="0">
                  <a:solidFill>
                    <a:srgbClr val="FFE43D"/>
                  </a:solidFill>
                  <a:latin typeface="Arial"/>
                </a:rPr>
                <a:t> </a:t>
              </a:r>
              <a:r>
                <a:rPr lang="it-IT" altLang="it-IT" sz="2400" b="1" dirty="0" err="1" smtClean="0">
                  <a:solidFill>
                    <a:srgbClr val="FFE43D"/>
                  </a:solidFill>
                  <a:latin typeface="Arial"/>
                </a:rPr>
                <a:t>observed</a:t>
              </a:r>
              <a:r>
                <a:rPr lang="it-IT" altLang="it-IT" sz="2400" b="1" dirty="0" smtClean="0">
                  <a:solidFill>
                    <a:srgbClr val="FFE43D"/>
                  </a:solidFill>
                  <a:latin typeface="Arial"/>
                </a:rPr>
                <a:t> </a:t>
              </a:r>
              <a:r>
                <a:rPr lang="it-IT" altLang="it-IT" sz="2400" b="1" dirty="0" err="1" smtClean="0">
                  <a:solidFill>
                    <a:srgbClr val="FFE43D"/>
                  </a:solidFill>
                  <a:latin typeface="Arial"/>
                </a:rPr>
                <a:t>after</a:t>
              </a:r>
              <a:r>
                <a:rPr lang="it-IT" altLang="it-IT" sz="2400" b="1" dirty="0" smtClean="0">
                  <a:solidFill>
                    <a:srgbClr val="FFE43D"/>
                  </a:solidFill>
                  <a:latin typeface="Arial"/>
                </a:rPr>
                <a:t> </a:t>
              </a:r>
              <a:r>
                <a:rPr lang="it-IT" altLang="it-IT" sz="2400" b="1" dirty="0" err="1" smtClean="0">
                  <a:solidFill>
                    <a:srgbClr val="FFE43D"/>
                  </a:solidFill>
                  <a:latin typeface="Arial"/>
                </a:rPr>
                <a:t>washing</a:t>
              </a:r>
              <a:r>
                <a:rPr lang="it-IT" altLang="it-IT" sz="2400" b="1" dirty="0" smtClean="0">
                  <a:solidFill>
                    <a:srgbClr val="FFE43D"/>
                  </a:solidFill>
                  <a:latin typeface="Arial"/>
                </a:rPr>
                <a:t> in </a:t>
              </a:r>
              <a:r>
                <a:rPr lang="it-IT" altLang="it-IT" sz="2400" b="1" dirty="0" err="1" smtClean="0">
                  <a:solidFill>
                    <a:srgbClr val="FFE43D"/>
                  </a:solidFill>
                  <a:latin typeface="Arial"/>
                </a:rPr>
                <a:t>distilled</a:t>
              </a:r>
              <a:r>
                <a:rPr lang="it-IT" altLang="it-IT" sz="2400" b="1" dirty="0" smtClean="0">
                  <a:solidFill>
                    <a:srgbClr val="FFE43D"/>
                  </a:solidFill>
                  <a:latin typeface="Arial"/>
                </a:rPr>
                <a:t> water</a:t>
              </a:r>
              <a:endParaRPr lang="it-IT" altLang="it-IT" sz="2400" dirty="0" smtClean="0">
                <a:solidFill>
                  <a:srgbClr val="000000"/>
                </a:solidFill>
                <a:latin typeface="Arial"/>
              </a:endParaRPr>
            </a:p>
          </p:txBody>
        </p:sp>
        <p:sp>
          <p:nvSpPr>
            <p:cNvPr id="69644" name="Text Box 22"/>
            <p:cNvSpPr txBox="1">
              <a:spLocks noChangeArrowheads="1"/>
            </p:cNvSpPr>
            <p:nvPr/>
          </p:nvSpPr>
          <p:spPr bwMode="auto">
            <a:xfrm rot="-5400000">
              <a:off x="-983296" y="2673111"/>
              <a:ext cx="228622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0" fontAlgn="base" hangingPunct="0">
                <a:spcBef>
                  <a:spcPct val="0"/>
                </a:spcBef>
                <a:spcAft>
                  <a:spcPct val="0"/>
                </a:spcAft>
                <a:buFontTx/>
                <a:buNone/>
                <a:defRPr/>
              </a:pPr>
              <a:r>
                <a:rPr lang="it-IT" altLang="it-IT" sz="2000" dirty="0" err="1" smtClean="0">
                  <a:solidFill>
                    <a:srgbClr val="FFFFFF"/>
                  </a:solidFill>
                  <a:latin typeface="Arial"/>
                </a:rPr>
                <a:t>μg</a:t>
              </a:r>
              <a:r>
                <a:rPr lang="it-IT" altLang="it-IT" sz="2000" dirty="0" smtClean="0">
                  <a:solidFill>
                    <a:srgbClr val="FFFFFF"/>
                  </a:solidFill>
                  <a:latin typeface="Arial"/>
                </a:rPr>
                <a:t> g</a:t>
              </a:r>
              <a:r>
                <a:rPr lang="it-IT" altLang="it-IT" sz="2000" baseline="30000" dirty="0" smtClean="0">
                  <a:solidFill>
                    <a:srgbClr val="FFFFFF"/>
                  </a:solidFill>
                  <a:latin typeface="Arial"/>
                </a:rPr>
                <a:t>-1</a:t>
              </a:r>
              <a:r>
                <a:rPr lang="it-IT" altLang="it-IT" sz="2000" dirty="0" smtClean="0">
                  <a:solidFill>
                    <a:srgbClr val="FFFFFF"/>
                  </a:solidFill>
                  <a:latin typeface="Arial"/>
                </a:rPr>
                <a:t> peso secco</a:t>
              </a:r>
            </a:p>
          </p:txBody>
        </p:sp>
        <p:sp>
          <p:nvSpPr>
            <p:cNvPr id="2" name="CasellaDiTesto 1"/>
            <p:cNvSpPr txBox="1"/>
            <p:nvPr/>
          </p:nvSpPr>
          <p:spPr>
            <a:xfrm>
              <a:off x="971026" y="1414087"/>
              <a:ext cx="1800225" cy="369924"/>
            </a:xfrm>
            <a:prstGeom prst="rect">
              <a:avLst/>
            </a:prstGeom>
            <a:noFill/>
          </p:spPr>
          <p:txBody>
            <a:bodyPr>
              <a:spAutoFit/>
            </a:bodyPr>
            <a:lstStyle/>
            <a:p>
              <a:pPr eaLnBrk="0" fontAlgn="base" hangingPunct="0">
                <a:spcBef>
                  <a:spcPct val="0"/>
                </a:spcBef>
                <a:spcAft>
                  <a:spcPct val="0"/>
                </a:spcAft>
                <a:defRPr/>
              </a:pPr>
              <a:r>
                <a:rPr lang="it-IT" dirty="0" err="1">
                  <a:solidFill>
                    <a:srgbClr val="000000"/>
                  </a:solidFill>
                </a:rPr>
                <a:t>Pre-washed</a:t>
              </a:r>
              <a:endParaRPr lang="it-IT" dirty="0">
                <a:solidFill>
                  <a:srgbClr val="000000"/>
                </a:solidFill>
              </a:endParaRPr>
            </a:p>
          </p:txBody>
        </p:sp>
        <p:sp>
          <p:nvSpPr>
            <p:cNvPr id="22" name="CasellaDiTesto 21"/>
            <p:cNvSpPr txBox="1"/>
            <p:nvPr/>
          </p:nvSpPr>
          <p:spPr>
            <a:xfrm>
              <a:off x="1182164" y="1731618"/>
              <a:ext cx="1230312" cy="369924"/>
            </a:xfrm>
            <a:prstGeom prst="rect">
              <a:avLst/>
            </a:prstGeom>
            <a:noFill/>
          </p:spPr>
          <p:txBody>
            <a:bodyPr>
              <a:spAutoFit/>
            </a:bodyPr>
            <a:lstStyle/>
            <a:p>
              <a:pPr eaLnBrk="0" fontAlgn="base" hangingPunct="0">
                <a:spcBef>
                  <a:spcPct val="0"/>
                </a:spcBef>
                <a:spcAft>
                  <a:spcPct val="0"/>
                </a:spcAft>
                <a:defRPr/>
              </a:pPr>
              <a:r>
                <a:rPr lang="it-IT" dirty="0">
                  <a:solidFill>
                    <a:srgbClr val="000000"/>
                  </a:solidFill>
                </a:rPr>
                <a:t>Post-w.</a:t>
              </a:r>
            </a:p>
          </p:txBody>
        </p:sp>
        <p:cxnSp>
          <p:nvCxnSpPr>
            <p:cNvPr id="21516" name="Connettore 1 3"/>
            <p:cNvCxnSpPr>
              <a:cxnSpLocks noChangeShapeType="1"/>
            </p:cNvCxnSpPr>
            <p:nvPr/>
          </p:nvCxnSpPr>
          <p:spPr bwMode="auto">
            <a:xfrm flipV="1">
              <a:off x="1195366" y="2059988"/>
              <a:ext cx="226870" cy="31995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17" name="Connettore 1 5"/>
            <p:cNvCxnSpPr>
              <a:cxnSpLocks noChangeShapeType="1"/>
            </p:cNvCxnSpPr>
            <p:nvPr/>
          </p:nvCxnSpPr>
          <p:spPr bwMode="auto">
            <a:xfrm flipV="1">
              <a:off x="1026192" y="1731600"/>
              <a:ext cx="169174" cy="184666"/>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30" name="Text Box 3"/>
          <p:cNvSpPr txBox="1">
            <a:spLocks noChangeArrowheads="1"/>
          </p:cNvSpPr>
          <p:nvPr/>
        </p:nvSpPr>
        <p:spPr bwMode="auto">
          <a:xfrm>
            <a:off x="165100" y="201613"/>
            <a:ext cx="41783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a:solidFill>
                  <a:srgbClr val="000000"/>
                </a:solidFill>
              </a:rPr>
              <a:t>Washing the material before the analysis can remove part of the particulate matter.</a:t>
            </a:r>
          </a:p>
        </p:txBody>
      </p:sp>
    </p:spTree>
    <p:extLst>
      <p:ext uri="{BB962C8B-B14F-4D97-AF65-F5344CB8AC3E}">
        <p14:creationId xmlns:p14="http://schemas.microsoft.com/office/powerpoint/2010/main" val="3593848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81000" y="1916113"/>
            <a:ext cx="8382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dirty="0">
                <a:solidFill>
                  <a:srgbClr val="000000"/>
                </a:solidFill>
              </a:rPr>
              <a:t>The </a:t>
            </a:r>
            <a:r>
              <a:rPr lang="it-IT" altLang="it-IT" sz="2400" dirty="0" err="1">
                <a:solidFill>
                  <a:srgbClr val="000000"/>
                </a:solidFill>
              </a:rPr>
              <a:t>particulate</a:t>
            </a:r>
            <a:r>
              <a:rPr lang="it-IT" altLang="it-IT" sz="2400" dirty="0">
                <a:solidFill>
                  <a:srgbClr val="000000"/>
                </a:solidFill>
              </a:rPr>
              <a:t> </a:t>
            </a:r>
            <a:r>
              <a:rPr lang="it-IT" altLang="it-IT" sz="2400" dirty="0" err="1">
                <a:solidFill>
                  <a:srgbClr val="000000"/>
                </a:solidFill>
              </a:rPr>
              <a:t>entrapped</a:t>
            </a:r>
            <a:r>
              <a:rPr lang="it-IT" altLang="it-IT" sz="2400" dirty="0">
                <a:solidFill>
                  <a:srgbClr val="000000"/>
                </a:solidFill>
              </a:rPr>
              <a:t> on the </a:t>
            </a:r>
            <a:r>
              <a:rPr lang="it-IT" altLang="it-IT" sz="2400" dirty="0" err="1">
                <a:solidFill>
                  <a:srgbClr val="000000"/>
                </a:solidFill>
              </a:rPr>
              <a:t>outer</a:t>
            </a:r>
            <a:r>
              <a:rPr lang="it-IT" altLang="it-IT" sz="2400" dirty="0">
                <a:solidFill>
                  <a:srgbClr val="000000"/>
                </a:solidFill>
              </a:rPr>
              <a:t> </a:t>
            </a:r>
            <a:r>
              <a:rPr lang="it-IT" altLang="it-IT" sz="2400" dirty="0" err="1">
                <a:solidFill>
                  <a:srgbClr val="000000"/>
                </a:solidFill>
              </a:rPr>
              <a:t>surface</a:t>
            </a:r>
            <a:r>
              <a:rPr lang="it-IT" altLang="it-IT" sz="2400" dirty="0">
                <a:solidFill>
                  <a:srgbClr val="000000"/>
                </a:solidFill>
              </a:rPr>
              <a:t>, or </a:t>
            </a:r>
            <a:r>
              <a:rPr lang="it-IT" altLang="it-IT" sz="2400" dirty="0" err="1">
                <a:solidFill>
                  <a:srgbClr val="000000"/>
                </a:solidFill>
              </a:rPr>
              <a:t>present</a:t>
            </a:r>
            <a:r>
              <a:rPr lang="it-IT" altLang="it-IT" sz="2400" dirty="0">
                <a:solidFill>
                  <a:srgbClr val="000000"/>
                </a:solidFill>
              </a:rPr>
              <a:t> </a:t>
            </a:r>
            <a:r>
              <a:rPr lang="it-IT" altLang="it-IT" sz="2400" dirty="0" err="1">
                <a:solidFill>
                  <a:srgbClr val="000000"/>
                </a:solidFill>
              </a:rPr>
              <a:t>within</a:t>
            </a:r>
            <a:r>
              <a:rPr lang="it-IT" altLang="it-IT" sz="2400" dirty="0">
                <a:solidFill>
                  <a:srgbClr val="000000"/>
                </a:solidFill>
              </a:rPr>
              <a:t> the </a:t>
            </a:r>
            <a:r>
              <a:rPr lang="it-IT" altLang="it-IT" sz="2400" dirty="0" err="1">
                <a:solidFill>
                  <a:srgbClr val="000000"/>
                </a:solidFill>
              </a:rPr>
              <a:t>thallus</a:t>
            </a:r>
            <a:r>
              <a:rPr lang="it-IT" altLang="it-IT" sz="2400" dirty="0">
                <a:solidFill>
                  <a:srgbClr val="000000"/>
                </a:solidFill>
              </a:rPr>
              <a:t> </a:t>
            </a:r>
            <a:r>
              <a:rPr lang="it-IT" altLang="it-IT" sz="2400" u="sng" dirty="0" err="1">
                <a:solidFill>
                  <a:srgbClr val="000000"/>
                </a:solidFill>
              </a:rPr>
              <a:t>may</a:t>
            </a:r>
            <a:r>
              <a:rPr lang="it-IT" altLang="it-IT" sz="2400" u="sng" dirty="0">
                <a:solidFill>
                  <a:srgbClr val="000000"/>
                </a:solidFill>
              </a:rPr>
              <a:t> be </a:t>
            </a:r>
            <a:r>
              <a:rPr lang="it-IT" altLang="it-IT" sz="2400" u="sng" dirty="0" err="1">
                <a:solidFill>
                  <a:srgbClr val="000000"/>
                </a:solidFill>
              </a:rPr>
              <a:t>partially</a:t>
            </a:r>
            <a:r>
              <a:rPr lang="it-IT" altLang="it-IT" sz="2400" u="sng" dirty="0">
                <a:solidFill>
                  <a:srgbClr val="000000"/>
                </a:solidFill>
              </a:rPr>
              <a:t> or </a:t>
            </a:r>
            <a:r>
              <a:rPr lang="it-IT" altLang="it-IT" sz="2400" u="sng" dirty="0" err="1">
                <a:solidFill>
                  <a:srgbClr val="000000"/>
                </a:solidFill>
              </a:rPr>
              <a:t>totally</a:t>
            </a:r>
            <a:r>
              <a:rPr lang="it-IT" altLang="it-IT" sz="2400" u="sng" dirty="0">
                <a:solidFill>
                  <a:srgbClr val="000000"/>
                </a:solidFill>
              </a:rPr>
              <a:t> </a:t>
            </a:r>
            <a:r>
              <a:rPr lang="it-IT" altLang="it-IT" sz="2400" u="sng" dirty="0" err="1">
                <a:solidFill>
                  <a:srgbClr val="000000"/>
                </a:solidFill>
              </a:rPr>
              <a:t>solubilised</a:t>
            </a:r>
            <a:r>
              <a:rPr lang="it-IT" altLang="it-IT" sz="2400" dirty="0">
                <a:solidFill>
                  <a:srgbClr val="000000"/>
                </a:solidFill>
              </a:rPr>
              <a:t> by the </a:t>
            </a:r>
            <a:r>
              <a:rPr lang="it-IT" altLang="it-IT" sz="2400" dirty="0" err="1">
                <a:solidFill>
                  <a:srgbClr val="000000"/>
                </a:solidFill>
              </a:rPr>
              <a:t>metabolic</a:t>
            </a:r>
            <a:r>
              <a:rPr lang="it-IT" altLang="it-IT" sz="2400" dirty="0">
                <a:solidFill>
                  <a:srgbClr val="000000"/>
                </a:solidFill>
              </a:rPr>
              <a:t> </a:t>
            </a:r>
            <a:r>
              <a:rPr lang="it-IT" altLang="it-IT" sz="2400" dirty="0" err="1">
                <a:solidFill>
                  <a:srgbClr val="000000"/>
                </a:solidFill>
              </a:rPr>
              <a:t>excretions</a:t>
            </a:r>
            <a:r>
              <a:rPr lang="it-IT" altLang="it-IT" sz="2400" dirty="0">
                <a:solidFill>
                  <a:srgbClr val="000000"/>
                </a:solidFill>
              </a:rPr>
              <a:t> (</a:t>
            </a:r>
            <a:r>
              <a:rPr lang="it-IT" altLang="it-IT" sz="2400" dirty="0" err="1">
                <a:solidFill>
                  <a:srgbClr val="000000"/>
                </a:solidFill>
              </a:rPr>
              <a:t>see</a:t>
            </a:r>
            <a:r>
              <a:rPr lang="it-IT" altLang="it-IT" sz="2400" dirty="0">
                <a:solidFill>
                  <a:srgbClr val="000000"/>
                </a:solidFill>
              </a:rPr>
              <a:t> </a:t>
            </a:r>
            <a:r>
              <a:rPr lang="it-IT" altLang="it-IT" sz="2400" dirty="0" err="1">
                <a:solidFill>
                  <a:srgbClr val="000000"/>
                </a:solidFill>
              </a:rPr>
              <a:t>below</a:t>
            </a:r>
            <a:r>
              <a:rPr lang="it-IT" altLang="it-IT" sz="2400" dirty="0">
                <a:solidFill>
                  <a:srgbClr val="000000"/>
                </a:solidFill>
              </a:rPr>
              <a:t>) and CO</a:t>
            </a:r>
            <a:r>
              <a:rPr lang="it-IT" altLang="it-IT" sz="2400" baseline="-25000" dirty="0">
                <a:solidFill>
                  <a:srgbClr val="000000"/>
                </a:solidFill>
              </a:rPr>
              <a:t>2</a:t>
            </a:r>
            <a:r>
              <a:rPr lang="it-IT" altLang="it-IT" sz="2400" dirty="0">
                <a:solidFill>
                  <a:srgbClr val="000000"/>
                </a:solidFill>
              </a:rPr>
              <a:t> </a:t>
            </a:r>
            <a:r>
              <a:rPr lang="it-IT" altLang="it-IT" sz="2400" dirty="0" err="1">
                <a:solidFill>
                  <a:srgbClr val="000000"/>
                </a:solidFill>
              </a:rPr>
              <a:t>released</a:t>
            </a:r>
            <a:r>
              <a:rPr lang="it-IT" altLang="it-IT" sz="2400" dirty="0">
                <a:solidFill>
                  <a:srgbClr val="000000"/>
                </a:solidFill>
              </a:rPr>
              <a:t> by the living </a:t>
            </a:r>
            <a:r>
              <a:rPr lang="it-IT" altLang="it-IT" sz="2400" dirty="0" err="1">
                <a:solidFill>
                  <a:srgbClr val="000000"/>
                </a:solidFill>
              </a:rPr>
              <a:t>organisms</a:t>
            </a:r>
            <a:r>
              <a:rPr lang="it-IT" altLang="it-IT" sz="2400" dirty="0">
                <a:solidFill>
                  <a:srgbClr val="000000"/>
                </a:solidFill>
              </a:rPr>
              <a:t> with </a:t>
            </a:r>
            <a:r>
              <a:rPr lang="it-IT" altLang="it-IT" sz="2400" dirty="0" err="1">
                <a:solidFill>
                  <a:srgbClr val="000000"/>
                </a:solidFill>
              </a:rPr>
              <a:t>respiration</a:t>
            </a:r>
            <a:r>
              <a:rPr lang="it-IT" altLang="it-IT" sz="2400" dirty="0">
                <a:solidFill>
                  <a:srgbClr val="000000"/>
                </a:solidFill>
              </a:rPr>
              <a:t>, or by the </a:t>
            </a:r>
            <a:r>
              <a:rPr lang="it-IT" altLang="it-IT" sz="2400" dirty="0" err="1">
                <a:solidFill>
                  <a:srgbClr val="000000"/>
                </a:solidFill>
              </a:rPr>
              <a:t>low</a:t>
            </a:r>
            <a:r>
              <a:rPr lang="it-IT" altLang="it-IT" sz="2400" dirty="0">
                <a:solidFill>
                  <a:srgbClr val="000000"/>
                </a:solidFill>
              </a:rPr>
              <a:t> </a:t>
            </a:r>
            <a:r>
              <a:rPr lang="it-IT" altLang="it-IT" sz="2400" dirty="0" err="1">
                <a:solidFill>
                  <a:srgbClr val="000000"/>
                </a:solidFill>
              </a:rPr>
              <a:t>pH</a:t>
            </a:r>
            <a:r>
              <a:rPr lang="it-IT" altLang="it-IT" sz="2400" dirty="0">
                <a:solidFill>
                  <a:srgbClr val="000000"/>
                </a:solidFill>
              </a:rPr>
              <a:t> of single </a:t>
            </a:r>
            <a:r>
              <a:rPr lang="it-IT" altLang="it-IT" sz="2400" dirty="0" err="1">
                <a:solidFill>
                  <a:srgbClr val="000000"/>
                </a:solidFill>
              </a:rPr>
              <a:t>rain</a:t>
            </a:r>
            <a:r>
              <a:rPr lang="it-IT" altLang="it-IT" sz="2400" dirty="0">
                <a:solidFill>
                  <a:srgbClr val="000000"/>
                </a:solidFill>
              </a:rPr>
              <a:t> </a:t>
            </a:r>
            <a:r>
              <a:rPr lang="it-IT" altLang="it-IT" sz="2400" dirty="0" err="1">
                <a:solidFill>
                  <a:srgbClr val="000000"/>
                </a:solidFill>
              </a:rPr>
              <a:t>events</a:t>
            </a:r>
            <a:r>
              <a:rPr lang="it-IT" altLang="it-IT" sz="2400" dirty="0">
                <a:solidFill>
                  <a:srgbClr val="000000"/>
                </a:solidFill>
              </a:rPr>
              <a:t>, </a:t>
            </a:r>
            <a:r>
              <a:rPr lang="it-IT" altLang="it-IT" sz="2400" dirty="0" err="1">
                <a:solidFill>
                  <a:srgbClr val="000000"/>
                </a:solidFill>
              </a:rPr>
              <a:t>not</a:t>
            </a:r>
            <a:r>
              <a:rPr lang="it-IT" altLang="it-IT" sz="2400" dirty="0">
                <a:solidFill>
                  <a:srgbClr val="000000"/>
                </a:solidFill>
              </a:rPr>
              <a:t> </a:t>
            </a:r>
            <a:r>
              <a:rPr lang="it-IT" altLang="it-IT" sz="2400" dirty="0" err="1">
                <a:solidFill>
                  <a:srgbClr val="000000"/>
                </a:solidFill>
              </a:rPr>
              <a:t>particularly</a:t>
            </a:r>
            <a:r>
              <a:rPr lang="it-IT" altLang="it-IT" sz="2400" dirty="0">
                <a:solidFill>
                  <a:srgbClr val="000000"/>
                </a:solidFill>
              </a:rPr>
              <a:t> rare in </a:t>
            </a:r>
            <a:r>
              <a:rPr lang="it-IT" altLang="it-IT" sz="2400" dirty="0" err="1">
                <a:solidFill>
                  <a:srgbClr val="000000"/>
                </a:solidFill>
              </a:rPr>
              <a:t>polluted</a:t>
            </a:r>
            <a:r>
              <a:rPr lang="it-IT" altLang="it-IT" sz="2400" dirty="0">
                <a:solidFill>
                  <a:srgbClr val="000000"/>
                </a:solidFill>
              </a:rPr>
              <a:t> </a:t>
            </a:r>
            <a:r>
              <a:rPr lang="it-IT" altLang="it-IT" sz="2400" dirty="0" err="1">
                <a:solidFill>
                  <a:srgbClr val="000000"/>
                </a:solidFill>
              </a:rPr>
              <a:t>areas</a:t>
            </a:r>
            <a:r>
              <a:rPr lang="it-IT" altLang="it-IT" sz="2400" dirty="0">
                <a:solidFill>
                  <a:srgbClr val="000000"/>
                </a:solidFill>
              </a:rPr>
              <a:t>. In </a:t>
            </a:r>
            <a:r>
              <a:rPr lang="it-IT" altLang="it-IT" sz="2400" dirty="0" err="1">
                <a:solidFill>
                  <a:srgbClr val="000000"/>
                </a:solidFill>
              </a:rPr>
              <a:t>this</a:t>
            </a:r>
            <a:r>
              <a:rPr lang="it-IT" altLang="it-IT" sz="2400" dirty="0">
                <a:solidFill>
                  <a:srgbClr val="000000"/>
                </a:solidFill>
              </a:rPr>
              <a:t> way, </a:t>
            </a:r>
            <a:r>
              <a:rPr lang="it-IT" altLang="it-IT" sz="2400" u="sng" dirty="0">
                <a:solidFill>
                  <a:srgbClr val="000000"/>
                </a:solidFill>
              </a:rPr>
              <a:t>some of the </a:t>
            </a:r>
            <a:r>
              <a:rPr lang="it-IT" altLang="it-IT" sz="2400" u="sng" dirty="0" err="1">
                <a:solidFill>
                  <a:srgbClr val="000000"/>
                </a:solidFill>
              </a:rPr>
              <a:t>substances</a:t>
            </a:r>
            <a:r>
              <a:rPr lang="it-IT" altLang="it-IT" sz="2400" u="sng" dirty="0">
                <a:solidFill>
                  <a:srgbClr val="000000"/>
                </a:solidFill>
              </a:rPr>
              <a:t> </a:t>
            </a:r>
            <a:r>
              <a:rPr lang="it-IT" altLang="it-IT" sz="2400" u="sng" dirty="0" err="1">
                <a:solidFill>
                  <a:srgbClr val="000000"/>
                </a:solidFill>
              </a:rPr>
              <a:t>become</a:t>
            </a:r>
            <a:r>
              <a:rPr lang="it-IT" altLang="it-IT" sz="2400" u="sng" dirty="0">
                <a:solidFill>
                  <a:srgbClr val="000000"/>
                </a:solidFill>
              </a:rPr>
              <a:t> </a:t>
            </a:r>
            <a:r>
              <a:rPr lang="it-IT" altLang="it-IT" sz="2400" u="sng" dirty="0" err="1">
                <a:solidFill>
                  <a:srgbClr val="000000"/>
                </a:solidFill>
              </a:rPr>
              <a:t>available</a:t>
            </a:r>
            <a:r>
              <a:rPr lang="it-IT" altLang="it-IT" sz="2400" u="sng" dirty="0">
                <a:solidFill>
                  <a:srgbClr val="000000"/>
                </a:solidFill>
              </a:rPr>
              <a:t> in </a:t>
            </a:r>
            <a:r>
              <a:rPr lang="it-IT" altLang="it-IT" sz="2400" u="sng" dirty="0" err="1">
                <a:solidFill>
                  <a:srgbClr val="000000"/>
                </a:solidFill>
              </a:rPr>
              <a:t>ionic</a:t>
            </a:r>
            <a:r>
              <a:rPr lang="it-IT" altLang="it-IT" sz="2400" u="sng" dirty="0">
                <a:solidFill>
                  <a:srgbClr val="000000"/>
                </a:solidFill>
              </a:rPr>
              <a:t> </a:t>
            </a:r>
            <a:r>
              <a:rPr lang="it-IT" altLang="it-IT" sz="2400" u="sng" dirty="0" err="1">
                <a:solidFill>
                  <a:srgbClr val="000000"/>
                </a:solidFill>
              </a:rPr>
              <a:t>form</a:t>
            </a:r>
            <a:r>
              <a:rPr lang="it-IT" altLang="it-IT" sz="2400" dirty="0">
                <a:solidFill>
                  <a:srgbClr val="000000"/>
                </a:solidFill>
              </a:rPr>
              <a:t>.</a:t>
            </a:r>
          </a:p>
        </p:txBody>
      </p:sp>
      <p:pic>
        <p:nvPicPr>
          <p:cNvPr id="32771" name="Picture 4"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409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457200"/>
            <a:ext cx="8153400" cy="637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0" fontAlgn="base" hangingPunct="0">
              <a:spcBef>
                <a:spcPct val="0"/>
              </a:spcBef>
              <a:spcAft>
                <a:spcPct val="0"/>
              </a:spcAft>
              <a:defRPr/>
            </a:pPr>
            <a:r>
              <a:rPr lang="it-IT" altLang="it-IT" b="1" dirty="0" smtClean="0">
                <a:solidFill>
                  <a:srgbClr val="000000"/>
                </a:solidFill>
                <a:latin typeface="Arial"/>
              </a:rPr>
              <a:t>The </a:t>
            </a:r>
            <a:r>
              <a:rPr lang="it-IT" altLang="it-IT" b="1" dirty="0" err="1" smtClean="0">
                <a:solidFill>
                  <a:srgbClr val="000000"/>
                </a:solidFill>
                <a:latin typeface="Arial"/>
              </a:rPr>
              <a:t>extracellular</a:t>
            </a:r>
            <a:r>
              <a:rPr lang="it-IT" altLang="it-IT" b="1" dirty="0" smtClean="0">
                <a:solidFill>
                  <a:srgbClr val="000000"/>
                </a:solidFill>
                <a:latin typeface="Arial"/>
              </a:rPr>
              <a:t> </a:t>
            </a:r>
            <a:r>
              <a:rPr lang="it-IT" altLang="it-IT" b="1" dirty="0" err="1" smtClean="0">
                <a:solidFill>
                  <a:srgbClr val="000000"/>
                </a:solidFill>
                <a:latin typeface="Arial"/>
              </a:rPr>
              <a:t>binding</a:t>
            </a:r>
            <a:r>
              <a:rPr lang="it-IT" altLang="it-IT" b="1" dirty="0" smtClean="0">
                <a:solidFill>
                  <a:srgbClr val="000000"/>
                </a:solidFill>
                <a:latin typeface="Arial"/>
              </a:rPr>
              <a:t> of </a:t>
            </a:r>
            <a:r>
              <a:rPr lang="it-IT" altLang="it-IT" b="1" dirty="0" err="1" smtClean="0">
                <a:solidFill>
                  <a:srgbClr val="000000"/>
                </a:solidFill>
                <a:latin typeface="Arial"/>
              </a:rPr>
              <a:t>cations</a:t>
            </a:r>
            <a:endParaRPr lang="it-IT" altLang="it-IT" dirty="0" smtClean="0">
              <a:solidFill>
                <a:srgbClr val="000000"/>
              </a:solidFill>
              <a:latin typeface="Arial"/>
            </a:endParaRPr>
          </a:p>
          <a:p>
            <a:pPr algn="just" eaLnBrk="0" fontAlgn="base" hangingPunct="0">
              <a:spcBef>
                <a:spcPct val="0"/>
              </a:spcBef>
              <a:spcAft>
                <a:spcPct val="0"/>
              </a:spcAft>
              <a:defRPr/>
            </a:pPr>
            <a:endParaRPr lang="it-IT" altLang="it-IT" dirty="0" smtClean="0">
              <a:solidFill>
                <a:srgbClr val="000000"/>
              </a:solidFill>
              <a:latin typeface="Arial"/>
            </a:endParaRPr>
          </a:p>
          <a:p>
            <a:pPr algn="just" eaLnBrk="0" fontAlgn="base" hangingPunct="0">
              <a:spcBef>
                <a:spcPct val="0"/>
              </a:spcBef>
              <a:spcAft>
                <a:spcPct val="0"/>
              </a:spcAft>
              <a:defRPr/>
            </a:pPr>
            <a:r>
              <a:rPr lang="it-IT" altLang="it-IT" dirty="0" err="1" smtClean="0">
                <a:solidFill>
                  <a:srgbClr val="000000"/>
                </a:solidFill>
                <a:latin typeface="Arial"/>
              </a:rPr>
              <a:t>It</a:t>
            </a:r>
            <a:r>
              <a:rPr lang="it-IT" altLang="it-IT" dirty="0" smtClean="0">
                <a:solidFill>
                  <a:srgbClr val="000000"/>
                </a:solidFill>
                <a:latin typeface="Arial"/>
              </a:rPr>
              <a:t> </a:t>
            </a:r>
            <a:r>
              <a:rPr lang="it-IT" altLang="it-IT" dirty="0" err="1" smtClean="0">
                <a:solidFill>
                  <a:srgbClr val="000000"/>
                </a:solidFill>
                <a:latin typeface="Arial"/>
              </a:rPr>
              <a:t>is</a:t>
            </a:r>
            <a:r>
              <a:rPr lang="it-IT" altLang="it-IT" dirty="0" smtClean="0">
                <a:solidFill>
                  <a:srgbClr val="000000"/>
                </a:solidFill>
                <a:latin typeface="Arial"/>
              </a:rPr>
              <a:t> </a:t>
            </a:r>
            <a:r>
              <a:rPr lang="it-IT" altLang="it-IT" dirty="0" err="1" smtClean="0">
                <a:solidFill>
                  <a:srgbClr val="000000"/>
                </a:solidFill>
                <a:latin typeface="Arial"/>
              </a:rPr>
              <a:t>caused</a:t>
            </a:r>
            <a:r>
              <a:rPr lang="it-IT" altLang="it-IT" dirty="0" smtClean="0">
                <a:solidFill>
                  <a:srgbClr val="000000"/>
                </a:solidFill>
                <a:latin typeface="Arial"/>
              </a:rPr>
              <a:t> by </a:t>
            </a:r>
            <a:r>
              <a:rPr lang="it-IT" altLang="it-IT" dirty="0" err="1" smtClean="0">
                <a:solidFill>
                  <a:srgbClr val="000000"/>
                </a:solidFill>
                <a:latin typeface="Arial"/>
              </a:rPr>
              <a:t>apoplastic</a:t>
            </a:r>
            <a:r>
              <a:rPr lang="it-IT" altLang="it-IT" dirty="0" smtClean="0">
                <a:solidFill>
                  <a:srgbClr val="000000"/>
                </a:solidFill>
                <a:latin typeface="Arial"/>
              </a:rPr>
              <a:t> (=of the </a:t>
            </a:r>
            <a:r>
              <a:rPr lang="it-IT" altLang="it-IT" dirty="0" err="1" smtClean="0">
                <a:solidFill>
                  <a:srgbClr val="000000"/>
                </a:solidFill>
                <a:latin typeface="Arial"/>
              </a:rPr>
              <a:t>cell</a:t>
            </a:r>
            <a:r>
              <a:rPr lang="it-IT" altLang="it-IT" dirty="0" smtClean="0">
                <a:solidFill>
                  <a:srgbClr val="000000"/>
                </a:solidFill>
                <a:latin typeface="Arial"/>
              </a:rPr>
              <a:t> </a:t>
            </a:r>
            <a:r>
              <a:rPr lang="it-IT" altLang="it-IT" dirty="0" err="1" smtClean="0">
                <a:solidFill>
                  <a:srgbClr val="000000"/>
                </a:solidFill>
                <a:latin typeface="Arial"/>
              </a:rPr>
              <a:t>wall</a:t>
            </a:r>
            <a:r>
              <a:rPr lang="it-IT" altLang="it-IT" dirty="0" smtClean="0">
                <a:solidFill>
                  <a:srgbClr val="000000"/>
                </a:solidFill>
                <a:latin typeface="Arial"/>
              </a:rPr>
              <a:t>) </a:t>
            </a:r>
            <a:r>
              <a:rPr lang="it-IT" altLang="it-IT" dirty="0" err="1" smtClean="0">
                <a:solidFill>
                  <a:srgbClr val="000000"/>
                </a:solidFill>
                <a:latin typeface="Arial"/>
              </a:rPr>
              <a:t>components</a:t>
            </a:r>
            <a:r>
              <a:rPr lang="it-IT" altLang="it-IT" dirty="0" smtClean="0">
                <a:solidFill>
                  <a:srgbClr val="000000"/>
                </a:solidFill>
                <a:latin typeface="Arial"/>
              </a:rPr>
              <a:t>. In </a:t>
            </a:r>
            <a:r>
              <a:rPr lang="it-IT" altLang="it-IT" dirty="0" err="1" smtClean="0">
                <a:solidFill>
                  <a:srgbClr val="000000"/>
                </a:solidFill>
                <a:latin typeface="Arial"/>
              </a:rPr>
              <a:t>lichens</a:t>
            </a:r>
            <a:r>
              <a:rPr lang="it-IT" altLang="it-IT" dirty="0" smtClean="0">
                <a:solidFill>
                  <a:srgbClr val="000000"/>
                </a:solidFill>
                <a:latin typeface="Arial"/>
              </a:rPr>
              <a:t>, the </a:t>
            </a:r>
            <a:r>
              <a:rPr lang="it-IT" altLang="it-IT" dirty="0" err="1" smtClean="0">
                <a:solidFill>
                  <a:srgbClr val="000000"/>
                </a:solidFill>
                <a:latin typeface="Arial"/>
              </a:rPr>
              <a:t>mycobiont</a:t>
            </a:r>
            <a:r>
              <a:rPr lang="it-IT" altLang="it-IT" dirty="0" smtClean="0">
                <a:solidFill>
                  <a:srgbClr val="000000"/>
                </a:solidFill>
                <a:latin typeface="Arial"/>
              </a:rPr>
              <a:t> </a:t>
            </a:r>
            <a:r>
              <a:rPr lang="it-IT" altLang="it-IT" dirty="0" err="1" smtClean="0">
                <a:solidFill>
                  <a:srgbClr val="000000"/>
                </a:solidFill>
                <a:latin typeface="Arial"/>
              </a:rPr>
              <a:t>plays</a:t>
            </a:r>
            <a:r>
              <a:rPr lang="it-IT" altLang="it-IT" dirty="0" smtClean="0">
                <a:solidFill>
                  <a:srgbClr val="000000"/>
                </a:solidFill>
                <a:latin typeface="Arial"/>
              </a:rPr>
              <a:t> the </a:t>
            </a:r>
            <a:r>
              <a:rPr lang="it-IT" altLang="it-IT" dirty="0" err="1" smtClean="0">
                <a:solidFill>
                  <a:srgbClr val="000000"/>
                </a:solidFill>
                <a:latin typeface="Arial"/>
              </a:rPr>
              <a:t>most</a:t>
            </a:r>
            <a:r>
              <a:rPr lang="it-IT" altLang="it-IT" dirty="0" smtClean="0">
                <a:solidFill>
                  <a:srgbClr val="000000"/>
                </a:solidFill>
                <a:latin typeface="Arial"/>
              </a:rPr>
              <a:t> </a:t>
            </a:r>
            <a:r>
              <a:rPr lang="it-IT" altLang="it-IT" dirty="0" err="1" smtClean="0">
                <a:solidFill>
                  <a:srgbClr val="000000"/>
                </a:solidFill>
                <a:latin typeface="Arial"/>
              </a:rPr>
              <a:t>important</a:t>
            </a:r>
            <a:r>
              <a:rPr lang="it-IT" altLang="it-IT" dirty="0" smtClean="0">
                <a:solidFill>
                  <a:srgbClr val="000000"/>
                </a:solidFill>
                <a:latin typeface="Arial"/>
              </a:rPr>
              <a:t> </a:t>
            </a:r>
            <a:r>
              <a:rPr lang="it-IT" altLang="it-IT" dirty="0" err="1" smtClean="0">
                <a:solidFill>
                  <a:srgbClr val="000000"/>
                </a:solidFill>
                <a:latin typeface="Arial"/>
              </a:rPr>
              <a:t>role</a:t>
            </a:r>
            <a:r>
              <a:rPr lang="it-IT" altLang="it-IT" dirty="0" smtClean="0">
                <a:solidFill>
                  <a:srgbClr val="000000"/>
                </a:solidFill>
                <a:latin typeface="Arial"/>
              </a:rPr>
              <a:t> </a:t>
            </a:r>
            <a:r>
              <a:rPr lang="it-IT" altLang="it-IT" dirty="0" err="1" smtClean="0">
                <a:solidFill>
                  <a:srgbClr val="000000"/>
                </a:solidFill>
                <a:latin typeface="Arial"/>
              </a:rPr>
              <a:t>because</a:t>
            </a:r>
            <a:r>
              <a:rPr lang="it-IT" altLang="it-IT" dirty="0" smtClean="0">
                <a:solidFill>
                  <a:srgbClr val="000000"/>
                </a:solidFill>
                <a:latin typeface="Arial"/>
              </a:rPr>
              <a:t> the </a:t>
            </a:r>
            <a:r>
              <a:rPr lang="it-IT" altLang="it-IT" dirty="0" err="1" smtClean="0">
                <a:solidFill>
                  <a:srgbClr val="000000"/>
                </a:solidFill>
                <a:latin typeface="Arial"/>
              </a:rPr>
              <a:t>biomass</a:t>
            </a:r>
            <a:r>
              <a:rPr lang="it-IT" altLang="it-IT" dirty="0" smtClean="0">
                <a:solidFill>
                  <a:srgbClr val="000000"/>
                </a:solidFill>
                <a:latin typeface="Arial"/>
              </a:rPr>
              <a:t> of the </a:t>
            </a:r>
            <a:r>
              <a:rPr lang="it-IT" altLang="it-IT" dirty="0" err="1" smtClean="0">
                <a:solidFill>
                  <a:srgbClr val="000000"/>
                </a:solidFill>
                <a:latin typeface="Arial"/>
              </a:rPr>
              <a:t>photobiont</a:t>
            </a:r>
            <a:r>
              <a:rPr lang="it-IT" altLang="it-IT" dirty="0" smtClean="0">
                <a:solidFill>
                  <a:srgbClr val="000000"/>
                </a:solidFill>
                <a:latin typeface="Arial"/>
              </a:rPr>
              <a:t> in a </a:t>
            </a:r>
            <a:r>
              <a:rPr lang="it-IT" altLang="it-IT" dirty="0" err="1" smtClean="0">
                <a:solidFill>
                  <a:srgbClr val="000000"/>
                </a:solidFill>
                <a:latin typeface="Arial"/>
              </a:rPr>
              <a:t>chlorolichen</a:t>
            </a:r>
            <a:r>
              <a:rPr lang="it-IT" altLang="it-IT" dirty="0" smtClean="0">
                <a:solidFill>
                  <a:srgbClr val="000000"/>
                </a:solidFill>
                <a:latin typeface="Arial"/>
              </a:rPr>
              <a:t> </a:t>
            </a:r>
            <a:r>
              <a:rPr lang="it-IT" altLang="it-IT" dirty="0" err="1" smtClean="0">
                <a:solidFill>
                  <a:srgbClr val="000000"/>
                </a:solidFill>
                <a:latin typeface="Arial"/>
              </a:rPr>
              <a:t>is</a:t>
            </a:r>
            <a:r>
              <a:rPr lang="it-IT" altLang="it-IT" dirty="0" smtClean="0">
                <a:solidFill>
                  <a:srgbClr val="000000"/>
                </a:solidFill>
                <a:latin typeface="Arial"/>
              </a:rPr>
              <a:t> </a:t>
            </a:r>
            <a:r>
              <a:rPr lang="it-IT" altLang="it-IT" dirty="0" err="1" smtClean="0">
                <a:solidFill>
                  <a:srgbClr val="000000"/>
                </a:solidFill>
                <a:latin typeface="Arial"/>
              </a:rPr>
              <a:t>generally</a:t>
            </a:r>
            <a:r>
              <a:rPr lang="it-IT" altLang="it-IT" dirty="0" smtClean="0">
                <a:solidFill>
                  <a:srgbClr val="000000"/>
                </a:solidFill>
                <a:latin typeface="Arial"/>
              </a:rPr>
              <a:t> </a:t>
            </a:r>
            <a:r>
              <a:rPr lang="it-IT" altLang="it-IT" dirty="0" err="1" smtClean="0">
                <a:solidFill>
                  <a:srgbClr val="000000"/>
                </a:solidFill>
                <a:latin typeface="Arial"/>
              </a:rPr>
              <a:t>negligible</a:t>
            </a:r>
            <a:r>
              <a:rPr lang="it-IT" altLang="it-IT" dirty="0" smtClean="0">
                <a:solidFill>
                  <a:srgbClr val="000000"/>
                </a:solidFill>
                <a:latin typeface="Arial"/>
              </a:rPr>
              <a:t> (&lt;10%). </a:t>
            </a:r>
          </a:p>
          <a:p>
            <a:pPr algn="just" eaLnBrk="0" fontAlgn="base" hangingPunct="0">
              <a:spcBef>
                <a:spcPct val="0"/>
              </a:spcBef>
              <a:spcAft>
                <a:spcPct val="0"/>
              </a:spcAft>
              <a:defRPr/>
            </a:pPr>
            <a:r>
              <a:rPr lang="it-IT" altLang="it-IT" b="1" dirty="0" err="1" smtClean="0">
                <a:solidFill>
                  <a:srgbClr val="000000"/>
                </a:solidFill>
                <a:latin typeface="Arial"/>
              </a:rPr>
              <a:t>Cations</a:t>
            </a:r>
            <a:r>
              <a:rPr lang="it-IT" altLang="it-IT" b="1" dirty="0" smtClean="0">
                <a:solidFill>
                  <a:srgbClr val="000000"/>
                </a:solidFill>
                <a:latin typeface="Arial"/>
              </a:rPr>
              <a:t> </a:t>
            </a:r>
            <a:r>
              <a:rPr lang="it-IT" altLang="it-IT" b="1" dirty="0" err="1" smtClean="0">
                <a:solidFill>
                  <a:srgbClr val="000000"/>
                </a:solidFill>
                <a:latin typeface="Arial"/>
              </a:rPr>
              <a:t>may</a:t>
            </a:r>
            <a:r>
              <a:rPr lang="it-IT" altLang="it-IT" b="1" dirty="0" smtClean="0">
                <a:solidFill>
                  <a:srgbClr val="000000"/>
                </a:solidFill>
                <a:latin typeface="Arial"/>
              </a:rPr>
              <a:t> </a:t>
            </a:r>
            <a:r>
              <a:rPr lang="it-IT" altLang="it-IT" b="1" dirty="0" err="1" smtClean="0">
                <a:solidFill>
                  <a:srgbClr val="000000"/>
                </a:solidFill>
                <a:latin typeface="Arial"/>
              </a:rPr>
              <a:t>bind</a:t>
            </a:r>
            <a:r>
              <a:rPr lang="it-IT" altLang="it-IT" b="1" dirty="0" smtClean="0">
                <a:solidFill>
                  <a:srgbClr val="000000"/>
                </a:solidFill>
                <a:latin typeface="Arial"/>
              </a:rPr>
              <a:t> to </a:t>
            </a:r>
            <a:r>
              <a:rPr lang="it-IT" altLang="it-IT" b="1" dirty="0" err="1" smtClean="0">
                <a:solidFill>
                  <a:srgbClr val="000000"/>
                </a:solidFill>
                <a:latin typeface="Arial"/>
              </a:rPr>
              <a:t>extracellular</a:t>
            </a:r>
            <a:r>
              <a:rPr lang="it-IT" altLang="it-IT" b="1" dirty="0" smtClean="0">
                <a:solidFill>
                  <a:srgbClr val="000000"/>
                </a:solidFill>
                <a:latin typeface="Arial"/>
              </a:rPr>
              <a:t> </a:t>
            </a:r>
            <a:r>
              <a:rPr lang="it-IT" altLang="it-IT" b="1" dirty="0" err="1" smtClean="0">
                <a:solidFill>
                  <a:srgbClr val="000000"/>
                </a:solidFill>
                <a:latin typeface="Arial"/>
              </a:rPr>
              <a:t>exchange</a:t>
            </a:r>
            <a:r>
              <a:rPr lang="it-IT" altLang="it-IT" b="1" dirty="0" smtClean="0">
                <a:solidFill>
                  <a:srgbClr val="000000"/>
                </a:solidFill>
                <a:latin typeface="Arial"/>
              </a:rPr>
              <a:t> </a:t>
            </a:r>
            <a:r>
              <a:rPr lang="it-IT" altLang="it-IT" b="1" dirty="0" err="1" smtClean="0">
                <a:solidFill>
                  <a:srgbClr val="000000"/>
                </a:solidFill>
                <a:latin typeface="Arial"/>
              </a:rPr>
              <a:t>sites</a:t>
            </a:r>
            <a:r>
              <a:rPr lang="it-IT" altLang="it-IT" dirty="0" smtClean="0">
                <a:solidFill>
                  <a:srgbClr val="000000"/>
                </a:solidFill>
                <a:latin typeface="Arial"/>
              </a:rPr>
              <a:t>. The </a:t>
            </a:r>
            <a:r>
              <a:rPr lang="it-IT" altLang="it-IT" dirty="0" err="1" smtClean="0">
                <a:solidFill>
                  <a:srgbClr val="000000"/>
                </a:solidFill>
                <a:latin typeface="Arial"/>
              </a:rPr>
              <a:t>process</a:t>
            </a:r>
            <a:r>
              <a:rPr lang="it-IT" altLang="it-IT" dirty="0" smtClean="0">
                <a:solidFill>
                  <a:srgbClr val="000000"/>
                </a:solidFill>
                <a:latin typeface="Arial"/>
              </a:rPr>
              <a:t> </a:t>
            </a:r>
            <a:r>
              <a:rPr lang="it-IT" altLang="it-IT" dirty="0" err="1" smtClean="0">
                <a:solidFill>
                  <a:srgbClr val="000000"/>
                </a:solidFill>
                <a:latin typeface="Arial"/>
              </a:rPr>
              <a:t>is</a:t>
            </a:r>
            <a:r>
              <a:rPr lang="it-IT" altLang="it-IT" dirty="0" smtClean="0">
                <a:solidFill>
                  <a:srgbClr val="000000"/>
                </a:solidFill>
                <a:latin typeface="Arial"/>
              </a:rPr>
              <a:t> </a:t>
            </a:r>
            <a:r>
              <a:rPr lang="it-IT" altLang="it-IT" dirty="0" err="1" smtClean="0">
                <a:solidFill>
                  <a:srgbClr val="000000"/>
                </a:solidFill>
                <a:latin typeface="Arial"/>
              </a:rPr>
              <a:t>accompanied</a:t>
            </a:r>
            <a:r>
              <a:rPr lang="it-IT" altLang="it-IT" dirty="0" smtClean="0">
                <a:solidFill>
                  <a:srgbClr val="000000"/>
                </a:solidFill>
                <a:latin typeface="Arial"/>
              </a:rPr>
              <a:t> by a release of </a:t>
            </a:r>
            <a:r>
              <a:rPr lang="it-IT" altLang="it-IT" dirty="0" err="1" smtClean="0">
                <a:solidFill>
                  <a:srgbClr val="000000"/>
                </a:solidFill>
                <a:latin typeface="Arial"/>
              </a:rPr>
              <a:t>protons</a:t>
            </a:r>
            <a:r>
              <a:rPr lang="it-IT" altLang="it-IT" dirty="0" smtClean="0">
                <a:solidFill>
                  <a:srgbClr val="000000"/>
                </a:solidFill>
                <a:latin typeface="Arial"/>
              </a:rPr>
              <a:t>, and </a:t>
            </a:r>
            <a:r>
              <a:rPr lang="it-IT" altLang="it-IT" dirty="0" err="1" smtClean="0">
                <a:solidFill>
                  <a:srgbClr val="000000"/>
                </a:solidFill>
                <a:latin typeface="Arial"/>
              </a:rPr>
              <a:t>therefore</a:t>
            </a:r>
            <a:r>
              <a:rPr lang="it-IT" altLang="it-IT" dirty="0" smtClean="0">
                <a:solidFill>
                  <a:srgbClr val="000000"/>
                </a:solidFill>
                <a:latin typeface="Arial"/>
              </a:rPr>
              <a:t> </a:t>
            </a:r>
            <a:r>
              <a:rPr lang="it-IT" altLang="it-IT" dirty="0" err="1" smtClean="0">
                <a:solidFill>
                  <a:srgbClr val="000000"/>
                </a:solidFill>
                <a:latin typeface="Arial"/>
              </a:rPr>
              <a:t>it</a:t>
            </a:r>
            <a:r>
              <a:rPr lang="it-IT" altLang="it-IT" dirty="0" smtClean="0">
                <a:solidFill>
                  <a:srgbClr val="000000"/>
                </a:solidFill>
                <a:latin typeface="Arial"/>
              </a:rPr>
              <a:t> </a:t>
            </a:r>
            <a:r>
              <a:rPr lang="it-IT" altLang="it-IT" dirty="0" err="1" smtClean="0">
                <a:solidFill>
                  <a:srgbClr val="000000"/>
                </a:solidFill>
                <a:latin typeface="Arial"/>
              </a:rPr>
              <a:t>is</a:t>
            </a:r>
            <a:r>
              <a:rPr lang="it-IT" altLang="it-IT" dirty="0" smtClean="0">
                <a:solidFill>
                  <a:srgbClr val="000000"/>
                </a:solidFill>
                <a:latin typeface="Arial"/>
              </a:rPr>
              <a:t> </a:t>
            </a:r>
            <a:r>
              <a:rPr lang="it-IT" altLang="it-IT" dirty="0" err="1" smtClean="0">
                <a:solidFill>
                  <a:srgbClr val="000000"/>
                </a:solidFill>
                <a:latin typeface="Arial"/>
              </a:rPr>
              <a:t>pH</a:t>
            </a:r>
            <a:r>
              <a:rPr lang="it-IT" altLang="it-IT" dirty="0" smtClean="0">
                <a:solidFill>
                  <a:srgbClr val="000000"/>
                </a:solidFill>
                <a:latin typeface="Arial"/>
              </a:rPr>
              <a:t>-sensitive: </a:t>
            </a:r>
            <a:r>
              <a:rPr lang="it-IT" altLang="it-IT" dirty="0" err="1" smtClean="0">
                <a:solidFill>
                  <a:srgbClr val="000000"/>
                </a:solidFill>
                <a:latin typeface="Arial"/>
              </a:rPr>
              <a:t>it</a:t>
            </a:r>
            <a:r>
              <a:rPr lang="it-IT" altLang="it-IT" dirty="0" smtClean="0">
                <a:solidFill>
                  <a:srgbClr val="000000"/>
                </a:solidFill>
                <a:latin typeface="Arial"/>
              </a:rPr>
              <a:t> </a:t>
            </a:r>
            <a:r>
              <a:rPr lang="it-IT" altLang="it-IT" dirty="0" err="1" smtClean="0">
                <a:solidFill>
                  <a:srgbClr val="000000"/>
                </a:solidFill>
                <a:latin typeface="Arial"/>
              </a:rPr>
              <a:t>is</a:t>
            </a:r>
            <a:r>
              <a:rPr lang="it-IT" altLang="it-IT" dirty="0" smtClean="0">
                <a:solidFill>
                  <a:srgbClr val="000000"/>
                </a:solidFill>
                <a:latin typeface="Arial"/>
              </a:rPr>
              <a:t> </a:t>
            </a:r>
            <a:r>
              <a:rPr lang="it-IT" altLang="it-IT" b="1" dirty="0" err="1" smtClean="0">
                <a:solidFill>
                  <a:srgbClr val="000000"/>
                </a:solidFill>
                <a:latin typeface="Arial"/>
              </a:rPr>
              <a:t>rapid</a:t>
            </a:r>
            <a:r>
              <a:rPr lang="it-IT" altLang="it-IT" b="1" dirty="0" smtClean="0">
                <a:solidFill>
                  <a:srgbClr val="000000"/>
                </a:solidFill>
                <a:latin typeface="Arial"/>
              </a:rPr>
              <a:t>, passive, and </a:t>
            </a:r>
            <a:r>
              <a:rPr lang="it-IT" altLang="it-IT" b="1" dirty="0" err="1" smtClean="0">
                <a:solidFill>
                  <a:srgbClr val="000000"/>
                </a:solidFill>
                <a:latin typeface="Arial"/>
              </a:rPr>
              <a:t>reversible</a:t>
            </a:r>
            <a:r>
              <a:rPr lang="it-IT" altLang="it-IT" dirty="0" smtClean="0">
                <a:solidFill>
                  <a:srgbClr val="000000"/>
                </a:solidFill>
                <a:latin typeface="Arial"/>
              </a:rPr>
              <a:t>. </a:t>
            </a:r>
            <a:r>
              <a:rPr lang="it-IT" altLang="it-IT" dirty="0" err="1" smtClean="0">
                <a:solidFill>
                  <a:srgbClr val="000000"/>
                </a:solidFill>
                <a:latin typeface="Arial"/>
              </a:rPr>
              <a:t>It</a:t>
            </a:r>
            <a:r>
              <a:rPr lang="it-IT" altLang="it-IT" dirty="0" smtClean="0">
                <a:solidFill>
                  <a:srgbClr val="000000"/>
                </a:solidFill>
                <a:latin typeface="Arial"/>
              </a:rPr>
              <a:t> </a:t>
            </a:r>
            <a:r>
              <a:rPr lang="it-IT" altLang="it-IT" dirty="0" err="1" smtClean="0">
                <a:solidFill>
                  <a:srgbClr val="000000"/>
                </a:solidFill>
                <a:latin typeface="Arial"/>
              </a:rPr>
              <a:t>may</a:t>
            </a:r>
            <a:r>
              <a:rPr lang="it-IT" altLang="it-IT" dirty="0" smtClean="0">
                <a:solidFill>
                  <a:srgbClr val="000000"/>
                </a:solidFill>
                <a:latin typeface="Arial"/>
              </a:rPr>
              <a:t> </a:t>
            </a:r>
            <a:r>
              <a:rPr lang="it-IT" altLang="it-IT" dirty="0" err="1" smtClean="0">
                <a:solidFill>
                  <a:srgbClr val="000000"/>
                </a:solidFill>
                <a:latin typeface="Arial"/>
              </a:rPr>
              <a:t>increase</a:t>
            </a:r>
            <a:r>
              <a:rPr lang="it-IT" altLang="it-IT" dirty="0" smtClean="0">
                <a:solidFill>
                  <a:srgbClr val="000000"/>
                </a:solidFill>
                <a:latin typeface="Arial"/>
              </a:rPr>
              <a:t> with </a:t>
            </a:r>
            <a:r>
              <a:rPr lang="it-IT" altLang="it-IT" dirty="0" err="1" smtClean="0">
                <a:solidFill>
                  <a:srgbClr val="000000"/>
                </a:solidFill>
                <a:latin typeface="Arial"/>
              </a:rPr>
              <a:t>cell</a:t>
            </a:r>
            <a:r>
              <a:rPr lang="it-IT" altLang="it-IT" dirty="0" smtClean="0">
                <a:solidFill>
                  <a:srgbClr val="000000"/>
                </a:solidFill>
                <a:latin typeface="Arial"/>
              </a:rPr>
              <a:t> </a:t>
            </a:r>
            <a:r>
              <a:rPr lang="it-IT" altLang="it-IT" dirty="0" err="1" smtClean="0">
                <a:solidFill>
                  <a:srgbClr val="000000"/>
                </a:solidFill>
                <a:latin typeface="Arial"/>
              </a:rPr>
              <a:t>death</a:t>
            </a:r>
            <a:r>
              <a:rPr lang="it-IT" altLang="it-IT" dirty="0" smtClean="0">
                <a:solidFill>
                  <a:srgbClr val="000000"/>
                </a:solidFill>
                <a:latin typeface="Arial"/>
              </a:rPr>
              <a:t>, </a:t>
            </a:r>
            <a:r>
              <a:rPr lang="it-IT" altLang="it-IT" dirty="0" err="1" smtClean="0">
                <a:solidFill>
                  <a:srgbClr val="000000"/>
                </a:solidFill>
                <a:latin typeface="Arial"/>
              </a:rPr>
              <a:t>presumably</a:t>
            </a:r>
            <a:r>
              <a:rPr lang="it-IT" altLang="it-IT" dirty="0" smtClean="0">
                <a:solidFill>
                  <a:srgbClr val="000000"/>
                </a:solidFill>
                <a:latin typeface="Arial"/>
              </a:rPr>
              <a:t> by </a:t>
            </a:r>
            <a:r>
              <a:rPr lang="it-IT" altLang="it-IT" dirty="0" err="1" smtClean="0">
                <a:solidFill>
                  <a:srgbClr val="000000"/>
                </a:solidFill>
                <a:latin typeface="Arial"/>
              </a:rPr>
              <a:t>exposing</a:t>
            </a:r>
            <a:r>
              <a:rPr lang="it-IT" altLang="it-IT" dirty="0" smtClean="0">
                <a:solidFill>
                  <a:srgbClr val="000000"/>
                </a:solidFill>
                <a:latin typeface="Arial"/>
              </a:rPr>
              <a:t> </a:t>
            </a:r>
            <a:r>
              <a:rPr lang="it-IT" altLang="it-IT" dirty="0" err="1" smtClean="0">
                <a:solidFill>
                  <a:srgbClr val="000000"/>
                </a:solidFill>
                <a:latin typeface="Arial"/>
              </a:rPr>
              <a:t>exchange</a:t>
            </a:r>
            <a:r>
              <a:rPr lang="it-IT" altLang="it-IT" dirty="0" smtClean="0">
                <a:solidFill>
                  <a:srgbClr val="000000"/>
                </a:solidFill>
                <a:latin typeface="Arial"/>
              </a:rPr>
              <a:t> </a:t>
            </a:r>
            <a:r>
              <a:rPr lang="it-IT" altLang="it-IT" dirty="0" err="1" smtClean="0">
                <a:solidFill>
                  <a:srgbClr val="000000"/>
                </a:solidFill>
                <a:latin typeface="Arial"/>
              </a:rPr>
              <a:t>sites</a:t>
            </a:r>
            <a:r>
              <a:rPr lang="it-IT" altLang="it-IT" dirty="0" smtClean="0">
                <a:solidFill>
                  <a:srgbClr val="000000"/>
                </a:solidFill>
                <a:latin typeface="Arial"/>
              </a:rPr>
              <a:t> </a:t>
            </a:r>
            <a:r>
              <a:rPr lang="it-IT" altLang="it-IT" dirty="0" err="1" smtClean="0">
                <a:solidFill>
                  <a:srgbClr val="000000"/>
                </a:solidFill>
                <a:latin typeface="Arial"/>
              </a:rPr>
              <a:t>previously</a:t>
            </a:r>
            <a:r>
              <a:rPr lang="it-IT" altLang="it-IT" dirty="0" smtClean="0">
                <a:solidFill>
                  <a:srgbClr val="000000"/>
                </a:solidFill>
                <a:latin typeface="Arial"/>
              </a:rPr>
              <a:t> </a:t>
            </a:r>
            <a:r>
              <a:rPr lang="it-IT" altLang="it-IT" dirty="0" err="1" smtClean="0">
                <a:solidFill>
                  <a:srgbClr val="000000"/>
                </a:solidFill>
                <a:latin typeface="Arial"/>
              </a:rPr>
              <a:t>protected</a:t>
            </a:r>
            <a:r>
              <a:rPr lang="it-IT" altLang="it-IT" dirty="0" smtClean="0">
                <a:solidFill>
                  <a:srgbClr val="000000"/>
                </a:solidFill>
                <a:latin typeface="Arial"/>
              </a:rPr>
              <a:t> by the </a:t>
            </a:r>
            <a:r>
              <a:rPr lang="it-IT" altLang="it-IT" dirty="0" err="1" smtClean="0">
                <a:solidFill>
                  <a:srgbClr val="000000"/>
                </a:solidFill>
                <a:latin typeface="Arial"/>
              </a:rPr>
              <a:t>cell</a:t>
            </a:r>
            <a:r>
              <a:rPr lang="it-IT" altLang="it-IT" dirty="0" smtClean="0">
                <a:solidFill>
                  <a:srgbClr val="000000"/>
                </a:solidFill>
                <a:latin typeface="Arial"/>
              </a:rPr>
              <a:t> membrane.</a:t>
            </a:r>
          </a:p>
          <a:p>
            <a:pPr algn="just" eaLnBrk="0" fontAlgn="base" hangingPunct="0">
              <a:spcBef>
                <a:spcPct val="0"/>
              </a:spcBef>
              <a:spcAft>
                <a:spcPct val="0"/>
              </a:spcAft>
              <a:defRPr/>
            </a:pPr>
            <a:endParaRPr lang="it-IT" altLang="it-IT" dirty="0" smtClean="0">
              <a:solidFill>
                <a:srgbClr val="000000"/>
              </a:solidFill>
              <a:latin typeface="Arial"/>
            </a:endParaRPr>
          </a:p>
          <a:p>
            <a:pPr algn="just" eaLnBrk="0" fontAlgn="base" hangingPunct="0">
              <a:spcBef>
                <a:spcPct val="0"/>
              </a:spcBef>
              <a:spcAft>
                <a:spcPct val="0"/>
              </a:spcAft>
              <a:defRPr/>
            </a:pPr>
            <a:r>
              <a:rPr lang="it-IT" altLang="it-IT" dirty="0" err="1" smtClean="0">
                <a:solidFill>
                  <a:srgbClr val="000000"/>
                </a:solidFill>
                <a:latin typeface="Arial"/>
              </a:rPr>
              <a:t>Ions</a:t>
            </a:r>
            <a:r>
              <a:rPr lang="it-IT" altLang="it-IT" dirty="0" smtClean="0">
                <a:solidFill>
                  <a:srgbClr val="000000"/>
                </a:solidFill>
                <a:latin typeface="Arial"/>
              </a:rPr>
              <a:t> are </a:t>
            </a:r>
            <a:r>
              <a:rPr lang="it-IT" altLang="it-IT" dirty="0" err="1" smtClean="0">
                <a:solidFill>
                  <a:srgbClr val="000000"/>
                </a:solidFill>
                <a:latin typeface="Arial"/>
              </a:rPr>
              <a:t>bound</a:t>
            </a:r>
            <a:r>
              <a:rPr lang="it-IT" altLang="it-IT" dirty="0" smtClean="0">
                <a:solidFill>
                  <a:srgbClr val="000000"/>
                </a:solidFill>
                <a:latin typeface="Arial"/>
              </a:rPr>
              <a:t> to a </a:t>
            </a:r>
            <a:r>
              <a:rPr lang="it-IT" altLang="it-IT" dirty="0" err="1" smtClean="0">
                <a:solidFill>
                  <a:srgbClr val="000000"/>
                </a:solidFill>
                <a:latin typeface="Arial"/>
              </a:rPr>
              <a:t>variety</a:t>
            </a:r>
            <a:r>
              <a:rPr lang="it-IT" altLang="it-IT" dirty="0" smtClean="0">
                <a:solidFill>
                  <a:srgbClr val="000000"/>
                </a:solidFill>
                <a:latin typeface="Arial"/>
              </a:rPr>
              <a:t> of </a:t>
            </a:r>
            <a:r>
              <a:rPr lang="it-IT" altLang="it-IT" dirty="0" err="1" smtClean="0">
                <a:solidFill>
                  <a:srgbClr val="000000"/>
                </a:solidFill>
                <a:latin typeface="Arial"/>
              </a:rPr>
              <a:t>functional</a:t>
            </a:r>
            <a:r>
              <a:rPr lang="it-IT" altLang="it-IT" dirty="0" smtClean="0">
                <a:solidFill>
                  <a:srgbClr val="000000"/>
                </a:solidFill>
                <a:latin typeface="Arial"/>
              </a:rPr>
              <a:t> </a:t>
            </a:r>
            <a:r>
              <a:rPr lang="it-IT" altLang="it-IT" dirty="0" err="1" smtClean="0">
                <a:solidFill>
                  <a:srgbClr val="000000"/>
                </a:solidFill>
                <a:latin typeface="Arial"/>
              </a:rPr>
              <a:t>groups</a:t>
            </a:r>
            <a:r>
              <a:rPr lang="it-IT" altLang="it-IT" dirty="0" smtClean="0">
                <a:solidFill>
                  <a:srgbClr val="000000"/>
                </a:solidFill>
                <a:latin typeface="Arial"/>
              </a:rPr>
              <a:t> </a:t>
            </a:r>
            <a:r>
              <a:rPr lang="it-IT" altLang="it-IT" dirty="0" err="1" smtClean="0">
                <a:solidFill>
                  <a:srgbClr val="000000"/>
                </a:solidFill>
                <a:latin typeface="Arial"/>
              </a:rPr>
              <a:t>including</a:t>
            </a:r>
            <a:r>
              <a:rPr lang="it-IT" altLang="it-IT" dirty="0" smtClean="0">
                <a:solidFill>
                  <a:srgbClr val="000000"/>
                </a:solidFill>
                <a:latin typeface="Arial"/>
              </a:rPr>
              <a:t> </a:t>
            </a:r>
            <a:r>
              <a:rPr lang="it-IT" altLang="it-IT" dirty="0" err="1" smtClean="0">
                <a:solidFill>
                  <a:srgbClr val="000000"/>
                </a:solidFill>
                <a:latin typeface="Arial"/>
              </a:rPr>
              <a:t>hydroxyl</a:t>
            </a:r>
            <a:r>
              <a:rPr lang="it-IT" altLang="it-IT" dirty="0" smtClean="0">
                <a:solidFill>
                  <a:srgbClr val="000000"/>
                </a:solidFill>
                <a:latin typeface="Arial"/>
              </a:rPr>
              <a:t>, </a:t>
            </a:r>
            <a:r>
              <a:rPr lang="it-IT" altLang="it-IT" dirty="0" err="1" smtClean="0">
                <a:solidFill>
                  <a:srgbClr val="000000"/>
                </a:solidFill>
                <a:latin typeface="Arial"/>
              </a:rPr>
              <a:t>phosphate</a:t>
            </a:r>
            <a:r>
              <a:rPr lang="it-IT" altLang="it-IT" dirty="0" smtClean="0">
                <a:solidFill>
                  <a:srgbClr val="000000"/>
                </a:solidFill>
                <a:latin typeface="Arial"/>
              </a:rPr>
              <a:t>, amine and </a:t>
            </a:r>
            <a:r>
              <a:rPr lang="it-IT" altLang="it-IT" dirty="0" err="1" smtClean="0">
                <a:solidFill>
                  <a:srgbClr val="000000"/>
                </a:solidFill>
                <a:latin typeface="Arial"/>
              </a:rPr>
              <a:t>sulphydril</a:t>
            </a:r>
            <a:r>
              <a:rPr lang="it-IT" altLang="it-IT" dirty="0" smtClean="0">
                <a:solidFill>
                  <a:srgbClr val="000000"/>
                </a:solidFill>
                <a:latin typeface="Arial"/>
              </a:rPr>
              <a:t> </a:t>
            </a:r>
            <a:r>
              <a:rPr lang="it-IT" altLang="it-IT" dirty="0" err="1" smtClean="0">
                <a:solidFill>
                  <a:srgbClr val="000000"/>
                </a:solidFill>
                <a:latin typeface="Arial"/>
              </a:rPr>
              <a:t>groups</a:t>
            </a:r>
            <a:r>
              <a:rPr lang="it-IT" altLang="it-IT" dirty="0" smtClean="0">
                <a:solidFill>
                  <a:srgbClr val="000000"/>
                </a:solidFill>
                <a:latin typeface="Arial"/>
              </a:rPr>
              <a:t>, </a:t>
            </a:r>
            <a:r>
              <a:rPr lang="it-IT" altLang="it-IT" dirty="0" err="1" smtClean="0">
                <a:solidFill>
                  <a:srgbClr val="000000"/>
                </a:solidFill>
                <a:latin typeface="Arial"/>
              </a:rPr>
              <a:t>according</a:t>
            </a:r>
            <a:r>
              <a:rPr lang="it-IT" altLang="it-IT" dirty="0" smtClean="0">
                <a:solidFill>
                  <a:srgbClr val="000000"/>
                </a:solidFill>
                <a:latin typeface="Arial"/>
              </a:rPr>
              <a:t> to the </a:t>
            </a:r>
            <a:r>
              <a:rPr lang="it-IT" altLang="it-IT" dirty="0" err="1" smtClean="0">
                <a:solidFill>
                  <a:srgbClr val="000000"/>
                </a:solidFill>
                <a:latin typeface="Arial"/>
              </a:rPr>
              <a:t>different</a:t>
            </a:r>
            <a:r>
              <a:rPr lang="it-IT" altLang="it-IT" dirty="0" smtClean="0">
                <a:solidFill>
                  <a:srgbClr val="000000"/>
                </a:solidFill>
                <a:latin typeface="Arial"/>
              </a:rPr>
              <a:t> </a:t>
            </a:r>
            <a:r>
              <a:rPr lang="it-IT" altLang="it-IT" dirty="0" err="1" smtClean="0">
                <a:solidFill>
                  <a:srgbClr val="000000"/>
                </a:solidFill>
                <a:latin typeface="Arial"/>
              </a:rPr>
              <a:t>affinity</a:t>
            </a:r>
            <a:r>
              <a:rPr lang="it-IT" altLang="it-IT" dirty="0" smtClean="0">
                <a:solidFill>
                  <a:srgbClr val="000000"/>
                </a:solidFill>
                <a:latin typeface="Arial"/>
              </a:rPr>
              <a:t> for the </a:t>
            </a:r>
            <a:r>
              <a:rPr lang="it-IT" altLang="it-IT" dirty="0" err="1" smtClean="0">
                <a:solidFill>
                  <a:srgbClr val="000000"/>
                </a:solidFill>
                <a:latin typeface="Arial"/>
              </a:rPr>
              <a:t>proton</a:t>
            </a:r>
            <a:r>
              <a:rPr lang="it-IT" altLang="it-IT" dirty="0" smtClean="0">
                <a:solidFill>
                  <a:srgbClr val="000000"/>
                </a:solidFill>
                <a:latin typeface="Arial"/>
              </a:rPr>
              <a:t> </a:t>
            </a:r>
            <a:r>
              <a:rPr lang="it-IT" altLang="it-IT" dirty="0" err="1" smtClean="0">
                <a:solidFill>
                  <a:srgbClr val="000000"/>
                </a:solidFill>
                <a:latin typeface="Arial"/>
              </a:rPr>
              <a:t>donor</a:t>
            </a:r>
            <a:r>
              <a:rPr lang="it-IT" altLang="it-IT" dirty="0" smtClean="0">
                <a:solidFill>
                  <a:srgbClr val="000000"/>
                </a:solidFill>
                <a:latin typeface="Arial"/>
              </a:rPr>
              <a:t> </a:t>
            </a:r>
            <a:r>
              <a:rPr lang="it-IT" altLang="it-IT" dirty="0" err="1" smtClean="0">
                <a:solidFill>
                  <a:srgbClr val="000000"/>
                </a:solidFill>
                <a:latin typeface="Arial"/>
              </a:rPr>
              <a:t>element</a:t>
            </a:r>
            <a:r>
              <a:rPr lang="it-IT" altLang="it-IT" dirty="0" smtClean="0">
                <a:solidFill>
                  <a:srgbClr val="000000"/>
                </a:solidFill>
                <a:latin typeface="Arial"/>
              </a:rPr>
              <a:t> (O,N,S).</a:t>
            </a:r>
          </a:p>
        </p:txBody>
      </p:sp>
    </p:spTree>
    <p:extLst>
      <p:ext uri="{BB962C8B-B14F-4D97-AF65-F5344CB8AC3E}">
        <p14:creationId xmlns:p14="http://schemas.microsoft.com/office/powerpoint/2010/main" val="21258992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4495800"/>
            <a:ext cx="80010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defRPr/>
            </a:pPr>
            <a:r>
              <a:rPr lang="it-IT" altLang="it-IT" dirty="0" smtClean="0">
                <a:solidFill>
                  <a:srgbClr val="000000"/>
                </a:solidFill>
                <a:latin typeface="Arial"/>
              </a:rPr>
              <a:t>The </a:t>
            </a:r>
            <a:r>
              <a:rPr lang="it-IT" altLang="it-IT" dirty="0" err="1" smtClean="0">
                <a:solidFill>
                  <a:srgbClr val="000000"/>
                </a:solidFill>
                <a:latin typeface="Arial"/>
              </a:rPr>
              <a:t>reversebility</a:t>
            </a:r>
            <a:r>
              <a:rPr lang="it-IT" altLang="it-IT" dirty="0" smtClean="0">
                <a:solidFill>
                  <a:srgbClr val="000000"/>
                </a:solidFill>
                <a:latin typeface="Arial"/>
              </a:rPr>
              <a:t> of </a:t>
            </a:r>
            <a:r>
              <a:rPr lang="it-IT" altLang="it-IT" dirty="0" err="1" smtClean="0">
                <a:solidFill>
                  <a:srgbClr val="000000"/>
                </a:solidFill>
                <a:latin typeface="Arial"/>
              </a:rPr>
              <a:t>cation</a:t>
            </a:r>
            <a:r>
              <a:rPr lang="it-IT" altLang="it-IT" dirty="0" smtClean="0">
                <a:solidFill>
                  <a:srgbClr val="000000"/>
                </a:solidFill>
                <a:latin typeface="Arial"/>
              </a:rPr>
              <a:t> </a:t>
            </a:r>
            <a:r>
              <a:rPr lang="it-IT" altLang="it-IT" dirty="0" err="1" smtClean="0">
                <a:solidFill>
                  <a:srgbClr val="000000"/>
                </a:solidFill>
                <a:latin typeface="Arial"/>
              </a:rPr>
              <a:t>binding</a:t>
            </a:r>
            <a:r>
              <a:rPr lang="it-IT" altLang="it-IT" dirty="0" smtClean="0">
                <a:solidFill>
                  <a:srgbClr val="000000"/>
                </a:solidFill>
                <a:latin typeface="Arial"/>
              </a:rPr>
              <a:t> </a:t>
            </a:r>
            <a:r>
              <a:rPr lang="it-IT" altLang="it-IT" dirty="0" err="1" smtClean="0">
                <a:solidFill>
                  <a:srgbClr val="000000"/>
                </a:solidFill>
                <a:latin typeface="Arial"/>
              </a:rPr>
              <a:t>has</a:t>
            </a:r>
            <a:r>
              <a:rPr lang="it-IT" altLang="it-IT" dirty="0" smtClean="0">
                <a:solidFill>
                  <a:srgbClr val="000000"/>
                </a:solidFill>
                <a:latin typeface="Arial"/>
              </a:rPr>
              <a:t> </a:t>
            </a:r>
            <a:r>
              <a:rPr lang="it-IT" altLang="it-IT" dirty="0" err="1" smtClean="0">
                <a:solidFill>
                  <a:srgbClr val="000000"/>
                </a:solidFill>
                <a:latin typeface="Arial"/>
              </a:rPr>
              <a:t>important</a:t>
            </a:r>
            <a:r>
              <a:rPr lang="it-IT" altLang="it-IT" dirty="0" smtClean="0">
                <a:solidFill>
                  <a:srgbClr val="000000"/>
                </a:solidFill>
                <a:latin typeface="Arial"/>
              </a:rPr>
              <a:t> </a:t>
            </a:r>
            <a:r>
              <a:rPr lang="it-IT" altLang="it-IT" dirty="0" err="1" smtClean="0">
                <a:solidFill>
                  <a:srgbClr val="000000"/>
                </a:solidFill>
                <a:latin typeface="Arial"/>
              </a:rPr>
              <a:t>implications</a:t>
            </a:r>
            <a:r>
              <a:rPr lang="it-IT" altLang="it-IT" dirty="0" smtClean="0">
                <a:solidFill>
                  <a:srgbClr val="000000"/>
                </a:solidFill>
                <a:latin typeface="Arial"/>
              </a:rPr>
              <a:t> for </a:t>
            </a:r>
            <a:r>
              <a:rPr lang="it-IT" altLang="it-IT" dirty="0" err="1" smtClean="0">
                <a:solidFill>
                  <a:srgbClr val="000000"/>
                </a:solidFill>
                <a:latin typeface="Arial"/>
              </a:rPr>
              <a:t>bioaccumulation</a:t>
            </a:r>
            <a:r>
              <a:rPr lang="it-IT" altLang="it-IT" dirty="0" smtClean="0">
                <a:solidFill>
                  <a:srgbClr val="000000"/>
                </a:solidFill>
                <a:latin typeface="Arial"/>
              </a:rPr>
              <a:t>, </a:t>
            </a:r>
            <a:r>
              <a:rPr lang="it-IT" altLang="it-IT" dirty="0" err="1" smtClean="0">
                <a:solidFill>
                  <a:srgbClr val="000000"/>
                </a:solidFill>
                <a:latin typeface="Arial"/>
              </a:rPr>
              <a:t>such</a:t>
            </a:r>
            <a:r>
              <a:rPr lang="it-IT" altLang="it-IT" dirty="0" smtClean="0">
                <a:solidFill>
                  <a:srgbClr val="000000"/>
                </a:solidFill>
                <a:latin typeface="Arial"/>
              </a:rPr>
              <a:t> </a:t>
            </a:r>
            <a:r>
              <a:rPr lang="it-IT" altLang="it-IT" dirty="0" err="1" smtClean="0">
                <a:solidFill>
                  <a:srgbClr val="000000"/>
                </a:solidFill>
                <a:latin typeface="Arial"/>
              </a:rPr>
              <a:t>as</a:t>
            </a:r>
            <a:r>
              <a:rPr lang="it-IT" altLang="it-IT" dirty="0" smtClean="0">
                <a:solidFill>
                  <a:srgbClr val="000000"/>
                </a:solidFill>
                <a:latin typeface="Arial"/>
              </a:rPr>
              <a:t> the </a:t>
            </a:r>
            <a:r>
              <a:rPr lang="it-IT" altLang="it-IT" dirty="0" err="1" smtClean="0">
                <a:solidFill>
                  <a:srgbClr val="000000"/>
                </a:solidFill>
                <a:latin typeface="Arial"/>
              </a:rPr>
              <a:t>predictable</a:t>
            </a:r>
            <a:r>
              <a:rPr lang="it-IT" altLang="it-IT" dirty="0" smtClean="0">
                <a:solidFill>
                  <a:srgbClr val="000000"/>
                </a:solidFill>
                <a:latin typeface="Arial"/>
              </a:rPr>
              <a:t> </a:t>
            </a:r>
            <a:r>
              <a:rPr lang="it-IT" altLang="it-IT" dirty="0" err="1" smtClean="0">
                <a:solidFill>
                  <a:srgbClr val="000000"/>
                </a:solidFill>
                <a:latin typeface="Arial"/>
              </a:rPr>
              <a:t>replacement</a:t>
            </a:r>
            <a:r>
              <a:rPr lang="it-IT" altLang="it-IT" dirty="0" smtClean="0">
                <a:solidFill>
                  <a:srgbClr val="000000"/>
                </a:solidFill>
                <a:latin typeface="Arial"/>
              </a:rPr>
              <a:t> of </a:t>
            </a:r>
            <a:r>
              <a:rPr lang="it-IT" altLang="it-IT" dirty="0" err="1" smtClean="0">
                <a:solidFill>
                  <a:srgbClr val="000000"/>
                </a:solidFill>
                <a:latin typeface="Arial"/>
              </a:rPr>
              <a:t>one</a:t>
            </a:r>
            <a:r>
              <a:rPr lang="it-IT" altLang="it-IT" dirty="0" smtClean="0">
                <a:solidFill>
                  <a:srgbClr val="000000"/>
                </a:solidFill>
                <a:latin typeface="Arial"/>
              </a:rPr>
              <a:t> </a:t>
            </a:r>
            <a:r>
              <a:rPr lang="it-IT" altLang="it-IT" dirty="0" err="1" smtClean="0">
                <a:solidFill>
                  <a:srgbClr val="000000"/>
                </a:solidFill>
                <a:latin typeface="Arial"/>
              </a:rPr>
              <a:t>element</a:t>
            </a:r>
            <a:r>
              <a:rPr lang="it-IT" altLang="it-IT" dirty="0" smtClean="0">
                <a:solidFill>
                  <a:srgbClr val="000000"/>
                </a:solidFill>
                <a:latin typeface="Arial"/>
              </a:rPr>
              <a:t> by </a:t>
            </a:r>
            <a:r>
              <a:rPr lang="it-IT" altLang="it-IT" dirty="0" err="1" smtClean="0">
                <a:solidFill>
                  <a:srgbClr val="000000"/>
                </a:solidFill>
                <a:latin typeface="Arial"/>
              </a:rPr>
              <a:t>another</a:t>
            </a:r>
            <a:r>
              <a:rPr lang="it-IT" altLang="it-IT" dirty="0" smtClean="0">
                <a:solidFill>
                  <a:srgbClr val="000000"/>
                </a:solidFill>
                <a:latin typeface="Arial"/>
              </a:rPr>
              <a:t>, or the </a:t>
            </a:r>
            <a:r>
              <a:rPr lang="it-IT" altLang="it-IT" dirty="0" err="1" smtClean="0">
                <a:solidFill>
                  <a:srgbClr val="000000"/>
                </a:solidFill>
                <a:latin typeface="Arial"/>
              </a:rPr>
              <a:t>competition</a:t>
            </a:r>
            <a:r>
              <a:rPr lang="it-IT" altLang="it-IT" dirty="0" smtClean="0">
                <a:solidFill>
                  <a:srgbClr val="000000"/>
                </a:solidFill>
                <a:latin typeface="Arial"/>
              </a:rPr>
              <a:t> </a:t>
            </a:r>
            <a:r>
              <a:rPr lang="it-IT" altLang="it-IT" dirty="0" err="1" smtClean="0">
                <a:solidFill>
                  <a:srgbClr val="000000"/>
                </a:solidFill>
                <a:latin typeface="Arial"/>
              </a:rPr>
              <a:t>between</a:t>
            </a:r>
            <a:r>
              <a:rPr lang="it-IT" altLang="it-IT" dirty="0" smtClean="0">
                <a:solidFill>
                  <a:srgbClr val="000000"/>
                </a:solidFill>
                <a:latin typeface="Arial"/>
              </a:rPr>
              <a:t> </a:t>
            </a:r>
            <a:r>
              <a:rPr lang="it-IT" altLang="it-IT" dirty="0" err="1" smtClean="0">
                <a:solidFill>
                  <a:srgbClr val="000000"/>
                </a:solidFill>
                <a:latin typeface="Arial"/>
              </a:rPr>
              <a:t>different</a:t>
            </a:r>
            <a:r>
              <a:rPr lang="it-IT" altLang="it-IT" dirty="0" smtClean="0">
                <a:solidFill>
                  <a:srgbClr val="000000"/>
                </a:solidFill>
                <a:latin typeface="Arial"/>
              </a:rPr>
              <a:t> </a:t>
            </a:r>
            <a:r>
              <a:rPr lang="it-IT" altLang="it-IT" dirty="0" err="1" smtClean="0">
                <a:solidFill>
                  <a:srgbClr val="000000"/>
                </a:solidFill>
                <a:latin typeface="Arial"/>
              </a:rPr>
              <a:t>ions</a:t>
            </a:r>
            <a:r>
              <a:rPr lang="it-IT" altLang="it-IT" dirty="0" smtClean="0">
                <a:solidFill>
                  <a:srgbClr val="000000"/>
                </a:solidFill>
                <a:latin typeface="Arial"/>
              </a:rPr>
              <a:t>. </a:t>
            </a:r>
            <a:r>
              <a:rPr lang="it-IT" altLang="it-IT" dirty="0" err="1" smtClean="0">
                <a:solidFill>
                  <a:srgbClr val="000000"/>
                </a:solidFill>
                <a:latin typeface="Arial"/>
              </a:rPr>
              <a:t>As</a:t>
            </a:r>
            <a:r>
              <a:rPr lang="it-IT" altLang="it-IT" dirty="0" smtClean="0">
                <a:solidFill>
                  <a:srgbClr val="000000"/>
                </a:solidFill>
                <a:latin typeface="Arial"/>
              </a:rPr>
              <a:t> a </a:t>
            </a:r>
            <a:r>
              <a:rPr lang="it-IT" altLang="it-IT" dirty="0" err="1" smtClean="0">
                <a:solidFill>
                  <a:srgbClr val="000000"/>
                </a:solidFill>
                <a:latin typeface="Arial"/>
              </a:rPr>
              <a:t>consequence</a:t>
            </a:r>
            <a:r>
              <a:rPr lang="it-IT" altLang="it-IT" dirty="0" smtClean="0">
                <a:solidFill>
                  <a:srgbClr val="000000"/>
                </a:solidFill>
                <a:latin typeface="Arial"/>
              </a:rPr>
              <a:t>, the </a:t>
            </a:r>
            <a:r>
              <a:rPr lang="it-IT" altLang="it-IT" dirty="0" err="1" smtClean="0">
                <a:solidFill>
                  <a:srgbClr val="000000"/>
                </a:solidFill>
                <a:latin typeface="Arial"/>
              </a:rPr>
              <a:t>content</a:t>
            </a:r>
            <a:r>
              <a:rPr lang="it-IT" altLang="it-IT" dirty="0" smtClean="0">
                <a:solidFill>
                  <a:srgbClr val="000000"/>
                </a:solidFill>
                <a:latin typeface="Arial"/>
              </a:rPr>
              <a:t> of </a:t>
            </a:r>
            <a:r>
              <a:rPr lang="it-IT" altLang="it-IT" dirty="0" err="1" smtClean="0">
                <a:solidFill>
                  <a:srgbClr val="000000"/>
                </a:solidFill>
                <a:latin typeface="Arial"/>
              </a:rPr>
              <a:t>elements</a:t>
            </a:r>
            <a:r>
              <a:rPr lang="it-IT" altLang="it-IT" dirty="0" smtClean="0">
                <a:solidFill>
                  <a:srgbClr val="000000"/>
                </a:solidFill>
                <a:latin typeface="Arial"/>
              </a:rPr>
              <a:t> </a:t>
            </a:r>
            <a:r>
              <a:rPr lang="it-IT" altLang="it-IT" dirty="0" err="1" smtClean="0">
                <a:solidFill>
                  <a:srgbClr val="000000"/>
                </a:solidFill>
                <a:latin typeface="Arial"/>
              </a:rPr>
              <a:t>bound</a:t>
            </a:r>
            <a:r>
              <a:rPr lang="it-IT" altLang="it-IT" dirty="0" smtClean="0">
                <a:solidFill>
                  <a:srgbClr val="000000"/>
                </a:solidFill>
                <a:latin typeface="Arial"/>
              </a:rPr>
              <a:t> to </a:t>
            </a:r>
            <a:r>
              <a:rPr lang="it-IT" altLang="it-IT" dirty="0" err="1" smtClean="0">
                <a:solidFill>
                  <a:srgbClr val="000000"/>
                </a:solidFill>
                <a:latin typeface="Arial"/>
              </a:rPr>
              <a:t>exchange</a:t>
            </a:r>
            <a:r>
              <a:rPr lang="it-IT" altLang="it-IT" dirty="0" smtClean="0">
                <a:solidFill>
                  <a:srgbClr val="000000"/>
                </a:solidFill>
                <a:latin typeface="Arial"/>
              </a:rPr>
              <a:t> </a:t>
            </a:r>
            <a:r>
              <a:rPr lang="it-IT" altLang="it-IT" dirty="0" err="1" smtClean="0">
                <a:solidFill>
                  <a:srgbClr val="000000"/>
                </a:solidFill>
                <a:latin typeface="Arial"/>
              </a:rPr>
              <a:t>sites</a:t>
            </a:r>
            <a:r>
              <a:rPr lang="it-IT" altLang="it-IT" dirty="0" smtClean="0">
                <a:solidFill>
                  <a:srgbClr val="000000"/>
                </a:solidFill>
                <a:latin typeface="Arial"/>
              </a:rPr>
              <a:t> </a:t>
            </a:r>
            <a:r>
              <a:rPr lang="it-IT" altLang="it-IT" dirty="0" err="1" smtClean="0">
                <a:solidFill>
                  <a:srgbClr val="000000"/>
                </a:solidFill>
                <a:latin typeface="Arial"/>
              </a:rPr>
              <a:t>mainly</a:t>
            </a:r>
            <a:r>
              <a:rPr lang="it-IT" altLang="it-IT" dirty="0" smtClean="0">
                <a:solidFill>
                  <a:srgbClr val="000000"/>
                </a:solidFill>
                <a:latin typeface="Arial"/>
              </a:rPr>
              <a:t> </a:t>
            </a:r>
            <a:r>
              <a:rPr lang="it-IT" altLang="it-IT" dirty="0" err="1" smtClean="0">
                <a:solidFill>
                  <a:srgbClr val="000000"/>
                </a:solidFill>
                <a:latin typeface="Arial"/>
              </a:rPr>
              <a:t>reflects</a:t>
            </a:r>
            <a:r>
              <a:rPr lang="it-IT" altLang="it-IT" dirty="0" smtClean="0">
                <a:solidFill>
                  <a:srgbClr val="000000"/>
                </a:solidFill>
                <a:latin typeface="Arial"/>
              </a:rPr>
              <a:t> </a:t>
            </a:r>
            <a:r>
              <a:rPr lang="it-IT" altLang="it-IT" dirty="0" err="1" smtClean="0">
                <a:solidFill>
                  <a:srgbClr val="000000"/>
                </a:solidFill>
                <a:latin typeface="Arial"/>
              </a:rPr>
              <a:t>recent</a:t>
            </a:r>
            <a:r>
              <a:rPr lang="it-IT" altLang="it-IT" dirty="0" smtClean="0">
                <a:solidFill>
                  <a:srgbClr val="000000"/>
                </a:solidFill>
                <a:latin typeface="Arial"/>
              </a:rPr>
              <a:t> </a:t>
            </a:r>
            <a:r>
              <a:rPr lang="it-IT" altLang="it-IT" dirty="0" err="1" smtClean="0">
                <a:solidFill>
                  <a:srgbClr val="000000"/>
                </a:solidFill>
                <a:latin typeface="Arial"/>
              </a:rPr>
              <a:t>atmospheric</a:t>
            </a:r>
            <a:r>
              <a:rPr lang="it-IT" altLang="it-IT" dirty="0" smtClean="0">
                <a:solidFill>
                  <a:srgbClr val="000000"/>
                </a:solidFill>
                <a:latin typeface="Arial"/>
              </a:rPr>
              <a:t> </a:t>
            </a:r>
            <a:r>
              <a:rPr lang="it-IT" altLang="it-IT" dirty="0" err="1" smtClean="0">
                <a:solidFill>
                  <a:srgbClr val="000000"/>
                </a:solidFill>
                <a:latin typeface="Arial"/>
              </a:rPr>
              <a:t>deposition</a:t>
            </a:r>
            <a:r>
              <a:rPr lang="it-IT" altLang="it-IT" dirty="0" smtClean="0">
                <a:solidFill>
                  <a:srgbClr val="000000"/>
                </a:solidFill>
                <a:latin typeface="Arial"/>
              </a:rPr>
              <a:t>.</a:t>
            </a:r>
          </a:p>
        </p:txBody>
      </p:sp>
      <p:pic>
        <p:nvPicPr>
          <p:cNvPr id="34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902450" cy="282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Text Box 4"/>
          <p:cNvSpPr txBox="1">
            <a:spLocks noChangeArrowheads="1"/>
          </p:cNvSpPr>
          <p:nvPr/>
        </p:nvSpPr>
        <p:spPr bwMode="auto">
          <a:xfrm>
            <a:off x="685800" y="304800"/>
            <a:ext cx="8153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defRPr/>
            </a:pPr>
            <a:r>
              <a:rPr lang="it-IT" altLang="it-IT" dirty="0" smtClean="0">
                <a:solidFill>
                  <a:srgbClr val="000000"/>
                </a:solidFill>
                <a:latin typeface="Arial"/>
                <a:cs typeface="Times New Roman" pitchFamily="18" charset="0"/>
              </a:rPr>
              <a:t>Metal </a:t>
            </a:r>
            <a:r>
              <a:rPr lang="it-IT" altLang="it-IT" dirty="0" err="1" smtClean="0">
                <a:solidFill>
                  <a:srgbClr val="000000"/>
                </a:solidFill>
                <a:latin typeface="Arial"/>
                <a:cs typeface="Times New Roman" pitchFamily="18" charset="0"/>
              </a:rPr>
              <a:t>ions</a:t>
            </a:r>
            <a:r>
              <a:rPr lang="it-IT" altLang="it-IT" dirty="0" smtClean="0">
                <a:solidFill>
                  <a:srgbClr val="000000"/>
                </a:solidFill>
                <a:latin typeface="Arial"/>
                <a:cs typeface="Times New Roman" pitchFamily="18" charset="0"/>
              </a:rPr>
              <a:t> are </a:t>
            </a:r>
            <a:r>
              <a:rPr lang="it-IT" altLang="it-IT" dirty="0" err="1" smtClean="0">
                <a:solidFill>
                  <a:srgbClr val="000000"/>
                </a:solidFill>
                <a:latin typeface="Arial"/>
                <a:cs typeface="Times New Roman" pitchFamily="18" charset="0"/>
              </a:rPr>
              <a:t>classified</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according</a:t>
            </a:r>
            <a:r>
              <a:rPr lang="it-IT" altLang="it-IT" dirty="0" smtClean="0">
                <a:solidFill>
                  <a:srgbClr val="000000"/>
                </a:solidFill>
                <a:latin typeface="Arial"/>
                <a:cs typeface="Times New Roman" pitchFamily="18" charset="0"/>
              </a:rPr>
              <a:t> to </a:t>
            </a:r>
            <a:r>
              <a:rPr lang="it-IT" altLang="it-IT" dirty="0" err="1" smtClean="0">
                <a:solidFill>
                  <a:srgbClr val="000000"/>
                </a:solidFill>
                <a:latin typeface="Arial"/>
                <a:cs typeface="Times New Roman" pitchFamily="18" charset="0"/>
              </a:rPr>
              <a:t>their</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ligand</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binding</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affinities</a:t>
            </a:r>
            <a:r>
              <a:rPr lang="it-IT" altLang="it-IT" dirty="0" smtClean="0">
                <a:solidFill>
                  <a:srgbClr val="000000"/>
                </a:solidFill>
                <a:latin typeface="Arial"/>
                <a:cs typeface="Times New Roman" pitchFamily="18" charset="0"/>
              </a:rPr>
              <a:t> and to </a:t>
            </a:r>
            <a:r>
              <a:rPr lang="it-IT" altLang="it-IT" dirty="0" err="1" smtClean="0">
                <a:solidFill>
                  <a:srgbClr val="000000"/>
                </a:solidFill>
                <a:latin typeface="Arial"/>
                <a:cs typeface="Times New Roman" pitchFamily="18" charset="0"/>
              </a:rPr>
              <a:t>their</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charge</a:t>
            </a:r>
            <a:r>
              <a:rPr lang="it-IT" altLang="it-IT" dirty="0" smtClean="0">
                <a:solidFill>
                  <a:srgbClr val="000000"/>
                </a:solidFill>
                <a:latin typeface="Arial"/>
                <a:cs typeface="Times New Roman" pitchFamily="18" charset="0"/>
              </a:rPr>
              <a:t>/</a:t>
            </a:r>
            <a:r>
              <a:rPr lang="it-IT" altLang="it-IT" dirty="0" err="1" smtClean="0">
                <a:solidFill>
                  <a:srgbClr val="000000"/>
                </a:solidFill>
                <a:latin typeface="Arial"/>
                <a:cs typeface="Times New Roman" pitchFamily="18" charset="0"/>
              </a:rPr>
              <a:t>radius</a:t>
            </a:r>
            <a:r>
              <a:rPr lang="it-IT" altLang="it-IT" dirty="0" smtClean="0">
                <a:solidFill>
                  <a:srgbClr val="000000"/>
                </a:solidFill>
                <a:latin typeface="Arial"/>
                <a:cs typeface="Times New Roman" pitchFamily="18" charset="0"/>
              </a:rPr>
              <a:t> ratio. </a:t>
            </a:r>
            <a:r>
              <a:rPr lang="it-IT" altLang="it-IT" dirty="0" err="1" smtClean="0">
                <a:solidFill>
                  <a:srgbClr val="000000"/>
                </a:solidFill>
                <a:latin typeface="Arial"/>
                <a:cs typeface="Times New Roman" pitchFamily="18" charset="0"/>
              </a:rPr>
              <a:t>There</a:t>
            </a:r>
            <a:r>
              <a:rPr lang="it-IT" altLang="it-IT" dirty="0" smtClean="0">
                <a:solidFill>
                  <a:srgbClr val="000000"/>
                </a:solidFill>
                <a:latin typeface="Arial"/>
                <a:cs typeface="Times New Roman" pitchFamily="18" charset="0"/>
              </a:rPr>
              <a:t> are </a:t>
            </a:r>
            <a:r>
              <a:rPr lang="it-IT" altLang="it-IT" dirty="0" err="1" smtClean="0">
                <a:solidFill>
                  <a:srgbClr val="000000"/>
                </a:solidFill>
                <a:latin typeface="Arial"/>
                <a:cs typeface="Times New Roman" pitchFamily="18" charset="0"/>
              </a:rPr>
              <a:t>three</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main</a:t>
            </a:r>
            <a:r>
              <a:rPr lang="it-IT" altLang="it-IT" dirty="0" smtClean="0">
                <a:solidFill>
                  <a:srgbClr val="000000"/>
                </a:solidFill>
                <a:latin typeface="Arial"/>
                <a:cs typeface="Times New Roman" pitchFamily="18" charset="0"/>
              </a:rPr>
              <a:t> </a:t>
            </a:r>
            <a:r>
              <a:rPr lang="it-IT" altLang="it-IT" dirty="0" err="1" smtClean="0">
                <a:solidFill>
                  <a:srgbClr val="000000"/>
                </a:solidFill>
                <a:latin typeface="Arial"/>
                <a:cs typeface="Times New Roman" pitchFamily="18" charset="0"/>
              </a:rPr>
              <a:t>classes</a:t>
            </a:r>
            <a:r>
              <a:rPr lang="it-IT" altLang="it-IT" dirty="0" smtClean="0">
                <a:solidFill>
                  <a:srgbClr val="000000"/>
                </a:solidFill>
                <a:latin typeface="Arial"/>
                <a:cs typeface="Times New Roman" pitchFamily="18" charset="0"/>
              </a:rPr>
              <a:t>: A, B and “borderline”.</a:t>
            </a:r>
            <a:r>
              <a:rPr lang="it-IT" altLang="it-IT" sz="1600" dirty="0" smtClean="0">
                <a:solidFill>
                  <a:srgbClr val="000000"/>
                </a:solidFill>
                <a:latin typeface="Arial"/>
                <a:cs typeface="Times New Roman" pitchFamily="18" charset="0"/>
              </a:rPr>
              <a:t> </a:t>
            </a:r>
          </a:p>
        </p:txBody>
      </p:sp>
    </p:spTree>
    <p:extLst>
      <p:ext uri="{BB962C8B-B14F-4D97-AF65-F5344CB8AC3E}">
        <p14:creationId xmlns:p14="http://schemas.microsoft.com/office/powerpoint/2010/main" val="23159177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781050"/>
            <a:ext cx="8382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New Roman" pitchFamily="18" charset="0"/>
              </a:defRPr>
            </a:lvl1pPr>
            <a:lvl2pPr>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lvl="1" algn="just" eaLnBrk="0" fontAlgn="base" hangingPunct="0">
              <a:spcBef>
                <a:spcPct val="0"/>
              </a:spcBef>
              <a:spcAft>
                <a:spcPct val="0"/>
              </a:spcAft>
              <a:defRPr/>
            </a:pPr>
            <a:r>
              <a:rPr lang="en-JM" altLang="it-IT" dirty="0" smtClean="0">
                <a:solidFill>
                  <a:srgbClr val="000000"/>
                </a:solidFill>
                <a:latin typeface="Arial"/>
              </a:rPr>
              <a:t>The extracellular binding of </a:t>
            </a:r>
            <a:r>
              <a:rPr lang="en-JM" altLang="it-IT" dirty="0" err="1" smtClean="0">
                <a:solidFill>
                  <a:srgbClr val="000000"/>
                </a:solidFill>
                <a:latin typeface="Arial"/>
              </a:rPr>
              <a:t>cations</a:t>
            </a:r>
            <a:r>
              <a:rPr lang="en-JM" altLang="it-IT" dirty="0" smtClean="0">
                <a:solidFill>
                  <a:srgbClr val="000000"/>
                </a:solidFill>
                <a:latin typeface="Arial"/>
              </a:rPr>
              <a:t> plays an important role in the de-</a:t>
            </a:r>
            <a:r>
              <a:rPr lang="en-JM" altLang="it-IT" dirty="0" err="1" smtClean="0">
                <a:solidFill>
                  <a:srgbClr val="000000"/>
                </a:solidFill>
                <a:latin typeface="Arial"/>
              </a:rPr>
              <a:t>toxification</a:t>
            </a:r>
            <a:r>
              <a:rPr lang="en-JM" altLang="it-IT" dirty="0" smtClean="0">
                <a:solidFill>
                  <a:srgbClr val="000000"/>
                </a:solidFill>
                <a:latin typeface="Arial"/>
              </a:rPr>
              <a:t> of the cell. </a:t>
            </a:r>
          </a:p>
          <a:p>
            <a:pPr lvl="1" algn="just" eaLnBrk="0" fontAlgn="base" hangingPunct="0">
              <a:spcBef>
                <a:spcPct val="0"/>
              </a:spcBef>
              <a:spcAft>
                <a:spcPct val="0"/>
              </a:spcAft>
              <a:defRPr/>
            </a:pPr>
            <a:endParaRPr lang="en-JM" altLang="it-IT" dirty="0" smtClean="0">
              <a:solidFill>
                <a:srgbClr val="000000"/>
              </a:solidFill>
              <a:latin typeface="Arial"/>
            </a:endParaRPr>
          </a:p>
          <a:p>
            <a:pPr lvl="1" algn="just" eaLnBrk="0" fontAlgn="base" hangingPunct="0">
              <a:spcBef>
                <a:spcPct val="0"/>
              </a:spcBef>
              <a:spcAft>
                <a:spcPct val="0"/>
              </a:spcAft>
              <a:defRPr/>
            </a:pPr>
            <a:r>
              <a:rPr lang="en-JM" altLang="it-IT" dirty="0" smtClean="0">
                <a:solidFill>
                  <a:srgbClr val="000000"/>
                </a:solidFill>
                <a:latin typeface="Arial"/>
              </a:rPr>
              <a:t>The sequestration of potentially toxic elements in a compartment separated from the </a:t>
            </a:r>
            <a:r>
              <a:rPr lang="en-JM" altLang="it-IT" dirty="0" err="1" smtClean="0">
                <a:solidFill>
                  <a:srgbClr val="000000"/>
                </a:solidFill>
                <a:latin typeface="Arial"/>
              </a:rPr>
              <a:t>cytoplasmatic</a:t>
            </a:r>
            <a:r>
              <a:rPr lang="en-JM" altLang="it-IT" dirty="0" smtClean="0">
                <a:solidFill>
                  <a:srgbClr val="000000"/>
                </a:solidFill>
                <a:latin typeface="Arial"/>
              </a:rPr>
              <a:t> components reduces bioavailability and increases the </a:t>
            </a:r>
            <a:r>
              <a:rPr lang="en-JM" altLang="it-IT" dirty="0" err="1" smtClean="0">
                <a:solidFill>
                  <a:srgbClr val="000000"/>
                </a:solidFill>
                <a:latin typeface="Arial"/>
              </a:rPr>
              <a:t>biotolerance</a:t>
            </a:r>
            <a:r>
              <a:rPr lang="en-JM" altLang="it-IT" dirty="0" smtClean="0">
                <a:solidFill>
                  <a:srgbClr val="000000"/>
                </a:solidFill>
                <a:latin typeface="Arial"/>
              </a:rPr>
              <a:t> the </a:t>
            </a:r>
            <a:r>
              <a:rPr lang="en-JM" altLang="it-IT" dirty="0" err="1" smtClean="0">
                <a:solidFill>
                  <a:srgbClr val="000000"/>
                </a:solidFill>
                <a:latin typeface="Arial"/>
              </a:rPr>
              <a:t>the</a:t>
            </a:r>
            <a:r>
              <a:rPr lang="en-JM" altLang="it-IT" dirty="0" smtClean="0">
                <a:solidFill>
                  <a:srgbClr val="000000"/>
                </a:solidFill>
                <a:latin typeface="Arial"/>
              </a:rPr>
              <a:t> contaminants.</a:t>
            </a:r>
          </a:p>
        </p:txBody>
      </p:sp>
      <p:pic>
        <p:nvPicPr>
          <p:cNvPr id="35843" name="Picture 3" descr="Muschio blu"/>
          <p:cNvPicPr>
            <a:picLocks noChangeAspect="1" noChangeArrowheads="1"/>
          </p:cNvPicPr>
          <p:nvPr/>
        </p:nvPicPr>
        <p:blipFill>
          <a:blip r:embed="rId2" cstate="print">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11113" y="4292600"/>
            <a:ext cx="3859213"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32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404813"/>
            <a:ext cx="8424863"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a:solidFill>
                  <a:srgbClr val="000000"/>
                </a:solidFill>
                <a:cs typeface="Arial" charset="0"/>
              </a:rPr>
              <a:t>In </a:t>
            </a:r>
            <a:r>
              <a:rPr lang="it-IT" altLang="it-IT" sz="2400" u="sng">
                <a:solidFill>
                  <a:srgbClr val="000000"/>
                </a:solidFill>
                <a:cs typeface="Arial" charset="0"/>
              </a:rPr>
              <a:t>lichens</a:t>
            </a:r>
            <a:r>
              <a:rPr lang="it-IT" altLang="it-IT" sz="2400">
                <a:solidFill>
                  <a:srgbClr val="000000"/>
                </a:solidFill>
                <a:cs typeface="Arial" charset="0"/>
              </a:rPr>
              <a:t>, the apoplastic components involved in extracellular ionic binding of lichens are the following </a:t>
            </a:r>
            <a:r>
              <a:rPr lang="it-IT" altLang="it-IT" sz="2400" b="1">
                <a:solidFill>
                  <a:srgbClr val="000000"/>
                </a:solidFill>
                <a:cs typeface="Arial" charset="0"/>
              </a:rPr>
              <a:t>four</a:t>
            </a:r>
            <a:r>
              <a:rPr lang="it-IT" altLang="it-IT" sz="2400">
                <a:solidFill>
                  <a:srgbClr val="000000"/>
                </a:solidFill>
                <a:cs typeface="Arial" charset="0"/>
              </a:rPr>
              <a:t>: </a:t>
            </a:r>
          </a:p>
        </p:txBody>
      </p:sp>
      <p:sp>
        <p:nvSpPr>
          <p:cNvPr id="20483" name="Text Box 5"/>
          <p:cNvSpPr txBox="1">
            <a:spLocks noChangeArrowheads="1"/>
          </p:cNvSpPr>
          <p:nvPr/>
        </p:nvSpPr>
        <p:spPr bwMode="auto">
          <a:xfrm>
            <a:off x="533400" y="1828800"/>
            <a:ext cx="7543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a:solidFill>
                  <a:srgbClr val="000000"/>
                </a:solidFill>
                <a:cs typeface="Arial" charset="0"/>
              </a:rPr>
              <a:t>1) molecules of the cell wall and matrices cementing the walls</a:t>
            </a:r>
          </a:p>
        </p:txBody>
      </p:sp>
      <p:sp>
        <p:nvSpPr>
          <p:cNvPr id="20484" name="Text Box 6"/>
          <p:cNvSpPr txBox="1">
            <a:spLocks noChangeArrowheads="1"/>
          </p:cNvSpPr>
          <p:nvPr/>
        </p:nvSpPr>
        <p:spPr bwMode="auto">
          <a:xfrm>
            <a:off x="533400" y="3138488"/>
            <a:ext cx="7162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a:solidFill>
                  <a:srgbClr val="000000"/>
                </a:solidFill>
                <a:cs typeface="Arial" charset="0"/>
              </a:rPr>
              <a:t>2) organic acids secreted by the mycobiont</a:t>
            </a:r>
          </a:p>
        </p:txBody>
      </p:sp>
      <p:sp>
        <p:nvSpPr>
          <p:cNvPr id="20485" name="Text Box 8"/>
          <p:cNvSpPr txBox="1">
            <a:spLocks noChangeArrowheads="1"/>
          </p:cNvSpPr>
          <p:nvPr/>
        </p:nvSpPr>
        <p:spPr bwMode="auto">
          <a:xfrm>
            <a:off x="533400" y="408305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a:solidFill>
                  <a:srgbClr val="000000"/>
                </a:solidFill>
                <a:cs typeface="Arial" charset="0"/>
              </a:rPr>
              <a:t>3) lichen substances</a:t>
            </a:r>
          </a:p>
        </p:txBody>
      </p:sp>
      <p:sp>
        <p:nvSpPr>
          <p:cNvPr id="20486" name="Text Box 9"/>
          <p:cNvSpPr txBox="1">
            <a:spLocks noChangeArrowheads="1"/>
          </p:cNvSpPr>
          <p:nvPr/>
        </p:nvSpPr>
        <p:spPr bwMode="auto">
          <a:xfrm>
            <a:off x="539750" y="5029200"/>
            <a:ext cx="7543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a:solidFill>
                  <a:srgbClr val="000000"/>
                </a:solidFill>
                <a:cs typeface="Arial" charset="0"/>
              </a:rPr>
              <a:t>4) melanins</a:t>
            </a:r>
          </a:p>
        </p:txBody>
      </p:sp>
      <p:sp>
        <p:nvSpPr>
          <p:cNvPr id="7" name="Text Box 2"/>
          <p:cNvSpPr txBox="1">
            <a:spLocks noChangeArrowheads="1"/>
          </p:cNvSpPr>
          <p:nvPr/>
        </p:nvSpPr>
        <p:spPr bwMode="auto">
          <a:xfrm>
            <a:off x="395288" y="5805488"/>
            <a:ext cx="84248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a:solidFill>
                  <a:srgbClr val="000000"/>
                </a:solidFill>
                <a:cs typeface="Arial" charset="0"/>
              </a:rPr>
              <a:t>In </a:t>
            </a:r>
            <a:r>
              <a:rPr lang="it-IT" altLang="it-IT" sz="2400" u="sng">
                <a:solidFill>
                  <a:srgbClr val="000000"/>
                </a:solidFill>
                <a:cs typeface="Arial" charset="0"/>
              </a:rPr>
              <a:t>mosses</a:t>
            </a:r>
            <a:r>
              <a:rPr lang="it-IT" altLang="it-IT" sz="2400">
                <a:solidFill>
                  <a:srgbClr val="000000"/>
                </a:solidFill>
                <a:cs typeface="Arial" charset="0"/>
              </a:rPr>
              <a:t>, only the first component is active or really important.</a:t>
            </a:r>
          </a:p>
        </p:txBody>
      </p:sp>
    </p:spTree>
    <p:extLst>
      <p:ext uri="{BB962C8B-B14F-4D97-AF65-F5344CB8AC3E}">
        <p14:creationId xmlns:p14="http://schemas.microsoft.com/office/powerpoint/2010/main" val="292642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P spid="20485" grpId="0"/>
      <p:bldP spid="2048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381000" y="1900238"/>
            <a:ext cx="85344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50000"/>
              </a:spcBef>
              <a:spcAft>
                <a:spcPct val="0"/>
              </a:spcAft>
              <a:buFontTx/>
              <a:buNone/>
            </a:pPr>
            <a:r>
              <a:rPr lang="it-IT" altLang="it-IT" sz="2400" b="1">
                <a:solidFill>
                  <a:srgbClr val="000000"/>
                </a:solidFill>
                <a:cs typeface="Arial" charset="0"/>
              </a:rPr>
              <a:t>1) molecules of the cell wall and matrices cementing the walls</a:t>
            </a:r>
            <a:endParaRPr lang="it-IT" altLang="it-IT" sz="2400">
              <a:solidFill>
                <a:srgbClr val="000000"/>
              </a:solidFill>
              <a:cs typeface="Arial" charset="0"/>
            </a:endParaRPr>
          </a:p>
          <a:p>
            <a:pPr eaLnBrk="0" fontAlgn="base" hangingPunct="0">
              <a:spcBef>
                <a:spcPct val="50000"/>
              </a:spcBef>
              <a:spcAft>
                <a:spcPct val="0"/>
              </a:spcAft>
              <a:buFontTx/>
              <a:buNone/>
            </a:pPr>
            <a:r>
              <a:rPr lang="it-IT" altLang="it-IT" sz="2400">
                <a:solidFill>
                  <a:srgbClr val="000000"/>
                </a:solidFill>
                <a:cs typeface="Arial" charset="0"/>
              </a:rPr>
              <a:t>The most important are hydrophilic, acid polysaccharids negatively charged for the presence of carbossilic group that are ionized (pH- dependent!); the charges are periodically disposed along the chain. They are the larger component available for binding cations, both in term of weight, than in term of available free surface. </a:t>
            </a:r>
          </a:p>
        </p:txBody>
      </p:sp>
      <p:pic>
        <p:nvPicPr>
          <p:cNvPr id="37891" name="Picture 4" descr="Muschio blu"/>
          <p:cNvPicPr>
            <a:picLocks noChangeAspect="1" noChangeArrowheads="1"/>
          </p:cNvPicPr>
          <p:nvPr/>
        </p:nvPicPr>
        <p:blipFill>
          <a:blip r:embed="rId2">
            <a:clrChange>
              <a:clrFrom>
                <a:srgbClr val="000000"/>
              </a:clrFrom>
              <a:clrTo>
                <a:srgbClr val="000000">
                  <a:alpha val="0"/>
                </a:srgbClr>
              </a:clrTo>
            </a:clrChange>
            <a:lum bright="6000"/>
            <a:extLst>
              <a:ext uri="{28A0092B-C50C-407E-A947-70E740481C1C}">
                <a14:useLocalDpi xmlns:a14="http://schemas.microsoft.com/office/drawing/2010/main" val="0"/>
              </a:ext>
            </a:extLst>
          </a:blip>
          <a:srcRect/>
          <a:stretch>
            <a:fillRect/>
          </a:stretch>
        </p:blipFill>
        <p:spPr bwMode="auto">
          <a:xfrm>
            <a:off x="0" y="0"/>
            <a:ext cx="22098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729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o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alt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1348</Words>
  <Application>Microsoft Office PowerPoint</Application>
  <PresentationFormat>Presentazione su schermo (4:3)</PresentationFormat>
  <Paragraphs>79</Paragraphs>
  <Slides>27</Slides>
  <Notes>2</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27</vt:i4>
      </vt:variant>
    </vt:vector>
  </HeadingPairs>
  <TitlesOfParts>
    <vt:vector size="30" baseType="lpstr">
      <vt:lpstr>Struttura predefinita</vt:lpstr>
      <vt:lpstr>Foglio di lavoro Microsoft Excel</vt:lpstr>
      <vt:lpstr>Microsoft Word Picture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Lenovo</cp:lastModifiedBy>
  <cp:revision>3</cp:revision>
  <dcterms:created xsi:type="dcterms:W3CDTF">2019-11-13T07:21:46Z</dcterms:created>
  <dcterms:modified xsi:type="dcterms:W3CDTF">2019-11-13T07:34:34Z</dcterms:modified>
</cp:coreProperties>
</file>