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1"/>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1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E2A413-F1B3-4D68-9541-6E6C07441509}" type="datetimeFigureOut">
              <a:rPr lang="it-IT" smtClean="0"/>
              <a:t>07/11/2019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3B43FF-576E-4198-8C5C-B13DCC0580F7}" type="slidenum">
              <a:rPr lang="it-IT" smtClean="0"/>
              <a:t>‹N›</a:t>
            </a:fld>
            <a:endParaRPr lang="it-IT"/>
          </a:p>
        </p:txBody>
      </p:sp>
    </p:spTree>
    <p:extLst>
      <p:ext uri="{BB962C8B-B14F-4D97-AF65-F5344CB8AC3E}">
        <p14:creationId xmlns:p14="http://schemas.microsoft.com/office/powerpoint/2010/main" val="153101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F867F0E-2B3A-4597-A280-85937C3897B4}" type="slidenum">
              <a:rPr lang="it-IT" altLang="it-IT">
                <a:solidFill>
                  <a:prstClr val="black"/>
                </a:solidFill>
                <a:latin typeface="Arial" charset="0"/>
                <a:cs typeface="Arial" charset="0"/>
              </a:rPr>
              <a:pPr>
                <a:spcBef>
                  <a:spcPct val="0"/>
                </a:spcBef>
              </a:pPr>
              <a:t>5</a:t>
            </a:fld>
            <a:endParaRPr lang="it-IT" altLang="it-IT">
              <a:solidFill>
                <a:prstClr val="black"/>
              </a:solidFill>
              <a:latin typeface="Arial" charset="0"/>
              <a:cs typeface="Arial" charset="0"/>
            </a:endParaRPr>
          </a:p>
        </p:txBody>
      </p:sp>
      <p:sp>
        <p:nvSpPr>
          <p:cNvPr id="49155" name="Rectangle 2"/>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
        <p:nvSpPr>
          <p:cNvPr id="49156" name="Rectangle 3"/>
          <p:cNvSpPr>
            <a:spLocks noGrp="1" noRot="1" noChangeAspect="1" noChangeArrowheads="1" noTextEdit="1"/>
          </p:cNvSpPr>
          <p:nvPr>
            <p:ph type="sldImg"/>
          </p:nvPr>
        </p:nvSpPr>
        <p:spPr>
          <a:xfrm>
            <a:off x="1293813" y="796925"/>
            <a:ext cx="4270375" cy="3203575"/>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71432CA-C256-4207-8258-5108136CD6FC}" type="slidenum">
              <a:rPr lang="it-IT" altLang="it-IT">
                <a:solidFill>
                  <a:prstClr val="black"/>
                </a:solidFill>
                <a:latin typeface="Arial" charset="0"/>
                <a:cs typeface="Arial" charset="0"/>
              </a:rPr>
              <a:pPr>
                <a:spcBef>
                  <a:spcPct val="0"/>
                </a:spcBef>
              </a:pPr>
              <a:t>6</a:t>
            </a:fld>
            <a:endParaRPr lang="it-IT" altLang="it-IT">
              <a:solidFill>
                <a:prstClr val="black"/>
              </a:solidFill>
              <a:latin typeface="Arial" charset="0"/>
              <a:cs typeface="Arial" charset="0"/>
            </a:endParaRPr>
          </a:p>
        </p:txBody>
      </p:sp>
      <p:sp>
        <p:nvSpPr>
          <p:cNvPr id="50179"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0180"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E4E08AA-E162-45C5-B85D-75F214EAD2E8}" type="slidenum">
              <a:rPr lang="it-IT" altLang="it-IT">
                <a:solidFill>
                  <a:prstClr val="black"/>
                </a:solidFill>
                <a:latin typeface="Arial" charset="0"/>
                <a:cs typeface="Arial" charset="0"/>
              </a:rPr>
              <a:pPr>
                <a:spcBef>
                  <a:spcPct val="0"/>
                </a:spcBef>
              </a:pPr>
              <a:t>18</a:t>
            </a:fld>
            <a:endParaRPr lang="it-IT" altLang="it-IT">
              <a:solidFill>
                <a:prstClr val="black"/>
              </a:solidFill>
              <a:latin typeface="Arial" charset="0"/>
              <a:cs typeface="Arial" charset="0"/>
            </a:endParaRPr>
          </a:p>
        </p:txBody>
      </p:sp>
      <p:sp>
        <p:nvSpPr>
          <p:cNvPr id="51203"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1204"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7D39E45-A757-48EA-81A9-8E330DD59186}" type="slidenum">
              <a:rPr lang="it-IT" altLang="it-IT">
                <a:solidFill>
                  <a:prstClr val="black"/>
                </a:solidFill>
                <a:latin typeface="Arial" charset="0"/>
                <a:cs typeface="Arial" charset="0"/>
              </a:rPr>
              <a:pPr>
                <a:spcBef>
                  <a:spcPct val="0"/>
                </a:spcBef>
              </a:pPr>
              <a:t>20</a:t>
            </a:fld>
            <a:endParaRPr lang="it-IT" altLang="it-IT">
              <a:solidFill>
                <a:prstClr val="black"/>
              </a:solidFill>
              <a:latin typeface="Arial" charset="0"/>
              <a:cs typeface="Arial" charset="0"/>
            </a:endParaRPr>
          </a:p>
        </p:txBody>
      </p:sp>
      <p:sp>
        <p:nvSpPr>
          <p:cNvPr id="52227"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2228"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EF6663F-37F1-41CB-A548-9BA4E60FF587}" type="slidenum">
              <a:rPr lang="it-IT" altLang="it-IT">
                <a:solidFill>
                  <a:prstClr val="black"/>
                </a:solidFill>
                <a:latin typeface="Arial" charset="0"/>
                <a:cs typeface="Arial" charset="0"/>
              </a:rPr>
              <a:pPr>
                <a:spcBef>
                  <a:spcPct val="0"/>
                </a:spcBef>
              </a:pPr>
              <a:t>22</a:t>
            </a:fld>
            <a:endParaRPr lang="it-IT" altLang="it-IT">
              <a:solidFill>
                <a:prstClr val="black"/>
              </a:solidFill>
              <a:latin typeface="Arial" charset="0"/>
              <a:cs typeface="Arial" charset="0"/>
            </a:endParaRPr>
          </a:p>
        </p:txBody>
      </p:sp>
      <p:sp>
        <p:nvSpPr>
          <p:cNvPr id="53251"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3252"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ECCD08B-9181-4008-B5EB-3C8E40E0B942}" type="slidenum">
              <a:rPr lang="it-IT" altLang="it-IT" sz="1200">
                <a:solidFill>
                  <a:prstClr val="black"/>
                </a:solidFill>
              </a:rPr>
              <a:pPr/>
              <a:t>41</a:t>
            </a:fld>
            <a:endParaRPr lang="it-IT" altLang="it-IT" sz="1200">
              <a:solidFill>
                <a:prstClr val="black"/>
              </a:solidFill>
            </a:endParaRPr>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it-IT" altLang="it-IT" smtClean="0">
                <a:latin typeface="Arial" charset="0"/>
                <a:cs typeface="Arial" charset="0"/>
              </a:rPr>
              <a:t>Questi per la notevole rugosità della superficie che determinano, favoriscono l’intercettazione del particolato, sia integri sia con le forme di dissoluzione  tipiche di una delle due forme cristalline.</a:t>
            </a:r>
            <a:r>
              <a:rPr lang="it-IT" altLang="it-IT" smtClean="0"/>
              <a:t> </a:t>
            </a:r>
          </a:p>
          <a:p>
            <a:r>
              <a:rPr lang="it-IT" altLang="it-IT" smtClean="0"/>
              <a:t>Sulla superficie dei licheni possono trovarsi cristalli di varie forme e dimensioni costituiti da ossalato di calcio idrato, organizzato in due forme minerali, la weddellite e la whewellite. </a:t>
            </a:r>
          </a:p>
          <a:p>
            <a:r>
              <a:rPr lang="it-IT" altLang="it-IT" smtClean="0"/>
              <a:t>la weddellite è ossalato di calcio Monoidrato, </a:t>
            </a:r>
          </a:p>
          <a:p>
            <a:r>
              <a:rPr lang="it-IT" altLang="it-IT" smtClean="0"/>
              <a:t>la whewellite.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BBE7C-EF32-432A-82BF-EC3CC6F61C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5617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2D149B-54C4-4F40-B573-431DC770CA3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50365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774990-B4A9-4A09-BA03-04B5C8DA93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4172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56F877C-38AB-49D7-BD86-D80CB267C01B}" type="slidenum">
              <a:rPr lang="it-IT" altLang="it-IT"/>
              <a:pPr>
                <a:defRPr/>
              </a:pPr>
              <a:t>‹N›</a:t>
            </a:fld>
            <a:endParaRPr lang="it-IT" altLang="it-IT"/>
          </a:p>
        </p:txBody>
      </p:sp>
    </p:spTree>
    <p:extLst>
      <p:ext uri="{BB962C8B-B14F-4D97-AF65-F5344CB8AC3E}">
        <p14:creationId xmlns:p14="http://schemas.microsoft.com/office/powerpoint/2010/main" val="1802027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31D571E0-C1F2-4DB2-87AE-B31E99233BFE}" type="slidenum">
              <a:rPr lang="it-IT" altLang="it-IT"/>
              <a:pPr>
                <a:defRPr/>
              </a:pPr>
              <a:t>‹N›</a:t>
            </a:fld>
            <a:endParaRPr lang="it-IT" altLang="it-IT"/>
          </a:p>
        </p:txBody>
      </p:sp>
    </p:spTree>
    <p:extLst>
      <p:ext uri="{BB962C8B-B14F-4D97-AF65-F5344CB8AC3E}">
        <p14:creationId xmlns:p14="http://schemas.microsoft.com/office/powerpoint/2010/main" val="157780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078BE5DB-2535-4113-8BE2-FD18A46A37AE}" type="slidenum">
              <a:rPr lang="it-IT" altLang="it-IT"/>
              <a:pPr>
                <a:defRPr/>
              </a:pPr>
              <a:t>‹N›</a:t>
            </a:fld>
            <a:endParaRPr lang="it-IT" altLang="it-IT"/>
          </a:p>
        </p:txBody>
      </p:sp>
    </p:spTree>
    <p:extLst>
      <p:ext uri="{BB962C8B-B14F-4D97-AF65-F5344CB8AC3E}">
        <p14:creationId xmlns:p14="http://schemas.microsoft.com/office/powerpoint/2010/main" val="2733248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990568BD-9F7C-489B-96B6-D06ED7C63431}" type="slidenum">
              <a:rPr lang="it-IT" altLang="it-IT"/>
              <a:pPr>
                <a:defRPr/>
              </a:pPr>
              <a:t>‹N›</a:t>
            </a:fld>
            <a:endParaRPr lang="it-IT" altLang="it-IT"/>
          </a:p>
        </p:txBody>
      </p:sp>
    </p:spTree>
    <p:extLst>
      <p:ext uri="{BB962C8B-B14F-4D97-AF65-F5344CB8AC3E}">
        <p14:creationId xmlns:p14="http://schemas.microsoft.com/office/powerpoint/2010/main" val="3816279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AD1CB545-93A2-4E4A-881F-D0EF34224411}" type="slidenum">
              <a:rPr lang="it-IT" altLang="it-IT"/>
              <a:pPr>
                <a:defRPr/>
              </a:pPr>
              <a:t>‹N›</a:t>
            </a:fld>
            <a:endParaRPr lang="it-IT" altLang="it-IT"/>
          </a:p>
        </p:txBody>
      </p:sp>
    </p:spTree>
    <p:extLst>
      <p:ext uri="{BB962C8B-B14F-4D97-AF65-F5344CB8AC3E}">
        <p14:creationId xmlns:p14="http://schemas.microsoft.com/office/powerpoint/2010/main" val="252693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0A56B290-A9AD-4F78-BE65-8A5AD2A7404D}" type="slidenum">
              <a:rPr lang="it-IT" altLang="it-IT"/>
              <a:pPr>
                <a:defRPr/>
              </a:pPr>
              <a:t>‹N›</a:t>
            </a:fld>
            <a:endParaRPr lang="it-IT" altLang="it-IT"/>
          </a:p>
        </p:txBody>
      </p:sp>
    </p:spTree>
    <p:extLst>
      <p:ext uri="{BB962C8B-B14F-4D97-AF65-F5344CB8AC3E}">
        <p14:creationId xmlns:p14="http://schemas.microsoft.com/office/powerpoint/2010/main" val="2760389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8F2EE0DA-B5EC-4CEA-A03B-812AC3A0D032}" type="slidenum">
              <a:rPr lang="it-IT" altLang="it-IT"/>
              <a:pPr>
                <a:defRPr/>
              </a:pPr>
              <a:t>‹N›</a:t>
            </a:fld>
            <a:endParaRPr lang="it-IT" altLang="it-IT"/>
          </a:p>
        </p:txBody>
      </p:sp>
    </p:spTree>
    <p:extLst>
      <p:ext uri="{BB962C8B-B14F-4D97-AF65-F5344CB8AC3E}">
        <p14:creationId xmlns:p14="http://schemas.microsoft.com/office/powerpoint/2010/main" val="3028118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9AA07356-B5CE-46C9-9438-4A4131221142}" type="slidenum">
              <a:rPr lang="it-IT" altLang="it-IT"/>
              <a:pPr>
                <a:defRPr/>
              </a:pPr>
              <a:t>‹N›</a:t>
            </a:fld>
            <a:endParaRPr lang="it-IT" altLang="it-IT"/>
          </a:p>
        </p:txBody>
      </p:sp>
    </p:spTree>
    <p:extLst>
      <p:ext uri="{BB962C8B-B14F-4D97-AF65-F5344CB8AC3E}">
        <p14:creationId xmlns:p14="http://schemas.microsoft.com/office/powerpoint/2010/main" val="3841230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D4AA0-67BB-4DAC-8E89-D06743411C1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36971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09891CC4-E28A-45D3-8D85-65517A64D8B1}" type="slidenum">
              <a:rPr lang="it-IT" altLang="it-IT"/>
              <a:pPr>
                <a:defRPr/>
              </a:pPr>
              <a:t>‹N›</a:t>
            </a:fld>
            <a:endParaRPr lang="it-IT" altLang="it-IT"/>
          </a:p>
        </p:txBody>
      </p:sp>
    </p:spTree>
    <p:extLst>
      <p:ext uri="{BB962C8B-B14F-4D97-AF65-F5344CB8AC3E}">
        <p14:creationId xmlns:p14="http://schemas.microsoft.com/office/powerpoint/2010/main" val="60057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94791BBF-FB6C-4B94-A9AA-E97447B90E33}" type="slidenum">
              <a:rPr lang="it-IT" altLang="it-IT"/>
              <a:pPr>
                <a:defRPr/>
              </a:pPr>
              <a:t>‹N›</a:t>
            </a:fld>
            <a:endParaRPr lang="it-IT" altLang="it-IT"/>
          </a:p>
        </p:txBody>
      </p:sp>
    </p:spTree>
    <p:extLst>
      <p:ext uri="{BB962C8B-B14F-4D97-AF65-F5344CB8AC3E}">
        <p14:creationId xmlns:p14="http://schemas.microsoft.com/office/powerpoint/2010/main" val="186292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9F412E5E-A362-4E3F-983C-DE80857C1779}" type="slidenum">
              <a:rPr lang="it-IT" altLang="it-IT"/>
              <a:pPr>
                <a:defRPr/>
              </a:pPr>
              <a:t>‹N›</a:t>
            </a:fld>
            <a:endParaRPr lang="it-IT" altLang="it-IT"/>
          </a:p>
        </p:txBody>
      </p:sp>
    </p:spTree>
    <p:extLst>
      <p:ext uri="{BB962C8B-B14F-4D97-AF65-F5344CB8AC3E}">
        <p14:creationId xmlns:p14="http://schemas.microsoft.com/office/powerpoint/2010/main" val="2564976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0FB80-6B8F-4563-8733-BF22786787D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82230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9385B0-360D-4A69-86AB-9EE6284E706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0360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0033D-9370-4453-9BA0-F8840BF491A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792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C3DEB-9F84-4100-BFEC-2B24115D279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81364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E92808-884D-44BA-816E-A485914DE20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44751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8C2598-D7B2-46FA-BDCB-827E7ED83BD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03742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B3C72D-84ED-4FD4-B4A8-548FCEA0C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97397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7F42-17A8-4F62-9A7A-2CE0DE4F9CD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97971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A4A888-F5E3-4578-9CA2-5A733821B99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19100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5E3BAD-1C13-42FE-8D91-4E8BC7F8AE3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1293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CC314-FDA5-4896-85BD-93C17DE95BC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77658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1509EF-2073-42A2-B4B4-B6E15FBF31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164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F3E6B-7299-4DF3-AF1E-D71482DC863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8774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560B6B-1913-4EA6-8037-80CE58F738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257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0D8CE-70A8-4071-AAF4-C64D28D4C78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0665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0AFB23-C4B7-4D2F-AE8E-C32A8042CD3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4021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E81C52-D7E1-4EF5-88D9-C22829DDF7B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0219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4FCCD7-6D2B-4976-995B-990AD8EA6CC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6649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5770353-DEB0-4BAA-BA57-525738A19435}" type="slidenum">
              <a:rPr lang="it-IT" altLang="it-IT">
                <a:solidFill>
                  <a:srgbClr val="000000"/>
                </a:solidFill>
                <a:latin typeface="Times New Roman" pitchFamily="18" charset="0"/>
              </a:rPr>
              <a:pPr eaLnBrk="0" fontAlgn="base" hangingPunct="0">
                <a:spcBef>
                  <a:spcPct val="0"/>
                </a:spcBef>
                <a:spcAft>
                  <a:spcPct val="0"/>
                </a:spcAft>
                <a:def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val="1072152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it-IT" altLang="it-IT">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it-IT" altLang="it-IT">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582374AC-EEFD-4308-B5F9-0E13467C3DEA}" type="slidenum">
              <a:rPr lang="it-IT" altLang="it-IT">
                <a:latin typeface="Times New Roman" pitchFamily="18" charset="0"/>
              </a:rPr>
              <a:pPr eaLnBrk="0" fontAlgn="base" hangingPunct="0">
                <a:spcBef>
                  <a:spcPct val="0"/>
                </a:spcBef>
                <a:spcAft>
                  <a:spcPct val="0"/>
                </a:spcAft>
                <a:defRPr/>
              </a:pPr>
              <a:t>‹N›</a:t>
            </a:fld>
            <a:endParaRPr lang="it-IT" altLang="it-IT">
              <a:latin typeface="Times New Roman" pitchFamily="18" charset="0"/>
            </a:endParaRPr>
          </a:p>
        </p:txBody>
      </p:sp>
    </p:spTree>
    <p:extLst>
      <p:ext uri="{BB962C8B-B14F-4D97-AF65-F5344CB8AC3E}">
        <p14:creationId xmlns:p14="http://schemas.microsoft.com/office/powerpoint/2010/main" val="2728633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5F5BB5AF-F1D6-476F-8DD1-5EC23984F487}" type="slidenum">
              <a:rPr lang="it-IT" altLang="it-IT">
                <a:solidFill>
                  <a:srgbClr val="000000"/>
                </a:solidFill>
                <a:latin typeface="Times New Roman" pitchFamily="18" charset="0"/>
              </a:rPr>
              <a:pPr eaLnBrk="0" fontAlgn="base" hangingPunct="0">
                <a:spcBef>
                  <a:spcPct val="0"/>
                </a:spcBef>
                <a:spcAft>
                  <a:spcPct val="0"/>
                </a:spcAft>
                <a:def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val="11680024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9.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9.jpeg"/><Relationship Id="rId7"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77.emf"/><Relationship Id="rId5" Type="http://schemas.openxmlformats.org/officeDocument/2006/relationships/oleObject" Target="../embeddings/oleObject1.bin"/><Relationship Id="rId4" Type="http://schemas.openxmlformats.org/officeDocument/2006/relationships/image" Target="../media/image80.emf"/></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85.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1.jpe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9.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9.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3.xml"/><Relationship Id="rId6" Type="http://schemas.openxmlformats.org/officeDocument/2006/relationships/image" Target="../media/image66.jpeg"/><Relationship Id="rId5" Type="http://schemas.openxmlformats.org/officeDocument/2006/relationships/image" Target="../media/image100.jpe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ienceblogs.com/gregladen/files/2013/01/05OldTr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476250"/>
            <a:ext cx="4408488"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33375"/>
            <a:ext cx="42862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7" descr="https://my.vanderbilt.edu/themindfulphd/files/2014/01/Tree_r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860800"/>
            <a:ext cx="337343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769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iclomusch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76200"/>
            <a:ext cx="7086600" cy="613568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6" descr="Sphagnum-moss-013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19050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875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Line 9"/>
          <p:cNvSpPr>
            <a:spLocks noChangeShapeType="1"/>
          </p:cNvSpPr>
          <p:nvPr/>
        </p:nvSpPr>
        <p:spPr bwMode="auto">
          <a:xfrm flipH="1">
            <a:off x="1524000" y="838200"/>
            <a:ext cx="1676400" cy="0"/>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8199" name="Oval 10"/>
          <p:cNvSpPr>
            <a:spLocks noChangeArrowheads="1"/>
          </p:cNvSpPr>
          <p:nvPr/>
        </p:nvSpPr>
        <p:spPr bwMode="auto">
          <a:xfrm>
            <a:off x="6096000" y="76200"/>
            <a:ext cx="2590800" cy="2133600"/>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it-IT" altLang="it-IT" sz="1800">
              <a:solidFill>
                <a:srgbClr val="000000"/>
              </a:solidFill>
              <a:cs typeface="Arial" charset="0"/>
            </a:endParaRPr>
          </a:p>
        </p:txBody>
      </p:sp>
    </p:spTree>
    <p:extLst>
      <p:ext uri="{BB962C8B-B14F-4D97-AF65-F5344CB8AC3E}">
        <p14:creationId xmlns:p14="http://schemas.microsoft.com/office/powerpoint/2010/main" val="901612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9321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274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_P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16113"/>
            <a:ext cx="4248150" cy="26479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6" descr="Leucobryum aduncum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55675"/>
            <a:ext cx="3276600" cy="247332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7" descr="Bryum argenteum-zilvermos-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1000"/>
            <a:ext cx="4114800" cy="308610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8" descr="Marchantia alpina 2 46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768725"/>
            <a:ext cx="36576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9" descr="Anthocerospuncta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13163"/>
            <a:ext cx="3733800" cy="28003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0"/>
          <p:cNvSpPr txBox="1">
            <a:spLocks noChangeArrowheads="1"/>
          </p:cNvSpPr>
          <p:nvPr/>
        </p:nvSpPr>
        <p:spPr bwMode="auto">
          <a:xfrm>
            <a:off x="4876800" y="1524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b="1">
                <a:solidFill>
                  <a:srgbClr val="000000"/>
                </a:solidFill>
                <a:cs typeface="Arial" charset="0"/>
              </a:rPr>
              <a:t>“Briofite”</a:t>
            </a:r>
          </a:p>
        </p:txBody>
      </p:sp>
    </p:spTree>
    <p:extLst>
      <p:ext uri="{BB962C8B-B14F-4D97-AF65-F5344CB8AC3E}">
        <p14:creationId xmlns:p14="http://schemas.microsoft.com/office/powerpoint/2010/main" val="245138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uschiogrig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6750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Bryum-capilla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2400"/>
            <a:ext cx="495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sezionefustomusch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590800"/>
            <a:ext cx="60817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1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b="3287"/>
          <a:stretch>
            <a:fillRect/>
          </a:stretch>
        </p:blipFill>
        <p:spPr bwMode="auto">
          <a:xfrm>
            <a:off x="0" y="-22225"/>
            <a:ext cx="50879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t="3737"/>
          <a:stretch>
            <a:fillRect/>
          </a:stretch>
        </p:blipFill>
        <p:spPr bwMode="auto">
          <a:xfrm>
            <a:off x="4751388" y="3706813"/>
            <a:ext cx="4370387"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735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614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Risultati immagini per moss rhizoids"/>
          <p:cNvPicPr>
            <a:picLocks noChangeAspect="1" noChangeArrowheads="1"/>
          </p:cNvPicPr>
          <p:nvPr/>
        </p:nvPicPr>
        <p:blipFill>
          <a:blip r:embed="rId3">
            <a:extLst>
              <a:ext uri="{28A0092B-C50C-407E-A947-70E740481C1C}">
                <a14:useLocalDpi xmlns:a14="http://schemas.microsoft.com/office/drawing/2010/main" val="0"/>
              </a:ext>
            </a:extLst>
          </a:blip>
          <a:srcRect t="5141"/>
          <a:stretch>
            <a:fillRect/>
          </a:stretch>
        </p:blipFill>
        <p:spPr bwMode="auto">
          <a:xfrm>
            <a:off x="-30163" y="2806700"/>
            <a:ext cx="91741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941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4598988"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074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ichenivar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113" y="0"/>
            <a:ext cx="5827712"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152400" y="152400"/>
            <a:ext cx="29718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cs typeface="Arial" charset="0"/>
              </a:rPr>
              <a:t>Un’ulteriore forma particolarissima di biotrofia è rappresentata dalla </a:t>
            </a:r>
            <a:r>
              <a:rPr lang="it-IT" altLang="it-IT" sz="2400" b="1">
                <a:solidFill>
                  <a:srgbClr val="009900"/>
                </a:solidFill>
                <a:cs typeface="Arial" charset="0"/>
              </a:rPr>
              <a:t>simbiosi lichenica</a:t>
            </a:r>
            <a:r>
              <a:rPr lang="it-IT" altLang="it-IT" sz="2400">
                <a:solidFill>
                  <a:srgbClr val="000000"/>
                </a:solidFill>
                <a:cs typeface="Arial" charset="0"/>
              </a:rPr>
              <a:t>, formata soprattutto da funghi ascomiceti (c.99% delle specie) con alcune alghe, soprattutto verdi, e cianobatteri.</a:t>
            </a:r>
          </a:p>
        </p:txBody>
      </p:sp>
    </p:spTree>
    <p:extLst>
      <p:ext uri="{BB962C8B-B14F-4D97-AF65-F5344CB8AC3E}">
        <p14:creationId xmlns:p14="http://schemas.microsoft.com/office/powerpoint/2010/main" val="3000951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901700" y="3730625"/>
            <a:ext cx="411162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it-IT" altLang="it-IT" sz="2400">
              <a:solidFill>
                <a:srgbClr val="000000"/>
              </a:solidFill>
              <a:cs typeface="Arial" charset="0"/>
            </a:endParaRPr>
          </a:p>
        </p:txBody>
      </p:sp>
      <p:sp>
        <p:nvSpPr>
          <p:cNvPr id="28675" name="Rectangle 3"/>
          <p:cNvSpPr>
            <a:spLocks noChangeArrowheads="1"/>
          </p:cNvSpPr>
          <p:nvPr/>
        </p:nvSpPr>
        <p:spPr bwMode="auto">
          <a:xfrm>
            <a:off x="457200" y="685800"/>
            <a:ext cx="80010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Aft>
                <a:spcPct val="0"/>
              </a:spcAft>
            </a:pPr>
            <a:r>
              <a:rPr lang="it-IT" altLang="it-IT" sz="2400">
                <a:solidFill>
                  <a:srgbClr val="000000"/>
                </a:solidFill>
                <a:cs typeface="Arial" charset="0"/>
              </a:rPr>
              <a:t>Lichens and mosses are perennial, and are active for most of the year, and particularly in winter, when pollution is higher</a:t>
            </a:r>
          </a:p>
        </p:txBody>
      </p:sp>
      <p:pic>
        <p:nvPicPr>
          <p:cNvPr id="28676" name="Picture 4" descr="Ps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881438"/>
            <a:ext cx="36576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Moss3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913" y="3270250"/>
            <a:ext cx="4764087"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494994"/>
      </p:ext>
    </p:extLst>
  </p:cSld>
  <p:clrMapOvr>
    <a:masterClrMapping/>
  </p:clrMapOvr>
  <p:transition advTm="26144">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 Box 8"/>
          <p:cNvSpPr txBox="1">
            <a:spLocks noChangeArrowheads="1"/>
          </p:cNvSpPr>
          <p:nvPr/>
        </p:nvSpPr>
        <p:spPr bwMode="auto">
          <a:xfrm>
            <a:off x="269875" y="339725"/>
            <a:ext cx="810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defRPr/>
            </a:pPr>
            <a:r>
              <a:rPr lang="it-IT" altLang="it-IT" sz="2800" b="1" dirty="0" smtClean="0">
                <a:solidFill>
                  <a:srgbClr val="000000"/>
                </a:solidFill>
                <a:latin typeface="Arial"/>
              </a:rPr>
              <a:t>“</a:t>
            </a:r>
            <a:r>
              <a:rPr lang="it-IT" altLang="it-IT" sz="2800" b="1" dirty="0" err="1" smtClean="0">
                <a:solidFill>
                  <a:srgbClr val="000000"/>
                </a:solidFill>
                <a:latin typeface="Arial"/>
              </a:rPr>
              <a:t>Homoiochlorophyllous</a:t>
            </a:r>
            <a:r>
              <a:rPr lang="it-IT" altLang="it-IT" sz="2800" b="1" dirty="0" smtClean="0">
                <a:solidFill>
                  <a:srgbClr val="000000"/>
                </a:solidFill>
                <a:latin typeface="Arial"/>
              </a:rPr>
              <a:t> </a:t>
            </a:r>
            <a:r>
              <a:rPr lang="it-IT" altLang="it-IT" sz="2800" b="1" dirty="0" err="1" smtClean="0">
                <a:solidFill>
                  <a:srgbClr val="000000"/>
                </a:solidFill>
                <a:latin typeface="Arial"/>
              </a:rPr>
              <a:t>poikylohydric</a:t>
            </a:r>
            <a:r>
              <a:rPr lang="it-IT" altLang="it-IT" sz="2800" b="1" dirty="0" smtClean="0">
                <a:solidFill>
                  <a:srgbClr val="000000"/>
                </a:solidFill>
                <a:latin typeface="Arial"/>
              </a:rPr>
              <a:t>” </a:t>
            </a:r>
          </a:p>
        </p:txBody>
      </p:sp>
      <p:pic>
        <p:nvPicPr>
          <p:cNvPr id="29699" name="Picture 12" descr="3518127614_018fc3d4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44675"/>
            <a:ext cx="676433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13"/>
          <p:cNvSpPr txBox="1">
            <a:spLocks noChangeArrowheads="1"/>
          </p:cNvSpPr>
          <p:nvPr/>
        </p:nvSpPr>
        <p:spPr bwMode="auto">
          <a:xfrm>
            <a:off x="434975" y="900113"/>
            <a:ext cx="6176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defRPr/>
            </a:pPr>
            <a:r>
              <a:rPr lang="it-IT" altLang="it-IT" sz="2800" dirty="0" smtClean="0">
                <a:solidFill>
                  <a:srgbClr val="000000"/>
                </a:solidFill>
                <a:latin typeface="Arial"/>
              </a:rPr>
              <a:t>TOLLERANTI AL DISSECCAMENTO </a:t>
            </a:r>
          </a:p>
        </p:txBody>
      </p:sp>
    </p:spTree>
    <p:extLst>
      <p:ext uri="{BB962C8B-B14F-4D97-AF65-F5344CB8AC3E}">
        <p14:creationId xmlns:p14="http://schemas.microsoft.com/office/powerpoint/2010/main" val="1912033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uanews.org/sites/default/files/styles/gallery-image-large-1024/public/gallery-media/13290_082246c8e82479f.jpg?itok=Ml3uW0BD"/>
          <p:cNvPicPr>
            <a:picLocks noChangeAspect="1" noChangeArrowheads="1"/>
          </p:cNvPicPr>
          <p:nvPr/>
        </p:nvPicPr>
        <p:blipFill>
          <a:blip r:embed="rId2" cstate="print">
            <a:extLst>
              <a:ext uri="{28A0092B-C50C-407E-A947-70E740481C1C}">
                <a14:useLocalDpi xmlns:a14="http://schemas.microsoft.com/office/drawing/2010/main" val="0"/>
              </a:ext>
            </a:extLst>
          </a:blip>
          <a:srcRect l="7170"/>
          <a:stretch>
            <a:fillRect/>
          </a:stretch>
        </p:blipFill>
        <p:spPr bwMode="auto">
          <a:xfrm>
            <a:off x="611188" y="333375"/>
            <a:ext cx="306863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http://www.rmtrr.org/images/FalseR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3375"/>
            <a:ext cx="44862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042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418013"/>
            <a:ext cx="3421063"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a:xfrm>
            <a:off x="914400" y="117475"/>
            <a:ext cx="7272338" cy="1143000"/>
          </a:xfrm>
        </p:spPr>
        <p:txBody>
          <a:bodyPr lIns="92075" tIns="46038" rIns="92075" bIns="46038"/>
          <a:lstStyle/>
          <a:p>
            <a:pPr eaLnBrk="1" hangingPunct="1">
              <a:defRPr/>
            </a:pPr>
            <a:r>
              <a:rPr lang="it-IT" b="1" dirty="0" smtClean="0">
                <a:solidFill>
                  <a:schemeClr val="tx1"/>
                </a:solidFill>
                <a:effectLst>
                  <a:outerShdw blurRad="38100" dist="38100" dir="2700000" algn="tl">
                    <a:srgbClr val="FFFFFF"/>
                  </a:outerShdw>
                </a:effectLst>
                <a:cs typeface="Arial" panose="020B0604020202020204" pitchFamily="34" charset="0"/>
              </a:rPr>
              <a:t>WATER STATUS</a:t>
            </a:r>
          </a:p>
        </p:txBody>
      </p:sp>
      <p:sp>
        <p:nvSpPr>
          <p:cNvPr id="11268" name="Rectangle 4"/>
          <p:cNvSpPr>
            <a:spLocks noGrp="1" noChangeArrowheads="1"/>
          </p:cNvSpPr>
          <p:nvPr>
            <p:ph type="body" sz="half" idx="2"/>
          </p:nvPr>
        </p:nvSpPr>
        <p:spPr>
          <a:xfrm>
            <a:off x="34925" y="1182688"/>
            <a:ext cx="3717925" cy="4648200"/>
          </a:xfrm>
        </p:spPr>
        <p:txBody>
          <a:bodyPr lIns="92075" tIns="46038" rIns="92075" bIns="46038"/>
          <a:lstStyle/>
          <a:p>
            <a:pPr eaLnBrk="1" hangingPunct="1">
              <a:buFontTx/>
              <a:buNone/>
              <a:defRPr/>
            </a:pPr>
            <a:r>
              <a:rPr lang="it-IT" altLang="it-IT" sz="3200" b="1" dirty="0" smtClean="0">
                <a:solidFill>
                  <a:srgbClr val="7FFF00"/>
                </a:solidFill>
                <a:cs typeface="Arial" panose="020B0604020202020204" pitchFamily="34" charset="0"/>
              </a:rPr>
              <a:t>	</a:t>
            </a:r>
            <a:r>
              <a:rPr lang="it-IT" altLang="it-IT" sz="3200" b="1" dirty="0" err="1" smtClean="0">
                <a:solidFill>
                  <a:schemeClr val="accent6"/>
                </a:solidFill>
                <a:cs typeface="Arial" panose="020B0604020202020204" pitchFamily="34" charset="0"/>
              </a:rPr>
              <a:t>Most</a:t>
            </a:r>
            <a:endParaRPr lang="it-IT" altLang="it-IT" sz="3200" b="1" dirty="0">
              <a:solidFill>
                <a:schemeClr val="accent6"/>
              </a:solidFill>
              <a:cs typeface="Arial" panose="020B0604020202020204" pitchFamily="34" charset="0"/>
            </a:endParaRPr>
          </a:p>
          <a:p>
            <a:pPr eaLnBrk="1" hangingPunct="1">
              <a:buFontTx/>
              <a:buNone/>
              <a:defRPr/>
            </a:pPr>
            <a:r>
              <a:rPr lang="it-IT" altLang="it-IT" sz="3200" b="1" dirty="0" smtClean="0">
                <a:solidFill>
                  <a:schemeClr val="accent6"/>
                </a:solidFill>
                <a:cs typeface="Arial" panose="020B0604020202020204" pitchFamily="34" charset="0"/>
              </a:rPr>
              <a:t>	</a:t>
            </a:r>
            <a:r>
              <a:rPr lang="it-IT" altLang="it-IT" sz="3200" b="1" dirty="0" err="1" smtClean="0">
                <a:solidFill>
                  <a:schemeClr val="accent6"/>
                </a:solidFill>
                <a:cs typeface="Arial" panose="020B0604020202020204" pitchFamily="34" charset="0"/>
              </a:rPr>
              <a:t>vascular</a:t>
            </a:r>
            <a:r>
              <a:rPr lang="it-IT" altLang="it-IT" sz="3200" b="1" dirty="0" smtClean="0">
                <a:solidFill>
                  <a:schemeClr val="accent6"/>
                </a:solidFill>
                <a:cs typeface="Arial" panose="020B0604020202020204" pitchFamily="34" charset="0"/>
              </a:rPr>
              <a:t> </a:t>
            </a:r>
            <a:r>
              <a:rPr lang="it-IT" altLang="it-IT" sz="3200" b="1" dirty="0" err="1" smtClean="0">
                <a:solidFill>
                  <a:schemeClr val="accent6"/>
                </a:solidFill>
                <a:cs typeface="Arial" panose="020B0604020202020204" pitchFamily="34" charset="0"/>
              </a:rPr>
              <a:t>plants</a:t>
            </a:r>
            <a:r>
              <a:rPr lang="it-IT" altLang="it-IT" sz="3200" b="1" dirty="0" smtClean="0">
                <a:solidFill>
                  <a:schemeClr val="accent6"/>
                </a:solidFill>
                <a:cs typeface="Arial" panose="020B0604020202020204" pitchFamily="34" charset="0"/>
              </a:rPr>
              <a:t> are </a:t>
            </a:r>
            <a:r>
              <a:rPr lang="it-IT" altLang="it-IT" sz="3200" b="1" dirty="0" err="1" smtClean="0">
                <a:solidFill>
                  <a:srgbClr val="FF0066"/>
                </a:solidFill>
                <a:cs typeface="Arial" panose="020B0604020202020204" pitchFamily="34" charset="0"/>
              </a:rPr>
              <a:t>homoiohydric</a:t>
            </a:r>
            <a:r>
              <a:rPr lang="it-IT" altLang="it-IT" sz="3200" b="1" dirty="0" smtClean="0">
                <a:solidFill>
                  <a:srgbClr val="FF0066"/>
                </a:solidFill>
                <a:cs typeface="Arial" panose="020B0604020202020204" pitchFamily="34" charset="0"/>
              </a:rPr>
              <a:t> </a:t>
            </a:r>
            <a:r>
              <a:rPr lang="it-IT" altLang="it-IT" sz="3200" b="1" dirty="0" smtClean="0">
                <a:solidFill>
                  <a:schemeClr val="accent6"/>
                </a:solidFill>
                <a:cs typeface="Arial" panose="020B0604020202020204" pitchFamily="34" charset="0"/>
              </a:rPr>
              <a:t>and </a:t>
            </a:r>
            <a:r>
              <a:rPr lang="it-IT" altLang="it-IT" sz="3200" b="1" dirty="0" err="1" smtClean="0">
                <a:solidFill>
                  <a:srgbClr val="FF0066"/>
                </a:solidFill>
                <a:cs typeface="Arial" panose="020B0604020202020204" pitchFamily="34" charset="0"/>
              </a:rPr>
              <a:t>endohydric</a:t>
            </a:r>
            <a:endParaRPr lang="it-IT" altLang="it-IT" sz="3200" b="1" dirty="0" smtClean="0">
              <a:solidFill>
                <a:srgbClr val="7FFF00"/>
              </a:solidFill>
              <a:cs typeface="Arial" panose="020B0604020202020204" pitchFamily="34" charset="0"/>
            </a:endParaRPr>
          </a:p>
        </p:txBody>
      </p:sp>
      <p:sp>
        <p:nvSpPr>
          <p:cNvPr id="11269" name="Text Box 5"/>
          <p:cNvSpPr txBox="1">
            <a:spLocks noChangeArrowheads="1"/>
          </p:cNvSpPr>
          <p:nvPr/>
        </p:nvSpPr>
        <p:spPr bwMode="auto">
          <a:xfrm>
            <a:off x="4572000" y="1182688"/>
            <a:ext cx="426720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defRPr/>
            </a:pPr>
            <a:r>
              <a:rPr lang="it-IT" altLang="it-IT" sz="3200" b="1" dirty="0" err="1" smtClean="0">
                <a:solidFill>
                  <a:srgbClr val="2D2DB9"/>
                </a:solidFill>
                <a:latin typeface="Arial" panose="020B0604020202020204" pitchFamily="34" charset="0"/>
                <a:cs typeface="Arial" panose="020B0604020202020204" pitchFamily="34" charset="0"/>
              </a:rPr>
              <a:t>Lichens</a:t>
            </a:r>
            <a:r>
              <a:rPr lang="it-IT" altLang="it-IT" sz="3200" b="1" dirty="0" smtClean="0">
                <a:solidFill>
                  <a:srgbClr val="2D2DB9"/>
                </a:solidFill>
                <a:latin typeface="Arial" panose="020B0604020202020204" pitchFamily="34" charset="0"/>
                <a:cs typeface="Arial" panose="020B0604020202020204" pitchFamily="34" charset="0"/>
              </a:rPr>
              <a:t>, the </a:t>
            </a:r>
            <a:r>
              <a:rPr lang="it-IT" altLang="it-IT" sz="3200" b="1" dirty="0" err="1" smtClean="0">
                <a:solidFill>
                  <a:srgbClr val="2D2DB9"/>
                </a:solidFill>
                <a:latin typeface="Arial" panose="020B0604020202020204" pitchFamily="34" charset="0"/>
                <a:cs typeface="Arial" panose="020B0604020202020204" pitchFamily="34" charset="0"/>
              </a:rPr>
              <a:t>majority</a:t>
            </a:r>
            <a:r>
              <a:rPr lang="it-IT" altLang="it-IT" sz="3200" b="1" dirty="0" smtClean="0">
                <a:solidFill>
                  <a:srgbClr val="2D2DB9"/>
                </a:solidFill>
                <a:latin typeface="Arial" panose="020B0604020202020204" pitchFamily="34" charset="0"/>
                <a:cs typeface="Arial" panose="020B0604020202020204" pitchFamily="34" charset="0"/>
              </a:rPr>
              <a:t> of </a:t>
            </a:r>
            <a:r>
              <a:rPr lang="it-IT" altLang="it-IT" sz="3200" b="1" dirty="0" err="1" smtClean="0">
                <a:solidFill>
                  <a:srgbClr val="2D2DB9"/>
                </a:solidFill>
                <a:latin typeface="Arial" panose="020B0604020202020204" pitchFamily="34" charset="0"/>
                <a:cs typeface="Arial" panose="020B0604020202020204" pitchFamily="34" charset="0"/>
              </a:rPr>
              <a:t>mosses</a:t>
            </a:r>
            <a:r>
              <a:rPr lang="it-IT" altLang="it-IT" sz="3200" b="1" dirty="0" smtClean="0">
                <a:solidFill>
                  <a:srgbClr val="2D2DB9"/>
                </a:solidFill>
                <a:latin typeface="Arial" panose="020B0604020202020204" pitchFamily="34" charset="0"/>
                <a:cs typeface="Arial" panose="020B0604020202020204" pitchFamily="34" charset="0"/>
              </a:rPr>
              <a:t>, some </a:t>
            </a:r>
            <a:r>
              <a:rPr lang="it-IT" altLang="it-IT" sz="3200" b="1" dirty="0" err="1" smtClean="0">
                <a:solidFill>
                  <a:srgbClr val="2D2DB9"/>
                </a:solidFill>
                <a:latin typeface="Arial" panose="020B0604020202020204" pitchFamily="34" charset="0"/>
                <a:cs typeface="Arial" panose="020B0604020202020204" pitchFamily="34" charset="0"/>
              </a:rPr>
              <a:t>ferns</a:t>
            </a:r>
            <a:r>
              <a:rPr lang="it-IT" altLang="it-IT" sz="3200" b="1" dirty="0" smtClean="0">
                <a:solidFill>
                  <a:srgbClr val="2D2DB9"/>
                </a:solidFill>
                <a:latin typeface="Arial" panose="020B0604020202020204" pitchFamily="34" charset="0"/>
                <a:cs typeface="Arial" panose="020B0604020202020204" pitchFamily="34" charset="0"/>
              </a:rPr>
              <a:t> and a </a:t>
            </a:r>
            <a:r>
              <a:rPr lang="it-IT" altLang="it-IT" sz="3200" b="1" dirty="0" err="1" smtClean="0">
                <a:solidFill>
                  <a:srgbClr val="2D2DB9"/>
                </a:solidFill>
                <a:latin typeface="Arial" panose="020B0604020202020204" pitchFamily="34" charset="0"/>
                <a:cs typeface="Arial" panose="020B0604020202020204" pitchFamily="34" charset="0"/>
              </a:rPr>
              <a:t>few</a:t>
            </a:r>
            <a:r>
              <a:rPr lang="it-IT" altLang="it-IT" sz="3200" b="1" dirty="0" smtClean="0">
                <a:solidFill>
                  <a:srgbClr val="2D2DB9"/>
                </a:solidFill>
                <a:latin typeface="Arial" panose="020B0604020202020204" pitchFamily="34" charset="0"/>
                <a:cs typeface="Arial" panose="020B0604020202020204" pitchFamily="34" charset="0"/>
              </a:rPr>
              <a:t> </a:t>
            </a:r>
            <a:r>
              <a:rPr lang="it-IT" altLang="it-IT" sz="3200" b="1" dirty="0" err="1" smtClean="0">
                <a:solidFill>
                  <a:srgbClr val="2D2DB9"/>
                </a:solidFill>
                <a:latin typeface="Arial" panose="020B0604020202020204" pitchFamily="34" charset="0"/>
                <a:cs typeface="Arial" panose="020B0604020202020204" pitchFamily="34" charset="0"/>
              </a:rPr>
              <a:t>vascular</a:t>
            </a:r>
            <a:r>
              <a:rPr lang="it-IT" altLang="it-IT" sz="3200" b="1" dirty="0" smtClean="0">
                <a:solidFill>
                  <a:srgbClr val="2D2DB9"/>
                </a:solidFill>
                <a:latin typeface="Arial" panose="020B0604020202020204" pitchFamily="34" charset="0"/>
                <a:cs typeface="Arial" panose="020B0604020202020204" pitchFamily="34" charset="0"/>
              </a:rPr>
              <a:t> </a:t>
            </a:r>
            <a:r>
              <a:rPr lang="it-IT" altLang="it-IT" sz="3200" b="1" dirty="0" err="1" smtClean="0">
                <a:solidFill>
                  <a:srgbClr val="2D2DB9"/>
                </a:solidFill>
                <a:latin typeface="Arial" panose="020B0604020202020204" pitchFamily="34" charset="0"/>
                <a:cs typeface="Arial" panose="020B0604020202020204" pitchFamily="34" charset="0"/>
              </a:rPr>
              <a:t>plants</a:t>
            </a:r>
            <a:r>
              <a:rPr lang="it-IT" altLang="it-IT" sz="3200" b="1" dirty="0" smtClean="0">
                <a:solidFill>
                  <a:srgbClr val="2D2DB9"/>
                </a:solidFill>
                <a:latin typeface="Arial" panose="020B0604020202020204" pitchFamily="34" charset="0"/>
                <a:cs typeface="Arial" panose="020B0604020202020204" pitchFamily="34" charset="0"/>
              </a:rPr>
              <a:t> are </a:t>
            </a:r>
            <a:r>
              <a:rPr lang="it-IT" altLang="it-IT" sz="3200" b="1" dirty="0" err="1" smtClean="0">
                <a:solidFill>
                  <a:srgbClr val="FF0066"/>
                </a:solidFill>
                <a:latin typeface="Arial" panose="020B0604020202020204" pitchFamily="34" charset="0"/>
                <a:cs typeface="Arial" panose="020B0604020202020204" pitchFamily="34" charset="0"/>
              </a:rPr>
              <a:t>poikilohydric</a:t>
            </a:r>
            <a:r>
              <a:rPr lang="it-IT" altLang="it-IT" sz="3200" b="1" dirty="0" smtClean="0">
                <a:solidFill>
                  <a:srgbClr val="FF0066"/>
                </a:solidFill>
                <a:latin typeface="Arial" panose="020B0604020202020204" pitchFamily="34" charset="0"/>
                <a:cs typeface="Arial" panose="020B0604020202020204" pitchFamily="34" charset="0"/>
              </a:rPr>
              <a:t> </a:t>
            </a:r>
            <a:r>
              <a:rPr lang="it-IT" altLang="it-IT" sz="3200" b="1" dirty="0" smtClean="0">
                <a:solidFill>
                  <a:srgbClr val="2D2DB9"/>
                </a:solidFill>
                <a:latin typeface="Arial" panose="020B0604020202020204" pitchFamily="34" charset="0"/>
                <a:cs typeface="Arial" panose="020B0604020202020204" pitchFamily="34" charset="0"/>
              </a:rPr>
              <a:t>and</a:t>
            </a:r>
            <a:r>
              <a:rPr lang="it-IT" altLang="it-IT" sz="3200" b="1" dirty="0" smtClean="0">
                <a:solidFill>
                  <a:srgbClr val="FF0000"/>
                </a:solidFill>
                <a:latin typeface="Arial" panose="020B0604020202020204" pitchFamily="34" charset="0"/>
                <a:cs typeface="Arial" panose="020B0604020202020204" pitchFamily="34" charset="0"/>
              </a:rPr>
              <a:t> </a:t>
            </a:r>
            <a:r>
              <a:rPr lang="it-IT" altLang="it-IT" sz="3200" b="1" dirty="0" err="1" smtClean="0">
                <a:solidFill>
                  <a:srgbClr val="FF0066"/>
                </a:solidFill>
                <a:latin typeface="Arial" panose="020B0604020202020204" pitchFamily="34" charset="0"/>
                <a:cs typeface="Arial" panose="020B0604020202020204" pitchFamily="34" charset="0"/>
              </a:rPr>
              <a:t>ectohydric</a:t>
            </a:r>
            <a:endParaRPr lang="it-IT" altLang="it-IT" sz="3200" b="1" dirty="0" smtClean="0">
              <a:solidFill>
                <a:srgbClr val="FF0000"/>
              </a:solidFill>
              <a:latin typeface="Arial" panose="020B0604020202020204" pitchFamily="34" charset="0"/>
              <a:cs typeface="Arial" panose="020B0604020202020204" pitchFamily="34" charset="0"/>
            </a:endParaRPr>
          </a:p>
        </p:txBody>
      </p:sp>
      <p:pic>
        <p:nvPicPr>
          <p:cNvPr id="30726" name="Picture 6" descr="bel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4410075"/>
            <a:ext cx="27432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42154"/>
      </p:ext>
    </p:extLst>
  </p:cSld>
  <p:clrMapOvr>
    <a:masterClrMapping/>
  </p:clrMapOvr>
  <p:transition advTm="17850">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schiogrig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6750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Bryum-capilla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2400"/>
            <a:ext cx="495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sezionefustomusch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2288" y="2781300"/>
            <a:ext cx="608171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856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half" idx="2"/>
          </p:nvPr>
        </p:nvSpPr>
        <p:spPr>
          <a:xfrm>
            <a:off x="396875" y="533400"/>
            <a:ext cx="4462463" cy="4519613"/>
          </a:xfrm>
          <a:noFill/>
        </p:spPr>
        <p:txBody>
          <a:bodyPr lIns="92075" tIns="46038" rIns="92075" bIns="46038"/>
          <a:lstStyle/>
          <a:p>
            <a:pPr marL="0" indent="0" eaLnBrk="1" hangingPunct="1">
              <a:buFontTx/>
              <a:buNone/>
            </a:pPr>
            <a:r>
              <a:rPr lang="it-IT" altLang="it-IT" sz="2400" smtClean="0">
                <a:cs typeface="Arial" charset="0"/>
              </a:rPr>
              <a:t>Lichens and mosses lack specific organs for absorbing water from the substratum, depending mostly from the atmosphere for their water and mineral uptake. Lichens also lack a protective outer cuticle, present in the mosses, but with specific characteristics which distinguish it from the cuticle of seed plants.</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33375"/>
            <a:ext cx="3570288"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95288" y="5076825"/>
            <a:ext cx="8394700"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0" indent="0" eaLnBrk="1" hangingPunct="1">
              <a:buFontTx/>
              <a:buNone/>
              <a:defRPr/>
            </a:pPr>
            <a:r>
              <a:rPr lang="it-IT" altLang="it-IT" sz="2400" kern="0" smtClean="0">
                <a:solidFill>
                  <a:srgbClr val="000000"/>
                </a:solidFill>
                <a:cs typeface="Arial" panose="020B0604020202020204" pitchFamily="34" charset="0"/>
              </a:rPr>
              <a:t>This means that lichens and mosses have a remarkable ability to rehydrate and resume normal metabolic functions following periods of desiccation, although in the dry state cell membranes become partially leaky due to loss of integrity.</a:t>
            </a:r>
            <a:endParaRPr lang="it-IT" altLang="it-IT" sz="2400" kern="0" dirty="0" smtClean="0">
              <a:solidFill>
                <a:srgbClr val="000000"/>
              </a:solidFill>
              <a:cs typeface="Arial" panose="020B0604020202020204" pitchFamily="34" charset="0"/>
            </a:endParaRPr>
          </a:p>
        </p:txBody>
      </p:sp>
    </p:spTree>
    <p:extLst>
      <p:ext uri="{BB962C8B-B14F-4D97-AF65-F5344CB8AC3E}">
        <p14:creationId xmlns:p14="http://schemas.microsoft.com/office/powerpoint/2010/main" val="266560862"/>
      </p:ext>
    </p:extLst>
  </p:cSld>
  <p:clrMapOvr>
    <a:masterClrMapping/>
  </p:clrMapOvr>
  <p:transition advTm="17850">
    <p:cut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4"/>
          <p:cNvSpPr txBox="1">
            <a:spLocks noChangeArrowheads="1"/>
          </p:cNvSpPr>
          <p:nvPr/>
        </p:nvSpPr>
        <p:spPr bwMode="auto">
          <a:xfrm>
            <a:off x="2770188" y="0"/>
            <a:ext cx="1801812" cy="366713"/>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b="1">
                <a:solidFill>
                  <a:srgbClr val="FFFFFF"/>
                </a:solidFill>
                <a:latin typeface="Times New Roman" pitchFamily="18" charset="0"/>
              </a:rPr>
              <a:t>bagnato</a:t>
            </a:r>
          </a:p>
        </p:txBody>
      </p:sp>
      <p:sp>
        <p:nvSpPr>
          <p:cNvPr id="3077" name="Text Box 5"/>
          <p:cNvSpPr txBox="1">
            <a:spLocks noChangeArrowheads="1"/>
          </p:cNvSpPr>
          <p:nvPr/>
        </p:nvSpPr>
        <p:spPr bwMode="auto">
          <a:xfrm>
            <a:off x="7342188" y="0"/>
            <a:ext cx="1801812" cy="366713"/>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b="1">
                <a:solidFill>
                  <a:srgbClr val="FFFFFF"/>
                </a:solidFill>
                <a:latin typeface="Times New Roman" pitchFamily="18" charset="0"/>
              </a:rPr>
              <a:t>secco</a:t>
            </a:r>
          </a:p>
        </p:txBody>
      </p:sp>
    </p:spTree>
    <p:extLst>
      <p:ext uri="{BB962C8B-B14F-4D97-AF65-F5344CB8AC3E}">
        <p14:creationId xmlns:p14="http://schemas.microsoft.com/office/powerpoint/2010/main" val="340141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
          <p:cNvSpPr txBox="1">
            <a:spLocks noChangeArrowheads="1"/>
          </p:cNvSpPr>
          <p:nvPr/>
        </p:nvSpPr>
        <p:spPr bwMode="auto">
          <a:xfrm>
            <a:off x="4859338" y="327025"/>
            <a:ext cx="4176712"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0" fontAlgn="base" hangingPunct="0">
              <a:spcBef>
                <a:spcPct val="50000"/>
              </a:spcBef>
              <a:spcAft>
                <a:spcPct val="0"/>
              </a:spcAft>
              <a:buFontTx/>
              <a:buNone/>
            </a:pPr>
            <a:r>
              <a:rPr lang="it-IT" altLang="it-IT" sz="2000">
                <a:solidFill>
                  <a:srgbClr val="000000"/>
                </a:solidFill>
                <a:cs typeface="Arial" charset="0"/>
              </a:rPr>
              <a:t>Tranne che per quelle poche specie intolleranti al disseccamento, i ripetuti cicli “secco-umido” sono  fondamentali per la sopravvivenza della simbiosi, in quanto permettono lo scambio di sostanze tra i due (o più) partner.</a:t>
            </a:r>
          </a:p>
        </p:txBody>
      </p:sp>
      <p:pic>
        <p:nvPicPr>
          <p:cNvPr id="158729" name="Picture 9" descr="honegger1b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730" name="Group 10"/>
          <p:cNvGrpSpPr>
            <a:grpSpLocks/>
          </p:cNvGrpSpPr>
          <p:nvPr/>
        </p:nvGrpSpPr>
        <p:grpSpPr bwMode="auto">
          <a:xfrm>
            <a:off x="3205163" y="549275"/>
            <a:ext cx="2232025" cy="5903913"/>
            <a:chOff x="2019" y="346"/>
            <a:chExt cx="1406" cy="3719"/>
          </a:xfrm>
        </p:grpSpPr>
        <p:sp>
          <p:nvSpPr>
            <p:cNvPr id="9233" name="AutoShape 11"/>
            <p:cNvSpPr>
              <a:spLocks/>
            </p:cNvSpPr>
            <p:nvPr/>
          </p:nvSpPr>
          <p:spPr bwMode="auto">
            <a:xfrm>
              <a:off x="2019" y="346"/>
              <a:ext cx="136" cy="771"/>
            </a:xfrm>
            <a:prstGeom prst="rightBrace">
              <a:avLst>
                <a:gd name="adj1" fmla="val 47243"/>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9234" name="AutoShape 12"/>
            <p:cNvSpPr>
              <a:spLocks/>
            </p:cNvSpPr>
            <p:nvPr/>
          </p:nvSpPr>
          <p:spPr bwMode="auto">
            <a:xfrm>
              <a:off x="2019" y="3430"/>
              <a:ext cx="136" cy="635"/>
            </a:xfrm>
            <a:prstGeom prst="rightBrace">
              <a:avLst>
                <a:gd name="adj1" fmla="val 38909"/>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9235" name="Text Box 13"/>
            <p:cNvSpPr txBox="1">
              <a:spLocks noChangeArrowheads="1"/>
            </p:cNvSpPr>
            <p:nvPr/>
          </p:nvSpPr>
          <p:spPr bwMode="auto">
            <a:xfrm>
              <a:off x="2155" y="563"/>
              <a:ext cx="127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800" b="1">
                  <a:solidFill>
                    <a:srgbClr val="0000FF"/>
                  </a:solidFill>
                  <a:cs typeface="Arial" charset="0"/>
                </a:rPr>
                <a:t>IDROFILO</a:t>
              </a:r>
            </a:p>
          </p:txBody>
        </p:sp>
        <p:sp>
          <p:nvSpPr>
            <p:cNvPr id="9236" name="Text Box 14"/>
            <p:cNvSpPr txBox="1">
              <a:spLocks noChangeArrowheads="1"/>
            </p:cNvSpPr>
            <p:nvPr/>
          </p:nvSpPr>
          <p:spPr bwMode="auto">
            <a:xfrm>
              <a:off x="2155" y="3567"/>
              <a:ext cx="127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800" b="1">
                  <a:solidFill>
                    <a:srgbClr val="0000FF"/>
                  </a:solidFill>
                  <a:cs typeface="Arial" charset="0"/>
                </a:rPr>
                <a:t>IDROFILO</a:t>
              </a:r>
            </a:p>
          </p:txBody>
        </p:sp>
      </p:grpSp>
      <p:grpSp>
        <p:nvGrpSpPr>
          <p:cNvPr id="158735" name="Group 15"/>
          <p:cNvGrpSpPr>
            <a:grpSpLocks/>
          </p:cNvGrpSpPr>
          <p:nvPr/>
        </p:nvGrpSpPr>
        <p:grpSpPr bwMode="auto">
          <a:xfrm>
            <a:off x="323850" y="2370138"/>
            <a:ext cx="8634413" cy="1511300"/>
            <a:chOff x="204" y="1434"/>
            <a:chExt cx="5439" cy="952"/>
          </a:xfrm>
        </p:grpSpPr>
        <p:sp>
          <p:nvSpPr>
            <p:cNvPr id="9230" name="Text Box 16"/>
            <p:cNvSpPr txBox="1">
              <a:spLocks noChangeArrowheads="1"/>
            </p:cNvSpPr>
            <p:nvPr/>
          </p:nvSpPr>
          <p:spPr bwMode="auto">
            <a:xfrm>
              <a:off x="4059" y="1752"/>
              <a:ext cx="158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000">
                  <a:solidFill>
                    <a:srgbClr val="FF0000"/>
                  </a:solidFill>
                  <a:cs typeface="Arial" charset="0"/>
                </a:rPr>
                <a:t>Parete con sottile strato idrofobico di natura proteica</a:t>
              </a:r>
            </a:p>
          </p:txBody>
        </p:sp>
        <p:sp>
          <p:nvSpPr>
            <p:cNvPr id="9231" name="Line 17"/>
            <p:cNvSpPr>
              <a:spLocks noChangeShapeType="1"/>
            </p:cNvSpPr>
            <p:nvPr/>
          </p:nvSpPr>
          <p:spPr bwMode="auto">
            <a:xfrm flipV="1">
              <a:off x="3742" y="1888"/>
              <a:ext cx="317" cy="453"/>
            </a:xfrm>
            <a:prstGeom prst="line">
              <a:avLst/>
            </a:prstGeom>
            <a:noFill/>
            <a:ln w="254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9232" name="AutoShape 18"/>
            <p:cNvSpPr>
              <a:spLocks noChangeArrowheads="1"/>
            </p:cNvSpPr>
            <p:nvPr/>
          </p:nvSpPr>
          <p:spPr bwMode="auto">
            <a:xfrm>
              <a:off x="204" y="1434"/>
              <a:ext cx="363" cy="181"/>
            </a:xfrm>
            <a:prstGeom prst="rightArrow">
              <a:avLst>
                <a:gd name="adj1" fmla="val 50000"/>
                <a:gd name="adj2" fmla="val 5013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grpSp>
        <p:nvGrpSpPr>
          <p:cNvPr id="158739" name="Group 19"/>
          <p:cNvGrpSpPr>
            <a:grpSpLocks/>
          </p:cNvGrpSpPr>
          <p:nvPr/>
        </p:nvGrpSpPr>
        <p:grpSpPr bwMode="auto">
          <a:xfrm>
            <a:off x="454025" y="3260725"/>
            <a:ext cx="8582025" cy="2214563"/>
            <a:chOff x="286" y="1995"/>
            <a:chExt cx="5406" cy="1395"/>
          </a:xfrm>
        </p:grpSpPr>
        <p:sp>
          <p:nvSpPr>
            <p:cNvPr id="9227" name="Text Box 20"/>
            <p:cNvSpPr txBox="1">
              <a:spLocks noChangeArrowheads="1"/>
            </p:cNvSpPr>
            <p:nvPr/>
          </p:nvSpPr>
          <p:spPr bwMode="auto">
            <a:xfrm>
              <a:off x="4059" y="2564"/>
              <a:ext cx="1633"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000">
                  <a:solidFill>
                    <a:srgbClr val="FF0000"/>
                  </a:solidFill>
                  <a:cs typeface="Arial" charset="0"/>
                </a:rPr>
                <a:t>Metaboliti secondari in cristalli sulla superficie della parete</a:t>
              </a:r>
            </a:p>
          </p:txBody>
        </p:sp>
        <p:sp>
          <p:nvSpPr>
            <p:cNvPr id="9228" name="Line 21"/>
            <p:cNvSpPr>
              <a:spLocks noChangeShapeType="1"/>
            </p:cNvSpPr>
            <p:nvPr/>
          </p:nvSpPr>
          <p:spPr bwMode="auto">
            <a:xfrm>
              <a:off x="3742" y="2387"/>
              <a:ext cx="317" cy="317"/>
            </a:xfrm>
            <a:prstGeom prst="line">
              <a:avLst/>
            </a:prstGeom>
            <a:noFill/>
            <a:ln w="254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9229" name="Oval 22"/>
            <p:cNvSpPr>
              <a:spLocks noChangeArrowheads="1"/>
            </p:cNvSpPr>
            <p:nvPr/>
          </p:nvSpPr>
          <p:spPr bwMode="auto">
            <a:xfrm>
              <a:off x="286" y="1995"/>
              <a:ext cx="363" cy="3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grpSp>
        <p:nvGrpSpPr>
          <p:cNvPr id="158747" name="Group 27"/>
          <p:cNvGrpSpPr>
            <a:grpSpLocks/>
          </p:cNvGrpSpPr>
          <p:nvPr/>
        </p:nvGrpSpPr>
        <p:grpSpPr bwMode="auto">
          <a:xfrm>
            <a:off x="3205163" y="2154238"/>
            <a:ext cx="2879725" cy="3240087"/>
            <a:chOff x="2019" y="1344"/>
            <a:chExt cx="1814" cy="2041"/>
          </a:xfrm>
        </p:grpSpPr>
        <p:sp>
          <p:nvSpPr>
            <p:cNvPr id="9225" name="AutoShape 28"/>
            <p:cNvSpPr>
              <a:spLocks/>
            </p:cNvSpPr>
            <p:nvPr/>
          </p:nvSpPr>
          <p:spPr bwMode="auto">
            <a:xfrm>
              <a:off x="2019" y="1344"/>
              <a:ext cx="181" cy="2041"/>
            </a:xfrm>
            <a:prstGeom prst="rightBrace">
              <a:avLst>
                <a:gd name="adj1" fmla="val 93969"/>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9226" name="Text Box 29"/>
            <p:cNvSpPr txBox="1">
              <a:spLocks noChangeArrowheads="1"/>
            </p:cNvSpPr>
            <p:nvPr/>
          </p:nvSpPr>
          <p:spPr bwMode="auto">
            <a:xfrm>
              <a:off x="2155" y="2273"/>
              <a:ext cx="1678"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lnSpc>
                  <a:spcPct val="70000"/>
                </a:lnSpc>
                <a:spcBef>
                  <a:spcPct val="50000"/>
                </a:spcBef>
                <a:spcAft>
                  <a:spcPct val="0"/>
                </a:spcAft>
                <a:buFontTx/>
                <a:buNone/>
              </a:pPr>
              <a:r>
                <a:rPr lang="it-IT" altLang="it-IT" sz="2800" b="1">
                  <a:solidFill>
                    <a:srgbClr val="FF0000"/>
                  </a:solidFill>
                  <a:cs typeface="Arial" charset="0"/>
                </a:rPr>
                <a:t>IDROFOBICO</a:t>
              </a:r>
            </a:p>
            <a:p>
              <a:pPr algn="ctr" eaLnBrk="0" fontAlgn="base" hangingPunct="0">
                <a:lnSpc>
                  <a:spcPct val="70000"/>
                </a:lnSpc>
                <a:spcBef>
                  <a:spcPct val="50000"/>
                </a:spcBef>
                <a:spcAft>
                  <a:spcPct val="0"/>
                </a:spcAft>
                <a:buFontTx/>
                <a:buNone/>
              </a:pPr>
              <a:r>
                <a:rPr lang="it-IT" altLang="it-IT" sz="2400" b="1">
                  <a:solidFill>
                    <a:srgbClr val="FF0000"/>
                  </a:solidFill>
                  <a:cs typeface="Arial" charset="0"/>
                </a:rPr>
                <a:t>(micobionte)</a:t>
              </a:r>
            </a:p>
          </p:txBody>
        </p:sp>
      </p:grpSp>
      <p:sp>
        <p:nvSpPr>
          <p:cNvPr id="9224" name="Text Box 30"/>
          <p:cNvSpPr txBox="1">
            <a:spLocks noChangeArrowheads="1"/>
          </p:cNvSpPr>
          <p:nvPr/>
        </p:nvSpPr>
        <p:spPr bwMode="auto">
          <a:xfrm>
            <a:off x="3492500" y="6430963"/>
            <a:ext cx="5041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0" fontAlgn="base" hangingPunct="0">
              <a:spcBef>
                <a:spcPct val="50000"/>
              </a:spcBef>
              <a:spcAft>
                <a:spcPct val="0"/>
              </a:spcAft>
              <a:buFontTx/>
              <a:buNone/>
            </a:pPr>
            <a:r>
              <a:rPr lang="it-IT" altLang="it-IT" sz="1400">
                <a:solidFill>
                  <a:srgbClr val="000000"/>
                </a:solidFill>
                <a:latin typeface="Times New Roman" pitchFamily="18" charset="0"/>
                <a:cs typeface="Arial" charset="0"/>
              </a:rPr>
              <a:t>Honegger R., 1997.</a:t>
            </a:r>
            <a:r>
              <a:rPr lang="it-IT" altLang="it-IT" sz="1400" i="1">
                <a:solidFill>
                  <a:srgbClr val="000000"/>
                </a:solidFill>
                <a:latin typeface="Times New Roman" pitchFamily="18" charset="0"/>
                <a:cs typeface="Arial" charset="0"/>
              </a:rPr>
              <a:t> Plant relationships, </a:t>
            </a:r>
            <a:r>
              <a:rPr lang="it-IT" altLang="it-IT" sz="1400">
                <a:solidFill>
                  <a:srgbClr val="000000"/>
                </a:solidFill>
                <a:latin typeface="Times New Roman" pitchFamily="18" charset="0"/>
                <a:cs typeface="Arial" charset="0"/>
              </a:rPr>
              <a:t>pp. 209-221</a:t>
            </a:r>
            <a:r>
              <a:rPr lang="it-IT" altLang="it-IT" sz="1400" i="1">
                <a:solidFill>
                  <a:srgbClr val="000000"/>
                </a:solidFill>
                <a:latin typeface="Times New Roman" pitchFamily="18" charset="0"/>
                <a:cs typeface="Arial" charset="0"/>
              </a:rPr>
              <a:t>.</a:t>
            </a:r>
          </a:p>
        </p:txBody>
      </p:sp>
    </p:spTree>
    <p:extLst>
      <p:ext uri="{BB962C8B-B14F-4D97-AF65-F5344CB8AC3E}">
        <p14:creationId xmlns:p14="http://schemas.microsoft.com/office/powerpoint/2010/main" val="1200607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nodeType="clickEffect">
                                  <p:stCondLst>
                                    <p:cond delay="0"/>
                                  </p:stCondLst>
                                  <p:childTnLst>
                                    <p:set>
                                      <p:cBhvr>
                                        <p:cTn id="10" dur="1" fill="hold">
                                          <p:stCondLst>
                                            <p:cond delay="0"/>
                                          </p:stCondLst>
                                        </p:cTn>
                                        <p:tgtEl>
                                          <p:spTgt spid="158730"/>
                                        </p:tgtEl>
                                        <p:attrNameLst>
                                          <p:attrName>style.visibility</p:attrName>
                                        </p:attrNameLst>
                                      </p:cBhvr>
                                      <p:to>
                                        <p:strVal val="visible"/>
                                      </p:to>
                                    </p:set>
                                    <p:animEffect transition="in" filter="strips(downLeft)">
                                      <p:cBhvr>
                                        <p:cTn id="11" dur="500"/>
                                        <p:tgtEl>
                                          <p:spTgt spid="1587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nodeType="clickEffect">
                                  <p:stCondLst>
                                    <p:cond delay="0"/>
                                  </p:stCondLst>
                                  <p:childTnLst>
                                    <p:set>
                                      <p:cBhvr>
                                        <p:cTn id="15" dur="1" fill="hold">
                                          <p:stCondLst>
                                            <p:cond delay="0"/>
                                          </p:stCondLst>
                                        </p:cTn>
                                        <p:tgtEl>
                                          <p:spTgt spid="158747"/>
                                        </p:tgtEl>
                                        <p:attrNameLst>
                                          <p:attrName>style.visibility</p:attrName>
                                        </p:attrNameLst>
                                      </p:cBhvr>
                                      <p:to>
                                        <p:strVal val="visible"/>
                                      </p:to>
                                    </p:set>
                                    <p:animEffect transition="in" filter="strips(downRight)">
                                      <p:cBhvr>
                                        <p:cTn id="16" dur="500"/>
                                        <p:tgtEl>
                                          <p:spTgt spid="1587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158735"/>
                                        </p:tgtEl>
                                        <p:attrNameLst>
                                          <p:attrName>style.visibility</p:attrName>
                                        </p:attrNameLst>
                                      </p:cBhvr>
                                      <p:to>
                                        <p:strVal val="visible"/>
                                      </p:to>
                                    </p:set>
                                    <p:animEffect transition="in" filter="strips(downRight)">
                                      <p:cBhvr>
                                        <p:cTn id="21" dur="500"/>
                                        <p:tgtEl>
                                          <p:spTgt spid="1587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nodeType="clickEffect">
                                  <p:stCondLst>
                                    <p:cond delay="0"/>
                                  </p:stCondLst>
                                  <p:childTnLst>
                                    <p:set>
                                      <p:cBhvr>
                                        <p:cTn id="25" dur="1" fill="hold">
                                          <p:stCondLst>
                                            <p:cond delay="0"/>
                                          </p:stCondLst>
                                        </p:cTn>
                                        <p:tgtEl>
                                          <p:spTgt spid="158739"/>
                                        </p:tgtEl>
                                        <p:attrNameLst>
                                          <p:attrName>style.visibility</p:attrName>
                                        </p:attrNameLst>
                                      </p:cBhvr>
                                      <p:to>
                                        <p:strVal val="visible"/>
                                      </p:to>
                                    </p:set>
                                    <p:animEffect transition="in" filter="strips(downRight)">
                                      <p:cBhvr>
                                        <p:cTn id="26" dur="500"/>
                                        <p:tgtEl>
                                          <p:spTgt spid="158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Atrichum_leaves_w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3000375"/>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Atrichum_undulatum_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descr="Moss leaf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439988"/>
            <a:ext cx="624681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071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539750" y="2133600"/>
            <a:ext cx="7920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a:solidFill>
                  <a:srgbClr val="000000"/>
                </a:solidFill>
              </a:rPr>
              <a:t>Investigating the Leaf Cuticle of the Moss </a:t>
            </a:r>
            <a:r>
              <a:rPr lang="en-US" altLang="it-IT" sz="2400" i="1">
                <a:solidFill>
                  <a:srgbClr val="000000"/>
                </a:solidFill>
              </a:rPr>
              <a:t>Physcomitrella patens</a:t>
            </a:r>
            <a:r>
              <a:rPr lang="en-US" altLang="it-IT" sz="2400">
                <a:solidFill>
                  <a:srgbClr val="000000"/>
                </a:solidFill>
              </a:rPr>
              <a:t>.</a:t>
            </a:r>
          </a:p>
          <a:p>
            <a:pPr eaLnBrk="0" fontAlgn="base" hangingPunct="0">
              <a:spcBef>
                <a:spcPct val="0"/>
              </a:spcBef>
              <a:spcAft>
                <a:spcPct val="0"/>
              </a:spcAft>
              <a:buFontTx/>
              <a:buNone/>
            </a:pPr>
            <a:r>
              <a:rPr lang="en-US" altLang="it-IT" sz="2400">
                <a:solidFill>
                  <a:srgbClr val="000000"/>
                </a:solidFill>
              </a:rPr>
              <a:t>By Eric John Ricci, Rhode Island College</a:t>
            </a:r>
            <a:endParaRPr lang="it-IT" altLang="it-IT" sz="2400">
              <a:solidFill>
                <a:srgbClr val="000000"/>
              </a:solidFill>
            </a:endParaRPr>
          </a:p>
        </p:txBody>
      </p:sp>
      <p:sp>
        <p:nvSpPr>
          <p:cNvPr id="4" name="CasellaDiTesto 3"/>
          <p:cNvSpPr txBox="1">
            <a:spLocks noChangeArrowheads="1"/>
          </p:cNvSpPr>
          <p:nvPr/>
        </p:nvSpPr>
        <p:spPr bwMode="auto">
          <a:xfrm>
            <a:off x="539750" y="5168900"/>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a:solidFill>
                  <a:srgbClr val="000000"/>
                </a:solidFill>
              </a:rPr>
              <a:t>From the Abstract: “This pathway […] controls the synthesis of the moss cuticle, which prevents desiccation […]”</a:t>
            </a:r>
            <a:endParaRPr lang="it-IT" altLang="it-IT" sz="2400">
              <a:solidFill>
                <a:srgbClr val="000000"/>
              </a:solidFill>
            </a:endParaRPr>
          </a:p>
        </p:txBody>
      </p:sp>
      <p:sp>
        <p:nvSpPr>
          <p:cNvPr id="5" name="CasellaDiTesto 4"/>
          <p:cNvSpPr txBox="1">
            <a:spLocks noChangeArrowheads="1"/>
          </p:cNvSpPr>
          <p:nvPr/>
        </p:nvSpPr>
        <p:spPr bwMode="auto">
          <a:xfrm>
            <a:off x="539750" y="3562350"/>
            <a:ext cx="8064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fr-FR" altLang="it-IT" sz="2400">
                <a:solidFill>
                  <a:srgbClr val="000000"/>
                </a:solidFill>
              </a:rPr>
              <a:t>Renault et al. (</a:t>
            </a:r>
            <a:r>
              <a:rPr lang="fr-FR" altLang="it-IT" sz="2400" b="1">
                <a:solidFill>
                  <a:srgbClr val="000000"/>
                </a:solidFill>
              </a:rPr>
              <a:t>2017</a:t>
            </a:r>
            <a:r>
              <a:rPr lang="fr-FR" altLang="it-IT" sz="2400">
                <a:solidFill>
                  <a:srgbClr val="000000"/>
                </a:solidFill>
              </a:rPr>
              <a:t>). </a:t>
            </a:r>
            <a:r>
              <a:rPr lang="en-US" altLang="it-IT" sz="2400">
                <a:solidFill>
                  <a:srgbClr val="000000"/>
                </a:solidFill>
              </a:rPr>
              <a:t>A phenol-enriched cuticle is ancestral to lignin evolution in land plants. </a:t>
            </a:r>
            <a:r>
              <a:rPr lang="fr-FR" altLang="it-IT" sz="2400" b="1">
                <a:solidFill>
                  <a:srgbClr val="000000"/>
                </a:solidFill>
              </a:rPr>
              <a:t>Nature Communications</a:t>
            </a:r>
            <a:r>
              <a:rPr lang="fr-FR" altLang="it-IT" sz="2400">
                <a:solidFill>
                  <a:srgbClr val="000000"/>
                </a:solidFill>
              </a:rPr>
              <a:t> 8, Article nr: 14713 doi:10.1038/ncomms14713</a:t>
            </a:r>
            <a:endParaRPr lang="it-IT" altLang="it-IT" sz="2400">
              <a:solidFill>
                <a:srgbClr val="000000"/>
              </a:solidFill>
            </a:endParaRPr>
          </a:p>
        </p:txBody>
      </p:sp>
      <p:sp>
        <p:nvSpPr>
          <p:cNvPr id="11269" name="CasellaDiTesto 5"/>
          <p:cNvSpPr txBox="1">
            <a:spLocks noChangeArrowheads="1"/>
          </p:cNvSpPr>
          <p:nvPr/>
        </p:nvSpPr>
        <p:spPr bwMode="auto">
          <a:xfrm>
            <a:off x="539750" y="4762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b="1">
                <a:solidFill>
                  <a:srgbClr val="FF0000"/>
                </a:solidFill>
              </a:rPr>
              <a:t>Cuticola o non cuticola?</a:t>
            </a:r>
          </a:p>
        </p:txBody>
      </p:sp>
      <p:sp>
        <p:nvSpPr>
          <p:cNvPr id="11270" name="CasellaDiTesto 6"/>
          <p:cNvSpPr txBox="1">
            <a:spLocks noChangeArrowheads="1"/>
          </p:cNvSpPr>
          <p:nvPr/>
        </p:nvSpPr>
        <p:spPr bwMode="auto">
          <a:xfrm>
            <a:off x="539750" y="1125538"/>
            <a:ext cx="8280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a:solidFill>
                  <a:srgbClr val="000000"/>
                </a:solidFill>
              </a:rPr>
              <a:t>A multi-layered cuticle is present on the calyptra of </a:t>
            </a:r>
            <a:r>
              <a:rPr lang="en-US" altLang="it-IT" sz="2400" i="1">
                <a:solidFill>
                  <a:srgbClr val="000000"/>
                </a:solidFill>
              </a:rPr>
              <a:t>F. hygrometrica</a:t>
            </a:r>
            <a:r>
              <a:rPr lang="en-US" altLang="it-IT" sz="2400">
                <a:solidFill>
                  <a:srgbClr val="000000"/>
                </a:solidFill>
              </a:rPr>
              <a:t>, with the features observed in vascular plants.</a:t>
            </a:r>
            <a:endParaRPr lang="it-IT" altLang="it-IT" sz="2400">
              <a:solidFill>
                <a:srgbClr val="000000"/>
              </a:solidFill>
            </a:endParaRPr>
          </a:p>
        </p:txBody>
      </p:sp>
    </p:spTree>
    <p:extLst>
      <p:ext uri="{BB962C8B-B14F-4D97-AF65-F5344CB8AC3E}">
        <p14:creationId xmlns:p14="http://schemas.microsoft.com/office/powerpoint/2010/main" val="146130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ultati immagini per polytrich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20638"/>
            <a:ext cx="915193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polytrichumleaf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643313"/>
            <a:ext cx="64801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551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Leucobryaceae%20Leucobryum%20glauc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76225"/>
            <a:ext cx="41052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8272moss"/>
          <p:cNvPicPr>
            <a:picLocks noChangeAspect="1" noChangeArrowheads="1"/>
          </p:cNvPicPr>
          <p:nvPr/>
        </p:nvPicPr>
        <p:blipFill>
          <a:blip r:embed="rId3">
            <a:extLst>
              <a:ext uri="{28A0092B-C50C-407E-A947-70E740481C1C}">
                <a14:useLocalDpi xmlns:a14="http://schemas.microsoft.com/office/drawing/2010/main" val="0"/>
              </a:ext>
            </a:extLst>
          </a:blip>
          <a:srcRect l="3529"/>
          <a:stretch>
            <a:fillRect/>
          </a:stretch>
        </p:blipFill>
        <p:spPr bwMode="auto">
          <a:xfrm>
            <a:off x="4240213" y="3473450"/>
            <a:ext cx="49037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https://upload.wikimedia.org/wikipedia/commons/thumb/d/d5/Leucobryum.glaucum.2.jpg/250px-Leucobryum.glaucu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260350"/>
            <a:ext cx="420528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asellaDiTesto 1"/>
          <p:cNvSpPr txBox="1">
            <a:spLocks noChangeArrowheads="1"/>
          </p:cNvSpPr>
          <p:nvPr/>
        </p:nvSpPr>
        <p:spPr bwMode="auto">
          <a:xfrm>
            <a:off x="287338" y="624205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b="1" i="1">
                <a:solidFill>
                  <a:srgbClr val="000000"/>
                </a:solidFill>
              </a:rPr>
              <a:t>Leucobryum glaucum</a:t>
            </a:r>
          </a:p>
        </p:txBody>
      </p:sp>
      <p:pic>
        <p:nvPicPr>
          <p:cNvPr id="37894" name="Picture 6" descr="Leucobryum glauc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0"/>
            <a:ext cx="6396037"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997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46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Sphagnum_squarrosum_141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0"/>
            <a:ext cx="48974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Sphagn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563" y="3679825"/>
            <a:ext cx="48974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isultati immagini per sphagn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48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Risultati immagini per sphagnum moss"/>
          <p:cNvPicPr>
            <a:picLocks noChangeAspect="1" noChangeArrowheads="1"/>
          </p:cNvPicPr>
          <p:nvPr/>
        </p:nvPicPr>
        <p:blipFill>
          <a:blip r:embed="rId6">
            <a:extLst>
              <a:ext uri="{28A0092B-C50C-407E-A947-70E740481C1C}">
                <a14:useLocalDpi xmlns:a14="http://schemas.microsoft.com/office/drawing/2010/main" val="0"/>
              </a:ext>
            </a:extLst>
          </a:blip>
          <a:srcRect l="28520" t="4436" r="25322" b="8377"/>
          <a:stretch>
            <a:fillRect/>
          </a:stretch>
        </p:blipFill>
        <p:spPr bwMode="auto">
          <a:xfrm>
            <a:off x="2128838" y="2093913"/>
            <a:ext cx="251777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57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asellaDiTesto 1"/>
          <p:cNvSpPr txBox="1">
            <a:spLocks noChangeArrowheads="1"/>
          </p:cNvSpPr>
          <p:nvPr/>
        </p:nvSpPr>
        <p:spPr bwMode="auto">
          <a:xfrm>
            <a:off x="433388" y="2270125"/>
            <a:ext cx="861536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Annual growth rinks from short-leaf pine trees in the Great Smoky Mountains National Park show suppressed growth and increased iron content between 1863 and 1912, a period of smelting activity and large sulfur dioxide releases at Copperhill, Tennessee, 88 kilometers upwind. </a:t>
            </a:r>
          </a:p>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Similar growth suppression and increases of iron and other metals were found in rings formed in the past 20 to 25 years, a period when regional fossil fuel combustion emissions increased about 200 percent. </a:t>
            </a:r>
          </a:p>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Metals concentrations in phloem and cambium are high, but whether they exceed toxic thresholds for these tissues is not known.</a:t>
            </a:r>
            <a:endParaRPr lang="it-IT" altLang="it-IT" sz="2400">
              <a:solidFill>
                <a:srgbClr val="000000"/>
              </a:solidFill>
              <a:latin typeface="Times New Roman" pitchFamily="18" charset="0"/>
            </a:endParaRPr>
          </a:p>
        </p:txBody>
      </p:sp>
      <p:sp>
        <p:nvSpPr>
          <p:cNvPr id="44035" name="CasellaDiTesto 2"/>
          <p:cNvSpPr txBox="1">
            <a:spLocks noChangeArrowheads="1"/>
          </p:cNvSpPr>
          <p:nvPr/>
        </p:nvSpPr>
        <p:spPr bwMode="auto">
          <a:xfrm>
            <a:off x="446088" y="688975"/>
            <a:ext cx="77755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b="1">
                <a:solidFill>
                  <a:srgbClr val="000000"/>
                </a:solidFill>
                <a:latin typeface="Times New Roman" pitchFamily="18" charset="0"/>
              </a:rPr>
              <a:t>Trace Elements in Tree Rings: Evidence of Recent and</a:t>
            </a:r>
          </a:p>
          <a:p>
            <a:pPr eaLnBrk="0" fontAlgn="base" hangingPunct="0">
              <a:spcBef>
                <a:spcPct val="0"/>
              </a:spcBef>
              <a:spcAft>
                <a:spcPct val="0"/>
              </a:spcAft>
              <a:buFontTx/>
              <a:buNone/>
            </a:pPr>
            <a:r>
              <a:rPr lang="it-IT" altLang="it-IT" sz="2400" b="1">
                <a:solidFill>
                  <a:srgbClr val="000000"/>
                </a:solidFill>
                <a:latin typeface="Times New Roman" pitchFamily="18" charset="0"/>
              </a:rPr>
              <a:t>Historical Air Pollution</a:t>
            </a:r>
          </a:p>
          <a:p>
            <a:pPr eaLnBrk="0" fontAlgn="base" hangingPunct="0">
              <a:spcBef>
                <a:spcPct val="0"/>
              </a:spcBef>
              <a:spcAft>
                <a:spcPct val="0"/>
              </a:spcAft>
              <a:buFontTx/>
              <a:buNone/>
            </a:pPr>
            <a:r>
              <a:rPr lang="en-US" altLang="it-IT" sz="2400">
                <a:solidFill>
                  <a:srgbClr val="000000"/>
                </a:solidFill>
                <a:latin typeface="Times New Roman" pitchFamily="18" charset="0"/>
              </a:rPr>
              <a:t>C. F. Baes III and S. B. McLaughlin</a:t>
            </a:r>
          </a:p>
          <a:p>
            <a:pPr eaLnBrk="0" fontAlgn="base" hangingPunct="0">
              <a:spcBef>
                <a:spcPct val="0"/>
              </a:spcBef>
              <a:spcAft>
                <a:spcPct val="0"/>
              </a:spcAft>
              <a:buFontTx/>
              <a:buNone/>
            </a:pPr>
            <a:r>
              <a:rPr lang="en-US" altLang="it-IT" sz="2400">
                <a:solidFill>
                  <a:srgbClr val="000000"/>
                </a:solidFill>
                <a:latin typeface="Times New Roman" pitchFamily="18" charset="0"/>
              </a:rPr>
              <a:t>Science, 1984</a:t>
            </a:r>
            <a:endParaRPr lang="it-IT" altLang="it-IT" sz="2400">
              <a:solidFill>
                <a:srgbClr val="000000"/>
              </a:solidFill>
              <a:latin typeface="Times New Roman" pitchFamily="18" charset="0"/>
            </a:endParaRPr>
          </a:p>
        </p:txBody>
      </p:sp>
    </p:spTree>
    <p:extLst>
      <p:ext uri="{BB962C8B-B14F-4D97-AF65-F5344CB8AC3E}">
        <p14:creationId xmlns:p14="http://schemas.microsoft.com/office/powerpoint/2010/main" val="205838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phagnum-cell1-JAC-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28913"/>
            <a:ext cx="581183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3352800" cy="461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 descr="SphagnumM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525"/>
            <a:ext cx="579120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929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http://blogs.ubc.ca/biology321/files/2010/06/sphagn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24288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8" descr="https://upload.wikimedia.org/wikipedia/commons/8/88/Tourbi%C3%A8re_03_-_Parc_de_Frontenac_-_Juillet_2008.jpg"/>
          <p:cNvPicPr>
            <a:picLocks noChangeAspect="1" noChangeArrowheads="1"/>
          </p:cNvPicPr>
          <p:nvPr/>
        </p:nvPicPr>
        <p:blipFill>
          <a:blip r:embed="rId3">
            <a:extLst>
              <a:ext uri="{28A0092B-C50C-407E-A947-70E740481C1C}">
                <a14:useLocalDpi xmlns:a14="http://schemas.microsoft.com/office/drawing/2010/main" val="0"/>
              </a:ext>
            </a:extLst>
          </a:blip>
          <a:srcRect t="13345"/>
          <a:stretch>
            <a:fillRect/>
          </a:stretch>
        </p:blipFill>
        <p:spPr bwMode="auto">
          <a:xfrm>
            <a:off x="-26988" y="-25400"/>
            <a:ext cx="5019676"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www.binleyflorist.com/images/stories/News/Feb2015/sphagnum%20moss%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095625"/>
            <a:ext cx="5638801"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http://andyleighton.com/wp-content/uploads/2015/09/01_NZ_sphagnum_moss_prepa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3686175"/>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2" descr="http://ecx.images-amazon.com/images/I/91JnqVk0PqL._SX522_.jpg"/>
          <p:cNvPicPr>
            <a:picLocks noChangeAspect="1" noChangeArrowheads="1"/>
          </p:cNvPicPr>
          <p:nvPr/>
        </p:nvPicPr>
        <p:blipFill>
          <a:blip r:embed="rId6">
            <a:extLst>
              <a:ext uri="{28A0092B-C50C-407E-A947-70E740481C1C}">
                <a14:useLocalDpi xmlns:a14="http://schemas.microsoft.com/office/drawing/2010/main" val="0"/>
              </a:ext>
            </a:extLst>
          </a:blip>
          <a:srcRect l="3201" t="6042" b="8112"/>
          <a:stretch>
            <a:fillRect/>
          </a:stretch>
        </p:blipFill>
        <p:spPr bwMode="auto">
          <a:xfrm>
            <a:off x="4349750" y="728663"/>
            <a:ext cx="48133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388938" y="1844675"/>
            <a:ext cx="8748712"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NZ" altLang="it-IT" sz="2400">
                <a:solidFill>
                  <a:srgbClr val="000000"/>
                </a:solidFill>
                <a:cs typeface="Arial" charset="0"/>
              </a:rPr>
              <a:t>Particles, normally present in the atmosphere or incremented by human activities, arrive to lichens and mosses in two not mutually exclusive forms: </a:t>
            </a:r>
            <a:r>
              <a:rPr lang="en-NZ" altLang="it-IT" sz="2400" b="1">
                <a:solidFill>
                  <a:srgbClr val="000000"/>
                </a:solidFill>
                <a:cs typeface="Arial" charset="0"/>
              </a:rPr>
              <a:t>dry and wet depositions</a:t>
            </a:r>
            <a:r>
              <a:rPr lang="en-NZ" altLang="it-IT" sz="2400">
                <a:solidFill>
                  <a:srgbClr val="000000"/>
                </a:solidFill>
                <a:cs typeface="Arial" charset="0"/>
              </a:rPr>
              <a:t>. The latter are particularly important for lichens and mosses, because they are highly hygroscopic. </a:t>
            </a:r>
          </a:p>
        </p:txBody>
      </p:sp>
      <p:sp>
        <p:nvSpPr>
          <p:cNvPr id="3075" name="Text Box 5"/>
          <p:cNvSpPr txBox="1">
            <a:spLocks noChangeArrowheads="1"/>
          </p:cNvSpPr>
          <p:nvPr/>
        </p:nvSpPr>
        <p:spPr bwMode="auto">
          <a:xfrm>
            <a:off x="388938" y="4508500"/>
            <a:ext cx="8583612"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en-IE" altLang="it-IT" sz="2400">
                <a:solidFill>
                  <a:srgbClr val="000000"/>
                </a:solidFill>
                <a:cs typeface="Arial" charset="0"/>
              </a:rPr>
              <a:t>Whatever the way of arrival, </a:t>
            </a:r>
            <a:r>
              <a:rPr lang="en-IE" altLang="it-IT" sz="2400" u="sng">
                <a:solidFill>
                  <a:srgbClr val="000000"/>
                </a:solidFill>
                <a:cs typeface="Arial" charset="0"/>
              </a:rPr>
              <a:t>three</a:t>
            </a:r>
            <a:r>
              <a:rPr lang="en-IE" altLang="it-IT" sz="2400">
                <a:solidFill>
                  <a:srgbClr val="000000"/>
                </a:solidFill>
                <a:cs typeface="Arial" charset="0"/>
              </a:rPr>
              <a:t> different modalities of immobilization are known to occur in lichens and mosses, which can explain their bioaccumulation capacity: </a:t>
            </a:r>
          </a:p>
        </p:txBody>
      </p:sp>
      <p:sp>
        <p:nvSpPr>
          <p:cNvPr id="17412" name="Text Box 6"/>
          <p:cNvSpPr txBox="1">
            <a:spLocks noChangeArrowheads="1"/>
          </p:cNvSpPr>
          <p:nvPr/>
        </p:nvSpPr>
        <p:spPr bwMode="auto">
          <a:xfrm>
            <a:off x="388938" y="657225"/>
            <a:ext cx="8353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a:solidFill>
                  <a:srgbClr val="FF0000"/>
                </a:solidFill>
                <a:cs typeface="Arial" charset="0"/>
              </a:rPr>
              <a:t>The basic of (bio)-accumulation processes in lichens and mosses</a:t>
            </a:r>
          </a:p>
        </p:txBody>
      </p:sp>
    </p:spTree>
    <p:extLst>
      <p:ext uri="{BB962C8B-B14F-4D97-AF65-F5344CB8AC3E}">
        <p14:creationId xmlns:p14="http://schemas.microsoft.com/office/powerpoint/2010/main" val="364181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95288" y="4510088"/>
            <a:ext cx="84582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en-JM" altLang="it-IT" sz="2400">
                <a:solidFill>
                  <a:srgbClr val="000000"/>
                </a:solidFill>
                <a:cs typeface="Arial" charset="0"/>
              </a:rPr>
              <a:t>These modalities are qualitativavely and quantitatively different among species, and this can explain why some species are more tolerant than others to pollutants, and why some are more strong bioaccumulators than others.</a:t>
            </a:r>
          </a:p>
        </p:txBody>
      </p:sp>
      <p:pic>
        <p:nvPicPr>
          <p:cNvPr id="18435" name="Picture 6"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0"/>
            <a:ext cx="22098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95288" y="1773238"/>
            <a:ext cx="8208962" cy="2308225"/>
          </a:xfrm>
          <a:prstGeom prst="rect">
            <a:avLst/>
          </a:prstGeom>
          <a:noFill/>
        </p:spPr>
        <p:txBody>
          <a:bodyPr>
            <a:spAutoFit/>
          </a:bodyPr>
          <a:lstStyle/>
          <a:p>
            <a:pPr eaLnBrk="0" fontAlgn="base" hangingPunct="0">
              <a:spcBef>
                <a:spcPct val="50000"/>
              </a:spcBef>
              <a:spcAft>
                <a:spcPct val="0"/>
              </a:spcAft>
              <a:defRPr/>
            </a:pPr>
            <a:r>
              <a:rPr lang="en-IE" altLang="it-IT" sz="2400" dirty="0">
                <a:solidFill>
                  <a:srgbClr val="000000"/>
                </a:solidFill>
                <a:cs typeface="Arial" charset="0"/>
              </a:rPr>
              <a:t>1) </a:t>
            </a:r>
            <a:r>
              <a:rPr lang="en-IE" altLang="it-IT" sz="2400" b="1" dirty="0">
                <a:solidFill>
                  <a:srgbClr val="000000"/>
                </a:solidFill>
                <a:cs typeface="Arial" charset="0"/>
              </a:rPr>
              <a:t>particles entrapping</a:t>
            </a:r>
            <a:r>
              <a:rPr lang="en-IE" altLang="it-IT" sz="2400" dirty="0">
                <a:solidFill>
                  <a:srgbClr val="000000"/>
                </a:solidFill>
                <a:cs typeface="Arial" charset="0"/>
              </a:rPr>
              <a:t> (adsorbed onto the </a:t>
            </a:r>
            <a:r>
              <a:rPr lang="en-IE" altLang="it-IT" sz="2400" dirty="0" err="1">
                <a:solidFill>
                  <a:srgbClr val="000000"/>
                </a:solidFill>
                <a:cs typeface="Arial" charset="0"/>
              </a:rPr>
              <a:t>thallus</a:t>
            </a:r>
            <a:r>
              <a:rPr lang="en-IE" altLang="it-IT" sz="2400" dirty="0">
                <a:solidFill>
                  <a:srgbClr val="000000"/>
                </a:solidFill>
                <a:cs typeface="Arial" charset="0"/>
              </a:rPr>
              <a:t> surface or within intercellular spaces);</a:t>
            </a:r>
          </a:p>
          <a:p>
            <a:pPr eaLnBrk="0" fontAlgn="base" hangingPunct="0">
              <a:spcBef>
                <a:spcPct val="50000"/>
              </a:spcBef>
              <a:spcAft>
                <a:spcPct val="0"/>
              </a:spcAft>
              <a:defRPr/>
            </a:pPr>
            <a:r>
              <a:rPr lang="en-IE" altLang="it-IT" sz="2400" dirty="0">
                <a:solidFill>
                  <a:srgbClr val="000000"/>
                </a:solidFill>
                <a:cs typeface="Arial" charset="0"/>
              </a:rPr>
              <a:t>2) </a:t>
            </a:r>
            <a:r>
              <a:rPr lang="en-IE" altLang="it-IT" sz="2400" b="1" dirty="0">
                <a:solidFill>
                  <a:srgbClr val="000000"/>
                </a:solidFill>
                <a:cs typeface="Arial" charset="0"/>
              </a:rPr>
              <a:t>extracellular ionic binding</a:t>
            </a:r>
            <a:r>
              <a:rPr lang="en-IE" altLang="it-IT" sz="2400" dirty="0">
                <a:solidFill>
                  <a:srgbClr val="000000"/>
                </a:solidFill>
                <a:cs typeface="Arial" charset="0"/>
              </a:rPr>
              <a:t> (mainly at cell wall level, secondarily at cell membrane level); </a:t>
            </a:r>
          </a:p>
          <a:p>
            <a:pPr eaLnBrk="0" fontAlgn="base" hangingPunct="0">
              <a:spcBef>
                <a:spcPct val="50000"/>
              </a:spcBef>
              <a:spcAft>
                <a:spcPct val="0"/>
              </a:spcAft>
              <a:defRPr/>
            </a:pPr>
            <a:r>
              <a:rPr lang="en-IE" altLang="it-IT" sz="2400" dirty="0">
                <a:solidFill>
                  <a:srgbClr val="000000"/>
                </a:solidFill>
                <a:cs typeface="Arial" charset="0"/>
              </a:rPr>
              <a:t>3) </a:t>
            </a:r>
            <a:r>
              <a:rPr lang="en-IE" altLang="it-IT" sz="2400" b="1" dirty="0">
                <a:solidFill>
                  <a:srgbClr val="000000"/>
                </a:solidFill>
                <a:cs typeface="Arial" charset="0"/>
              </a:rPr>
              <a:t>intracellular ionic binding</a:t>
            </a:r>
            <a:r>
              <a:rPr lang="en-IE" altLang="it-IT" sz="2400" dirty="0">
                <a:solidFill>
                  <a:srgbClr val="000000"/>
                </a:solidFill>
                <a:cs typeface="Arial" charset="0"/>
              </a:rPr>
              <a:t>. </a:t>
            </a:r>
          </a:p>
        </p:txBody>
      </p:sp>
    </p:spTree>
    <p:extLst>
      <p:ext uri="{BB962C8B-B14F-4D97-AF65-F5344CB8AC3E}">
        <p14:creationId xmlns:p14="http://schemas.microsoft.com/office/powerpoint/2010/main" val="1035802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304800"/>
            <a:ext cx="83820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it-IT" altLang="it-IT" b="1" dirty="0" err="1" smtClean="0">
                <a:solidFill>
                  <a:srgbClr val="000000"/>
                </a:solidFill>
                <a:latin typeface="Arial"/>
              </a:rPr>
              <a:t>Particle</a:t>
            </a:r>
            <a:r>
              <a:rPr lang="it-IT" altLang="it-IT" b="1" dirty="0" smtClean="0">
                <a:solidFill>
                  <a:srgbClr val="000000"/>
                </a:solidFill>
                <a:latin typeface="Arial"/>
              </a:rPr>
              <a:t> </a:t>
            </a:r>
            <a:r>
              <a:rPr lang="it-IT" altLang="it-IT" b="1" dirty="0" err="1" smtClean="0">
                <a:solidFill>
                  <a:srgbClr val="000000"/>
                </a:solidFill>
                <a:latin typeface="Arial"/>
              </a:rPr>
              <a:t>trapping</a:t>
            </a:r>
            <a:r>
              <a:rPr lang="it-IT" altLang="it-IT" b="1" dirty="0" smtClean="0">
                <a:solidFill>
                  <a:srgbClr val="000000"/>
                </a:solidFill>
                <a:latin typeface="Arial"/>
              </a:rPr>
              <a:t> </a:t>
            </a:r>
          </a:p>
          <a:p>
            <a:pPr eaLnBrk="0" fontAlgn="base" hangingPunct="0">
              <a:spcBef>
                <a:spcPct val="50000"/>
              </a:spcBef>
              <a:spcAft>
                <a:spcPct val="0"/>
              </a:spcAft>
              <a:defRPr/>
            </a:pPr>
            <a:r>
              <a:rPr lang="it-IT" altLang="it-IT" dirty="0" err="1" smtClean="0">
                <a:solidFill>
                  <a:srgbClr val="000000"/>
                </a:solidFill>
                <a:latin typeface="Arial"/>
              </a:rPr>
              <a:t>Lichens</a:t>
            </a:r>
            <a:r>
              <a:rPr lang="it-IT" altLang="it-IT" dirty="0" smtClean="0">
                <a:solidFill>
                  <a:srgbClr val="000000"/>
                </a:solidFill>
                <a:latin typeface="Arial"/>
              </a:rPr>
              <a:t> and </a:t>
            </a:r>
            <a:r>
              <a:rPr lang="it-IT" altLang="it-IT" dirty="0" err="1" smtClean="0">
                <a:solidFill>
                  <a:srgbClr val="000000"/>
                </a:solidFill>
                <a:latin typeface="Arial"/>
              </a:rPr>
              <a:t>mosses</a:t>
            </a:r>
            <a:r>
              <a:rPr lang="it-IT" altLang="it-IT" dirty="0" smtClean="0">
                <a:solidFill>
                  <a:srgbClr val="000000"/>
                </a:solidFill>
                <a:latin typeface="Arial"/>
              </a:rPr>
              <a:t> </a:t>
            </a:r>
            <a:r>
              <a:rPr lang="it-IT" altLang="it-IT" dirty="0" err="1" smtClean="0">
                <a:solidFill>
                  <a:srgbClr val="000000"/>
                </a:solidFill>
                <a:latin typeface="Arial"/>
              </a:rPr>
              <a:t>effectively</a:t>
            </a:r>
            <a:r>
              <a:rPr lang="it-IT" altLang="it-IT" dirty="0" smtClean="0">
                <a:solidFill>
                  <a:srgbClr val="000000"/>
                </a:solidFill>
                <a:latin typeface="Arial"/>
              </a:rPr>
              <a:t> </a:t>
            </a:r>
            <a:r>
              <a:rPr lang="it-IT" altLang="it-IT" dirty="0" err="1" smtClean="0">
                <a:solidFill>
                  <a:srgbClr val="000000"/>
                </a:solidFill>
                <a:latin typeface="Arial"/>
              </a:rPr>
              <a:t>trap</a:t>
            </a:r>
            <a:r>
              <a:rPr lang="it-IT" altLang="it-IT" dirty="0" smtClean="0">
                <a:solidFill>
                  <a:srgbClr val="000000"/>
                </a:solidFill>
                <a:latin typeface="Arial"/>
              </a:rPr>
              <a:t> </a:t>
            </a:r>
            <a:r>
              <a:rPr lang="it-IT" altLang="it-IT" dirty="0" err="1" smtClean="0">
                <a:solidFill>
                  <a:srgbClr val="000000"/>
                </a:solidFill>
                <a:latin typeface="Arial"/>
              </a:rPr>
              <a:t>airborne</a:t>
            </a:r>
            <a:r>
              <a:rPr lang="it-IT" altLang="it-IT" dirty="0" smtClean="0">
                <a:solidFill>
                  <a:srgbClr val="000000"/>
                </a:solidFill>
                <a:latin typeface="Arial"/>
              </a:rPr>
              <a:t> </a:t>
            </a:r>
            <a:r>
              <a:rPr lang="it-IT" altLang="it-IT" dirty="0" err="1" smtClean="0">
                <a:solidFill>
                  <a:srgbClr val="000000"/>
                </a:solidFill>
                <a:latin typeface="Arial"/>
              </a:rPr>
              <a:t>particulate</a:t>
            </a:r>
            <a:r>
              <a:rPr lang="it-IT" altLang="it-IT" dirty="0" smtClean="0">
                <a:solidFill>
                  <a:srgbClr val="000000"/>
                </a:solidFill>
                <a:latin typeface="Arial"/>
              </a:rPr>
              <a:t> </a:t>
            </a:r>
            <a:r>
              <a:rPr lang="it-IT" altLang="it-IT" dirty="0" err="1" smtClean="0">
                <a:solidFill>
                  <a:srgbClr val="000000"/>
                </a:solidFill>
                <a:latin typeface="Arial"/>
              </a:rPr>
              <a:t>matter</a:t>
            </a:r>
            <a:r>
              <a:rPr lang="it-IT" altLang="it-IT" dirty="0" smtClean="0">
                <a:solidFill>
                  <a:srgbClr val="000000"/>
                </a:solidFill>
                <a:latin typeface="Arial"/>
              </a:rPr>
              <a:t> </a:t>
            </a:r>
            <a:r>
              <a:rPr lang="it-IT" altLang="it-IT" dirty="0" err="1" smtClean="0">
                <a:solidFill>
                  <a:srgbClr val="000000"/>
                </a:solidFill>
                <a:latin typeface="Arial"/>
              </a:rPr>
              <a:t>both</a:t>
            </a:r>
            <a:r>
              <a:rPr lang="it-IT" altLang="it-IT" dirty="0" smtClean="0">
                <a:solidFill>
                  <a:srgbClr val="000000"/>
                </a:solidFill>
                <a:latin typeface="Arial"/>
              </a:rPr>
              <a:t> from </a:t>
            </a:r>
            <a:r>
              <a:rPr lang="it-IT" altLang="it-IT" dirty="0" err="1" smtClean="0">
                <a:solidFill>
                  <a:srgbClr val="000000"/>
                </a:solidFill>
                <a:latin typeface="Arial"/>
              </a:rPr>
              <a:t>natural</a:t>
            </a:r>
            <a:r>
              <a:rPr lang="it-IT" altLang="it-IT" dirty="0" smtClean="0">
                <a:solidFill>
                  <a:srgbClr val="000000"/>
                </a:solidFill>
                <a:latin typeface="Arial"/>
              </a:rPr>
              <a:t> </a:t>
            </a:r>
            <a:r>
              <a:rPr lang="it-IT" altLang="it-IT" dirty="0" err="1" smtClean="0">
                <a:solidFill>
                  <a:srgbClr val="000000"/>
                </a:solidFill>
                <a:latin typeface="Arial"/>
              </a:rPr>
              <a:t>sources</a:t>
            </a:r>
            <a:r>
              <a:rPr lang="it-IT" altLang="it-IT" dirty="0" smtClean="0">
                <a:solidFill>
                  <a:srgbClr val="000000"/>
                </a:solidFill>
                <a:latin typeface="Arial"/>
              </a:rPr>
              <a:t> (e.g. </a:t>
            </a:r>
            <a:r>
              <a:rPr lang="it-IT" altLang="it-IT" dirty="0" err="1" smtClean="0">
                <a:solidFill>
                  <a:srgbClr val="000000"/>
                </a:solidFill>
                <a:latin typeface="Arial"/>
              </a:rPr>
              <a:t>soil</a:t>
            </a:r>
            <a:r>
              <a:rPr lang="it-IT" altLang="it-IT" dirty="0" smtClean="0">
                <a:solidFill>
                  <a:srgbClr val="000000"/>
                </a:solidFill>
                <a:latin typeface="Arial"/>
              </a:rPr>
              <a:t>, </a:t>
            </a:r>
            <a:r>
              <a:rPr lang="it-IT" altLang="it-IT" dirty="0" err="1" smtClean="0">
                <a:solidFill>
                  <a:srgbClr val="000000"/>
                </a:solidFill>
                <a:latin typeface="Arial"/>
              </a:rPr>
              <a:t>volcanic</a:t>
            </a:r>
            <a:r>
              <a:rPr lang="it-IT" altLang="it-IT" dirty="0" smtClean="0">
                <a:solidFill>
                  <a:srgbClr val="000000"/>
                </a:solidFill>
                <a:latin typeface="Arial"/>
              </a:rPr>
              <a:t> </a:t>
            </a:r>
            <a:r>
              <a:rPr lang="it-IT" altLang="it-IT" dirty="0" err="1" smtClean="0">
                <a:solidFill>
                  <a:srgbClr val="000000"/>
                </a:solidFill>
                <a:latin typeface="Arial"/>
              </a:rPr>
              <a:t>eruptions</a:t>
            </a:r>
            <a:r>
              <a:rPr lang="it-IT" altLang="it-IT" dirty="0" smtClean="0">
                <a:solidFill>
                  <a:srgbClr val="000000"/>
                </a:solidFill>
                <a:latin typeface="Arial"/>
              </a:rPr>
              <a:t>, </a:t>
            </a:r>
            <a:r>
              <a:rPr lang="it-IT" altLang="it-IT" dirty="0" err="1" smtClean="0">
                <a:solidFill>
                  <a:srgbClr val="000000"/>
                </a:solidFill>
                <a:latin typeface="Arial"/>
              </a:rPr>
              <a:t>sea</a:t>
            </a:r>
            <a:r>
              <a:rPr lang="it-IT" altLang="it-IT" dirty="0" smtClean="0">
                <a:solidFill>
                  <a:srgbClr val="000000"/>
                </a:solidFill>
                <a:latin typeface="Arial"/>
              </a:rPr>
              <a:t> </a:t>
            </a:r>
            <a:r>
              <a:rPr lang="it-IT" altLang="it-IT" dirty="0" err="1" smtClean="0">
                <a:solidFill>
                  <a:srgbClr val="000000"/>
                </a:solidFill>
                <a:latin typeface="Arial"/>
              </a:rPr>
              <a:t>salt</a:t>
            </a:r>
            <a:r>
              <a:rPr lang="it-IT" altLang="it-IT" dirty="0" smtClean="0">
                <a:solidFill>
                  <a:srgbClr val="000000"/>
                </a:solidFill>
                <a:latin typeface="Arial"/>
              </a:rPr>
              <a:t> </a:t>
            </a:r>
            <a:r>
              <a:rPr lang="it-IT" altLang="it-IT" dirty="0" err="1" smtClean="0">
                <a:solidFill>
                  <a:srgbClr val="000000"/>
                </a:solidFill>
                <a:latin typeface="Arial"/>
              </a:rPr>
              <a:t>aerosols</a:t>
            </a:r>
            <a:r>
              <a:rPr lang="it-IT" altLang="it-IT" dirty="0" smtClean="0">
                <a:solidFill>
                  <a:srgbClr val="000000"/>
                </a:solidFill>
                <a:latin typeface="Arial"/>
              </a:rPr>
              <a:t>, </a:t>
            </a:r>
            <a:r>
              <a:rPr lang="it-IT" altLang="it-IT" dirty="0" err="1" smtClean="0">
                <a:solidFill>
                  <a:srgbClr val="000000"/>
                </a:solidFill>
                <a:latin typeface="Arial"/>
              </a:rPr>
              <a:t>wils</a:t>
            </a:r>
            <a:r>
              <a:rPr lang="it-IT" altLang="it-IT" dirty="0" smtClean="0">
                <a:solidFill>
                  <a:srgbClr val="000000"/>
                </a:solidFill>
                <a:latin typeface="Arial"/>
              </a:rPr>
              <a:t> </a:t>
            </a:r>
            <a:r>
              <a:rPr lang="it-IT" altLang="it-IT" dirty="0" err="1" smtClean="0">
                <a:solidFill>
                  <a:srgbClr val="000000"/>
                </a:solidFill>
                <a:latin typeface="Arial"/>
              </a:rPr>
              <a:t>forest</a:t>
            </a:r>
            <a:r>
              <a:rPr lang="it-IT" altLang="it-IT" dirty="0" smtClean="0">
                <a:solidFill>
                  <a:srgbClr val="000000"/>
                </a:solidFill>
                <a:latin typeface="Arial"/>
              </a:rPr>
              <a:t> </a:t>
            </a:r>
            <a:r>
              <a:rPr lang="it-IT" altLang="it-IT" dirty="0" err="1" smtClean="0">
                <a:solidFill>
                  <a:srgbClr val="000000"/>
                </a:solidFill>
                <a:latin typeface="Arial"/>
              </a:rPr>
              <a:t>fires</a:t>
            </a:r>
            <a:r>
              <a:rPr lang="it-IT" altLang="it-IT" dirty="0" smtClean="0">
                <a:solidFill>
                  <a:srgbClr val="000000"/>
                </a:solidFill>
                <a:latin typeface="Arial"/>
              </a:rPr>
              <a:t>) and </a:t>
            </a:r>
            <a:r>
              <a:rPr lang="it-IT" altLang="it-IT" dirty="0" err="1" smtClean="0">
                <a:solidFill>
                  <a:srgbClr val="000000"/>
                </a:solidFill>
                <a:latin typeface="Arial"/>
              </a:rPr>
              <a:t>anthropogenic</a:t>
            </a:r>
            <a:r>
              <a:rPr lang="it-IT" altLang="it-IT" dirty="0" smtClean="0">
                <a:solidFill>
                  <a:srgbClr val="000000"/>
                </a:solidFill>
                <a:latin typeface="Arial"/>
              </a:rPr>
              <a:t> </a:t>
            </a:r>
            <a:r>
              <a:rPr lang="it-IT" altLang="it-IT" dirty="0" err="1" smtClean="0">
                <a:solidFill>
                  <a:srgbClr val="000000"/>
                </a:solidFill>
                <a:latin typeface="Arial"/>
              </a:rPr>
              <a:t>sources</a:t>
            </a:r>
            <a:r>
              <a:rPr lang="it-IT" altLang="it-IT" dirty="0" smtClean="0">
                <a:solidFill>
                  <a:srgbClr val="000000"/>
                </a:solidFill>
                <a:latin typeface="Arial"/>
              </a:rPr>
              <a:t> (</a:t>
            </a:r>
            <a:r>
              <a:rPr lang="it-IT" altLang="it-IT" dirty="0" err="1" smtClean="0">
                <a:solidFill>
                  <a:srgbClr val="000000"/>
                </a:solidFill>
                <a:latin typeface="Arial"/>
              </a:rPr>
              <a:t>mining</a:t>
            </a:r>
            <a:r>
              <a:rPr lang="it-IT" altLang="it-IT" dirty="0" smtClean="0">
                <a:solidFill>
                  <a:srgbClr val="000000"/>
                </a:solidFill>
                <a:latin typeface="Arial"/>
              </a:rPr>
              <a:t>, </a:t>
            </a:r>
            <a:r>
              <a:rPr lang="it-IT" altLang="it-IT" dirty="0" err="1" smtClean="0">
                <a:solidFill>
                  <a:srgbClr val="000000"/>
                </a:solidFill>
                <a:latin typeface="Arial"/>
              </a:rPr>
              <a:t>smelting</a:t>
            </a:r>
            <a:r>
              <a:rPr lang="it-IT" altLang="it-IT" dirty="0" smtClean="0">
                <a:solidFill>
                  <a:srgbClr val="000000"/>
                </a:solidFill>
                <a:latin typeface="Arial"/>
              </a:rPr>
              <a:t>, </a:t>
            </a:r>
            <a:r>
              <a:rPr lang="it-IT" altLang="it-IT" dirty="0" err="1" smtClean="0">
                <a:solidFill>
                  <a:srgbClr val="000000"/>
                </a:solidFill>
                <a:latin typeface="Arial"/>
              </a:rPr>
              <a:t>combustion</a:t>
            </a:r>
            <a:r>
              <a:rPr lang="it-IT" altLang="it-IT" dirty="0" smtClean="0">
                <a:solidFill>
                  <a:srgbClr val="000000"/>
                </a:solidFill>
                <a:latin typeface="Arial"/>
              </a:rPr>
              <a:t> of </a:t>
            </a:r>
            <a:r>
              <a:rPr lang="it-IT" altLang="it-IT" dirty="0" err="1" smtClean="0">
                <a:solidFill>
                  <a:srgbClr val="000000"/>
                </a:solidFill>
                <a:latin typeface="Arial"/>
              </a:rPr>
              <a:t>fossil</a:t>
            </a:r>
            <a:r>
              <a:rPr lang="it-IT" altLang="it-IT" dirty="0" smtClean="0">
                <a:solidFill>
                  <a:srgbClr val="000000"/>
                </a:solidFill>
                <a:latin typeface="Arial"/>
              </a:rPr>
              <a:t> </a:t>
            </a:r>
            <a:r>
              <a:rPr lang="it-IT" altLang="it-IT" dirty="0" err="1" smtClean="0">
                <a:solidFill>
                  <a:srgbClr val="000000"/>
                </a:solidFill>
                <a:latin typeface="Arial"/>
              </a:rPr>
              <a:t>fuels</a:t>
            </a:r>
            <a:r>
              <a:rPr lang="it-IT" altLang="it-IT" dirty="0" smtClean="0">
                <a:solidFill>
                  <a:srgbClr val="000000"/>
                </a:solidFill>
                <a:latin typeface="Arial"/>
              </a:rPr>
              <a:t>, </a:t>
            </a:r>
            <a:r>
              <a:rPr lang="it-IT" altLang="it-IT" dirty="0" err="1" smtClean="0">
                <a:solidFill>
                  <a:srgbClr val="000000"/>
                </a:solidFill>
                <a:latin typeface="Arial"/>
              </a:rPr>
              <a:t>incineration</a:t>
            </a:r>
            <a:r>
              <a:rPr lang="it-IT" altLang="it-IT" dirty="0" smtClean="0">
                <a:solidFill>
                  <a:srgbClr val="000000"/>
                </a:solidFill>
                <a:latin typeface="Arial"/>
              </a:rPr>
              <a:t> of </a:t>
            </a:r>
            <a:r>
              <a:rPr lang="it-IT" altLang="it-IT" dirty="0" err="1" smtClean="0">
                <a:solidFill>
                  <a:srgbClr val="000000"/>
                </a:solidFill>
                <a:latin typeface="Arial"/>
              </a:rPr>
              <a:t>refuse</a:t>
            </a:r>
            <a:r>
              <a:rPr lang="it-IT" altLang="it-IT" dirty="0" smtClean="0">
                <a:solidFill>
                  <a:srgbClr val="000000"/>
                </a:solidFill>
                <a:latin typeface="Arial"/>
              </a:rPr>
              <a:t>, </a:t>
            </a:r>
            <a:r>
              <a:rPr lang="it-IT" altLang="it-IT" dirty="0" err="1" smtClean="0">
                <a:solidFill>
                  <a:srgbClr val="000000"/>
                </a:solidFill>
                <a:latin typeface="Arial"/>
              </a:rPr>
              <a:t>cement</a:t>
            </a:r>
            <a:r>
              <a:rPr lang="it-IT" altLang="it-IT" dirty="0" smtClean="0">
                <a:solidFill>
                  <a:srgbClr val="000000"/>
                </a:solidFill>
                <a:latin typeface="Arial"/>
              </a:rPr>
              <a:t> production, etc.).</a:t>
            </a:r>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413" y="3294063"/>
            <a:ext cx="4713287"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6" descr="Muschio blu"/>
          <p:cNvPicPr>
            <a:picLocks noChangeAspect="1" noChangeArrowheads="1"/>
          </p:cNvPicPr>
          <p:nvPr/>
        </p:nvPicPr>
        <p:blipFill>
          <a:blip r:embed="rId3">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5332413"/>
            <a:ext cx="22098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7"/>
          <p:cNvSpPr txBox="1">
            <a:spLocks noChangeArrowheads="1"/>
          </p:cNvSpPr>
          <p:nvPr/>
        </p:nvSpPr>
        <p:spPr bwMode="auto">
          <a:xfrm>
            <a:off x="323850" y="3294063"/>
            <a:ext cx="3887788"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it-IT" altLang="it-IT" i="1" dirty="0" err="1" smtClean="0">
                <a:solidFill>
                  <a:srgbClr val="000000"/>
                </a:solidFill>
                <a:latin typeface="Arial"/>
              </a:rPr>
              <a:t>Particulate</a:t>
            </a:r>
            <a:r>
              <a:rPr lang="it-IT" altLang="it-IT" i="1" dirty="0" smtClean="0">
                <a:solidFill>
                  <a:srgbClr val="000000"/>
                </a:solidFill>
                <a:latin typeface="Arial"/>
              </a:rPr>
              <a:t> </a:t>
            </a:r>
            <a:r>
              <a:rPr lang="it-IT" altLang="it-IT" i="1" dirty="0" err="1" smtClean="0">
                <a:solidFill>
                  <a:srgbClr val="000000"/>
                </a:solidFill>
                <a:latin typeface="Arial"/>
              </a:rPr>
              <a:t>material</a:t>
            </a:r>
            <a:r>
              <a:rPr lang="it-IT" altLang="it-IT" i="1" dirty="0" smtClean="0">
                <a:solidFill>
                  <a:srgbClr val="000000"/>
                </a:solidFill>
                <a:latin typeface="Arial"/>
              </a:rPr>
              <a:t> </a:t>
            </a:r>
            <a:r>
              <a:rPr lang="it-IT" altLang="it-IT" i="1" dirty="0" err="1" smtClean="0">
                <a:solidFill>
                  <a:srgbClr val="000000"/>
                </a:solidFill>
                <a:latin typeface="Arial"/>
              </a:rPr>
              <a:t>within</a:t>
            </a:r>
            <a:r>
              <a:rPr lang="it-IT" altLang="it-IT" i="1" dirty="0" smtClean="0">
                <a:solidFill>
                  <a:srgbClr val="000000"/>
                </a:solidFill>
                <a:latin typeface="Arial"/>
              </a:rPr>
              <a:t> a lichen </a:t>
            </a:r>
            <a:r>
              <a:rPr lang="it-IT" altLang="it-IT" i="1" dirty="0" err="1" smtClean="0">
                <a:solidFill>
                  <a:srgbClr val="000000"/>
                </a:solidFill>
                <a:latin typeface="Arial"/>
              </a:rPr>
              <a:t>thallus</a:t>
            </a:r>
            <a:r>
              <a:rPr lang="it-IT" altLang="it-IT" i="1" dirty="0" smtClean="0">
                <a:solidFill>
                  <a:srgbClr val="000000"/>
                </a:solidFill>
                <a:latin typeface="Arial"/>
              </a:rPr>
              <a:t> </a:t>
            </a:r>
            <a:r>
              <a:rPr lang="it-IT" altLang="it-IT" i="1" dirty="0" err="1" smtClean="0">
                <a:solidFill>
                  <a:srgbClr val="000000"/>
                </a:solidFill>
                <a:latin typeface="Arial"/>
              </a:rPr>
              <a:t>consisting</a:t>
            </a:r>
            <a:r>
              <a:rPr lang="it-IT" altLang="it-IT" i="1" dirty="0" smtClean="0">
                <a:solidFill>
                  <a:srgbClr val="000000"/>
                </a:solidFill>
                <a:latin typeface="Arial"/>
              </a:rPr>
              <a:t> of </a:t>
            </a:r>
            <a:r>
              <a:rPr lang="it-IT" altLang="it-IT" i="1" dirty="0" err="1" smtClean="0">
                <a:solidFill>
                  <a:srgbClr val="000000"/>
                </a:solidFill>
                <a:latin typeface="Arial"/>
              </a:rPr>
              <a:t>unaltered</a:t>
            </a:r>
            <a:r>
              <a:rPr lang="it-IT" altLang="it-IT" i="1" dirty="0" smtClean="0">
                <a:solidFill>
                  <a:srgbClr val="000000"/>
                </a:solidFill>
                <a:latin typeface="Arial"/>
              </a:rPr>
              <a:t> </a:t>
            </a:r>
            <a:r>
              <a:rPr lang="it-IT" altLang="it-IT" i="1" dirty="0" err="1" smtClean="0">
                <a:solidFill>
                  <a:srgbClr val="000000"/>
                </a:solidFill>
                <a:latin typeface="Arial"/>
              </a:rPr>
              <a:t>particles</a:t>
            </a:r>
            <a:r>
              <a:rPr lang="it-IT" altLang="it-IT" i="1" dirty="0" smtClean="0">
                <a:solidFill>
                  <a:srgbClr val="000000"/>
                </a:solidFill>
                <a:latin typeface="Arial"/>
              </a:rPr>
              <a:t> </a:t>
            </a:r>
            <a:r>
              <a:rPr lang="it-IT" altLang="it-IT" i="1" dirty="0" err="1" smtClean="0">
                <a:solidFill>
                  <a:srgbClr val="000000"/>
                </a:solidFill>
                <a:latin typeface="Arial"/>
              </a:rPr>
              <a:t>ranging</a:t>
            </a:r>
            <a:r>
              <a:rPr lang="it-IT" altLang="it-IT" i="1" dirty="0" smtClean="0">
                <a:solidFill>
                  <a:srgbClr val="000000"/>
                </a:solidFill>
                <a:latin typeface="Arial"/>
              </a:rPr>
              <a:t> from sub µm to &gt;100 µm</a:t>
            </a:r>
            <a:r>
              <a:rPr lang="it-IT" altLang="it-IT" dirty="0" smtClean="0">
                <a:solidFill>
                  <a:srgbClr val="000000"/>
                </a:solidFill>
                <a:latin typeface="Arial"/>
              </a:rPr>
              <a:t>. </a:t>
            </a:r>
          </a:p>
          <a:p>
            <a:pPr eaLnBrk="0" fontAlgn="base" hangingPunct="0">
              <a:spcBef>
                <a:spcPct val="50000"/>
              </a:spcBef>
              <a:spcAft>
                <a:spcPct val="0"/>
              </a:spcAft>
              <a:defRPr/>
            </a:pPr>
            <a:endParaRPr lang="it-IT" altLang="it-IT" dirty="0" smtClean="0">
              <a:solidFill>
                <a:srgbClr val="000000"/>
              </a:solidFill>
              <a:latin typeface="Arial"/>
            </a:endParaRPr>
          </a:p>
        </p:txBody>
      </p:sp>
    </p:spTree>
    <p:extLst>
      <p:ext uri="{BB962C8B-B14F-4D97-AF65-F5344CB8AC3E}">
        <p14:creationId xmlns:p14="http://schemas.microsoft.com/office/powerpoint/2010/main" val="2458404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0" y="411163"/>
            <a:ext cx="591978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IE" altLang="it-IT" dirty="0" smtClean="0">
                <a:solidFill>
                  <a:srgbClr val="000000"/>
                </a:solidFill>
                <a:latin typeface="Arial"/>
              </a:rPr>
              <a:t>Particulate matter can be observed onto the </a:t>
            </a:r>
            <a:r>
              <a:rPr lang="en-IE" altLang="it-IT" dirty="0" err="1" smtClean="0">
                <a:solidFill>
                  <a:srgbClr val="000000"/>
                </a:solidFill>
                <a:latin typeface="Arial"/>
              </a:rPr>
              <a:t>thallus</a:t>
            </a:r>
            <a:r>
              <a:rPr lang="en-IE" altLang="it-IT" dirty="0" smtClean="0">
                <a:solidFill>
                  <a:srgbClr val="000000"/>
                </a:solidFill>
                <a:latin typeface="Arial"/>
              </a:rPr>
              <a:t> surface or within intercellular spaces.</a:t>
            </a:r>
          </a:p>
        </p:txBody>
      </p:sp>
      <p:pic>
        <p:nvPicPr>
          <p:cNvPr id="2048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4688"/>
            <a:ext cx="4584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3214688"/>
            <a:ext cx="4554538"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7" descr="Risultati immagini per Hypnum cupressifor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0525" y="0"/>
            <a:ext cx="23987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657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uppo 6"/>
          <p:cNvGrpSpPr>
            <a:grpSpLocks/>
          </p:cNvGrpSpPr>
          <p:nvPr/>
        </p:nvGrpSpPr>
        <p:grpSpPr bwMode="auto">
          <a:xfrm>
            <a:off x="4572000" y="457200"/>
            <a:ext cx="4419600" cy="3048000"/>
            <a:chOff x="4572000" y="457200"/>
            <a:chExt cx="4419600" cy="3048000"/>
          </a:xfrm>
        </p:grpSpPr>
        <p:grpSp>
          <p:nvGrpSpPr>
            <p:cNvPr id="21526" name="Group 4"/>
            <p:cNvGrpSpPr>
              <a:grpSpLocks/>
            </p:cNvGrpSpPr>
            <p:nvPr/>
          </p:nvGrpSpPr>
          <p:grpSpPr bwMode="auto">
            <a:xfrm>
              <a:off x="4572000" y="457200"/>
              <a:ext cx="4419600" cy="3048000"/>
              <a:chOff x="3168" y="288"/>
              <a:chExt cx="2400" cy="1799"/>
            </a:xfrm>
          </p:grpSpPr>
          <p:pic>
            <p:nvPicPr>
              <p:cNvPr id="21528" name="Picture 5" descr="9A-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2400"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Line 6"/>
              <p:cNvSpPr>
                <a:spLocks noChangeShapeType="1"/>
              </p:cNvSpPr>
              <p:nvPr/>
            </p:nvSpPr>
            <p:spPr bwMode="auto">
              <a:xfrm>
                <a:off x="3720" y="2028"/>
                <a:ext cx="204"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69638" name="Text Box 11"/>
            <p:cNvSpPr txBox="1">
              <a:spLocks noChangeArrowheads="1"/>
            </p:cNvSpPr>
            <p:nvPr/>
          </p:nvSpPr>
          <p:spPr bwMode="auto">
            <a:xfrm>
              <a:off x="4589463" y="457200"/>
              <a:ext cx="2000250" cy="461963"/>
            </a:xfrm>
            <a:prstGeom prst="rect">
              <a:avLst/>
            </a:prstGeom>
            <a:solidFill>
              <a:srgbClr val="00001E"/>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it-IT" altLang="it-IT" sz="2400" dirty="0" err="1" smtClean="0">
                  <a:solidFill>
                    <a:srgbClr val="FFFFFF"/>
                  </a:solidFill>
                  <a:latin typeface="Arial"/>
                </a:rPr>
                <a:t>pre-esposure</a:t>
              </a:r>
              <a:endParaRPr lang="it-IT" altLang="it-IT" sz="2400" dirty="0" smtClean="0">
                <a:solidFill>
                  <a:srgbClr val="000000"/>
                </a:solidFill>
                <a:latin typeface="Arial"/>
              </a:endParaRPr>
            </a:p>
          </p:txBody>
        </p:sp>
      </p:grpSp>
      <p:grpSp>
        <p:nvGrpSpPr>
          <p:cNvPr id="8" name="Gruppo 7"/>
          <p:cNvGrpSpPr>
            <a:grpSpLocks/>
          </p:cNvGrpSpPr>
          <p:nvPr/>
        </p:nvGrpSpPr>
        <p:grpSpPr bwMode="auto">
          <a:xfrm>
            <a:off x="4548188" y="3657600"/>
            <a:ext cx="4430712" cy="3133725"/>
            <a:chOff x="4547724" y="3657600"/>
            <a:chExt cx="4431176" cy="3133725"/>
          </a:xfrm>
        </p:grpSpPr>
        <p:grpSp>
          <p:nvGrpSpPr>
            <p:cNvPr id="21522" name="Group 7"/>
            <p:cNvGrpSpPr>
              <a:grpSpLocks noChangeAspect="1"/>
            </p:cNvGrpSpPr>
            <p:nvPr/>
          </p:nvGrpSpPr>
          <p:grpSpPr bwMode="auto">
            <a:xfrm>
              <a:off x="4559300" y="3657600"/>
              <a:ext cx="4419600" cy="3133725"/>
              <a:chOff x="3168" y="2352"/>
              <a:chExt cx="2400" cy="1799"/>
            </a:xfrm>
          </p:grpSpPr>
          <p:pic>
            <p:nvPicPr>
              <p:cNvPr id="215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2352"/>
                <a:ext cx="2400"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Line 9"/>
              <p:cNvSpPr>
                <a:spLocks noChangeAspect="1" noChangeShapeType="1"/>
              </p:cNvSpPr>
              <p:nvPr/>
            </p:nvSpPr>
            <p:spPr bwMode="auto">
              <a:xfrm>
                <a:off x="3717" y="4095"/>
                <a:ext cx="73"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69639" name="Text Box 12"/>
            <p:cNvSpPr txBox="1">
              <a:spLocks noChangeArrowheads="1"/>
            </p:cNvSpPr>
            <p:nvPr/>
          </p:nvSpPr>
          <p:spPr bwMode="auto">
            <a:xfrm>
              <a:off x="4547724" y="3668713"/>
              <a:ext cx="2136999" cy="461962"/>
            </a:xfrm>
            <a:prstGeom prst="rect">
              <a:avLst/>
            </a:prstGeom>
            <a:solidFill>
              <a:srgbClr val="00001E"/>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it-IT" altLang="it-IT" sz="2400" dirty="0" smtClean="0">
                  <a:solidFill>
                    <a:srgbClr val="FFFFFF"/>
                  </a:solidFill>
                  <a:latin typeface="Arial"/>
                </a:rPr>
                <a:t>post-</a:t>
              </a:r>
              <a:r>
                <a:rPr lang="it-IT" altLang="it-IT" sz="2400" dirty="0" err="1" smtClean="0">
                  <a:solidFill>
                    <a:srgbClr val="FFFFFF"/>
                  </a:solidFill>
                  <a:latin typeface="Arial"/>
                </a:rPr>
                <a:t>esposure</a:t>
              </a:r>
              <a:endParaRPr lang="it-IT" altLang="it-IT" sz="2400" dirty="0" smtClean="0">
                <a:solidFill>
                  <a:srgbClr val="000000"/>
                </a:solidFill>
                <a:latin typeface="Arial"/>
              </a:endParaRPr>
            </a:p>
          </p:txBody>
        </p:sp>
      </p:grpSp>
      <p:grpSp>
        <p:nvGrpSpPr>
          <p:cNvPr id="9" name="Gruppo 8"/>
          <p:cNvGrpSpPr>
            <a:grpSpLocks/>
          </p:cNvGrpSpPr>
          <p:nvPr/>
        </p:nvGrpSpPr>
        <p:grpSpPr bwMode="auto">
          <a:xfrm>
            <a:off x="7938" y="1485900"/>
            <a:ext cx="4572000" cy="5230813"/>
            <a:chOff x="7414" y="1007648"/>
            <a:chExt cx="4572000" cy="5231316"/>
          </a:xfrm>
        </p:grpSpPr>
        <p:grpSp>
          <p:nvGrpSpPr>
            <p:cNvPr id="21510" name="Group 13"/>
            <p:cNvGrpSpPr>
              <a:grpSpLocks/>
            </p:cNvGrpSpPr>
            <p:nvPr/>
          </p:nvGrpSpPr>
          <p:grpSpPr bwMode="auto">
            <a:xfrm>
              <a:off x="355600" y="1007648"/>
              <a:ext cx="3987800" cy="1966913"/>
              <a:chOff x="3128" y="312"/>
              <a:chExt cx="2512" cy="1239"/>
            </a:xfrm>
          </p:grpSpPr>
          <p:graphicFrame>
            <p:nvGraphicFramePr>
              <p:cNvPr id="21520" name="Object 14"/>
              <p:cNvGraphicFramePr>
                <a:graphicFrameLocks noChangeAspect="1"/>
              </p:cNvGraphicFramePr>
              <p:nvPr/>
            </p:nvGraphicFramePr>
            <p:xfrm>
              <a:off x="3128" y="312"/>
              <a:ext cx="2446" cy="1239"/>
            </p:xfrm>
            <a:graphic>
              <a:graphicData uri="http://schemas.openxmlformats.org/presentationml/2006/ole">
                <mc:AlternateContent xmlns:mc="http://schemas.openxmlformats.org/markup-compatibility/2006">
                  <mc:Choice xmlns:v="urn:schemas-microsoft-com:vml" Requires="v">
                    <p:oleObj spid="_x0000_s1026" name="Foglio di lavoro" r:id="rId5" imgW="4305605" imgH="2181454" progId="Excel.Sheet.8">
                      <p:embed/>
                    </p:oleObj>
                  </mc:Choice>
                  <mc:Fallback>
                    <p:oleObj name="Foglio di lavoro" r:id="rId5" imgW="4305605" imgH="2181454"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 y="312"/>
                            <a:ext cx="2446" cy="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48" name="Text Box 15"/>
              <p:cNvSpPr txBox="1">
                <a:spLocks noChangeArrowheads="1"/>
              </p:cNvSpPr>
              <p:nvPr/>
            </p:nvSpPr>
            <p:spPr bwMode="auto">
              <a:xfrm>
                <a:off x="5208" y="42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it-IT" altLang="it-IT" sz="2400" b="1" dirty="0" smtClean="0">
                    <a:solidFill>
                      <a:srgbClr val="000000"/>
                    </a:solidFill>
                    <a:latin typeface="Arial"/>
                  </a:rPr>
                  <a:t>Al</a:t>
                </a:r>
                <a:endParaRPr lang="it-IT" altLang="it-IT" dirty="0" smtClean="0">
                  <a:solidFill>
                    <a:srgbClr val="000000"/>
                  </a:solidFill>
                  <a:latin typeface="Arial"/>
                </a:endParaRPr>
              </a:p>
            </p:txBody>
          </p:sp>
        </p:grpSp>
        <p:grpSp>
          <p:nvGrpSpPr>
            <p:cNvPr id="21511" name="Group 16"/>
            <p:cNvGrpSpPr>
              <a:grpSpLocks/>
            </p:cNvGrpSpPr>
            <p:nvPr/>
          </p:nvGrpSpPr>
          <p:grpSpPr bwMode="auto">
            <a:xfrm>
              <a:off x="365127" y="2984085"/>
              <a:ext cx="3978277" cy="1970088"/>
              <a:chOff x="3118" y="1629"/>
              <a:chExt cx="2506" cy="1241"/>
            </a:xfrm>
          </p:grpSpPr>
          <p:graphicFrame>
            <p:nvGraphicFramePr>
              <p:cNvPr id="21518" name="Object 17"/>
              <p:cNvGraphicFramePr>
                <a:graphicFrameLocks noChangeAspect="1"/>
              </p:cNvGraphicFramePr>
              <p:nvPr/>
            </p:nvGraphicFramePr>
            <p:xfrm>
              <a:off x="3118" y="1629"/>
              <a:ext cx="2446" cy="1241"/>
            </p:xfrm>
            <a:graphic>
              <a:graphicData uri="http://schemas.openxmlformats.org/presentationml/2006/ole">
                <mc:AlternateContent xmlns:mc="http://schemas.openxmlformats.org/markup-compatibility/2006">
                  <mc:Choice xmlns:v="urn:schemas-microsoft-com:vml" Requires="v">
                    <p:oleObj spid="_x0000_s1027" name="Foglio di lavoro" r:id="rId7" imgW="4315054" imgH="2191207" progId="Excel.Sheet.8">
                      <p:embed/>
                    </p:oleObj>
                  </mc:Choice>
                  <mc:Fallback>
                    <p:oleObj name="Foglio di lavoro" r:id="rId7" imgW="4315054" imgH="2191207"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8" y="1629"/>
                            <a:ext cx="2446" cy="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46" name="Text Box 18"/>
              <p:cNvSpPr txBox="1">
                <a:spLocks noChangeArrowheads="1"/>
              </p:cNvSpPr>
              <p:nvPr/>
            </p:nvSpPr>
            <p:spPr bwMode="auto">
              <a:xfrm>
                <a:off x="5192" y="1736"/>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it-IT" altLang="it-IT" sz="2400" b="1" dirty="0" smtClean="0">
                    <a:solidFill>
                      <a:srgbClr val="000000"/>
                    </a:solidFill>
                    <a:latin typeface="Arial"/>
                  </a:rPr>
                  <a:t>Fe</a:t>
                </a:r>
                <a:endParaRPr lang="it-IT" altLang="it-IT" dirty="0" smtClean="0">
                  <a:solidFill>
                    <a:srgbClr val="000000"/>
                  </a:solidFill>
                  <a:latin typeface="Arial"/>
                </a:endParaRPr>
              </a:p>
            </p:txBody>
          </p:sp>
        </p:grpSp>
        <p:sp>
          <p:nvSpPr>
            <p:cNvPr id="69642" name="Text Box 20"/>
            <p:cNvSpPr txBox="1">
              <a:spLocks noChangeArrowheads="1"/>
            </p:cNvSpPr>
            <p:nvPr/>
          </p:nvSpPr>
          <p:spPr bwMode="auto">
            <a:xfrm>
              <a:off x="159814" y="5038699"/>
              <a:ext cx="4419600" cy="120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0" fontAlgn="base" hangingPunct="0">
                <a:spcBef>
                  <a:spcPct val="0"/>
                </a:spcBef>
                <a:spcAft>
                  <a:spcPct val="0"/>
                </a:spcAft>
                <a:buFontTx/>
                <a:buNone/>
                <a:defRPr/>
              </a:pPr>
              <a:r>
                <a:rPr lang="it-IT" altLang="it-IT" sz="2400" b="1" dirty="0" smtClean="0">
                  <a:solidFill>
                    <a:srgbClr val="FFE43D"/>
                  </a:solidFill>
                  <a:latin typeface="Arial"/>
                </a:rPr>
                <a:t>Lower </a:t>
              </a:r>
              <a:r>
                <a:rPr lang="it-IT" altLang="it-IT" sz="2400" b="1" dirty="0" err="1" smtClean="0">
                  <a:solidFill>
                    <a:srgbClr val="FFE43D"/>
                  </a:solidFill>
                  <a:latin typeface="Arial"/>
                </a:rPr>
                <a:t>element</a:t>
              </a:r>
              <a:r>
                <a:rPr lang="it-IT" altLang="it-IT" sz="2400" b="1" dirty="0" smtClean="0">
                  <a:solidFill>
                    <a:srgbClr val="FFE43D"/>
                  </a:solidFill>
                  <a:latin typeface="Arial"/>
                </a:rPr>
                <a:t> </a:t>
              </a:r>
              <a:r>
                <a:rPr lang="it-IT" altLang="it-IT" sz="2400" b="1" dirty="0" err="1" smtClean="0">
                  <a:solidFill>
                    <a:srgbClr val="FFE43D"/>
                  </a:solidFill>
                  <a:latin typeface="Arial"/>
                </a:rPr>
                <a:t>content</a:t>
              </a:r>
              <a:r>
                <a:rPr lang="it-IT" altLang="it-IT" sz="2400" b="1" dirty="0" smtClean="0">
                  <a:solidFill>
                    <a:srgbClr val="FFE43D"/>
                  </a:solidFill>
                  <a:latin typeface="Arial"/>
                </a:rPr>
                <a:t> </a:t>
              </a:r>
              <a:r>
                <a:rPr lang="it-IT" altLang="it-IT" sz="2400" b="1" dirty="0" err="1" smtClean="0">
                  <a:solidFill>
                    <a:srgbClr val="FFE43D"/>
                  </a:solidFill>
                  <a:latin typeface="Arial"/>
                </a:rPr>
                <a:t>is</a:t>
              </a:r>
              <a:r>
                <a:rPr lang="it-IT" altLang="it-IT" sz="2400" b="1" dirty="0" smtClean="0">
                  <a:solidFill>
                    <a:srgbClr val="FFE43D"/>
                  </a:solidFill>
                  <a:latin typeface="Arial"/>
                </a:rPr>
                <a:t> </a:t>
              </a:r>
              <a:r>
                <a:rPr lang="it-IT" altLang="it-IT" sz="2400" b="1" dirty="0" err="1" smtClean="0">
                  <a:solidFill>
                    <a:srgbClr val="FFE43D"/>
                  </a:solidFill>
                  <a:latin typeface="Arial"/>
                </a:rPr>
                <a:t>observed</a:t>
              </a:r>
              <a:r>
                <a:rPr lang="it-IT" altLang="it-IT" sz="2400" b="1" dirty="0" smtClean="0">
                  <a:solidFill>
                    <a:srgbClr val="FFE43D"/>
                  </a:solidFill>
                  <a:latin typeface="Arial"/>
                </a:rPr>
                <a:t> </a:t>
              </a:r>
              <a:r>
                <a:rPr lang="it-IT" altLang="it-IT" sz="2400" b="1" dirty="0" err="1" smtClean="0">
                  <a:solidFill>
                    <a:srgbClr val="FFE43D"/>
                  </a:solidFill>
                  <a:latin typeface="Arial"/>
                </a:rPr>
                <a:t>after</a:t>
              </a:r>
              <a:r>
                <a:rPr lang="it-IT" altLang="it-IT" sz="2400" b="1" dirty="0" smtClean="0">
                  <a:solidFill>
                    <a:srgbClr val="FFE43D"/>
                  </a:solidFill>
                  <a:latin typeface="Arial"/>
                </a:rPr>
                <a:t> </a:t>
              </a:r>
              <a:r>
                <a:rPr lang="it-IT" altLang="it-IT" sz="2400" b="1" dirty="0" err="1" smtClean="0">
                  <a:solidFill>
                    <a:srgbClr val="FFE43D"/>
                  </a:solidFill>
                  <a:latin typeface="Arial"/>
                </a:rPr>
                <a:t>washing</a:t>
              </a:r>
              <a:r>
                <a:rPr lang="it-IT" altLang="it-IT" sz="2400" b="1" dirty="0" smtClean="0">
                  <a:solidFill>
                    <a:srgbClr val="FFE43D"/>
                  </a:solidFill>
                  <a:latin typeface="Arial"/>
                </a:rPr>
                <a:t> in </a:t>
              </a:r>
              <a:r>
                <a:rPr lang="it-IT" altLang="it-IT" sz="2400" b="1" dirty="0" err="1" smtClean="0">
                  <a:solidFill>
                    <a:srgbClr val="FFE43D"/>
                  </a:solidFill>
                  <a:latin typeface="Arial"/>
                </a:rPr>
                <a:t>distilled</a:t>
              </a:r>
              <a:r>
                <a:rPr lang="it-IT" altLang="it-IT" sz="2400" b="1" dirty="0" smtClean="0">
                  <a:solidFill>
                    <a:srgbClr val="FFE43D"/>
                  </a:solidFill>
                  <a:latin typeface="Arial"/>
                </a:rPr>
                <a:t> water</a:t>
              </a:r>
              <a:endParaRPr lang="it-IT" altLang="it-IT" sz="2400" dirty="0" smtClean="0">
                <a:solidFill>
                  <a:srgbClr val="000000"/>
                </a:solidFill>
                <a:latin typeface="Arial"/>
              </a:endParaRPr>
            </a:p>
          </p:txBody>
        </p:sp>
        <p:sp>
          <p:nvSpPr>
            <p:cNvPr id="69644" name="Text Box 22"/>
            <p:cNvSpPr txBox="1">
              <a:spLocks noChangeArrowheads="1"/>
            </p:cNvSpPr>
            <p:nvPr/>
          </p:nvSpPr>
          <p:spPr bwMode="auto">
            <a:xfrm rot="-5400000">
              <a:off x="-983296" y="2673111"/>
              <a:ext cx="228622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defRPr/>
              </a:pPr>
              <a:r>
                <a:rPr lang="it-IT" altLang="it-IT" sz="2000" dirty="0" err="1" smtClean="0">
                  <a:solidFill>
                    <a:srgbClr val="FFFFFF"/>
                  </a:solidFill>
                  <a:latin typeface="Arial"/>
                </a:rPr>
                <a:t>μg</a:t>
              </a:r>
              <a:r>
                <a:rPr lang="it-IT" altLang="it-IT" sz="2000" dirty="0" smtClean="0">
                  <a:solidFill>
                    <a:srgbClr val="FFFFFF"/>
                  </a:solidFill>
                  <a:latin typeface="Arial"/>
                </a:rPr>
                <a:t> g</a:t>
              </a:r>
              <a:r>
                <a:rPr lang="it-IT" altLang="it-IT" sz="2000" baseline="30000" dirty="0" smtClean="0">
                  <a:solidFill>
                    <a:srgbClr val="FFFFFF"/>
                  </a:solidFill>
                  <a:latin typeface="Arial"/>
                </a:rPr>
                <a:t>-1</a:t>
              </a:r>
              <a:r>
                <a:rPr lang="it-IT" altLang="it-IT" sz="2000" dirty="0" smtClean="0">
                  <a:solidFill>
                    <a:srgbClr val="FFFFFF"/>
                  </a:solidFill>
                  <a:latin typeface="Arial"/>
                </a:rPr>
                <a:t> peso secco</a:t>
              </a:r>
            </a:p>
          </p:txBody>
        </p:sp>
        <p:sp>
          <p:nvSpPr>
            <p:cNvPr id="2" name="CasellaDiTesto 1"/>
            <p:cNvSpPr txBox="1"/>
            <p:nvPr/>
          </p:nvSpPr>
          <p:spPr>
            <a:xfrm>
              <a:off x="971026" y="1414087"/>
              <a:ext cx="1800225" cy="369924"/>
            </a:xfrm>
            <a:prstGeom prst="rect">
              <a:avLst/>
            </a:prstGeom>
            <a:noFill/>
          </p:spPr>
          <p:txBody>
            <a:bodyPr>
              <a:spAutoFit/>
            </a:bodyPr>
            <a:lstStyle/>
            <a:p>
              <a:pPr eaLnBrk="0" fontAlgn="base" hangingPunct="0">
                <a:spcBef>
                  <a:spcPct val="0"/>
                </a:spcBef>
                <a:spcAft>
                  <a:spcPct val="0"/>
                </a:spcAft>
                <a:defRPr/>
              </a:pPr>
              <a:r>
                <a:rPr lang="it-IT" dirty="0" err="1">
                  <a:solidFill>
                    <a:srgbClr val="000000"/>
                  </a:solidFill>
                </a:rPr>
                <a:t>Pre-washed</a:t>
              </a:r>
              <a:endParaRPr lang="it-IT" dirty="0">
                <a:solidFill>
                  <a:srgbClr val="000000"/>
                </a:solidFill>
              </a:endParaRPr>
            </a:p>
          </p:txBody>
        </p:sp>
        <p:sp>
          <p:nvSpPr>
            <p:cNvPr id="22" name="CasellaDiTesto 21"/>
            <p:cNvSpPr txBox="1"/>
            <p:nvPr/>
          </p:nvSpPr>
          <p:spPr>
            <a:xfrm>
              <a:off x="1182164" y="1731618"/>
              <a:ext cx="1230312" cy="369924"/>
            </a:xfrm>
            <a:prstGeom prst="rect">
              <a:avLst/>
            </a:prstGeom>
            <a:noFill/>
          </p:spPr>
          <p:txBody>
            <a:bodyPr>
              <a:spAutoFit/>
            </a:bodyPr>
            <a:lstStyle/>
            <a:p>
              <a:pPr eaLnBrk="0" fontAlgn="base" hangingPunct="0">
                <a:spcBef>
                  <a:spcPct val="0"/>
                </a:spcBef>
                <a:spcAft>
                  <a:spcPct val="0"/>
                </a:spcAft>
                <a:defRPr/>
              </a:pPr>
              <a:r>
                <a:rPr lang="it-IT" dirty="0">
                  <a:solidFill>
                    <a:srgbClr val="000000"/>
                  </a:solidFill>
                </a:rPr>
                <a:t>Post-w.</a:t>
              </a:r>
            </a:p>
          </p:txBody>
        </p:sp>
        <p:cxnSp>
          <p:nvCxnSpPr>
            <p:cNvPr id="21516" name="Connettore 1 3"/>
            <p:cNvCxnSpPr>
              <a:cxnSpLocks noChangeShapeType="1"/>
            </p:cNvCxnSpPr>
            <p:nvPr/>
          </p:nvCxnSpPr>
          <p:spPr bwMode="auto">
            <a:xfrm flipV="1">
              <a:off x="1195366" y="2059988"/>
              <a:ext cx="226870" cy="319956"/>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Connettore 1 5"/>
            <p:cNvCxnSpPr>
              <a:cxnSpLocks noChangeShapeType="1"/>
            </p:cNvCxnSpPr>
            <p:nvPr/>
          </p:nvCxnSpPr>
          <p:spPr bwMode="auto">
            <a:xfrm flipV="1">
              <a:off x="1026192" y="1731600"/>
              <a:ext cx="169174" cy="184666"/>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Text Box 3"/>
          <p:cNvSpPr txBox="1">
            <a:spLocks noChangeArrowheads="1"/>
          </p:cNvSpPr>
          <p:nvPr/>
        </p:nvSpPr>
        <p:spPr bwMode="auto">
          <a:xfrm>
            <a:off x="165100" y="201613"/>
            <a:ext cx="4178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rPr>
              <a:t>Washing the material before the analysis can remove part of the particulate matter.</a:t>
            </a:r>
          </a:p>
        </p:txBody>
      </p:sp>
    </p:spTree>
    <p:extLst>
      <p:ext uri="{BB962C8B-B14F-4D97-AF65-F5344CB8AC3E}">
        <p14:creationId xmlns:p14="http://schemas.microsoft.com/office/powerpoint/2010/main" val="3640639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0" y="152400"/>
            <a:ext cx="84074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IE" altLang="it-IT" dirty="0" smtClean="0">
                <a:solidFill>
                  <a:srgbClr val="000000"/>
                </a:solidFill>
                <a:latin typeface="Arial"/>
              </a:rPr>
              <a:t>Interception is increased by the </a:t>
            </a:r>
            <a:r>
              <a:rPr lang="en-IE" altLang="it-IT" dirty="0" err="1" smtClean="0">
                <a:solidFill>
                  <a:srgbClr val="000000"/>
                </a:solidFill>
                <a:latin typeface="Arial"/>
              </a:rPr>
              <a:t>thallus</a:t>
            </a:r>
            <a:r>
              <a:rPr lang="en-IE" altLang="it-IT" dirty="0" smtClean="0">
                <a:solidFill>
                  <a:srgbClr val="000000"/>
                </a:solidFill>
                <a:latin typeface="Arial"/>
              </a:rPr>
              <a:t> growth form and by the nature of the surfaces. </a:t>
            </a:r>
          </a:p>
          <a:p>
            <a:pPr eaLnBrk="0" fontAlgn="base" hangingPunct="0">
              <a:spcBef>
                <a:spcPct val="50000"/>
              </a:spcBef>
              <a:spcAft>
                <a:spcPct val="0"/>
              </a:spcAft>
              <a:defRPr/>
            </a:pPr>
            <a:r>
              <a:rPr lang="en-IE" altLang="it-IT" dirty="0" smtClean="0">
                <a:solidFill>
                  <a:srgbClr val="000000"/>
                </a:solidFill>
                <a:latin typeface="Arial"/>
              </a:rPr>
              <a:t>In lichens, in the series </a:t>
            </a:r>
            <a:r>
              <a:rPr lang="en-IE" altLang="it-IT" dirty="0" err="1" smtClean="0">
                <a:solidFill>
                  <a:srgbClr val="000000"/>
                </a:solidFill>
                <a:latin typeface="Arial"/>
              </a:rPr>
              <a:t>crustose</a:t>
            </a:r>
            <a:r>
              <a:rPr lang="en-IE" altLang="it-IT" dirty="0" smtClean="0">
                <a:solidFill>
                  <a:srgbClr val="000000"/>
                </a:solidFill>
                <a:latin typeface="Arial"/>
                <a:sym typeface="Symbol" pitchFamily="18" charset="2"/>
              </a:rPr>
              <a:t></a:t>
            </a:r>
            <a:r>
              <a:rPr lang="en-IE" altLang="it-IT" dirty="0" smtClean="0">
                <a:solidFill>
                  <a:srgbClr val="000000"/>
                </a:solidFill>
                <a:latin typeface="Arial"/>
              </a:rPr>
              <a:t> foliose </a:t>
            </a:r>
            <a:r>
              <a:rPr lang="en-IE" altLang="it-IT" dirty="0" smtClean="0">
                <a:solidFill>
                  <a:srgbClr val="000000"/>
                </a:solidFill>
                <a:latin typeface="Arial"/>
                <a:sym typeface="Symbol" pitchFamily="18" charset="2"/>
              </a:rPr>
              <a:t></a:t>
            </a:r>
            <a:r>
              <a:rPr lang="en-IE" altLang="it-IT" dirty="0" smtClean="0">
                <a:solidFill>
                  <a:srgbClr val="000000"/>
                </a:solidFill>
                <a:latin typeface="Arial"/>
              </a:rPr>
              <a:t> </a:t>
            </a:r>
            <a:r>
              <a:rPr lang="en-IE" altLang="it-IT" dirty="0" err="1" smtClean="0">
                <a:solidFill>
                  <a:srgbClr val="000000"/>
                </a:solidFill>
                <a:latin typeface="Arial"/>
              </a:rPr>
              <a:t>fruticose</a:t>
            </a:r>
            <a:r>
              <a:rPr lang="en-IE" altLang="it-IT" dirty="0" smtClean="0">
                <a:solidFill>
                  <a:srgbClr val="000000"/>
                </a:solidFill>
                <a:latin typeface="Arial"/>
              </a:rPr>
              <a:t> there is a strong increase in the external surface in contact with the atmosphere.</a:t>
            </a:r>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36838"/>
            <a:ext cx="3397250" cy="32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325" y="2878138"/>
            <a:ext cx="461645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3573463"/>
            <a:ext cx="2200275" cy="303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31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3" y="179388"/>
            <a:ext cx="5268912" cy="649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4" descr="Muschio blu"/>
          <p:cNvPicPr>
            <a:picLocks noChangeAspect="1" noChangeArrowheads="1"/>
          </p:cNvPicPr>
          <p:nvPr/>
        </p:nvPicPr>
        <p:blipFill>
          <a:blip r:embed="rId3">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0"/>
            <a:ext cx="22098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894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68313" y="404813"/>
            <a:ext cx="83820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GB" altLang="it-IT" dirty="0" smtClean="0">
                <a:solidFill>
                  <a:srgbClr val="000000"/>
                </a:solidFill>
                <a:latin typeface="Arial"/>
              </a:rPr>
              <a:t>The interception of particulate matter is increased by rough, irregular surfaces: in lichens, </a:t>
            </a:r>
            <a:r>
              <a:rPr lang="en-GB" altLang="it-IT" dirty="0">
                <a:solidFill>
                  <a:srgbClr val="000000"/>
                </a:solidFill>
                <a:latin typeface="Arial"/>
              </a:rPr>
              <a:t>interception is </a:t>
            </a:r>
            <a:r>
              <a:rPr lang="en-GB" altLang="it-IT" dirty="0" smtClean="0">
                <a:solidFill>
                  <a:srgbClr val="000000"/>
                </a:solidFill>
                <a:latin typeface="Arial"/>
              </a:rPr>
              <a:t>intuitively higher when the </a:t>
            </a:r>
            <a:r>
              <a:rPr lang="en-GB" altLang="it-IT" dirty="0" err="1" smtClean="0">
                <a:solidFill>
                  <a:srgbClr val="000000"/>
                </a:solidFill>
                <a:latin typeface="Arial"/>
              </a:rPr>
              <a:t>thallus</a:t>
            </a:r>
            <a:r>
              <a:rPr lang="en-GB" altLang="it-IT" dirty="0" smtClean="0">
                <a:solidFill>
                  <a:srgbClr val="000000"/>
                </a:solidFill>
                <a:latin typeface="Arial"/>
              </a:rPr>
              <a:t> produces vegetative or reproductive structures, or when it is covered by a layer of small crystals, produced by the metabolic activity of the </a:t>
            </a:r>
            <a:r>
              <a:rPr lang="en-GB" altLang="it-IT" dirty="0" err="1" smtClean="0">
                <a:solidFill>
                  <a:srgbClr val="000000"/>
                </a:solidFill>
                <a:latin typeface="Arial"/>
              </a:rPr>
              <a:t>mycobiont</a:t>
            </a:r>
            <a:r>
              <a:rPr lang="en-GB" altLang="it-IT" dirty="0" smtClean="0">
                <a:solidFill>
                  <a:srgbClr val="000000"/>
                </a:solidFill>
                <a:latin typeface="Arial"/>
              </a:rPr>
              <a:t>. </a:t>
            </a:r>
          </a:p>
        </p:txBody>
      </p:sp>
      <p:grpSp>
        <p:nvGrpSpPr>
          <p:cNvPr id="24579" name="Group 5"/>
          <p:cNvGrpSpPr>
            <a:grpSpLocks/>
          </p:cNvGrpSpPr>
          <p:nvPr/>
        </p:nvGrpSpPr>
        <p:grpSpPr bwMode="auto">
          <a:xfrm>
            <a:off x="914400" y="2438400"/>
            <a:ext cx="7315200" cy="4133850"/>
            <a:chOff x="288" y="1056"/>
            <a:chExt cx="5074" cy="3084"/>
          </a:xfrm>
        </p:grpSpPr>
        <p:pic>
          <p:nvPicPr>
            <p:cNvPr id="24581" name="Picture 3" descr="sfondoisi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680"/>
              <a:ext cx="3336" cy="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2" name="Object 4"/>
            <p:cNvGraphicFramePr>
              <a:graphicFrameLocks noChangeAspect="1"/>
            </p:cNvGraphicFramePr>
            <p:nvPr/>
          </p:nvGraphicFramePr>
          <p:xfrm>
            <a:off x="2496" y="1056"/>
            <a:ext cx="2866" cy="2138"/>
          </p:xfrm>
          <a:graphic>
            <a:graphicData uri="http://schemas.openxmlformats.org/presentationml/2006/ole">
              <mc:AlternateContent xmlns:mc="http://schemas.openxmlformats.org/markup-compatibility/2006">
                <mc:Choice xmlns:v="urn:schemas-microsoft-com:vml" Requires="v">
                  <p:oleObj spid="_x0000_s2050" name="Diapositiva" r:id="rId4" imgW="4549874" imgH="3394541" progId="PowerPoint.Slide.8">
                    <p:embed/>
                  </p:oleObj>
                </mc:Choice>
                <mc:Fallback>
                  <p:oleObj name="Diapositiva" r:id="rId4" imgW="4549874" imgH="3394541"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056"/>
                          <a:ext cx="2866" cy="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172" name="Text Box 6"/>
          <p:cNvSpPr txBox="1">
            <a:spLocks noChangeArrowheads="1"/>
          </p:cNvSpPr>
          <p:nvPr/>
        </p:nvSpPr>
        <p:spPr bwMode="auto">
          <a:xfrm>
            <a:off x="5943600" y="5486400"/>
            <a:ext cx="28194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en-IE" altLang="it-IT" sz="1600" dirty="0" smtClean="0">
                <a:solidFill>
                  <a:srgbClr val="000000"/>
                </a:solidFill>
                <a:latin typeface="Arial"/>
              </a:rPr>
              <a:t>A good example of structures increasing interception are the </a:t>
            </a:r>
            <a:r>
              <a:rPr lang="en-IE" altLang="it-IT" sz="1600" dirty="0" err="1" smtClean="0">
                <a:solidFill>
                  <a:srgbClr val="000000"/>
                </a:solidFill>
                <a:latin typeface="Arial"/>
              </a:rPr>
              <a:t>isidia</a:t>
            </a:r>
            <a:r>
              <a:rPr lang="en-IE" altLang="it-IT" sz="1600" dirty="0" smtClean="0">
                <a:solidFill>
                  <a:srgbClr val="000000"/>
                </a:solidFill>
                <a:latin typeface="Arial"/>
              </a:rPr>
              <a:t> of </a:t>
            </a:r>
            <a:r>
              <a:rPr lang="en-IE" altLang="it-IT" sz="1600" i="1" dirty="0" err="1" smtClean="0">
                <a:solidFill>
                  <a:srgbClr val="000000"/>
                </a:solidFill>
                <a:latin typeface="Arial"/>
              </a:rPr>
              <a:t>Pseudevernia</a:t>
            </a:r>
            <a:r>
              <a:rPr lang="en-IE" altLang="it-IT" sz="1600" i="1" dirty="0" smtClean="0">
                <a:solidFill>
                  <a:srgbClr val="000000"/>
                </a:solidFill>
                <a:latin typeface="Arial"/>
              </a:rPr>
              <a:t> </a:t>
            </a:r>
            <a:r>
              <a:rPr lang="en-IE" altLang="it-IT" sz="1600" i="1" dirty="0" err="1" smtClean="0">
                <a:solidFill>
                  <a:srgbClr val="000000"/>
                </a:solidFill>
                <a:latin typeface="Arial"/>
              </a:rPr>
              <a:t>furfuracea</a:t>
            </a:r>
            <a:r>
              <a:rPr lang="en-IE" altLang="it-IT" sz="1600" dirty="0" smtClean="0">
                <a:solidFill>
                  <a:srgbClr val="000000"/>
                </a:solidFill>
                <a:latin typeface="Arial"/>
              </a:rPr>
              <a:t>.</a:t>
            </a:r>
            <a:endParaRPr lang="it-IT" altLang="it-IT" dirty="0" smtClean="0">
              <a:solidFill>
                <a:srgbClr val="000000"/>
              </a:solidFill>
              <a:latin typeface="Arial"/>
            </a:endParaRPr>
          </a:p>
        </p:txBody>
      </p:sp>
    </p:spTree>
    <p:extLst>
      <p:ext uri="{BB962C8B-B14F-4D97-AF65-F5344CB8AC3E}">
        <p14:creationId xmlns:p14="http://schemas.microsoft.com/office/powerpoint/2010/main" val="1933829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1" descr="science.pdf - Adobe Reader"/>
          <p:cNvPicPr>
            <a:picLocks noChangeAspect="1"/>
          </p:cNvPicPr>
          <p:nvPr/>
        </p:nvPicPr>
        <p:blipFill>
          <a:blip r:embed="rId2">
            <a:extLst>
              <a:ext uri="{28A0092B-C50C-407E-A947-70E740481C1C}">
                <a14:useLocalDpi xmlns:a14="http://schemas.microsoft.com/office/drawing/2010/main" val="0"/>
              </a:ext>
            </a:extLst>
          </a:blip>
          <a:srcRect l="35480" t="34636" r="10686" b="3922"/>
          <a:stretch>
            <a:fillRect/>
          </a:stretch>
        </p:blipFill>
        <p:spPr bwMode="auto">
          <a:xfrm>
            <a:off x="514350" y="668338"/>
            <a:ext cx="813752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5361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uinaphys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764088"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2-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5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228600" y="304800"/>
            <a:ext cx="40560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it-IT" altLang="it-IT" dirty="0" smtClean="0">
                <a:solidFill>
                  <a:srgbClr val="000000"/>
                </a:solidFill>
                <a:latin typeface="Arial"/>
                <a:cs typeface="Arial" charset="0"/>
              </a:rPr>
              <a:t>Pruina: </a:t>
            </a:r>
            <a:r>
              <a:rPr lang="it-IT" altLang="it-IT" dirty="0" err="1" smtClean="0">
                <a:solidFill>
                  <a:srgbClr val="000000"/>
                </a:solidFill>
                <a:latin typeface="Arial"/>
                <a:cs typeface="Arial" charset="0"/>
              </a:rPr>
              <a:t>superficial</a:t>
            </a:r>
            <a:r>
              <a:rPr lang="it-IT" altLang="it-IT" dirty="0" smtClean="0">
                <a:solidFill>
                  <a:srgbClr val="000000"/>
                </a:solidFill>
                <a:latin typeface="Arial"/>
                <a:cs typeface="Arial" charset="0"/>
              </a:rPr>
              <a:t> </a:t>
            </a:r>
            <a:r>
              <a:rPr lang="it-IT" altLang="it-IT" dirty="0" err="1" smtClean="0">
                <a:solidFill>
                  <a:srgbClr val="000000"/>
                </a:solidFill>
                <a:latin typeface="Arial"/>
                <a:cs typeface="Arial" charset="0"/>
              </a:rPr>
              <a:t>crystals</a:t>
            </a:r>
            <a:r>
              <a:rPr lang="it-IT" altLang="it-IT" dirty="0" smtClean="0">
                <a:solidFill>
                  <a:srgbClr val="000000"/>
                </a:solidFill>
                <a:latin typeface="Arial"/>
                <a:cs typeface="Arial" charset="0"/>
              </a:rPr>
              <a:t> of </a:t>
            </a:r>
            <a:r>
              <a:rPr lang="it-IT" altLang="it-IT" dirty="0" err="1" smtClean="0">
                <a:solidFill>
                  <a:srgbClr val="000000"/>
                </a:solidFill>
                <a:latin typeface="Arial"/>
                <a:cs typeface="Arial" charset="0"/>
              </a:rPr>
              <a:t>calcium</a:t>
            </a:r>
            <a:r>
              <a:rPr lang="it-IT" altLang="it-IT" dirty="0" smtClean="0">
                <a:solidFill>
                  <a:srgbClr val="000000"/>
                </a:solidFill>
                <a:latin typeface="Arial"/>
                <a:cs typeface="Arial" charset="0"/>
              </a:rPr>
              <a:t> </a:t>
            </a:r>
            <a:r>
              <a:rPr lang="it-IT" altLang="it-IT" dirty="0" err="1" smtClean="0">
                <a:solidFill>
                  <a:srgbClr val="000000"/>
                </a:solidFill>
                <a:latin typeface="Arial"/>
                <a:cs typeface="Arial" charset="0"/>
              </a:rPr>
              <a:t>oxalates</a:t>
            </a:r>
            <a:endParaRPr lang="it-IT" altLang="it-IT" dirty="0" smtClean="0">
              <a:solidFill>
                <a:srgbClr val="000000"/>
              </a:solidFill>
              <a:latin typeface="Arial"/>
            </a:endParaRPr>
          </a:p>
        </p:txBody>
      </p:sp>
    </p:spTree>
    <p:extLst>
      <p:ext uri="{BB962C8B-B14F-4D97-AF65-F5344CB8AC3E}">
        <p14:creationId xmlns:p14="http://schemas.microsoft.com/office/powerpoint/2010/main" val="138809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additive="base">
                                        <p:cTn id="7" dur="500" fill="hold"/>
                                        <p:tgtEl>
                                          <p:spTgt spid="77828"/>
                                        </p:tgtEl>
                                        <p:attrNameLst>
                                          <p:attrName>ppt_x</p:attrName>
                                        </p:attrNameLst>
                                      </p:cBhvr>
                                      <p:tavLst>
                                        <p:tav tm="0">
                                          <p:val>
                                            <p:strVal val="0-#ppt_w/2"/>
                                          </p:val>
                                        </p:tav>
                                        <p:tav tm="100000">
                                          <p:val>
                                            <p:strVal val="#ppt_x"/>
                                          </p:val>
                                        </p:tav>
                                      </p:tavLst>
                                    </p:anim>
                                    <p:anim calcmode="lin" valueType="num">
                                      <p:cBhvr additive="base">
                                        <p:cTn id="8" dur="500" fill="hold"/>
                                        <p:tgtEl>
                                          <p:spTgt spid="778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435225" cy="3429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1027"/>
          <p:cNvSpPr txBox="1">
            <a:spLocks noChangeArrowheads="1"/>
          </p:cNvSpPr>
          <p:nvPr/>
        </p:nvSpPr>
        <p:spPr bwMode="auto">
          <a:xfrm>
            <a:off x="3200400" y="381000"/>
            <a:ext cx="568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latin typeface="Tahoma" pitchFamily="34" charset="0"/>
                <a:cs typeface="Arial" charset="0"/>
              </a:rPr>
              <a:t>Pruina: superficial crystals of Ca oxalates</a:t>
            </a:r>
            <a:endParaRPr lang="it-IT" altLang="it-IT" sz="2400">
              <a:solidFill>
                <a:srgbClr val="000000"/>
              </a:solidFill>
              <a:latin typeface="Tahoma" pitchFamily="34" charset="0"/>
            </a:endParaRPr>
          </a:p>
        </p:txBody>
      </p:sp>
      <p:pic>
        <p:nvPicPr>
          <p:cNvPr id="26628"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8" y="1066800"/>
            <a:ext cx="5186362" cy="552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1029"/>
          <p:cNvSpPr txBox="1">
            <a:spLocks noChangeArrowheads="1"/>
          </p:cNvSpPr>
          <p:nvPr/>
        </p:nvSpPr>
        <p:spPr bwMode="auto">
          <a:xfrm>
            <a:off x="533400" y="5562600"/>
            <a:ext cx="1939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1800">
                <a:solidFill>
                  <a:srgbClr val="000000"/>
                </a:solidFill>
                <a:latin typeface="Tahoma" pitchFamily="34" charset="0"/>
              </a:rPr>
              <a:t>Weddellite (COD)</a:t>
            </a:r>
          </a:p>
        </p:txBody>
      </p:sp>
      <p:sp>
        <p:nvSpPr>
          <p:cNvPr id="26630" name="Text Box 1030"/>
          <p:cNvSpPr txBox="1">
            <a:spLocks noChangeArrowheads="1"/>
          </p:cNvSpPr>
          <p:nvPr/>
        </p:nvSpPr>
        <p:spPr bwMode="auto">
          <a:xfrm>
            <a:off x="457200" y="3733800"/>
            <a:ext cx="2003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1800">
                <a:solidFill>
                  <a:srgbClr val="000000"/>
                </a:solidFill>
                <a:latin typeface="Tahoma" pitchFamily="34" charset="0"/>
              </a:rPr>
              <a:t>Whewellite (COM)</a:t>
            </a:r>
          </a:p>
        </p:txBody>
      </p:sp>
      <p:sp>
        <p:nvSpPr>
          <p:cNvPr id="26631" name="Line 1031"/>
          <p:cNvSpPr>
            <a:spLocks noChangeShapeType="1"/>
          </p:cNvSpPr>
          <p:nvPr/>
        </p:nvSpPr>
        <p:spPr bwMode="auto">
          <a:xfrm>
            <a:off x="2514600" y="3962400"/>
            <a:ext cx="1828800" cy="22860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6632" name="Line 1032"/>
          <p:cNvSpPr>
            <a:spLocks noChangeShapeType="1"/>
          </p:cNvSpPr>
          <p:nvPr/>
        </p:nvSpPr>
        <p:spPr bwMode="auto">
          <a:xfrm>
            <a:off x="2438400" y="5791200"/>
            <a:ext cx="1828800" cy="22860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itchFamily="18" charset="0"/>
            </a:endParaRPr>
          </a:p>
        </p:txBody>
      </p:sp>
    </p:spTree>
    <p:extLst>
      <p:ext uri="{BB962C8B-B14F-4D97-AF65-F5344CB8AC3E}">
        <p14:creationId xmlns:p14="http://schemas.microsoft.com/office/powerpoint/2010/main" val="6208857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219200" y="381000"/>
            <a:ext cx="67056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cs typeface="Arial" charset="0"/>
              </a:rPr>
              <a:t>The penetration within the thallus, that can be verify by SEM coupled with X-ray microdiffractometry (Garty 2000), is favoured by any structure that interrupt the surface, such as pseudocyphellae, pores, soralia, and breakings; the latters can be traumatic, or arranged for the dispersion of isidia, blastidia, phyllidia, schizidia.</a:t>
            </a:r>
          </a:p>
        </p:txBody>
      </p:sp>
      <p:pic>
        <p:nvPicPr>
          <p:cNvPr id="27651" name="Picture 4" descr="8-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5052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8-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052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08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s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324008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1-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429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33400"/>
            <a:ext cx="3570288"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5"/>
          <p:cNvSpPr txBox="1">
            <a:spLocks noChangeArrowheads="1"/>
          </p:cNvSpPr>
          <p:nvPr/>
        </p:nvSpPr>
        <p:spPr bwMode="auto">
          <a:xfrm>
            <a:off x="1676400" y="5486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FF0000"/>
                </a:solidFill>
              </a:rPr>
              <a:t>Soredia</a:t>
            </a:r>
            <a:endParaRPr lang="it-IT" altLang="it-IT" sz="2400">
              <a:solidFill>
                <a:srgbClr val="000000"/>
              </a:solidFill>
              <a:latin typeface="Times New Roman" pitchFamily="18" charset="0"/>
            </a:endParaRPr>
          </a:p>
        </p:txBody>
      </p:sp>
    </p:spTree>
    <p:extLst>
      <p:ext uri="{BB962C8B-B14F-4D97-AF65-F5344CB8AC3E}">
        <p14:creationId xmlns:p14="http://schemas.microsoft.com/office/powerpoint/2010/main" val="2640691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discoverlife.org/IM/I_MWS/0169/320/Thuidium_tamariscinum,I_MWS169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476250"/>
            <a:ext cx="41529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https://upload.wikimedia.org/wikipedia/commons/3/32/Thuidium_tamariscinum_%28h,_144530-474723%29_8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38" y="476250"/>
            <a:ext cx="46831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http://www.unav.es/botanica/bpnvasc/imagenes/ab/Thuidium%20abietin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063" y="3748088"/>
            <a:ext cx="62642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41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Risultati immagini per polytrichum leaflet"/>
          <p:cNvPicPr>
            <a:picLocks noChangeAspect="1" noChangeArrowheads="1"/>
          </p:cNvPicPr>
          <p:nvPr/>
        </p:nvPicPr>
        <p:blipFill>
          <a:blip r:embed="rId2">
            <a:extLst>
              <a:ext uri="{28A0092B-C50C-407E-A947-70E740481C1C}">
                <a14:useLocalDpi xmlns:a14="http://schemas.microsoft.com/office/drawing/2010/main" val="0"/>
              </a:ext>
            </a:extLst>
          </a:blip>
          <a:srcRect t="26212" b="14487"/>
          <a:stretch>
            <a:fillRect/>
          </a:stretch>
        </p:blipFill>
        <p:spPr bwMode="auto">
          <a:xfrm>
            <a:off x="1588" y="0"/>
            <a:ext cx="52197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Risultati immagini per polytrichum leaflet"/>
          <p:cNvPicPr>
            <a:picLocks noChangeAspect="1" noChangeArrowheads="1"/>
          </p:cNvPicPr>
          <p:nvPr/>
        </p:nvPicPr>
        <p:blipFill>
          <a:blip r:embed="rId3">
            <a:extLst>
              <a:ext uri="{28A0092B-C50C-407E-A947-70E740481C1C}">
                <a14:useLocalDpi xmlns:a14="http://schemas.microsoft.com/office/drawing/2010/main" val="0"/>
              </a:ext>
            </a:extLst>
          </a:blip>
          <a:srcRect t="5923" b="8107"/>
          <a:stretch>
            <a:fillRect/>
          </a:stretch>
        </p:blipFill>
        <p:spPr bwMode="auto">
          <a:xfrm>
            <a:off x="5221288" y="0"/>
            <a:ext cx="39243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descr="Risultati immagini per polytrichum leaf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95625"/>
            <a:ext cx="42100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836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Sphagnum_squarrosum_141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0"/>
            <a:ext cx="48974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Sphagn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563" y="3679825"/>
            <a:ext cx="489743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9525"/>
            <a:ext cx="2906712"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descr="http://www.dr-ralf-wagner.de/Bilder/Sphagnum_papillosum-Papill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84563"/>
            <a:ext cx="4500563"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SphagnumMo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1585913"/>
            <a:ext cx="5554662"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932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7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717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63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81000" y="1916113"/>
            <a:ext cx="8382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rPr>
              <a:t>The particulate entrapped on the outer surface, or present within the thallus may be partially or totally solubilised by the metabolic excretions (see below) and CO</a:t>
            </a:r>
            <a:r>
              <a:rPr lang="it-IT" altLang="it-IT" sz="2400" baseline="-25000">
                <a:solidFill>
                  <a:srgbClr val="000000"/>
                </a:solidFill>
              </a:rPr>
              <a:t>2</a:t>
            </a:r>
            <a:r>
              <a:rPr lang="it-IT" altLang="it-IT" sz="2400">
                <a:solidFill>
                  <a:srgbClr val="000000"/>
                </a:solidFill>
              </a:rPr>
              <a:t> released by the living organisms with respiration, or by the low pH of single rain events, not particularly rare in polluted areas. In this way, some of the substances become available in ionic form.</a:t>
            </a:r>
          </a:p>
        </p:txBody>
      </p:sp>
      <p:pic>
        <p:nvPicPr>
          <p:cNvPr id="32771" name="Picture 4"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0"/>
            <a:ext cx="22098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303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4613" y="1847850"/>
            <a:ext cx="4483100" cy="2327275"/>
          </a:xfrm>
          <a:noFill/>
        </p:spPr>
        <p:txBody>
          <a:bodyPr lIns="84138" tIns="41275" rIns="84138" bIns="41275"/>
          <a:lstStyle/>
          <a:p>
            <a:pPr algn="l" defTabSz="831850" eaLnBrk="1" hangingPunct="1"/>
            <a:r>
              <a:rPr lang="it-IT" altLang="it-IT" sz="2800" b="1" smtClean="0">
                <a:solidFill>
                  <a:schemeClr val="tx1"/>
                </a:solidFill>
                <a:cs typeface="Arial" charset="0"/>
              </a:rPr>
              <a:t>Lichens</a:t>
            </a:r>
            <a:r>
              <a:rPr lang="it-IT" altLang="it-IT" sz="2800" smtClean="0">
                <a:solidFill>
                  <a:schemeClr val="tx1"/>
                </a:solidFill>
                <a:cs typeface="Arial" charset="0"/>
              </a:rPr>
              <a:t> and </a:t>
            </a:r>
            <a:r>
              <a:rPr lang="it-IT" altLang="it-IT" sz="2800" b="1" smtClean="0">
                <a:solidFill>
                  <a:schemeClr val="tx1"/>
                </a:solidFill>
                <a:cs typeface="Arial" charset="0"/>
              </a:rPr>
              <a:t>mosses</a:t>
            </a:r>
            <a:r>
              <a:rPr lang="it-IT" altLang="it-IT" sz="2800" smtClean="0">
                <a:solidFill>
                  <a:schemeClr val="tx1"/>
                </a:solidFill>
                <a:cs typeface="Arial" charset="0"/>
              </a:rPr>
              <a:t> are among the organisms most frequently used in bioaccumulation studies.  </a:t>
            </a:r>
          </a:p>
        </p:txBody>
      </p:sp>
      <p:pic>
        <p:nvPicPr>
          <p:cNvPr id="3075" name="Picture 3" descr="Xp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750"/>
            <a:ext cx="403860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iancoene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750"/>
            <a:ext cx="2841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moss+rocks+007"/>
          <p:cNvPicPr>
            <a:picLocks noChangeAspect="1" noChangeArrowheads="1"/>
          </p:cNvPicPr>
          <p:nvPr/>
        </p:nvPicPr>
        <p:blipFill>
          <a:blip r:embed="rId5">
            <a:extLst>
              <a:ext uri="{28A0092B-C50C-407E-A947-70E740481C1C}">
                <a14:useLocalDpi xmlns:a14="http://schemas.microsoft.com/office/drawing/2010/main" val="0"/>
              </a:ext>
            </a:extLst>
          </a:blip>
          <a:srcRect l="7135" t="15987"/>
          <a:stretch>
            <a:fillRect/>
          </a:stretch>
        </p:blipFill>
        <p:spPr bwMode="auto">
          <a:xfrm>
            <a:off x="4408488" y="3644900"/>
            <a:ext cx="47355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3" descr="Muschio blu"/>
          <p:cNvPicPr>
            <a:picLocks noChangeAspect="1" noChangeArrowheads="1"/>
          </p:cNvPicPr>
          <p:nvPr/>
        </p:nvPicPr>
        <p:blipFill>
          <a:blip r:embed="rId6">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5408613"/>
            <a:ext cx="22098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834309"/>
      </p:ext>
    </p:extLst>
  </p:cSld>
  <p:clrMapOvr>
    <a:masterClrMapping/>
  </p:clrMapOvr>
  <p:transition advTm="15654">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533400" y="381000"/>
            <a:ext cx="79121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cs typeface="Arial" charset="0"/>
              </a:rPr>
              <a:t>Hundreds of studies carried out over the last 30 years confirm that the chemical composition of lichens and mosses largely reflects the availability of elements in the environment, because these organisms behave as long-living collectors of persistent atmospheric pollutants, such as trace metals, fluorine and radionuclides.</a:t>
            </a:r>
          </a:p>
        </p:txBody>
      </p:sp>
    </p:spTree>
    <p:extLst>
      <p:ext uri="{BB962C8B-B14F-4D97-AF65-F5344CB8AC3E}">
        <p14:creationId xmlns:p14="http://schemas.microsoft.com/office/powerpoint/2010/main" val="1032433854"/>
      </p:ext>
    </p:extLst>
  </p:cSld>
  <p:clrMapOvr>
    <a:masterClrMapping/>
  </p:clrMapOvr>
  <p:transition advTm="20213">
    <p:cut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395288" y="503238"/>
            <a:ext cx="8280400" cy="600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it-IT" altLang="it-IT" sz="2400" dirty="0">
                <a:solidFill>
                  <a:srgbClr val="000000"/>
                </a:solidFill>
                <a:cs typeface="Arial" panose="020B0604020202020204" pitchFamily="34" charset="0"/>
              </a:rPr>
              <a:t>Queste crittogame possiedono caratteristiche peculiari che le rendono adatti all'impiego come </a:t>
            </a:r>
            <a:r>
              <a:rPr lang="it-IT" altLang="it-IT" sz="2400" dirty="0" err="1">
                <a:solidFill>
                  <a:srgbClr val="000000"/>
                </a:solidFill>
                <a:cs typeface="Arial" panose="020B0604020202020204" pitchFamily="34" charset="0"/>
              </a:rPr>
              <a:t>bioaccumulatori</a:t>
            </a:r>
            <a:r>
              <a:rPr lang="it-IT" altLang="it-IT" sz="2400" dirty="0">
                <a:solidFill>
                  <a:srgbClr val="000000"/>
                </a:solidFill>
                <a:cs typeface="Arial" panose="020B0604020202020204" pitchFamily="34" charset="0"/>
              </a:rPr>
              <a:t>:</a:t>
            </a:r>
          </a:p>
          <a:p>
            <a:pPr eaLnBrk="0" fontAlgn="base" hangingPunct="0">
              <a:spcBef>
                <a:spcPct val="0"/>
              </a:spcBef>
              <a:spcAft>
                <a:spcPct val="0"/>
              </a:spcAft>
              <a:defRPr/>
            </a:pPr>
            <a:r>
              <a:rPr lang="it-IT" altLang="it-IT" sz="2400" dirty="0">
                <a:solidFill>
                  <a:srgbClr val="000000"/>
                </a:solidFill>
                <a:cs typeface="Arial" panose="020B0604020202020204" pitchFamily="34" charset="0"/>
              </a:rPr>
              <a:t> </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gli scambi con l'atmosfera interessano tutta la superficie;</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hanno spesso una </a:t>
            </a:r>
            <a:r>
              <a:rPr lang="it-IT" altLang="it-IT" sz="2400" dirty="0" err="1">
                <a:solidFill>
                  <a:srgbClr val="000000"/>
                </a:solidFill>
                <a:cs typeface="Arial" panose="020B0604020202020204" pitchFamily="34" charset="0"/>
              </a:rPr>
              <a:t>micromorfologia</a:t>
            </a:r>
            <a:r>
              <a:rPr lang="it-IT" altLang="it-IT" sz="2400" dirty="0">
                <a:solidFill>
                  <a:srgbClr val="000000"/>
                </a:solidFill>
                <a:cs typeface="Arial" panose="020B0604020202020204" pitchFamily="34" charset="0"/>
              </a:rPr>
              <a:t> particolarmente atta a favorire i processi di intrappolamento delle particelle;</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mostrano in genere buona resistenza agli stress ambientali;</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le specie hanno ampi areali di distribuzione, e i due gruppi di organismi sono praticamente ubiquitari, riuscendo a crescere ovunque salvo condizioni di inquinamento che ne impediscano lo sviluppo;</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hanno accrescimento in genere lento e notevole longevità;</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le parti che compongono il loro corpo (“tallo”) sono in genere persistenti. </a:t>
            </a:r>
          </a:p>
        </p:txBody>
      </p:sp>
    </p:spTree>
    <p:extLst>
      <p:ext uri="{BB962C8B-B14F-4D97-AF65-F5344CB8AC3E}">
        <p14:creationId xmlns:p14="http://schemas.microsoft.com/office/powerpoint/2010/main" val="1707881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2898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Sphagnum-moss-013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19050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875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6"/>
          <p:cNvSpPr txBox="1">
            <a:spLocks noChangeArrowheads="1"/>
          </p:cNvSpPr>
          <p:nvPr/>
        </p:nvSpPr>
        <p:spPr bwMode="auto">
          <a:xfrm>
            <a:off x="5789613" y="530225"/>
            <a:ext cx="229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a:solidFill>
                  <a:srgbClr val="FF6600"/>
                </a:solidFill>
                <a:cs typeface="Arial" charset="0"/>
              </a:rPr>
              <a:t>BRYOPHYTA</a:t>
            </a:r>
          </a:p>
        </p:txBody>
      </p:sp>
      <p:sp>
        <p:nvSpPr>
          <p:cNvPr id="6151" name="Text Box 7"/>
          <p:cNvSpPr txBox="1">
            <a:spLocks noChangeArrowheads="1"/>
          </p:cNvSpPr>
          <p:nvPr/>
        </p:nvSpPr>
        <p:spPr bwMode="auto">
          <a:xfrm>
            <a:off x="4821238" y="1268413"/>
            <a:ext cx="5257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i="1">
                <a:solidFill>
                  <a:srgbClr val="3333CC"/>
                </a:solidFill>
                <a:cs typeface="Arial" charset="0"/>
              </a:rPr>
              <a:t>Anthocerotopsida</a:t>
            </a:r>
            <a:r>
              <a:rPr lang="it-IT" altLang="it-IT" sz="2400" i="1">
                <a:solidFill>
                  <a:srgbClr val="000000"/>
                </a:solidFill>
                <a:cs typeface="Arial" charset="0"/>
              </a:rPr>
              <a:t>, </a:t>
            </a:r>
            <a:r>
              <a:rPr lang="it-IT" altLang="it-IT" sz="2400">
                <a:solidFill>
                  <a:srgbClr val="000000"/>
                </a:solidFill>
                <a:cs typeface="Arial" charset="0"/>
              </a:rPr>
              <a:t>c. 100 spp</a:t>
            </a:r>
            <a:r>
              <a:rPr lang="it-IT" altLang="it-IT" sz="2400" i="1">
                <a:solidFill>
                  <a:srgbClr val="000000"/>
                </a:solidFill>
                <a:cs typeface="Arial" charset="0"/>
              </a:rPr>
              <a:t>.</a:t>
            </a:r>
          </a:p>
          <a:p>
            <a:pPr eaLnBrk="0" fontAlgn="base" hangingPunct="0">
              <a:spcBef>
                <a:spcPct val="50000"/>
              </a:spcBef>
              <a:spcAft>
                <a:spcPct val="0"/>
              </a:spcAft>
              <a:buFontTx/>
              <a:buNone/>
            </a:pPr>
            <a:r>
              <a:rPr lang="it-IT" altLang="it-IT" sz="2400" b="1" i="1">
                <a:solidFill>
                  <a:srgbClr val="FF9900"/>
                </a:solidFill>
                <a:cs typeface="Arial" charset="0"/>
              </a:rPr>
              <a:t>Marchantiopsida</a:t>
            </a:r>
            <a:r>
              <a:rPr lang="it-IT" altLang="it-IT" sz="2400" i="1">
                <a:solidFill>
                  <a:srgbClr val="FFC000"/>
                </a:solidFill>
                <a:cs typeface="Arial" charset="0"/>
              </a:rPr>
              <a:t> </a:t>
            </a:r>
            <a:r>
              <a:rPr lang="it-IT" altLang="it-IT" sz="2400" i="1">
                <a:solidFill>
                  <a:srgbClr val="000000"/>
                </a:solidFill>
                <a:cs typeface="Arial" charset="0"/>
              </a:rPr>
              <a:t>(=Hepaticae, epatiche)</a:t>
            </a:r>
            <a:r>
              <a:rPr lang="it-IT" altLang="it-IT" sz="2400">
                <a:solidFill>
                  <a:srgbClr val="000000"/>
                </a:solidFill>
                <a:cs typeface="Arial" charset="0"/>
              </a:rPr>
              <a:t>, </a:t>
            </a:r>
            <a:r>
              <a:rPr lang="it-IT" altLang="it-IT" sz="2400" b="1">
                <a:solidFill>
                  <a:srgbClr val="FF9900"/>
                </a:solidFill>
                <a:cs typeface="Arial" charset="0"/>
              </a:rPr>
              <a:t>8.000</a:t>
            </a:r>
            <a:r>
              <a:rPr lang="it-IT" altLang="it-IT" sz="2400">
                <a:solidFill>
                  <a:srgbClr val="FF9900"/>
                </a:solidFill>
                <a:cs typeface="Arial" charset="0"/>
              </a:rPr>
              <a:t> </a:t>
            </a:r>
            <a:r>
              <a:rPr lang="it-IT" altLang="it-IT" sz="2400">
                <a:solidFill>
                  <a:srgbClr val="000000"/>
                </a:solidFill>
                <a:cs typeface="Arial" charset="0"/>
              </a:rPr>
              <a:t>spp.</a:t>
            </a:r>
          </a:p>
          <a:p>
            <a:pPr eaLnBrk="0" fontAlgn="base" hangingPunct="0">
              <a:spcBef>
                <a:spcPct val="50000"/>
              </a:spcBef>
              <a:spcAft>
                <a:spcPct val="0"/>
              </a:spcAft>
              <a:buFontTx/>
              <a:buNone/>
            </a:pPr>
            <a:r>
              <a:rPr lang="it-IT" altLang="it-IT" sz="2400" b="1" i="1">
                <a:solidFill>
                  <a:srgbClr val="C00000"/>
                </a:solidFill>
                <a:cs typeface="Arial" charset="0"/>
              </a:rPr>
              <a:t>Bryopsida</a:t>
            </a:r>
            <a:r>
              <a:rPr lang="it-IT" altLang="it-IT" sz="2400" b="1">
                <a:solidFill>
                  <a:srgbClr val="000000"/>
                </a:solidFill>
                <a:cs typeface="Arial" charset="0"/>
              </a:rPr>
              <a:t> </a:t>
            </a:r>
            <a:r>
              <a:rPr lang="it-IT" altLang="it-IT" sz="2400">
                <a:solidFill>
                  <a:srgbClr val="000000"/>
                </a:solidFill>
                <a:cs typeface="Arial" charset="0"/>
              </a:rPr>
              <a:t>(=Musci, muschi),</a:t>
            </a:r>
            <a:br>
              <a:rPr lang="it-IT" altLang="it-IT" sz="2400">
                <a:solidFill>
                  <a:srgbClr val="000000"/>
                </a:solidFill>
                <a:cs typeface="Arial" charset="0"/>
              </a:rPr>
            </a:br>
            <a:r>
              <a:rPr lang="it-IT" altLang="it-IT" sz="2400" b="1">
                <a:solidFill>
                  <a:srgbClr val="C00000"/>
                </a:solidFill>
                <a:cs typeface="Arial" charset="0"/>
              </a:rPr>
              <a:t>16.000</a:t>
            </a:r>
            <a:r>
              <a:rPr lang="it-IT" altLang="it-IT" sz="2400">
                <a:solidFill>
                  <a:srgbClr val="000000"/>
                </a:solidFill>
                <a:cs typeface="Arial" charset="0"/>
              </a:rPr>
              <a:t> spp.</a:t>
            </a:r>
          </a:p>
        </p:txBody>
      </p:sp>
      <p:pic>
        <p:nvPicPr>
          <p:cNvPr id="6152" name="Picture 4" descr="Risultati immagini per moss rhizo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3930650"/>
            <a:ext cx="44164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992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2482850"/>
            <a:chOff x="0" y="0"/>
            <a:chExt cx="5760" cy="1564"/>
          </a:xfrm>
        </p:grpSpPr>
        <p:pic>
          <p:nvPicPr>
            <p:cNvPr id="7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 y="0"/>
              <a:ext cx="1200" cy="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205" name="Group 5"/>
            <p:cNvGrpSpPr>
              <a:grpSpLocks/>
            </p:cNvGrpSpPr>
            <p:nvPr/>
          </p:nvGrpSpPr>
          <p:grpSpPr bwMode="auto">
            <a:xfrm>
              <a:off x="336" y="240"/>
              <a:ext cx="4464" cy="1324"/>
              <a:chOff x="336" y="240"/>
              <a:chExt cx="4464" cy="1324"/>
            </a:xfrm>
          </p:grpSpPr>
          <p:sp>
            <p:nvSpPr>
              <p:cNvPr id="7206" name="Text Box 6"/>
              <p:cNvSpPr txBox="1">
                <a:spLocks noChangeArrowheads="1"/>
              </p:cNvSpPr>
              <p:nvPr/>
            </p:nvSpPr>
            <p:spPr bwMode="auto">
              <a:xfrm>
                <a:off x="528" y="480"/>
                <a:ext cx="1536"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TRACHEOFITE</a:t>
                </a:r>
              </a:p>
            </p:txBody>
          </p:sp>
          <p:sp>
            <p:nvSpPr>
              <p:cNvPr id="7207" name="Text Box 7"/>
              <p:cNvSpPr txBox="1">
                <a:spLocks noChangeArrowheads="1"/>
              </p:cNvSpPr>
              <p:nvPr/>
            </p:nvSpPr>
            <p:spPr bwMode="auto">
              <a:xfrm>
                <a:off x="336" y="816"/>
                <a:ext cx="2064" cy="7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o cormofite (struttura a cormo, formato da vere foglie, caule e radici)</a:t>
                </a:r>
                <a:endParaRPr lang="it-IT" altLang="it-IT" sz="2400">
                  <a:solidFill>
                    <a:srgbClr val="000000"/>
                  </a:solidFill>
                  <a:latin typeface="Times New Roman" pitchFamily="18" charset="0"/>
                  <a:cs typeface="Arial" charset="0"/>
                </a:endParaRPr>
              </a:p>
            </p:txBody>
          </p:sp>
          <p:grpSp>
            <p:nvGrpSpPr>
              <p:cNvPr id="7208" name="Group 8"/>
              <p:cNvGrpSpPr>
                <a:grpSpLocks/>
              </p:cNvGrpSpPr>
              <p:nvPr/>
            </p:nvGrpSpPr>
            <p:grpSpPr bwMode="auto">
              <a:xfrm>
                <a:off x="1248" y="240"/>
                <a:ext cx="3024" cy="240"/>
                <a:chOff x="1248" y="240"/>
                <a:chExt cx="2448" cy="240"/>
              </a:xfrm>
            </p:grpSpPr>
            <p:sp>
              <p:nvSpPr>
                <p:cNvPr id="7210" name="Line 9"/>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11" name="Line 10"/>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12" name="Line 11"/>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7209" name="Text Box 12"/>
              <p:cNvSpPr txBox="1">
                <a:spLocks noChangeArrowheads="1"/>
              </p:cNvSpPr>
              <p:nvPr/>
            </p:nvSpPr>
            <p:spPr bwMode="auto">
              <a:xfrm>
                <a:off x="3696" y="480"/>
                <a:ext cx="1104"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BRIOFITE</a:t>
                </a:r>
              </a:p>
            </p:txBody>
          </p:sp>
        </p:grpSp>
      </p:grpSp>
      <p:grpSp>
        <p:nvGrpSpPr>
          <p:cNvPr id="19473" name="Group 17"/>
          <p:cNvGrpSpPr>
            <a:grpSpLocks/>
          </p:cNvGrpSpPr>
          <p:nvPr/>
        </p:nvGrpSpPr>
        <p:grpSpPr bwMode="auto">
          <a:xfrm>
            <a:off x="1600200" y="3429000"/>
            <a:ext cx="7391400" cy="3078163"/>
            <a:chOff x="1008" y="2160"/>
            <a:chExt cx="4656" cy="1939"/>
          </a:xfrm>
        </p:grpSpPr>
        <p:grpSp>
          <p:nvGrpSpPr>
            <p:cNvPr id="7189" name="Group 18"/>
            <p:cNvGrpSpPr>
              <a:grpSpLocks/>
            </p:cNvGrpSpPr>
            <p:nvPr/>
          </p:nvGrpSpPr>
          <p:grpSpPr bwMode="auto">
            <a:xfrm>
              <a:off x="1008" y="2160"/>
              <a:ext cx="3721" cy="1728"/>
              <a:chOff x="1031" y="2160"/>
              <a:chExt cx="3721" cy="1728"/>
            </a:xfrm>
          </p:grpSpPr>
          <p:grpSp>
            <p:nvGrpSpPr>
              <p:cNvPr id="7192" name="Group 19"/>
              <p:cNvGrpSpPr>
                <a:grpSpLocks/>
              </p:cNvGrpSpPr>
              <p:nvPr/>
            </p:nvGrpSpPr>
            <p:grpSpPr bwMode="auto">
              <a:xfrm>
                <a:off x="1031" y="2928"/>
                <a:ext cx="3721" cy="960"/>
                <a:chOff x="720" y="2640"/>
                <a:chExt cx="3721" cy="960"/>
              </a:xfrm>
            </p:grpSpPr>
            <p:sp>
              <p:nvSpPr>
                <p:cNvPr id="7194" name="Text Box 20"/>
                <p:cNvSpPr txBox="1">
                  <a:spLocks noChangeArrowheads="1"/>
                </p:cNvSpPr>
                <p:nvPr/>
              </p:nvSpPr>
              <p:spPr bwMode="auto">
                <a:xfrm>
                  <a:off x="816" y="2880"/>
                  <a:ext cx="1248" cy="29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latin typeface="Times New Roman" pitchFamily="18" charset="0"/>
                      <a:cs typeface="Arial" charset="0"/>
                    </a:rPr>
                    <a:t>Gimnosperme</a:t>
                  </a:r>
                </a:p>
              </p:txBody>
            </p:sp>
            <p:sp>
              <p:nvSpPr>
                <p:cNvPr id="7195" name="Text Box 21"/>
                <p:cNvSpPr txBox="1">
                  <a:spLocks noChangeArrowheads="1"/>
                </p:cNvSpPr>
                <p:nvPr/>
              </p:nvSpPr>
              <p:spPr bwMode="auto">
                <a:xfrm>
                  <a:off x="720" y="3312"/>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0"/>
                    </a:spcBef>
                    <a:spcAft>
                      <a:spcPct val="0"/>
                    </a:spcAft>
                    <a:buFontTx/>
                    <a:buNone/>
                  </a:pPr>
                  <a:r>
                    <a:rPr lang="it-IT" altLang="it-IT" sz="2400" i="1">
                      <a:solidFill>
                        <a:srgbClr val="000000"/>
                      </a:solidFill>
                      <a:latin typeface="Times New Roman" pitchFamily="18" charset="0"/>
                      <a:cs typeface="Arial" charset="0"/>
                    </a:rPr>
                    <a:t>“a seme nudo”</a:t>
                  </a:r>
                  <a:endParaRPr lang="it-IT" altLang="it-IT" sz="2400">
                    <a:solidFill>
                      <a:srgbClr val="000000"/>
                    </a:solidFill>
                    <a:latin typeface="Times New Roman" pitchFamily="18" charset="0"/>
                    <a:cs typeface="Arial" charset="0"/>
                  </a:endParaRPr>
                </a:p>
              </p:txBody>
            </p:sp>
            <p:grpSp>
              <p:nvGrpSpPr>
                <p:cNvPr id="7196" name="Group 22"/>
                <p:cNvGrpSpPr>
                  <a:grpSpLocks/>
                </p:cNvGrpSpPr>
                <p:nvPr/>
              </p:nvGrpSpPr>
              <p:grpSpPr bwMode="auto">
                <a:xfrm>
                  <a:off x="2928" y="2880"/>
                  <a:ext cx="1513" cy="720"/>
                  <a:chOff x="2544" y="2880"/>
                  <a:chExt cx="1513" cy="720"/>
                </a:xfrm>
              </p:grpSpPr>
              <p:sp>
                <p:nvSpPr>
                  <p:cNvPr id="7201" name="Text Box 23"/>
                  <p:cNvSpPr txBox="1">
                    <a:spLocks noChangeArrowheads="1"/>
                  </p:cNvSpPr>
                  <p:nvPr/>
                </p:nvSpPr>
                <p:spPr bwMode="auto">
                  <a:xfrm>
                    <a:off x="2688" y="2880"/>
                    <a:ext cx="1200" cy="29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latin typeface="Times New Roman" pitchFamily="18" charset="0"/>
                        <a:cs typeface="Arial" charset="0"/>
                      </a:rPr>
                      <a:t>Angiosperme</a:t>
                    </a:r>
                  </a:p>
                </p:txBody>
              </p:sp>
              <p:sp>
                <p:nvSpPr>
                  <p:cNvPr id="7202" name="Text Box 24"/>
                  <p:cNvSpPr txBox="1">
                    <a:spLocks noChangeArrowheads="1"/>
                  </p:cNvSpPr>
                  <p:nvPr/>
                </p:nvSpPr>
                <p:spPr bwMode="auto">
                  <a:xfrm>
                    <a:off x="2544" y="3312"/>
                    <a:ext cx="15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i="1">
                        <a:solidFill>
                          <a:srgbClr val="000000"/>
                        </a:solidFill>
                        <a:latin typeface="Times New Roman" pitchFamily="18" charset="0"/>
                        <a:cs typeface="Arial" charset="0"/>
                      </a:rPr>
                      <a:t>“a seme protetto”</a:t>
                    </a:r>
                  </a:p>
                </p:txBody>
              </p:sp>
            </p:grpSp>
            <p:grpSp>
              <p:nvGrpSpPr>
                <p:cNvPr id="7197" name="Group 25"/>
                <p:cNvGrpSpPr>
                  <a:grpSpLocks/>
                </p:cNvGrpSpPr>
                <p:nvPr/>
              </p:nvGrpSpPr>
              <p:grpSpPr bwMode="auto">
                <a:xfrm>
                  <a:off x="1392" y="2640"/>
                  <a:ext cx="2160" cy="240"/>
                  <a:chOff x="1248" y="240"/>
                  <a:chExt cx="2448" cy="240"/>
                </a:xfrm>
              </p:grpSpPr>
              <p:sp>
                <p:nvSpPr>
                  <p:cNvPr id="7198" name="Line 26"/>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99" name="Line 27"/>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00" name="Line 28"/>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grpSp>
          <p:sp>
            <p:nvSpPr>
              <p:cNvPr id="7193" name="Line 29"/>
              <p:cNvSpPr>
                <a:spLocks noChangeShapeType="1"/>
              </p:cNvSpPr>
              <p:nvPr/>
            </p:nvSpPr>
            <p:spPr bwMode="auto">
              <a:xfrm>
                <a:off x="2304" y="2160"/>
                <a:ext cx="624" cy="76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pic>
          <p:nvPicPr>
            <p:cNvPr id="719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976"/>
              <a:ext cx="805" cy="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3072"/>
              <a:ext cx="1056" cy="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488" name="Group 32"/>
          <p:cNvGrpSpPr>
            <a:grpSpLocks/>
          </p:cNvGrpSpPr>
          <p:nvPr/>
        </p:nvGrpSpPr>
        <p:grpSpPr bwMode="auto">
          <a:xfrm>
            <a:off x="30163" y="1219200"/>
            <a:ext cx="9113837" cy="5583238"/>
            <a:chOff x="19" y="768"/>
            <a:chExt cx="5741" cy="3517"/>
          </a:xfrm>
        </p:grpSpPr>
        <p:grpSp>
          <p:nvGrpSpPr>
            <p:cNvPr id="7173" name="Group 33"/>
            <p:cNvGrpSpPr>
              <a:grpSpLocks/>
            </p:cNvGrpSpPr>
            <p:nvPr/>
          </p:nvGrpSpPr>
          <p:grpSpPr bwMode="auto">
            <a:xfrm>
              <a:off x="19" y="768"/>
              <a:ext cx="5741" cy="3517"/>
              <a:chOff x="19" y="768"/>
              <a:chExt cx="5741" cy="3517"/>
            </a:xfrm>
          </p:grpSpPr>
          <p:sp>
            <p:nvSpPr>
              <p:cNvPr id="7175" name="Text Box 34"/>
              <p:cNvSpPr txBox="1">
                <a:spLocks noChangeArrowheads="1"/>
              </p:cNvSpPr>
              <p:nvPr/>
            </p:nvSpPr>
            <p:spPr bwMode="auto">
              <a:xfrm>
                <a:off x="3264" y="2208"/>
                <a:ext cx="17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crittogame</a:t>
                </a:r>
                <a:endParaRPr lang="it-IT" altLang="it-IT" sz="2400">
                  <a:solidFill>
                    <a:srgbClr val="000000"/>
                  </a:solidFill>
                  <a:latin typeface="Times New Roman" pitchFamily="18" charset="0"/>
                  <a:cs typeface="Arial" charset="0"/>
                </a:endParaRPr>
              </a:p>
            </p:txBody>
          </p:sp>
          <p:grpSp>
            <p:nvGrpSpPr>
              <p:cNvPr id="7176" name="Group 35"/>
              <p:cNvGrpSpPr>
                <a:grpSpLocks/>
              </p:cNvGrpSpPr>
              <p:nvPr/>
            </p:nvGrpSpPr>
            <p:grpSpPr bwMode="auto">
              <a:xfrm>
                <a:off x="19" y="768"/>
                <a:ext cx="5741" cy="3517"/>
                <a:chOff x="19" y="768"/>
                <a:chExt cx="5741" cy="3517"/>
              </a:xfrm>
            </p:grpSpPr>
            <p:pic>
              <p:nvPicPr>
                <p:cNvPr id="7177"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 y="1680"/>
                  <a:ext cx="1007" cy="26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37" descr="Polypod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4" y="1440"/>
                  <a:ext cx="1196" cy="15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179" name="Group 38"/>
                <p:cNvGrpSpPr>
                  <a:grpSpLocks/>
                </p:cNvGrpSpPr>
                <p:nvPr/>
              </p:nvGrpSpPr>
              <p:grpSpPr bwMode="auto">
                <a:xfrm>
                  <a:off x="624" y="768"/>
                  <a:ext cx="4368" cy="1728"/>
                  <a:chOff x="624" y="768"/>
                  <a:chExt cx="4368" cy="1728"/>
                </a:xfrm>
              </p:grpSpPr>
              <p:grpSp>
                <p:nvGrpSpPr>
                  <p:cNvPr id="7180" name="Group 39"/>
                  <p:cNvGrpSpPr>
                    <a:grpSpLocks/>
                  </p:cNvGrpSpPr>
                  <p:nvPr/>
                </p:nvGrpSpPr>
                <p:grpSpPr bwMode="auto">
                  <a:xfrm>
                    <a:off x="1440" y="1632"/>
                    <a:ext cx="2832" cy="240"/>
                    <a:chOff x="1248" y="240"/>
                    <a:chExt cx="2448" cy="240"/>
                  </a:xfrm>
                </p:grpSpPr>
                <p:sp>
                  <p:nvSpPr>
                    <p:cNvPr id="7186" name="Line 40"/>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87" name="Line 41"/>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88" name="Line 42"/>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7181" name="Line 43"/>
                  <p:cNvSpPr>
                    <a:spLocks noChangeShapeType="1"/>
                  </p:cNvSpPr>
                  <p:nvPr/>
                </p:nvSpPr>
                <p:spPr bwMode="auto">
                  <a:xfrm>
                    <a:off x="2064" y="768"/>
                    <a:ext cx="816" cy="864"/>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nvGrpSpPr>
                  <p:cNvPr id="7182" name="Group 44"/>
                  <p:cNvGrpSpPr>
                    <a:grpSpLocks/>
                  </p:cNvGrpSpPr>
                  <p:nvPr/>
                </p:nvGrpSpPr>
                <p:grpSpPr bwMode="auto">
                  <a:xfrm>
                    <a:off x="624" y="1872"/>
                    <a:ext cx="4368" cy="624"/>
                    <a:chOff x="624" y="1824"/>
                    <a:chExt cx="4368" cy="624"/>
                  </a:xfrm>
                </p:grpSpPr>
                <p:sp>
                  <p:nvSpPr>
                    <p:cNvPr id="7183" name="Text Box 45"/>
                    <p:cNvSpPr txBox="1">
                      <a:spLocks noChangeArrowheads="1"/>
                    </p:cNvSpPr>
                    <p:nvPr/>
                  </p:nvSpPr>
                  <p:spPr bwMode="auto">
                    <a:xfrm>
                      <a:off x="3504" y="1824"/>
                      <a:ext cx="1488"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PTERIDOFITE</a:t>
                      </a:r>
                    </a:p>
                  </p:txBody>
                </p:sp>
                <p:sp>
                  <p:nvSpPr>
                    <p:cNvPr id="7184" name="Text Box 46"/>
                    <p:cNvSpPr txBox="1">
                      <a:spLocks noChangeArrowheads="1"/>
                    </p:cNvSpPr>
                    <p:nvPr/>
                  </p:nvSpPr>
                  <p:spPr bwMode="auto">
                    <a:xfrm>
                      <a:off x="672" y="1834"/>
                      <a:ext cx="1632"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SPERMATOFITE</a:t>
                      </a:r>
                    </a:p>
                  </p:txBody>
                </p:sp>
                <p:sp>
                  <p:nvSpPr>
                    <p:cNvPr id="7185" name="Text Box 47"/>
                    <p:cNvSpPr txBox="1">
                      <a:spLocks noChangeArrowheads="1"/>
                    </p:cNvSpPr>
                    <p:nvPr/>
                  </p:nvSpPr>
                  <p:spPr bwMode="auto">
                    <a:xfrm>
                      <a:off x="624" y="2160"/>
                      <a:ext cx="1776"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“piante con seme”</a:t>
                      </a:r>
                    </a:p>
                  </p:txBody>
                </p:sp>
              </p:grpSp>
            </p:grpSp>
          </p:grpSp>
        </p:grpSp>
        <p:sp>
          <p:nvSpPr>
            <p:cNvPr id="7174" name="Text Box 48"/>
            <p:cNvSpPr txBox="1">
              <a:spLocks noChangeArrowheads="1"/>
            </p:cNvSpPr>
            <p:nvPr/>
          </p:nvSpPr>
          <p:spPr bwMode="auto">
            <a:xfrm>
              <a:off x="3264" y="2352"/>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vascolari</a:t>
              </a:r>
              <a:endParaRPr lang="it-IT" altLang="it-IT" sz="2400">
                <a:solidFill>
                  <a:srgbClr val="000000"/>
                </a:solidFill>
                <a:latin typeface="Times New Roman" pitchFamily="18" charset="0"/>
                <a:cs typeface="Arial" charset="0"/>
              </a:endParaRPr>
            </a:p>
          </p:txBody>
        </p:sp>
      </p:grpSp>
    </p:spTree>
    <p:extLst>
      <p:ext uri="{BB962C8B-B14F-4D97-AF65-F5344CB8AC3E}">
        <p14:creationId xmlns:p14="http://schemas.microsoft.com/office/powerpoint/2010/main" val="540922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9488"/>
                                        </p:tgtEl>
                                        <p:attrNameLst>
                                          <p:attrName>style.visibility</p:attrName>
                                        </p:attrNameLst>
                                      </p:cBhvr>
                                      <p:to>
                                        <p:strVal val="visible"/>
                                      </p:to>
                                    </p:set>
                                    <p:animEffect transition="in" filter="barn(outVertical)">
                                      <p:cBhvr>
                                        <p:cTn id="7" dur="500"/>
                                        <p:tgtEl>
                                          <p:spTgt spid="19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9473"/>
                                        </p:tgtEl>
                                        <p:attrNameLst>
                                          <p:attrName>style.visibility</p:attrName>
                                        </p:attrNameLst>
                                      </p:cBhvr>
                                      <p:to>
                                        <p:strVal val="visible"/>
                                      </p:to>
                                    </p:set>
                                    <p:animEffect transition="in" filter="barn(outVertical)">
                                      <p:cBhvr>
                                        <p:cTn id="12" dur="500"/>
                                        <p:tgtEl>
                                          <p:spTgt spid="19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1325</Words>
  <Application>Microsoft Office PowerPoint</Application>
  <PresentationFormat>Presentazione su schermo (4:3)</PresentationFormat>
  <Paragraphs>102</Paragraphs>
  <Slides>47</Slides>
  <Notes>6</Notes>
  <HiddenSlides>0</HiddenSlides>
  <MMClips>0</MMClips>
  <ScaleCrop>false</ScaleCrop>
  <HeadingPairs>
    <vt:vector size="6" baseType="variant">
      <vt:variant>
        <vt:lpstr>Tema</vt:lpstr>
      </vt:variant>
      <vt:variant>
        <vt:i4>3</vt:i4>
      </vt:variant>
      <vt:variant>
        <vt:lpstr>Server OLE incorporati</vt:lpstr>
      </vt:variant>
      <vt:variant>
        <vt:i4>2</vt:i4>
      </vt:variant>
      <vt:variant>
        <vt:lpstr>Titoli diapositive</vt:lpstr>
      </vt:variant>
      <vt:variant>
        <vt:i4>47</vt:i4>
      </vt:variant>
    </vt:vector>
  </HeadingPairs>
  <TitlesOfParts>
    <vt:vector size="52" baseType="lpstr">
      <vt:lpstr>1_Struttura predefinita</vt:lpstr>
      <vt:lpstr>2_Struttura predefinita</vt:lpstr>
      <vt:lpstr>Struttura predefinita</vt:lpstr>
      <vt:lpstr>Foglio di lavoro Microsoft Excel</vt:lpstr>
      <vt:lpstr>Diapositiva di PowerPoint</vt:lpstr>
      <vt:lpstr>Presentazione standard di PowerPoint</vt:lpstr>
      <vt:lpstr>Presentazione standard di PowerPoint</vt:lpstr>
      <vt:lpstr>Presentazione standard di PowerPoint</vt:lpstr>
      <vt:lpstr>Presentazione standard di PowerPoint</vt:lpstr>
      <vt:lpstr>Lichens and mosses are among the organisms most frequently used in bioaccumulation studies.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WATER STATUS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cp:revision>
  <dcterms:created xsi:type="dcterms:W3CDTF">2019-11-07T14:32:01Z</dcterms:created>
  <dcterms:modified xsi:type="dcterms:W3CDTF">2019-11-07T14:39:51Z</dcterms:modified>
</cp:coreProperties>
</file>