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302" r:id="rId11"/>
    <p:sldId id="278" r:id="rId12"/>
    <p:sldId id="279" r:id="rId13"/>
    <p:sldId id="280" r:id="rId14"/>
    <p:sldId id="29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087190-7871-C741-BE8D-0F3AAA4C8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A41C9D-AB46-A146-B92F-F6994E667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3D45C1-DA46-6045-AAF0-028A114F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AE51-EFC4-9A47-872E-062F045C5C3A}" type="datetimeFigureOut">
              <a:rPr lang="it-IT" smtClean="0"/>
              <a:t>25/10/19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67A48D-2818-024F-A23A-6E37A7723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A50957-A4F6-1A4D-97B3-BFC25589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C88D-3B4D-D04A-A9E7-B00AA511F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05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309D26-074E-D040-9D07-1B919932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725EC0E-577A-FF49-B0FB-28DA862A9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A70B85-76DF-4A47-BBCA-6419C2CF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AE51-EFC4-9A47-872E-062F045C5C3A}" type="datetimeFigureOut">
              <a:rPr lang="it-IT" smtClean="0"/>
              <a:t>25/10/19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C219D1-7A8D-EE48-8C03-D79546ED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65FBEE-5A56-1548-89B2-71D34735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C88D-3B4D-D04A-A9E7-B00AA511F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26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63D2D40-822D-7046-B7A4-380BB51FD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21DF64-661F-C94E-B36A-58723CD3F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1230F2-88E5-6344-AADC-BF7A14C04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AE51-EFC4-9A47-872E-062F045C5C3A}" type="datetimeFigureOut">
              <a:rPr lang="it-IT" smtClean="0"/>
              <a:t>25/10/19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53E80B-D6C0-B24A-8DF8-3598DB5E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CB02AD-CE07-9741-A5A6-C0E8A86E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C88D-3B4D-D04A-A9E7-B00AA511F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45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6C121F2-C502-244C-94E3-0F353D0CD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ABA98256-7842-4B4E-89A7-A9FBBC0EE5E2}" type="datetime1">
              <a:rPr lang="it-IT" altLang="it-IT"/>
              <a:pPr>
                <a:defRPr/>
              </a:pPr>
              <a:t>25/10/19</a:t>
            </a:fld>
            <a:endParaRPr lang="en-US" altLang="it-IT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B7F4B2F-4D10-9E4B-803D-9C227C03D3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1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0D93AB-83CD-8543-BC7C-D2FEED5D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44D027-2F22-8C48-8531-C2BF305CB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85E157-2E91-AF4A-9775-5146A230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AE51-EFC4-9A47-872E-062F045C5C3A}" type="datetimeFigureOut">
              <a:rPr lang="it-IT" smtClean="0"/>
              <a:t>25/10/19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A0765D-D91E-694B-8019-42652652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37ECE8-4DD6-7746-B44E-77E53267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C88D-3B4D-D04A-A9E7-B00AA511F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05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446D45-694C-9E40-8331-99FF0838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56D0A0-CF1A-FD49-BF91-C48E218AC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B22F63-CBE3-2C42-96C0-B860DF09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AE51-EFC4-9A47-872E-062F045C5C3A}" type="datetimeFigureOut">
              <a:rPr lang="it-IT" smtClean="0"/>
              <a:t>25/10/19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F51D80-4017-7346-A2C7-D7BED22D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864992-894C-9748-B321-C2E17D89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C88D-3B4D-D04A-A9E7-B00AA511F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57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3F7777-4D6D-8143-B6F6-9A1B820C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9BD1A4-001D-D442-B697-C6E8B8C9F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690A3C-54B3-B44F-A5A1-E36240A14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5F2D2C-EADF-EE4B-BCD4-82CE8654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AE51-EFC4-9A47-872E-062F045C5C3A}" type="datetimeFigureOut">
              <a:rPr lang="it-IT" smtClean="0"/>
              <a:t>25/10/19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662454-C403-5E4A-8AC6-C169AC3F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1B89B4-872C-D048-ADF8-A9AEDE41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C88D-3B4D-D04A-A9E7-B00AA511F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10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6EED30-4461-6C4A-9958-08DB8D1D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5F54EE-BEE9-744B-A31B-829C1AC72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DA5B10-FED3-6744-AF6B-EF6D9EF18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0BA4DFC-186B-F141-A01C-63CC3CD83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02BA9CB-2CCC-AC4B-A991-4EBD5F3EA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C3F0F9C-5AE2-0247-AEE5-BDE34561F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AE51-EFC4-9A47-872E-062F045C5C3A}" type="datetimeFigureOut">
              <a:rPr lang="it-IT" smtClean="0"/>
              <a:t>25/10/19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9DF9E5-C689-7047-95DF-059788EB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E07345-AF50-9145-A402-3A4ACF5D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C88D-3B4D-D04A-A9E7-B00AA511F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92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1139C9-B6E0-CB4F-A9DA-0C1700BF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A54E683-9A22-BB45-BCCB-ACDF426C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AE51-EFC4-9A47-872E-062F045C5C3A}" type="datetimeFigureOut">
              <a:rPr lang="it-IT" smtClean="0"/>
              <a:t>25/10/19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A0B57C-1F34-2845-9845-3FA4B366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70C8BDC-4BDF-E445-BDA6-AF190BDB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C88D-3B4D-D04A-A9E7-B00AA511F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71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D368526-DDD6-8145-8869-A5DE2132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AE51-EFC4-9A47-872E-062F045C5C3A}" type="datetimeFigureOut">
              <a:rPr lang="it-IT" smtClean="0"/>
              <a:t>25/10/19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5B748CF-E3BA-164D-A1DE-8B33B6134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B6474E-B8FE-4845-8651-25E54976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C88D-3B4D-D04A-A9E7-B00AA511F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59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A8F1F3-0763-8747-AB76-1A729E8B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7509AF-AC31-3E49-BFC6-9E30750DE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64DD130-23C1-0843-A47D-291F9AFE1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CC3EAC-B814-274C-97E1-E4227A73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AE51-EFC4-9A47-872E-062F045C5C3A}" type="datetimeFigureOut">
              <a:rPr lang="it-IT" smtClean="0"/>
              <a:t>25/10/19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7D7F0D-E589-564F-8EF4-82F57017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28C7A8-F556-8343-888F-7169A858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C88D-3B4D-D04A-A9E7-B00AA511F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34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636E64-5CE4-B949-947B-6F9BBD043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73EEFBE-C409-5047-9D37-F19F714BA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F44B5E-CB7E-1B4A-A2C0-0EEB4C899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CABF72-6E67-1545-BDF6-90DA1555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AE51-EFC4-9A47-872E-062F045C5C3A}" type="datetimeFigureOut">
              <a:rPr lang="it-IT" smtClean="0"/>
              <a:t>25/10/19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78B42F-4D60-4D4C-9E3C-FDEDD632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F2C00D-43C1-0541-99FC-EBD731DA9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C88D-3B4D-D04A-A9E7-B00AA511F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14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C9280F3-AE94-EF4C-AA1D-BD39F0C5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0BFCA5-580E-B64B-8830-86C20DE80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22EF31-251E-C14F-8329-23514BA21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9AE51-EFC4-9A47-872E-062F045C5C3A}" type="datetimeFigureOut">
              <a:rPr lang="it-IT" smtClean="0"/>
              <a:t>25/10/19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69AEE4-CB0F-CC41-8F13-455F2002C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20287C-8619-B143-B275-E1F352713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6C88D-3B4D-D04A-A9E7-B00AA511F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98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A9847C-9A80-884E-9A05-8F14D91048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 postumi </a:t>
            </a:r>
            <a:r>
              <a:rPr lang="it-IT"/>
              <a:t>della guerra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2FC4B8-698F-2249-8C2F-7881D8AFE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53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magine 7" descr="cippo corridoni2.JPG">
            <a:extLst>
              <a:ext uri="{FF2B5EF4-FFF2-40B4-BE49-F238E27FC236}">
                <a16:creationId xmlns:a16="http://schemas.microsoft.com/office/drawing/2014/main" id="{F581EC03-A2CB-9246-8E65-2C43CA2E0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3835401"/>
            <a:ext cx="17272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Immagine 6" descr="faro ts.jpg">
            <a:extLst>
              <a:ext uri="{FF2B5EF4-FFF2-40B4-BE49-F238E27FC236}">
                <a16:creationId xmlns:a16="http://schemas.microsoft.com/office/drawing/2014/main" id="{7A1BDF67-1000-1147-9AF1-13562242D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9" y="1139826"/>
            <a:ext cx="190817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Immagine 2" descr="Schermata 2016-08-22 alle 22.20.46.png">
            <a:extLst>
              <a:ext uri="{FF2B5EF4-FFF2-40B4-BE49-F238E27FC236}">
                <a16:creationId xmlns:a16="http://schemas.microsoft.com/office/drawing/2014/main" id="{5667D794-4DDA-7441-942E-DA3C6EC5A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1233489"/>
            <a:ext cx="3563937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Immagine 7" descr="caporetto2.jpg">
            <a:extLst>
              <a:ext uri="{FF2B5EF4-FFF2-40B4-BE49-F238E27FC236}">
                <a16:creationId xmlns:a16="http://schemas.microsoft.com/office/drawing/2014/main" id="{21D6E05B-4A5E-E747-900C-19AB1DAEC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4" y="4376738"/>
            <a:ext cx="3049587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Immagine 7" descr="oslavia-in-costruzione.jpg">
            <a:extLst>
              <a:ext uri="{FF2B5EF4-FFF2-40B4-BE49-F238E27FC236}">
                <a16:creationId xmlns:a16="http://schemas.microsoft.com/office/drawing/2014/main" id="{256D814F-606B-DE4F-8099-50E0AFD20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2332038"/>
            <a:ext cx="30607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Immagine 4" descr="1 Redipuglia Military Sacrarium.jpg">
            <a:extLst>
              <a:ext uri="{FF2B5EF4-FFF2-40B4-BE49-F238E27FC236}">
                <a16:creationId xmlns:a16="http://schemas.microsoft.com/office/drawing/2014/main" id="{6901B1D2-F768-D54B-90F9-132B96B30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4078289"/>
            <a:ext cx="360997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Immagine 1" descr="costiera.jpg">
            <a:extLst>
              <a:ext uri="{FF2B5EF4-FFF2-40B4-BE49-F238E27FC236}">
                <a16:creationId xmlns:a16="http://schemas.microsoft.com/office/drawing/2014/main" id="{0C28EB91-CF40-0044-985A-02BAB3D97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31764"/>
            <a:ext cx="30495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18A5608-00ED-C04D-A486-8436B337370C}"/>
              </a:ext>
            </a:extLst>
          </p:cNvPr>
          <p:cNvSpPr/>
          <p:nvPr/>
        </p:nvSpPr>
        <p:spPr>
          <a:xfrm>
            <a:off x="2006600" y="215901"/>
            <a:ext cx="4572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800" dirty="0">
                <a:latin typeface="+mj-lt"/>
              </a:rPr>
              <a:t>Segnare il territorio</a:t>
            </a:r>
            <a:endParaRPr lang="it-I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142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1">
            <a:extLst>
              <a:ext uri="{FF2B5EF4-FFF2-40B4-BE49-F238E27FC236}">
                <a16:creationId xmlns:a16="http://schemas.microsoft.com/office/drawing/2014/main" id="{F4A29E8B-2AEA-BC46-A9B7-927EFCBFC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864" y="4421188"/>
            <a:ext cx="3228975" cy="13255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it-IT" sz="3200" b="1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>
                <a:ea typeface="ＭＳ Ｐゴシック" panose="020B0600070205080204" pitchFamily="34" charset="-128"/>
              </a:rPr>
              <a:t>E in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tutte</a:t>
            </a:r>
            <a:r>
              <a:rPr lang="en-US" altLang="it-IT" sz="2800" dirty="0">
                <a:ea typeface="ＭＳ Ｐゴシック" panose="020B0600070205080204" pitchFamily="34" charset="-128"/>
              </a:rPr>
              <a:t> le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città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italiane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siti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vengono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identificati</a:t>
            </a:r>
            <a:r>
              <a:rPr lang="en-US" altLang="it-IT" sz="2800" dirty="0">
                <a:ea typeface="ＭＳ Ｐゴシック" panose="020B0600070205080204" pitchFamily="34" charset="-128"/>
              </a:rPr>
              <a:t> con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toponimi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della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guerra</a:t>
            </a:r>
            <a:endParaRPr lang="it-IT" altLang="it-IT" sz="2800" dirty="0">
              <a:ea typeface="ＭＳ Ｐゴシック" panose="020B0600070205080204" pitchFamily="34" charset="-128"/>
            </a:endParaRPr>
          </a:p>
        </p:txBody>
      </p:sp>
      <p:pic>
        <p:nvPicPr>
          <p:cNvPr id="48130" name="Segnaposto contenuto 5" descr="borgo sabotino.jpg">
            <a:extLst>
              <a:ext uri="{FF2B5EF4-FFF2-40B4-BE49-F238E27FC236}">
                <a16:creationId xmlns:a16="http://schemas.microsoft.com/office/drawing/2014/main" id="{8C92F6C0-4D04-2E43-8656-66DEC054A8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2188" y="3521075"/>
            <a:ext cx="2400300" cy="2489200"/>
          </a:xfrm>
        </p:spPr>
      </p:pic>
      <p:sp>
        <p:nvSpPr>
          <p:cNvPr id="48131" name="Segnaposto piè di pagina 3">
            <a:extLst>
              <a:ext uri="{FF2B5EF4-FFF2-40B4-BE49-F238E27FC236}">
                <a16:creationId xmlns:a16="http://schemas.microsoft.com/office/drawing/2014/main" id="{C329C1AA-02CD-3F46-8A7E-278C0D14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endParaRPr lang="en-US" altLang="it-IT" sz="1100">
              <a:latin typeface="Rockwell" panose="02060603020205020403" pitchFamily="18" charset="77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7AB58C-F5B8-094D-AC95-AF30C4FC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52C6647E-BF98-DA4A-B8E9-BE4D0675E9F8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11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  <p:pic>
        <p:nvPicPr>
          <p:cNvPr id="48133" name="Immagine 6" descr="faiti.jpg">
            <a:extLst>
              <a:ext uri="{FF2B5EF4-FFF2-40B4-BE49-F238E27FC236}">
                <a16:creationId xmlns:a16="http://schemas.microsoft.com/office/drawing/2014/main" id="{FDCDC3AD-7804-7646-AFB8-05FBD79AB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819150"/>
            <a:ext cx="44196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37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olo 1">
            <a:extLst>
              <a:ext uri="{FF2B5EF4-FFF2-40B4-BE49-F238E27FC236}">
                <a16:creationId xmlns:a16="http://schemas.microsoft.com/office/drawing/2014/main" id="{92AE2197-1270-294B-A8EE-75D639F9A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1" y="503239"/>
            <a:ext cx="7313613" cy="1679575"/>
          </a:xfrm>
        </p:spPr>
        <p:txBody>
          <a:bodyPr/>
          <a:lstStyle/>
          <a:p>
            <a:pPr eaLnBrk="1" hangingPunct="1"/>
            <a:r>
              <a:rPr lang="en-US" altLang="it-IT" sz="3200">
                <a:ea typeface="ＭＳ Ｐゴシック" panose="020B0600070205080204" pitchFamily="34" charset="-128"/>
              </a:rPr>
              <a:t>La crezione di un confine “</a:t>
            </a:r>
            <a:r>
              <a:rPr lang="en-US" altLang="ja-JP" sz="3200">
                <a:ea typeface="ＭＳ Ｐゴシック" panose="020B0600070205080204" pitchFamily="34" charset="-128"/>
              </a:rPr>
              <a:t>culturale</a:t>
            </a:r>
            <a:r>
              <a:rPr lang="en-US" altLang="it-IT" sz="3200">
                <a:ea typeface="ＭＳ Ｐゴシック" panose="020B0600070205080204" pitchFamily="34" charset="-128"/>
              </a:rPr>
              <a:t>”</a:t>
            </a:r>
            <a:r>
              <a:rPr lang="en-US" altLang="ja-JP" sz="3200">
                <a:ea typeface="ＭＳ Ｐゴシック" panose="020B0600070205080204" pitchFamily="34" charset="-128"/>
              </a:rPr>
              <a:t> e l</a:t>
            </a:r>
            <a:r>
              <a:rPr lang="en-US" altLang="it-IT" sz="3200">
                <a:ea typeface="ＭＳ Ｐゴシック" panose="020B0600070205080204" pitchFamily="34" charset="-128"/>
              </a:rPr>
              <a:t>’</a:t>
            </a:r>
            <a:r>
              <a:rPr lang="en-US" altLang="ja-JP" sz="3200">
                <a:ea typeface="ＭＳ Ｐゴシック" panose="020B0600070205080204" pitchFamily="34" charset="-128"/>
              </a:rPr>
              <a:t>identificazione dell</a:t>
            </a:r>
            <a:r>
              <a:rPr lang="en-US" altLang="it-IT" sz="3200">
                <a:ea typeface="ＭＳ Ｐゴシック" panose="020B0600070205080204" pitchFamily="34" charset="-128"/>
              </a:rPr>
              <a:t>’</a:t>
            </a:r>
            <a:r>
              <a:rPr lang="en-US" altLang="ja-JP" sz="3200">
                <a:ea typeface="ＭＳ Ｐゴシック" panose="020B0600070205080204" pitchFamily="34" charset="-128"/>
              </a:rPr>
              <a:t> </a:t>
            </a:r>
            <a:r>
              <a:rPr lang="en-US" altLang="it-IT" sz="3200">
                <a:ea typeface="ＭＳ Ｐゴシック" panose="020B0600070205080204" pitchFamily="34" charset="-128"/>
              </a:rPr>
              <a:t>“</a:t>
            </a:r>
            <a:r>
              <a:rPr lang="en-US" altLang="ja-JP" sz="3200">
                <a:ea typeface="ＭＳ Ｐゴシック" panose="020B0600070205080204" pitchFamily="34" charset="-128"/>
              </a:rPr>
              <a:t>altro</a:t>
            </a:r>
            <a:r>
              <a:rPr lang="en-US" altLang="it-IT" sz="3200">
                <a:ea typeface="ＭＳ Ｐゴシック" panose="020B0600070205080204" pitchFamily="34" charset="-128"/>
              </a:rPr>
              <a:t>”</a:t>
            </a:r>
            <a:endParaRPr lang="it-IT" altLang="it-IT" sz="3200">
              <a:ea typeface="ＭＳ Ｐゴシック" panose="020B0600070205080204" pitchFamily="34" charset="-128"/>
            </a:endParaRPr>
          </a:p>
        </p:txBody>
      </p:sp>
      <p:sp>
        <p:nvSpPr>
          <p:cNvPr id="49154" name="Segnaposto contenuto 6">
            <a:extLst>
              <a:ext uri="{FF2B5EF4-FFF2-40B4-BE49-F238E27FC236}">
                <a16:creationId xmlns:a16="http://schemas.microsoft.com/office/drawing/2014/main" id="{CF2FCA46-4C1C-024C-A524-44B707F0A6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79638" y="2657475"/>
            <a:ext cx="7859712" cy="3519488"/>
          </a:xfrm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l’espulsione dei tedeschi </a:t>
            </a:r>
          </a:p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L’arrivo dei nuovi italiani </a:t>
            </a:r>
          </a:p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La scoperta di cittadini italiani “alloglotti” </a:t>
            </a:r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49155" name="Segnaposto piè di pagina 3">
            <a:extLst>
              <a:ext uri="{FF2B5EF4-FFF2-40B4-BE49-F238E27FC236}">
                <a16:creationId xmlns:a16="http://schemas.microsoft.com/office/drawing/2014/main" id="{1F95BA7D-6A33-AE4D-AFD4-69DB9C51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endParaRPr lang="en-US" altLang="it-IT" sz="1100">
              <a:latin typeface="Rockwell" panose="02060603020205020403" pitchFamily="18" charset="77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09F10E9-A9C7-7145-BC4A-CE0D6B60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7D960B42-3C55-084B-BE80-ADD55FEFE7C6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12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689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1">
            <a:extLst>
              <a:ext uri="{FF2B5EF4-FFF2-40B4-BE49-F238E27FC236}">
                <a16:creationId xmlns:a16="http://schemas.microsoft.com/office/drawing/2014/main" id="{6866266B-1532-3045-9DD0-6BED58E83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3200">
                <a:ea typeface="ＭＳ Ｐゴシック" panose="020B0600070205080204" pitchFamily="34" charset="-128"/>
              </a:rPr>
              <a:t>La differenziazione della memoria</a:t>
            </a:r>
            <a:endParaRPr lang="it-IT" altLang="it-IT" sz="3200">
              <a:ea typeface="ＭＳ Ｐゴシック" panose="020B0600070205080204" pitchFamily="34" charset="-128"/>
            </a:endParaRPr>
          </a:p>
        </p:txBody>
      </p:sp>
      <p:sp>
        <p:nvSpPr>
          <p:cNvPr id="50178" name="Segnaposto contenuto 2">
            <a:extLst>
              <a:ext uri="{FF2B5EF4-FFF2-40B4-BE49-F238E27FC236}">
                <a16:creationId xmlns:a16="http://schemas.microsoft.com/office/drawing/2014/main" id="{891D69D4-2E74-1C46-BFDB-AD911C90FA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it-IT">
              <a:ea typeface="ＭＳ Ｐゴシック" panose="020B0600070205080204" pitchFamily="34" charset="-128"/>
            </a:endParaRPr>
          </a:p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L</a:t>
            </a:r>
            <a:r>
              <a:rPr lang="en-US" altLang="it-IT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esaltazione del soldato italiano</a:t>
            </a:r>
          </a:p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L</a:t>
            </a:r>
            <a:r>
              <a:rPr lang="en-US" altLang="it-IT">
                <a:ea typeface="ＭＳ Ｐゴシック" panose="020B0600070205080204" pitchFamily="34" charset="-128"/>
              </a:rPr>
              <a:t>a negazione dei soldati K.u.K. </a:t>
            </a:r>
          </a:p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L</a:t>
            </a:r>
            <a:r>
              <a:rPr lang="en-US" altLang="it-IT">
                <a:ea typeface="ＭＳ Ｐゴシック" panose="020B0600070205080204" pitchFamily="34" charset="-128"/>
              </a:rPr>
              <a:t>a scomparsa dei segni della guerra “</a:t>
            </a:r>
            <a:r>
              <a:rPr lang="en-US" altLang="ja-JP">
                <a:ea typeface="ＭＳ Ｐゴシック" panose="020B0600070205080204" pitchFamily="34" charset="-128"/>
              </a:rPr>
              <a:t>asburgica</a:t>
            </a:r>
            <a:r>
              <a:rPr lang="en-US" altLang="it-IT">
                <a:ea typeface="ＭＳ Ｐゴシック" panose="020B0600070205080204" pitchFamily="34" charset="-128"/>
              </a:rPr>
              <a:t>”</a:t>
            </a:r>
          </a:p>
          <a:p>
            <a:pPr eaLnBrk="1" hangingPunct="1"/>
            <a:r>
              <a:rPr lang="en-US" altLang="it-IT">
                <a:ea typeface="ＭＳ Ｐゴシック" panose="020B0600070205080204" pitchFamily="34" charset="-128"/>
              </a:rPr>
              <a:t>L’occultamento di quello che era stato Cacania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50179" name="Segnaposto piè di pagina 3">
            <a:extLst>
              <a:ext uri="{FF2B5EF4-FFF2-40B4-BE49-F238E27FC236}">
                <a16:creationId xmlns:a16="http://schemas.microsoft.com/office/drawing/2014/main" id="{0D0DEC23-C0AC-9F48-BAD4-22A0B996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endParaRPr lang="en-US" altLang="it-IT" sz="1100">
              <a:latin typeface="Rockwell" panose="02060603020205020403" pitchFamily="18" charset="77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72D051-1016-7346-ACAC-7B342F3B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8961E737-2625-4444-9CDB-EA22FC71EA69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13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8567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egnaposto piè di pagina 3">
            <a:extLst>
              <a:ext uri="{FF2B5EF4-FFF2-40B4-BE49-F238E27FC236}">
                <a16:creationId xmlns:a16="http://schemas.microsoft.com/office/drawing/2014/main" id="{A745A0F5-BC0E-EE40-A228-48C0B1AB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endParaRPr lang="en-US" altLang="it-IT" sz="1100">
              <a:latin typeface="Rockwell" panose="02060603020205020403" pitchFamily="18" charset="77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7AC7CB-4FB7-4C4B-970F-DF78AA1C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9C9EF8B3-5622-E34F-B1A1-975E28379031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14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  <p:pic>
        <p:nvPicPr>
          <p:cNvPr id="51203" name="Immagine 1" descr="Schermata 04-2456754 alle 19.32.21.png">
            <a:extLst>
              <a:ext uri="{FF2B5EF4-FFF2-40B4-BE49-F238E27FC236}">
                <a16:creationId xmlns:a16="http://schemas.microsoft.com/office/drawing/2014/main" id="{2DF26FD4-264D-E84C-9923-5332E47A5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1665289"/>
            <a:ext cx="7461250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52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1">
            <a:extLst>
              <a:ext uri="{FF2B5EF4-FFF2-40B4-BE49-F238E27FC236}">
                <a16:creationId xmlns:a16="http://schemas.microsoft.com/office/drawing/2014/main" id="{8A43B699-F574-1443-831C-2E993503F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503238"/>
            <a:ext cx="8128000" cy="8683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it-IT" sz="3200" dirty="0">
                <a:ea typeface="ＭＳ Ｐゴシック" panose="020B0600070205080204" pitchFamily="34" charset="-128"/>
              </a:rPr>
              <a:t>Le Province </a:t>
            </a:r>
            <a:r>
              <a:rPr lang="en-US" altLang="it-IT" sz="3200" i="1" dirty="0" err="1">
                <a:ea typeface="ＭＳ Ｐゴシック" panose="020B0600070205080204" pitchFamily="34" charset="-128"/>
              </a:rPr>
              <a:t>annesse</a:t>
            </a:r>
            <a:r>
              <a:rPr lang="en-US" altLang="it-IT" sz="3200" dirty="0">
                <a:ea typeface="ＭＳ Ｐゴシック" panose="020B0600070205080204" pitchFamily="34" charset="-128"/>
              </a:rPr>
              <a:t> </a:t>
            </a:r>
            <a:br>
              <a:rPr lang="en-US" altLang="it-IT" sz="3200" dirty="0">
                <a:ea typeface="ＭＳ Ｐゴシック" panose="020B0600070205080204" pitchFamily="34" charset="-128"/>
              </a:rPr>
            </a:br>
            <a:r>
              <a:rPr lang="en-US" altLang="it-IT" sz="3200" dirty="0">
                <a:ea typeface="ＭＳ Ｐゴシック" panose="020B0600070205080204" pitchFamily="34" charset="-128"/>
              </a:rPr>
              <a:t>e la </a:t>
            </a:r>
            <a:r>
              <a:rPr lang="en-US" altLang="it-IT" sz="3200" dirty="0" err="1">
                <a:ea typeface="ＭＳ Ｐゴシック" panose="020B0600070205080204" pitchFamily="34" charset="-128"/>
              </a:rPr>
              <a:t>grande</a:t>
            </a:r>
            <a:r>
              <a:rPr lang="en-US" altLang="it-IT" sz="3200" dirty="0">
                <a:ea typeface="ＭＳ Ｐゴシック" panose="020B0600070205080204" pitchFamily="34" charset="-128"/>
              </a:rPr>
              <a:t> </a:t>
            </a:r>
            <a:r>
              <a:rPr lang="en-US" altLang="it-IT" sz="3200" dirty="0" err="1">
                <a:ea typeface="ＭＳ Ｐゴシック" panose="020B0600070205080204" pitchFamily="34" charset="-128"/>
              </a:rPr>
              <a:t>Provincia</a:t>
            </a:r>
            <a:r>
              <a:rPr lang="en-US" altLang="it-IT" sz="3200" dirty="0">
                <a:ea typeface="ＭＳ Ｐゴシック" panose="020B0600070205080204" pitchFamily="34" charset="-128"/>
              </a:rPr>
              <a:t> di Gorizia (1918 -1922)</a:t>
            </a:r>
            <a:endParaRPr lang="it-IT" altLang="it-IT" sz="3200" dirty="0">
              <a:ea typeface="ＭＳ Ｐゴシック" panose="020B0600070205080204" pitchFamily="34" charset="-128"/>
            </a:endParaRPr>
          </a:p>
        </p:txBody>
      </p:sp>
      <p:pic>
        <p:nvPicPr>
          <p:cNvPr id="38914" name="Segnaposto contenuto 5" descr="friuli e provincia gorz annessa 1918.jpg">
            <a:extLst>
              <a:ext uri="{FF2B5EF4-FFF2-40B4-BE49-F238E27FC236}">
                <a16:creationId xmlns:a16="http://schemas.microsoft.com/office/drawing/2014/main" id="{57B2AF2D-5493-924B-9A04-E5EE8B7BA8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52" r="-28452"/>
          <a:stretch>
            <a:fillRect/>
          </a:stretch>
        </p:blipFill>
        <p:spPr>
          <a:xfrm>
            <a:off x="1162051" y="1463675"/>
            <a:ext cx="9585325" cy="5316538"/>
          </a:xfrm>
        </p:spPr>
      </p:pic>
      <p:sp>
        <p:nvSpPr>
          <p:cNvPr id="38915" name="Segnaposto piè di pagina 3">
            <a:extLst>
              <a:ext uri="{FF2B5EF4-FFF2-40B4-BE49-F238E27FC236}">
                <a16:creationId xmlns:a16="http://schemas.microsoft.com/office/drawing/2014/main" id="{A5F527FA-0683-1E46-93C3-990EDBC2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endParaRPr lang="en-US" altLang="it-IT" sz="1100">
              <a:latin typeface="Rockwell" panose="02060603020205020403" pitchFamily="18" charset="77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9D6A57C-5D99-5F42-8185-13B5E64D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7216FA5A-D915-224D-A4BD-0D366A8E4D45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2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685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1">
            <a:extLst>
              <a:ext uri="{FF2B5EF4-FFF2-40B4-BE49-F238E27FC236}">
                <a16:creationId xmlns:a16="http://schemas.microsoft.com/office/drawing/2014/main" id="{D48ADA91-44EE-2044-8C08-AAA14A81E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4456113"/>
            <a:ext cx="3249613" cy="1325562"/>
          </a:xfrm>
        </p:spPr>
        <p:txBody>
          <a:bodyPr/>
          <a:lstStyle/>
          <a:p>
            <a:pPr eaLnBrk="1" hangingPunct="1"/>
            <a:r>
              <a:rPr lang="it-IT" altLang="it-IT" sz="2800">
                <a:ea typeface="ＭＳ Ｐゴシック" panose="020B0600070205080204" pitchFamily="34" charset="-128"/>
              </a:rPr>
              <a:t>L</a:t>
            </a:r>
            <a:r>
              <a:rPr lang="en-US" altLang="it-IT" sz="2800">
                <a:ea typeface="ＭＳ Ｐゴシック" panose="020B0600070205080204" pitchFamily="34" charset="-128"/>
              </a:rPr>
              <a:t>e conseguenze sul territorio:</a:t>
            </a:r>
            <a:br>
              <a:rPr lang="en-US" altLang="it-IT" sz="2800">
                <a:ea typeface="ＭＳ Ｐゴシック" panose="020B0600070205080204" pitchFamily="34" charset="-128"/>
              </a:rPr>
            </a:br>
            <a:r>
              <a:rPr lang="en-US" altLang="it-IT" sz="2800">
                <a:ea typeface="ＭＳ Ｐゴシック" panose="020B0600070205080204" pitchFamily="34" charset="-128"/>
              </a:rPr>
              <a:t>il Friuli contro Trieste</a:t>
            </a:r>
            <a:endParaRPr lang="it-IT" altLang="it-IT" sz="2800">
              <a:ea typeface="ＭＳ Ｐゴシック" panose="020B0600070205080204" pitchFamily="34" charset="-128"/>
            </a:endParaRPr>
          </a:p>
        </p:txBody>
      </p:sp>
      <p:pic>
        <p:nvPicPr>
          <p:cNvPr id="39938" name="Segnaposto contenuto 5" descr="emigrazia.jpg">
            <a:extLst>
              <a:ext uri="{FF2B5EF4-FFF2-40B4-BE49-F238E27FC236}">
                <a16:creationId xmlns:a16="http://schemas.microsoft.com/office/drawing/2014/main" id="{935985B9-E1E6-1944-BD2D-E15A072D89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2951" y="1223963"/>
            <a:ext cx="4945063" cy="3041650"/>
          </a:xfrm>
        </p:spPr>
      </p:pic>
      <p:sp>
        <p:nvSpPr>
          <p:cNvPr id="39939" name="Segnaposto piè di pagina 3">
            <a:extLst>
              <a:ext uri="{FF2B5EF4-FFF2-40B4-BE49-F238E27FC236}">
                <a16:creationId xmlns:a16="http://schemas.microsoft.com/office/drawing/2014/main" id="{0997AF61-5BB4-3A49-B7C6-3E10CB40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endParaRPr lang="en-US" altLang="it-IT" sz="1100">
              <a:latin typeface="Rockwell" panose="02060603020205020403" pitchFamily="18" charset="77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A39693-35CF-3340-9EB0-462A37F8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DD8D1AC1-B448-7843-BA21-1D614FAD5FCE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3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516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1">
            <a:extLst>
              <a:ext uri="{FF2B5EF4-FFF2-40B4-BE49-F238E27FC236}">
                <a16:creationId xmlns:a16="http://schemas.microsoft.com/office/drawing/2014/main" id="{3659C0A6-BD79-DE41-B9C7-0B66D2111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1326" y="4495801"/>
            <a:ext cx="3154363" cy="2043113"/>
          </a:xfrm>
        </p:spPr>
        <p:txBody>
          <a:bodyPr/>
          <a:lstStyle/>
          <a:p>
            <a:pPr eaLnBrk="1" hangingPunct="1"/>
            <a:r>
              <a:rPr lang="it-IT" altLang="it-IT" sz="2800">
                <a:ea typeface="ＭＳ Ｐゴシック" panose="020B0600070205080204" pitchFamily="34" charset="-128"/>
              </a:rPr>
              <a:t>Trieste </a:t>
            </a:r>
            <a:br>
              <a:rPr lang="it-IT" altLang="it-IT" sz="2800">
                <a:ea typeface="ＭＳ Ｐゴシック" panose="020B0600070205080204" pitchFamily="34" charset="-128"/>
              </a:rPr>
            </a:br>
            <a:r>
              <a:rPr lang="it-IT" altLang="it-IT" sz="2800">
                <a:ea typeface="ＭＳ Ｐゴシック" panose="020B0600070205080204" pitchFamily="34" charset="-128"/>
              </a:rPr>
              <a:t>era uno degli obiettivi </a:t>
            </a:r>
            <a:br>
              <a:rPr lang="it-IT" altLang="it-IT" sz="2800">
                <a:ea typeface="ＭＳ Ｐゴシック" panose="020B0600070205080204" pitchFamily="34" charset="-128"/>
              </a:rPr>
            </a:br>
            <a:r>
              <a:rPr lang="it-IT" altLang="it-IT" sz="2800">
                <a:ea typeface="ＭＳ Ｐゴシック" panose="020B0600070205080204" pitchFamily="34" charset="-128"/>
              </a:rPr>
              <a:t>della Guerra</a:t>
            </a:r>
          </a:p>
        </p:txBody>
      </p:sp>
      <p:pic>
        <p:nvPicPr>
          <p:cNvPr id="40962" name="Segnaposto contenuto 5" descr="faro ts.JPG">
            <a:extLst>
              <a:ext uri="{FF2B5EF4-FFF2-40B4-BE49-F238E27FC236}">
                <a16:creationId xmlns:a16="http://schemas.microsoft.com/office/drawing/2014/main" id="{A4803894-7D88-A741-AEA7-E7F839FC38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209" r="-70209"/>
          <a:stretch>
            <a:fillRect/>
          </a:stretch>
        </p:blipFill>
        <p:spPr>
          <a:xfrm>
            <a:off x="2133600" y="338138"/>
            <a:ext cx="11010900" cy="6018212"/>
          </a:xfrm>
        </p:spPr>
      </p:pic>
      <p:sp>
        <p:nvSpPr>
          <p:cNvPr id="40963" name="Segnaposto piè di pagina 3">
            <a:extLst>
              <a:ext uri="{FF2B5EF4-FFF2-40B4-BE49-F238E27FC236}">
                <a16:creationId xmlns:a16="http://schemas.microsoft.com/office/drawing/2014/main" id="{82AE7770-2663-CC47-8B07-4E6930BE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endParaRPr lang="en-US" altLang="it-IT" sz="1100">
              <a:latin typeface="Rockwell" panose="02060603020205020403" pitchFamily="18" charset="77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9874B6-197D-C044-92D8-54CE5B1C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97B08C17-B8AA-F943-AED1-A6F7B5702D30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4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615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1">
            <a:extLst>
              <a:ext uri="{FF2B5EF4-FFF2-40B4-BE49-F238E27FC236}">
                <a16:creationId xmlns:a16="http://schemas.microsoft.com/office/drawing/2014/main" id="{FDD15A06-1821-E344-B1F2-200BC6BCC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139" y="3270250"/>
            <a:ext cx="3627437" cy="3625850"/>
          </a:xfrm>
        </p:spPr>
        <p:txBody>
          <a:bodyPr/>
          <a:lstStyle/>
          <a:p>
            <a:pPr eaLnBrk="1" hangingPunct="1"/>
            <a:r>
              <a:rPr lang="en-US" altLang="it-IT" sz="2800">
                <a:ea typeface="ＭＳ Ｐゴシック" panose="020B0600070205080204" pitchFamily="34" charset="-128"/>
              </a:rPr>
              <a:t>Le parole dei vincitori, il mito dell’</a:t>
            </a:r>
            <a:r>
              <a:rPr lang="en-US" altLang="ja-JP" sz="2800" i="1">
                <a:ea typeface="ＭＳ Ｐゴシック" panose="020B0600070205080204" pitchFamily="34" charset="-128"/>
              </a:rPr>
              <a:t>Italianità</a:t>
            </a:r>
            <a:r>
              <a:rPr lang="en-US" altLang="ja-JP" sz="2800">
                <a:ea typeface="ＭＳ Ｐゴシック" panose="020B0600070205080204" pitchFamily="34" charset="-128"/>
              </a:rPr>
              <a:t> e il</a:t>
            </a:r>
            <a:br>
              <a:rPr lang="en-US" altLang="ja-JP" sz="2800">
                <a:ea typeface="ＭＳ Ｐゴシック" panose="020B0600070205080204" pitchFamily="34" charset="-128"/>
              </a:rPr>
            </a:br>
            <a:r>
              <a:rPr lang="en-US" altLang="ja-JP" sz="2800" i="1">
                <a:ea typeface="ＭＳ Ｐゴシック" panose="020B0600070205080204" pitchFamily="34" charset="-128"/>
              </a:rPr>
              <a:t> fascismo di confine</a:t>
            </a:r>
            <a:endParaRPr lang="it-IT" altLang="it-IT" sz="2800">
              <a:ea typeface="ＭＳ Ｐゴシック" panose="020B0600070205080204" pitchFamily="34" charset="-128"/>
            </a:endParaRPr>
          </a:p>
        </p:txBody>
      </p:sp>
      <p:pic>
        <p:nvPicPr>
          <p:cNvPr id="41986" name="Segnaposto contenuto 5" descr="L'incendio_dell'Hotel_Balkan.jpg">
            <a:extLst>
              <a:ext uri="{FF2B5EF4-FFF2-40B4-BE49-F238E27FC236}">
                <a16:creationId xmlns:a16="http://schemas.microsoft.com/office/drawing/2014/main" id="{06BBA8B8-B4FA-9C4A-96DC-736CB9911C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2400" y="3571875"/>
            <a:ext cx="3810000" cy="3022600"/>
          </a:xfrm>
        </p:spPr>
      </p:pic>
      <p:sp>
        <p:nvSpPr>
          <p:cNvPr id="41987" name="Segnaposto piè di pagina 3">
            <a:extLst>
              <a:ext uri="{FF2B5EF4-FFF2-40B4-BE49-F238E27FC236}">
                <a16:creationId xmlns:a16="http://schemas.microsoft.com/office/drawing/2014/main" id="{2C826F97-8645-9347-80DC-D9B40591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endParaRPr lang="en-US" altLang="it-IT" sz="1100">
              <a:latin typeface="Rockwell" panose="02060603020205020403" pitchFamily="18" charset="77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3F9D2D-2183-A74D-9969-ED20505B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6689EE69-5ECC-CE4D-B323-F1456749401E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5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  <p:pic>
        <p:nvPicPr>
          <p:cNvPr id="41989" name="Immagine 6" descr="balkan prima.jpg">
            <a:extLst>
              <a:ext uri="{FF2B5EF4-FFF2-40B4-BE49-F238E27FC236}">
                <a16:creationId xmlns:a16="http://schemas.microsoft.com/office/drawing/2014/main" id="{0C66F6BA-CCD5-224C-84DC-1F42D055F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6" y="498475"/>
            <a:ext cx="51149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49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>
            <a:extLst>
              <a:ext uri="{FF2B5EF4-FFF2-40B4-BE49-F238E27FC236}">
                <a16:creationId xmlns:a16="http://schemas.microsoft.com/office/drawing/2014/main" id="{30D63341-2E79-B845-B480-5D6D0EBF3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3286125"/>
            <a:ext cx="4708525" cy="3436938"/>
          </a:xfrm>
        </p:spPr>
        <p:txBody>
          <a:bodyPr/>
          <a:lstStyle/>
          <a:p>
            <a:pPr eaLnBrk="1" hangingPunct="1"/>
            <a:r>
              <a:rPr lang="en-US" altLang="it-IT" sz="2800" i="1">
                <a:ea typeface="ＭＳ Ｐゴシック" panose="020B0600070205080204" pitchFamily="34" charset="-128"/>
              </a:rPr>
              <a:t>Italianità</a:t>
            </a:r>
            <a:r>
              <a:rPr lang="en-US" altLang="it-IT" sz="2800">
                <a:ea typeface="ＭＳ Ｐゴシック" panose="020B0600070205080204" pitchFamily="34" charset="-128"/>
              </a:rPr>
              <a:t> che passa attraverso l’attestazione di una superiorità e la cancellazione dei segni delle passate amministrazioni</a:t>
            </a:r>
            <a:endParaRPr lang="it-IT" altLang="it-IT" sz="2800">
              <a:ea typeface="ＭＳ Ｐゴシック" panose="020B0600070205080204" pitchFamily="34" charset="-128"/>
            </a:endParaRPr>
          </a:p>
        </p:txBody>
      </p:sp>
      <p:pic>
        <p:nvPicPr>
          <p:cNvPr id="43010" name="Segnaposto contenuto 5" descr="pnf.jpg">
            <a:extLst>
              <a:ext uri="{FF2B5EF4-FFF2-40B4-BE49-F238E27FC236}">
                <a16:creationId xmlns:a16="http://schemas.microsoft.com/office/drawing/2014/main" id="{E758D3B9-8DB2-B345-9BF0-00DA3D1A0D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473" r="-78473"/>
          <a:stretch>
            <a:fillRect/>
          </a:stretch>
        </p:blipFill>
        <p:spPr>
          <a:xfrm>
            <a:off x="3476625" y="1271588"/>
            <a:ext cx="9010650" cy="4995862"/>
          </a:xfrm>
        </p:spPr>
      </p:pic>
      <p:sp>
        <p:nvSpPr>
          <p:cNvPr id="43011" name="Segnaposto piè di pagina 3">
            <a:extLst>
              <a:ext uri="{FF2B5EF4-FFF2-40B4-BE49-F238E27FC236}">
                <a16:creationId xmlns:a16="http://schemas.microsoft.com/office/drawing/2014/main" id="{0772CBE4-0365-0E42-8F78-63A144604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endParaRPr lang="en-US" altLang="it-IT" sz="1100">
              <a:latin typeface="Rockwell" panose="02060603020205020403" pitchFamily="18" charset="77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50232A-AF3C-8D45-8B81-842645A2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A4414EDE-3B00-724C-8036-10420C46A58D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6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857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olo 1">
            <a:extLst>
              <a:ext uri="{FF2B5EF4-FFF2-40B4-BE49-F238E27FC236}">
                <a16:creationId xmlns:a16="http://schemas.microsoft.com/office/drawing/2014/main" id="{43A82BCD-5720-F148-A06D-306780C1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9" y="2768600"/>
            <a:ext cx="2706687" cy="35877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it-IT" sz="2800" dirty="0" err="1">
                <a:ea typeface="ＭＳ Ｐゴシック" panose="020B0600070205080204" pitchFamily="34" charset="-128"/>
              </a:rPr>
              <a:t>Tutti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it-IT" altLang="it-IT" sz="2800" dirty="0">
                <a:ea typeface="ＭＳ Ｐゴシック" panose="020B0600070205080204" pitchFamily="34" charset="-128"/>
              </a:rPr>
              <a:t>i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soldati</a:t>
            </a:r>
            <a:r>
              <a:rPr lang="en-US" altLang="it-IT" sz="2800" dirty="0">
                <a:ea typeface="ＭＳ Ｐゴシック" panose="020B0600070205080204" pitchFamily="34" charset="-128"/>
              </a:rPr>
              <a:t> (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italiani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compresi</a:t>
            </a:r>
            <a:r>
              <a:rPr lang="en-US" altLang="it-IT" sz="2800" dirty="0">
                <a:ea typeface="ＭＳ Ｐゴシック" panose="020B0600070205080204" pitchFamily="34" charset="-128"/>
              </a:rPr>
              <a:t>)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dell’esercito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austroungarico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delle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aree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della</a:t>
            </a:r>
            <a:r>
              <a:rPr lang="en-US" altLang="it-IT" sz="2800" dirty="0">
                <a:ea typeface="ＭＳ Ｐゴシック" panose="020B0600070205080204" pitchFamily="34" charset="-128"/>
              </a:rPr>
              <a:t> costa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sono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ignorati</a:t>
            </a:r>
            <a:r>
              <a:rPr lang="en-US" altLang="it-IT" sz="2800" dirty="0">
                <a:ea typeface="ＭＳ Ｐゴシック" panose="020B0600070205080204" pitchFamily="34" charset="-128"/>
              </a:rPr>
              <a:t>, come se non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fossero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mai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esistiti</a:t>
            </a:r>
            <a:endParaRPr lang="it-IT" altLang="it-IT" sz="2800" dirty="0">
              <a:ea typeface="ＭＳ Ｐゴシック" panose="020B0600070205080204" pitchFamily="34" charset="-128"/>
            </a:endParaRPr>
          </a:p>
        </p:txBody>
      </p:sp>
      <p:pic>
        <p:nvPicPr>
          <p:cNvPr id="44034" name="Segnaposto contenuto 5" descr="mariozillikuk.jpg">
            <a:extLst>
              <a:ext uri="{FF2B5EF4-FFF2-40B4-BE49-F238E27FC236}">
                <a16:creationId xmlns:a16="http://schemas.microsoft.com/office/drawing/2014/main" id="{86A1D94A-FF28-134A-8953-D3EB364B8A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4289" y="741364"/>
            <a:ext cx="3157537" cy="4351337"/>
          </a:xfrm>
        </p:spPr>
      </p:pic>
      <p:sp>
        <p:nvSpPr>
          <p:cNvPr id="44035" name="Segnaposto piè di pagina 3">
            <a:extLst>
              <a:ext uri="{FF2B5EF4-FFF2-40B4-BE49-F238E27FC236}">
                <a16:creationId xmlns:a16="http://schemas.microsoft.com/office/drawing/2014/main" id="{648BA492-F47F-D745-9DEB-C0B647000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endParaRPr lang="en-US" altLang="it-IT" sz="1100">
              <a:latin typeface="Rockwell" panose="02060603020205020403" pitchFamily="18" charset="77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0682505-3530-E14E-B709-E2050CC5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E3FB4BC0-7220-9742-87C8-F106FAB67F32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7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  <p:pic>
        <p:nvPicPr>
          <p:cNvPr id="44037" name="Immagine 6" descr="giovaninzuppelkuk.jpg">
            <a:extLst>
              <a:ext uri="{FF2B5EF4-FFF2-40B4-BE49-F238E27FC236}">
                <a16:creationId xmlns:a16="http://schemas.microsoft.com/office/drawing/2014/main" id="{1B8EBF62-BB2F-FD4E-97CB-DF41CCC4E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6" y="741364"/>
            <a:ext cx="3209925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55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>
            <a:extLst>
              <a:ext uri="{FF2B5EF4-FFF2-40B4-BE49-F238E27FC236}">
                <a16:creationId xmlns:a16="http://schemas.microsoft.com/office/drawing/2014/main" id="{3FBC47DC-D66C-1348-9D29-81CE59C82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71450"/>
            <a:ext cx="9144000" cy="1377950"/>
          </a:xfrm>
        </p:spPr>
        <p:txBody>
          <a:bodyPr/>
          <a:lstStyle/>
          <a:p>
            <a:pPr eaLnBrk="1" hangingPunct="1"/>
            <a:r>
              <a:rPr lang="en-US" altLang="it-IT" sz="2800">
                <a:ea typeface="ＭＳ Ｐゴシック" panose="020B0600070205080204" pitchFamily="34" charset="-128"/>
              </a:rPr>
              <a:t>La celebrazione della guerra/vittoria:</a:t>
            </a:r>
            <a:br>
              <a:rPr lang="en-US" altLang="it-IT" sz="2800">
                <a:ea typeface="ＭＳ Ｐゴシック" panose="020B0600070205080204" pitchFamily="34" charset="-128"/>
              </a:rPr>
            </a:br>
            <a:r>
              <a:rPr lang="it-IT" altLang="it-IT" sz="2800">
                <a:ea typeface="ＭＳ Ｐゴシック" panose="020B0600070205080204" pitchFamily="34" charset="-128"/>
              </a:rPr>
              <a:t>i</a:t>
            </a:r>
            <a:r>
              <a:rPr lang="en-US" altLang="it-IT" sz="2800">
                <a:ea typeface="ＭＳ Ｐゴシック" panose="020B0600070205080204" pitchFamily="34" charset="-128"/>
              </a:rPr>
              <a:t> segni sul territorio, il museo all’aperto, </a:t>
            </a:r>
            <a:br>
              <a:rPr lang="en-US" altLang="it-IT" sz="2800">
                <a:ea typeface="ＭＳ Ｐゴシック" panose="020B0600070205080204" pitchFamily="34" charset="-128"/>
              </a:rPr>
            </a:br>
            <a:r>
              <a:rPr lang="it-IT" altLang="it-IT" sz="2800">
                <a:ea typeface="ＭＳ Ｐゴシック" panose="020B0600070205080204" pitchFamily="34" charset="-128"/>
              </a:rPr>
              <a:t>i</a:t>
            </a:r>
            <a:r>
              <a:rPr lang="en-US" altLang="it-IT" sz="2800">
                <a:ea typeface="ＭＳ Ｐゴシック" panose="020B0600070205080204" pitchFamily="34" charset="-128"/>
              </a:rPr>
              <a:t> cimiteri militari</a:t>
            </a:r>
            <a:endParaRPr lang="it-IT" altLang="it-IT" sz="2800">
              <a:ea typeface="ＭＳ Ｐゴシック" panose="020B0600070205080204" pitchFamily="34" charset="-128"/>
            </a:endParaRPr>
          </a:p>
        </p:txBody>
      </p:sp>
      <p:pic>
        <p:nvPicPr>
          <p:cNvPr id="45058" name="Segnaposto contenuto 9" descr="redipuglia vecchio.jpg">
            <a:extLst>
              <a:ext uri="{FF2B5EF4-FFF2-40B4-BE49-F238E27FC236}">
                <a16:creationId xmlns:a16="http://schemas.microsoft.com/office/drawing/2014/main" id="{A99DABD7-0567-6B47-B29F-6363B64BCE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b="7771"/>
          <a:stretch>
            <a:fillRect/>
          </a:stretch>
        </p:blipFill>
        <p:spPr>
          <a:xfrm>
            <a:off x="2057400" y="3790950"/>
            <a:ext cx="4789488" cy="2655888"/>
          </a:xfrm>
        </p:spPr>
      </p:pic>
      <p:sp>
        <p:nvSpPr>
          <p:cNvPr id="45059" name="Segnaposto piè di pagina 3">
            <a:extLst>
              <a:ext uri="{FF2B5EF4-FFF2-40B4-BE49-F238E27FC236}">
                <a16:creationId xmlns:a16="http://schemas.microsoft.com/office/drawing/2014/main" id="{F3D606B0-6FD9-574F-ABB0-ED01F50E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endParaRPr lang="en-US" altLang="it-IT" sz="1100">
              <a:latin typeface="Rockwell" panose="02060603020205020403" pitchFamily="18" charset="77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E111A70-BDDB-194D-8697-35BFB8D1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966AFD76-5D91-4042-9934-FBB3B5ACBC63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8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  <p:pic>
        <p:nvPicPr>
          <p:cNvPr id="45061" name="Immagine 6" descr="monte_santo_dal_sabotino.jpg">
            <a:extLst>
              <a:ext uri="{FF2B5EF4-FFF2-40B4-BE49-F238E27FC236}">
                <a16:creationId xmlns:a16="http://schemas.microsoft.com/office/drawing/2014/main" id="{089157EA-5776-7048-B2C4-A618CA912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1795464"/>
            <a:ext cx="3048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Immagine 7" descr="cippo corridoni2.JPG">
            <a:extLst>
              <a:ext uri="{FF2B5EF4-FFF2-40B4-BE49-F238E27FC236}">
                <a16:creationId xmlns:a16="http://schemas.microsoft.com/office/drawing/2014/main" id="{D3AF66AF-D5ED-F44C-99DE-8B15528AA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1" y="1795464"/>
            <a:ext cx="3097213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51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olo 1">
            <a:extLst>
              <a:ext uri="{FF2B5EF4-FFF2-40B4-BE49-F238E27FC236}">
                <a16:creationId xmlns:a16="http://schemas.microsoft.com/office/drawing/2014/main" id="{BD8E42C1-CE9F-1340-9C28-2031B8E7A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4365625"/>
            <a:ext cx="3575050" cy="2355850"/>
          </a:xfrm>
        </p:spPr>
        <p:txBody>
          <a:bodyPr/>
          <a:lstStyle/>
          <a:p>
            <a:pPr eaLnBrk="1" hangingPunct="1"/>
            <a:r>
              <a:rPr lang="en-US" altLang="it-IT" sz="2400">
                <a:ea typeface="ＭＳ Ｐゴシック" panose="020B0600070205080204" pitchFamily="34" charset="-128"/>
              </a:rPr>
              <a:t>Il percorso della memoria:</a:t>
            </a:r>
            <a:br>
              <a:rPr lang="en-US" altLang="it-IT" sz="2400">
                <a:ea typeface="ＭＳ Ｐゴシック" panose="020B0600070205080204" pitchFamily="34" charset="-128"/>
              </a:rPr>
            </a:br>
            <a:r>
              <a:rPr lang="en-US" altLang="it-IT" sz="2400">
                <a:ea typeface="ＭＳ Ｐゴシック" panose="020B0600070205080204" pitchFamily="34" charset="-128"/>
              </a:rPr>
              <a:t> il museo della guerra di G</a:t>
            </a:r>
            <a:r>
              <a:rPr lang="it-IT" altLang="it-IT" sz="2400">
                <a:ea typeface="ＭＳ Ｐゴシック" panose="020B0600070205080204" pitchFamily="34" charset="-128"/>
              </a:rPr>
              <a:t>o</a:t>
            </a:r>
            <a:r>
              <a:rPr lang="en-US" altLang="it-IT" sz="2400">
                <a:ea typeface="ＭＳ Ｐゴシック" panose="020B0600070205080204" pitchFamily="34" charset="-128"/>
              </a:rPr>
              <a:t>rizia, </a:t>
            </a:r>
            <a:r>
              <a:rPr lang="it-IT" altLang="it-IT" sz="2400">
                <a:ea typeface="ＭＳ Ｐゴシック" panose="020B0600070205080204" pitchFamily="34" charset="-128"/>
              </a:rPr>
              <a:t>i</a:t>
            </a:r>
            <a:r>
              <a:rPr lang="en-US" altLang="it-IT" sz="2400">
                <a:ea typeface="ＭＳ Ｐゴシック" panose="020B0600070205080204" pitchFamily="34" charset="-128"/>
              </a:rPr>
              <a:t> cimiteri monumentali</a:t>
            </a:r>
            <a:endParaRPr lang="it-IT" altLang="it-IT" sz="2400">
              <a:ea typeface="ＭＳ Ｐゴシック" panose="020B0600070205080204" pitchFamily="34" charset="-128"/>
            </a:endParaRPr>
          </a:p>
        </p:txBody>
      </p:sp>
      <p:pic>
        <p:nvPicPr>
          <p:cNvPr id="46082" name="Segnaposto contenuto 5" descr="redipuglia.jpg">
            <a:extLst>
              <a:ext uri="{FF2B5EF4-FFF2-40B4-BE49-F238E27FC236}">
                <a16:creationId xmlns:a16="http://schemas.microsoft.com/office/drawing/2014/main" id="{F5C7694E-5220-354C-91B5-0476F41C05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9225" y="4173538"/>
            <a:ext cx="5080000" cy="1841500"/>
          </a:xfrm>
        </p:spPr>
      </p:pic>
      <p:sp>
        <p:nvSpPr>
          <p:cNvPr id="46083" name="Segnaposto piè di pagina 3">
            <a:extLst>
              <a:ext uri="{FF2B5EF4-FFF2-40B4-BE49-F238E27FC236}">
                <a16:creationId xmlns:a16="http://schemas.microsoft.com/office/drawing/2014/main" id="{DCBC554F-D25C-144C-AE88-6BAD5E38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endParaRPr lang="en-US" altLang="it-IT" sz="1100">
              <a:latin typeface="Rockwell" panose="02060603020205020403" pitchFamily="18" charset="77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C79D895-E56B-7346-A85C-7871B373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A013F051-467A-B049-BC91-A294997E9F37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9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  <p:pic>
        <p:nvPicPr>
          <p:cNvPr id="46085" name="Immagine 6" descr="oslavia.jpg">
            <a:extLst>
              <a:ext uri="{FF2B5EF4-FFF2-40B4-BE49-F238E27FC236}">
                <a16:creationId xmlns:a16="http://schemas.microsoft.com/office/drawing/2014/main" id="{FF280F4B-C484-1143-B73D-6E6E81CF2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092201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Immagine 7" descr="caporetto2.jpg">
            <a:extLst>
              <a:ext uri="{FF2B5EF4-FFF2-40B4-BE49-F238E27FC236}">
                <a16:creationId xmlns:a16="http://schemas.microsoft.com/office/drawing/2014/main" id="{F9032A84-2D39-0442-B2F0-5CF598C92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998539"/>
            <a:ext cx="391636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96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Macintosh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Rockwell</vt:lpstr>
      <vt:lpstr>Tema di Office</vt:lpstr>
      <vt:lpstr>I postumi della guerra</vt:lpstr>
      <vt:lpstr>Le Province annesse  e la grande Provincia di Gorizia (1918 -1922)</vt:lpstr>
      <vt:lpstr>Le conseguenze sul territorio: il Friuli contro Trieste</vt:lpstr>
      <vt:lpstr>Trieste  era uno degli obiettivi  della Guerra</vt:lpstr>
      <vt:lpstr>Le parole dei vincitori, il mito dell’Italianità e il  fascismo di confine</vt:lpstr>
      <vt:lpstr>Italianità che passa attraverso l’attestazione di una superiorità e la cancellazione dei segni delle passate amministrazioni</vt:lpstr>
      <vt:lpstr>Tutti i soldati (italiani compresi) dell’esercito austroungarico delle aree della costa sono ignorati, come se non fossero mai esistiti</vt:lpstr>
      <vt:lpstr>La celebrazione della guerra/vittoria: i segni sul territorio, il museo all’aperto,  i cimiteri militari</vt:lpstr>
      <vt:lpstr>Il percorso della memoria:  il museo della guerra di Gorizia, i cimiteri monumentali</vt:lpstr>
      <vt:lpstr>Presentazione standard di PowerPoint</vt:lpstr>
      <vt:lpstr> E in tutte le città italiane siti vengono identificati con toponimi della guerra</vt:lpstr>
      <vt:lpstr>La crezione di un confine “culturale” e l’identificazione dell’ “altro”</vt:lpstr>
      <vt:lpstr>La differenziazione della memoria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postumi della guerra</dc:title>
  <dc:creator>sergio zilli</dc:creator>
  <cp:lastModifiedBy>sergio zilli</cp:lastModifiedBy>
  <cp:revision>1</cp:revision>
  <dcterms:created xsi:type="dcterms:W3CDTF">2019-10-25T15:44:14Z</dcterms:created>
  <dcterms:modified xsi:type="dcterms:W3CDTF">2019-10-25T15:45:13Z</dcterms:modified>
</cp:coreProperties>
</file>