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329" r:id="rId3"/>
    <p:sldId id="324" r:id="rId4"/>
    <p:sldId id="297" r:id="rId5"/>
    <p:sldId id="298" r:id="rId6"/>
    <p:sldId id="299" r:id="rId7"/>
    <p:sldId id="301" r:id="rId8"/>
    <p:sldId id="303" r:id="rId9"/>
    <p:sldId id="305" r:id="rId10"/>
    <p:sldId id="307" r:id="rId11"/>
    <p:sldId id="308" r:id="rId12"/>
    <p:sldId id="309" r:id="rId13"/>
    <p:sldId id="330" r:id="rId14"/>
    <p:sldId id="310" r:id="rId15"/>
    <p:sldId id="311" r:id="rId16"/>
    <p:sldId id="312" r:id="rId17"/>
    <p:sldId id="313" r:id="rId18"/>
    <p:sldId id="314" r:id="rId19"/>
    <p:sldId id="328" r:id="rId20"/>
    <p:sldId id="315" r:id="rId21"/>
    <p:sldId id="316" r:id="rId22"/>
    <p:sldId id="304" r:id="rId23"/>
    <p:sldId id="317" r:id="rId24"/>
    <p:sldId id="318" r:id="rId25"/>
    <p:sldId id="319" r:id="rId26"/>
    <p:sldId id="320" r:id="rId27"/>
    <p:sldId id="321" r:id="rId28"/>
    <p:sldId id="322" r:id="rId2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87398" autoAdjust="0"/>
  </p:normalViewPr>
  <p:slideViewPr>
    <p:cSldViewPr>
      <p:cViewPr varScale="1">
        <p:scale>
          <a:sx n="112" d="100"/>
          <a:sy n="112" d="100"/>
        </p:scale>
        <p:origin x="16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D4D7B4-8BC3-4A11-A3DE-B4A9A176172C}" type="datetimeFigureOut">
              <a:rPr lang="it-IT"/>
              <a:pPr>
                <a:defRPr/>
              </a:pPr>
              <a:t>11/09/19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8F502C-4CA0-42F6-9BCA-5AC28663605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295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F502C-4CA0-42F6-9BCA-5AC28663605F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19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3947-E38E-4807-A8CD-CF35BF5AA538}" type="datetime1">
              <a:rPr lang="it-IT" smtClean="0"/>
              <a:t>11/09/19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05F7F-AA40-4445-A320-6FBAD8609C2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7A8FD-9C71-4D7A-908D-805255077E86}" type="datetime1">
              <a:rPr lang="it-IT" smtClean="0"/>
              <a:t>11/09/19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7175-0FDE-4C4A-A6BA-4EC8AA51F18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94A0-2221-443D-9248-A3D7BA3A2FDD}" type="datetime1">
              <a:rPr lang="it-IT" smtClean="0"/>
              <a:t>11/09/19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633A-4802-4EDF-B0AA-697AB42E78F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B85BC-33A8-4034-87DB-277D67DD8D12}" type="datetime1">
              <a:rPr lang="it-IT" smtClean="0"/>
              <a:t>11/09/19</a:t>
            </a:fld>
            <a:endParaRPr lang="it-IT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40679-9DAA-45FC-BE77-36A58B6B42C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551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</p:grpSp>
      </p:grpSp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EC13-7DF0-4842-A5C2-1195B919B3A2}" type="datetime1">
              <a:rPr lang="it-IT">
                <a:solidFill>
                  <a:srgbClr val="FFFFFF"/>
                </a:solidFill>
              </a:rPr>
              <a:pPr>
                <a:defRPr/>
              </a:pPr>
              <a:t>11/09/19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AC568-E757-4604-B312-ED9F4BA017E2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78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14F2D-CB95-43C8-8FD8-822373A229D4}" type="datetime1">
              <a:rPr lang="it-IT">
                <a:solidFill>
                  <a:srgbClr val="FFFFFF"/>
                </a:solidFill>
              </a:rPr>
              <a:pPr>
                <a:defRPr/>
              </a:pPr>
              <a:t>11/09/19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E726-2AA8-4DF9-AF3F-2390D77E4DE9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0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AB68-14BC-441B-88F0-AD9188FC6D12}" type="datetime1">
              <a:rPr lang="it-IT">
                <a:solidFill>
                  <a:srgbClr val="FFFFFF"/>
                </a:solidFill>
              </a:rPr>
              <a:pPr>
                <a:defRPr/>
              </a:pPr>
              <a:t>11/09/19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4463-71E6-4780-84E9-9A5FB61FB646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37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4B0E7-A64D-4AA3-A0B1-6D3BA92A813F}" type="datetime1">
              <a:rPr lang="it-IT">
                <a:solidFill>
                  <a:srgbClr val="FFFFFF"/>
                </a:solidFill>
              </a:rPr>
              <a:pPr>
                <a:defRPr/>
              </a:pPr>
              <a:t>11/09/19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3AED-49C2-4AD8-B9EB-5C89F64704CE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28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1310E-8AFD-4A95-9164-CBE4B7D98433}" type="datetime1">
              <a:rPr lang="it-IT">
                <a:solidFill>
                  <a:srgbClr val="FFFFFF"/>
                </a:solidFill>
              </a:rPr>
              <a:pPr>
                <a:defRPr/>
              </a:pPr>
              <a:t>11/09/19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6EF8-1D9E-4E0A-A70F-377741ED0BCC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9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34C1-2AA8-4992-B1E3-37CA25139B91}" type="datetime1">
              <a:rPr lang="it-IT">
                <a:solidFill>
                  <a:srgbClr val="FFFFFF"/>
                </a:solidFill>
              </a:rPr>
              <a:pPr>
                <a:defRPr/>
              </a:pPr>
              <a:t>11/09/19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AD801-1CF0-4AA5-8E49-706C27C26138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95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B0B08-DEB2-4930-9CEB-864A0C7B2A0D}" type="datetime1">
              <a:rPr lang="it-IT">
                <a:solidFill>
                  <a:srgbClr val="FFFFFF"/>
                </a:solidFill>
              </a:rPr>
              <a:pPr>
                <a:defRPr/>
              </a:pPr>
              <a:t>11/09/19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5BF68-EA69-41A9-B7E1-97B141643885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9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537E9-44CE-4E04-809A-95069821B551}" type="datetime1">
              <a:rPr lang="it-IT" smtClean="0"/>
              <a:t>11/09/19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47FF-F184-4BB3-B385-6B15FC58036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9445-C7CE-4A0C-A400-F73B47CF956D}" type="datetime1">
              <a:rPr lang="it-IT">
                <a:solidFill>
                  <a:srgbClr val="FFFFFF"/>
                </a:solidFill>
              </a:rPr>
              <a:pPr>
                <a:defRPr/>
              </a:pPr>
              <a:t>11/09/19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4B914-8AC0-476F-B636-F2D351D728C3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91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05A23-5C2C-4C24-9892-1C1DE3DB5C0D}" type="datetime1">
              <a:rPr lang="it-IT">
                <a:solidFill>
                  <a:srgbClr val="FFFFFF"/>
                </a:solidFill>
              </a:rPr>
              <a:pPr>
                <a:defRPr/>
              </a:pPr>
              <a:t>11/09/19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7C6D-C2EF-4DB4-95D4-44BC1BF3773F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89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D7201-6431-4AB9-8C3D-AD92FA57E1F7}" type="datetime1">
              <a:rPr lang="it-IT">
                <a:solidFill>
                  <a:srgbClr val="FFFFFF"/>
                </a:solidFill>
              </a:rPr>
              <a:pPr>
                <a:defRPr/>
              </a:pPr>
              <a:t>11/09/19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3929B-3FEF-4240-B281-B4EFE46BBEF4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41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1B6B-F05A-417F-A022-B2CB54D01CEE}" type="datetime1">
              <a:rPr lang="it-IT">
                <a:solidFill>
                  <a:srgbClr val="FFFFFF"/>
                </a:solidFill>
              </a:rPr>
              <a:pPr>
                <a:defRPr/>
              </a:pPr>
              <a:t>11/09/19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9135A-7147-4193-A111-BB65497D7D72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35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62D10-DE4D-4448-913B-A32EC1976CD2}" type="datetime1">
              <a:rPr lang="it-IT">
                <a:solidFill>
                  <a:srgbClr val="FFFFFF"/>
                </a:solidFill>
              </a:rPr>
              <a:pPr>
                <a:defRPr/>
              </a:pPr>
              <a:t>11/09/19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502FC-D80E-424D-96B4-6C35C28FE61E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6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7492-BA02-4A32-95F4-CCE046A9D9EC}" type="datetime1">
              <a:rPr lang="it-IT" smtClean="0"/>
              <a:t>11/09/19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EE2C-58F9-4FA5-A27A-764B0600C67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646A-EF82-4389-B7DF-B1E2222CD0ED}" type="datetime1">
              <a:rPr lang="it-IT" smtClean="0"/>
              <a:t>11/09/19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947C7-B7F0-43BE-8E8C-E31360B9821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82857-FBA5-4C69-8CB2-384AA00DEC73}" type="datetime1">
              <a:rPr lang="it-IT" smtClean="0"/>
              <a:t>11/09/19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AFB0-D9AB-45BC-8D18-46772FCDBA7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430D-9ADA-4028-B926-4D0E293786C2}" type="datetime1">
              <a:rPr lang="it-IT" smtClean="0"/>
              <a:t>11/09/19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A7E37-51D1-4379-8360-C67615D074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5A52-0F69-4CDF-A3B8-E6929E26E2A2}" type="datetime1">
              <a:rPr lang="it-IT" smtClean="0"/>
              <a:t>11/09/19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4260-AE2A-477B-ADFA-E69BBDE820B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267E6-FE0C-49FC-8D46-6DD04AF8D0D4}" type="datetime1">
              <a:rPr lang="it-IT" smtClean="0"/>
              <a:t>11/09/19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32D3-71F8-4AF2-9CD1-4D524D4ABED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186DF-2D0D-4937-B779-F38DD8C12C16}" type="datetime1">
              <a:rPr lang="it-IT" smtClean="0"/>
              <a:t>11/09/19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97AC-C9B0-4CED-BF53-16F0C5FF0CF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638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4942FD-7141-42CE-9D11-ADFD20CF1467}" type="datetime1">
              <a:rPr lang="it-IT" smtClean="0"/>
              <a:t>11/09/19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AB0D8A-ED8F-4372-80B7-635B2B69591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</p:grpSp>
      </p:grpSp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9186885-7BEE-4665-883C-5385162B8C86}" type="datetime1">
              <a:rPr lang="it-IT" sz="100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11/09/19</a:t>
            </a:fld>
            <a:endParaRPr lang="it-IT" sz="10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 sz="10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6CC9E9E-392D-4ED8-B053-57DC54E9051C}" type="slidenum">
              <a:rPr lang="it-IT" sz="100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it-IT" sz="100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559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6FA639B-4D38-416C-9956-FD4D5674C1BC}" type="datetime1">
              <a:rPr lang="it-IT">
                <a:solidFill>
                  <a:srgbClr val="FFFFFF"/>
                </a:solidFill>
              </a:rPr>
              <a:pPr>
                <a:defRPr/>
              </a:pPr>
              <a:t>11/09/19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DB758-456A-4490-8E39-D90DA1A1A5C8}" type="slidenum">
              <a:rPr lang="it-IT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/>
              <a:t>Meccanica Molecolare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Simulazione Molecolare</a:t>
            </a:r>
          </a:p>
          <a:p>
            <a:pPr eaLnBrk="1" hangingPunct="1">
              <a:defRPr/>
            </a:pPr>
            <a:r>
              <a:rPr lang="it-IT" dirty="0"/>
              <a:t>A.A. 2019-2020</a:t>
            </a:r>
          </a:p>
          <a:p>
            <a:pPr eaLnBrk="1" hangingPunct="1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5160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60AA7-4C0A-441C-AF38-B1A02C3369CC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u="sng" dirty="0"/>
              <a:t>Energie di Legame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997200"/>
            <a:ext cx="7543800" cy="352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/>
              <a:t>i primi due, che rappresentano rispettivamente il contributo della lunghezza di legame e quello di oscillazione attorno all’angolo di legame 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/>
              <a:t>Il terzo definisce la torsione di un legame chimico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63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65252"/>
              </p:ext>
            </p:extLst>
          </p:nvPr>
        </p:nvGraphicFramePr>
        <p:xfrm>
          <a:off x="1547813" y="1700808"/>
          <a:ext cx="59023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9" name="Equation" r:id="rId4" imgW="1666943" imgH="228600" progId="Equation.3">
                  <p:embed/>
                </p:oleObj>
              </mc:Choice>
              <mc:Fallback>
                <p:oleObj name="Equation" r:id="rId4" imgW="1666943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700808"/>
                        <a:ext cx="5902325" cy="83978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01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BCC9F-4FF4-46DC-9063-0A3E34F4FBB6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743200"/>
            <a:ext cx="7543800" cy="1477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000" dirty="0" err="1"/>
              <a:t>E</a:t>
            </a:r>
            <a:r>
              <a:rPr lang="it-IT" sz="2000" baseline="-25000" dirty="0" err="1"/>
              <a:t>bond</a:t>
            </a:r>
            <a:r>
              <a:rPr lang="it-IT" sz="2000" dirty="0"/>
              <a:t> è proporzionale alla distanza tra due atomi i e j qualunque </a:t>
            </a:r>
            <a:r>
              <a:rPr lang="it-IT" sz="2000" dirty="0" err="1"/>
              <a:t>purchè</a:t>
            </a:r>
            <a:r>
              <a:rPr lang="it-IT" sz="2000" dirty="0"/>
              <a:t> legati chimicamente tra loro;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/>
              <a:t>La sua forma analitica è del tipo armonico o di Hook (</a:t>
            </a:r>
            <a:r>
              <a:rPr lang="it-IT" sz="2000" dirty="0" err="1"/>
              <a:t>eq</a:t>
            </a:r>
            <a:r>
              <a:rPr lang="it-IT" sz="2000" dirty="0"/>
              <a:t>. della molla);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/>
              <a:t>Esiste anche un’altra forma definita di Morse.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000" dirty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74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814627"/>
              </p:ext>
            </p:extLst>
          </p:nvPr>
        </p:nvGraphicFramePr>
        <p:xfrm>
          <a:off x="971290" y="1862138"/>
          <a:ext cx="29527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0" name="Equation" r:id="rId4" imgW="1352685" imgH="380910" progId="Equation.3">
                  <p:embed/>
                </p:oleObj>
              </mc:Choice>
              <mc:Fallback>
                <p:oleObj name="Equation" r:id="rId4" imgW="1352685" imgH="3809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290" y="1862138"/>
                        <a:ext cx="2952750" cy="84613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u="sng" dirty="0"/>
              <a:t>Energie di Legame</a:t>
            </a:r>
            <a:r>
              <a:rPr lang="it-IT" dirty="0"/>
              <a:t> – Contributo di legame</a:t>
            </a:r>
            <a:endParaRPr lang="it-IT" u="sng" dirty="0"/>
          </a:p>
        </p:txBody>
      </p:sp>
      <p:pic>
        <p:nvPicPr>
          <p:cNvPr id="12" name="Picture 7" descr="B_ATOM3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4E6D12-5330-9E41-9981-A4F8451DE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70" y="4237475"/>
            <a:ext cx="3043460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3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BCC9F-4FF4-46DC-9063-0A3E34F4FBB6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3066088"/>
            <a:ext cx="7543800" cy="230410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000" dirty="0"/>
              <a:t>La differenza tra i due potenziali è legata al fatto che Morse permette di ottenere un valore di </a:t>
            </a:r>
            <a:r>
              <a:rPr lang="it-IT" sz="2000" dirty="0" err="1"/>
              <a:t>E</a:t>
            </a:r>
            <a:r>
              <a:rPr lang="it-IT" sz="2000" baseline="-25000" dirty="0" err="1"/>
              <a:t>bond</a:t>
            </a:r>
            <a:r>
              <a:rPr lang="it-IT" sz="2000" dirty="0"/>
              <a:t> finito per </a:t>
            </a:r>
            <a:r>
              <a:rPr lang="it-IT" sz="2000" dirty="0" err="1"/>
              <a:t>rij</a:t>
            </a:r>
            <a:r>
              <a:rPr lang="it-IT" sz="2000" b="1" dirty="0"/>
              <a:t> </a:t>
            </a:r>
            <a:r>
              <a:rPr lang="it-IT" sz="2000" dirty="0">
                <a:sym typeface="Symbol" pitchFamily="18" charset="2"/>
              </a:rPr>
              <a:t></a:t>
            </a:r>
            <a:r>
              <a:rPr lang="it-IT" sz="2000" dirty="0"/>
              <a:t> ∞ e questo lo rende più adatto alla trattazione di molecole in cui un legame covalente può rompersi;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 err="1"/>
              <a:t>D</a:t>
            </a:r>
            <a:r>
              <a:rPr lang="it-IT" sz="2000" baseline="-25000" dirty="0" err="1"/>
              <a:t>ij</a:t>
            </a:r>
            <a:r>
              <a:rPr lang="it-IT" sz="2000" dirty="0"/>
              <a:t> = energia di dissociazione del legame; </a:t>
            </a:r>
            <a:r>
              <a:rPr lang="it-IT" sz="2000" dirty="0" err="1">
                <a:latin typeface="Symbol" pitchFamily="2" charset="2"/>
              </a:rPr>
              <a:t>a</a:t>
            </a:r>
            <a:r>
              <a:rPr lang="it-IT" sz="2000" baseline="-25000" dirty="0" err="1"/>
              <a:t>ij</a:t>
            </a:r>
            <a:r>
              <a:rPr lang="it-IT" sz="2000" dirty="0"/>
              <a:t> = larghezza del potenziale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u="sng" dirty="0"/>
              <a:t>Energie di Legame</a:t>
            </a:r>
            <a:r>
              <a:rPr lang="it-IT" dirty="0"/>
              <a:t> – Contributo di legame</a:t>
            </a:r>
            <a:endParaRPr lang="it-IT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D00842-231F-D249-ABBE-3DF14AB76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17"/>
          <a:stretch/>
        </p:blipFill>
        <p:spPr>
          <a:xfrm>
            <a:off x="971550" y="1871023"/>
            <a:ext cx="2592338" cy="673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4EA40B-731A-6740-B42F-9118382C9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66" y="4652008"/>
            <a:ext cx="2205406" cy="1800000"/>
          </a:xfrm>
          <a:prstGeom prst="rect">
            <a:avLst/>
          </a:prstGeom>
        </p:spPr>
      </p:pic>
      <p:pic>
        <p:nvPicPr>
          <p:cNvPr id="13" name="Picture 7" descr="B_ATOM39">
            <a:extLst>
              <a:ext uri="{FF2B5EF4-FFF2-40B4-BE49-F238E27FC236}">
                <a16:creationId xmlns:a16="http://schemas.microsoft.com/office/drawing/2014/main" id="{66010AB0-2EBB-3242-BF14-EF6684BE9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28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B1FFA-EE4D-4ED7-9CBE-F4F164E3FCCA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/>
              <a:t>Il contributo E angle è simile al precedente con l’unica differenza che in questo caso, vengono considerati degli angoli di legame e sono coinvolte terne di atomi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/>
          </a:p>
          <a:p>
            <a:pPr eaLnBrk="1" hangingPunct="1">
              <a:lnSpc>
                <a:spcPct val="90000"/>
              </a:lnSpc>
              <a:defRPr/>
            </a:pPr>
            <a:endParaRPr lang="it-IT" sz="2800" dirty="0"/>
          </a:p>
          <a:p>
            <a:pPr eaLnBrk="1" hangingPunct="1">
              <a:lnSpc>
                <a:spcPct val="90000"/>
              </a:lnSpc>
              <a:defRPr/>
            </a:pPr>
            <a:endParaRPr lang="it-IT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/>
              <a:t>Poiché le energie in gioco per distorcere un angolo sono molto minori, la costante di proporzionalità è più piccola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84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370121"/>
              </p:ext>
            </p:extLst>
          </p:nvPr>
        </p:nvGraphicFramePr>
        <p:xfrm>
          <a:off x="899592" y="3593008"/>
          <a:ext cx="36004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8" name="Equation" r:id="rId4" imgW="2000385" imgH="380910" progId="Equation.3">
                  <p:embed/>
                </p:oleObj>
              </mc:Choice>
              <mc:Fallback>
                <p:oleObj name="Equation" r:id="rId4" imgW="2000385" imgH="3809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593008"/>
                        <a:ext cx="3600450" cy="70008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u="sng" dirty="0"/>
              <a:t>Energie di Legame</a:t>
            </a:r>
            <a:r>
              <a:rPr lang="it-IT" dirty="0"/>
              <a:t> – Contributo angolare</a:t>
            </a:r>
            <a:endParaRPr lang="it-IT" u="sng" dirty="0"/>
          </a:p>
        </p:txBody>
      </p:sp>
      <p:pic>
        <p:nvPicPr>
          <p:cNvPr id="10" name="Picture 23" descr="B_ATOM0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151606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23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62E5B-9BA3-4111-9B52-A47C3A7F2AC2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500487"/>
            <a:ext cx="7543800" cy="3168873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/>
              <a:t>L’esistenza di barriere alla rotazione attorno a legami chimici è fondamentale nel campo della ricerca conformazionale</a:t>
            </a:r>
          </a:p>
          <a:p>
            <a:pPr lvl="1" eaLnBrk="1" hangingPunct="1">
              <a:defRPr/>
            </a:pPr>
            <a:r>
              <a:rPr lang="it-IT" sz="2400" dirty="0"/>
              <a:t>En barriera dell’energia torsionale in kcal/mole;</a:t>
            </a:r>
          </a:p>
          <a:p>
            <a:pPr lvl="1" eaLnBrk="1" hangingPunct="1">
              <a:defRPr/>
            </a:pPr>
            <a:r>
              <a:rPr lang="it-IT" sz="2400" dirty="0"/>
              <a:t>n  periodicità;</a:t>
            </a:r>
            <a:endParaRPr lang="it-IT" sz="2400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it-IT" sz="2400" dirty="0">
                <a:sym typeface="Symbol" pitchFamily="18" charset="2"/>
              </a:rPr>
              <a:t></a:t>
            </a:r>
            <a:r>
              <a:rPr lang="it-IT" sz="2400" dirty="0" err="1"/>
              <a:t>ijkl</a:t>
            </a:r>
            <a:r>
              <a:rPr lang="it-IT" sz="2400" dirty="0"/>
              <a:t> angolo di torsione che coinvolge quattro atomi legati </a:t>
            </a:r>
            <a:r>
              <a:rPr lang="it-IT" sz="2400" dirty="0" err="1"/>
              <a:t>covalentemente</a:t>
            </a:r>
            <a:r>
              <a:rPr lang="it-IT" sz="2400" dirty="0"/>
              <a:t> tra loro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94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578509"/>
              </p:ext>
            </p:extLst>
          </p:nvPr>
        </p:nvGraphicFramePr>
        <p:xfrm>
          <a:off x="251520" y="2063949"/>
          <a:ext cx="360045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2" name="Equation" r:id="rId4" imgW="1771785" imgH="380910" progId="Equation.3">
                  <p:embed/>
                </p:oleObj>
              </mc:Choice>
              <mc:Fallback>
                <p:oleObj name="Equation" r:id="rId4" imgW="1771785" imgH="3809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063949"/>
                        <a:ext cx="3600450" cy="78898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u="sng" dirty="0"/>
              <a:t>Energie di Legame</a:t>
            </a:r>
            <a:r>
              <a:rPr lang="it-IT" dirty="0"/>
              <a:t> – Contributo torsionale</a:t>
            </a:r>
            <a:endParaRPr lang="it-IT" u="sng" dirty="0"/>
          </a:p>
        </p:txBody>
      </p:sp>
      <p:pic>
        <p:nvPicPr>
          <p:cNvPr id="20588" name="Picture 1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4896000" cy="155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127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45E64-B330-4271-96D0-3D7997FB76A7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it-IT" u="sng" dirty="0"/>
              <a:t>Energie di non legame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Le energie di interazione che coinvolgono gli atomi che non sono legati chimicamente tra loro viene valutata come </a:t>
            </a:r>
            <a:r>
              <a:rPr lang="it-IT" dirty="0" err="1"/>
              <a:t>Enb</a:t>
            </a:r>
            <a:r>
              <a:rPr lang="it-IT" dirty="0"/>
              <a:t> e anch’essa può essere scomposta in 3 contributi: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204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068449"/>
              </p:ext>
            </p:extLst>
          </p:nvPr>
        </p:nvGraphicFramePr>
        <p:xfrm>
          <a:off x="1763688" y="4221088"/>
          <a:ext cx="504031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5" name="Equation" r:id="rId4" imgW="1695585" imgH="219165" progId="Equation.3">
                  <p:embed/>
                </p:oleObj>
              </mc:Choice>
              <mc:Fallback>
                <p:oleObj name="Equation" r:id="rId4" imgW="1695585" imgH="21916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221088"/>
                        <a:ext cx="5040313" cy="67627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61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4520D-3FAF-4E14-837B-236641228950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È un bilancio tra forze attrattive e repulsive: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Le forze attrattive sono a lungo raggio e sono definite come dispersive e sono dovute a fenomeni di dipolo istantaneo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Le repulsive funzionano a corto raggio  e sono spiegabili in termini del principio di Pauli (sovrapposizione degli orbitali)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Forma funzionale di </a:t>
            </a:r>
            <a:r>
              <a:rPr lang="it-IT" sz="1800" dirty="0" err="1"/>
              <a:t>Lennard</a:t>
            </a:r>
            <a:r>
              <a:rPr lang="it-IT" sz="1800" dirty="0"/>
              <a:t>-Jones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n = 12 ed m = 6;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ε valore della buca di potenziale in corrispondenza del minimo in kcal/mole;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r* distanza interatomica corrispondente al minimo energetico in Å;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 err="1"/>
              <a:t>rij</a:t>
            </a:r>
            <a:r>
              <a:rPr lang="it-IT" sz="1800" dirty="0"/>
              <a:t> distanza interatomica tra l’atomo i e l’atomo j in Å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215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87999"/>
              </p:ext>
            </p:extLst>
          </p:nvPr>
        </p:nvGraphicFramePr>
        <p:xfrm>
          <a:off x="1043608" y="3882182"/>
          <a:ext cx="33845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" name="Equation" r:id="rId5" imgW="2247900" imgH="552360" progId="Equation.3">
                  <p:embed/>
                </p:oleObj>
              </mc:Choice>
              <mc:Fallback>
                <p:oleObj name="Equation" r:id="rId5" imgW="2247900" imgH="55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882182"/>
                        <a:ext cx="3384550" cy="84296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it-IT" u="sng" dirty="0"/>
              <a:t>Energie di non legame</a:t>
            </a:r>
            <a:r>
              <a:rPr lang="it-IT" dirty="0"/>
              <a:t> – van </a:t>
            </a:r>
            <a:r>
              <a:rPr lang="it-IT" dirty="0" err="1"/>
              <a:t>der</a:t>
            </a:r>
            <a:r>
              <a:rPr lang="it-IT" dirty="0"/>
              <a:t> </a:t>
            </a:r>
            <a:r>
              <a:rPr lang="it-IT" dirty="0" err="1"/>
              <a:t>Waals</a:t>
            </a:r>
            <a:endParaRPr lang="it-IT" u="sng" dirty="0"/>
          </a:p>
        </p:txBody>
      </p:sp>
      <p:pic>
        <p:nvPicPr>
          <p:cNvPr id="22640" name="Picture 1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33751"/>
            <a:ext cx="2808000" cy="239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028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06121-7B7C-46B3-9D31-4260B63EF33B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dirty="0"/>
              <a:t>Le interazioni elettrostatiche tra due molecole (o tra differenti parti della stessa molecola) sono poi calcolate come una somma d’interazioni tra coppie di cariche puntiformi usando la legge di Coulomb.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/>
              <a:t>Il contributo coulombiano è legato all’elettronegatività degli atomi e viene scritto usando la legge seguente: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eaLnBrk="1" hangingPunct="1">
              <a:lnSpc>
                <a:spcPct val="90000"/>
              </a:lnSpc>
              <a:defRPr/>
            </a:pPr>
            <a:endParaRPr lang="it-IT" sz="2400" b="1" u="sng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u="sng" dirty="0"/>
              <a:t>Il contributo del legame idrogeno</a:t>
            </a:r>
            <a:endParaRPr lang="it-IT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/>
              <a:t>L’ultimo termine quantifica l’eventuale formazione di legami a idrogeno. 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225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080185"/>
              </p:ext>
            </p:extLst>
          </p:nvPr>
        </p:nvGraphicFramePr>
        <p:xfrm>
          <a:off x="899592" y="4293096"/>
          <a:ext cx="1692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3" name="Equation" r:id="rId4" imgW="933585" imgH="457200" progId="Equation.3">
                  <p:embed/>
                </p:oleObj>
              </mc:Choice>
              <mc:Fallback>
                <p:oleObj name="Equation" r:id="rId4" imgW="933585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293096"/>
                        <a:ext cx="1692275" cy="8382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it-IT" u="sng" dirty="0"/>
              <a:t>Energie di non legame</a:t>
            </a:r>
            <a:r>
              <a:rPr lang="it-IT" dirty="0"/>
              <a:t> – Elettrostatico</a:t>
            </a: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24765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06121-7B7C-46B3-9D31-4260B63EF33B}" type="slidenum">
              <a:rPr lang="it-IT"/>
              <a:pPr>
                <a:defRPr/>
              </a:pPr>
              <a:t>18</a:t>
            </a:fld>
            <a:endParaRPr 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it-IT" sz="2400" b="1" u="sng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/>
              <a:t>Quantifica l’eventuale formazione di legami a idrogeno. Alcuni campi di forza utilizzano una funzione simile a quella di </a:t>
            </a:r>
            <a:r>
              <a:rPr lang="it-IT" sz="2400" dirty="0" err="1"/>
              <a:t>Lennard</a:t>
            </a:r>
            <a:r>
              <a:rPr lang="it-IT" sz="2400" dirty="0"/>
              <a:t>-Jones 6-12 per riprodurre esplicitamente il legame idrogeno. Pertanto questo potenziale, qualora venga utilizzato, prende il nome di potenziale di </a:t>
            </a:r>
            <a:r>
              <a:rPr lang="it-IT" sz="2400" dirty="0" err="1"/>
              <a:t>Lennard</a:t>
            </a:r>
            <a:r>
              <a:rPr lang="it-IT" sz="2400" dirty="0"/>
              <a:t>-Jones 10-12 ed ha la seguente espressione: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/>
              <a:t>Direzionale e qualitativo (Accettori e Donatori).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it-IT" u="sng" dirty="0"/>
              <a:t>Energie di non legame</a:t>
            </a:r>
            <a:r>
              <a:rPr lang="it-IT" dirty="0"/>
              <a:t> – Legami Idrogeno</a:t>
            </a:r>
            <a:endParaRPr lang="it-IT" u="sng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1828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93096"/>
            <a:ext cx="4068000" cy="144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28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9E720-2388-4B06-B5B7-1E5318AC6160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Force Field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algn="just" eaLnBrk="1" hangingPunct="1">
              <a:defRPr/>
            </a:pPr>
            <a:r>
              <a:rPr lang="it-IT" sz="2800" dirty="0"/>
              <a:t>Costanti di equilibrio dei contenuti energetici.</a:t>
            </a:r>
          </a:p>
          <a:p>
            <a:pPr algn="just" eaLnBrk="1" hangingPunct="1">
              <a:defRPr/>
            </a:pPr>
            <a:r>
              <a:rPr lang="it-IT" sz="2800" dirty="0"/>
              <a:t>Dati sugli atomi che costituiscono la molecola (</a:t>
            </a:r>
            <a:r>
              <a:rPr lang="it-IT" sz="2800" dirty="0" err="1"/>
              <a:t>Atom</a:t>
            </a:r>
            <a:r>
              <a:rPr lang="it-IT" sz="2800" dirty="0"/>
              <a:t> </a:t>
            </a:r>
            <a:r>
              <a:rPr lang="it-IT" sz="2800" dirty="0" err="1"/>
              <a:t>Type</a:t>
            </a:r>
            <a:r>
              <a:rPr lang="it-IT" sz="2800" dirty="0"/>
              <a:t>).</a:t>
            </a:r>
          </a:p>
          <a:p>
            <a:pPr algn="just" eaLnBrk="1" hangingPunct="1">
              <a:defRPr/>
            </a:pPr>
            <a:r>
              <a:rPr lang="it-IT" sz="2800" dirty="0"/>
              <a:t>Archivio che definisce la carica formale degli atomi presenti.</a:t>
            </a:r>
          </a:p>
          <a:p>
            <a:pPr algn="just" eaLnBrk="1" hangingPunct="1">
              <a:defRPr/>
            </a:pPr>
            <a:r>
              <a:rPr lang="it-IT" sz="2800" dirty="0"/>
              <a:t>Generatore di parametri mancanti.</a:t>
            </a:r>
          </a:p>
          <a:p>
            <a:pPr algn="just" eaLnBrk="1" hangingPunct="1">
              <a:defRPr/>
            </a:pPr>
            <a:r>
              <a:rPr lang="it-IT" sz="2800" dirty="0"/>
              <a:t>Abbiamo diversi tipi di </a:t>
            </a:r>
            <a:r>
              <a:rPr lang="it-IT" sz="2800" dirty="0" err="1"/>
              <a:t>forcefield</a:t>
            </a:r>
            <a:r>
              <a:rPr lang="it-IT" sz="2800" dirty="0"/>
              <a:t> ( </a:t>
            </a:r>
            <a:r>
              <a:rPr lang="it-IT" sz="2800" dirty="0" err="1"/>
              <a:t>Compass</a:t>
            </a:r>
            <a:r>
              <a:rPr lang="it-IT" sz="2800" dirty="0"/>
              <a:t>, Universal , </a:t>
            </a:r>
            <a:r>
              <a:rPr lang="it-IT" sz="2800" dirty="0" err="1"/>
              <a:t>Dreiding</a:t>
            </a:r>
            <a:r>
              <a:rPr lang="it-IT" sz="2800" dirty="0"/>
              <a:t>): per parametri e modalità di ottenimento</a:t>
            </a:r>
          </a:p>
          <a:p>
            <a:pPr algn="just" eaLnBrk="1" hangingPunct="1">
              <a:defRPr/>
            </a:pPr>
            <a:r>
              <a:rPr lang="it-IT" sz="2800" dirty="0"/>
              <a:t>Diverse espressioni matematiche</a:t>
            </a:r>
          </a:p>
          <a:p>
            <a:pPr algn="just" eaLnBrk="1" hangingPunct="1">
              <a:defRPr/>
            </a:pPr>
            <a:r>
              <a:rPr lang="it-IT" sz="2800" dirty="0" err="1"/>
              <a:t>ff</a:t>
            </a:r>
            <a:r>
              <a:rPr lang="it-IT" sz="2800" dirty="0"/>
              <a:t>: dedicati per particolari molecole o universali per più molecole</a:t>
            </a:r>
          </a:p>
          <a:p>
            <a:pPr marL="0" indent="0" eaLnBrk="1" hangingPunct="1">
              <a:buNone/>
              <a:defRPr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463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7C7E-2B77-47A6-BD1D-FD2A3A13CEE5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/>
              <a:t>SIMULAZIONE MOLECOLARE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7621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2" indent="0" algn="just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 Utilizza software per rappresentare una o più caratteristiche di un </a:t>
            </a:r>
            <a:r>
              <a:rPr lang="it-IT" sz="2000" b="1" dirty="0"/>
              <a:t>sistema reale</a:t>
            </a:r>
          </a:p>
          <a:p>
            <a:pPr marL="400050" lvl="2" indent="0" algn="just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 Predire il </a:t>
            </a:r>
            <a:r>
              <a:rPr lang="it-IT" sz="2000" b="1" dirty="0"/>
              <a:t>comportamento di molecole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5760000" cy="340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403648" y="2996952"/>
            <a:ext cx="792088" cy="1512168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4736398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800" b="1" dirty="0">
                <a:solidFill>
                  <a:srgbClr val="FF0000"/>
                </a:solidFill>
              </a:rPr>
              <a:t>MULTISCALA</a:t>
            </a:r>
          </a:p>
        </p:txBody>
      </p:sp>
      <p:sp>
        <p:nvSpPr>
          <p:cNvPr id="5" name="Oval 4"/>
          <p:cNvSpPr/>
          <p:nvPr/>
        </p:nvSpPr>
        <p:spPr>
          <a:xfrm>
            <a:off x="4283968" y="4077072"/>
            <a:ext cx="1944216" cy="254334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0385640">
            <a:off x="4572000" y="3356992"/>
            <a:ext cx="2520280" cy="396044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Informal Roman" panose="030604020304060B0204" pitchFamily="66" charset="0"/>
              </a:rPr>
              <a:t>BOTTOM-UP</a:t>
            </a:r>
            <a:endParaRPr lang="en-US" b="1" dirty="0">
              <a:solidFill>
                <a:schemeClr val="tx1"/>
              </a:solidFill>
              <a:latin typeface="Informal Roman" panose="030604020304060B0204" pitchFamily="66" charset="0"/>
            </a:endParaRPr>
          </a:p>
        </p:txBody>
      </p:sp>
      <p:sp>
        <p:nvSpPr>
          <p:cNvPr id="24" name="Left Arrow 23"/>
          <p:cNvSpPr/>
          <p:nvPr/>
        </p:nvSpPr>
        <p:spPr>
          <a:xfrm rot="20113265">
            <a:off x="6185280" y="5415517"/>
            <a:ext cx="2304576" cy="432048"/>
          </a:xfrm>
          <a:prstGeom prst="lef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Informal Roman" panose="030604020304060B0204" pitchFamily="66" charset="0"/>
              </a:rPr>
              <a:t>TOP-DOWN</a:t>
            </a:r>
            <a:endParaRPr lang="en-US" b="1" dirty="0">
              <a:solidFill>
                <a:schemeClr val="tx1"/>
              </a:solidFill>
              <a:latin typeface="Informal Roman" panose="030604020304060B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5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997A5-895D-4865-BE90-96DCF1910B3B}" type="slidenum">
              <a:rPr lang="it-IT"/>
              <a:pPr>
                <a:defRPr/>
              </a:pPr>
              <a:t>20</a:t>
            </a:fld>
            <a:endParaRPr lang="it-IT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3" t="12790" r="-2335" b="580"/>
          <a:stretch>
            <a:fillRect/>
          </a:stretch>
        </p:blipFill>
        <p:spPr bwMode="auto">
          <a:xfrm>
            <a:off x="1187450" y="1341438"/>
            <a:ext cx="727233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Force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08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2758D-E850-44D2-97C3-0F0845471777}" type="slidenum">
              <a:rPr lang="it-IT"/>
              <a:pPr>
                <a:defRPr/>
              </a:pPr>
              <a:t>21</a:t>
            </a:fld>
            <a:endParaRPr lang="it-IT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Premesse teoriche – Simulazione Molecolare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2133600"/>
            <a:ext cx="3695700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000" dirty="0"/>
              <a:t>A questo punto si aprono due possibilità: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it-IT" sz="2000" dirty="0"/>
              <a:t>considerare le condizioni temporali stazionarie ed entrare nell’ambito della </a:t>
            </a:r>
            <a:r>
              <a:rPr lang="it-IT" sz="2000" u="sng" dirty="0"/>
              <a:t>meccanica molecolare</a:t>
            </a:r>
            <a:r>
              <a:rPr lang="it-IT" sz="2000" dirty="0"/>
              <a:t>;    “Geometria Molecolare    Ottimizzata”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it-IT" sz="2000" dirty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it-IT" sz="2000" dirty="0"/>
              <a:t>considerare la variabile tempo e passare all’aspetto della </a:t>
            </a:r>
            <a:r>
              <a:rPr lang="it-IT" sz="2000" u="sng" dirty="0"/>
              <a:t>dinamica molecolare;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000" dirty="0"/>
              <a:t>      </a:t>
            </a:r>
            <a:r>
              <a:rPr lang="it-IT" sz="2000" u="sng" dirty="0"/>
              <a:t>Comportamento spazio temporale  del sistema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2295" name="Object 6"/>
          <p:cNvGraphicFramePr>
            <a:graphicFrameLocks noChangeAspect="1"/>
          </p:cNvGraphicFramePr>
          <p:nvPr/>
        </p:nvGraphicFramePr>
        <p:xfrm>
          <a:off x="4787900" y="2997200"/>
          <a:ext cx="28781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9" name="Equation" r:id="rId4" imgW="1497950" imgH="431613" progId="Equation.3">
                  <p:embed/>
                </p:oleObj>
              </mc:Choice>
              <mc:Fallback>
                <p:oleObj name="Equation" r:id="rId4" imgW="149795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997200"/>
                        <a:ext cx="2878138" cy="8239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667625" y="3284538"/>
            <a:ext cx="12588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=0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297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4787900" y="4508500"/>
          <a:ext cx="28797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0" name="Equation" r:id="rId6" imgW="1124085" imgH="409485" progId="Equation.3">
                  <p:embed/>
                </p:oleObj>
              </mc:Choice>
              <mc:Fallback>
                <p:oleObj name="Equation" r:id="rId6" imgW="1124085" imgH="4094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508500"/>
                        <a:ext cx="2879725" cy="106838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4716463" y="2636838"/>
            <a:ext cx="23034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E ( R ) min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040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2A728-E136-4454-93D0-D71174476683}" type="slidenum">
              <a:rPr lang="it-IT"/>
              <a:pPr>
                <a:defRPr/>
              </a:pPr>
              <a:t>22</a:t>
            </a:fld>
            <a:endParaRPr lang="it-IT"/>
          </a:p>
        </p:txBody>
      </p:sp>
      <p:sp>
        <p:nvSpPr>
          <p:cNvPr id="26628" name="Text Box 3"/>
          <p:cNvSpPr>
            <a:spLocks noGrp="1" noChangeArrowheads="1"/>
          </p:cNvSpPr>
          <p:nvPr>
            <p:ph type="title"/>
          </p:nvPr>
        </p:nvSpPr>
        <p:spPr>
          <a:xfrm>
            <a:off x="800100" y="333375"/>
            <a:ext cx="7543800" cy="1431925"/>
          </a:xfr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it-IT" sz="4000">
                <a:effectLst/>
              </a:rPr>
              <a:t>Meccanica</a:t>
            </a:r>
            <a:br>
              <a:rPr lang="it-IT" sz="4000">
                <a:effectLst/>
              </a:rPr>
            </a:br>
            <a:r>
              <a:rPr lang="it-IT" sz="4000">
                <a:effectLst/>
              </a:rPr>
              <a:t>molecolare</a:t>
            </a:r>
            <a:endParaRPr lang="en-US" sz="4000">
              <a:effectLst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087563" y="5300663"/>
            <a:ext cx="4968875" cy="1223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/>
              <a:t>“Struttura più Probabile”: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/>
              <a:t>Molecola assimilabile nella sua configurazione alla “molecola reale”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/>
              <a:t>(</a:t>
            </a:r>
            <a:r>
              <a:rPr lang="it-IT" sz="2000" dirty="0" err="1"/>
              <a:t>cond.stazionarie-no</a:t>
            </a:r>
            <a:r>
              <a:rPr lang="it-IT" sz="2000" dirty="0"/>
              <a:t> variabile tempo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50057" y="2205038"/>
            <a:ext cx="8243887" cy="24479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21494" y="2420938"/>
            <a:ext cx="8101012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000" dirty="0"/>
              <a:t>Attraverso la Minimizzazione (</a:t>
            </a:r>
            <a:r>
              <a:rPr lang="it-IT" sz="2000" dirty="0" err="1"/>
              <a:t>relaxing</a:t>
            </a:r>
            <a:r>
              <a:rPr lang="it-IT" sz="2000" dirty="0"/>
              <a:t>) dell’energia del sistema: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000" dirty="0"/>
              <a:t>tutte le forze agiscono sugli atomi presenti al fine di spostarne la posizione per rendere minima l’energia: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000" dirty="0"/>
              <a:t>Ottimizzazione in stato </a:t>
            </a:r>
            <a:r>
              <a:rPr lang="it-IT" sz="2000" dirty="0" err="1"/>
              <a:t>stazionario,energetico</a:t>
            </a:r>
            <a:r>
              <a:rPr lang="it-IT" sz="2000" dirty="0"/>
              <a:t> - spaziale della molecola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000" dirty="0"/>
              <a:t> “Geometria Molecolare Ottimizzata”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800225" y="5229225"/>
            <a:ext cx="5543550" cy="1322388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4759" name="AutoShape 7"/>
          <p:cNvSpPr>
            <a:spLocks noChangeAspect="1" noChangeArrowheads="1"/>
          </p:cNvSpPr>
          <p:nvPr/>
        </p:nvSpPr>
        <p:spPr bwMode="auto">
          <a:xfrm>
            <a:off x="4323557" y="1844675"/>
            <a:ext cx="496887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4760" name="AutoShape 8"/>
          <p:cNvSpPr>
            <a:spLocks noChangeAspect="1" noChangeArrowheads="1"/>
          </p:cNvSpPr>
          <p:nvPr/>
        </p:nvSpPr>
        <p:spPr bwMode="auto">
          <a:xfrm>
            <a:off x="4323557" y="4724400"/>
            <a:ext cx="496887" cy="503238"/>
          </a:xfrm>
          <a:prstGeom prst="downArrow">
            <a:avLst>
              <a:gd name="adj1" fmla="val 50000"/>
              <a:gd name="adj2" fmla="val 25320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graphicFrame>
        <p:nvGraphicFramePr>
          <p:cNvPr id="26635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5477224"/>
              </p:ext>
            </p:extLst>
          </p:nvPr>
        </p:nvGraphicFramePr>
        <p:xfrm>
          <a:off x="3419872" y="4100765"/>
          <a:ext cx="17859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7" name="Equazione" r:id="rId4" imgW="1497950" imgH="431613" progId="Equation.3">
                  <p:embed/>
                </p:oleObj>
              </mc:Choice>
              <mc:Fallback>
                <p:oleObj name="Equazione" r:id="rId4" imgW="149795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100765"/>
                        <a:ext cx="1785938" cy="5143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5867400" y="4189665"/>
            <a:ext cx="12588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=0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835696" y="4174584"/>
            <a:ext cx="12588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it-IT" sz="1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min</a:t>
            </a:r>
            <a:r>
              <a:rPr lang="it-IT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endParaRPr lang="en-US" sz="1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110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A538-5EDA-46C9-9B07-8D1EB608CA3D}" type="slidenum">
              <a:rPr lang="it-IT"/>
              <a:pPr>
                <a:defRPr/>
              </a:pPr>
              <a:t>23</a:t>
            </a:fld>
            <a:endParaRPr lang="it-IT"/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19562" r="20770" b="20520"/>
          <a:stretch>
            <a:fillRect/>
          </a:stretch>
        </p:blipFill>
        <p:spPr>
          <a:xfrm>
            <a:off x="790575" y="620688"/>
            <a:ext cx="7562850" cy="5418137"/>
          </a:xfrm>
        </p:spPr>
      </p:pic>
    </p:spTree>
    <p:extLst>
      <p:ext uri="{BB962C8B-B14F-4D97-AF65-F5344CB8AC3E}">
        <p14:creationId xmlns:p14="http://schemas.microsoft.com/office/powerpoint/2010/main" val="272118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204E9-49ED-4C1D-915D-32A7ACE01F85}" type="slidenum">
              <a:rPr lang="it-IT"/>
              <a:pPr>
                <a:defRPr/>
              </a:pPr>
              <a:t>24</a:t>
            </a:fld>
            <a:endParaRPr lang="it-IT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Minimo-algoritmi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981200"/>
            <a:ext cx="828675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err="1">
                <a:effectLst/>
              </a:rPr>
              <a:t>Nel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caso</a:t>
            </a:r>
            <a:r>
              <a:rPr lang="en-US" sz="2800" dirty="0">
                <a:effectLst/>
              </a:rPr>
              <a:t> di </a:t>
            </a:r>
            <a:r>
              <a:rPr lang="en-US" sz="2800" dirty="0" err="1">
                <a:effectLst/>
              </a:rPr>
              <a:t>sistemi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molecolari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l’applicazione</a:t>
            </a:r>
            <a:r>
              <a:rPr lang="en-US" sz="2800" dirty="0"/>
              <a:t> </a:t>
            </a:r>
            <a:r>
              <a:rPr lang="en-US" sz="2800" dirty="0" err="1">
                <a:effectLst/>
              </a:rPr>
              <a:t>delle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derivate non è </a:t>
            </a:r>
            <a:r>
              <a:rPr lang="en-US" sz="2800" dirty="0" err="1">
                <a:effectLst/>
              </a:rPr>
              <a:t>possibile</a:t>
            </a:r>
            <a:r>
              <a:rPr lang="en-US" sz="2800" dirty="0">
                <a:effectLst/>
              </a:rPr>
              <a:t> per la </a:t>
            </a:r>
            <a:r>
              <a:rPr lang="en-US" sz="2800" dirty="0" err="1">
                <a:effectLst/>
              </a:rPr>
              <a:t>complicata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relazione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funzionale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tra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energia</a:t>
            </a:r>
            <a:r>
              <a:rPr lang="en-US" sz="2800" dirty="0">
                <a:effectLst/>
              </a:rPr>
              <a:t> e coordinate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US" sz="2800" dirty="0">
              <a:effectLst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>
                <a:effectLst/>
              </a:rPr>
              <a:t>I </a:t>
            </a:r>
            <a:r>
              <a:rPr lang="en-US" sz="2800" dirty="0" err="1">
                <a:effectLst/>
              </a:rPr>
              <a:t>minimi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identificano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utilizzando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metodi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numerici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che</a:t>
            </a:r>
            <a:r>
              <a:rPr lang="en-US" sz="2800" dirty="0"/>
              <a:t> </a:t>
            </a:r>
            <a:r>
              <a:rPr lang="en-US" sz="2800" dirty="0" err="1">
                <a:effectLst/>
              </a:rPr>
              <a:t>consistono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nel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variare</a:t>
            </a:r>
            <a:r>
              <a:rPr lang="en-US" sz="2800" dirty="0"/>
              <a:t> </a:t>
            </a:r>
            <a:r>
              <a:rPr lang="en-US" sz="2800" dirty="0" err="1">
                <a:effectLst/>
              </a:rPr>
              <a:t>gradualmente</a:t>
            </a:r>
            <a:r>
              <a:rPr lang="en-US" sz="2800" dirty="0">
                <a:effectLst/>
              </a:rPr>
              <a:t> e </a:t>
            </a:r>
            <a:r>
              <a:rPr lang="en-US" sz="2800" dirty="0" err="1">
                <a:effectLst/>
              </a:rPr>
              <a:t>opportunamente</a:t>
            </a:r>
            <a:r>
              <a:rPr lang="en-US" sz="2800" dirty="0">
                <a:effectLst/>
              </a:rPr>
              <a:t> le coordinate per </a:t>
            </a:r>
            <a:r>
              <a:rPr lang="en-US" sz="2800" dirty="0" err="1">
                <a:effectLst/>
              </a:rPr>
              <a:t>trovare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conformazioni</a:t>
            </a:r>
            <a:r>
              <a:rPr lang="en-US" sz="2800" dirty="0">
                <a:effectLst/>
              </a:rPr>
              <a:t> ad </a:t>
            </a:r>
            <a:r>
              <a:rPr lang="en-US" sz="2800" dirty="0" err="1">
                <a:effectLst/>
              </a:rPr>
              <a:t>energia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sempre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più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bassa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fino</a:t>
            </a:r>
            <a:r>
              <a:rPr lang="en-US" sz="2800" dirty="0">
                <a:effectLst/>
              </a:rPr>
              <a:t> a </a:t>
            </a:r>
            <a:r>
              <a:rPr lang="en-US" sz="2800" dirty="0" err="1">
                <a:effectLst/>
              </a:rPr>
              <a:t>raggiungere</a:t>
            </a:r>
            <a:r>
              <a:rPr lang="en-US" sz="2800" dirty="0">
                <a:effectLst/>
              </a:rPr>
              <a:t> un </a:t>
            </a:r>
            <a:r>
              <a:rPr lang="en-US" sz="2800" dirty="0" err="1">
                <a:effectLst/>
              </a:rPr>
              <a:t>minimo</a:t>
            </a:r>
            <a:r>
              <a:rPr lang="en-US" sz="28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3886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1DD9C-3B8D-48B6-BB6E-CA75F8778046}" type="slidenum">
              <a:rPr lang="it-IT"/>
              <a:pPr>
                <a:defRPr/>
              </a:pPr>
              <a:t>25</a:t>
            </a:fld>
            <a:endParaRPr lang="it-IT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04800"/>
            <a:ext cx="7753350" cy="1431925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Minimo Locale </a:t>
            </a:r>
            <a:br>
              <a:rPr lang="it-IT" dirty="0"/>
            </a:br>
            <a:r>
              <a:rPr lang="it-IT" dirty="0"/>
              <a:t>Minimo Assoluto</a:t>
            </a:r>
            <a:endParaRPr lang="en-US" dirty="0"/>
          </a:p>
        </p:txBody>
      </p:sp>
      <p:pic>
        <p:nvPicPr>
          <p:cNvPr id="2970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6" t="48241" r="39439" b="14082"/>
          <a:stretch>
            <a:fillRect/>
          </a:stretch>
        </p:blipFill>
        <p:spPr>
          <a:xfrm>
            <a:off x="2124869" y="2768600"/>
            <a:ext cx="5543550" cy="3527425"/>
          </a:xfrm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0113" y="1916113"/>
            <a:ext cx="79930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dirty="0"/>
              <a:t>Per loro natura la maggior parte degli algoritmi di minimizzazione individua il minimo più vicino al punto di partenza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9756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D8ED0-DD4C-4BF8-9132-896FE90A90D8}" type="slidenum">
              <a:rPr lang="it-IT"/>
              <a:pPr>
                <a:defRPr/>
              </a:pPr>
              <a:t>26</a:t>
            </a:fld>
            <a:endParaRPr lang="it-IT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/>
              <a:t>Algoritmi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/>
              <a:t>Metodo del gradiente o </a:t>
            </a:r>
            <a:r>
              <a:rPr lang="it-IT" dirty="0" err="1"/>
              <a:t>steepest</a:t>
            </a:r>
            <a:r>
              <a:rPr lang="it-IT" dirty="0"/>
              <a:t> </a:t>
            </a:r>
            <a:r>
              <a:rPr lang="it-IT" dirty="0" err="1"/>
              <a:t>descent</a:t>
            </a:r>
            <a:r>
              <a:rPr lang="it-IT" dirty="0"/>
              <a:t> </a:t>
            </a:r>
            <a:r>
              <a:rPr lang="it-IT" sz="2400" dirty="0"/>
              <a:t>( meglio all’inizio poiché lento verso il minimo)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/>
              <a:t>Metodo del gradiente coniugato </a:t>
            </a:r>
            <a:r>
              <a:rPr lang="it-IT" sz="2400" dirty="0"/>
              <a:t>(  meglio alla fine più preciso verso il minimo)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/>
              <a:t>Metodo Newton </a:t>
            </a:r>
            <a:r>
              <a:rPr lang="it-IT" dirty="0" err="1"/>
              <a:t>Raphson</a:t>
            </a:r>
            <a:endParaRPr lang="it-IT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dirty="0"/>
              <a:t>    Criteri di convergenza </a:t>
            </a:r>
            <a:r>
              <a:rPr lang="it-IT" sz="2400" dirty="0"/>
              <a:t>(=  0.1kcal/</a:t>
            </a:r>
            <a:r>
              <a:rPr lang="it-IT" sz="2400" dirty="0" err="1"/>
              <a:t>mol</a:t>
            </a:r>
            <a:r>
              <a:rPr lang="it-IT" sz="2400" dirty="0"/>
              <a:t> A◦ (condizione di </a:t>
            </a:r>
            <a:r>
              <a:rPr lang="it-IT" sz="2400" dirty="0" err="1"/>
              <a:t>min</a:t>
            </a:r>
            <a:r>
              <a:rPr lang="it-IT" sz="2400" dirty="0"/>
              <a:t> ) o  0.01kcal/</a:t>
            </a:r>
            <a:r>
              <a:rPr lang="it-IT" sz="2400" dirty="0" err="1"/>
              <a:t>mol</a:t>
            </a:r>
            <a:r>
              <a:rPr lang="it-IT" sz="2400" dirty="0"/>
              <a:t> A◦ (condizione di </a:t>
            </a:r>
            <a:r>
              <a:rPr lang="it-IT" sz="2400" dirty="0" err="1"/>
              <a:t>min</a:t>
            </a:r>
            <a:r>
              <a:rPr lang="it-IT" sz="2400" dirty="0"/>
              <a:t> ) </a:t>
            </a:r>
            <a:r>
              <a:rPr lang="it-IT" sz="2400" dirty="0" err="1"/>
              <a:t>ecc</a:t>
            </a:r>
            <a:r>
              <a:rPr lang="it-IT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7927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31A06-4F85-4DF1-BB42-54E7E3386F88}" type="slidenum">
              <a:rPr lang="it-IT"/>
              <a:pPr>
                <a:defRPr/>
              </a:pPr>
              <a:t>27</a:t>
            </a:fld>
            <a:endParaRPr lang="it-IT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MD </a:t>
            </a:r>
            <a:endParaRPr lang="en-US" dirty="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900113" y="1989138"/>
            <a:ext cx="7488311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000" dirty="0"/>
              <a:t> 	La minimizzazione dell’energia non può aiutarci a capire le proprietà dinamiche  e termodinamiche di molecole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it-IT" sz="2000" dirty="0"/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000" dirty="0"/>
              <a:t> 	Non può mostrarci le conformazioni in corrispondenza di altri minimi energetici locali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it-IT" sz="2000" dirty="0"/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000" dirty="0"/>
              <a:t> 	Per questo bisogna ricorrere a tecniche che possano simulare l’evoluzione nel tempo di un sistema in base alle forze a cui è soggetto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662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AF0E2-32DD-4000-B16B-F88185BEF620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49725"/>
            <a:ext cx="8964613" cy="2862322"/>
          </a:xfrm>
          <a:noFill/>
        </p:spPr>
        <p:txBody>
          <a:bodyPr wrap="square" rtlCol="0">
            <a:sp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1800" dirty="0">
                <a:latin typeface="+mj-lt"/>
              </a:rPr>
              <a:t>Come tutti i modelli, per rappresentare la realtà, deve prevedere una sua schematizzazione. Essenzialmente si possono individuare due </a:t>
            </a:r>
            <a:r>
              <a:rPr lang="it-IT" sz="1800" dirty="0" err="1">
                <a:latin typeface="+mj-lt"/>
              </a:rPr>
              <a:t>sottomodelli</a:t>
            </a:r>
            <a:r>
              <a:rPr lang="it-IT" sz="1800" dirty="0">
                <a:latin typeface="+mj-lt"/>
              </a:rPr>
              <a:t>: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sz="1800" dirty="0">
              <a:latin typeface="+mj-lt"/>
            </a:endParaRPr>
          </a:p>
          <a:p>
            <a:pPr marL="285750"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+mj-lt"/>
              </a:rPr>
              <a:t>Isolato: il modello per descrivere le interazioni molecolari, cioè le relazioni tra le molecole che costituiscono il sistema (interazioni atomo-atomo intra e intermolecolari)</a:t>
            </a:r>
          </a:p>
          <a:p>
            <a:pPr marL="285750"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+mj-lt"/>
              </a:rPr>
              <a:t>Ambiente:il modello per descrivere le interazioni tra il sistema e l’ambiente circostante attraverso l’utilizzo di opportuni accorgimenti (modello a solvente implicito, solvente esplicito, </a:t>
            </a:r>
            <a:r>
              <a:rPr lang="it-IT" sz="1800" dirty="0" err="1">
                <a:latin typeface="+mj-lt"/>
              </a:rPr>
              <a:t>boundary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conditions</a:t>
            </a:r>
            <a:r>
              <a:rPr lang="it-IT" sz="1800" dirty="0">
                <a:latin typeface="+mj-lt"/>
              </a:rPr>
              <a:t>)</a:t>
            </a:r>
          </a:p>
          <a:p>
            <a:pPr marL="0" lvl="1" indent="0" algn="just">
              <a:spcBef>
                <a:spcPct val="0"/>
              </a:spcBef>
            </a:pPr>
            <a:endParaRPr lang="it-IT" sz="1800" dirty="0">
              <a:latin typeface="+mj-lt"/>
            </a:endParaRPr>
          </a:p>
          <a:p>
            <a:pPr marL="0" indent="0" algn="just">
              <a:spcBef>
                <a:spcPct val="0"/>
              </a:spcBef>
            </a:pPr>
            <a:endParaRPr lang="en-US" sz="1800" dirty="0">
              <a:latin typeface="+mj-lt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6588125" y="836613"/>
            <a:ext cx="2087563" cy="7985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Dinamica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molecolare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11188" y="908050"/>
            <a:ext cx="2339975" cy="660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 dirty="0">
                <a:effectLst/>
                <a:latin typeface="+mj-lt"/>
              </a:rPr>
              <a:t>Simulazione molecolare</a:t>
            </a:r>
            <a:endParaRPr lang="en-US" sz="1800" b="1" dirty="0">
              <a:effectLst/>
              <a:latin typeface="+mj-lt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6588125" y="2924175"/>
            <a:ext cx="2286000" cy="935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Studio del comportamento nel tempo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684213" y="2924175"/>
            <a:ext cx="1981200" cy="935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Proprietà chimico-fisiche e biologiche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6011863" y="11255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+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6227763" y="3284538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+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3132138" y="11969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=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2987675" y="32845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=</a:t>
            </a:r>
          </a:p>
        </p:txBody>
      </p:sp>
      <p:sp>
        <p:nvSpPr>
          <p:cNvPr id="44044" name="AutoShape 12"/>
          <p:cNvSpPr>
            <a:spLocks noChangeAspect="1" noChangeArrowheads="1"/>
          </p:cNvSpPr>
          <p:nvPr/>
        </p:nvSpPr>
        <p:spPr bwMode="auto">
          <a:xfrm>
            <a:off x="7524750" y="1989138"/>
            <a:ext cx="496888" cy="558800"/>
          </a:xfrm>
          <a:prstGeom prst="downArrow">
            <a:avLst>
              <a:gd name="adj1" fmla="val 50000"/>
              <a:gd name="adj2" fmla="val 28115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44045" name="AutoShape 13"/>
          <p:cNvSpPr>
            <a:spLocks noChangeAspect="1" noChangeArrowheads="1"/>
          </p:cNvSpPr>
          <p:nvPr/>
        </p:nvSpPr>
        <p:spPr bwMode="auto">
          <a:xfrm>
            <a:off x="1331913" y="2060575"/>
            <a:ext cx="496887" cy="558800"/>
          </a:xfrm>
          <a:prstGeom prst="downArrow">
            <a:avLst>
              <a:gd name="adj1" fmla="val 50000"/>
              <a:gd name="adj2" fmla="val 28115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3708400" y="836613"/>
            <a:ext cx="1981200" cy="7985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Meccanica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molecolare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44047" name="AutoShape 15"/>
          <p:cNvSpPr>
            <a:spLocks noChangeAspect="1" noChangeArrowheads="1"/>
          </p:cNvSpPr>
          <p:nvPr/>
        </p:nvSpPr>
        <p:spPr bwMode="auto">
          <a:xfrm>
            <a:off x="4427538" y="2060575"/>
            <a:ext cx="496887" cy="558800"/>
          </a:xfrm>
          <a:prstGeom prst="downArrow">
            <a:avLst>
              <a:gd name="adj1" fmla="val 50000"/>
              <a:gd name="adj2" fmla="val 28115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3708400" y="2924175"/>
            <a:ext cx="2455863" cy="935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Sistema rappresentativo della realtà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/>
              <a:t>SIMULAZIONE MOLECOLARE ATOMISTICA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382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454D4-2ECC-4711-8CE4-E5573520473C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Modello Matematico?</a:t>
            </a:r>
            <a:endParaRPr lang="en-US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971550" y="1700808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Il problema maggiore che bisogna affrontare e la formulazione matematica del modello rappresentativo del sistema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endParaRPr lang="it-IT" sz="2400" dirty="0">
              <a:latin typeface="+mj-lt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Per descrivere una molecola bisogna tenere conto: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+mj-lt"/>
              </a:rPr>
              <a:t>degli aspetti geometrici (struttura, tipo di atomi e legami);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+mj-lt"/>
              </a:rPr>
              <a:t>degli effetti elettronici (cariche degli atomi)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endParaRPr lang="it-IT" sz="2400" dirty="0">
              <a:latin typeface="+mj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SzPct val="70000"/>
              <a:defRPr/>
            </a:pPr>
            <a:r>
              <a:rPr lang="it-IT" sz="2400" b="1" dirty="0">
                <a:solidFill>
                  <a:srgbClr val="FF0000"/>
                </a:solidFill>
                <a:latin typeface="+mj-lt"/>
              </a:rPr>
              <a:t>PROBLEMATICHE</a:t>
            </a:r>
            <a:r>
              <a:rPr lang="it-IT" sz="2400" dirty="0">
                <a:latin typeface="+mj-lt"/>
              </a:rPr>
              <a:t>: Conteggiare questi elementi risulta essere molto difficile poiché le distanze in gioco sono piccolissime mentre le velocità sono alte </a:t>
            </a:r>
          </a:p>
        </p:txBody>
      </p:sp>
    </p:spTree>
    <p:extLst>
      <p:ext uri="{BB962C8B-B14F-4D97-AF65-F5344CB8AC3E}">
        <p14:creationId xmlns:p14="http://schemas.microsoft.com/office/powerpoint/2010/main" val="128341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0C57C-5CAB-45EA-A485-F1330833466B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Premesse teoriche (QM)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dirty="0"/>
              <a:t>attraverso l’equazione di </a:t>
            </a:r>
            <a:r>
              <a:rPr lang="it-IT" sz="2400" dirty="0" err="1"/>
              <a:t>Schrödinger</a:t>
            </a:r>
            <a:r>
              <a:rPr lang="it-IT" sz="2400" dirty="0"/>
              <a:t> siamo in grado di descrivere completamente una qualunque molecola: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/>
              <a:t>con: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sz="2400" dirty="0"/>
              <a:t>H Hamiltoniano del sistema;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sz="2400" dirty="0"/>
              <a:t>E energia del sistema molecolare;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sz="2400" dirty="0"/>
              <a:t>Ψ equazione d’onda che è una funzione di:</a:t>
            </a:r>
            <a:endParaRPr lang="it-IT" sz="2400" b="1" dirty="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b="1" dirty="0"/>
              <a:t>r</a:t>
            </a:r>
            <a:r>
              <a:rPr lang="it-IT" dirty="0"/>
              <a:t> coordinate degli elettroni;</a:t>
            </a:r>
            <a:endParaRPr lang="it-IT" b="1" dirty="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b="1" dirty="0"/>
              <a:t>R</a:t>
            </a:r>
            <a:r>
              <a:rPr lang="it-IT" dirty="0"/>
              <a:t> coordinate dei nuclei.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b="1" dirty="0">
                <a:solidFill>
                  <a:srgbClr val="FF0000"/>
                </a:solidFill>
              </a:rPr>
              <a:t>PROBLEMATICHE</a:t>
            </a:r>
            <a:r>
              <a:rPr lang="it-IT" sz="2400" dirty="0"/>
              <a:t>: Risolta completamente solo per l’atomo di H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sz="24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71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628794"/>
              </p:ext>
            </p:extLst>
          </p:nvPr>
        </p:nvGraphicFramePr>
        <p:xfrm>
          <a:off x="2807494" y="2404815"/>
          <a:ext cx="35290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Equation" r:id="rId4" imgW="1295400" imgH="209460" progId="Equation.3">
                  <p:embed/>
                </p:oleObj>
              </mc:Choice>
              <mc:Fallback>
                <p:oleObj name="Equation" r:id="rId4" imgW="1295400" imgH="2094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494" y="2404815"/>
                        <a:ext cx="3529012" cy="59213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97208-8F97-4BF7-BF0E-0D4E9FD8FE0C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Premesse teoriche (QM)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dirty="0"/>
              <a:t>Il suo utilizzo deve essere subordinato ad un’approssimazione che viene definita di </a:t>
            </a:r>
            <a:r>
              <a:rPr lang="it-IT" sz="2400" dirty="0" err="1"/>
              <a:t>Born-Oppenheimer</a:t>
            </a:r>
            <a:r>
              <a:rPr lang="it-IT" sz="2400" dirty="0"/>
              <a:t> (1927):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it-IT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/>
              <a:t>disaccoppiamento del moto degli elettroni (più leggeri e veloci) dal moto dei nuclei quindi gli elettroni in virtù della loro massa molto piccola si adatteranno ai cambiamenti di posizione dei nuclei rapidamente.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/>
              <a:t>Conseguentemente l’energia di una molecola nel suo stato elettronico base può essere considerato funzione </a:t>
            </a:r>
            <a:r>
              <a:rPr lang="it-IT" sz="2400" u="sng" dirty="0"/>
              <a:t>solamente</a:t>
            </a:r>
            <a:r>
              <a:rPr lang="it-IT" sz="2400" dirty="0"/>
              <a:t> delle coordinate dei nuclei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it-IT" sz="2400" b="1" dirty="0">
                <a:solidFill>
                  <a:srgbClr val="FF0000"/>
                </a:solidFill>
              </a:rPr>
              <a:t>PROBLEMATICHE</a:t>
            </a:r>
            <a:r>
              <a:rPr lang="it-IT" sz="2400" dirty="0"/>
              <a:t>: la risoluzione della superficie di energia, ad esempio con metodi </a:t>
            </a:r>
            <a:r>
              <a:rPr lang="it-IT" sz="2400" i="1" dirty="0"/>
              <a:t>ab </a:t>
            </a:r>
            <a:r>
              <a:rPr lang="it-IT" sz="2400" i="1" dirty="0" err="1"/>
              <a:t>initio</a:t>
            </a:r>
            <a:r>
              <a:rPr lang="it-IT" sz="2400" i="1" dirty="0"/>
              <a:t> </a:t>
            </a:r>
            <a:r>
              <a:rPr lang="it-IT" sz="2400" dirty="0"/>
              <a:t>o metodi </a:t>
            </a:r>
            <a:r>
              <a:rPr lang="it-IT" sz="2400" i="1" dirty="0"/>
              <a:t>quanto-meccanici</a:t>
            </a:r>
            <a:r>
              <a:rPr lang="it-IT" sz="2400" dirty="0"/>
              <a:t> </a:t>
            </a:r>
            <a:r>
              <a:rPr lang="it-IT" sz="2400" dirty="0" err="1"/>
              <a:t>semiempirici</a:t>
            </a:r>
            <a:r>
              <a:rPr lang="it-IT" sz="2400" dirty="0"/>
              <a:t> è estremamente lunga e complessa!!!!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it-IT" sz="2400" dirty="0"/>
          </a:p>
          <a:p>
            <a:pPr eaLnBrk="1" hangingPunct="1">
              <a:lnSpc>
                <a:spcPct val="90000"/>
              </a:lnSpc>
              <a:defRPr/>
            </a:pPr>
            <a:endParaRPr lang="it-IT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47664" y="1958925"/>
            <a:ext cx="6336704" cy="461963"/>
            <a:chOff x="1547664" y="2492896"/>
            <a:chExt cx="6336704" cy="461963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9687391"/>
                </p:ext>
              </p:extLst>
            </p:nvPr>
          </p:nvGraphicFramePr>
          <p:xfrm>
            <a:off x="5652343" y="2492896"/>
            <a:ext cx="22320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34" name="Equation" r:id="rId4" imgW="1383120" imgH="267120" progId="Equation.3">
                    <p:embed/>
                  </p:oleObj>
                </mc:Choice>
                <mc:Fallback>
                  <p:oleObj name="Equation" r:id="rId4" imgW="1383120" imgH="26712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2343" y="2492896"/>
                          <a:ext cx="2232025" cy="4619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0443402"/>
                </p:ext>
              </p:extLst>
            </p:nvPr>
          </p:nvGraphicFramePr>
          <p:xfrm>
            <a:off x="1547664" y="2511946"/>
            <a:ext cx="2447925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35" name="Equation" r:id="rId6" imgW="1257300" imgH="209460" progId="Equation.3">
                    <p:embed/>
                  </p:oleObj>
                </mc:Choice>
                <mc:Fallback>
                  <p:oleObj name="Equation" r:id="rId6" imgW="1257300" imgH="2094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664" y="2511946"/>
                          <a:ext cx="2447925" cy="4238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4355654" y="2723877"/>
              <a:ext cx="9366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62593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0F740-AA67-442C-BC4D-7EFAF935B6E3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Premesse teoriche (ATOMISTICA)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40768"/>
            <a:ext cx="7897813" cy="2816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dirty="0"/>
              <a:t>Per tale motivo ciò che si utilizza è un </a:t>
            </a:r>
            <a:r>
              <a:rPr lang="it-IT" sz="2400" dirty="0" err="1"/>
              <a:t>fitting</a:t>
            </a:r>
            <a:r>
              <a:rPr lang="it-IT" sz="2400" dirty="0"/>
              <a:t> di tipo empirico E(</a:t>
            </a:r>
            <a:r>
              <a:rPr lang="it-IT" sz="2400" b="1" dirty="0"/>
              <a:t>R</a:t>
            </a:r>
            <a:r>
              <a:rPr lang="it-IT" sz="2400" dirty="0"/>
              <a:t>) che prende il nome di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b="1" dirty="0"/>
              <a:t>              E (R) = </a:t>
            </a:r>
            <a:r>
              <a:rPr lang="it-IT" sz="2400" b="1" u="sng" dirty="0"/>
              <a:t>campo di forze o force </a:t>
            </a:r>
            <a:r>
              <a:rPr lang="it-IT" sz="2400" b="1" u="sng" dirty="0" err="1"/>
              <a:t>field</a:t>
            </a:r>
            <a:r>
              <a:rPr lang="it-IT" sz="2400" b="1" u="sng" dirty="0"/>
              <a:t>( FF)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sz="2400" dirty="0"/>
              <a:t>“solo i nuclei atomici come elementi dotati di una massa non trascurabile” è possibile riscriverla  nella forma classica della meccanica Newtoniana (trascurando cioè gli effetti quanto-meccanici)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763812" y="5301208"/>
            <a:ext cx="669662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2400" b="1" dirty="0">
                <a:latin typeface="+mj-lt"/>
              </a:rPr>
              <a:t>Da cui : </a:t>
            </a:r>
            <a:r>
              <a:rPr lang="it-IT" sz="2400" b="1" i="1" dirty="0">
                <a:latin typeface="+mj-lt"/>
              </a:rPr>
              <a:t>Gli atomi sono riconducibili ai loro nuclei visti come delle sfere rigide che soddisfano le leggi della meccanica classica.</a:t>
            </a:r>
            <a:endParaRPr lang="en-US" sz="2400" b="1" i="1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17850" y="4351759"/>
            <a:ext cx="2908300" cy="733425"/>
            <a:chOff x="827088" y="5516563"/>
            <a:chExt cx="2908300" cy="733425"/>
          </a:xfrm>
        </p:grpSpPr>
        <p:graphicFrame>
          <p:nvGraphicFramePr>
            <p:cNvPr id="1127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2324885"/>
                </p:ext>
              </p:extLst>
            </p:nvPr>
          </p:nvGraphicFramePr>
          <p:xfrm>
            <a:off x="1763713" y="5516563"/>
            <a:ext cx="1971675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7" name="Equation" r:id="rId4" imgW="1124085" imgH="409485" progId="Equation.3">
                    <p:embed/>
                  </p:oleObj>
                </mc:Choice>
                <mc:Fallback>
                  <p:oleObj name="Equation" r:id="rId4" imgW="1124085" imgH="4094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713" y="5516563"/>
                          <a:ext cx="1971675" cy="733425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827088" y="5661025"/>
              <a:ext cx="1439862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F( R ) =</a:t>
              </a:r>
              <a:endParaRPr lang="en-US" sz="1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1" name="Down Arrow 10"/>
          <p:cNvSpPr/>
          <p:nvPr/>
        </p:nvSpPr>
        <p:spPr>
          <a:xfrm rot="16200000">
            <a:off x="611560" y="5361312"/>
            <a:ext cx="792088" cy="1080120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63933-2662-4EEF-BC71-682FA053A5BB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564904"/>
            <a:ext cx="7543800" cy="3103984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it-IT" sz="2400" dirty="0"/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it-IT" sz="2400" dirty="0"/>
              <a:t>Normalmente l’espressione che caratterizza i FF si configura come un’equazione in cui vengono sommate le singole componenti dell’energia in genere suddivise in due blocchi principali: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400" b="1" dirty="0"/>
              <a:t>Legame :</a:t>
            </a:r>
            <a:r>
              <a:rPr lang="it-IT" sz="2400" dirty="0"/>
              <a:t>da una parte i termini che racchiudono le interazioni tra gli atomi connessi gli uni agli altri e che dipendono dalle distanze e dagli angoli di legame, </a:t>
            </a:r>
            <a:r>
              <a:rPr lang="it-IT" sz="2400" dirty="0" err="1"/>
              <a:t>etc</a:t>
            </a:r>
            <a:r>
              <a:rPr lang="it-IT" sz="2400" dirty="0"/>
              <a:t>…;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400" b="1" dirty="0"/>
              <a:t>Non Legame: </a:t>
            </a:r>
            <a:r>
              <a:rPr lang="it-IT" sz="2400" dirty="0"/>
              <a:t>dall’altra i termini che contengono le interazioni di non legame (Van </a:t>
            </a:r>
            <a:r>
              <a:rPr lang="it-IT" sz="2400" dirty="0" err="1"/>
              <a:t>der</a:t>
            </a:r>
            <a:r>
              <a:rPr lang="it-IT" sz="2400" dirty="0"/>
              <a:t> </a:t>
            </a:r>
            <a:r>
              <a:rPr lang="it-IT" sz="2400" dirty="0" err="1"/>
              <a:t>Waals</a:t>
            </a:r>
            <a:r>
              <a:rPr lang="it-IT" sz="2400" dirty="0"/>
              <a:t>, Coulomb e ponti a idrogeno).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Premesse teoriche (Force Field)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643320"/>
              </p:ext>
            </p:extLst>
          </p:nvPr>
        </p:nvGraphicFramePr>
        <p:xfrm>
          <a:off x="2195513" y="1412875"/>
          <a:ext cx="462756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4" name="Equation" r:id="rId4" imgW="1967040" imgH="279720" progId="Equation.3">
                  <p:embed/>
                </p:oleObj>
              </mc:Choice>
              <mc:Fallback>
                <p:oleObj name="Equation" r:id="rId4" imgW="1967040" imgH="279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412875"/>
                        <a:ext cx="4627562" cy="70643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732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D91F-B67D-45A1-B550-5E08068CE0E4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3721100" cy="3675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Contributo di </a:t>
            </a:r>
            <a:r>
              <a:rPr lang="it-IT" sz="1800" i="1" dirty="0"/>
              <a:t>valenza</a:t>
            </a:r>
            <a:r>
              <a:rPr lang="it-IT" sz="1800" dirty="0"/>
              <a:t> (val), che riguarda tutto quello che caratterizza i legami chimici;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contributo di</a:t>
            </a:r>
            <a:r>
              <a:rPr lang="it-IT" sz="1800" i="1" dirty="0"/>
              <a:t> non-legame</a:t>
            </a:r>
            <a:r>
              <a:rPr lang="it-IT" sz="1800" dirty="0"/>
              <a:t> (</a:t>
            </a:r>
            <a:r>
              <a:rPr lang="it-IT" sz="1800" dirty="0" err="1"/>
              <a:t>nb</a:t>
            </a:r>
            <a:r>
              <a:rPr lang="it-IT" sz="1800" dirty="0"/>
              <a:t>), che riguarda le interazioni elettrostatiche e non fra gli atomi e che assume un ruolo molto importante negli stati condensati;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contributo di </a:t>
            </a:r>
            <a:r>
              <a:rPr lang="it-IT" sz="1800" i="1" dirty="0"/>
              <a:t>mutua induzione</a:t>
            </a:r>
            <a:r>
              <a:rPr lang="it-IT" sz="1800" dirty="0"/>
              <a:t> (cross), che tiene conto dell’influenza degli atomi, dei legami e degli angoli vicini al termine che si sta considerando 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53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643320"/>
              </p:ext>
            </p:extLst>
          </p:nvPr>
        </p:nvGraphicFramePr>
        <p:xfrm>
          <a:off x="2195736" y="1412776"/>
          <a:ext cx="46275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6" name="Equation" r:id="rId4" imgW="1485900" imgH="219165" progId="Equation.3">
                  <p:embed/>
                </p:oleObj>
              </mc:Choice>
              <mc:Fallback>
                <p:oleObj name="Equation" r:id="rId4" imgW="1485900" imgH="21916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412776"/>
                        <a:ext cx="4627563" cy="70643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37369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Premesse teoriche (Force Field)</a:t>
            </a:r>
          </a:p>
        </p:txBody>
      </p:sp>
    </p:spTree>
    <p:extLst>
      <p:ext uri="{BB962C8B-B14F-4D97-AF65-F5344CB8AC3E}">
        <p14:creationId xmlns:p14="http://schemas.microsoft.com/office/powerpoint/2010/main" val="4145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6560</TotalTime>
  <Words>1508</Words>
  <Application>Microsoft Macintosh PowerPoint</Application>
  <PresentationFormat>On-screen Show (4:3)</PresentationFormat>
  <Paragraphs>202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Informal Roman</vt:lpstr>
      <vt:lpstr>Symbol</vt:lpstr>
      <vt:lpstr>Tahoma</vt:lpstr>
      <vt:lpstr>Times New Roman</vt:lpstr>
      <vt:lpstr>Wingdings</vt:lpstr>
      <vt:lpstr>Tema di Office</vt:lpstr>
      <vt:lpstr>Shimmer</vt:lpstr>
      <vt:lpstr>Equation</vt:lpstr>
      <vt:lpstr>Equazione</vt:lpstr>
      <vt:lpstr>Meccanica Molecolare</vt:lpstr>
      <vt:lpstr>SIMULAZIONE MOLECOLARE</vt:lpstr>
      <vt:lpstr>SIMULAZIONE MOLECOLARE ATOMISTICA</vt:lpstr>
      <vt:lpstr>Modello Matematico?</vt:lpstr>
      <vt:lpstr>Premesse teoriche (QM)</vt:lpstr>
      <vt:lpstr>Premesse teoriche (QM)</vt:lpstr>
      <vt:lpstr>Premesse teoriche (ATOMISTICA)</vt:lpstr>
      <vt:lpstr>Premesse teoriche (Force Field)</vt:lpstr>
      <vt:lpstr>Premesse teoriche (Force Field)</vt:lpstr>
      <vt:lpstr>Energie di Legame</vt:lpstr>
      <vt:lpstr>Energie di Legame – Contributo di legame</vt:lpstr>
      <vt:lpstr>Energie di Legame – Contributo di legame</vt:lpstr>
      <vt:lpstr>Energie di Legame – Contributo angolare</vt:lpstr>
      <vt:lpstr>Energie di Legame – Contributo torsionale</vt:lpstr>
      <vt:lpstr>Energie di non legame</vt:lpstr>
      <vt:lpstr>Energie di non legame – van der Waals</vt:lpstr>
      <vt:lpstr>Energie di non legame – Elettrostatico</vt:lpstr>
      <vt:lpstr>Energie di non legame – Legami Idrogeno</vt:lpstr>
      <vt:lpstr>Force Field</vt:lpstr>
      <vt:lpstr>Force Field</vt:lpstr>
      <vt:lpstr>Premesse teoriche – Simulazione Molecolare</vt:lpstr>
      <vt:lpstr>Meccanica molecolare</vt:lpstr>
      <vt:lpstr>PowerPoint Presentation</vt:lpstr>
      <vt:lpstr>Minimo-algoritmi</vt:lpstr>
      <vt:lpstr>Minimo Locale  Minimo Assoluto</vt:lpstr>
      <vt:lpstr>Algoritmi</vt:lpstr>
      <vt:lpstr>MD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Progettazione, sintesi e valutazione biologica di ligandi dei recettori sigma. Creazione di un modello farmacoforico.</dc:title>
  <dc:creator>luca</dc:creator>
  <cp:lastModifiedBy>Microsoft Office User</cp:lastModifiedBy>
  <cp:revision>311</cp:revision>
  <dcterms:created xsi:type="dcterms:W3CDTF">2008-10-30T11:58:54Z</dcterms:created>
  <dcterms:modified xsi:type="dcterms:W3CDTF">2019-09-13T07:32:58Z</dcterms:modified>
</cp:coreProperties>
</file>