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2"/>
  </p:notesMasterIdLst>
  <p:handoutMasterIdLst>
    <p:handoutMasterId r:id="rId53"/>
  </p:handoutMasterIdLst>
  <p:sldIdLst>
    <p:sldId id="256" r:id="rId2"/>
    <p:sldId id="287" r:id="rId3"/>
    <p:sldId id="307" r:id="rId4"/>
    <p:sldId id="308" r:id="rId5"/>
    <p:sldId id="309" r:id="rId6"/>
    <p:sldId id="288" r:id="rId7"/>
    <p:sldId id="289" r:id="rId8"/>
    <p:sldId id="291" r:id="rId9"/>
    <p:sldId id="310" r:id="rId10"/>
    <p:sldId id="311" r:id="rId11"/>
    <p:sldId id="293" r:id="rId12"/>
    <p:sldId id="294" r:id="rId13"/>
    <p:sldId id="312" r:id="rId14"/>
    <p:sldId id="369" r:id="rId15"/>
    <p:sldId id="370" r:id="rId16"/>
    <p:sldId id="338" r:id="rId17"/>
    <p:sldId id="339" r:id="rId18"/>
    <p:sldId id="364" r:id="rId19"/>
    <p:sldId id="356" r:id="rId20"/>
    <p:sldId id="357" r:id="rId21"/>
    <p:sldId id="327" r:id="rId22"/>
    <p:sldId id="314" r:id="rId23"/>
    <p:sldId id="340" r:id="rId24"/>
    <p:sldId id="348" r:id="rId25"/>
    <p:sldId id="349" r:id="rId26"/>
    <p:sldId id="350" r:id="rId27"/>
    <p:sldId id="351" r:id="rId28"/>
    <p:sldId id="358" r:id="rId29"/>
    <p:sldId id="359" r:id="rId30"/>
    <p:sldId id="365" r:id="rId31"/>
    <p:sldId id="342" r:id="rId32"/>
    <p:sldId id="343" r:id="rId33"/>
    <p:sldId id="344" r:id="rId34"/>
    <p:sldId id="345" r:id="rId35"/>
    <p:sldId id="367" r:id="rId36"/>
    <p:sldId id="368" r:id="rId37"/>
    <p:sldId id="346" r:id="rId38"/>
    <p:sldId id="360" r:id="rId39"/>
    <p:sldId id="366" r:id="rId40"/>
    <p:sldId id="361" r:id="rId41"/>
    <p:sldId id="362" r:id="rId42"/>
    <p:sldId id="363" r:id="rId43"/>
    <p:sldId id="297" r:id="rId44"/>
    <p:sldId id="317" r:id="rId45"/>
    <p:sldId id="318" r:id="rId46"/>
    <p:sldId id="319" r:id="rId47"/>
    <p:sldId id="321" r:id="rId48"/>
    <p:sldId id="322" r:id="rId49"/>
    <p:sldId id="324" r:id="rId50"/>
    <p:sldId id="325" r:id="rId51"/>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07" autoAdjust="0"/>
    <p:restoredTop sz="93250"/>
  </p:normalViewPr>
  <p:slideViewPr>
    <p:cSldViewPr snapToGrid="0" snapToObjects="1">
      <p:cViewPr varScale="1">
        <p:scale>
          <a:sx n="61" d="100"/>
          <a:sy n="61" d="100"/>
        </p:scale>
        <p:origin x="912"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F642A7-F650-4124-B72F-8F716DCC939A}" type="doc">
      <dgm:prSet loTypeId="urn:microsoft.com/office/officeart/2005/8/layout/venn1" loCatId="relationship" qsTypeId="urn:microsoft.com/office/officeart/2005/8/quickstyle/simple2" qsCatId="simple" csTypeId="urn:microsoft.com/office/officeart/2005/8/colors/colorful1#3" csCatId="colorful" phldr="1"/>
      <dgm:spPr/>
    </dgm:pt>
    <dgm:pt modelId="{C0D4F8F0-9A09-4B0A-A5C9-889E83D773A0}">
      <dgm:prSet phldrT="[Testo]"/>
      <dgm:spPr/>
      <dgm:t>
        <a:bodyPr/>
        <a:lstStyle/>
        <a:p>
          <a:r>
            <a:rPr lang="it-IT" dirty="0"/>
            <a:t>Cittadinanza europea e tutela CGUE</a:t>
          </a:r>
        </a:p>
      </dgm:t>
    </dgm:pt>
    <dgm:pt modelId="{6BED3DD0-DA82-491C-80C2-019C6860A33C}" type="parTrans" cxnId="{529544FF-D3F3-4C43-A8FA-3D1D5B6A766E}">
      <dgm:prSet/>
      <dgm:spPr/>
      <dgm:t>
        <a:bodyPr/>
        <a:lstStyle/>
        <a:p>
          <a:endParaRPr lang="it-IT"/>
        </a:p>
      </dgm:t>
    </dgm:pt>
    <dgm:pt modelId="{3F4D1DAB-1FAC-41B3-8995-9B9E060B774B}" type="sibTrans" cxnId="{529544FF-D3F3-4C43-A8FA-3D1D5B6A766E}">
      <dgm:prSet/>
      <dgm:spPr/>
      <dgm:t>
        <a:bodyPr/>
        <a:lstStyle/>
        <a:p>
          <a:endParaRPr lang="it-IT"/>
        </a:p>
      </dgm:t>
    </dgm:pt>
    <dgm:pt modelId="{FAE10F5F-AA70-4CD7-9AED-EB30AD996D0A}">
      <dgm:prSet phldrT="[Testo]"/>
      <dgm:spPr>
        <a:solidFill>
          <a:srgbClr val="92D050"/>
        </a:solidFill>
      </dgm:spPr>
      <dgm:t>
        <a:bodyPr/>
        <a:lstStyle/>
        <a:p>
          <a:r>
            <a:rPr lang="it-IT" dirty="0"/>
            <a:t>FONTI INTERNAZIONALI: CSC e CEDU</a:t>
          </a:r>
        </a:p>
      </dgm:t>
    </dgm:pt>
    <dgm:pt modelId="{E6FBBC6F-4721-4D0E-AB4D-83FCEB3FB0D7}" type="parTrans" cxnId="{4F609DC1-FD73-4358-BCE2-1CE92907AA5A}">
      <dgm:prSet/>
      <dgm:spPr/>
      <dgm:t>
        <a:bodyPr/>
        <a:lstStyle/>
        <a:p>
          <a:endParaRPr lang="it-IT"/>
        </a:p>
      </dgm:t>
    </dgm:pt>
    <dgm:pt modelId="{00284BF5-89B2-4ABC-ADAC-92A92A5FA886}" type="sibTrans" cxnId="{4F609DC1-FD73-4358-BCE2-1CE92907AA5A}">
      <dgm:prSet/>
      <dgm:spPr/>
      <dgm:t>
        <a:bodyPr/>
        <a:lstStyle/>
        <a:p>
          <a:endParaRPr lang="it-IT"/>
        </a:p>
      </dgm:t>
    </dgm:pt>
    <dgm:pt modelId="{AA5E6EB4-CF22-4698-9599-9E04654F8BC9}">
      <dgm:prSet phldrT="[Testo]"/>
      <dgm:spPr/>
      <dgm:t>
        <a:bodyPr/>
        <a:lstStyle/>
        <a:p>
          <a:r>
            <a:rPr lang="it-IT" dirty="0"/>
            <a:t>NORME NAZIONALI</a:t>
          </a:r>
        </a:p>
      </dgm:t>
    </dgm:pt>
    <dgm:pt modelId="{F38E9BCE-0CA4-4C25-B2F8-8FE1C733706E}" type="parTrans" cxnId="{7A7C5037-DDED-4944-BBAB-1ED4113052B6}">
      <dgm:prSet/>
      <dgm:spPr/>
      <dgm:t>
        <a:bodyPr/>
        <a:lstStyle/>
        <a:p>
          <a:endParaRPr lang="it-IT"/>
        </a:p>
      </dgm:t>
    </dgm:pt>
    <dgm:pt modelId="{70C83729-4937-4299-9E98-4E20EA6E8BFC}" type="sibTrans" cxnId="{7A7C5037-DDED-4944-BBAB-1ED4113052B6}">
      <dgm:prSet/>
      <dgm:spPr/>
      <dgm:t>
        <a:bodyPr/>
        <a:lstStyle/>
        <a:p>
          <a:endParaRPr lang="it-IT"/>
        </a:p>
      </dgm:t>
    </dgm:pt>
    <dgm:pt modelId="{AAE12C7F-03D6-4851-8BC6-35D2258BD5DE}" type="pres">
      <dgm:prSet presAssocID="{04F642A7-F650-4124-B72F-8F716DCC939A}" presName="compositeShape" presStyleCnt="0">
        <dgm:presLayoutVars>
          <dgm:chMax val="7"/>
          <dgm:dir/>
          <dgm:resizeHandles val="exact"/>
        </dgm:presLayoutVars>
      </dgm:prSet>
      <dgm:spPr/>
    </dgm:pt>
    <dgm:pt modelId="{BD51418B-114E-4C83-9DC9-FDEEF653E865}" type="pres">
      <dgm:prSet presAssocID="{C0D4F8F0-9A09-4B0A-A5C9-889E83D773A0}" presName="circ1" presStyleLbl="vennNode1" presStyleIdx="0" presStyleCnt="3"/>
      <dgm:spPr/>
    </dgm:pt>
    <dgm:pt modelId="{74704648-4674-4B57-A78A-BEAC71460522}" type="pres">
      <dgm:prSet presAssocID="{C0D4F8F0-9A09-4B0A-A5C9-889E83D773A0}" presName="circ1Tx" presStyleLbl="revTx" presStyleIdx="0" presStyleCnt="0">
        <dgm:presLayoutVars>
          <dgm:chMax val="0"/>
          <dgm:chPref val="0"/>
          <dgm:bulletEnabled val="1"/>
        </dgm:presLayoutVars>
      </dgm:prSet>
      <dgm:spPr/>
    </dgm:pt>
    <dgm:pt modelId="{ECEE9454-856C-4686-AC72-F45CFCAD783F}" type="pres">
      <dgm:prSet presAssocID="{FAE10F5F-AA70-4CD7-9AED-EB30AD996D0A}" presName="circ2" presStyleLbl="vennNode1" presStyleIdx="1" presStyleCnt="3"/>
      <dgm:spPr/>
    </dgm:pt>
    <dgm:pt modelId="{00CFB30A-8381-4573-BBE4-76389CE4B0EF}" type="pres">
      <dgm:prSet presAssocID="{FAE10F5F-AA70-4CD7-9AED-EB30AD996D0A}" presName="circ2Tx" presStyleLbl="revTx" presStyleIdx="0" presStyleCnt="0">
        <dgm:presLayoutVars>
          <dgm:chMax val="0"/>
          <dgm:chPref val="0"/>
          <dgm:bulletEnabled val="1"/>
        </dgm:presLayoutVars>
      </dgm:prSet>
      <dgm:spPr/>
    </dgm:pt>
    <dgm:pt modelId="{AFA5C24B-B643-404C-B9EB-BF60738D3B60}" type="pres">
      <dgm:prSet presAssocID="{AA5E6EB4-CF22-4698-9599-9E04654F8BC9}" presName="circ3" presStyleLbl="vennNode1" presStyleIdx="2" presStyleCnt="3"/>
      <dgm:spPr/>
    </dgm:pt>
    <dgm:pt modelId="{8A5B03CE-4F21-44B2-AC89-665A64FD07B5}" type="pres">
      <dgm:prSet presAssocID="{AA5E6EB4-CF22-4698-9599-9E04654F8BC9}" presName="circ3Tx" presStyleLbl="revTx" presStyleIdx="0" presStyleCnt="0">
        <dgm:presLayoutVars>
          <dgm:chMax val="0"/>
          <dgm:chPref val="0"/>
          <dgm:bulletEnabled val="1"/>
        </dgm:presLayoutVars>
      </dgm:prSet>
      <dgm:spPr/>
    </dgm:pt>
  </dgm:ptLst>
  <dgm:cxnLst>
    <dgm:cxn modelId="{F6F79E0C-75A5-9844-9F70-F3DC40F7D82C}" type="presOf" srcId="{C0D4F8F0-9A09-4B0A-A5C9-889E83D773A0}" destId="{BD51418B-114E-4C83-9DC9-FDEEF653E865}" srcOrd="0" destOrd="0" presId="urn:microsoft.com/office/officeart/2005/8/layout/venn1"/>
    <dgm:cxn modelId="{456E7326-CB71-E843-B55F-2FB7F8E4AB46}" type="presOf" srcId="{AA5E6EB4-CF22-4698-9599-9E04654F8BC9}" destId="{AFA5C24B-B643-404C-B9EB-BF60738D3B60}" srcOrd="0" destOrd="0" presId="urn:microsoft.com/office/officeart/2005/8/layout/venn1"/>
    <dgm:cxn modelId="{7A7C5037-DDED-4944-BBAB-1ED4113052B6}" srcId="{04F642A7-F650-4124-B72F-8F716DCC939A}" destId="{AA5E6EB4-CF22-4698-9599-9E04654F8BC9}" srcOrd="2" destOrd="0" parTransId="{F38E9BCE-0CA4-4C25-B2F8-8FE1C733706E}" sibTransId="{70C83729-4937-4299-9E98-4E20EA6E8BFC}"/>
    <dgm:cxn modelId="{2C2ED43E-68D5-684F-945C-5F5BD31FDCC1}" type="presOf" srcId="{FAE10F5F-AA70-4CD7-9AED-EB30AD996D0A}" destId="{00CFB30A-8381-4573-BBE4-76389CE4B0EF}" srcOrd="1" destOrd="0" presId="urn:microsoft.com/office/officeart/2005/8/layout/venn1"/>
    <dgm:cxn modelId="{5232055C-E226-E74C-A737-F5408F9CA264}" type="presOf" srcId="{C0D4F8F0-9A09-4B0A-A5C9-889E83D773A0}" destId="{74704648-4674-4B57-A78A-BEAC71460522}" srcOrd="1" destOrd="0" presId="urn:microsoft.com/office/officeart/2005/8/layout/venn1"/>
    <dgm:cxn modelId="{4F609DC1-FD73-4358-BCE2-1CE92907AA5A}" srcId="{04F642A7-F650-4124-B72F-8F716DCC939A}" destId="{FAE10F5F-AA70-4CD7-9AED-EB30AD996D0A}" srcOrd="1" destOrd="0" parTransId="{E6FBBC6F-4721-4D0E-AB4D-83FCEB3FB0D7}" sibTransId="{00284BF5-89B2-4ABC-ADAC-92A92A5FA886}"/>
    <dgm:cxn modelId="{DD1B4DDA-CF32-3E40-AD00-A317DD685691}" type="presOf" srcId="{AA5E6EB4-CF22-4698-9599-9E04654F8BC9}" destId="{8A5B03CE-4F21-44B2-AC89-665A64FD07B5}" srcOrd="1" destOrd="0" presId="urn:microsoft.com/office/officeart/2005/8/layout/venn1"/>
    <dgm:cxn modelId="{FE37C1DE-D585-8C4E-93E3-ED9EDA99A6B7}" type="presOf" srcId="{FAE10F5F-AA70-4CD7-9AED-EB30AD996D0A}" destId="{ECEE9454-856C-4686-AC72-F45CFCAD783F}" srcOrd="0" destOrd="0" presId="urn:microsoft.com/office/officeart/2005/8/layout/venn1"/>
    <dgm:cxn modelId="{BC2977E4-FB43-E441-8766-A9702D874E5A}" type="presOf" srcId="{04F642A7-F650-4124-B72F-8F716DCC939A}" destId="{AAE12C7F-03D6-4851-8BC6-35D2258BD5DE}" srcOrd="0" destOrd="0" presId="urn:microsoft.com/office/officeart/2005/8/layout/venn1"/>
    <dgm:cxn modelId="{529544FF-D3F3-4C43-A8FA-3D1D5B6A766E}" srcId="{04F642A7-F650-4124-B72F-8F716DCC939A}" destId="{C0D4F8F0-9A09-4B0A-A5C9-889E83D773A0}" srcOrd="0" destOrd="0" parTransId="{6BED3DD0-DA82-491C-80C2-019C6860A33C}" sibTransId="{3F4D1DAB-1FAC-41B3-8995-9B9E060B774B}"/>
    <dgm:cxn modelId="{4AB46B3E-A697-C948-9CEC-E35150F4A7A4}" type="presParOf" srcId="{AAE12C7F-03D6-4851-8BC6-35D2258BD5DE}" destId="{BD51418B-114E-4C83-9DC9-FDEEF653E865}" srcOrd="0" destOrd="0" presId="urn:microsoft.com/office/officeart/2005/8/layout/venn1"/>
    <dgm:cxn modelId="{69314B65-0828-1644-8135-1BDA7DB01DF5}" type="presParOf" srcId="{AAE12C7F-03D6-4851-8BC6-35D2258BD5DE}" destId="{74704648-4674-4B57-A78A-BEAC71460522}" srcOrd="1" destOrd="0" presId="urn:microsoft.com/office/officeart/2005/8/layout/venn1"/>
    <dgm:cxn modelId="{2F0EBDD2-5AFC-AE4C-8A39-3B2210A7684E}" type="presParOf" srcId="{AAE12C7F-03D6-4851-8BC6-35D2258BD5DE}" destId="{ECEE9454-856C-4686-AC72-F45CFCAD783F}" srcOrd="2" destOrd="0" presId="urn:microsoft.com/office/officeart/2005/8/layout/venn1"/>
    <dgm:cxn modelId="{B9FB02F7-212B-AD42-98AD-D346257C5B24}" type="presParOf" srcId="{AAE12C7F-03D6-4851-8BC6-35D2258BD5DE}" destId="{00CFB30A-8381-4573-BBE4-76389CE4B0EF}" srcOrd="3" destOrd="0" presId="urn:microsoft.com/office/officeart/2005/8/layout/venn1"/>
    <dgm:cxn modelId="{B0502363-8F58-DA4C-93DC-27A3D10F1439}" type="presParOf" srcId="{AAE12C7F-03D6-4851-8BC6-35D2258BD5DE}" destId="{AFA5C24B-B643-404C-B9EB-BF60738D3B60}" srcOrd="4" destOrd="0" presId="urn:microsoft.com/office/officeart/2005/8/layout/venn1"/>
    <dgm:cxn modelId="{76F269BF-78F7-7849-80F1-EFCAD0A5BC55}" type="presParOf" srcId="{AAE12C7F-03D6-4851-8BC6-35D2258BD5DE}" destId="{8A5B03CE-4F21-44B2-AC89-665A64FD07B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F642A7-F650-4124-B72F-8F716DCC939A}" type="doc">
      <dgm:prSet loTypeId="urn:microsoft.com/office/officeart/2005/8/layout/venn1" loCatId="relationship" qsTypeId="urn:microsoft.com/office/officeart/2005/8/quickstyle/simple2" qsCatId="simple" csTypeId="urn:microsoft.com/office/officeart/2005/8/colors/colorful1#3" csCatId="colorful" phldr="1"/>
      <dgm:spPr/>
    </dgm:pt>
    <dgm:pt modelId="{C0D4F8F0-9A09-4B0A-A5C9-889E83D773A0}">
      <dgm:prSet phldrT="[Testo]"/>
      <dgm:spPr>
        <a:solidFill>
          <a:schemeClr val="accent6"/>
        </a:solidFill>
      </dgm:spPr>
      <dgm:t>
        <a:bodyPr/>
        <a:lstStyle/>
        <a:p>
          <a:r>
            <a:rPr lang="it-IT" dirty="0"/>
            <a:t>Cittadinanza europea</a:t>
          </a:r>
        </a:p>
      </dgm:t>
    </dgm:pt>
    <dgm:pt modelId="{6BED3DD0-DA82-491C-80C2-019C6860A33C}" type="parTrans" cxnId="{529544FF-D3F3-4C43-A8FA-3D1D5B6A766E}">
      <dgm:prSet/>
      <dgm:spPr/>
      <dgm:t>
        <a:bodyPr/>
        <a:lstStyle/>
        <a:p>
          <a:endParaRPr lang="it-IT"/>
        </a:p>
      </dgm:t>
    </dgm:pt>
    <dgm:pt modelId="{3F4D1DAB-1FAC-41B3-8995-9B9E060B774B}" type="sibTrans" cxnId="{529544FF-D3F3-4C43-A8FA-3D1D5B6A766E}">
      <dgm:prSet/>
      <dgm:spPr/>
      <dgm:t>
        <a:bodyPr/>
        <a:lstStyle/>
        <a:p>
          <a:endParaRPr lang="it-IT"/>
        </a:p>
      </dgm:t>
    </dgm:pt>
    <dgm:pt modelId="{FAE10F5F-AA70-4CD7-9AED-EB30AD996D0A}">
      <dgm:prSet phldrT="[Testo]"/>
      <dgm:spPr>
        <a:solidFill>
          <a:srgbClr val="FF0000"/>
        </a:solidFill>
      </dgm:spPr>
      <dgm:t>
        <a:bodyPr/>
        <a:lstStyle/>
        <a:p>
          <a:r>
            <a:rPr lang="it-IT" dirty="0"/>
            <a:t>Diritto a mantenere un’unica identità</a:t>
          </a:r>
        </a:p>
      </dgm:t>
    </dgm:pt>
    <dgm:pt modelId="{E6FBBC6F-4721-4D0E-AB4D-83FCEB3FB0D7}" type="parTrans" cxnId="{4F609DC1-FD73-4358-BCE2-1CE92907AA5A}">
      <dgm:prSet/>
      <dgm:spPr/>
      <dgm:t>
        <a:bodyPr/>
        <a:lstStyle/>
        <a:p>
          <a:endParaRPr lang="it-IT"/>
        </a:p>
      </dgm:t>
    </dgm:pt>
    <dgm:pt modelId="{00284BF5-89B2-4ABC-ADAC-92A92A5FA886}" type="sibTrans" cxnId="{4F609DC1-FD73-4358-BCE2-1CE92907AA5A}">
      <dgm:prSet/>
      <dgm:spPr/>
      <dgm:t>
        <a:bodyPr/>
        <a:lstStyle/>
        <a:p>
          <a:endParaRPr lang="it-IT"/>
        </a:p>
      </dgm:t>
    </dgm:pt>
    <dgm:pt modelId="{AA5E6EB4-CF22-4698-9599-9E04654F8BC9}">
      <dgm:prSet phldrT="[Testo]"/>
      <dgm:spPr>
        <a:solidFill>
          <a:srgbClr val="FFC000"/>
        </a:solidFill>
      </dgm:spPr>
      <dgm:t>
        <a:bodyPr/>
        <a:lstStyle/>
        <a:p>
          <a:r>
            <a:rPr lang="it-IT" dirty="0"/>
            <a:t>Libertà di circolazione e di soggiorno</a:t>
          </a:r>
        </a:p>
      </dgm:t>
    </dgm:pt>
    <dgm:pt modelId="{F38E9BCE-0CA4-4C25-B2F8-8FE1C733706E}" type="parTrans" cxnId="{7A7C5037-DDED-4944-BBAB-1ED4113052B6}">
      <dgm:prSet/>
      <dgm:spPr/>
      <dgm:t>
        <a:bodyPr/>
        <a:lstStyle/>
        <a:p>
          <a:endParaRPr lang="it-IT"/>
        </a:p>
      </dgm:t>
    </dgm:pt>
    <dgm:pt modelId="{70C83729-4937-4299-9E98-4E20EA6E8BFC}" type="sibTrans" cxnId="{7A7C5037-DDED-4944-BBAB-1ED4113052B6}">
      <dgm:prSet/>
      <dgm:spPr/>
      <dgm:t>
        <a:bodyPr/>
        <a:lstStyle/>
        <a:p>
          <a:endParaRPr lang="it-IT"/>
        </a:p>
      </dgm:t>
    </dgm:pt>
    <dgm:pt modelId="{AAE12C7F-03D6-4851-8BC6-35D2258BD5DE}" type="pres">
      <dgm:prSet presAssocID="{04F642A7-F650-4124-B72F-8F716DCC939A}" presName="compositeShape" presStyleCnt="0">
        <dgm:presLayoutVars>
          <dgm:chMax val="7"/>
          <dgm:dir/>
          <dgm:resizeHandles val="exact"/>
        </dgm:presLayoutVars>
      </dgm:prSet>
      <dgm:spPr/>
    </dgm:pt>
    <dgm:pt modelId="{BD51418B-114E-4C83-9DC9-FDEEF653E865}" type="pres">
      <dgm:prSet presAssocID="{C0D4F8F0-9A09-4B0A-A5C9-889E83D773A0}" presName="circ1" presStyleLbl="vennNode1" presStyleIdx="0" presStyleCnt="3"/>
      <dgm:spPr/>
    </dgm:pt>
    <dgm:pt modelId="{74704648-4674-4B57-A78A-BEAC71460522}" type="pres">
      <dgm:prSet presAssocID="{C0D4F8F0-9A09-4B0A-A5C9-889E83D773A0}" presName="circ1Tx" presStyleLbl="revTx" presStyleIdx="0" presStyleCnt="0">
        <dgm:presLayoutVars>
          <dgm:chMax val="0"/>
          <dgm:chPref val="0"/>
          <dgm:bulletEnabled val="1"/>
        </dgm:presLayoutVars>
      </dgm:prSet>
      <dgm:spPr/>
    </dgm:pt>
    <dgm:pt modelId="{ECEE9454-856C-4686-AC72-F45CFCAD783F}" type="pres">
      <dgm:prSet presAssocID="{FAE10F5F-AA70-4CD7-9AED-EB30AD996D0A}" presName="circ2" presStyleLbl="vennNode1" presStyleIdx="1" presStyleCnt="3"/>
      <dgm:spPr/>
    </dgm:pt>
    <dgm:pt modelId="{00CFB30A-8381-4573-BBE4-76389CE4B0EF}" type="pres">
      <dgm:prSet presAssocID="{FAE10F5F-AA70-4CD7-9AED-EB30AD996D0A}" presName="circ2Tx" presStyleLbl="revTx" presStyleIdx="0" presStyleCnt="0">
        <dgm:presLayoutVars>
          <dgm:chMax val="0"/>
          <dgm:chPref val="0"/>
          <dgm:bulletEnabled val="1"/>
        </dgm:presLayoutVars>
      </dgm:prSet>
      <dgm:spPr/>
    </dgm:pt>
    <dgm:pt modelId="{AFA5C24B-B643-404C-B9EB-BF60738D3B60}" type="pres">
      <dgm:prSet presAssocID="{AA5E6EB4-CF22-4698-9599-9E04654F8BC9}" presName="circ3" presStyleLbl="vennNode1" presStyleIdx="2" presStyleCnt="3"/>
      <dgm:spPr/>
    </dgm:pt>
    <dgm:pt modelId="{8A5B03CE-4F21-44B2-AC89-665A64FD07B5}" type="pres">
      <dgm:prSet presAssocID="{AA5E6EB4-CF22-4698-9599-9E04654F8BC9}" presName="circ3Tx" presStyleLbl="revTx" presStyleIdx="0" presStyleCnt="0">
        <dgm:presLayoutVars>
          <dgm:chMax val="0"/>
          <dgm:chPref val="0"/>
          <dgm:bulletEnabled val="1"/>
        </dgm:presLayoutVars>
      </dgm:prSet>
      <dgm:spPr/>
    </dgm:pt>
  </dgm:ptLst>
  <dgm:cxnLst>
    <dgm:cxn modelId="{F6F79E0C-75A5-9844-9F70-F3DC40F7D82C}" type="presOf" srcId="{C0D4F8F0-9A09-4B0A-A5C9-889E83D773A0}" destId="{BD51418B-114E-4C83-9DC9-FDEEF653E865}" srcOrd="0" destOrd="0" presId="urn:microsoft.com/office/officeart/2005/8/layout/venn1"/>
    <dgm:cxn modelId="{456E7326-CB71-E843-B55F-2FB7F8E4AB46}" type="presOf" srcId="{AA5E6EB4-CF22-4698-9599-9E04654F8BC9}" destId="{AFA5C24B-B643-404C-B9EB-BF60738D3B60}" srcOrd="0" destOrd="0" presId="urn:microsoft.com/office/officeart/2005/8/layout/venn1"/>
    <dgm:cxn modelId="{7A7C5037-DDED-4944-BBAB-1ED4113052B6}" srcId="{04F642A7-F650-4124-B72F-8F716DCC939A}" destId="{AA5E6EB4-CF22-4698-9599-9E04654F8BC9}" srcOrd="2" destOrd="0" parTransId="{F38E9BCE-0CA4-4C25-B2F8-8FE1C733706E}" sibTransId="{70C83729-4937-4299-9E98-4E20EA6E8BFC}"/>
    <dgm:cxn modelId="{2C2ED43E-68D5-684F-945C-5F5BD31FDCC1}" type="presOf" srcId="{FAE10F5F-AA70-4CD7-9AED-EB30AD996D0A}" destId="{00CFB30A-8381-4573-BBE4-76389CE4B0EF}" srcOrd="1" destOrd="0" presId="urn:microsoft.com/office/officeart/2005/8/layout/venn1"/>
    <dgm:cxn modelId="{5232055C-E226-E74C-A737-F5408F9CA264}" type="presOf" srcId="{C0D4F8F0-9A09-4B0A-A5C9-889E83D773A0}" destId="{74704648-4674-4B57-A78A-BEAC71460522}" srcOrd="1" destOrd="0" presId="urn:microsoft.com/office/officeart/2005/8/layout/venn1"/>
    <dgm:cxn modelId="{4F609DC1-FD73-4358-BCE2-1CE92907AA5A}" srcId="{04F642A7-F650-4124-B72F-8F716DCC939A}" destId="{FAE10F5F-AA70-4CD7-9AED-EB30AD996D0A}" srcOrd="1" destOrd="0" parTransId="{E6FBBC6F-4721-4D0E-AB4D-83FCEB3FB0D7}" sibTransId="{00284BF5-89B2-4ABC-ADAC-92A92A5FA886}"/>
    <dgm:cxn modelId="{DD1B4DDA-CF32-3E40-AD00-A317DD685691}" type="presOf" srcId="{AA5E6EB4-CF22-4698-9599-9E04654F8BC9}" destId="{8A5B03CE-4F21-44B2-AC89-665A64FD07B5}" srcOrd="1" destOrd="0" presId="urn:microsoft.com/office/officeart/2005/8/layout/venn1"/>
    <dgm:cxn modelId="{FE37C1DE-D585-8C4E-93E3-ED9EDA99A6B7}" type="presOf" srcId="{FAE10F5F-AA70-4CD7-9AED-EB30AD996D0A}" destId="{ECEE9454-856C-4686-AC72-F45CFCAD783F}" srcOrd="0" destOrd="0" presId="urn:microsoft.com/office/officeart/2005/8/layout/venn1"/>
    <dgm:cxn modelId="{BC2977E4-FB43-E441-8766-A9702D874E5A}" type="presOf" srcId="{04F642A7-F650-4124-B72F-8F716DCC939A}" destId="{AAE12C7F-03D6-4851-8BC6-35D2258BD5DE}" srcOrd="0" destOrd="0" presId="urn:microsoft.com/office/officeart/2005/8/layout/venn1"/>
    <dgm:cxn modelId="{529544FF-D3F3-4C43-A8FA-3D1D5B6A766E}" srcId="{04F642A7-F650-4124-B72F-8F716DCC939A}" destId="{C0D4F8F0-9A09-4B0A-A5C9-889E83D773A0}" srcOrd="0" destOrd="0" parTransId="{6BED3DD0-DA82-491C-80C2-019C6860A33C}" sibTransId="{3F4D1DAB-1FAC-41B3-8995-9B9E060B774B}"/>
    <dgm:cxn modelId="{4AB46B3E-A697-C948-9CEC-E35150F4A7A4}" type="presParOf" srcId="{AAE12C7F-03D6-4851-8BC6-35D2258BD5DE}" destId="{BD51418B-114E-4C83-9DC9-FDEEF653E865}" srcOrd="0" destOrd="0" presId="urn:microsoft.com/office/officeart/2005/8/layout/venn1"/>
    <dgm:cxn modelId="{69314B65-0828-1644-8135-1BDA7DB01DF5}" type="presParOf" srcId="{AAE12C7F-03D6-4851-8BC6-35D2258BD5DE}" destId="{74704648-4674-4B57-A78A-BEAC71460522}" srcOrd="1" destOrd="0" presId="urn:microsoft.com/office/officeart/2005/8/layout/venn1"/>
    <dgm:cxn modelId="{2F0EBDD2-5AFC-AE4C-8A39-3B2210A7684E}" type="presParOf" srcId="{AAE12C7F-03D6-4851-8BC6-35D2258BD5DE}" destId="{ECEE9454-856C-4686-AC72-F45CFCAD783F}" srcOrd="2" destOrd="0" presId="urn:microsoft.com/office/officeart/2005/8/layout/venn1"/>
    <dgm:cxn modelId="{B9FB02F7-212B-AD42-98AD-D346257C5B24}" type="presParOf" srcId="{AAE12C7F-03D6-4851-8BC6-35D2258BD5DE}" destId="{00CFB30A-8381-4573-BBE4-76389CE4B0EF}" srcOrd="3" destOrd="0" presId="urn:microsoft.com/office/officeart/2005/8/layout/venn1"/>
    <dgm:cxn modelId="{B0502363-8F58-DA4C-93DC-27A3D10F1439}" type="presParOf" srcId="{AAE12C7F-03D6-4851-8BC6-35D2258BD5DE}" destId="{AFA5C24B-B643-404C-B9EB-BF60738D3B60}" srcOrd="4" destOrd="0" presId="urn:microsoft.com/office/officeart/2005/8/layout/venn1"/>
    <dgm:cxn modelId="{76F269BF-78F7-7849-80F1-EFCAD0A5BC55}" type="presParOf" srcId="{AAE12C7F-03D6-4851-8BC6-35D2258BD5DE}" destId="{8A5B03CE-4F21-44B2-AC89-665A64FD07B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F69CD5-1900-9C45-9FFF-AA155A69FF08}" type="doc">
      <dgm:prSet loTypeId="urn:microsoft.com/office/officeart/2005/8/layout/arrow5" loCatId="" qsTypeId="urn:microsoft.com/office/officeart/2005/8/quickstyle/simple2" qsCatId="simple" csTypeId="urn:microsoft.com/office/officeart/2005/8/colors/colorful1" csCatId="colorful" phldr="1"/>
      <dgm:spPr/>
      <dgm:t>
        <a:bodyPr/>
        <a:lstStyle/>
        <a:p>
          <a:endParaRPr lang="it-IT"/>
        </a:p>
      </dgm:t>
    </dgm:pt>
    <dgm:pt modelId="{3F2EC3C4-CBAD-184E-9CC4-924D0CEE2115}">
      <dgm:prSet phldrT="[Testo]" custT="1"/>
      <dgm:spPr/>
      <dgm:t>
        <a:bodyPr/>
        <a:lstStyle/>
        <a:p>
          <a:r>
            <a:rPr lang="it-IT" sz="2400" dirty="0">
              <a:solidFill>
                <a:schemeClr val="tx1"/>
              </a:solidFill>
            </a:rPr>
            <a:t>GIURISPRUDENZA CEDU</a:t>
          </a:r>
        </a:p>
      </dgm:t>
    </dgm:pt>
    <dgm:pt modelId="{732DFF88-52D7-0C46-A1E2-4F30DBEE0993}" type="parTrans" cxnId="{407208A7-F40C-DC4E-9F45-D5FA2F8FD837}">
      <dgm:prSet/>
      <dgm:spPr/>
      <dgm:t>
        <a:bodyPr/>
        <a:lstStyle/>
        <a:p>
          <a:endParaRPr lang="it-IT"/>
        </a:p>
      </dgm:t>
    </dgm:pt>
    <dgm:pt modelId="{5826926D-450E-2A45-82A5-5D427882F762}" type="sibTrans" cxnId="{407208A7-F40C-DC4E-9F45-D5FA2F8FD837}">
      <dgm:prSet/>
      <dgm:spPr/>
      <dgm:t>
        <a:bodyPr/>
        <a:lstStyle/>
        <a:p>
          <a:endParaRPr lang="it-IT"/>
        </a:p>
      </dgm:t>
    </dgm:pt>
    <dgm:pt modelId="{17D4B79A-9701-AA41-BF53-9D1FBAC0C8DB}">
      <dgm:prSet phldrT="[Testo]"/>
      <dgm:spPr/>
      <dgm:t>
        <a:bodyPr/>
        <a:lstStyle/>
        <a:p>
          <a:r>
            <a:rPr lang="it-IT" dirty="0">
              <a:solidFill>
                <a:schemeClr val="tx1"/>
              </a:solidFill>
            </a:rPr>
            <a:t>GIURISPRUDENZA CGUE</a:t>
          </a:r>
        </a:p>
      </dgm:t>
    </dgm:pt>
    <dgm:pt modelId="{4590E651-7047-1740-AA2B-2C984260A582}" type="parTrans" cxnId="{CDF54728-8213-FF48-B21C-6D7307033B87}">
      <dgm:prSet/>
      <dgm:spPr/>
      <dgm:t>
        <a:bodyPr/>
        <a:lstStyle/>
        <a:p>
          <a:endParaRPr lang="it-IT"/>
        </a:p>
      </dgm:t>
    </dgm:pt>
    <dgm:pt modelId="{17AFD0DC-0FDE-3544-92D3-DFCC7674F86A}" type="sibTrans" cxnId="{CDF54728-8213-FF48-B21C-6D7307033B87}">
      <dgm:prSet/>
      <dgm:spPr/>
      <dgm:t>
        <a:bodyPr/>
        <a:lstStyle/>
        <a:p>
          <a:endParaRPr lang="it-IT"/>
        </a:p>
      </dgm:t>
    </dgm:pt>
    <dgm:pt modelId="{77783914-E4F5-B44E-83D2-138FC3533DE1}">
      <dgm:prSet phldrT="[Testo]"/>
      <dgm:spPr/>
      <dgm:t>
        <a:bodyPr/>
        <a:lstStyle/>
        <a:p>
          <a:r>
            <a:rPr lang="it-IT" dirty="0">
              <a:solidFill>
                <a:schemeClr val="tx1"/>
              </a:solidFill>
            </a:rPr>
            <a:t>GIURISPRUDENZA NAZIONALE</a:t>
          </a:r>
        </a:p>
      </dgm:t>
    </dgm:pt>
    <dgm:pt modelId="{A4DCDE3B-F5F0-4B4B-91EF-9FFA820FC11F}" type="parTrans" cxnId="{3B39D533-4FA7-4841-B761-1E38F4538F38}">
      <dgm:prSet/>
      <dgm:spPr/>
      <dgm:t>
        <a:bodyPr/>
        <a:lstStyle/>
        <a:p>
          <a:endParaRPr lang="it-IT"/>
        </a:p>
      </dgm:t>
    </dgm:pt>
    <dgm:pt modelId="{35CAFB74-74B4-8440-A937-EFC019B8336F}" type="sibTrans" cxnId="{3B39D533-4FA7-4841-B761-1E38F4538F38}">
      <dgm:prSet/>
      <dgm:spPr/>
      <dgm:t>
        <a:bodyPr/>
        <a:lstStyle/>
        <a:p>
          <a:endParaRPr lang="it-IT"/>
        </a:p>
      </dgm:t>
    </dgm:pt>
    <dgm:pt modelId="{8ACC5A9F-83CF-5643-BD4C-6B5A5414A81C}" type="pres">
      <dgm:prSet presAssocID="{ACF69CD5-1900-9C45-9FFF-AA155A69FF08}" presName="diagram" presStyleCnt="0">
        <dgm:presLayoutVars>
          <dgm:dir/>
          <dgm:resizeHandles val="exact"/>
        </dgm:presLayoutVars>
      </dgm:prSet>
      <dgm:spPr/>
    </dgm:pt>
    <dgm:pt modelId="{0965B27D-8D09-4249-8A46-CB74E04BCF51}" type="pres">
      <dgm:prSet presAssocID="{3F2EC3C4-CBAD-184E-9CC4-924D0CEE2115}" presName="arrow" presStyleLbl="node1" presStyleIdx="0" presStyleCnt="3">
        <dgm:presLayoutVars>
          <dgm:bulletEnabled val="1"/>
        </dgm:presLayoutVars>
      </dgm:prSet>
      <dgm:spPr/>
    </dgm:pt>
    <dgm:pt modelId="{689496D1-5553-CE4A-BABC-4A86A649503B}" type="pres">
      <dgm:prSet presAssocID="{17D4B79A-9701-AA41-BF53-9D1FBAC0C8DB}" presName="arrow" presStyleLbl="node1" presStyleIdx="1" presStyleCnt="3">
        <dgm:presLayoutVars>
          <dgm:bulletEnabled val="1"/>
        </dgm:presLayoutVars>
      </dgm:prSet>
      <dgm:spPr/>
    </dgm:pt>
    <dgm:pt modelId="{F5FFB902-64D1-114B-998B-FEB50300E781}" type="pres">
      <dgm:prSet presAssocID="{77783914-E4F5-B44E-83D2-138FC3533DE1}" presName="arrow" presStyleLbl="node1" presStyleIdx="2" presStyleCnt="3">
        <dgm:presLayoutVars>
          <dgm:bulletEnabled val="1"/>
        </dgm:presLayoutVars>
      </dgm:prSet>
      <dgm:spPr/>
    </dgm:pt>
  </dgm:ptLst>
  <dgm:cxnLst>
    <dgm:cxn modelId="{CDF54728-8213-FF48-B21C-6D7307033B87}" srcId="{ACF69CD5-1900-9C45-9FFF-AA155A69FF08}" destId="{17D4B79A-9701-AA41-BF53-9D1FBAC0C8DB}" srcOrd="1" destOrd="0" parTransId="{4590E651-7047-1740-AA2B-2C984260A582}" sibTransId="{17AFD0DC-0FDE-3544-92D3-DFCC7674F86A}"/>
    <dgm:cxn modelId="{2709DA2F-3715-3640-A44F-F8C00F05357E}" type="presOf" srcId="{3F2EC3C4-CBAD-184E-9CC4-924D0CEE2115}" destId="{0965B27D-8D09-4249-8A46-CB74E04BCF51}" srcOrd="0" destOrd="0" presId="urn:microsoft.com/office/officeart/2005/8/layout/arrow5"/>
    <dgm:cxn modelId="{3B39D533-4FA7-4841-B761-1E38F4538F38}" srcId="{ACF69CD5-1900-9C45-9FFF-AA155A69FF08}" destId="{77783914-E4F5-B44E-83D2-138FC3533DE1}" srcOrd="2" destOrd="0" parTransId="{A4DCDE3B-F5F0-4B4B-91EF-9FFA820FC11F}" sibTransId="{35CAFB74-74B4-8440-A937-EFC019B8336F}"/>
    <dgm:cxn modelId="{0E88068C-3591-0C46-970E-70EEEC935DB2}" type="presOf" srcId="{ACF69CD5-1900-9C45-9FFF-AA155A69FF08}" destId="{8ACC5A9F-83CF-5643-BD4C-6B5A5414A81C}" srcOrd="0" destOrd="0" presId="urn:microsoft.com/office/officeart/2005/8/layout/arrow5"/>
    <dgm:cxn modelId="{407208A7-F40C-DC4E-9F45-D5FA2F8FD837}" srcId="{ACF69CD5-1900-9C45-9FFF-AA155A69FF08}" destId="{3F2EC3C4-CBAD-184E-9CC4-924D0CEE2115}" srcOrd="0" destOrd="0" parTransId="{732DFF88-52D7-0C46-A1E2-4F30DBEE0993}" sibTransId="{5826926D-450E-2A45-82A5-5D427882F762}"/>
    <dgm:cxn modelId="{761CE2AD-24D7-F047-9C79-C4F078851E25}" type="presOf" srcId="{17D4B79A-9701-AA41-BF53-9D1FBAC0C8DB}" destId="{689496D1-5553-CE4A-BABC-4A86A649503B}" srcOrd="0" destOrd="0" presId="urn:microsoft.com/office/officeart/2005/8/layout/arrow5"/>
    <dgm:cxn modelId="{3AD8EFE4-866D-8044-8C06-169C386BFB58}" type="presOf" srcId="{77783914-E4F5-B44E-83D2-138FC3533DE1}" destId="{F5FFB902-64D1-114B-998B-FEB50300E781}" srcOrd="0" destOrd="0" presId="urn:microsoft.com/office/officeart/2005/8/layout/arrow5"/>
    <dgm:cxn modelId="{146C88AF-5F22-834B-9174-01413B27A4D0}" type="presParOf" srcId="{8ACC5A9F-83CF-5643-BD4C-6B5A5414A81C}" destId="{0965B27D-8D09-4249-8A46-CB74E04BCF51}" srcOrd="0" destOrd="0" presId="urn:microsoft.com/office/officeart/2005/8/layout/arrow5"/>
    <dgm:cxn modelId="{9002831A-0FDB-D842-89B4-F129DC2C856C}" type="presParOf" srcId="{8ACC5A9F-83CF-5643-BD4C-6B5A5414A81C}" destId="{689496D1-5553-CE4A-BABC-4A86A649503B}" srcOrd="1" destOrd="0" presId="urn:microsoft.com/office/officeart/2005/8/layout/arrow5"/>
    <dgm:cxn modelId="{1116E292-2BA8-F54F-AB98-44DF3F68E70F}" type="presParOf" srcId="{8ACC5A9F-83CF-5643-BD4C-6B5A5414A81C}" destId="{F5FFB902-64D1-114B-998B-FEB50300E78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418B-114E-4C83-9DC9-FDEEF653E865}">
      <dsp:nvSpPr>
        <dsp:cNvPr id="0" name=""/>
        <dsp:cNvSpPr/>
      </dsp:nvSpPr>
      <dsp:spPr>
        <a:xfrm>
          <a:off x="2727959" y="56197"/>
          <a:ext cx="2697480" cy="2697480"/>
        </a:xfrm>
        <a:prstGeom prst="ellipse">
          <a:avLst/>
        </a:prstGeom>
        <a:solidFill>
          <a:schemeClr val="accent2">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it-IT" sz="1700" kern="1200" dirty="0"/>
            <a:t>Cittadinanza europea e tutela CGUE</a:t>
          </a:r>
        </a:p>
      </dsp:txBody>
      <dsp:txXfrm>
        <a:off x="3087623" y="528256"/>
        <a:ext cx="1978152" cy="1213866"/>
      </dsp:txXfrm>
    </dsp:sp>
    <dsp:sp modelId="{ECEE9454-856C-4686-AC72-F45CFCAD783F}">
      <dsp:nvSpPr>
        <dsp:cNvPr id="0" name=""/>
        <dsp:cNvSpPr/>
      </dsp:nvSpPr>
      <dsp:spPr>
        <a:xfrm>
          <a:off x="3701300" y="1742122"/>
          <a:ext cx="2697480" cy="2697480"/>
        </a:xfrm>
        <a:prstGeom prst="ellipse">
          <a:avLst/>
        </a:prstGeom>
        <a:solidFill>
          <a:srgbClr val="92D05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it-IT" sz="1700" kern="1200" dirty="0"/>
            <a:t>FONTI INTERNAZIONALI: CSC e CEDU</a:t>
          </a:r>
        </a:p>
      </dsp:txBody>
      <dsp:txXfrm>
        <a:off x="4526280" y="2438971"/>
        <a:ext cx="1618488" cy="1483614"/>
      </dsp:txXfrm>
    </dsp:sp>
    <dsp:sp modelId="{AFA5C24B-B643-404C-B9EB-BF60738D3B60}">
      <dsp:nvSpPr>
        <dsp:cNvPr id="0" name=""/>
        <dsp:cNvSpPr/>
      </dsp:nvSpPr>
      <dsp:spPr>
        <a:xfrm>
          <a:off x="1754619" y="1742122"/>
          <a:ext cx="2697480" cy="2697480"/>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it-IT" sz="1700" kern="1200" dirty="0"/>
            <a:t>NORME NAZIONALI</a:t>
          </a:r>
        </a:p>
      </dsp:txBody>
      <dsp:txXfrm>
        <a:off x="2008631" y="2438971"/>
        <a:ext cx="1618488" cy="14836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418B-114E-4C83-9DC9-FDEEF653E865}">
      <dsp:nvSpPr>
        <dsp:cNvPr id="0" name=""/>
        <dsp:cNvSpPr/>
      </dsp:nvSpPr>
      <dsp:spPr>
        <a:xfrm>
          <a:off x="2727959" y="56197"/>
          <a:ext cx="2697480" cy="2697480"/>
        </a:xfrm>
        <a:prstGeom prst="ellipse">
          <a:avLst/>
        </a:prstGeom>
        <a:solidFill>
          <a:schemeClr val="accent6"/>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it-IT" sz="2600" kern="1200" dirty="0"/>
            <a:t>Cittadinanza europea</a:t>
          </a:r>
        </a:p>
      </dsp:txBody>
      <dsp:txXfrm>
        <a:off x="3087623" y="528256"/>
        <a:ext cx="1978152" cy="1213866"/>
      </dsp:txXfrm>
    </dsp:sp>
    <dsp:sp modelId="{ECEE9454-856C-4686-AC72-F45CFCAD783F}">
      <dsp:nvSpPr>
        <dsp:cNvPr id="0" name=""/>
        <dsp:cNvSpPr/>
      </dsp:nvSpPr>
      <dsp:spPr>
        <a:xfrm>
          <a:off x="3701300" y="1742122"/>
          <a:ext cx="2697480" cy="2697480"/>
        </a:xfrm>
        <a:prstGeom prst="ellipse">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it-IT" sz="2600" kern="1200" dirty="0"/>
            <a:t>Diritto a mantenere un’unica identità</a:t>
          </a:r>
        </a:p>
      </dsp:txBody>
      <dsp:txXfrm>
        <a:off x="4526280" y="2438971"/>
        <a:ext cx="1618488" cy="1483614"/>
      </dsp:txXfrm>
    </dsp:sp>
    <dsp:sp modelId="{AFA5C24B-B643-404C-B9EB-BF60738D3B60}">
      <dsp:nvSpPr>
        <dsp:cNvPr id="0" name=""/>
        <dsp:cNvSpPr/>
      </dsp:nvSpPr>
      <dsp:spPr>
        <a:xfrm>
          <a:off x="1754619" y="1742122"/>
          <a:ext cx="2697480" cy="2697480"/>
        </a:xfrm>
        <a:prstGeom prst="ellipse">
          <a:avLst/>
        </a:prstGeom>
        <a:solidFill>
          <a:srgbClr val="FFC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it-IT" sz="2600" kern="1200" dirty="0"/>
            <a:t>Libertà di circolazione e di soggiorno</a:t>
          </a:r>
        </a:p>
      </dsp:txBody>
      <dsp:txXfrm>
        <a:off x="2008631" y="2438971"/>
        <a:ext cx="1618488" cy="14836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5B27D-8D09-4249-8A46-CB74E04BCF51}">
      <dsp:nvSpPr>
        <dsp:cNvPr id="0" name=""/>
        <dsp:cNvSpPr/>
      </dsp:nvSpPr>
      <dsp:spPr>
        <a:xfrm>
          <a:off x="3373189" y="336"/>
          <a:ext cx="2397621" cy="2397621"/>
        </a:xfrm>
        <a:prstGeom prst="downArrow">
          <a:avLst>
            <a:gd name="adj1" fmla="val 50000"/>
            <a:gd name="adj2" fmla="val 35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chemeClr val="tx1"/>
              </a:solidFill>
            </a:rPr>
            <a:t>GIURISPRUDENZA CEDU</a:t>
          </a:r>
        </a:p>
      </dsp:txBody>
      <dsp:txXfrm>
        <a:off x="3972594" y="336"/>
        <a:ext cx="1198811" cy="1978037"/>
      </dsp:txXfrm>
    </dsp:sp>
    <dsp:sp modelId="{689496D1-5553-CE4A-BABC-4A86A649503B}">
      <dsp:nvSpPr>
        <dsp:cNvPr id="0" name=""/>
        <dsp:cNvSpPr/>
      </dsp:nvSpPr>
      <dsp:spPr>
        <a:xfrm rot="7200000">
          <a:off x="4760160" y="2402641"/>
          <a:ext cx="2397621" cy="2397621"/>
        </a:xfrm>
        <a:prstGeom prst="downArrow">
          <a:avLst>
            <a:gd name="adj1" fmla="val 50000"/>
            <a:gd name="adj2" fmla="val 35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GIURISPRUDENZA CGUE</a:t>
          </a:r>
        </a:p>
      </dsp:txBody>
      <dsp:txXfrm rot="-5400000">
        <a:off x="5151637" y="3106942"/>
        <a:ext cx="1978037" cy="1198811"/>
      </dsp:txXfrm>
    </dsp:sp>
    <dsp:sp modelId="{F5FFB902-64D1-114B-998B-FEB50300E781}">
      <dsp:nvSpPr>
        <dsp:cNvPr id="0" name=""/>
        <dsp:cNvSpPr/>
      </dsp:nvSpPr>
      <dsp:spPr>
        <a:xfrm rot="14400000">
          <a:off x="1986218" y="2402641"/>
          <a:ext cx="2397621" cy="2397621"/>
        </a:xfrm>
        <a:prstGeom prst="downArrow">
          <a:avLst>
            <a:gd name="adj1" fmla="val 50000"/>
            <a:gd name="adj2" fmla="val 35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GIURISPRUDENZA NAZIONALE</a:t>
          </a:r>
        </a:p>
      </dsp:txBody>
      <dsp:txXfrm rot="5400000">
        <a:off x="2014325" y="3106942"/>
        <a:ext cx="1978037" cy="119881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14/11/19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55715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14/11/19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84594271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16</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36</a:t>
            </a:fld>
            <a:endParaRPr lang="it-IT"/>
          </a:p>
        </p:txBody>
      </p:sp>
    </p:spTree>
    <p:extLst>
      <p:ext uri="{BB962C8B-B14F-4D97-AF65-F5344CB8AC3E}">
        <p14:creationId xmlns:p14="http://schemas.microsoft.com/office/powerpoint/2010/main" val="1512406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37</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4D6B343-03D9-004A-9B7D-A3AF558E8B87}" type="slidenum">
              <a:rPr lang="it-IT" smtClean="0"/>
              <a:pPr/>
              <a:t>43</a:t>
            </a:fld>
            <a:endParaRPr lang="it-IT"/>
          </a:p>
        </p:txBody>
      </p:sp>
    </p:spTree>
    <p:extLst>
      <p:ext uri="{BB962C8B-B14F-4D97-AF65-F5344CB8AC3E}">
        <p14:creationId xmlns:p14="http://schemas.microsoft.com/office/powerpoint/2010/main" val="398838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17</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18</a:t>
            </a:fld>
            <a:endParaRPr lang="it-IT"/>
          </a:p>
        </p:txBody>
      </p:sp>
    </p:spTree>
    <p:extLst>
      <p:ext uri="{BB962C8B-B14F-4D97-AF65-F5344CB8AC3E}">
        <p14:creationId xmlns:p14="http://schemas.microsoft.com/office/powerpoint/2010/main" val="25103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21</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31</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32</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33</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34</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35</a:t>
            </a:fld>
            <a:endParaRPr lang="it-IT"/>
          </a:p>
        </p:txBody>
      </p:sp>
    </p:spTree>
    <p:extLst>
      <p:ext uri="{BB962C8B-B14F-4D97-AF65-F5344CB8AC3E}">
        <p14:creationId xmlns:p14="http://schemas.microsoft.com/office/powerpoint/2010/main" val="3383793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5AA82-5962-1D4E-9CC5-D97076C057BC}"/>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BE85FDE-17C1-FE47-8A53-DC6EE663955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A007368-9DD2-E749-B79D-830D461A4BAE}"/>
              </a:ext>
            </a:extLst>
          </p:cNvPr>
          <p:cNvSpPr>
            <a:spLocks noGrp="1"/>
          </p:cNvSpPr>
          <p:nvPr>
            <p:ph type="dt" sz="half" idx="10"/>
          </p:nvPr>
        </p:nvSpPr>
        <p:spPr/>
        <p:txBody>
          <a:bodyPr/>
          <a:lstStyle/>
          <a:p>
            <a:fld id="{BB100C58-04AF-7844-97A9-77798D8CF43D}" type="datetime1">
              <a:rPr lang="it-IT" smtClean="0"/>
              <a:pPr/>
              <a:t>14/11/19</a:t>
            </a:fld>
            <a:endParaRPr lang="it-IT"/>
          </a:p>
        </p:txBody>
      </p:sp>
      <p:sp>
        <p:nvSpPr>
          <p:cNvPr id="5" name="Segnaposto piè di pagina 4">
            <a:extLst>
              <a:ext uri="{FF2B5EF4-FFF2-40B4-BE49-F238E27FC236}">
                <a16:creationId xmlns:a16="http://schemas.microsoft.com/office/drawing/2014/main" id="{944727BC-DB08-1644-9076-8E7E8B676A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42C9529-46C3-D546-ACFD-77023C362DC7}"/>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97834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F7AA6-14CB-BF49-BE2C-13A404FB13F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232272E-B371-2641-AE3B-065674058B7D}"/>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BB584A6-3B6C-154D-A315-584807F5F114}"/>
              </a:ext>
            </a:extLst>
          </p:cNvPr>
          <p:cNvSpPr>
            <a:spLocks noGrp="1"/>
          </p:cNvSpPr>
          <p:nvPr>
            <p:ph type="dt" sz="half" idx="10"/>
          </p:nvPr>
        </p:nvSpPr>
        <p:spPr/>
        <p:txBody>
          <a:bodyPr/>
          <a:lstStyle/>
          <a:p>
            <a:fld id="{E60D8DE2-4B42-9840-A462-8EC47F0B9D53}" type="datetime1">
              <a:rPr lang="it-IT" smtClean="0"/>
              <a:pPr/>
              <a:t>14/11/19</a:t>
            </a:fld>
            <a:endParaRPr lang="it-IT"/>
          </a:p>
        </p:txBody>
      </p:sp>
      <p:sp>
        <p:nvSpPr>
          <p:cNvPr id="5" name="Segnaposto piè di pagina 4">
            <a:extLst>
              <a:ext uri="{FF2B5EF4-FFF2-40B4-BE49-F238E27FC236}">
                <a16:creationId xmlns:a16="http://schemas.microsoft.com/office/drawing/2014/main" id="{22D90BAE-9706-C54C-8F43-1DEB1DD3BE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002F51-CE4E-0843-A555-26A13F921A8B}"/>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2115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CF0BB50-FD87-B240-9DE4-39B1A9C50506}"/>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A42DF23-746C-E048-8BC0-55BA26B694AD}"/>
              </a:ext>
            </a:extLst>
          </p:cNvPr>
          <p:cNvSpPr>
            <a:spLocks noGrp="1"/>
          </p:cNvSpPr>
          <p:nvPr>
            <p:ph type="body" orient="vert" idx="1"/>
          </p:nvPr>
        </p:nvSpPr>
        <p:spPr>
          <a:xfrm>
            <a:off x="628650" y="365125"/>
            <a:ext cx="5800725"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D665EE6-99B5-C245-8156-08BB5C59BD86}"/>
              </a:ext>
            </a:extLst>
          </p:cNvPr>
          <p:cNvSpPr>
            <a:spLocks noGrp="1"/>
          </p:cNvSpPr>
          <p:nvPr>
            <p:ph type="dt" sz="half" idx="10"/>
          </p:nvPr>
        </p:nvSpPr>
        <p:spPr/>
        <p:txBody>
          <a:bodyPr/>
          <a:lstStyle/>
          <a:p>
            <a:fld id="{7E2EFD00-4ED1-6A4E-9ED3-729722178ABC}" type="datetime1">
              <a:rPr lang="it-IT" smtClean="0"/>
              <a:pPr/>
              <a:t>14/11/19</a:t>
            </a:fld>
            <a:endParaRPr lang="it-IT"/>
          </a:p>
        </p:txBody>
      </p:sp>
      <p:sp>
        <p:nvSpPr>
          <p:cNvPr id="5" name="Segnaposto piè di pagina 4">
            <a:extLst>
              <a:ext uri="{FF2B5EF4-FFF2-40B4-BE49-F238E27FC236}">
                <a16:creationId xmlns:a16="http://schemas.microsoft.com/office/drawing/2014/main" id="{43C28A39-C21C-C542-995F-F38B64C7030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345B5B-FCA1-EF4C-A723-397938D9F301}"/>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63198815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DD1A80-B0C4-FD4D-90FF-72A557FC93B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D126B19-0EB5-4B49-97B6-DAC860353198}"/>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9985ABA-24E1-3945-A382-A32C0B83430C}"/>
              </a:ext>
            </a:extLst>
          </p:cNvPr>
          <p:cNvSpPr>
            <a:spLocks noGrp="1"/>
          </p:cNvSpPr>
          <p:nvPr>
            <p:ph type="dt" sz="half" idx="10"/>
          </p:nvPr>
        </p:nvSpPr>
        <p:spPr/>
        <p:txBody>
          <a:bodyPr/>
          <a:lstStyle/>
          <a:p>
            <a:fld id="{3B4A7DE8-2C1F-E946-B8AD-1DF947532FCB}" type="datetime1">
              <a:rPr lang="it-IT" smtClean="0"/>
              <a:pPr/>
              <a:t>14/11/19</a:t>
            </a:fld>
            <a:endParaRPr lang="it-IT"/>
          </a:p>
        </p:txBody>
      </p:sp>
      <p:sp>
        <p:nvSpPr>
          <p:cNvPr id="5" name="Segnaposto piè di pagina 4">
            <a:extLst>
              <a:ext uri="{FF2B5EF4-FFF2-40B4-BE49-F238E27FC236}">
                <a16:creationId xmlns:a16="http://schemas.microsoft.com/office/drawing/2014/main" id="{CD03B72F-774B-2243-A9C6-B1D8CBC832E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9C97254-EF29-8247-94D2-E8B01E10969D}"/>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856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E48361-905C-2142-8D95-DC0F8B544ADF}"/>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771E9B3-103F-B04E-9629-6F204A7C141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F44AFD5-E26A-AE48-A2EB-3C3898530369}"/>
              </a:ext>
            </a:extLst>
          </p:cNvPr>
          <p:cNvSpPr>
            <a:spLocks noGrp="1"/>
          </p:cNvSpPr>
          <p:nvPr>
            <p:ph type="dt" sz="half" idx="10"/>
          </p:nvPr>
        </p:nvSpPr>
        <p:spPr/>
        <p:txBody>
          <a:bodyPr/>
          <a:lstStyle/>
          <a:p>
            <a:fld id="{36C3CE42-C657-2A4A-AD68-21118C048F5C}" type="datetime1">
              <a:rPr lang="it-IT" smtClean="0"/>
              <a:pPr/>
              <a:t>14/11/19</a:t>
            </a:fld>
            <a:endParaRPr lang="it-IT"/>
          </a:p>
        </p:txBody>
      </p:sp>
      <p:sp>
        <p:nvSpPr>
          <p:cNvPr id="5" name="Segnaposto piè di pagina 4">
            <a:extLst>
              <a:ext uri="{FF2B5EF4-FFF2-40B4-BE49-F238E27FC236}">
                <a16:creationId xmlns:a16="http://schemas.microsoft.com/office/drawing/2014/main" id="{574B3AE9-3946-2340-9217-0E31F3DEE6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B118F4C-0489-2040-825C-5DB8A8B85EDE}"/>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88656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E700B7-0FDD-474B-92D0-1166FBDEF5F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0081F56-7BAA-A44D-B7AD-EAB2697207FB}"/>
              </a:ext>
            </a:extLst>
          </p:cNvPr>
          <p:cNvSpPr>
            <a:spLocks noGrp="1"/>
          </p:cNvSpPr>
          <p:nvPr>
            <p:ph sz="half" idx="1"/>
          </p:nvPr>
        </p:nvSpPr>
        <p:spPr>
          <a:xfrm>
            <a:off x="628650" y="1825625"/>
            <a:ext cx="38862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3AF648B5-568C-D741-878E-065F96F52BA8}"/>
              </a:ext>
            </a:extLst>
          </p:cNvPr>
          <p:cNvSpPr>
            <a:spLocks noGrp="1"/>
          </p:cNvSpPr>
          <p:nvPr>
            <p:ph sz="half" idx="2"/>
          </p:nvPr>
        </p:nvSpPr>
        <p:spPr>
          <a:xfrm>
            <a:off x="4629150" y="1825625"/>
            <a:ext cx="38862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4C9C72F-7DD4-734F-8E45-3C0A344E1311}"/>
              </a:ext>
            </a:extLst>
          </p:cNvPr>
          <p:cNvSpPr>
            <a:spLocks noGrp="1"/>
          </p:cNvSpPr>
          <p:nvPr>
            <p:ph type="dt" sz="half" idx="10"/>
          </p:nvPr>
        </p:nvSpPr>
        <p:spPr/>
        <p:txBody>
          <a:bodyPr/>
          <a:lstStyle/>
          <a:p>
            <a:fld id="{7E2EFD00-4ED1-6A4E-9ED3-729722178ABC}" type="datetime1">
              <a:rPr lang="it-IT" smtClean="0"/>
              <a:pPr/>
              <a:t>14/11/19</a:t>
            </a:fld>
            <a:endParaRPr lang="it-IT"/>
          </a:p>
        </p:txBody>
      </p:sp>
      <p:sp>
        <p:nvSpPr>
          <p:cNvPr id="6" name="Segnaposto piè di pagina 5">
            <a:extLst>
              <a:ext uri="{FF2B5EF4-FFF2-40B4-BE49-F238E27FC236}">
                <a16:creationId xmlns:a16="http://schemas.microsoft.com/office/drawing/2014/main" id="{3E5D34A3-76C6-634A-92AD-2AF1E4D4F97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83127D-6CE7-6749-8C78-4144335B38DA}"/>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25072023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B7A020-07AF-EE40-A767-C23C7AD33D15}"/>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8B38DED-9037-F84D-8FF5-C37E832F725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CBE958A-0F89-6D49-823D-4DAEC4EFC53E}"/>
              </a:ext>
            </a:extLst>
          </p:cNvPr>
          <p:cNvSpPr>
            <a:spLocks noGrp="1"/>
          </p:cNvSpPr>
          <p:nvPr>
            <p:ph sz="half" idx="2"/>
          </p:nvPr>
        </p:nvSpPr>
        <p:spPr>
          <a:xfrm>
            <a:off x="629842" y="2505075"/>
            <a:ext cx="3868340"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324186AF-EE68-2943-8375-E83DD19FE10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1C9F2372-33E2-D04B-BC99-B452E355C80F}"/>
              </a:ext>
            </a:extLst>
          </p:cNvPr>
          <p:cNvSpPr>
            <a:spLocks noGrp="1"/>
          </p:cNvSpPr>
          <p:nvPr>
            <p:ph sz="quarter" idx="4"/>
          </p:nvPr>
        </p:nvSpPr>
        <p:spPr>
          <a:xfrm>
            <a:off x="4629150" y="2505075"/>
            <a:ext cx="3887391"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BE14C859-B7B7-0C45-8228-36A25B9B8E5C}"/>
              </a:ext>
            </a:extLst>
          </p:cNvPr>
          <p:cNvSpPr>
            <a:spLocks noGrp="1"/>
          </p:cNvSpPr>
          <p:nvPr>
            <p:ph type="dt" sz="half" idx="10"/>
          </p:nvPr>
        </p:nvSpPr>
        <p:spPr/>
        <p:txBody>
          <a:bodyPr/>
          <a:lstStyle/>
          <a:p>
            <a:fld id="{3CF98B3E-A1F5-1D49-9B09-B96A7E5C1CA4}" type="datetime1">
              <a:rPr lang="it-IT" smtClean="0"/>
              <a:pPr/>
              <a:t>14/11/19</a:t>
            </a:fld>
            <a:endParaRPr lang="it-IT"/>
          </a:p>
        </p:txBody>
      </p:sp>
      <p:sp>
        <p:nvSpPr>
          <p:cNvPr id="8" name="Segnaposto piè di pagina 7">
            <a:extLst>
              <a:ext uri="{FF2B5EF4-FFF2-40B4-BE49-F238E27FC236}">
                <a16:creationId xmlns:a16="http://schemas.microsoft.com/office/drawing/2014/main" id="{28F3DD96-9D72-7447-98BB-930B5EBD758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85B3F00-9FF7-5D49-ACF7-D158B58E188A}"/>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5268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14AF18-3EFD-1E43-BCB3-C2D2F047D38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316BE53-88CE-A84F-BDD9-E0DA87DB7B13}"/>
              </a:ext>
            </a:extLst>
          </p:cNvPr>
          <p:cNvSpPr>
            <a:spLocks noGrp="1"/>
          </p:cNvSpPr>
          <p:nvPr>
            <p:ph type="dt" sz="half" idx="10"/>
          </p:nvPr>
        </p:nvSpPr>
        <p:spPr/>
        <p:txBody>
          <a:bodyPr/>
          <a:lstStyle/>
          <a:p>
            <a:fld id="{BE0F204D-D8E6-7344-8BFD-6159BD5FD65B}" type="datetime1">
              <a:rPr lang="it-IT" smtClean="0"/>
              <a:pPr/>
              <a:t>14/11/19</a:t>
            </a:fld>
            <a:endParaRPr lang="it-IT"/>
          </a:p>
        </p:txBody>
      </p:sp>
      <p:sp>
        <p:nvSpPr>
          <p:cNvPr id="4" name="Segnaposto piè di pagina 3">
            <a:extLst>
              <a:ext uri="{FF2B5EF4-FFF2-40B4-BE49-F238E27FC236}">
                <a16:creationId xmlns:a16="http://schemas.microsoft.com/office/drawing/2014/main" id="{EA770BA3-27FC-F04E-B30F-B4C1079904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DC12E1F-FBD7-2C4F-9C73-9E5F5D549C8D}"/>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63852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43E2D33-49EC-D448-9DA0-EFD95CBAC4EA}"/>
              </a:ext>
            </a:extLst>
          </p:cNvPr>
          <p:cNvSpPr>
            <a:spLocks noGrp="1"/>
          </p:cNvSpPr>
          <p:nvPr>
            <p:ph type="dt" sz="half" idx="10"/>
          </p:nvPr>
        </p:nvSpPr>
        <p:spPr/>
        <p:txBody>
          <a:bodyPr/>
          <a:lstStyle/>
          <a:p>
            <a:fld id="{7E2EFD00-4ED1-6A4E-9ED3-729722178ABC}" type="datetime1">
              <a:rPr lang="it-IT" smtClean="0"/>
              <a:pPr/>
              <a:t>14/11/19</a:t>
            </a:fld>
            <a:endParaRPr lang="it-IT"/>
          </a:p>
        </p:txBody>
      </p:sp>
      <p:sp>
        <p:nvSpPr>
          <p:cNvPr id="3" name="Segnaposto piè di pagina 2">
            <a:extLst>
              <a:ext uri="{FF2B5EF4-FFF2-40B4-BE49-F238E27FC236}">
                <a16:creationId xmlns:a16="http://schemas.microsoft.com/office/drawing/2014/main" id="{76C72499-0D57-8C4E-BF54-44569767C01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A041B68-358C-D54B-AC07-BDD2AF72035F}"/>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95848714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BAB89F-5CEF-464A-9417-C34D1D895625}"/>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007091-ECF8-5D4F-9235-5ABECE208A4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9846C599-8D0F-324E-968F-81B1AB87A0F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8F4036A-6B80-C54E-913D-2E6BFE1B2872}"/>
              </a:ext>
            </a:extLst>
          </p:cNvPr>
          <p:cNvSpPr>
            <a:spLocks noGrp="1"/>
          </p:cNvSpPr>
          <p:nvPr>
            <p:ph type="dt" sz="half" idx="10"/>
          </p:nvPr>
        </p:nvSpPr>
        <p:spPr/>
        <p:txBody>
          <a:bodyPr/>
          <a:lstStyle/>
          <a:p>
            <a:fld id="{8B020255-537F-6245-984B-CFB53661B286}" type="datetime1">
              <a:rPr lang="it-IT" smtClean="0"/>
              <a:pPr/>
              <a:t>14/11/19</a:t>
            </a:fld>
            <a:endParaRPr lang="it-IT"/>
          </a:p>
        </p:txBody>
      </p:sp>
      <p:sp>
        <p:nvSpPr>
          <p:cNvPr id="6" name="Segnaposto piè di pagina 5">
            <a:extLst>
              <a:ext uri="{FF2B5EF4-FFF2-40B4-BE49-F238E27FC236}">
                <a16:creationId xmlns:a16="http://schemas.microsoft.com/office/drawing/2014/main" id="{4D2A440F-91F6-F349-ACB1-9D9A2615760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D9B9821-A4A2-214F-A008-D21E46819E72}"/>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8286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F9B9C0-F242-244E-AB4A-550A1B8667A1}"/>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7351CF2-86C4-564A-9302-E8053DA41F2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86958874-96DE-1B49-9E12-D565708D8B0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E46A951-DFCA-B146-93E2-6CCDCB117957}"/>
              </a:ext>
            </a:extLst>
          </p:cNvPr>
          <p:cNvSpPr>
            <a:spLocks noGrp="1"/>
          </p:cNvSpPr>
          <p:nvPr>
            <p:ph type="dt" sz="half" idx="10"/>
          </p:nvPr>
        </p:nvSpPr>
        <p:spPr/>
        <p:txBody>
          <a:bodyPr/>
          <a:lstStyle/>
          <a:p>
            <a:fld id="{04E9105C-25A3-CA49-A27D-6C1509C1AA1F}" type="datetime1">
              <a:rPr lang="it-IT" smtClean="0"/>
              <a:pPr/>
              <a:t>14/11/19</a:t>
            </a:fld>
            <a:endParaRPr lang="it-IT"/>
          </a:p>
        </p:txBody>
      </p:sp>
      <p:sp>
        <p:nvSpPr>
          <p:cNvPr id="6" name="Segnaposto piè di pagina 5">
            <a:extLst>
              <a:ext uri="{FF2B5EF4-FFF2-40B4-BE49-F238E27FC236}">
                <a16:creationId xmlns:a16="http://schemas.microsoft.com/office/drawing/2014/main" id="{4DEFA519-D037-7E4E-A1C7-EB1D55C6FF9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F2DB0AA-B230-8848-AED3-B45E1780D560}"/>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09213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1AB4FD2-2840-5043-B55D-CC809617BFF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92D56A0-4A5C-CD46-B9CF-1151E883C8D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53F098F-D824-A140-A755-6FECEB4B261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E2EFD00-4ED1-6A4E-9ED3-729722178ABC}" type="datetime1">
              <a:rPr lang="it-IT" smtClean="0"/>
              <a:pPr/>
              <a:t>14/11/19</a:t>
            </a:fld>
            <a:endParaRPr lang="it-IT"/>
          </a:p>
        </p:txBody>
      </p:sp>
      <p:sp>
        <p:nvSpPr>
          <p:cNvPr id="5" name="Segnaposto piè di pagina 4">
            <a:extLst>
              <a:ext uri="{FF2B5EF4-FFF2-40B4-BE49-F238E27FC236}">
                <a16:creationId xmlns:a16="http://schemas.microsoft.com/office/drawing/2014/main" id="{C71991A8-13CA-9E45-A0F4-DA4E7B40C9B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CA6149F-9A83-064C-965D-09F6098FE66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2508495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altalex.com/documents/leggi/2014/04/29/ordinamento-dello-stato-civile-archivio-informatico-e-semplificazioni"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avanzato</a:t>
            </a:r>
          </a:p>
        </p:txBody>
      </p:sp>
      <p:sp>
        <p:nvSpPr>
          <p:cNvPr id="3" name="Sottotitolo 2"/>
          <p:cNvSpPr>
            <a:spLocks noGrp="1"/>
          </p:cNvSpPr>
          <p:nvPr>
            <p:ph type="subTitle" idx="1"/>
          </p:nvPr>
        </p:nvSpPr>
        <p:spPr/>
        <p:txBody>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 Trieste, 14 novembre 2019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CAPACITA’ DI AGIRE – CITTADINANZA</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u="sng" dirty="0"/>
              <a:t>Salvo deroghe ulteriori</a:t>
            </a:r>
            <a:r>
              <a:rPr lang="it-IT" dirty="0"/>
              <a:t>:</a:t>
            </a:r>
          </a:p>
          <a:p>
            <a:pPr algn="just"/>
            <a:r>
              <a:rPr lang="it-IT" dirty="0"/>
              <a:t>Per le condizioni speciali di capacità si applica la legge regolatrice dell’atto per cui è richiesta tale capacità: ad es. capacità a succedere regolata dalla </a:t>
            </a:r>
            <a:r>
              <a:rPr lang="it-IT" i="1" dirty="0" err="1"/>
              <a:t>lex</a:t>
            </a:r>
            <a:r>
              <a:rPr lang="it-IT" i="1" dirty="0"/>
              <a:t> </a:t>
            </a:r>
            <a:r>
              <a:rPr lang="it-IT" i="1" dirty="0" err="1"/>
              <a:t>successionis</a:t>
            </a:r>
            <a:endParaRPr lang="it-IT" i="1" dirty="0"/>
          </a:p>
          <a:p>
            <a:pPr algn="just"/>
            <a:r>
              <a:rPr lang="it-IT" dirty="0"/>
              <a:t>Metodo teleologico.</a:t>
            </a:r>
          </a:p>
          <a:p>
            <a:pPr algn="just"/>
            <a:r>
              <a:rPr lang="it-IT" dirty="0"/>
              <a:t>Tale soluzione vale anche per la disciplina dell’incapacità naturale non regolata da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extLst>
      <p:ext uri="{BB962C8B-B14F-4D97-AF65-F5344CB8AC3E}">
        <p14:creationId xmlns:p14="http://schemas.microsoft.com/office/powerpoint/2010/main" val="248155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TUTELA DEL CONTRAENTE IN BUONA FEDE– ART. 23, 2° e 3° co.</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dirty="0"/>
              <a:t>Caso </a:t>
            </a:r>
            <a:r>
              <a:rPr lang="it-IT" dirty="0" err="1"/>
              <a:t>Lizardi</a:t>
            </a:r>
            <a:r>
              <a:rPr lang="it-IT" dirty="0"/>
              <a:t> (Cass. Fr. 16.1.1891)</a:t>
            </a:r>
          </a:p>
          <a:p>
            <a:pPr algn="just"/>
            <a:r>
              <a:rPr lang="it-IT" dirty="0"/>
              <a:t>Art. 23, 2° </a:t>
            </a:r>
            <a:r>
              <a:rPr lang="it-IT" dirty="0" err="1"/>
              <a:t>co</a:t>
            </a:r>
            <a:r>
              <a:rPr lang="it-IT" dirty="0"/>
              <a:t>: incapace secondo l. nazionale capace secondo l. loci </a:t>
            </a:r>
            <a:r>
              <a:rPr lang="it-IT" dirty="0" err="1"/>
              <a:t>actus</a:t>
            </a:r>
            <a:r>
              <a:rPr lang="it-IT" dirty="0"/>
              <a:t> (art. 13 Reg. Roma I </a:t>
            </a:r>
            <a:r>
              <a:rPr lang="it-IT" dirty="0" err="1"/>
              <a:t>–</a:t>
            </a:r>
            <a:r>
              <a:rPr lang="it-IT" dirty="0"/>
              <a:t> art. 11 </a:t>
            </a:r>
            <a:r>
              <a:rPr lang="it-IT" dirty="0" err="1"/>
              <a:t>Conv</a:t>
            </a:r>
            <a:r>
              <a:rPr lang="it-IT" dirty="0"/>
              <a:t>. Roma, ma risolve i problemi di coordinamento dell’ambito di applicazione perché prevale su art. 23, 3°co.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74762"/>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a:t>
            </a:r>
            <a:r>
              <a:rPr lang="it-IT" dirty="0" err="1"/>
              <a:t>–</a:t>
            </a:r>
            <a:r>
              <a:rPr lang="it-IT" dirty="0"/>
              <a:t> ART. 24</a:t>
            </a:r>
          </a:p>
        </p:txBody>
      </p:sp>
      <p:sp>
        <p:nvSpPr>
          <p:cNvPr id="6" name="Segnaposto contenuto 5"/>
          <p:cNvSpPr>
            <a:spLocks noGrp="1"/>
          </p:cNvSpPr>
          <p:nvPr>
            <p:ph idx="1"/>
          </p:nvPr>
        </p:nvSpPr>
        <p:spPr>
          <a:xfrm>
            <a:off x="247814" y="1879600"/>
            <a:ext cx="8438987" cy="4841875"/>
          </a:xfrm>
        </p:spPr>
        <p:txBody>
          <a:bodyPr>
            <a:normAutofit/>
          </a:bodyPr>
          <a:lstStyle/>
          <a:p>
            <a:pPr algn="just"/>
            <a:r>
              <a:rPr lang="it-IT" sz="2800" dirty="0"/>
              <a:t>Rilevanza dei diritti fondamentali nel diritto internazionale: </a:t>
            </a:r>
            <a:r>
              <a:rPr lang="it-IT" sz="2800" dirty="0" err="1"/>
              <a:t>Dich</a:t>
            </a:r>
            <a:r>
              <a:rPr lang="it-IT" sz="2800" dirty="0"/>
              <a:t>. 1948, </a:t>
            </a:r>
            <a:r>
              <a:rPr lang="it-IT" sz="2800" dirty="0" err="1"/>
              <a:t>Cedu</a:t>
            </a:r>
            <a:r>
              <a:rPr lang="it-IT" sz="2800" dirty="0"/>
              <a:t> 1950, Patti 1966</a:t>
            </a:r>
          </a:p>
          <a:p>
            <a:pPr algn="just"/>
            <a:r>
              <a:rPr lang="it-IT" sz="2800" dirty="0"/>
              <a:t>Analiticità della l. 218/95.</a:t>
            </a:r>
          </a:p>
          <a:p>
            <a:pPr algn="just"/>
            <a:r>
              <a:rPr lang="it-IT" sz="2800" dirty="0"/>
              <a:t>Ambito di applicazione: diritti della personalità – diritti fondamentali privati che riguardano i bisogni dei singoli nei loro rapporti interpersonali: diritto alla vita, all’integrità fisica, diritto alla salute, all’onore, all’immagine, diritto al nome, ecc.</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a:t>
            </a:r>
            <a:r>
              <a:rPr lang="it-IT" dirty="0" err="1"/>
              <a:t>–</a:t>
            </a:r>
            <a:r>
              <a:rPr lang="it-IT" dirty="0"/>
              <a:t> ART. 24</a:t>
            </a:r>
          </a:p>
        </p:txBody>
      </p:sp>
      <p:sp>
        <p:nvSpPr>
          <p:cNvPr id="6" name="Segnaposto contenuto 5"/>
          <p:cNvSpPr>
            <a:spLocks noGrp="1"/>
          </p:cNvSpPr>
          <p:nvPr>
            <p:ph idx="1"/>
          </p:nvPr>
        </p:nvSpPr>
        <p:spPr>
          <a:xfrm>
            <a:off x="247814" y="2082800"/>
            <a:ext cx="8438987" cy="4638675"/>
          </a:xfrm>
        </p:spPr>
        <p:txBody>
          <a:bodyPr>
            <a:normAutofit/>
          </a:bodyPr>
          <a:lstStyle/>
          <a:p>
            <a:pPr algn="just"/>
            <a:r>
              <a:rPr lang="it-IT" sz="2800" dirty="0"/>
              <a:t>Cittadinanza/legge regolatrice del rapporto familiare/legge regolatrice dell’illecito in caso di violazione</a:t>
            </a:r>
          </a:p>
          <a:p>
            <a:pPr algn="just"/>
            <a:r>
              <a:rPr lang="it-IT" sz="2800" dirty="0"/>
              <a:t>Limiti: rinvio - ordine pubblico, norme di applicazione necessaria: es. l. 1967 n. 458 concernente il trapianto di rene; l. n. 1982 n. 164 sul transessualismo</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extLst>
      <p:ext uri="{BB962C8B-B14F-4D97-AF65-F5344CB8AC3E}">
        <p14:creationId xmlns:p14="http://schemas.microsoft.com/office/powerpoint/2010/main" val="289081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 ART. 24 - LIMITI</a:t>
            </a:r>
          </a:p>
        </p:txBody>
      </p:sp>
      <p:sp>
        <p:nvSpPr>
          <p:cNvPr id="6" name="Segnaposto contenuto 5"/>
          <p:cNvSpPr>
            <a:spLocks noGrp="1"/>
          </p:cNvSpPr>
          <p:nvPr>
            <p:ph idx="1"/>
          </p:nvPr>
        </p:nvSpPr>
        <p:spPr>
          <a:xfrm>
            <a:off x="247814" y="2082800"/>
            <a:ext cx="8438987" cy="4638675"/>
          </a:xfrm>
        </p:spPr>
        <p:txBody>
          <a:bodyPr>
            <a:normAutofit lnSpcReduction="10000"/>
          </a:bodyPr>
          <a:lstStyle/>
          <a:p>
            <a:pPr algn="just"/>
            <a:r>
              <a:rPr lang="it-IT" sz="2800" dirty="0"/>
              <a:t>CASO: cittadino straniero che intende effettuare mutamento di sesso- diritto fondamentale riconosciuto da fonti internazionali.</a:t>
            </a:r>
          </a:p>
          <a:p>
            <a:pPr algn="just"/>
            <a:endParaRPr lang="it-IT" sz="2800" dirty="0"/>
          </a:p>
          <a:p>
            <a:pPr algn="just"/>
            <a:r>
              <a:rPr lang="it-IT" sz="2800" dirty="0"/>
              <a:t>LEGGE NAZIONALE RICHIAMATA DALL’ART. 24: non lo consente (ad es. legge argentina o peruviana)…viene scartata per motivi di ORDINE PUBBLICO positivo (</a:t>
            </a:r>
            <a:r>
              <a:rPr lang="it-IT" sz="2800" dirty="0" err="1"/>
              <a:t>Trib</a:t>
            </a:r>
            <a:r>
              <a:rPr lang="it-IT" sz="2800" dirty="0"/>
              <a:t>. Milano, 17.7.2000).</a:t>
            </a:r>
          </a:p>
          <a:p>
            <a:pPr algn="just"/>
            <a:endParaRPr lang="it-IT" sz="2800" dirty="0"/>
          </a:p>
          <a:p>
            <a:pPr algn="just"/>
            <a:r>
              <a:rPr lang="it-IT" sz="2800" dirty="0"/>
              <a:t>Si impone l’applicazione della l. 164/1982+d.lgs.2011, n. 150- norme sulla rettificazione di sesso- norme di </a:t>
            </a:r>
            <a:r>
              <a:rPr lang="it-IT" sz="2800" dirty="0" err="1"/>
              <a:t>app.necessaria</a:t>
            </a:r>
            <a:r>
              <a:rPr lang="it-IT" sz="2800" dirty="0"/>
              <a:t>.</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extLst>
      <p:ext uri="{BB962C8B-B14F-4D97-AF65-F5344CB8AC3E}">
        <p14:creationId xmlns:p14="http://schemas.microsoft.com/office/powerpoint/2010/main" val="397217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CONSEGUENZE MUTAMENTO DI SESSO</a:t>
            </a:r>
          </a:p>
        </p:txBody>
      </p:sp>
      <p:sp>
        <p:nvSpPr>
          <p:cNvPr id="6" name="Segnaposto contenuto 5"/>
          <p:cNvSpPr>
            <a:spLocks noGrp="1"/>
          </p:cNvSpPr>
          <p:nvPr>
            <p:ph idx="1"/>
          </p:nvPr>
        </p:nvSpPr>
        <p:spPr>
          <a:xfrm>
            <a:off x="247814" y="2082800"/>
            <a:ext cx="8438987" cy="4638675"/>
          </a:xfrm>
        </p:spPr>
        <p:txBody>
          <a:bodyPr>
            <a:normAutofit fontScale="92500" lnSpcReduction="20000"/>
          </a:bodyPr>
          <a:lstStyle/>
          <a:p>
            <a:pPr algn="just"/>
            <a:r>
              <a:rPr lang="it-IT" sz="2800" dirty="0"/>
              <a:t>Divorzio imposto da art. 4 l. 1982/164.</a:t>
            </a:r>
          </a:p>
          <a:p>
            <a:pPr algn="just"/>
            <a:r>
              <a:rPr lang="it-IT" sz="2800" dirty="0" err="1"/>
              <a:t>Sent</a:t>
            </a:r>
            <a:r>
              <a:rPr lang="it-IT" sz="2800" dirty="0"/>
              <a:t>. Corte </a:t>
            </a:r>
            <a:r>
              <a:rPr lang="it-IT" sz="2800" dirty="0" err="1"/>
              <a:t>Cost</a:t>
            </a:r>
            <a:r>
              <a:rPr lang="it-IT" sz="2800" dirty="0"/>
              <a:t>. </a:t>
            </a:r>
            <a:r>
              <a:rPr lang="it-IT" sz="2800" dirty="0" err="1"/>
              <a:t>sent</a:t>
            </a:r>
            <a:r>
              <a:rPr lang="it-IT" sz="2800" dirty="0"/>
              <a:t>. 170 del 18.6.2014 ha affermato che il c.d. «divorzio imposto» contrasta con il diritto dell’individuo ad </a:t>
            </a:r>
            <a:r>
              <a:rPr lang="it-IT" sz="2800" b="1" dirty="0"/>
              <a:t>autodeterminarsi</a:t>
            </a:r>
            <a:r>
              <a:rPr lang="it-IT" sz="2800" dirty="0"/>
              <a:t> e con il diritto dei coniugi alla </a:t>
            </a:r>
            <a:r>
              <a:rPr lang="it-IT" sz="2800" b="1" dirty="0"/>
              <a:t>conservazione</a:t>
            </a:r>
            <a:r>
              <a:rPr lang="it-IT" sz="2800" dirty="0"/>
              <a:t> della </a:t>
            </a:r>
            <a:r>
              <a:rPr lang="it-IT" sz="2800" b="1" dirty="0"/>
              <a:t>preesistente</a:t>
            </a:r>
            <a:r>
              <a:rPr lang="it-IT" sz="2800" dirty="0"/>
              <a:t> </a:t>
            </a:r>
            <a:r>
              <a:rPr lang="it-IT" sz="2800" b="1" dirty="0"/>
              <a:t>dimensione</a:t>
            </a:r>
            <a:r>
              <a:rPr lang="it-IT" sz="2800" dirty="0"/>
              <a:t> </a:t>
            </a:r>
            <a:r>
              <a:rPr lang="it-IT" sz="2800" b="1" dirty="0"/>
              <a:t>relazionale. (dibattito- </a:t>
            </a:r>
            <a:r>
              <a:rPr lang="it-IT" sz="2800" b="1" dirty="0" err="1"/>
              <a:t>Cass</a:t>
            </a:r>
            <a:r>
              <a:rPr lang="it-IT" sz="2800" b="1" dirty="0"/>
              <a:t>. 2015)</a:t>
            </a:r>
          </a:p>
          <a:p>
            <a:pPr algn="just"/>
            <a:endParaRPr lang="it-IT" sz="2800" b="1" dirty="0"/>
          </a:p>
          <a:p>
            <a:pPr algn="just"/>
            <a:r>
              <a:rPr lang="it-IT" sz="2800" dirty="0"/>
              <a:t>L’art. 1, comma 27, Legge 76/2016 dispone che è </a:t>
            </a:r>
            <a:r>
              <a:rPr lang="it-IT" sz="2800" b="1" dirty="0"/>
              <a:t>automatica</a:t>
            </a:r>
            <a:r>
              <a:rPr lang="it-IT" sz="2800" dirty="0"/>
              <a:t> </a:t>
            </a:r>
            <a:r>
              <a:rPr lang="it-IT" sz="2800" b="1" dirty="0"/>
              <a:t>l’instaurazione</a:t>
            </a:r>
            <a:r>
              <a:rPr lang="it-IT" sz="2800" dirty="0"/>
              <a:t> </a:t>
            </a:r>
            <a:r>
              <a:rPr lang="it-IT" sz="2800" b="1" dirty="0"/>
              <a:t>dell’unione</a:t>
            </a:r>
            <a:r>
              <a:rPr lang="it-IT" sz="2800" dirty="0"/>
              <a:t> </a:t>
            </a:r>
            <a:r>
              <a:rPr lang="it-IT" sz="2800" b="1" dirty="0"/>
              <a:t>civile</a:t>
            </a:r>
            <a:r>
              <a:rPr lang="it-IT" sz="2800" dirty="0"/>
              <a:t> tra i coniugi che, a fronte della rettifica di attribuzione di sesso di uno dei medesimi, non hanno dichiarato la volontà di sciogliere il matrimonio o di cessarne gli effetti civili; altrimenti se non manifestano la volontà di mantenere il rapporto si </a:t>
            </a:r>
            <a:r>
              <a:rPr lang="it-IT" sz="2800"/>
              <a:t>verifica divorzio.</a:t>
            </a:r>
            <a:endParaRPr lang="it-IT" sz="2800" dirty="0"/>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extLst>
      <p:ext uri="{BB962C8B-B14F-4D97-AF65-F5344CB8AC3E}">
        <p14:creationId xmlns:p14="http://schemas.microsoft.com/office/powerpoint/2010/main" val="387549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Il diritto al nome</a:t>
            </a:r>
          </a:p>
        </p:txBody>
      </p:sp>
      <p:sp>
        <p:nvSpPr>
          <p:cNvPr id="3" name="Segnaposto contenuto 2"/>
          <p:cNvSpPr>
            <a:spLocks noGrp="1"/>
          </p:cNvSpPr>
          <p:nvPr>
            <p:ph idx="1"/>
          </p:nvPr>
        </p:nvSpPr>
        <p:spPr/>
        <p:txBody>
          <a:bodyPr>
            <a:normAutofit/>
          </a:bodyPr>
          <a:lstStyle/>
          <a:p>
            <a:pPr>
              <a:buFont typeface="Wingdings" pitchFamily="2" charset="2"/>
              <a:buChar char="v"/>
            </a:pPr>
            <a:r>
              <a:rPr lang="it-IT" dirty="0"/>
              <a:t>Diritto a portare e mantenere il (proprio) nome, espressione giuridica dell’identità personale di ciascun soggetto.</a:t>
            </a:r>
          </a:p>
          <a:p>
            <a:pPr>
              <a:buFont typeface="Wingdings" pitchFamily="2" charset="2"/>
              <a:buChar char="v"/>
            </a:pPr>
            <a:r>
              <a:rPr lang="it-IT" dirty="0"/>
              <a:t>Diritto personalissimo.</a:t>
            </a:r>
          </a:p>
          <a:p>
            <a:pPr>
              <a:buFont typeface="Wingdings" pitchFamily="2" charset="2"/>
              <a:buChar char="v"/>
            </a:pPr>
            <a:r>
              <a:rPr lang="it-IT" dirty="0"/>
              <a:t>Interesse pubblico: strumento per garantire l’ordine pubblico attraverso l’esatta identificazione di ciascun consociato.</a:t>
            </a:r>
          </a:p>
          <a:p>
            <a:pPr>
              <a:buFont typeface="Wingdings" pitchFamily="2" charset="2"/>
              <a:buChar char="v"/>
            </a:pPr>
            <a:r>
              <a:rPr lang="it-IT" dirty="0"/>
              <a:t>Interesse privato: estrinsecazione della propria identità all’interno della comunità sociale.</a:t>
            </a:r>
          </a:p>
        </p:txBody>
      </p:sp>
    </p:spTree>
    <p:extLst>
      <p:ext uri="{BB962C8B-B14F-4D97-AF65-F5344CB8AC3E}">
        <p14:creationId xmlns:p14="http://schemas.microsoft.com/office/powerpoint/2010/main" val="161658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pPr algn="ctr"/>
            <a:r>
              <a:rPr lang="it-IT" dirty="0"/>
              <a:t>DIRITTO AL NOME</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63392448"/>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9892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txBody>
          <a:bodyPr/>
          <a:lstStyle/>
          <a:p>
            <a:pPr algn="ctr"/>
            <a:r>
              <a:rPr lang="it-IT" dirty="0"/>
              <a:t>TUTELA DEL NOME AD OPERA CGUE</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55967388"/>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5931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r>
              <a:rPr lang="it-IT" sz="3600" dirty="0"/>
              <a:t>TUTELA DEL DIRITTO AL NOME </a:t>
            </a:r>
            <a:br>
              <a:rPr lang="it-IT" sz="3600" dirty="0"/>
            </a:br>
            <a:r>
              <a:rPr lang="it-IT" sz="3600" b="1" dirty="0"/>
              <a:t>nelle fonti internazionali</a:t>
            </a:r>
          </a:p>
        </p:txBody>
      </p:sp>
      <p:sp>
        <p:nvSpPr>
          <p:cNvPr id="3" name="Segnaposto contenuto 2"/>
          <p:cNvSpPr>
            <a:spLocks noGrp="1"/>
          </p:cNvSpPr>
          <p:nvPr>
            <p:ph idx="1"/>
          </p:nvPr>
        </p:nvSpPr>
        <p:spPr/>
        <p:txBody>
          <a:bodyPr>
            <a:normAutofit/>
          </a:bodyPr>
          <a:lstStyle/>
          <a:p>
            <a:pPr>
              <a:lnSpc>
                <a:spcPct val="90000"/>
              </a:lnSpc>
            </a:pPr>
            <a:r>
              <a:rPr lang="it-IT" sz="3000" dirty="0"/>
              <a:t> ART. 24 - PATTO DELLE NAZIONI UNITE SUI DIRITTI CIVILI E POLITICI DEL 19.12.1966</a:t>
            </a:r>
          </a:p>
          <a:p>
            <a:pPr>
              <a:lnSpc>
                <a:spcPct val="90000"/>
              </a:lnSpc>
            </a:pPr>
            <a:r>
              <a:rPr lang="it-IT" sz="3000" dirty="0"/>
              <a:t>ART. 7 - CONVENZIONE DELLE NAZIONI UNITE DEL 20.11.1989 SUI DIRITTI DEL FANCIULLO</a:t>
            </a:r>
          </a:p>
          <a:p>
            <a:pPr>
              <a:lnSpc>
                <a:spcPct val="90000"/>
              </a:lnSpc>
            </a:pPr>
            <a:r>
              <a:rPr lang="it-IT" sz="3000" dirty="0"/>
              <a:t>ART. 8 - CONVENZIONE EUROPEA DEI DIRITTI DELL’UOMO.</a:t>
            </a:r>
          </a:p>
          <a:p>
            <a:pPr>
              <a:lnSpc>
                <a:spcPct val="90000"/>
              </a:lnSpc>
            </a:pPr>
            <a:r>
              <a:rPr lang="it-IT" sz="3000" dirty="0"/>
              <a:t>CONVENZIONI DELLA COMMISSIONE DI STATO CIVILE INTERNAZIONALE</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CF423AFA-41F7-430E-AAA7-0BF2D3797F28}" type="slidenum">
              <a:rPr lang="it-IT"/>
              <a:pPr>
                <a:defRPr/>
              </a:pPr>
              <a:t>19</a:t>
            </a:fld>
            <a:endParaRPr lang="it-IT"/>
          </a:p>
        </p:txBody>
      </p:sp>
    </p:spTree>
    <p:extLst>
      <p:ext uri="{BB962C8B-B14F-4D97-AF65-F5344CB8AC3E}">
        <p14:creationId xmlns:p14="http://schemas.microsoft.com/office/powerpoint/2010/main" val="51035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NORME SPECIALI DI DIRITTO INTERNAZIONALE PRIVATO</a:t>
            </a:r>
          </a:p>
        </p:txBody>
      </p:sp>
      <p:sp>
        <p:nvSpPr>
          <p:cNvPr id="6" name="Segnaposto contenuto 5"/>
          <p:cNvSpPr>
            <a:spLocks noGrp="1"/>
          </p:cNvSpPr>
          <p:nvPr>
            <p:ph idx="1"/>
          </p:nvPr>
        </p:nvSpPr>
        <p:spPr>
          <a:xfrm>
            <a:off x="457201" y="2405472"/>
            <a:ext cx="8229600" cy="3720692"/>
          </a:xfrm>
        </p:spPr>
        <p:txBody>
          <a:bodyPr/>
          <a:lstStyle/>
          <a:p>
            <a:pPr algn="just"/>
            <a:r>
              <a:rPr lang="it-IT" u="sng" dirty="0"/>
              <a:t>Analiticità della l. 218/95 rispetto alle disposizioni preliminari al c.c. 1942:</a:t>
            </a:r>
          </a:p>
          <a:p>
            <a:pPr algn="just"/>
            <a:r>
              <a:rPr lang="it-IT" dirty="0"/>
              <a:t>Artt. 17 – 31 </a:t>
            </a:r>
            <a:r>
              <a:rPr lang="it-IT" dirty="0" err="1"/>
              <a:t>disp</a:t>
            </a:r>
            <a:r>
              <a:rPr lang="it-IT" dirty="0"/>
              <a:t>. </a:t>
            </a:r>
            <a:r>
              <a:rPr lang="it-IT" dirty="0" err="1"/>
              <a:t>prel</a:t>
            </a:r>
            <a:r>
              <a:rPr lang="it-IT" dirty="0"/>
              <a:t>./ artt. 20 – 63 l. 218/95</a:t>
            </a:r>
          </a:p>
          <a:p>
            <a:pPr algn="just"/>
            <a:r>
              <a:rPr lang="it-IT" dirty="0"/>
              <a:t>Assenza di modifiche della legge italiana di </a:t>
            </a:r>
            <a:r>
              <a:rPr lang="it-IT" dirty="0" err="1"/>
              <a:t>d.i.p</a:t>
            </a:r>
            <a:r>
              <a:rPr lang="it-IT" dirty="0"/>
              <a:t>. alla luce dell’adattamento alle Convenzioni internazionali e dell’adozione di atti rilevanti di diritto UE.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a:xfrm>
            <a:off x="255181" y="276447"/>
            <a:ext cx="8623005" cy="1982566"/>
          </a:xfrm>
          <a:solidFill>
            <a:schemeClr val="accent2"/>
          </a:solidFill>
        </p:spPr>
        <p:txBody>
          <a:bodyPr/>
          <a:lstStyle/>
          <a:p>
            <a:r>
              <a:rPr lang="it-IT" sz="3600" dirty="0"/>
              <a:t>TUTELA DEL DIRITTO AL NOME </a:t>
            </a:r>
            <a:br>
              <a:rPr lang="it-IT" sz="3600" dirty="0"/>
            </a:br>
            <a:r>
              <a:rPr lang="it-IT" sz="3600" b="1" dirty="0"/>
              <a:t>nel diritto dell’Unione europea</a:t>
            </a:r>
          </a:p>
        </p:txBody>
      </p:sp>
      <p:sp>
        <p:nvSpPr>
          <p:cNvPr id="3" name="Segnaposto contenuto 2"/>
          <p:cNvSpPr>
            <a:spLocks noGrp="1"/>
          </p:cNvSpPr>
          <p:nvPr>
            <p:ph idx="1"/>
          </p:nvPr>
        </p:nvSpPr>
        <p:spPr>
          <a:xfrm>
            <a:off x="457200" y="2259013"/>
            <a:ext cx="8229600" cy="2571750"/>
          </a:xfrm>
        </p:spPr>
        <p:txBody>
          <a:bodyPr>
            <a:normAutofit/>
          </a:bodyPr>
          <a:lstStyle/>
          <a:p>
            <a:pPr marL="0" indent="0">
              <a:buNone/>
            </a:pPr>
            <a:endParaRPr lang="it-IT" dirty="0"/>
          </a:p>
          <a:p>
            <a:r>
              <a:rPr lang="it-IT" dirty="0"/>
              <a:t>CGCE 2.10.2003, C- 148/02, Garcia Avello</a:t>
            </a:r>
          </a:p>
          <a:p>
            <a:endParaRPr lang="it-IT" dirty="0"/>
          </a:p>
          <a:p>
            <a:r>
              <a:rPr lang="it-IT" dirty="0"/>
              <a:t>CGCE 14.10.2008, C- 353/06, </a:t>
            </a:r>
            <a:r>
              <a:rPr lang="it-IT" dirty="0" err="1"/>
              <a:t>Grunkin</a:t>
            </a:r>
            <a:r>
              <a:rPr lang="it-IT" dirty="0"/>
              <a:t> Paul</a:t>
            </a:r>
          </a:p>
          <a:p>
            <a:endParaRPr lang="it-IT" dirty="0"/>
          </a:p>
        </p:txBody>
      </p:sp>
      <p:sp>
        <p:nvSpPr>
          <p:cNvPr id="5" name="Segnaposto piè di pagina 4"/>
          <p:cNvSpPr>
            <a:spLocks noGrp="1"/>
          </p:cNvSpPr>
          <p:nvPr>
            <p:ph type="ftr" sz="quarter" idx="11"/>
          </p:nvPr>
        </p:nvSpPr>
        <p:spPr/>
        <p:txBody>
          <a:bodyPr/>
          <a:lstStyle/>
          <a:p>
            <a:pPr>
              <a:defRPr/>
            </a:pPr>
            <a:r>
              <a:rPr lang="it-IT" dirty="0"/>
              <a:t>.</a:t>
            </a:r>
          </a:p>
        </p:txBody>
      </p:sp>
      <p:sp>
        <p:nvSpPr>
          <p:cNvPr id="4" name="Segnaposto numero diapositiva 3"/>
          <p:cNvSpPr>
            <a:spLocks noGrp="1"/>
          </p:cNvSpPr>
          <p:nvPr>
            <p:ph type="sldNum" sz="quarter" idx="12"/>
          </p:nvPr>
        </p:nvSpPr>
        <p:spPr/>
        <p:txBody>
          <a:bodyPr/>
          <a:lstStyle/>
          <a:p>
            <a:pPr>
              <a:defRPr/>
            </a:pPr>
            <a:fld id="{DB68FA0B-1657-460C-8D0E-5081F09920C2}" type="slidenum">
              <a:rPr lang="it-IT"/>
              <a:pPr>
                <a:defRPr/>
              </a:pPr>
              <a:t>20</a:t>
            </a:fld>
            <a:endParaRPr lang="it-IT"/>
          </a:p>
        </p:txBody>
      </p:sp>
    </p:spTree>
    <p:extLst>
      <p:ext uri="{BB962C8B-B14F-4D97-AF65-F5344CB8AC3E}">
        <p14:creationId xmlns:p14="http://schemas.microsoft.com/office/powerpoint/2010/main" val="36713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200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
            <a:ext cx="8229601" cy="1594884"/>
          </a:xfrm>
          <a:solidFill>
            <a:schemeClr val="accent2"/>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GIURISPRUDENZA CGCE</a:t>
            </a:r>
          </a:p>
        </p:txBody>
      </p:sp>
      <p:sp>
        <p:nvSpPr>
          <p:cNvPr id="3" name="Segnaposto contenuto 2"/>
          <p:cNvSpPr>
            <a:spLocks noGrp="1"/>
          </p:cNvSpPr>
          <p:nvPr>
            <p:ph sz="half" idx="1"/>
          </p:nvPr>
        </p:nvSpPr>
        <p:spPr>
          <a:xfrm>
            <a:off x="457200" y="1958660"/>
            <a:ext cx="4038600" cy="4167504"/>
          </a:xfrm>
        </p:spPr>
        <p:txBody>
          <a:bodyPr>
            <a:normAutofit/>
          </a:bodyPr>
          <a:lstStyle/>
          <a:p>
            <a:r>
              <a:rPr lang="it-IT" dirty="0"/>
              <a:t>Casa Garcia Avello, 02.10.2003 C-148/02</a:t>
            </a:r>
          </a:p>
          <a:p>
            <a:pPr>
              <a:buFont typeface="Arial" pitchFamily="34" charset="0"/>
              <a:buChar char="•"/>
            </a:pPr>
            <a:r>
              <a:rPr lang="it-IT" dirty="0"/>
              <a:t> Artt. 17 e 18 CE</a:t>
            </a:r>
          </a:p>
          <a:p>
            <a:pPr>
              <a:buFont typeface="Arial" pitchFamily="34" charset="0"/>
              <a:buChar char="•"/>
            </a:pPr>
            <a:endParaRPr lang="it-IT" dirty="0"/>
          </a:p>
          <a:p>
            <a:pPr>
              <a:buFont typeface="Arial" pitchFamily="34" charset="0"/>
              <a:buChar char="•"/>
            </a:pPr>
            <a:r>
              <a:rPr lang="it-IT" dirty="0"/>
              <a:t>Minori </a:t>
            </a:r>
            <a:r>
              <a:rPr lang="it-IT" dirty="0" err="1"/>
              <a:t>bipolidi</a:t>
            </a:r>
            <a:r>
              <a:rPr lang="it-IT" dirty="0"/>
              <a:t> (ES-BE), nati da genitori spagnoli </a:t>
            </a:r>
          </a:p>
          <a:p>
            <a:pPr>
              <a:buFont typeface="Arial" pitchFamily="34" charset="0"/>
              <a:buChar char="•"/>
            </a:pPr>
            <a:r>
              <a:rPr lang="it-IT" dirty="0"/>
              <a:t>Divieto di discriminazione sulla base della nazionalità</a:t>
            </a:r>
          </a:p>
          <a:p>
            <a:endParaRPr lang="it-IT" dirty="0"/>
          </a:p>
          <a:p>
            <a:endParaRPr lang="it-IT" dirty="0"/>
          </a:p>
          <a:p>
            <a:endParaRPr lang="it-IT" dirty="0"/>
          </a:p>
        </p:txBody>
      </p:sp>
      <p:sp>
        <p:nvSpPr>
          <p:cNvPr id="4" name="Segnaposto contenuto 3"/>
          <p:cNvSpPr>
            <a:spLocks noGrp="1"/>
          </p:cNvSpPr>
          <p:nvPr>
            <p:ph sz="half" idx="2"/>
          </p:nvPr>
        </p:nvSpPr>
        <p:spPr>
          <a:xfrm>
            <a:off x="4648200" y="1958660"/>
            <a:ext cx="4038600" cy="4167504"/>
          </a:xfrm>
        </p:spPr>
        <p:txBody>
          <a:bodyPr>
            <a:normAutofit/>
          </a:bodyPr>
          <a:lstStyle/>
          <a:p>
            <a:r>
              <a:rPr lang="it-IT" dirty="0"/>
              <a:t>Caso </a:t>
            </a:r>
            <a:r>
              <a:rPr lang="it-IT" dirty="0" err="1"/>
              <a:t>Grunkin</a:t>
            </a:r>
            <a:r>
              <a:rPr lang="it-IT" dirty="0"/>
              <a:t> Paul, 14.10.08, C- 353/06</a:t>
            </a:r>
          </a:p>
          <a:p>
            <a:pPr>
              <a:buFont typeface="Arial" pitchFamily="34" charset="0"/>
              <a:buChar char="•"/>
            </a:pPr>
            <a:r>
              <a:rPr lang="it-IT" dirty="0"/>
              <a:t>Art. 12 e 18 CE</a:t>
            </a:r>
          </a:p>
          <a:p>
            <a:pPr>
              <a:buFont typeface="Arial" pitchFamily="34" charset="0"/>
              <a:buChar char="•"/>
            </a:pPr>
            <a:endParaRPr lang="it-IT" dirty="0"/>
          </a:p>
          <a:p>
            <a:pPr>
              <a:buFont typeface="Arial" pitchFamily="34" charset="0"/>
              <a:buChar char="•"/>
            </a:pPr>
            <a:r>
              <a:rPr lang="it-IT" dirty="0"/>
              <a:t>Minore tedesco, nato e registrato in Danimarca </a:t>
            </a:r>
          </a:p>
          <a:p>
            <a:pPr>
              <a:buFont typeface="Arial" pitchFamily="34" charset="0"/>
              <a:buChar char="•"/>
            </a:pPr>
            <a:endParaRPr lang="it-IT" dirty="0"/>
          </a:p>
          <a:p>
            <a:pPr>
              <a:buFont typeface="Arial" pitchFamily="34" charset="0"/>
              <a:buChar char="•"/>
            </a:pPr>
            <a:r>
              <a:rPr lang="it-IT" dirty="0"/>
              <a:t>Diritto a mantenere un’unica identità all’interno dello spazio europeo</a:t>
            </a:r>
          </a:p>
        </p:txBody>
      </p:sp>
    </p:spTree>
    <p:extLst>
      <p:ext uri="{BB962C8B-B14F-4D97-AF65-F5344CB8AC3E}">
        <p14:creationId xmlns:p14="http://schemas.microsoft.com/office/powerpoint/2010/main" val="1768193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a:solidFill>
            <a:schemeClr val="accent2"/>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DIRITTO AL NOME E CITTADINANZA EUROPEA</a:t>
            </a:r>
          </a:p>
        </p:txBody>
      </p:sp>
      <p:sp>
        <p:nvSpPr>
          <p:cNvPr id="6" name="Segnaposto contenuto 5"/>
          <p:cNvSpPr>
            <a:spLocks noGrp="1"/>
          </p:cNvSpPr>
          <p:nvPr>
            <p:ph idx="1"/>
          </p:nvPr>
        </p:nvSpPr>
        <p:spPr>
          <a:xfrm>
            <a:off x="247814" y="1793876"/>
            <a:ext cx="8438987" cy="4927600"/>
          </a:xfrm>
        </p:spPr>
        <p:txBody>
          <a:bodyPr>
            <a:normAutofit/>
          </a:bodyPr>
          <a:lstStyle/>
          <a:p>
            <a:pPr algn="just"/>
            <a:r>
              <a:rPr lang="it-IT" dirty="0"/>
              <a:t>Tendenza al riconoscimento di un nome in maniera univoca all’interno dell’UE, nonostante le differenze normative esistenti all’interno del diritto civile dei vari Stati: CGCE, 2.10.2003 Garcia Avello; 14.10.2008 </a:t>
            </a:r>
            <a:r>
              <a:rPr lang="it-IT" dirty="0" err="1"/>
              <a:t>Grunkin</a:t>
            </a:r>
            <a:r>
              <a:rPr lang="it-IT" dirty="0"/>
              <a:t> Paul.</a:t>
            </a:r>
          </a:p>
          <a:p>
            <a:pPr algn="just"/>
            <a:r>
              <a:rPr lang="it-IT" dirty="0"/>
              <a:t>Disapplicazione di norme nazionali contrastanti con le prerogative della cittadinanza europea;</a:t>
            </a:r>
          </a:p>
          <a:p>
            <a:pPr algn="just"/>
            <a:r>
              <a:rPr lang="it-IT" dirty="0"/>
              <a:t>Art. 19, 2° co. L. 218/95?</a:t>
            </a:r>
          </a:p>
          <a:p>
            <a:pPr algn="just"/>
            <a:r>
              <a:rPr lang="it-IT" dirty="0"/>
              <a:t>Altre soluzioni possibili: </a:t>
            </a:r>
            <a:r>
              <a:rPr lang="it-IT" dirty="0" err="1"/>
              <a:t>Conv</a:t>
            </a:r>
            <a:r>
              <a:rPr lang="it-IT" dirty="0"/>
              <a:t>. Dell’</a:t>
            </a:r>
            <a:r>
              <a:rPr lang="it-IT" dirty="0" err="1"/>
              <a:t>Aja</a:t>
            </a:r>
            <a:r>
              <a:rPr lang="it-IT" dirty="0"/>
              <a:t> 1982 nome certificato </a:t>
            </a:r>
          </a:p>
          <a:p>
            <a:pPr algn="just"/>
            <a:endParaRPr lang="it-IT" dirty="0"/>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extLst>
      <p:ext uri="{BB962C8B-B14F-4D97-AF65-F5344CB8AC3E}">
        <p14:creationId xmlns:p14="http://schemas.microsoft.com/office/powerpoint/2010/main" val="343984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TUTELA DEL NOME E NORME NAZIONALI</a:t>
            </a:r>
          </a:p>
        </p:txBody>
      </p:sp>
      <p:sp>
        <p:nvSpPr>
          <p:cNvPr id="6" name="Segnaposto contenuto 5"/>
          <p:cNvSpPr>
            <a:spLocks noGrp="1"/>
          </p:cNvSpPr>
          <p:nvPr>
            <p:ph idx="1"/>
          </p:nvPr>
        </p:nvSpPr>
        <p:spPr>
          <a:xfrm>
            <a:off x="247814" y="2133600"/>
            <a:ext cx="8438987" cy="4587875"/>
          </a:xfrm>
        </p:spPr>
        <p:txBody>
          <a:bodyPr>
            <a:normAutofit/>
          </a:bodyPr>
          <a:lstStyle/>
          <a:p>
            <a:pPr algn="just"/>
            <a:r>
              <a:rPr lang="it-IT" sz="3200" dirty="0"/>
              <a:t>Disciplina del diritto al nome – l. regolatrice del rapporto familiare ≠ cittadinanza;</a:t>
            </a:r>
          </a:p>
          <a:p>
            <a:pPr algn="just"/>
            <a:r>
              <a:rPr lang="it-IT" sz="3200" dirty="0"/>
              <a:t>Difficile coordinamento con la Convenzione di Monaco di Baviera del 5.9.1980 in vigore per l’Italia dal 1.1.1990, che non prevede la l. regolatrice del rapporto familiare, ma solo la cittadinanza:</a:t>
            </a:r>
          </a:p>
          <a:p>
            <a:pPr marL="457148" lvl="1" indent="0" algn="just">
              <a:buNone/>
            </a:pPr>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3353877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PROFILI PROBLEMATICI DELLA DISCIPLINA NAZIONALE DEL DIRITTO AL NOME</a:t>
            </a:r>
          </a:p>
        </p:txBody>
      </p:sp>
      <p:sp>
        <p:nvSpPr>
          <p:cNvPr id="6" name="Segnaposto contenuto 5"/>
          <p:cNvSpPr>
            <a:spLocks noGrp="1"/>
          </p:cNvSpPr>
          <p:nvPr>
            <p:ph idx="1"/>
          </p:nvPr>
        </p:nvSpPr>
        <p:spPr>
          <a:xfrm>
            <a:off x="247814" y="2082800"/>
            <a:ext cx="8438987" cy="4638675"/>
          </a:xfrm>
        </p:spPr>
        <p:txBody>
          <a:bodyPr>
            <a:normAutofit/>
          </a:bodyPr>
          <a:lstStyle/>
          <a:p>
            <a:pPr algn="just"/>
            <a:r>
              <a:rPr lang="it-IT" sz="3200" dirty="0" err="1"/>
              <a:t>Cass</a:t>
            </a:r>
            <a:r>
              <a:rPr lang="it-IT" sz="3200" dirty="0"/>
              <a:t>. 13.XI.2015, n. 23291: divorzio tra cittadino italiano e cittadina svedese che in seguito al matrimonio aveva scelto di acquisire il cognome del marito come previsto dalla sua legge nazionale (art. 24 l. 218/95).</a:t>
            </a:r>
          </a:p>
          <a:p>
            <a:pPr algn="just"/>
            <a:r>
              <a:rPr lang="it-IT" sz="3200" dirty="0"/>
              <a:t>Il giudice di primo grado vieta alla moglie divorziata l’uso del cognome del marito secondo quanto previsto dall’art. 5 l. 1970/898-legge regolatrice rapporto di famiglia</a:t>
            </a:r>
          </a:p>
          <a:p>
            <a:pPr marL="457148" lvl="1" indent="0" algn="just">
              <a:buNone/>
            </a:pPr>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extLst>
      <p:ext uri="{BB962C8B-B14F-4D97-AF65-F5344CB8AC3E}">
        <p14:creationId xmlns:p14="http://schemas.microsoft.com/office/powerpoint/2010/main" val="336552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PROFILI PROBLEMATICI DELLA DISCIPLINA NAZIONALE DEL DIRITTO AL NOME</a:t>
            </a:r>
          </a:p>
        </p:txBody>
      </p:sp>
      <p:sp>
        <p:nvSpPr>
          <p:cNvPr id="6" name="Segnaposto contenuto 5"/>
          <p:cNvSpPr>
            <a:spLocks noGrp="1"/>
          </p:cNvSpPr>
          <p:nvPr>
            <p:ph idx="1"/>
          </p:nvPr>
        </p:nvSpPr>
        <p:spPr>
          <a:xfrm>
            <a:off x="247814" y="2082800"/>
            <a:ext cx="8438987" cy="4638675"/>
          </a:xfrm>
        </p:spPr>
        <p:txBody>
          <a:bodyPr>
            <a:normAutofit/>
          </a:bodyPr>
          <a:lstStyle/>
          <a:p>
            <a:pPr algn="just"/>
            <a:r>
              <a:rPr lang="it-IT" sz="2800" u="sng" dirty="0"/>
              <a:t>Moglie divorziata fa ricorso in appello </a:t>
            </a:r>
            <a:r>
              <a:rPr lang="it-IT" sz="2800" dirty="0"/>
              <a:t>per continuare a usare il cognome del marito: qui le danno ragione affermando che in base alla legge svedese spetta alla moglie la scelta sul mantenimento del cognome del marito.</a:t>
            </a:r>
          </a:p>
          <a:p>
            <a:pPr algn="just"/>
            <a:r>
              <a:rPr lang="it-IT" sz="2800" u="sng" dirty="0"/>
              <a:t>Marito fa ricorso in Cassazione </a:t>
            </a:r>
            <a:r>
              <a:rPr lang="it-IT" sz="2800" dirty="0"/>
              <a:t>dicendo che se al divorzio si era applicata la legge italiana questa doveva valere anche per il diritto al nome.</a:t>
            </a:r>
          </a:p>
          <a:p>
            <a:pPr marL="457148" lvl="1" indent="0" algn="just">
              <a:buNone/>
            </a:pPr>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extLst>
      <p:ext uri="{BB962C8B-B14F-4D97-AF65-F5344CB8AC3E}">
        <p14:creationId xmlns:p14="http://schemas.microsoft.com/office/powerpoint/2010/main" val="396978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PROFILI PROBLEMATICI DELLA DISCIPLINA NAZIONALE DEL DIRITTO AL NOME</a:t>
            </a:r>
          </a:p>
        </p:txBody>
      </p:sp>
      <p:sp>
        <p:nvSpPr>
          <p:cNvPr id="6" name="Segnaposto contenuto 5"/>
          <p:cNvSpPr>
            <a:spLocks noGrp="1"/>
          </p:cNvSpPr>
          <p:nvPr>
            <p:ph idx="1"/>
          </p:nvPr>
        </p:nvSpPr>
        <p:spPr>
          <a:xfrm>
            <a:off x="247814" y="2082800"/>
            <a:ext cx="8438987" cy="4638675"/>
          </a:xfrm>
        </p:spPr>
        <p:txBody>
          <a:bodyPr>
            <a:normAutofit lnSpcReduction="10000"/>
          </a:bodyPr>
          <a:lstStyle/>
          <a:p>
            <a:pPr marL="457148" lvl="1" indent="0" algn="just">
              <a:buNone/>
            </a:pPr>
            <a:r>
              <a:rPr lang="it-IT" sz="3200" u="sng" dirty="0"/>
              <a:t>La Cassazione </a:t>
            </a:r>
            <a:r>
              <a:rPr lang="it-IT" sz="3200" dirty="0"/>
              <a:t>rigetta il ricorso del marito confermando la soluzione della Corte d’Appello, affermando però che l’applicazione del cognome del marito si fondava non tanto sull’applicazione della legge italiana  - regolatrice del divorzio – ma sulla giurisprudenza Garcia Avello, secondo la quale </a:t>
            </a:r>
            <a:r>
              <a:rPr lang="it-IT" sz="3200" b="1" i="1" u="sng" dirty="0"/>
              <a:t>“le norme di conflitto devono venire applicate in modo da non ostacolare la libera circolazione tra le persone</a:t>
            </a:r>
            <a:r>
              <a:rPr lang="it-IT" sz="3200" dirty="0"/>
              <a:t>” nelle fattispecie a carattere transnazionale.</a:t>
            </a:r>
          </a:p>
          <a:p>
            <a:pPr marL="457148" lvl="1" indent="0" algn="just">
              <a:buNone/>
            </a:pPr>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extLst>
      <p:ext uri="{BB962C8B-B14F-4D97-AF65-F5344CB8AC3E}">
        <p14:creationId xmlns:p14="http://schemas.microsoft.com/office/powerpoint/2010/main" val="3054059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PROFILI PROBLEMATICI DELLA DISCIPLINA NAZIONALE DEL DIRITTO AL NOME</a:t>
            </a:r>
          </a:p>
        </p:txBody>
      </p:sp>
      <p:sp>
        <p:nvSpPr>
          <p:cNvPr id="6" name="Segnaposto contenuto 5"/>
          <p:cNvSpPr>
            <a:spLocks noGrp="1"/>
          </p:cNvSpPr>
          <p:nvPr>
            <p:ph idx="1"/>
          </p:nvPr>
        </p:nvSpPr>
        <p:spPr>
          <a:xfrm>
            <a:off x="247814" y="2082800"/>
            <a:ext cx="8438987" cy="4638675"/>
          </a:xfrm>
        </p:spPr>
        <p:txBody>
          <a:bodyPr>
            <a:normAutofit/>
          </a:bodyPr>
          <a:lstStyle/>
          <a:p>
            <a:pPr algn="just"/>
            <a:r>
              <a:rPr lang="it-IT" sz="2800" u="sng" dirty="0"/>
              <a:t>Nel caso specifico, La Cassazione </a:t>
            </a:r>
            <a:r>
              <a:rPr lang="it-IT" sz="2800" dirty="0"/>
              <a:t>precisa che nel caso in questione non rileva l’art. 24 della l. 218/95 ma la disciplina della </a:t>
            </a:r>
            <a:r>
              <a:rPr lang="it-IT" sz="2800" b="1" u="sng" dirty="0"/>
              <a:t>Convenzione di Monaco del 5 settembre 1980 sulla legge applicabile ai nomi e ai </a:t>
            </a:r>
            <a:r>
              <a:rPr lang="it-IT" sz="2800" b="1" u="sng" dirty="0" err="1"/>
              <a:t>cognomi.</a:t>
            </a:r>
            <a:r>
              <a:rPr lang="it-IT" sz="2800" dirty="0" err="1"/>
              <a:t>-che</a:t>
            </a:r>
            <a:r>
              <a:rPr lang="it-IT" sz="2800" dirty="0"/>
              <a:t> richiama la legge di cittadinanza senza attribuire rilievo alla legge regolatrice del rapporto familiare da cui il nome deriva.</a:t>
            </a:r>
          </a:p>
          <a:p>
            <a:pPr marL="457148" lvl="1" indent="0" algn="just">
              <a:buNone/>
            </a:pPr>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27</a:t>
            </a:fld>
            <a:endParaRPr lang="it-IT"/>
          </a:p>
        </p:txBody>
      </p:sp>
    </p:spTree>
    <p:extLst>
      <p:ext uri="{BB962C8B-B14F-4D97-AF65-F5344CB8AC3E}">
        <p14:creationId xmlns:p14="http://schemas.microsoft.com/office/powerpoint/2010/main" val="340607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6567" y="2998381"/>
            <a:ext cx="8240233" cy="3369082"/>
          </a:xfrm>
        </p:spPr>
        <p:txBody>
          <a:bodyPr/>
          <a:lstStyle/>
          <a:p>
            <a:pPr>
              <a:buFont typeface="Arial" charset="0"/>
              <a:buNone/>
            </a:pPr>
            <a:r>
              <a:rPr lang="it-IT" sz="3200" dirty="0"/>
              <a:t>I FASE - COOPERAZIONE</a:t>
            </a:r>
          </a:p>
          <a:p>
            <a:r>
              <a:rPr lang="it-IT" b="1" dirty="0"/>
              <a:t>Convenzione di Istanbul del 4.9.1958 sui cambiamenti di nomi e cognomi</a:t>
            </a:r>
          </a:p>
          <a:p>
            <a:r>
              <a:rPr lang="it-IT" b="1" dirty="0"/>
              <a:t>Convenzione di Berna del 13.9.1973 sull’indicazione dei nomi e cognomi nei registri dello stato civile</a:t>
            </a:r>
          </a:p>
          <a:p>
            <a:r>
              <a:rPr lang="it-IT" b="1" dirty="0"/>
              <a:t>Convenzione di Monaco di Baviera del 5.9.1980 sulla legge applicabile ai nomi</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5472F343-FEC4-4F00-9A50-110F1111F40F}" type="slidenum">
              <a:rPr lang="it-IT"/>
              <a:pPr>
                <a:defRPr/>
              </a:pPr>
              <a:t>28</a:t>
            </a:fld>
            <a:endParaRPr lang="it-IT"/>
          </a:p>
        </p:txBody>
      </p:sp>
      <p:sp>
        <p:nvSpPr>
          <p:cNvPr id="19462" name="Titolo 1"/>
          <p:cNvSpPr>
            <a:spLocks/>
          </p:cNvSpPr>
          <p:nvPr/>
        </p:nvSpPr>
        <p:spPr bwMode="auto">
          <a:xfrm>
            <a:off x="1" y="261938"/>
            <a:ext cx="8686800" cy="2141020"/>
          </a:xfrm>
          <a:prstGeom prst="rect">
            <a:avLst/>
          </a:prstGeom>
          <a:solidFill>
            <a:srgbClr val="92D050"/>
          </a:solidFill>
          <a:ln w="9525">
            <a:noFill/>
            <a:miter lim="800000"/>
            <a:headEnd/>
            <a:tailEnd/>
          </a:ln>
        </p:spPr>
        <p:txBody>
          <a:bodyPr anchor="ctr"/>
          <a:lstStyle/>
          <a:p>
            <a:pPr algn="just"/>
            <a:r>
              <a:rPr lang="it-IT" sz="3600" dirty="0">
                <a:latin typeface="Calibri" pitchFamily="34" charset="0"/>
              </a:rPr>
              <a:t>TUTELA DEL DIRITTO AL NOME </a:t>
            </a:r>
            <a:br>
              <a:rPr lang="it-IT" sz="3600" dirty="0">
                <a:latin typeface="Calibri" pitchFamily="34" charset="0"/>
              </a:rPr>
            </a:br>
            <a:r>
              <a:rPr lang="it-IT" sz="3600" dirty="0">
                <a:latin typeface="Calibri" pitchFamily="34" charset="0"/>
              </a:rPr>
              <a:t>nell’attività della CSC (Commissione internazionale dello stato civile – 1952 – Lussemburgo)- Italia dal 1958</a:t>
            </a:r>
          </a:p>
        </p:txBody>
      </p:sp>
    </p:spTree>
    <p:extLst>
      <p:ext uri="{BB962C8B-B14F-4D97-AF65-F5344CB8AC3E}">
        <p14:creationId xmlns:p14="http://schemas.microsoft.com/office/powerpoint/2010/main" val="262295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457200" y="1633538"/>
            <a:ext cx="8229600" cy="1143000"/>
          </a:xfrm>
        </p:spPr>
        <p:txBody>
          <a:bodyPr/>
          <a:lstStyle/>
          <a:p>
            <a:pPr algn="l"/>
            <a:r>
              <a:rPr lang="it-IT" sz="3200" dirty="0"/>
              <a:t>II FASE - RICONOSCIMENTO</a:t>
            </a:r>
          </a:p>
        </p:txBody>
      </p:sp>
      <p:sp>
        <p:nvSpPr>
          <p:cNvPr id="3" name="Segnaposto contenuto 2"/>
          <p:cNvSpPr>
            <a:spLocks noGrp="1"/>
          </p:cNvSpPr>
          <p:nvPr>
            <p:ph idx="1"/>
          </p:nvPr>
        </p:nvSpPr>
        <p:spPr>
          <a:xfrm>
            <a:off x="457200" y="2873375"/>
            <a:ext cx="8229600" cy="4525963"/>
          </a:xfrm>
        </p:spPr>
        <p:txBody>
          <a:bodyPr>
            <a:normAutofit/>
          </a:bodyPr>
          <a:lstStyle/>
          <a:p>
            <a:r>
              <a:rPr lang="it-IT" sz="2800" b="1" dirty="0"/>
              <a:t>Convenzione di Antalya del 16.9.2005</a:t>
            </a:r>
          </a:p>
          <a:p>
            <a:pPr>
              <a:buFont typeface="Arial" charset="0"/>
              <a:buNone/>
            </a:pPr>
            <a:r>
              <a:rPr lang="it-IT" sz="2800" b="1" dirty="0"/>
              <a:t> sul riconoscimento dei nomi</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C7BD08E4-2482-42D0-B60C-CB18B4367EEB}" type="slidenum">
              <a:rPr lang="it-IT"/>
              <a:pPr>
                <a:defRPr/>
              </a:pPr>
              <a:t>29</a:t>
            </a:fld>
            <a:endParaRPr lang="it-IT"/>
          </a:p>
        </p:txBody>
      </p:sp>
      <p:sp>
        <p:nvSpPr>
          <p:cNvPr id="20486" name="Titolo 1"/>
          <p:cNvSpPr>
            <a:spLocks/>
          </p:cNvSpPr>
          <p:nvPr/>
        </p:nvSpPr>
        <p:spPr bwMode="auto">
          <a:xfrm>
            <a:off x="682625" y="261938"/>
            <a:ext cx="8004175" cy="1677987"/>
          </a:xfrm>
          <a:prstGeom prst="rect">
            <a:avLst/>
          </a:prstGeom>
          <a:solidFill>
            <a:srgbClr val="92D050"/>
          </a:solidFill>
          <a:ln w="9525">
            <a:noFill/>
            <a:miter lim="800000"/>
            <a:headEnd/>
            <a:tailEnd/>
          </a:ln>
        </p:spPr>
        <p:txBody>
          <a:bodyPr anchor="ctr"/>
          <a:lstStyle/>
          <a:p>
            <a:pPr algn="ctr"/>
            <a:r>
              <a:rPr lang="it-IT" sz="2800" dirty="0">
                <a:latin typeface="Calibri" pitchFamily="34" charset="0"/>
              </a:rPr>
              <a:t>TUTELA DEL DIRITTO AL NOME </a:t>
            </a:r>
            <a:br>
              <a:rPr lang="it-IT" sz="2800" dirty="0">
                <a:latin typeface="Calibri" pitchFamily="34" charset="0"/>
              </a:rPr>
            </a:br>
            <a:r>
              <a:rPr lang="it-IT" sz="2800" dirty="0">
                <a:latin typeface="Calibri" pitchFamily="34" charset="0"/>
              </a:rPr>
              <a:t>nell’attività della CSC </a:t>
            </a:r>
            <a:endParaRPr lang="it-IT" sz="2800" i="1" dirty="0">
              <a:latin typeface="Calibri" pitchFamily="34" charset="0"/>
            </a:endParaRPr>
          </a:p>
        </p:txBody>
      </p:sp>
    </p:spTree>
    <p:extLst>
      <p:ext uri="{BB962C8B-B14F-4D97-AF65-F5344CB8AC3E}">
        <p14:creationId xmlns:p14="http://schemas.microsoft.com/office/powerpoint/2010/main" val="5812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CAPACITA’, DIRITTI FONDAMENTALI DELLE PERSONE FISICHE </a:t>
            </a:r>
            <a:r>
              <a:rPr lang="it-IT" dirty="0" err="1"/>
              <a:t>–</a:t>
            </a:r>
            <a:r>
              <a:rPr lang="it-IT" dirty="0"/>
              <a:t> </a:t>
            </a:r>
            <a:r>
              <a:rPr lang="it-IT" dirty="0" err="1"/>
              <a:t>ARTT</a:t>
            </a:r>
            <a:r>
              <a:rPr lang="it-IT" dirty="0"/>
              <a:t>. 20 </a:t>
            </a:r>
            <a:r>
              <a:rPr lang="it-IT"/>
              <a:t>- 24</a:t>
            </a:r>
            <a:endParaRPr lang="it-IT" dirty="0"/>
          </a:p>
        </p:txBody>
      </p:sp>
      <p:sp>
        <p:nvSpPr>
          <p:cNvPr id="6" name="Segnaposto contenuto 5"/>
          <p:cNvSpPr>
            <a:spLocks noGrp="1"/>
          </p:cNvSpPr>
          <p:nvPr>
            <p:ph idx="1"/>
          </p:nvPr>
        </p:nvSpPr>
        <p:spPr>
          <a:xfrm>
            <a:off x="457201" y="2405472"/>
            <a:ext cx="8229600" cy="3720692"/>
          </a:xfrm>
        </p:spPr>
        <p:txBody>
          <a:bodyPr/>
          <a:lstStyle/>
          <a:p>
            <a:pPr algn="just"/>
            <a:r>
              <a:rPr lang="it-IT" u="sng" dirty="0"/>
              <a:t>Capacità giuridica:</a:t>
            </a:r>
            <a:r>
              <a:rPr lang="it-IT" dirty="0"/>
              <a:t> cittadinanza salvo applicazione </a:t>
            </a:r>
            <a:r>
              <a:rPr lang="it-IT" dirty="0" err="1"/>
              <a:t>lex</a:t>
            </a:r>
            <a:r>
              <a:rPr lang="it-IT" dirty="0"/>
              <a:t> </a:t>
            </a:r>
            <a:r>
              <a:rPr lang="it-IT" dirty="0" err="1"/>
              <a:t>causae</a:t>
            </a:r>
            <a:r>
              <a:rPr lang="it-IT" dirty="0"/>
              <a:t> (legge regolatrice di un rapporto per le condizioni speciali).</a:t>
            </a:r>
          </a:p>
          <a:p>
            <a:pPr algn="just"/>
            <a:endParaRPr lang="it-IT" dirty="0"/>
          </a:p>
          <a:p>
            <a:pPr algn="just"/>
            <a:r>
              <a:rPr lang="it-IT" dirty="0"/>
              <a:t>Conferma di analiticità della l. 218/95 – aspetto distinto da rapporti di famiglia e diritti della personalità.</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extLst>
      <p:ext uri="{BB962C8B-B14F-4D97-AF65-F5344CB8AC3E}">
        <p14:creationId xmlns:p14="http://schemas.microsoft.com/office/powerpoint/2010/main" val="64467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457200" y="1633538"/>
            <a:ext cx="8229600" cy="131467"/>
          </a:xfrm>
        </p:spPr>
        <p:txBody>
          <a:bodyPr>
            <a:normAutofit fontScale="90000"/>
          </a:bodyPr>
          <a:lstStyle/>
          <a:p>
            <a:pPr algn="l"/>
            <a:endParaRPr lang="it-IT" sz="3200" dirty="0"/>
          </a:p>
        </p:txBody>
      </p:sp>
      <p:sp>
        <p:nvSpPr>
          <p:cNvPr id="3" name="Segnaposto contenuto 2"/>
          <p:cNvSpPr>
            <a:spLocks noGrp="1"/>
          </p:cNvSpPr>
          <p:nvPr>
            <p:ph idx="1"/>
          </p:nvPr>
        </p:nvSpPr>
        <p:spPr>
          <a:xfrm>
            <a:off x="255181" y="1765005"/>
            <a:ext cx="8431619" cy="5634333"/>
          </a:xfrm>
        </p:spPr>
        <p:txBody>
          <a:bodyPr>
            <a:normAutofit/>
          </a:bodyPr>
          <a:lstStyle/>
          <a:p>
            <a:r>
              <a:rPr lang="it-IT" sz="2800" b="1" dirty="0"/>
              <a:t>ART. 8: Ogni persona ha diritto al rispetto della propria vita privata e familiare, del proprio domicilio e della propria corrispondenza.</a:t>
            </a:r>
          </a:p>
          <a:p>
            <a:r>
              <a:rPr lang="it-IT" sz="2800" b="1" dirty="0"/>
              <a:t>Non può esservi ingerenza di una autorità pubblica nell’esercizio di tale diritto a meno che tale ingerenza sia prevista dalla legge e costituisca una misura che in una società democratica è necessaria alla sicurezza nazionale, alla pubblica sicurezza, al benessere economico del paese, alla difesa dell’</a:t>
            </a:r>
            <a:r>
              <a:rPr lang="it-IT" sz="2800" b="1" dirty="0" err="1"/>
              <a:t>ordine,e</a:t>
            </a:r>
            <a:r>
              <a:rPr lang="it-IT" sz="2800" b="1" dirty="0"/>
              <a:t> alla prevenzione dei reati, alla protezione della salute o della morale, o alla protezione dei diritti e delle libertà altrui.</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C7BD08E4-2482-42D0-B60C-CB18B4367EEB}" type="slidenum">
              <a:rPr lang="it-IT"/>
              <a:pPr>
                <a:defRPr/>
              </a:pPr>
              <a:t>30</a:t>
            </a:fld>
            <a:endParaRPr lang="it-IT"/>
          </a:p>
        </p:txBody>
      </p:sp>
      <p:sp>
        <p:nvSpPr>
          <p:cNvPr id="20486" name="Titolo 1"/>
          <p:cNvSpPr>
            <a:spLocks/>
          </p:cNvSpPr>
          <p:nvPr/>
        </p:nvSpPr>
        <p:spPr bwMode="auto">
          <a:xfrm>
            <a:off x="255181" y="261939"/>
            <a:ext cx="8431619" cy="1371600"/>
          </a:xfrm>
          <a:prstGeom prst="rect">
            <a:avLst/>
          </a:prstGeom>
          <a:solidFill>
            <a:srgbClr val="92D050"/>
          </a:solidFill>
          <a:ln w="9525">
            <a:noFill/>
            <a:miter lim="800000"/>
            <a:headEnd/>
            <a:tailEnd/>
          </a:ln>
        </p:spPr>
        <p:txBody>
          <a:bodyPr anchor="ctr"/>
          <a:lstStyle/>
          <a:p>
            <a:pPr algn="ctr"/>
            <a:r>
              <a:rPr lang="it-IT" sz="2800" dirty="0">
                <a:latin typeface="Calibri" pitchFamily="34" charset="0"/>
              </a:rPr>
              <a:t>TUTELA DEL DIRITTO AL NOME </a:t>
            </a:r>
            <a:br>
              <a:rPr lang="it-IT" sz="2800" dirty="0">
                <a:latin typeface="Calibri" pitchFamily="34" charset="0"/>
              </a:rPr>
            </a:br>
            <a:r>
              <a:rPr lang="it-IT" sz="2800" dirty="0">
                <a:latin typeface="Calibri" pitchFamily="34" charset="0"/>
              </a:rPr>
              <a:t>NELLA CONVENZIONE EUROPEA DEI DIRITTI DELL’UOMO</a:t>
            </a:r>
            <a:endParaRPr lang="it-IT" sz="2800" i="1" dirty="0">
              <a:latin typeface="Calibri" pitchFamily="34" charset="0"/>
            </a:endParaRPr>
          </a:p>
        </p:txBody>
      </p:sp>
    </p:spTree>
    <p:extLst>
      <p:ext uri="{BB962C8B-B14F-4D97-AF65-F5344CB8AC3E}">
        <p14:creationId xmlns:p14="http://schemas.microsoft.com/office/powerpoint/2010/main" val="214721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1507" y="228600"/>
            <a:ext cx="8261665" cy="1408814"/>
          </a:xfrm>
          <a:solidFill>
            <a:srgbClr val="92D050"/>
          </a:solidFill>
        </p:spPr>
        <p:txBody>
          <a:bodyPr>
            <a:normAutofit fontScale="90000"/>
          </a:bodyPr>
          <a:lstStyle/>
          <a:p>
            <a:pPr algn="ctr"/>
            <a:r>
              <a:rPr lang="it-IT" sz="3200" dirty="0"/>
              <a:t>CEDU, 7 gennaio 2014,</a:t>
            </a:r>
            <a:br>
              <a:rPr lang="it-IT" sz="3200" dirty="0"/>
            </a:br>
            <a:r>
              <a:rPr lang="it-IT" sz="3200" dirty="0" err="1"/>
              <a:t>Cusan</a:t>
            </a:r>
            <a:r>
              <a:rPr lang="it-IT" sz="3200" dirty="0"/>
              <a:t> e </a:t>
            </a:r>
            <a:r>
              <a:rPr lang="it-IT" sz="3200" dirty="0" err="1"/>
              <a:t>Fazzo</a:t>
            </a:r>
            <a:r>
              <a:rPr lang="it-IT" sz="3200" dirty="0"/>
              <a:t> c. Italia</a:t>
            </a:r>
            <a:br>
              <a:rPr lang="it-IT" dirty="0"/>
            </a:br>
            <a:endParaRPr lang="it-IT" dirty="0"/>
          </a:p>
        </p:txBody>
      </p:sp>
      <p:sp>
        <p:nvSpPr>
          <p:cNvPr id="4" name="Segnaposto contenuto 3"/>
          <p:cNvSpPr>
            <a:spLocks noGrp="1"/>
          </p:cNvSpPr>
          <p:nvPr>
            <p:ph idx="1"/>
          </p:nvPr>
        </p:nvSpPr>
        <p:spPr/>
        <p:txBody>
          <a:bodyPr>
            <a:normAutofit/>
          </a:bodyPr>
          <a:lstStyle/>
          <a:p>
            <a:r>
              <a:rPr lang="it-IT" dirty="0"/>
              <a:t>Coppia sposata, residente a Milano, chiede all’Ufficiale di stato civile di registrare la figlia con il cognome della madre (</a:t>
            </a:r>
            <a:r>
              <a:rPr lang="it-IT" dirty="0" err="1"/>
              <a:t>Cusan</a:t>
            </a:r>
            <a:r>
              <a:rPr lang="it-IT" dirty="0"/>
              <a:t>).</a:t>
            </a:r>
          </a:p>
          <a:p>
            <a:r>
              <a:rPr lang="it-IT" dirty="0"/>
              <a:t>Diniego in sede amministrativa e nei due gradi di giudizio: il principio di attribuzione del cognome paterno è radicato nella coscienza sociale  e nella storia italiana. Il fatto che non vi sai alcuna norma esplicita in tal senso non rileva.</a:t>
            </a:r>
          </a:p>
          <a:p>
            <a:r>
              <a:rPr lang="it-IT" dirty="0"/>
              <a:t>La Corte Cost. (</a:t>
            </a:r>
            <a:r>
              <a:rPr lang="it-IT" dirty="0" err="1"/>
              <a:t>ord</a:t>
            </a:r>
            <a:r>
              <a:rPr lang="it-IT" dirty="0"/>
              <a:t>. 176/1988 e 586/1988) la mancata previsione per la madre di trasmettere il proprio cognome ai figli nati in costanza di matrimonio non viola né l’art. 3 né l’art. 29 </a:t>
            </a:r>
            <a:r>
              <a:rPr lang="it-IT" dirty="0" err="1"/>
              <a:t>Cost</a:t>
            </a:r>
            <a:r>
              <a:rPr lang="it-IT" dirty="0"/>
              <a:t>..</a:t>
            </a:r>
          </a:p>
          <a:p>
            <a:endParaRPr lang="it-IT" dirty="0"/>
          </a:p>
          <a:p>
            <a:endParaRPr lang="it-IT" dirty="0"/>
          </a:p>
          <a:p>
            <a:endParaRPr lang="it-IT" dirty="0"/>
          </a:p>
        </p:txBody>
      </p:sp>
    </p:spTree>
    <p:extLst>
      <p:ext uri="{BB962C8B-B14F-4D97-AF65-F5344CB8AC3E}">
        <p14:creationId xmlns:p14="http://schemas.microsoft.com/office/powerpoint/2010/main" val="2313278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pPr algn="ctr"/>
            <a:r>
              <a:rPr lang="it-IT" dirty="0"/>
              <a:t>CEDU, 7 gennaio 2014,</a:t>
            </a:r>
            <a:br>
              <a:rPr lang="it-IT" dirty="0"/>
            </a:br>
            <a:r>
              <a:rPr lang="it-IT" dirty="0" err="1"/>
              <a:t>Cusan</a:t>
            </a:r>
            <a:r>
              <a:rPr lang="it-IT" dirty="0"/>
              <a:t> e </a:t>
            </a:r>
            <a:r>
              <a:rPr lang="it-IT" dirty="0" err="1"/>
              <a:t>Fazzo</a:t>
            </a:r>
            <a:r>
              <a:rPr lang="it-IT" dirty="0"/>
              <a:t> c. Italia</a:t>
            </a:r>
          </a:p>
        </p:txBody>
      </p:sp>
      <p:sp>
        <p:nvSpPr>
          <p:cNvPr id="5" name="Segnaposto testo 4"/>
          <p:cNvSpPr>
            <a:spLocks noGrp="1"/>
          </p:cNvSpPr>
          <p:nvPr>
            <p:ph type="body" idx="1"/>
          </p:nvPr>
        </p:nvSpPr>
        <p:spPr/>
        <p:txBody>
          <a:bodyPr>
            <a:normAutofit/>
          </a:bodyPr>
          <a:lstStyle/>
          <a:p>
            <a:pPr algn="ctr"/>
            <a:r>
              <a:rPr lang="it-IT" sz="3600" dirty="0" err="1"/>
              <a:t>Cusan</a:t>
            </a:r>
            <a:r>
              <a:rPr lang="it-IT" sz="3600" dirty="0"/>
              <a:t> e </a:t>
            </a:r>
            <a:r>
              <a:rPr lang="it-IT" sz="3600" dirty="0" err="1"/>
              <a:t>Fazzo</a:t>
            </a:r>
            <a:endParaRPr lang="it-IT" sz="3600" dirty="0"/>
          </a:p>
        </p:txBody>
      </p:sp>
      <p:sp>
        <p:nvSpPr>
          <p:cNvPr id="3" name="Segnaposto contenuto 2"/>
          <p:cNvSpPr>
            <a:spLocks noGrp="1"/>
          </p:cNvSpPr>
          <p:nvPr>
            <p:ph sz="half" idx="2"/>
          </p:nvPr>
        </p:nvSpPr>
        <p:spPr/>
        <p:txBody>
          <a:bodyPr/>
          <a:lstStyle/>
          <a:p>
            <a:r>
              <a:rPr lang="it-IT" dirty="0"/>
              <a:t>Violazione artt. 8 (dir. alla vita privata e familiare) e 14 (principio di uguaglianza) CEDU </a:t>
            </a:r>
          </a:p>
        </p:txBody>
      </p:sp>
      <p:sp>
        <p:nvSpPr>
          <p:cNvPr id="6" name="Segnaposto testo 5"/>
          <p:cNvSpPr>
            <a:spLocks noGrp="1"/>
          </p:cNvSpPr>
          <p:nvPr>
            <p:ph type="body" sz="quarter" idx="3"/>
          </p:nvPr>
        </p:nvSpPr>
        <p:spPr/>
        <p:txBody>
          <a:bodyPr>
            <a:normAutofit/>
          </a:bodyPr>
          <a:lstStyle/>
          <a:p>
            <a:pPr algn="ctr"/>
            <a:r>
              <a:rPr lang="it-IT" sz="3600" dirty="0"/>
              <a:t>Italia</a:t>
            </a:r>
          </a:p>
        </p:txBody>
      </p:sp>
      <p:sp>
        <p:nvSpPr>
          <p:cNvPr id="4" name="Segnaposto contenuto 3"/>
          <p:cNvSpPr>
            <a:spLocks noGrp="1"/>
          </p:cNvSpPr>
          <p:nvPr>
            <p:ph sz="quarter" idx="4"/>
          </p:nvPr>
        </p:nvSpPr>
        <p:spPr/>
        <p:txBody>
          <a:bodyPr>
            <a:normAutofit/>
          </a:bodyPr>
          <a:lstStyle/>
          <a:p>
            <a:r>
              <a:rPr lang="it-IT" dirty="0"/>
              <a:t>Autorizzazione del Prefetto di Milano per l’aggiunta del cognome della madre</a:t>
            </a:r>
          </a:p>
          <a:p>
            <a:r>
              <a:rPr lang="it-IT" dirty="0"/>
              <a:t>Non c’è grave pregiudizio: art. 84 dpr 396/00 giustificato motivo di mutamento</a:t>
            </a:r>
          </a:p>
          <a:p>
            <a:endParaRPr lang="it-IT" dirty="0"/>
          </a:p>
        </p:txBody>
      </p:sp>
    </p:spTree>
    <p:extLst>
      <p:ext uri="{BB962C8B-B14F-4D97-AF65-F5344CB8AC3E}">
        <p14:creationId xmlns:p14="http://schemas.microsoft.com/office/powerpoint/2010/main" val="4108845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pPr algn="ctr"/>
            <a:r>
              <a:rPr lang="it-IT" dirty="0"/>
              <a:t>CEDU, 7 gennaio 2014,</a:t>
            </a:r>
            <a:br>
              <a:rPr lang="it-IT" dirty="0"/>
            </a:br>
            <a:r>
              <a:rPr lang="it-IT" dirty="0" err="1"/>
              <a:t>Cusan</a:t>
            </a:r>
            <a:r>
              <a:rPr lang="it-IT" dirty="0"/>
              <a:t> e </a:t>
            </a:r>
            <a:r>
              <a:rPr lang="it-IT" dirty="0" err="1"/>
              <a:t>Fazzo</a:t>
            </a:r>
            <a:r>
              <a:rPr lang="it-IT" dirty="0"/>
              <a:t> c. Italia</a:t>
            </a:r>
          </a:p>
        </p:txBody>
      </p:sp>
      <p:sp>
        <p:nvSpPr>
          <p:cNvPr id="5" name="Segnaposto testo 4"/>
          <p:cNvSpPr>
            <a:spLocks noGrp="1"/>
          </p:cNvSpPr>
          <p:nvPr>
            <p:ph type="body" idx="1"/>
          </p:nvPr>
        </p:nvSpPr>
        <p:spPr/>
        <p:txBody>
          <a:bodyPr>
            <a:normAutofit/>
          </a:bodyPr>
          <a:lstStyle/>
          <a:p>
            <a:pPr algn="ctr"/>
            <a:r>
              <a:rPr lang="it-IT" sz="3600" dirty="0" err="1"/>
              <a:t>Cusan</a:t>
            </a:r>
            <a:r>
              <a:rPr lang="it-IT" sz="3600" dirty="0"/>
              <a:t> e </a:t>
            </a:r>
            <a:r>
              <a:rPr lang="it-IT" sz="3600" dirty="0" err="1"/>
              <a:t>Fazzo</a:t>
            </a:r>
            <a:endParaRPr lang="it-IT" sz="3600" dirty="0"/>
          </a:p>
        </p:txBody>
      </p:sp>
      <p:sp>
        <p:nvSpPr>
          <p:cNvPr id="3" name="Segnaposto contenuto 2"/>
          <p:cNvSpPr>
            <a:spLocks noGrp="1"/>
          </p:cNvSpPr>
          <p:nvPr>
            <p:ph sz="half" idx="2"/>
          </p:nvPr>
        </p:nvSpPr>
        <p:spPr/>
        <p:txBody>
          <a:bodyPr/>
          <a:lstStyle/>
          <a:p>
            <a:r>
              <a:rPr lang="it-IT" dirty="0"/>
              <a:t>Concezione obsoleta della famiglia patriarcale</a:t>
            </a:r>
          </a:p>
        </p:txBody>
      </p:sp>
      <p:sp>
        <p:nvSpPr>
          <p:cNvPr id="6" name="Segnaposto testo 5"/>
          <p:cNvSpPr>
            <a:spLocks noGrp="1"/>
          </p:cNvSpPr>
          <p:nvPr>
            <p:ph type="body" sz="quarter" idx="3"/>
          </p:nvPr>
        </p:nvSpPr>
        <p:spPr/>
        <p:txBody>
          <a:bodyPr>
            <a:normAutofit/>
          </a:bodyPr>
          <a:lstStyle/>
          <a:p>
            <a:pPr algn="ctr"/>
            <a:r>
              <a:rPr lang="it-IT" sz="3600" dirty="0"/>
              <a:t>Italia</a:t>
            </a:r>
          </a:p>
        </p:txBody>
      </p:sp>
      <p:sp>
        <p:nvSpPr>
          <p:cNvPr id="4" name="Segnaposto contenuto 3"/>
          <p:cNvSpPr>
            <a:spLocks noGrp="1"/>
          </p:cNvSpPr>
          <p:nvPr>
            <p:ph sz="quarter" idx="4"/>
          </p:nvPr>
        </p:nvSpPr>
        <p:spPr/>
        <p:txBody>
          <a:bodyPr>
            <a:normAutofit/>
          </a:bodyPr>
          <a:lstStyle/>
          <a:p>
            <a:r>
              <a:rPr lang="it-IT" dirty="0"/>
              <a:t>Necessità per i minori di avere un’identità personale ed una situazione (personale) giuridica certa e verificabile</a:t>
            </a:r>
          </a:p>
        </p:txBody>
      </p:sp>
    </p:spTree>
    <p:extLst>
      <p:ext uri="{BB962C8B-B14F-4D97-AF65-F5344CB8AC3E}">
        <p14:creationId xmlns:p14="http://schemas.microsoft.com/office/powerpoint/2010/main" val="3994534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pPr algn="ctr"/>
            <a:r>
              <a:rPr lang="it-IT" dirty="0"/>
              <a:t>CEDU, 7 gennaio 2014,</a:t>
            </a:r>
            <a:br>
              <a:rPr lang="it-IT" dirty="0"/>
            </a:br>
            <a:r>
              <a:rPr lang="it-IT" dirty="0"/>
              <a:t> </a:t>
            </a:r>
            <a:r>
              <a:rPr lang="it-IT" dirty="0" err="1"/>
              <a:t>Cusan</a:t>
            </a:r>
            <a:r>
              <a:rPr lang="it-IT" dirty="0"/>
              <a:t> e </a:t>
            </a:r>
            <a:r>
              <a:rPr lang="it-IT" dirty="0" err="1"/>
              <a:t>fazzo</a:t>
            </a:r>
            <a:r>
              <a:rPr lang="it-IT" dirty="0"/>
              <a:t> c. Italia</a:t>
            </a:r>
          </a:p>
        </p:txBody>
      </p:sp>
      <p:sp>
        <p:nvSpPr>
          <p:cNvPr id="3" name="Segnaposto contenuto 2"/>
          <p:cNvSpPr>
            <a:spLocks noGrp="1"/>
          </p:cNvSpPr>
          <p:nvPr>
            <p:ph idx="1"/>
          </p:nvPr>
        </p:nvSpPr>
        <p:spPr/>
        <p:txBody>
          <a:bodyPr>
            <a:normAutofit/>
          </a:bodyPr>
          <a:lstStyle/>
          <a:p>
            <a:r>
              <a:rPr lang="it-IT" sz="3200" dirty="0"/>
              <a:t>Violazione dell’art. 8 in combinato disposto con l’art. 14 CEDU, in ragione dell’impossibilità per i ricorrenti  di attribuire il cognome materno alla figlia, sebbene vi fosse il comune accordo in tal senso. Tale lacuna nell’</a:t>
            </a:r>
            <a:r>
              <a:rPr lang="it-IT" sz="3200" dirty="0" err="1"/>
              <a:t>ord</a:t>
            </a:r>
            <a:r>
              <a:rPr lang="it-IT" sz="3200" dirty="0"/>
              <a:t>. </a:t>
            </a:r>
            <a:r>
              <a:rPr lang="it-IT" sz="3200" dirty="0" err="1"/>
              <a:t>giur</a:t>
            </a:r>
            <a:r>
              <a:rPr lang="it-IT" sz="3200" dirty="0"/>
              <a:t>. italiano deve essere colmata. ( CEDU, 23 febbraio 2010, </a:t>
            </a:r>
            <a:r>
              <a:rPr lang="it-IT" sz="3200" dirty="0" err="1"/>
              <a:t>lazarescu</a:t>
            </a:r>
            <a:r>
              <a:rPr lang="it-IT" sz="3200" dirty="0"/>
              <a:t> c. Romania, CEDU, 20 ottobre 2009, </a:t>
            </a:r>
            <a:r>
              <a:rPr lang="it-IT" sz="3200" dirty="0" err="1"/>
              <a:t>Urper</a:t>
            </a:r>
            <a:r>
              <a:rPr lang="it-IT" sz="3200" dirty="0"/>
              <a:t> e altri c. Turchia)</a:t>
            </a:r>
          </a:p>
        </p:txBody>
      </p:sp>
    </p:spTree>
    <p:extLst>
      <p:ext uri="{BB962C8B-B14F-4D97-AF65-F5344CB8AC3E}">
        <p14:creationId xmlns:p14="http://schemas.microsoft.com/office/powerpoint/2010/main" val="38270484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pPr algn="ctr"/>
            <a:r>
              <a:rPr lang="it-IT" dirty="0"/>
              <a:t>CEDU, 7 gennaio 2014,</a:t>
            </a:r>
            <a:br>
              <a:rPr lang="it-IT" dirty="0"/>
            </a:br>
            <a:r>
              <a:rPr lang="it-IT" dirty="0"/>
              <a:t> </a:t>
            </a:r>
            <a:r>
              <a:rPr lang="it-IT" dirty="0" err="1"/>
              <a:t>Cusan</a:t>
            </a:r>
            <a:r>
              <a:rPr lang="it-IT" dirty="0"/>
              <a:t> e </a:t>
            </a:r>
            <a:r>
              <a:rPr lang="it-IT" dirty="0" err="1"/>
              <a:t>fazzo</a:t>
            </a:r>
            <a:r>
              <a:rPr lang="it-IT" dirty="0"/>
              <a:t> c. Italia</a:t>
            </a:r>
          </a:p>
        </p:txBody>
      </p:sp>
      <p:sp>
        <p:nvSpPr>
          <p:cNvPr id="3" name="Segnaposto contenuto 2"/>
          <p:cNvSpPr>
            <a:spLocks noGrp="1"/>
          </p:cNvSpPr>
          <p:nvPr>
            <p:ph idx="1"/>
          </p:nvPr>
        </p:nvSpPr>
        <p:spPr/>
        <p:txBody>
          <a:bodyPr>
            <a:normAutofit/>
          </a:bodyPr>
          <a:lstStyle/>
          <a:p>
            <a:r>
              <a:rPr lang="it-IT" sz="3200" dirty="0"/>
              <a:t>La C.E.D.U. ha quindi ricordato l’importanza di procedere verso l’uguaglianza tra i sessi, procedendo all’eliminazione delle discriminazioni fondate sul sesso dei genitori nella scelta del cognome dei figli.</a:t>
            </a:r>
          </a:p>
        </p:txBody>
      </p:sp>
    </p:spTree>
    <p:extLst>
      <p:ext uri="{BB962C8B-B14F-4D97-AF65-F5344CB8AC3E}">
        <p14:creationId xmlns:p14="http://schemas.microsoft.com/office/powerpoint/2010/main" val="4292805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92D050"/>
          </a:solidFill>
        </p:spPr>
        <p:txBody>
          <a:bodyPr>
            <a:normAutofit/>
          </a:bodyPr>
          <a:lstStyle/>
          <a:p>
            <a:pPr algn="ctr"/>
            <a:r>
              <a:rPr lang="it-IT" dirty="0"/>
              <a:t>CONSEGUENZE DELLA GIURISPRUDENZA CORTE EDU</a:t>
            </a:r>
          </a:p>
        </p:txBody>
      </p:sp>
      <p:sp>
        <p:nvSpPr>
          <p:cNvPr id="3" name="Segnaposto contenuto 2"/>
          <p:cNvSpPr>
            <a:spLocks noGrp="1"/>
          </p:cNvSpPr>
          <p:nvPr>
            <p:ph idx="1"/>
          </p:nvPr>
        </p:nvSpPr>
        <p:spPr/>
        <p:txBody>
          <a:bodyPr>
            <a:normAutofit/>
          </a:bodyPr>
          <a:lstStyle/>
          <a:p>
            <a:pPr algn="just"/>
            <a:r>
              <a:rPr lang="it-IT" sz="3200" dirty="0" err="1"/>
              <a:t>Sent</a:t>
            </a:r>
            <a:r>
              <a:rPr lang="it-IT" sz="3200" dirty="0"/>
              <a:t>. 286 del 2016 Corte </a:t>
            </a:r>
            <a:r>
              <a:rPr lang="it-IT" sz="3200" dirty="0" err="1"/>
              <a:t>Cost</a:t>
            </a:r>
            <a:r>
              <a:rPr lang="it-IT" sz="3200" dirty="0"/>
              <a:t>. </a:t>
            </a:r>
            <a:r>
              <a:rPr lang="it-IT" sz="3200" dirty="0" err="1"/>
              <a:t>it</a:t>
            </a:r>
            <a:r>
              <a:rPr lang="it-IT" sz="3200" dirty="0"/>
              <a:t>: «è incostituzionale la norma che prevede l’automatica attribuzione del cognome paterno al figlio legittimo, in presenza di una diversa volontà dei genitori». (artt. 237, 262 e 299 c.c., nonché dall'art. 72 primo comma </a:t>
            </a:r>
            <a:r>
              <a:rPr lang="it-IT" sz="3200" dirty="0" err="1"/>
              <a:t>R.d.</a:t>
            </a:r>
            <a:r>
              <a:rPr lang="it-IT" sz="3200" dirty="0"/>
              <a:t> n. 1238/1939 (Ordinamento stato civile) ed artt. 33 e 34 </a:t>
            </a:r>
            <a:r>
              <a:rPr lang="it-IT" sz="3200" b="1" dirty="0">
                <a:hlinkClick r:id="rId3"/>
              </a:rPr>
              <a:t>D.p.r. n. 396/2000</a:t>
            </a:r>
            <a:r>
              <a:rPr lang="it-IT" sz="3200" b="1" dirty="0"/>
              <a:t>).</a:t>
            </a:r>
            <a:endParaRPr lang="it-IT" sz="3200" dirty="0"/>
          </a:p>
        </p:txBody>
      </p:sp>
    </p:spTree>
    <p:extLst>
      <p:ext uri="{BB962C8B-B14F-4D97-AF65-F5344CB8AC3E}">
        <p14:creationId xmlns:p14="http://schemas.microsoft.com/office/powerpoint/2010/main" val="1607255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Circ. Ministero Interno, n.7 del 14.6.2017</a:t>
            </a:r>
          </a:p>
        </p:txBody>
      </p:sp>
      <p:pic>
        <p:nvPicPr>
          <p:cNvPr id="5" name="Segnaposto contenuto 4" descr="famiglia.jpg"/>
          <p:cNvPicPr>
            <a:picLocks noGrp="1" noChangeAspect="1"/>
          </p:cNvPicPr>
          <p:nvPr>
            <p:ph idx="1"/>
          </p:nvPr>
        </p:nvPicPr>
        <p:blipFill>
          <a:blip r:embed="rId3"/>
          <a:stretch>
            <a:fillRect/>
          </a:stretch>
        </p:blipFill>
        <p:spPr>
          <a:xfrm>
            <a:off x="5554663" y="2643187"/>
            <a:ext cx="1295400" cy="1562100"/>
          </a:xfrm>
        </p:spPr>
      </p:pic>
      <p:sp>
        <p:nvSpPr>
          <p:cNvPr id="3" name="Segnaposto testo 2"/>
          <p:cNvSpPr>
            <a:spLocks noGrp="1"/>
          </p:cNvSpPr>
          <p:nvPr>
            <p:ph type="body" sz="half" idx="2"/>
          </p:nvPr>
        </p:nvSpPr>
        <p:spPr>
          <a:xfrm>
            <a:off x="404037" y="2339162"/>
            <a:ext cx="4201273" cy="3756837"/>
          </a:xfrm>
        </p:spPr>
        <p:txBody>
          <a:bodyPr>
            <a:normAutofit/>
          </a:bodyPr>
          <a:lstStyle/>
          <a:p>
            <a:r>
              <a:rPr lang="it-IT" sz="2400" dirty="0"/>
              <a:t>La sentenza della Corte Costituzionale n°286 del 2016 consente ai genitori di trasmettere anche il cognome materno solo posponendolo a quello paterno.</a:t>
            </a:r>
          </a:p>
          <a:p>
            <a:endParaRPr lang="it-IT" sz="2400" b="1" u="sng" dirty="0"/>
          </a:p>
          <a:p>
            <a:r>
              <a:rPr lang="it-IT" sz="2400" b="1" u="sng" dirty="0"/>
              <a:t>In attesa di approvazione </a:t>
            </a:r>
            <a:r>
              <a:rPr lang="it-IT" sz="2400" b="1" u="sng" dirty="0" err="1"/>
              <a:t>d.l</a:t>
            </a:r>
            <a:r>
              <a:rPr lang="it-IT" sz="2400" b="1" u="sng" dirty="0"/>
              <a:t> sul cognome materno….</a:t>
            </a:r>
          </a:p>
        </p:txBody>
      </p:sp>
    </p:spTree>
    <p:extLst>
      <p:ext uri="{BB962C8B-B14F-4D97-AF65-F5344CB8AC3E}">
        <p14:creationId xmlns:p14="http://schemas.microsoft.com/office/powerpoint/2010/main" val="822461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a:t>NUOVA TENDENZA: Riconoscimento dei nomi quale strumento di tutela del diritto al nome….</a:t>
            </a:r>
          </a:p>
        </p:txBody>
      </p:sp>
      <p:sp>
        <p:nvSpPr>
          <p:cNvPr id="3" name="Segnaposto contenuto 2"/>
          <p:cNvSpPr>
            <a:spLocks noGrp="1"/>
          </p:cNvSpPr>
          <p:nvPr>
            <p:ph idx="1"/>
          </p:nvPr>
        </p:nvSpPr>
        <p:spPr/>
        <p:txBody>
          <a:bodyPr>
            <a:normAutofit/>
          </a:bodyPr>
          <a:lstStyle/>
          <a:p>
            <a:pPr algn="just">
              <a:buFont typeface="Arial" charset="0"/>
              <a:buNone/>
            </a:pPr>
            <a:r>
              <a:rPr lang="it-IT" sz="3600" dirty="0"/>
              <a:t>Il </a:t>
            </a:r>
            <a:r>
              <a:rPr lang="it-IT" sz="3600" dirty="0">
                <a:solidFill>
                  <a:srgbClr val="FF0000"/>
                </a:solidFill>
              </a:rPr>
              <a:t>riconoscimento</a:t>
            </a:r>
            <a:r>
              <a:rPr lang="it-IT" sz="3600" dirty="0"/>
              <a:t> dei nomi comprende il riconoscimento degli atti e dei provvedimenti giurisdizionali stranieri in materia</a:t>
            </a:r>
          </a:p>
        </p:txBody>
      </p:sp>
      <p:sp>
        <p:nvSpPr>
          <p:cNvPr id="6" name="Segnaposto piè di pagina 5"/>
          <p:cNvSpPr>
            <a:spLocks noGrp="1"/>
          </p:cNvSpPr>
          <p:nvPr>
            <p:ph type="ftr" sz="quarter" idx="11"/>
          </p:nvPr>
        </p:nvSpPr>
        <p:spPr/>
        <p:txBody>
          <a:bodyPr/>
          <a:lstStyle/>
          <a:p>
            <a:pPr>
              <a:defRPr/>
            </a:pPr>
            <a:endParaRPr lang="it-IT" dirty="0"/>
          </a:p>
        </p:txBody>
      </p:sp>
      <p:sp>
        <p:nvSpPr>
          <p:cNvPr id="5" name="Segnaposto numero diapositiva 4"/>
          <p:cNvSpPr>
            <a:spLocks noGrp="1"/>
          </p:cNvSpPr>
          <p:nvPr>
            <p:ph type="sldNum" sz="quarter" idx="12"/>
          </p:nvPr>
        </p:nvSpPr>
        <p:spPr/>
        <p:txBody>
          <a:bodyPr/>
          <a:lstStyle/>
          <a:p>
            <a:pPr>
              <a:defRPr/>
            </a:pPr>
            <a:fld id="{287FE71E-D12F-4E87-AA5B-C150318A061C}" type="slidenum">
              <a:rPr lang="it-IT"/>
              <a:pPr>
                <a:defRPr/>
              </a:pPr>
              <a:t>38</a:t>
            </a:fld>
            <a:endParaRPr lang="it-IT"/>
          </a:p>
        </p:txBody>
      </p:sp>
      <p:pic>
        <p:nvPicPr>
          <p:cNvPr id="21507" name="Immagine 3" descr="j0236531.gif"/>
          <p:cNvPicPr>
            <a:picLocks noChangeAspect="1"/>
          </p:cNvPicPr>
          <p:nvPr/>
        </p:nvPicPr>
        <p:blipFill>
          <a:blip r:embed="rId2"/>
          <a:srcRect/>
          <a:stretch>
            <a:fillRect/>
          </a:stretch>
        </p:blipFill>
        <p:spPr bwMode="auto">
          <a:xfrm>
            <a:off x="6242050" y="3875088"/>
            <a:ext cx="1371600" cy="1676400"/>
          </a:xfrm>
          <a:prstGeom prst="rect">
            <a:avLst/>
          </a:prstGeom>
          <a:noFill/>
          <a:ln w="9525">
            <a:noFill/>
            <a:miter lim="800000"/>
            <a:headEnd/>
            <a:tailEnd/>
          </a:ln>
        </p:spPr>
      </p:pic>
    </p:spTree>
    <p:extLst>
      <p:ext uri="{BB962C8B-B14F-4D97-AF65-F5344CB8AC3E}">
        <p14:creationId xmlns:p14="http://schemas.microsoft.com/office/powerpoint/2010/main" val="668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5" presetClass="emph" presetSubtype="0" fill="hold" grpId="0" nodeType="clickEffect">
                                  <p:stCondLst>
                                    <p:cond delay="0"/>
                                  </p:stCondLst>
                                  <p:childTnLst>
                                    <p:anim calcmode="discrete" valueType="str">
                                      <p:cBhvr>
                                        <p:cTn id="14" dur="1000" fill="hold"/>
                                        <p:tgtEl>
                                          <p:spTgt spid="3">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0" y="0"/>
            <a:ext cx="8686800" cy="1676400"/>
          </a:xfrm>
        </p:spPr>
        <p:txBody>
          <a:bodyPr/>
          <a:lstStyle/>
          <a:p>
            <a:pPr algn="just" eaLnBrk="1" hangingPunct="1"/>
            <a:r>
              <a:rPr lang="it-IT" sz="4000" dirty="0">
                <a:latin typeface="Arial" charset="0"/>
              </a:rPr>
              <a:t>INTERESSE DEL MINORE E TUTELA DEL NOME</a:t>
            </a:r>
          </a:p>
        </p:txBody>
      </p:sp>
      <p:graphicFrame>
        <p:nvGraphicFramePr>
          <p:cNvPr id="2" name="Diagramma 1"/>
          <p:cNvGraphicFramePr/>
          <p:nvPr>
            <p:extLst>
              <p:ext uri="{D42A27DB-BD31-4B8C-83A1-F6EECF244321}">
                <p14:modId xmlns:p14="http://schemas.microsoft.com/office/powerpoint/2010/main" val="3690763144"/>
              </p:ext>
            </p:extLst>
          </p:nvPr>
        </p:nvGraphicFramePr>
        <p:xfrm>
          <a:off x="0" y="2057400"/>
          <a:ext cx="9144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9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0965B27D-8D09-4249-8A46-CB74E04BCF5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689496D1-5553-CE4A-BABC-4A86A64950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F5FFB902-64D1-114B-998B-FEB50300E78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
                                            <p:graphicEl>
                                              <a:dgm id="{0965B27D-8D09-4249-8A46-CB74E04BCF5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
                                            <p:graphicEl>
                                              <a:dgm id="{689496D1-5553-CE4A-BABC-4A86A649503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graphicEl>
                                              <a:dgm id="{F5FFB902-64D1-114B-998B-FEB50300E78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Graphic spid="2" grpI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CAPACITA’ GIURIDICA– ART. 20</a:t>
            </a:r>
          </a:p>
        </p:txBody>
      </p:sp>
      <p:sp>
        <p:nvSpPr>
          <p:cNvPr id="6" name="Segnaposto contenuto 5"/>
          <p:cNvSpPr>
            <a:spLocks noGrp="1"/>
          </p:cNvSpPr>
          <p:nvPr>
            <p:ph idx="1"/>
          </p:nvPr>
        </p:nvSpPr>
        <p:spPr>
          <a:xfrm>
            <a:off x="457201" y="2405472"/>
            <a:ext cx="8229600" cy="3720692"/>
          </a:xfrm>
        </p:spPr>
        <p:txBody>
          <a:bodyPr/>
          <a:lstStyle/>
          <a:p>
            <a:pPr algn="just"/>
            <a:r>
              <a:rPr lang="it-IT" dirty="0"/>
              <a:t>Ambito di applicazione: esistenza in vita della persona; nascita, morte – salvo eccezione dell’art. 21 per la commorienza (≠ disciplina nei vari Paesi: art. 720 code </a:t>
            </a:r>
            <a:r>
              <a:rPr lang="it-IT" dirty="0" err="1"/>
              <a:t>civil</a:t>
            </a:r>
            <a:r>
              <a:rPr lang="it-IT" dirty="0"/>
              <a:t> e art. 4c.c.).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extLst>
      <p:ext uri="{BB962C8B-B14F-4D97-AF65-F5344CB8AC3E}">
        <p14:creationId xmlns:p14="http://schemas.microsoft.com/office/powerpoint/2010/main" val="42729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000500"/>
          </a:xfrm>
        </p:spPr>
        <p:txBody>
          <a:bodyPr/>
          <a:lstStyle/>
          <a:p>
            <a:r>
              <a:rPr lang="it-IT" sz="4800" dirty="0">
                <a:solidFill>
                  <a:srgbClr val="FF0000"/>
                </a:solidFill>
              </a:rPr>
              <a:t>Attuazione del riconoscimento è tuttavia complicata dall’assenza di regole precise</a:t>
            </a:r>
          </a:p>
        </p:txBody>
      </p:sp>
      <p:sp>
        <p:nvSpPr>
          <p:cNvPr id="22530" name="Segnaposto contenuto 2"/>
          <p:cNvSpPr>
            <a:spLocks noGrp="1"/>
          </p:cNvSpPr>
          <p:nvPr>
            <p:ph idx="1"/>
          </p:nvPr>
        </p:nvSpPr>
        <p:spPr>
          <a:xfrm>
            <a:off x="457200" y="917575"/>
            <a:ext cx="8229600" cy="5208588"/>
          </a:xfrm>
        </p:spPr>
        <p:txBody>
          <a:bodyPr/>
          <a:lstStyle/>
          <a:p>
            <a:pPr>
              <a:buFont typeface="Arial" charset="0"/>
              <a:buNone/>
            </a:pPr>
            <a:r>
              <a:rPr lang="it-IT">
                <a:solidFill>
                  <a:srgbClr val="000099"/>
                </a:solidFill>
              </a:rPr>
              <a:t>-</a:t>
            </a:r>
          </a:p>
        </p:txBody>
      </p:sp>
      <p:sp>
        <p:nvSpPr>
          <p:cNvPr id="4" name="Segnaposto numero diapositiva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pPr>
            <a:fld id="{EE68BAAB-6EA8-45AA-B8E6-5D658B4A005D}" type="slidenum">
              <a:rPr lang="it-IT">
                <a:solidFill>
                  <a:srgbClr val="000099"/>
                </a:solidFill>
              </a:rPr>
              <a:pPr fontAlgn="base">
                <a:spcBef>
                  <a:spcPct val="0"/>
                </a:spcBef>
                <a:spcAft>
                  <a:spcPct val="0"/>
                </a:spcAft>
              </a:pPr>
              <a:t>40</a:t>
            </a:fld>
            <a:endParaRPr lang="it-IT">
              <a:solidFill>
                <a:srgbClr val="000099"/>
              </a:solidFill>
            </a:endParaRPr>
          </a:p>
        </p:txBody>
      </p:sp>
    </p:spTree>
    <p:extLst>
      <p:ext uri="{BB962C8B-B14F-4D97-AF65-F5344CB8AC3E}">
        <p14:creationId xmlns:p14="http://schemas.microsoft.com/office/powerpoint/2010/main" val="162009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325562"/>
          </a:xfrm>
        </p:spPr>
        <p:txBody>
          <a:bodyPr rtlCol="0">
            <a:normAutofit fontScale="90000"/>
          </a:bodyPr>
          <a:lstStyle/>
          <a:p>
            <a:pPr algn="just" fontAlgn="auto">
              <a:spcAft>
                <a:spcPts val="0"/>
              </a:spcAft>
              <a:defRPr/>
            </a:pPr>
            <a:r>
              <a:rPr lang="it-IT" sz="3200" dirty="0"/>
              <a:t>RICONOSCIMENTO </a:t>
            </a:r>
            <a:r>
              <a:rPr lang="it-IT" sz="3200" dirty="0" err="1"/>
              <a:t>DI</a:t>
            </a:r>
            <a:r>
              <a:rPr lang="it-IT" sz="3200" dirty="0"/>
              <a:t> ATTI CONCERNENTI IL NOME </a:t>
            </a:r>
            <a:r>
              <a:rPr lang="it-IT" sz="3200" dirty="0" err="1"/>
              <a:t>DI</a:t>
            </a:r>
            <a:r>
              <a:rPr lang="it-IT" sz="3200" dirty="0"/>
              <a:t> CITTADINI ITALIANI IN POSSESSO </a:t>
            </a:r>
            <a:r>
              <a:rPr lang="it-IT" sz="3200" dirty="0" err="1"/>
              <a:t>DI</a:t>
            </a:r>
            <a:r>
              <a:rPr lang="it-IT" sz="3200" dirty="0"/>
              <a:t> ALTRA CITTADINANZA E NATI ALL’ESTERO</a:t>
            </a:r>
          </a:p>
        </p:txBody>
      </p:sp>
      <p:sp>
        <p:nvSpPr>
          <p:cNvPr id="3" name="Segnaposto contenuto 2"/>
          <p:cNvSpPr>
            <a:spLocks noGrp="1"/>
          </p:cNvSpPr>
          <p:nvPr>
            <p:ph idx="1"/>
          </p:nvPr>
        </p:nvSpPr>
        <p:spPr>
          <a:xfrm>
            <a:off x="457200" y="1600200"/>
            <a:ext cx="8229600" cy="4979988"/>
          </a:xfrm>
        </p:spPr>
        <p:txBody>
          <a:bodyPr>
            <a:normAutofit/>
          </a:bodyPr>
          <a:lstStyle/>
          <a:p>
            <a:r>
              <a:rPr lang="it-IT" sz="2800" dirty="0"/>
              <a:t>Il problema del nome </a:t>
            </a:r>
            <a:r>
              <a:rPr lang="it-IT" sz="2800" b="1" dirty="0"/>
              <a:t>Andrea</a:t>
            </a:r>
            <a:r>
              <a:rPr lang="it-IT" sz="2800" dirty="0"/>
              <a:t> e la non corrispondenza al sesso femminile secondo l’art. 35 d. </a:t>
            </a:r>
            <a:r>
              <a:rPr lang="it-IT" sz="2800" dirty="0" err="1"/>
              <a:t>lgs</a:t>
            </a:r>
            <a:r>
              <a:rPr lang="it-IT" sz="2800" dirty="0"/>
              <a:t>. 396/2000 e la circolare 27/2007</a:t>
            </a:r>
          </a:p>
          <a:p>
            <a:r>
              <a:rPr lang="it-IT" sz="2800" dirty="0"/>
              <a:t>Se il nome è attribuito a una bambina italiana e in possesso di altra cittadinanza all’estero è riconoscibile l’atto? Sì</a:t>
            </a:r>
          </a:p>
          <a:p>
            <a:r>
              <a:rPr lang="it-IT" sz="2800" dirty="0"/>
              <a:t>Discriminazione rispetto alle bambine italiane nate in Italia per le quali il nome Andrea  va accompagnato da un nome che denoti chiaramente la loro femminilità (</a:t>
            </a:r>
            <a:r>
              <a:rPr lang="it-IT" sz="2800" dirty="0" err="1"/>
              <a:t>vd</a:t>
            </a:r>
            <a:r>
              <a:rPr lang="it-IT" sz="2800" dirty="0"/>
              <a:t>. </a:t>
            </a:r>
            <a:r>
              <a:rPr lang="it-IT" sz="2800" dirty="0" err="1"/>
              <a:t>App</a:t>
            </a:r>
            <a:r>
              <a:rPr lang="it-IT" sz="2800" dirty="0"/>
              <a:t>. Torino 26.6.2008; </a:t>
            </a:r>
            <a:r>
              <a:rPr lang="it-IT" sz="2800" dirty="0" err="1"/>
              <a:t>Trib</a:t>
            </a:r>
            <a:r>
              <a:rPr lang="it-IT" sz="2800" dirty="0"/>
              <a:t>. Catanzaro, 14.4.2009) </a:t>
            </a:r>
          </a:p>
        </p:txBody>
      </p:sp>
      <p:sp>
        <p:nvSpPr>
          <p:cNvPr id="7" name="Segnaposto piè di pagina 6"/>
          <p:cNvSpPr>
            <a:spLocks noGrp="1"/>
          </p:cNvSpPr>
          <p:nvPr>
            <p:ph type="ftr" sz="quarter" idx="11"/>
          </p:nvPr>
        </p:nvSpPr>
        <p:spPr/>
        <p:txBody>
          <a:bodyPr/>
          <a:lstStyle/>
          <a:p>
            <a:pPr>
              <a:defRPr/>
            </a:pPr>
            <a:endParaRPr lang="it-IT" dirty="0"/>
          </a:p>
        </p:txBody>
      </p:sp>
      <p:sp>
        <p:nvSpPr>
          <p:cNvPr id="6" name="Segnaposto numero diapositiva 5"/>
          <p:cNvSpPr>
            <a:spLocks noGrp="1"/>
          </p:cNvSpPr>
          <p:nvPr>
            <p:ph type="sldNum" sz="quarter" idx="12"/>
          </p:nvPr>
        </p:nvSpPr>
        <p:spPr/>
        <p:txBody>
          <a:bodyPr/>
          <a:lstStyle/>
          <a:p>
            <a:pPr>
              <a:defRPr/>
            </a:pPr>
            <a:fld id="{DDDA35F1-1076-445C-AB45-06340EA50B31}" type="slidenum">
              <a:rPr lang="it-IT"/>
              <a:pPr>
                <a:defRPr/>
              </a:pPr>
              <a:t>41</a:t>
            </a:fld>
            <a:endParaRPr lang="it-IT"/>
          </a:p>
        </p:txBody>
      </p:sp>
      <p:pic>
        <p:nvPicPr>
          <p:cNvPr id="26627" name="Immagine 4" descr="j0232431.pict"/>
          <p:cNvPicPr>
            <a:picLocks noChangeAspect="1"/>
          </p:cNvPicPr>
          <p:nvPr/>
        </p:nvPicPr>
        <p:blipFill>
          <a:blip r:embed="rId2"/>
          <a:srcRect/>
          <a:stretch>
            <a:fillRect/>
          </a:stretch>
        </p:blipFill>
        <p:spPr bwMode="auto">
          <a:xfrm>
            <a:off x="7694613" y="5745163"/>
            <a:ext cx="1449387" cy="1112837"/>
          </a:xfrm>
          <a:prstGeom prst="rect">
            <a:avLst/>
          </a:prstGeom>
          <a:noFill/>
          <a:ln w="9525">
            <a:noFill/>
            <a:miter lim="800000"/>
            <a:headEnd/>
            <a:tailEnd/>
          </a:ln>
        </p:spPr>
      </p:pic>
    </p:spTree>
    <p:extLst>
      <p:ext uri="{BB962C8B-B14F-4D97-AF65-F5344CB8AC3E}">
        <p14:creationId xmlns:p14="http://schemas.microsoft.com/office/powerpoint/2010/main" val="84419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type="lt">
                                    <p:tmAbs val="0"/>
                                  </p:iterate>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iterate type="lt">
                                    <p:tmAbs val="0"/>
                                  </p:iterate>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2"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0" end="0"/>
                                            </p:txEl>
                                          </p:spTgt>
                                        </p:tgtEl>
                                        <p:attrNameLst>
                                          <p:attrName>ppt_x</p:attrName>
                                          <p:attrName>ppt_y</p:attrName>
                                        </p:attrNameLst>
                                      </p:cBhvr>
                                    </p:animMotion>
                                    <p:animRot by="1500000">
                                      <p:cBhvr>
                                        <p:cTn id="39" dur="125" fill="hold">
                                          <p:stCondLst>
                                            <p:cond delay="0"/>
                                          </p:stCondLst>
                                        </p:cTn>
                                        <p:tgtEl>
                                          <p:spTgt spid="3">
                                            <p:txEl>
                                              <p:pRg st="0" end="0"/>
                                            </p:txEl>
                                          </p:spTgt>
                                        </p:tgtEl>
                                        <p:attrNameLst>
                                          <p:attrName>r</p:attrName>
                                        </p:attrNameLst>
                                      </p:cBhvr>
                                    </p:animRot>
                                    <p:animRot by="-1500000">
                                      <p:cBhvr>
                                        <p:cTn id="40" dur="125" fill="hold">
                                          <p:stCondLst>
                                            <p:cond delay="125"/>
                                          </p:stCondLst>
                                        </p:cTn>
                                        <p:tgtEl>
                                          <p:spTgt spid="3">
                                            <p:txEl>
                                              <p:pRg st="0" end="0"/>
                                            </p:txEl>
                                          </p:spTgt>
                                        </p:tgtEl>
                                        <p:attrNameLst>
                                          <p:attrName>r</p:attrName>
                                        </p:attrNameLst>
                                      </p:cBhvr>
                                    </p:animRot>
                                    <p:animRot by="-1500000">
                                      <p:cBhvr>
                                        <p:cTn id="41" dur="125" fill="hold">
                                          <p:stCondLst>
                                            <p:cond delay="250"/>
                                          </p:stCondLst>
                                        </p:cTn>
                                        <p:tgtEl>
                                          <p:spTgt spid="3">
                                            <p:txEl>
                                              <p:pRg st="0" end="0"/>
                                            </p:txEl>
                                          </p:spTgt>
                                        </p:tgtEl>
                                        <p:attrNameLst>
                                          <p:attrName>r</p:attrName>
                                        </p:attrNameLst>
                                      </p:cBhvr>
                                    </p:animRot>
                                    <p:animRot by="1500000">
                                      <p:cBhvr>
                                        <p:cTn id="42" dur="125" fill="hold">
                                          <p:stCondLst>
                                            <p:cond delay="375"/>
                                          </p:stCondLst>
                                        </p:cTn>
                                        <p:tgtEl>
                                          <p:spTgt spid="3">
                                            <p:txEl>
                                              <p:pRg st="0" end="0"/>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34" presetClass="emph" presetSubtype="0" fill="hold" grpId="2" nodeType="clickEffect">
                                  <p:stCondLst>
                                    <p:cond delay="0"/>
                                  </p:stCondLst>
                                  <p:iterate type="lt">
                                    <p:tmPct val="10000"/>
                                  </p:iterate>
                                  <p:childTnLst>
                                    <p:animMotion origin="layout" path="M 0.0 0.0 L 0.0 -0.07213" pathEditMode="relative" ptsTypes="">
                                      <p:cBhvr>
                                        <p:cTn id="46" dur="250" accel="50000" decel="50000" autoRev="1" fill="hold">
                                          <p:stCondLst>
                                            <p:cond delay="0"/>
                                          </p:stCondLst>
                                        </p:cTn>
                                        <p:tgtEl>
                                          <p:spTgt spid="3">
                                            <p:txEl>
                                              <p:pRg st="1" end="1"/>
                                            </p:txEl>
                                          </p:spTgt>
                                        </p:tgtEl>
                                        <p:attrNameLst>
                                          <p:attrName>ppt_x</p:attrName>
                                          <p:attrName>ppt_y</p:attrName>
                                        </p:attrNameLst>
                                      </p:cBhvr>
                                    </p:animMotion>
                                    <p:animRot by="1500000">
                                      <p:cBhvr>
                                        <p:cTn id="47" dur="125" fill="hold">
                                          <p:stCondLst>
                                            <p:cond delay="0"/>
                                          </p:stCondLst>
                                        </p:cTn>
                                        <p:tgtEl>
                                          <p:spTgt spid="3">
                                            <p:txEl>
                                              <p:pRg st="1" end="1"/>
                                            </p:txEl>
                                          </p:spTgt>
                                        </p:tgtEl>
                                        <p:attrNameLst>
                                          <p:attrName>r</p:attrName>
                                        </p:attrNameLst>
                                      </p:cBhvr>
                                    </p:animRot>
                                    <p:animRot by="-1500000">
                                      <p:cBhvr>
                                        <p:cTn id="48" dur="125" fill="hold">
                                          <p:stCondLst>
                                            <p:cond delay="125"/>
                                          </p:stCondLst>
                                        </p:cTn>
                                        <p:tgtEl>
                                          <p:spTgt spid="3">
                                            <p:txEl>
                                              <p:pRg st="1" end="1"/>
                                            </p:txEl>
                                          </p:spTgt>
                                        </p:tgtEl>
                                        <p:attrNameLst>
                                          <p:attrName>r</p:attrName>
                                        </p:attrNameLst>
                                      </p:cBhvr>
                                    </p:animRot>
                                    <p:animRot by="-1500000">
                                      <p:cBhvr>
                                        <p:cTn id="49" dur="125" fill="hold">
                                          <p:stCondLst>
                                            <p:cond delay="250"/>
                                          </p:stCondLst>
                                        </p:cTn>
                                        <p:tgtEl>
                                          <p:spTgt spid="3">
                                            <p:txEl>
                                              <p:pRg st="1" end="1"/>
                                            </p:txEl>
                                          </p:spTgt>
                                        </p:tgtEl>
                                        <p:attrNameLst>
                                          <p:attrName>r</p:attrName>
                                        </p:attrNameLst>
                                      </p:cBhvr>
                                    </p:animRot>
                                    <p:animRot by="1500000">
                                      <p:cBhvr>
                                        <p:cTn id="50" dur="125" fill="hold">
                                          <p:stCondLst>
                                            <p:cond delay="375"/>
                                          </p:stCondLst>
                                        </p:cTn>
                                        <p:tgtEl>
                                          <p:spTgt spid="3">
                                            <p:txEl>
                                              <p:pRg st="1" end="1"/>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34" presetClass="emph" presetSubtype="0" fill="hold" grpId="2" nodeType="clickEffect">
                                  <p:stCondLst>
                                    <p:cond delay="0"/>
                                  </p:stCondLst>
                                  <p:iterate type="lt">
                                    <p:tmPct val="10000"/>
                                  </p:iterate>
                                  <p:childTnLst>
                                    <p:animMotion origin="layout" path="M 0.0 0.0 L 0.0 -0.07213" pathEditMode="relative" ptsTypes="">
                                      <p:cBhvr>
                                        <p:cTn id="54" dur="250" accel="50000" decel="50000" autoRev="1" fill="hold">
                                          <p:stCondLst>
                                            <p:cond delay="0"/>
                                          </p:stCondLst>
                                        </p:cTn>
                                        <p:tgtEl>
                                          <p:spTgt spid="3">
                                            <p:txEl>
                                              <p:pRg st="2" end="2"/>
                                            </p:txEl>
                                          </p:spTgt>
                                        </p:tgtEl>
                                        <p:attrNameLst>
                                          <p:attrName>ppt_x</p:attrName>
                                          <p:attrName>ppt_y</p:attrName>
                                        </p:attrNameLst>
                                      </p:cBhvr>
                                    </p:animMotion>
                                    <p:animRot by="1500000">
                                      <p:cBhvr>
                                        <p:cTn id="55" dur="125" fill="hold">
                                          <p:stCondLst>
                                            <p:cond delay="0"/>
                                          </p:stCondLst>
                                        </p:cTn>
                                        <p:tgtEl>
                                          <p:spTgt spid="3">
                                            <p:txEl>
                                              <p:pRg st="2" end="2"/>
                                            </p:txEl>
                                          </p:spTgt>
                                        </p:tgtEl>
                                        <p:attrNameLst>
                                          <p:attrName>r</p:attrName>
                                        </p:attrNameLst>
                                      </p:cBhvr>
                                    </p:animRot>
                                    <p:animRot by="-1500000">
                                      <p:cBhvr>
                                        <p:cTn id="56" dur="125" fill="hold">
                                          <p:stCondLst>
                                            <p:cond delay="125"/>
                                          </p:stCondLst>
                                        </p:cTn>
                                        <p:tgtEl>
                                          <p:spTgt spid="3">
                                            <p:txEl>
                                              <p:pRg st="2" end="2"/>
                                            </p:txEl>
                                          </p:spTgt>
                                        </p:tgtEl>
                                        <p:attrNameLst>
                                          <p:attrName>r</p:attrName>
                                        </p:attrNameLst>
                                      </p:cBhvr>
                                    </p:animRot>
                                    <p:animRot by="-1500000">
                                      <p:cBhvr>
                                        <p:cTn id="57" dur="125" fill="hold">
                                          <p:stCondLst>
                                            <p:cond delay="250"/>
                                          </p:stCondLst>
                                        </p:cTn>
                                        <p:tgtEl>
                                          <p:spTgt spid="3">
                                            <p:txEl>
                                              <p:pRg st="2" end="2"/>
                                            </p:txEl>
                                          </p:spTgt>
                                        </p:tgtEl>
                                        <p:attrNameLst>
                                          <p:attrName>r</p:attrName>
                                        </p:attrNameLst>
                                      </p:cBhvr>
                                    </p:animRot>
                                    <p:animRot by="1500000">
                                      <p:cBhvr>
                                        <p:cTn id="58"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P spid="3" grpId="2"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392362"/>
          </a:xfrm>
        </p:spPr>
        <p:txBody>
          <a:bodyPr>
            <a:normAutofit/>
          </a:bodyPr>
          <a:lstStyle/>
          <a:p>
            <a:pPr algn="just"/>
            <a:r>
              <a:rPr lang="it-IT" sz="3200" b="1" dirty="0"/>
              <a:t>SOLUZIONE possibile: ampliare l’automatica riconoscibilità dei provvedimenti stranieri già prevista in Italia per quelli provenienti dallo Stato di cittadinanza della persona secondo l’ art. 3 della Convenzione di Istanbul 1958</a:t>
            </a:r>
          </a:p>
        </p:txBody>
      </p:sp>
      <p:sp>
        <p:nvSpPr>
          <p:cNvPr id="3" name="Segnaposto contenuto 2"/>
          <p:cNvSpPr>
            <a:spLocks noGrp="1"/>
          </p:cNvSpPr>
          <p:nvPr>
            <p:ph idx="1"/>
          </p:nvPr>
        </p:nvSpPr>
        <p:spPr>
          <a:xfrm>
            <a:off x="457200" y="2935288"/>
            <a:ext cx="8229600" cy="3190875"/>
          </a:xfrm>
        </p:spPr>
        <p:txBody>
          <a:bodyPr>
            <a:normAutofit/>
          </a:bodyPr>
          <a:lstStyle/>
          <a:p>
            <a:r>
              <a:rPr lang="it-IT" dirty="0"/>
              <a:t>Automatica riconoscibilità dei provvedimenti vale infatti per: </a:t>
            </a:r>
          </a:p>
          <a:p>
            <a:r>
              <a:rPr lang="it-IT" dirty="0"/>
              <a:t> quelli provenienti dallo Stato di cittadinanza della persona</a:t>
            </a:r>
          </a:p>
          <a:p>
            <a:endParaRPr lang="it-IT" dirty="0"/>
          </a:p>
          <a:p>
            <a:r>
              <a:rPr lang="it-IT" dirty="0"/>
              <a:t>AMPLIARE</a:t>
            </a:r>
          </a:p>
          <a:p>
            <a:r>
              <a:rPr lang="it-IT"/>
              <a:t>Quelli provenienti dallo Stato la cui legge regola i rapporti di famiglia da cui il nome deriva</a:t>
            </a:r>
          </a:p>
          <a:p>
            <a:endParaRPr lang="it-IT" dirty="0"/>
          </a:p>
          <a:p>
            <a:endParaRPr lang="it-IT" dirty="0"/>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530492CE-1C47-4DBB-838F-E282BE963BFB}" type="slidenum">
              <a:rPr lang="it-IT"/>
              <a:pPr>
                <a:defRPr/>
              </a:pPr>
              <a:t>42</a:t>
            </a:fld>
            <a:endParaRPr lang="it-IT"/>
          </a:p>
        </p:txBody>
      </p:sp>
    </p:spTree>
    <p:extLst>
      <p:ext uri="{BB962C8B-B14F-4D97-AF65-F5344CB8AC3E}">
        <p14:creationId xmlns:p14="http://schemas.microsoft.com/office/powerpoint/2010/main" val="129121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TUTELA DEI MINORI </a:t>
            </a:r>
            <a:r>
              <a:rPr lang="it-IT" dirty="0" err="1"/>
              <a:t>–</a:t>
            </a:r>
            <a:r>
              <a:rPr lang="it-IT" dirty="0"/>
              <a:t> ART. 42</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sz="4100" dirty="0"/>
              <a:t>Convenzione L’</a:t>
            </a:r>
            <a:r>
              <a:rPr lang="it-IT" sz="4100" dirty="0" err="1"/>
              <a:t>Aja</a:t>
            </a:r>
            <a:r>
              <a:rPr lang="it-IT" sz="4100" dirty="0"/>
              <a:t> 1961</a:t>
            </a:r>
          </a:p>
          <a:p>
            <a:pPr lvl="1" algn="just">
              <a:buFontTx/>
              <a:buChar char="-"/>
            </a:pPr>
            <a:r>
              <a:rPr lang="it-IT" sz="4100" dirty="0"/>
              <a:t>Convenzione L’</a:t>
            </a:r>
            <a:r>
              <a:rPr lang="it-IT" sz="4100" dirty="0" err="1"/>
              <a:t>Aja</a:t>
            </a:r>
            <a:r>
              <a:rPr lang="it-IT" sz="4100" dirty="0"/>
              <a:t> 1996 – tardivamente resa esecutiva in Italia</a:t>
            </a:r>
          </a:p>
          <a:p>
            <a:pPr lvl="1" algn="just">
              <a:buFontTx/>
              <a:buChar char="-"/>
            </a:pPr>
            <a:r>
              <a:rPr lang="it-IT" sz="4100" dirty="0"/>
              <a:t>Coordinamento con Regolamento 2201/2003 – 1111/2019.</a:t>
            </a:r>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4251382"/>
          </a:xfrm>
        </p:spPr>
        <p:txBody>
          <a:bodyPr>
            <a:normAutofit fontScale="92500"/>
          </a:bodyPr>
          <a:lstStyle/>
          <a:p>
            <a:pPr lvl="1" algn="just">
              <a:buFontTx/>
              <a:buChar char="-"/>
            </a:pPr>
            <a:r>
              <a:rPr lang="it-IT" sz="4000" dirty="0"/>
              <a:t>Ratificata dall’Italia il 30.9.2015 – </a:t>
            </a:r>
            <a:r>
              <a:rPr lang="it-IT" sz="4000" b="1" dirty="0"/>
              <a:t>è in vigore da 1° gennaio 2016…</a:t>
            </a:r>
            <a:r>
              <a:rPr lang="it-IT" sz="4000" dirty="0"/>
              <a:t>forti inviti della UE a ratificarla….molti anni per ratifica…e… </a:t>
            </a:r>
            <a:r>
              <a:rPr lang="it-IT" sz="4000" b="1" dirty="0"/>
              <a:t>mancano ancora norme di attuazione</a:t>
            </a:r>
            <a:r>
              <a:rPr lang="it-IT" sz="4000" dirty="0"/>
              <a:t>, ad es. individuazione di Autorità Centrale (art.3 l. 101/2015).</a:t>
            </a:r>
          </a:p>
          <a:p>
            <a:pPr lvl="1" algn="just">
              <a:buFontTx/>
              <a:buChar char="-"/>
            </a:pPr>
            <a:r>
              <a:rPr lang="it-IT" sz="4000" dirty="0"/>
              <a:t>Problema: abrogazione norma art. 42…????</a:t>
            </a:r>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a:p>
        </p:txBody>
      </p:sp>
    </p:spTree>
    <p:extLst>
      <p:ext uri="{BB962C8B-B14F-4D97-AF65-F5344CB8AC3E}">
        <p14:creationId xmlns:p14="http://schemas.microsoft.com/office/powerpoint/2010/main" val="199592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fontScale="92500" lnSpcReduction="10000"/>
          </a:bodyPr>
          <a:lstStyle/>
          <a:p>
            <a:pPr lvl="1" algn="just">
              <a:buFontTx/>
              <a:buChar char="-"/>
            </a:pPr>
            <a:r>
              <a:rPr lang="it-IT" sz="3200" dirty="0"/>
              <a:t>AMBITO DI APPLICAZIONE:</a:t>
            </a:r>
          </a:p>
          <a:p>
            <a:pPr lvl="1"/>
            <a:r>
              <a:rPr lang="it-IT" sz="3200" dirty="0"/>
              <a:t>Si applica ai minori fino all'età di 18 anni, con l'obiettivo di determinare:</a:t>
            </a:r>
          </a:p>
          <a:p>
            <a:pPr lvl="2"/>
            <a:r>
              <a:rPr lang="it-IT" sz="3200" dirty="0"/>
              <a:t>lo Stato competente ad adottare misure per proteggere il minore o i suoi beni;</a:t>
            </a:r>
          </a:p>
          <a:p>
            <a:pPr lvl="2"/>
            <a:r>
              <a:rPr lang="it-IT" sz="3200" dirty="0"/>
              <a:t>la legge applicabile nell'esercizio di tale competenza;</a:t>
            </a:r>
          </a:p>
          <a:p>
            <a:pPr lvl="2"/>
            <a:r>
              <a:rPr lang="it-IT" sz="3200" dirty="0"/>
              <a:t>la legge applicabile alla responsabilità genitoriale;</a:t>
            </a:r>
          </a:p>
          <a:p>
            <a:pPr lvl="2"/>
            <a:r>
              <a:rPr lang="it-IT" sz="3200" dirty="0"/>
              <a:t>il riconoscimento e l'esecuzione delle misure di protezione in tutti gli Stati contraenti;</a:t>
            </a:r>
          </a:p>
          <a:p>
            <a:pPr lvl="2"/>
            <a:r>
              <a:rPr lang="it-IT" sz="3200" dirty="0"/>
              <a:t>la cooperazione tra gli Stati contraenti.</a:t>
            </a:r>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extLst>
      <p:ext uri="{BB962C8B-B14F-4D97-AF65-F5344CB8AC3E}">
        <p14:creationId xmlns:p14="http://schemas.microsoft.com/office/powerpoint/2010/main" val="10714912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a:bodyPr>
          <a:lstStyle/>
          <a:p>
            <a:r>
              <a:rPr lang="it-IT" sz="2400" dirty="0"/>
              <a:t>Le misure rivolte alla protezione del minore riguardano:</a:t>
            </a:r>
          </a:p>
          <a:p>
            <a:pPr lvl="1"/>
            <a:r>
              <a:rPr lang="it-IT" sz="2400" dirty="0"/>
              <a:t>la responsabilità genitoriale;</a:t>
            </a:r>
          </a:p>
          <a:p>
            <a:pPr lvl="1"/>
            <a:r>
              <a:rPr lang="it-IT" sz="2400" dirty="0"/>
              <a:t>il diritto di affidamento;</a:t>
            </a:r>
          </a:p>
          <a:p>
            <a:pPr lvl="1"/>
            <a:r>
              <a:rPr lang="it-IT" sz="2400" dirty="0"/>
              <a:t>la tutela;</a:t>
            </a:r>
          </a:p>
          <a:p>
            <a:pPr lvl="1"/>
            <a:r>
              <a:rPr lang="it-IT" sz="2400" dirty="0"/>
              <a:t>la rappresentanza del minore;</a:t>
            </a:r>
          </a:p>
          <a:p>
            <a:pPr lvl="1"/>
            <a:r>
              <a:rPr lang="it-IT" sz="2400" dirty="0"/>
              <a:t>il collocamento del minore in una famiglia di accoglienza o altra assistenza;</a:t>
            </a:r>
          </a:p>
          <a:p>
            <a:pPr lvl="1"/>
            <a:r>
              <a:rPr lang="it-IT" sz="2400" dirty="0"/>
              <a:t>la supervisione delle cure fornite al minore;</a:t>
            </a:r>
          </a:p>
          <a:p>
            <a:pPr lvl="1"/>
            <a:r>
              <a:rPr lang="it-IT" sz="2400" dirty="0"/>
              <a:t>l'amministrazione dei beni del minore.</a:t>
            </a:r>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46</a:t>
            </a:fld>
            <a:endParaRPr lang="it-IT"/>
          </a:p>
        </p:txBody>
      </p:sp>
    </p:spTree>
    <p:extLst>
      <p:ext uri="{BB962C8B-B14F-4D97-AF65-F5344CB8AC3E}">
        <p14:creationId xmlns:p14="http://schemas.microsoft.com/office/powerpoint/2010/main" val="35947039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lnSpcReduction="10000"/>
          </a:bodyPr>
          <a:lstStyle/>
          <a:p>
            <a:pPr algn="just"/>
            <a:r>
              <a:rPr lang="it-IT" sz="2800" u="sng" dirty="0"/>
              <a:t>Competenza</a:t>
            </a:r>
            <a:r>
              <a:rPr lang="it-IT" sz="2800" dirty="0"/>
              <a:t> </a:t>
            </a:r>
          </a:p>
          <a:p>
            <a:pPr lvl="1" algn="just"/>
            <a:r>
              <a:rPr lang="it-IT" sz="2800" dirty="0"/>
              <a:t>In generale, lo Stato contraente di residenza abituale del minore è competente ad adottare misure per la protezione della sua persona o dei suoi beni. Per i minori rifugiati o trasferiti a livello internazionale o per i minori la cui residenza abituale non può essere accertata, la competenza è esercitata dallo Stato sul cui territorio tali minori si vengono a trovare.</a:t>
            </a:r>
          </a:p>
          <a:p>
            <a:pPr lvl="1" algn="just"/>
            <a:r>
              <a:rPr lang="it-IT" sz="2800" dirty="0"/>
              <a:t>In via eccezionale, ove si ritenga che un altro Stato sia più adatto a valutare l'interesse superiore del minore, tale Stato può assumere la competenza. Nei casi di urgenza, è competente ad adottare le misure di protezione necessarie lo Stato sul cui territorio si trovino il minore o i suoi beni.</a:t>
            </a:r>
          </a:p>
          <a:p>
            <a:endParaRPr lang="it-IT" dirty="0"/>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47</a:t>
            </a:fld>
            <a:endParaRPr lang="it-IT"/>
          </a:p>
        </p:txBody>
      </p:sp>
    </p:spTree>
    <p:extLst>
      <p:ext uri="{BB962C8B-B14F-4D97-AF65-F5344CB8AC3E}">
        <p14:creationId xmlns:p14="http://schemas.microsoft.com/office/powerpoint/2010/main" val="234719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a:bodyPr>
          <a:lstStyle/>
          <a:p>
            <a:r>
              <a:rPr lang="it-IT" sz="3200" u="sng" dirty="0"/>
              <a:t>Legge applicabile :</a:t>
            </a:r>
          </a:p>
          <a:p>
            <a:pPr lvl="1" algn="just"/>
            <a:r>
              <a:rPr lang="it-IT" sz="3200" dirty="0"/>
              <a:t>Nell'esercizio della competenza lo Stato contraente applica la propria legge. In via eccezionale, esso può applicare o prendere in considerazione la legge di un altro Stato col quale la situazione presenti uno stretto legame, tenuto conto dell'interesse superiore del minore. La legge della convenzione può non essere applicata solo se contraria all'ordine pubblico, tenuto conto dell'interesse superiore del minore.</a:t>
            </a:r>
          </a:p>
          <a:p>
            <a:endParaRPr lang="it-IT" dirty="0"/>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48</a:t>
            </a:fld>
            <a:endParaRPr lang="it-IT"/>
          </a:p>
        </p:txBody>
      </p:sp>
    </p:spTree>
    <p:extLst>
      <p:ext uri="{BB962C8B-B14F-4D97-AF65-F5344CB8AC3E}">
        <p14:creationId xmlns:p14="http://schemas.microsoft.com/office/powerpoint/2010/main" val="1855397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a:bodyPr>
          <a:lstStyle/>
          <a:p>
            <a:pPr algn="just"/>
            <a:r>
              <a:rPr lang="it-IT" sz="3200" u="sng" dirty="0"/>
              <a:t>Riconoscimento ed esecuzione </a:t>
            </a:r>
          </a:p>
          <a:p>
            <a:pPr algn="just"/>
            <a:r>
              <a:rPr lang="it-IT" sz="3200" dirty="0"/>
              <a:t>Le misure adottate da uno Stato contraente per proteggere un minore o i suoi beni sono riconosciute in tutti gli altri Stati contraenti. Il riconoscimento può essere negato in alcuni casi, come specificato nella convenzione. Le misure di protezione dichiarate esecutive in un altro Stato sono eseguite in quest'ultimo come se fossero state adottate dallo stesso e conformemente alla propria legge.</a:t>
            </a:r>
          </a:p>
          <a:p>
            <a:endParaRPr lang="it-IT" dirty="0"/>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49</a:t>
            </a:fld>
            <a:endParaRPr lang="it-IT"/>
          </a:p>
        </p:txBody>
      </p:sp>
    </p:spTree>
    <p:extLst>
      <p:ext uri="{BB962C8B-B14F-4D97-AF65-F5344CB8AC3E}">
        <p14:creationId xmlns:p14="http://schemas.microsoft.com/office/powerpoint/2010/main" val="141527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COMMORIENZA– ART. 21</a:t>
            </a:r>
          </a:p>
        </p:txBody>
      </p:sp>
      <p:sp>
        <p:nvSpPr>
          <p:cNvPr id="6" name="Segnaposto contenuto 5"/>
          <p:cNvSpPr>
            <a:spLocks noGrp="1"/>
          </p:cNvSpPr>
          <p:nvPr>
            <p:ph idx="1"/>
          </p:nvPr>
        </p:nvSpPr>
        <p:spPr>
          <a:xfrm>
            <a:off x="457201" y="2405472"/>
            <a:ext cx="8229600" cy="3720692"/>
          </a:xfrm>
        </p:spPr>
        <p:txBody>
          <a:bodyPr>
            <a:normAutofit/>
          </a:bodyPr>
          <a:lstStyle/>
          <a:p>
            <a:pPr algn="just"/>
            <a:r>
              <a:rPr lang="it-IT" dirty="0"/>
              <a:t>Per la commorienza si deroga alla cittadinanza, prevedendosi il richiamo della legge applicabile al rapporto (</a:t>
            </a:r>
            <a:r>
              <a:rPr lang="it-IT" dirty="0" err="1"/>
              <a:t>lex</a:t>
            </a:r>
            <a:r>
              <a:rPr lang="it-IT" dirty="0"/>
              <a:t> </a:t>
            </a:r>
            <a:r>
              <a:rPr lang="it-IT" dirty="0" err="1"/>
              <a:t>causae</a:t>
            </a:r>
            <a:r>
              <a:rPr lang="it-IT" dirty="0"/>
              <a:t>), rispetto al quale rileva la commorienza: es. </a:t>
            </a:r>
            <a:r>
              <a:rPr lang="it-IT" dirty="0" err="1"/>
              <a:t>lex</a:t>
            </a:r>
            <a:r>
              <a:rPr lang="it-IT" dirty="0"/>
              <a:t> </a:t>
            </a:r>
            <a:r>
              <a:rPr lang="it-IT" dirty="0" err="1"/>
              <a:t>successionis</a:t>
            </a:r>
            <a:r>
              <a:rPr lang="it-IT" dirty="0"/>
              <a:t> (art. 46).</a:t>
            </a:r>
          </a:p>
          <a:p>
            <a:pPr algn="just"/>
            <a:endParaRPr lang="it-IT" dirty="0"/>
          </a:p>
          <a:p>
            <a:pPr algn="just"/>
            <a:r>
              <a:rPr lang="it-IT" dirty="0"/>
              <a:t>Critiche per la soluzione casuale e contraddittoria/ preferibile forse la </a:t>
            </a:r>
            <a:r>
              <a:rPr lang="it-IT" i="1" dirty="0" err="1"/>
              <a:t>lex</a:t>
            </a:r>
            <a:r>
              <a:rPr lang="it-IT" i="1" dirty="0"/>
              <a:t> fori</a:t>
            </a:r>
            <a:r>
              <a:rPr lang="it-IT"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extLst>
      <p:ext uri="{BB962C8B-B14F-4D97-AF65-F5344CB8AC3E}">
        <p14:creationId xmlns:p14="http://schemas.microsoft.com/office/powerpoint/2010/main" val="154747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CONVENZIONE DELL’AJA DEL 19 OTTOBRE 1996</a:t>
            </a:r>
          </a:p>
        </p:txBody>
      </p:sp>
      <p:sp>
        <p:nvSpPr>
          <p:cNvPr id="6" name="Segnaposto contenuto 5"/>
          <p:cNvSpPr>
            <a:spLocks noGrp="1"/>
          </p:cNvSpPr>
          <p:nvPr>
            <p:ph idx="1"/>
          </p:nvPr>
        </p:nvSpPr>
        <p:spPr>
          <a:xfrm>
            <a:off x="247814" y="1667645"/>
            <a:ext cx="8438987" cy="5053830"/>
          </a:xfrm>
        </p:spPr>
        <p:txBody>
          <a:bodyPr>
            <a:normAutofit/>
          </a:bodyPr>
          <a:lstStyle/>
          <a:p>
            <a:pPr algn="just"/>
            <a:r>
              <a:rPr lang="it-IT" sz="3200" u="sng" dirty="0"/>
              <a:t>Cooperazione</a:t>
            </a:r>
            <a:r>
              <a:rPr lang="it-IT" sz="3200" dirty="0"/>
              <a:t>:</a:t>
            </a:r>
          </a:p>
          <a:p>
            <a:pPr algn="just"/>
            <a:r>
              <a:rPr lang="it-IT" sz="3200" dirty="0"/>
              <a:t>Ogni Stato contraente designa una o più autorità centrali incaricate di far fronte agli obblighi che gli sono imposti dalla convenzione. Le autorità centrali devono cooperare fra loro e scambiarsi informazioni, nonché promuovere la cooperazione tra le proprie autorità nazionali…..mancano ancora però le norme di attuazione italiane!</a:t>
            </a:r>
          </a:p>
          <a:p>
            <a:endParaRPr lang="it-IT" dirty="0"/>
          </a:p>
          <a:p>
            <a:pPr lvl="2" algn="just">
              <a:buFontTx/>
              <a:buChar char="-"/>
            </a:pPr>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50</a:t>
            </a:fld>
            <a:endParaRPr lang="it-IT"/>
          </a:p>
        </p:txBody>
      </p:sp>
    </p:spTree>
    <p:extLst>
      <p:ext uri="{BB962C8B-B14F-4D97-AF65-F5344CB8AC3E}">
        <p14:creationId xmlns:p14="http://schemas.microsoft.com/office/powerpoint/2010/main" val="33262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CAPACITA’, GIURIDICA </a:t>
            </a:r>
            <a:r>
              <a:rPr lang="it-IT" dirty="0" err="1"/>
              <a:t>–</a:t>
            </a:r>
            <a:r>
              <a:rPr lang="it-IT" dirty="0"/>
              <a:t> </a:t>
            </a:r>
            <a:r>
              <a:rPr lang="it-IT" dirty="0" err="1"/>
              <a:t>ARTT</a:t>
            </a:r>
            <a:r>
              <a:rPr lang="it-IT" dirty="0"/>
              <a:t>. 20</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u="sng" dirty="0"/>
              <a:t>Operatività della cittadinanza:</a:t>
            </a:r>
            <a:endParaRPr lang="it-IT" dirty="0"/>
          </a:p>
          <a:p>
            <a:pPr lvl="1" algn="just"/>
            <a:r>
              <a:rPr lang="it-IT" dirty="0"/>
              <a:t>art. 19</a:t>
            </a:r>
          </a:p>
          <a:p>
            <a:pPr lvl="1" algn="just"/>
            <a:r>
              <a:rPr lang="it-IT" dirty="0"/>
              <a:t>rinvio</a:t>
            </a:r>
          </a:p>
          <a:p>
            <a:pPr lvl="1" algn="just"/>
            <a:r>
              <a:rPr lang="it-IT" dirty="0"/>
              <a:t>capacità speciali (ad es. capacità di succedere o di ricevere per testamento) – legge speciale – ad es. </a:t>
            </a:r>
            <a:r>
              <a:rPr lang="it-IT" dirty="0" err="1"/>
              <a:t>lex</a:t>
            </a:r>
            <a:r>
              <a:rPr lang="it-IT" dirty="0"/>
              <a:t> </a:t>
            </a:r>
            <a:r>
              <a:rPr lang="it-IT" dirty="0" err="1"/>
              <a:t>successionis</a:t>
            </a:r>
            <a:endParaRPr lang="it-IT" dirty="0"/>
          </a:p>
          <a:p>
            <a:pPr lvl="1" algn="just"/>
            <a:r>
              <a:rPr lang="it-IT" dirty="0"/>
              <a:t>Deroga a questa disposizione per </a:t>
            </a:r>
            <a:r>
              <a:rPr lang="it-IT"/>
              <a:t>effetto di altre </a:t>
            </a:r>
            <a:r>
              <a:rPr lang="it-IT" dirty="0"/>
              <a:t>disposizioni: art. 27, art. 35, 3° </a:t>
            </a:r>
            <a:r>
              <a:rPr lang="it-IT" dirty="0" err="1"/>
              <a:t>co</a:t>
            </a:r>
            <a:endParaRPr lang="it-IT" dirty="0"/>
          </a:p>
          <a:p>
            <a:pPr lvl="1" algn="just"/>
            <a:r>
              <a:rPr lang="it-IT" dirty="0"/>
              <a:t>Limiti: ordine pubblico, ad es. Cass.28.12.2006 n.27592</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SCOMPARSA ASSENZA E MORTE </a:t>
            </a:r>
            <a:r>
              <a:rPr lang="it-IT" dirty="0" err="1"/>
              <a:t>PRESUNTA–</a:t>
            </a:r>
            <a:r>
              <a:rPr lang="it-IT" dirty="0"/>
              <a:t> ART. 22</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u="sng" dirty="0"/>
              <a:t>Operatività della cittadinanza</a:t>
            </a:r>
          </a:p>
          <a:p>
            <a:pPr algn="just"/>
            <a:r>
              <a:rPr lang="it-IT" u="sng" dirty="0"/>
              <a:t>Ambito di applicazione:</a:t>
            </a:r>
          </a:p>
          <a:p>
            <a:pPr lvl="1" algn="just"/>
            <a:r>
              <a:rPr lang="it-IT" dirty="0"/>
              <a:t>presupposti ed effetti della scomparsa, assenza e morte presunta. Ad es. condizioni per la dichiarazione; o provvedimento in grado di coprire la sfera patrimoniale del soggetto scomparso;</a:t>
            </a:r>
          </a:p>
          <a:p>
            <a:pPr lvl="1" algn="just"/>
            <a:r>
              <a:rPr lang="it-IT" dirty="0"/>
              <a:t>Diverso aspetto è l’accertamento della qualità di erede o della qualità di coniuge (Questione preliminare </a:t>
            </a:r>
            <a:r>
              <a:rPr lang="it-IT" dirty="0" err="1"/>
              <a:t>–</a:t>
            </a:r>
            <a:r>
              <a:rPr lang="it-IT" dirty="0"/>
              <a:t> </a:t>
            </a:r>
            <a:r>
              <a:rPr lang="it-IT" dirty="0" err="1"/>
              <a:t>vd</a:t>
            </a:r>
            <a:r>
              <a:rPr lang="it-IT" dirty="0"/>
              <a:t>. Soluzione generale </a:t>
            </a:r>
            <a:r>
              <a:rPr lang="it-IT" dirty="0" err="1"/>
              <a:t>–</a:t>
            </a:r>
            <a:r>
              <a:rPr lang="it-IT" dirty="0"/>
              <a:t> congiunta </a:t>
            </a:r>
            <a:r>
              <a:rPr lang="it-IT" dirty="0" err="1"/>
              <a:t>–</a:t>
            </a:r>
            <a:r>
              <a:rPr lang="it-IT" dirty="0"/>
              <a:t> disgiunta).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CAPACITA’ </a:t>
            </a:r>
            <a:r>
              <a:rPr lang="it-IT" dirty="0" err="1"/>
              <a:t>DI</a:t>
            </a:r>
            <a:r>
              <a:rPr lang="it-IT" dirty="0"/>
              <a:t> AGIRE </a:t>
            </a:r>
            <a:r>
              <a:rPr lang="it-IT" dirty="0" err="1"/>
              <a:t>–</a:t>
            </a:r>
            <a:r>
              <a:rPr lang="it-IT" dirty="0"/>
              <a:t> ART. 23</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dirty="0"/>
              <a:t>Ambito di applicazione della disciplina:</a:t>
            </a:r>
          </a:p>
          <a:p>
            <a:pPr lvl="1" algn="just"/>
            <a:r>
              <a:rPr lang="it-IT" dirty="0"/>
              <a:t>Maggiore età;</a:t>
            </a:r>
          </a:p>
          <a:p>
            <a:pPr lvl="1" algn="just"/>
            <a:r>
              <a:rPr lang="it-IT" dirty="0"/>
              <a:t>Infermità mentale;</a:t>
            </a:r>
            <a:endParaRPr lang="it-IT" u="sng" dirty="0"/>
          </a:p>
          <a:p>
            <a:pPr lvl="1" algn="just"/>
            <a:r>
              <a:rPr lang="it-IT" dirty="0"/>
              <a:t>Emancipazione;</a:t>
            </a:r>
          </a:p>
          <a:p>
            <a:pPr lvl="1" algn="just"/>
            <a:r>
              <a:rPr lang="it-IT" dirty="0"/>
              <a:t>Capacità di stare in giudizio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CAPACITA’ DI AGIRE – CITTADINANZA</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u="sng" dirty="0"/>
              <a:t>Salvo deroghe per effetto di:</a:t>
            </a:r>
            <a:endParaRPr lang="it-IT" dirty="0"/>
          </a:p>
          <a:p>
            <a:pPr lvl="1" algn="just"/>
            <a:r>
              <a:rPr lang="it-IT" dirty="0"/>
              <a:t>Rinvio – </a:t>
            </a:r>
            <a:r>
              <a:rPr lang="it-IT" dirty="0" err="1"/>
              <a:t>Trib</a:t>
            </a:r>
            <a:r>
              <a:rPr lang="it-IT" dirty="0"/>
              <a:t>. Pordenone 7.3.2002, interdizione di cittadina argentina residente in Italia;</a:t>
            </a:r>
          </a:p>
          <a:p>
            <a:pPr lvl="1" algn="just"/>
            <a:r>
              <a:rPr lang="it-IT" dirty="0"/>
              <a:t>Cittadinanza di un ordinamento </a:t>
            </a:r>
            <a:r>
              <a:rPr lang="it-IT" dirty="0" err="1"/>
              <a:t>plurilegislativo</a:t>
            </a:r>
            <a:r>
              <a:rPr lang="it-IT" dirty="0"/>
              <a:t>: applicazione di regole religiose: es. Singapore: indù e cinesi a 18, musulmani a 16 anni.</a:t>
            </a:r>
          </a:p>
          <a:p>
            <a:pPr algn="just"/>
            <a:endParaRPr lang="it-IT" u="sng"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extLst>
      <p:ext uri="{BB962C8B-B14F-4D97-AF65-F5344CB8AC3E}">
        <p14:creationId xmlns:p14="http://schemas.microsoft.com/office/powerpoint/2010/main" val="115938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4912701</TotalTime>
  <Words>3048</Words>
  <Application>Microsoft Macintosh PowerPoint</Application>
  <PresentationFormat>Presentazione su schermo (4:3)</PresentationFormat>
  <Paragraphs>290</Paragraphs>
  <Slides>50</Slides>
  <Notes>12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50</vt:i4>
      </vt:variant>
    </vt:vector>
  </HeadingPairs>
  <TitlesOfParts>
    <vt:vector size="55" baseType="lpstr">
      <vt:lpstr>Arial</vt:lpstr>
      <vt:lpstr>Calibri</vt:lpstr>
      <vt:lpstr>Calibri Light</vt:lpstr>
      <vt:lpstr>Wingdings</vt:lpstr>
      <vt:lpstr>Tema di Office</vt:lpstr>
      <vt:lpstr>Diritto internazionale avanzato</vt:lpstr>
      <vt:lpstr>NORME SPECIALI DI DIRITTO INTERNAZIONALE PRIVATO</vt:lpstr>
      <vt:lpstr>LEGGE APPLICABILE A CAPACITA’, DIRITTI FONDAMENTALI DELLE PERSONE FISICHE – ARTT. 20 - 24</vt:lpstr>
      <vt:lpstr>CAPACITA’ GIURIDICA– ART. 20</vt:lpstr>
      <vt:lpstr>COMMORIENZA– ART. 21</vt:lpstr>
      <vt:lpstr>LEGGE APPLICABILE A CAPACITA’, GIURIDICA – ARTT. 20</vt:lpstr>
      <vt:lpstr>LEGGE APPLICABILE A SCOMPARSA ASSENZA E MORTE PRESUNTA– ART. 22</vt:lpstr>
      <vt:lpstr>LEGGE APPLICABILE A CAPACITA’ DI AGIRE – ART. 23</vt:lpstr>
      <vt:lpstr>LEGGE APPLICABILE A CAPACITA’ DI AGIRE – CITTADINANZA</vt:lpstr>
      <vt:lpstr>LEGGE APPLICABILE A CAPACITA’ DI AGIRE – CITTADINANZA</vt:lpstr>
      <vt:lpstr>TUTELA DEL CONTRAENTE IN BUONA FEDE– ART. 23, 2° e 3° co.</vt:lpstr>
      <vt:lpstr>LEGGE APPLICABILE A DIRITTI DELLA PERSONALITA’ – ART. 24</vt:lpstr>
      <vt:lpstr>LEGGE APPLICABILE A DIRITTI DELLA PERSONALITA’ – ART. 24</vt:lpstr>
      <vt:lpstr>LEGGE APPLICABILE A DIRITTI DELLA PERSONALITA’ – ART. 24 - LIMITI</vt:lpstr>
      <vt:lpstr>CONSEGUENZE MUTAMENTO DI SESSO</vt:lpstr>
      <vt:lpstr>Il diritto al nome</vt:lpstr>
      <vt:lpstr>DIRITTO AL NOME</vt:lpstr>
      <vt:lpstr>TUTELA DEL NOME AD OPERA CGUE</vt:lpstr>
      <vt:lpstr>TUTELA DEL DIRITTO AL NOME  nelle fonti internazionali</vt:lpstr>
      <vt:lpstr>TUTELA DEL DIRITTO AL NOME  nel diritto dell’Unione europea</vt:lpstr>
      <vt:lpstr>GIURISPRUDENZA CGCE</vt:lpstr>
      <vt:lpstr>DIRITTO AL NOME E CITTADINANZA EUROPEA</vt:lpstr>
      <vt:lpstr>TUTELA DEL NOME E NORME NAZIONALI</vt:lpstr>
      <vt:lpstr>PROFILI PROBLEMATICI DELLA DISCIPLINA NAZIONALE DEL DIRITTO AL NOME</vt:lpstr>
      <vt:lpstr>PROFILI PROBLEMATICI DELLA DISCIPLINA NAZIONALE DEL DIRITTO AL NOME</vt:lpstr>
      <vt:lpstr>PROFILI PROBLEMATICI DELLA DISCIPLINA NAZIONALE DEL DIRITTO AL NOME</vt:lpstr>
      <vt:lpstr>PROFILI PROBLEMATICI DELLA DISCIPLINA NAZIONALE DEL DIRITTO AL NOME</vt:lpstr>
      <vt:lpstr>Presentazione standard di PowerPoint</vt:lpstr>
      <vt:lpstr>II FASE - RICONOSCIMENTO</vt:lpstr>
      <vt:lpstr>Presentazione standard di PowerPoint</vt:lpstr>
      <vt:lpstr>CEDU, 7 gennaio 2014, Cusan e Fazzo c. Italia </vt:lpstr>
      <vt:lpstr>CEDU, 7 gennaio 2014, Cusan e Fazzo c. Italia</vt:lpstr>
      <vt:lpstr>CEDU, 7 gennaio 2014, Cusan e Fazzo c. Italia</vt:lpstr>
      <vt:lpstr>CEDU, 7 gennaio 2014,  Cusan e fazzo c. Italia</vt:lpstr>
      <vt:lpstr>CEDU, 7 gennaio 2014,  Cusan e fazzo c. Italia</vt:lpstr>
      <vt:lpstr>CONSEGUENZE DELLA GIURISPRUDENZA CORTE EDU</vt:lpstr>
      <vt:lpstr>Circ. Ministero Interno, n.7 del 14.6.2017</vt:lpstr>
      <vt:lpstr>NUOVA TENDENZA: Riconoscimento dei nomi quale strumento di tutela del diritto al nome….</vt:lpstr>
      <vt:lpstr>INTERESSE DEL MINORE E TUTELA DEL NOME</vt:lpstr>
      <vt:lpstr>Attuazione del riconoscimento è tuttavia complicata dall’assenza di regole precise</vt:lpstr>
      <vt:lpstr>RICONOSCIMENTO DI ATTI CONCERNENTI IL NOME DI CITTADINI ITALIANI IN POSSESSO DI ALTRA CITTADINANZA E NATI ALL’ESTERO</vt:lpstr>
      <vt:lpstr>SOLUZIONE possibile: ampliare l’automatica riconoscibilità dei provvedimenti stranieri già prevista in Italia per quelli provenienti dallo Stato di cittadinanza della persona secondo l’ art. 3 della Convenzione di Istanbul 1958</vt:lpstr>
      <vt:lpstr>LEGGE APPLICABILE A TUTELA DEI MINORI – ART. 42</vt:lpstr>
      <vt:lpstr>CONVENZIONE DELL’AJA DEL 19 OTTOBRE 1996</vt:lpstr>
      <vt:lpstr>CONVENZIONE DELL’AJA DEL 19 OTTOBRE 1996</vt:lpstr>
      <vt:lpstr>CONVENZIONE DELL’AJA DEL 19 OTTOBRE 1996</vt:lpstr>
      <vt:lpstr>CONVENZIONE DELL’AJA DEL 19 OTTOBRE 1996</vt:lpstr>
      <vt:lpstr>CONVENZIONE DELL’AJA DEL 19 OTTOBRE 1996</vt:lpstr>
      <vt:lpstr>CONVENZIONE DELL’AJA DEL 19 OTTOBRE 1996</vt:lpstr>
      <vt:lpstr>CONVENZIONE DELL’AJA DEL 19 OTTOBRE 1996</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123</cp:revision>
  <dcterms:created xsi:type="dcterms:W3CDTF">2010-05-13T10:36:19Z</dcterms:created>
  <dcterms:modified xsi:type="dcterms:W3CDTF">2019-11-14T08:18:41Z</dcterms:modified>
</cp:coreProperties>
</file>