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64" r:id="rId2"/>
    <p:sldId id="265" r:id="rId3"/>
    <p:sldId id="263" r:id="rId4"/>
    <p:sldId id="266" r:id="rId5"/>
    <p:sldId id="269" r:id="rId6"/>
    <p:sldId id="270" r:id="rId7"/>
    <p:sldId id="271" r:id="rId8"/>
    <p:sldId id="268" r:id="rId9"/>
    <p:sldId id="272" r:id="rId10"/>
    <p:sldId id="274" r:id="rId11"/>
    <p:sldId id="308" r:id="rId12"/>
    <p:sldId id="314" r:id="rId13"/>
    <p:sldId id="302" r:id="rId14"/>
    <p:sldId id="310" r:id="rId15"/>
    <p:sldId id="309" r:id="rId16"/>
    <p:sldId id="311" r:id="rId17"/>
    <p:sldId id="304" r:id="rId18"/>
    <p:sldId id="306" r:id="rId19"/>
    <p:sldId id="320" r:id="rId20"/>
    <p:sldId id="301" r:id="rId21"/>
    <p:sldId id="312" r:id="rId22"/>
    <p:sldId id="313" r:id="rId23"/>
    <p:sldId id="273" r:id="rId24"/>
    <p:sldId id="305" r:id="rId25"/>
    <p:sldId id="275" r:id="rId26"/>
    <p:sldId id="277" r:id="rId27"/>
    <p:sldId id="280" r:id="rId28"/>
    <p:sldId id="282" r:id="rId29"/>
    <p:sldId id="281" r:id="rId30"/>
    <p:sldId id="283" r:id="rId31"/>
    <p:sldId id="284" r:id="rId32"/>
    <p:sldId id="278" r:id="rId33"/>
    <p:sldId id="315" r:id="rId34"/>
    <p:sldId id="285" r:id="rId35"/>
    <p:sldId id="279" r:id="rId36"/>
    <p:sldId id="286" r:id="rId37"/>
    <p:sldId id="321" r:id="rId38"/>
    <p:sldId id="322" r:id="rId39"/>
    <p:sldId id="323" r:id="rId4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26" autoAdjust="0"/>
  </p:normalViewPr>
  <p:slideViewPr>
    <p:cSldViewPr snapToGrid="0" snapToObjects="1">
      <p:cViewPr varScale="1">
        <p:scale>
          <a:sx n="45" d="100"/>
          <a:sy n="45" d="100"/>
        </p:scale>
        <p:origin x="-2008" y="-112"/>
      </p:cViewPr>
      <p:guideLst>
        <p:guide orient="horz" pos="2160"/>
        <p:guide pos="2880"/>
      </p:guideLst>
    </p:cSldViewPr>
  </p:slideViewPr>
  <p:notesTextViewPr>
    <p:cViewPr>
      <p:scale>
        <a:sx n="100" d="100"/>
        <a:sy n="100" d="100"/>
      </p:scale>
      <p:origin x="0" y="432"/>
    </p:cViewPr>
  </p:notesTextViewPr>
  <p:sorterViewPr>
    <p:cViewPr>
      <p:scale>
        <a:sx n="66" d="100"/>
        <a:sy n="66" d="100"/>
      </p:scale>
      <p:origin x="0" y="5992"/>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48918D-994B-4D4A-94F2-97A2806E9308}" type="datetimeFigureOut">
              <a:rPr lang="it-IT" smtClean="0"/>
              <a:t>14/11/19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D2C862-7901-7D43-BA20-761EE1857CF8}" type="slidenum">
              <a:rPr lang="it-IT" smtClean="0"/>
              <a:t>‹n.›</a:t>
            </a:fld>
            <a:endParaRPr lang="it-IT"/>
          </a:p>
        </p:txBody>
      </p:sp>
    </p:spTree>
    <p:extLst>
      <p:ext uri="{BB962C8B-B14F-4D97-AF65-F5344CB8AC3E}">
        <p14:creationId xmlns:p14="http://schemas.microsoft.com/office/powerpoint/2010/main" val="1006743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350D47-9161-F14D-BFBD-AA4DBEF31A5A}" type="datetimeFigureOut">
              <a:rPr lang="it-IT" smtClean="0"/>
              <a:t>14/11/19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7E78DA-2712-9A4E-B936-E76698FDA78F}" type="slidenum">
              <a:rPr lang="it-IT" smtClean="0"/>
              <a:t>‹n.›</a:t>
            </a:fld>
            <a:endParaRPr lang="it-IT"/>
          </a:p>
        </p:txBody>
      </p:sp>
    </p:spTree>
    <p:extLst>
      <p:ext uri="{BB962C8B-B14F-4D97-AF65-F5344CB8AC3E}">
        <p14:creationId xmlns:p14="http://schemas.microsoft.com/office/powerpoint/2010/main" val="20229703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David L Nelson Michael M </a:t>
            </a:r>
            <a:r>
              <a:rPr lang="it-IT" dirty="0" err="1" smtClean="0"/>
              <a:t>Cox</a:t>
            </a:r>
            <a:endParaRPr lang="it-IT" dirty="0" smtClean="0"/>
          </a:p>
          <a:p>
            <a:r>
              <a:rPr lang="it-IT" dirty="0" smtClean="0"/>
              <a:t>Principi di biochimica di </a:t>
            </a:r>
            <a:r>
              <a:rPr lang="it-IT" dirty="0" err="1" smtClean="0"/>
              <a:t>Lehninger</a:t>
            </a:r>
            <a:r>
              <a:rPr lang="it-IT" dirty="0" smtClean="0"/>
              <a:t>, pagina 735</a:t>
            </a:r>
          </a:p>
          <a:p>
            <a:r>
              <a:rPr lang="it-IT" dirty="0" smtClean="0"/>
              <a:t>Settima edizione</a:t>
            </a:r>
          </a:p>
          <a:p>
            <a:r>
              <a:rPr lang="it-IT" dirty="0" smtClean="0"/>
              <a:t>A cura di </a:t>
            </a:r>
            <a:r>
              <a:rPr lang="it-IT" dirty="0" err="1" smtClean="0"/>
              <a:t>Edon</a:t>
            </a:r>
            <a:r>
              <a:rPr lang="it-IT" dirty="0" smtClean="0"/>
              <a:t> Melloni</a:t>
            </a:r>
          </a:p>
          <a:p>
            <a:r>
              <a:rPr lang="it-IT" dirty="0" smtClean="0"/>
              <a:t>2018</a:t>
            </a:r>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3</a:t>
            </a:fld>
            <a:endParaRPr lang="it-IT"/>
          </a:p>
        </p:txBody>
      </p:sp>
    </p:spTree>
    <p:extLst>
      <p:ext uri="{BB962C8B-B14F-4D97-AF65-F5344CB8AC3E}">
        <p14:creationId xmlns:p14="http://schemas.microsoft.com/office/powerpoint/2010/main" val="1248621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Typical results of a cold tolerance test. At the indicated time, animals are transferred from normal ambient temperatures (often ∼20°C) to cold temperatures (4°C). The animals may either be able to defend their body temperature indefinitely (a) or they may immediately (b) or after some time (c) succumb to the cold. In an acute situation such as this, the extra heat needed comes mainly from shivering, so this experiment mainly tests shivering endurance; however, factors such as animal insulation, heart and lung performance and delivery of substrate (e.g. fatty acids) from the white adipose tissue to the muscle may also be limiting for the cold tolerance. Therefore, this test does not explicitly examine the capacity for adaptive nonshivering thermogenesis, a process that takes weeks in the cold to develop.</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Shivering</a:t>
            </a:r>
            <a:r>
              <a:rPr lang="it-IT" dirty="0" smtClean="0"/>
              <a:t> and </a:t>
            </a:r>
            <a:r>
              <a:rPr lang="it-IT" dirty="0" err="1" smtClean="0"/>
              <a:t>nonshivering</a:t>
            </a:r>
            <a:r>
              <a:rPr lang="it-IT" dirty="0" smtClean="0"/>
              <a:t> </a:t>
            </a:r>
            <a:r>
              <a:rPr lang="it-IT" dirty="0" err="1" smtClean="0"/>
              <a:t>thermogenesis</a:t>
            </a:r>
            <a:r>
              <a:rPr lang="it-IT" dirty="0" smtClean="0"/>
              <a:t> in </a:t>
            </a:r>
            <a:r>
              <a:rPr lang="it-IT" dirty="0" err="1" smtClean="0"/>
              <a:t>skeletal</a:t>
            </a:r>
            <a:r>
              <a:rPr lang="it-IT" dirty="0" smtClean="0"/>
              <a:t> </a:t>
            </a:r>
            <a:r>
              <a:rPr lang="it-IT" dirty="0" err="1" smtClean="0"/>
              <a:t>muscles</a:t>
            </a:r>
            <a:endParaRPr lang="it-IT" dirty="0" smtClean="0"/>
          </a:p>
          <a:p>
            <a:r>
              <a:rPr lang="it-IT" dirty="0" smtClean="0"/>
              <a:t>In:</a:t>
            </a:r>
            <a:r>
              <a:rPr lang="it-IT" baseline="0" dirty="0" smtClean="0"/>
              <a:t> </a:t>
            </a:r>
            <a:r>
              <a:rPr lang="it-IT" dirty="0" err="1" smtClean="0"/>
              <a:t>Handbook</a:t>
            </a:r>
            <a:r>
              <a:rPr lang="it-IT" dirty="0" smtClean="0"/>
              <a:t> of </a:t>
            </a:r>
            <a:r>
              <a:rPr lang="it-IT" dirty="0" err="1" smtClean="0"/>
              <a:t>Clinical</a:t>
            </a:r>
            <a:r>
              <a:rPr lang="it-IT" dirty="0" smtClean="0"/>
              <a:t> </a:t>
            </a:r>
            <a:r>
              <a:rPr lang="it-IT" dirty="0" err="1" smtClean="0"/>
              <a:t>Neurology</a:t>
            </a:r>
            <a:r>
              <a:rPr lang="it-IT" dirty="0" smtClean="0"/>
              <a:t>, Vol. 156 (3rd </a:t>
            </a:r>
            <a:r>
              <a:rPr lang="it-IT" dirty="0" err="1" smtClean="0"/>
              <a:t>series</a:t>
            </a:r>
            <a:r>
              <a:rPr lang="it-IT" dirty="0" smtClean="0"/>
              <a:t>)</a:t>
            </a:r>
          </a:p>
          <a:p>
            <a:r>
              <a:rPr lang="it-IT" dirty="0" err="1" smtClean="0"/>
              <a:t>Thermoregulation</a:t>
            </a:r>
            <a:r>
              <a:rPr lang="it-IT" dirty="0" smtClean="0"/>
              <a:t>: From Basic </a:t>
            </a:r>
            <a:r>
              <a:rPr lang="it-IT" dirty="0" err="1" smtClean="0"/>
              <a:t>Neuroscience</a:t>
            </a:r>
            <a:r>
              <a:rPr lang="it-IT" dirty="0" smtClean="0"/>
              <a:t> to </a:t>
            </a:r>
            <a:r>
              <a:rPr lang="it-IT" dirty="0" err="1" smtClean="0"/>
              <a:t>Clinical</a:t>
            </a:r>
            <a:r>
              <a:rPr lang="it-IT" dirty="0" smtClean="0"/>
              <a:t> </a:t>
            </a:r>
            <a:r>
              <a:rPr lang="it-IT" dirty="0" err="1" smtClean="0"/>
              <a:t>Neurology</a:t>
            </a:r>
            <a:r>
              <a:rPr lang="it-IT" dirty="0" smtClean="0"/>
              <a:t>, Part I</a:t>
            </a:r>
          </a:p>
          <a:p>
            <a:r>
              <a:rPr lang="it-IT" dirty="0" smtClean="0"/>
              <a:t>A.A. </a:t>
            </a:r>
            <a:r>
              <a:rPr lang="it-IT" dirty="0" err="1" smtClean="0"/>
              <a:t>Romanovsky</a:t>
            </a:r>
            <a:r>
              <a:rPr lang="it-IT" dirty="0" smtClean="0"/>
              <a:t>, Editor</a:t>
            </a:r>
          </a:p>
          <a:p>
            <a:r>
              <a:rPr lang="it-IT" dirty="0" err="1" smtClean="0"/>
              <a:t>https</a:t>
            </a:r>
            <a:r>
              <a:rPr lang="it-IT" dirty="0" smtClean="0"/>
              <a:t>://</a:t>
            </a:r>
            <a:r>
              <a:rPr lang="it-IT" dirty="0" err="1" smtClean="0"/>
              <a:t>doi.org</a:t>
            </a:r>
            <a:r>
              <a:rPr lang="it-IT" dirty="0" smtClean="0"/>
              <a:t>/10.1016/B978-0-444-63912-7.00010-2</a:t>
            </a:r>
          </a:p>
          <a:p>
            <a:r>
              <a:rPr lang="it-IT" dirty="0" smtClean="0"/>
              <a:t>Copyright © 2018 </a:t>
            </a:r>
            <a:r>
              <a:rPr lang="it-IT" dirty="0" err="1" smtClean="0"/>
              <a:t>Elsevier</a:t>
            </a:r>
            <a:r>
              <a:rPr lang="it-IT" dirty="0" smtClean="0"/>
              <a:t> B.V. </a:t>
            </a:r>
            <a:r>
              <a:rPr lang="it-IT" dirty="0" err="1" smtClean="0"/>
              <a:t>All</a:t>
            </a:r>
            <a:r>
              <a:rPr lang="it-IT" dirty="0" smtClean="0"/>
              <a:t> </a:t>
            </a:r>
            <a:r>
              <a:rPr lang="it-IT" dirty="0" err="1" smtClean="0"/>
              <a:t>rights</a:t>
            </a:r>
            <a:r>
              <a:rPr lang="it-IT" dirty="0" smtClean="0"/>
              <a:t> </a:t>
            </a:r>
            <a:r>
              <a:rPr lang="it-IT" dirty="0" err="1" smtClean="0"/>
              <a:t>reserved</a:t>
            </a:r>
            <a:endParaRPr lang="it-IT" dirty="0" smtClean="0"/>
          </a:p>
          <a:p>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19</a:t>
            </a:fld>
            <a:endParaRPr lang="it-IT"/>
          </a:p>
        </p:txBody>
      </p:sp>
    </p:spTree>
    <p:extLst>
      <p:ext uri="{BB962C8B-B14F-4D97-AF65-F5344CB8AC3E}">
        <p14:creationId xmlns:p14="http://schemas.microsoft.com/office/powerpoint/2010/main" val="431974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The problems occurring by expressing metabolism per kg body weight. The animals symbolized have similar amounts of normal tissue (black) but different amounts of white adipose tissue (grey). Compared with the </a:t>
            </a:r>
            <a:r>
              <a:rPr lang="en-GB" altLang="en-GB">
                <a:latin typeface="Arial" charset="0"/>
                <a:cs typeface="msgothic" charset="0"/>
              </a:rPr>
              <a:t>‘</a:t>
            </a:r>
            <a:r>
              <a:rPr lang="en-GB">
                <a:latin typeface="Arial" charset="0"/>
                <a:cs typeface="msgothic" charset="0"/>
              </a:rPr>
              <a:t>normal</a:t>
            </a:r>
            <a:r>
              <a:rPr lang="en-GB" altLang="en-GB">
                <a:latin typeface="Arial" charset="0"/>
                <a:cs typeface="msgothic" charset="0"/>
              </a:rPr>
              <a:t>’</a:t>
            </a:r>
            <a:r>
              <a:rPr lang="en-GB">
                <a:latin typeface="Arial" charset="0"/>
                <a:cs typeface="msgothic" charset="0"/>
              </a:rPr>
              <a:t> animal in the middle, the lean animal to the left has a slightly lower total metabolism and the obese animal to the right has a slightly higher metabolism. However, when these values for whole-animal metabolism are divided by the respective body weights, exactly the opposite impressions are obtained – the lean animal appears to have an increased metabolism and the obese animal a decreased metabolism – and the final erroneous conclusion becomes that the animals have become lean/obese due to these altered metabolic rates. Thus, to express metabolic rates per body weight (or to any power of body weight) leads to misleading conclusions.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Effect of thermal prehistory on shivering demand. Animals pre-exposed to temperatures below thermoneutrality will develop a capacity for nonshivering thermogenesis (NST) adequate for that temperature. When the animals are acutely exposed to 4°C, the demand for shivering to compensate for the rest of the heat loss at 4°C is therefore reduced. Such animals will therefore manage better in a cold tolerance test (Fig. 6). Theoretical figure based on the data shown in Fig. 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Mitochondrial</a:t>
            </a:r>
            <a:r>
              <a:rPr lang="it-IT" dirty="0" smtClean="0"/>
              <a:t> electron </a:t>
            </a:r>
            <a:r>
              <a:rPr lang="it-IT" dirty="0" err="1" smtClean="0"/>
              <a:t>transport</a:t>
            </a:r>
            <a:r>
              <a:rPr lang="it-IT" dirty="0" smtClean="0"/>
              <a:t> </a:t>
            </a:r>
            <a:r>
              <a:rPr lang="it-IT" dirty="0" err="1" smtClean="0"/>
              <a:t>chain</a:t>
            </a:r>
            <a:r>
              <a:rPr lang="it-IT" dirty="0" smtClean="0"/>
              <a:t>, ROS generation and </a:t>
            </a:r>
            <a:r>
              <a:rPr lang="it-IT" dirty="0" err="1" smtClean="0"/>
              <a:t>uncoupling</a:t>
            </a:r>
            <a:r>
              <a:rPr lang="it-IT" dirty="0" smtClean="0"/>
              <a:t> (</a:t>
            </a:r>
            <a:r>
              <a:rPr lang="it-IT" dirty="0" err="1" smtClean="0"/>
              <a:t>Review</a:t>
            </a:r>
            <a:r>
              <a:rPr lang="it-IT" dirty="0" smtClean="0"/>
              <a:t>)</a:t>
            </a:r>
          </a:p>
          <a:p>
            <a:r>
              <a:rPr lang="mr-IN" dirty="0" smtClean="0"/>
              <a:t> https://doi.org/10.3892/ijmm.2019.4188</a:t>
            </a:r>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23</a:t>
            </a:fld>
            <a:endParaRPr lang="it-IT"/>
          </a:p>
        </p:txBody>
      </p:sp>
    </p:spTree>
    <p:extLst>
      <p:ext uri="{BB962C8B-B14F-4D97-AF65-F5344CB8AC3E}">
        <p14:creationId xmlns:p14="http://schemas.microsoft.com/office/powerpoint/2010/main" val="484544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The basic principles for heat production in brown adipose tissue. The brown-fat cells are stimulated by norepinephrine (NE) released from the sympathetic nervous system. The norepinephrine binds, as indicated, to its receptor in the plasma membrane, and through intracellular signalling processes, this leads to degradation of the triglycerides (TG) in the lipid droplets, and the released free fatty acids (FFA) interact with uncoupling protein-1 (UCP1) and, through this, overcome the inhibition of UCP1 caused by cytosolic purine nucleotides such as ATP (and ADP, GTP and GDP). This leads to respiration in the mitochondria that is uncoupled from ATP synthesis. All energy from the combustion of substrate (food) is therefore directly released as heat.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http://</a:t>
            </a:r>
            <a:r>
              <a:rPr lang="it-IT" dirty="0" err="1" smtClean="0"/>
              <a:t>themedicalbiochemistrypage.org</a:t>
            </a:r>
            <a:r>
              <a:rPr lang="it-IT" dirty="0" smtClean="0"/>
              <a:t>/</a:t>
            </a:r>
            <a:r>
              <a:rPr lang="it-IT" dirty="0" err="1" smtClean="0"/>
              <a:t>oxidative-phosphorylation.php#brownfat</a:t>
            </a:r>
            <a:endParaRPr lang="it-IT" dirty="0" smtClean="0"/>
          </a:p>
          <a:p>
            <a:endParaRPr lang="it-IT"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In risposta al freddo, si</a:t>
            </a:r>
            <a:r>
              <a:rPr lang="it-IT" baseline="0" dirty="0" smtClean="0"/>
              <a:t> ha l’attivazione del sistema simpatico e liberazione di noradrenalina. </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Questa si lega a recettori </a:t>
            </a:r>
            <a:r>
              <a:rPr lang="it-IT" dirty="0" smtClean="0"/>
              <a:t>β3-adrenergici sugli </a:t>
            </a:r>
            <a:r>
              <a:rPr lang="it-IT" dirty="0" err="1" smtClean="0"/>
              <a:t>adipociti</a:t>
            </a:r>
            <a:r>
              <a:rPr lang="it-IT" dirty="0" smtClean="0"/>
              <a:t> bruni, con conseguente attivazione dell'</a:t>
            </a:r>
            <a:r>
              <a:rPr lang="it-IT" dirty="0" err="1" smtClean="0"/>
              <a:t>adenilato</a:t>
            </a:r>
            <a:r>
              <a:rPr lang="it-IT" dirty="0" smtClean="0"/>
              <a:t> </a:t>
            </a:r>
            <a:r>
              <a:rPr lang="it-IT" dirty="0" err="1" smtClean="0"/>
              <a:t>ciclasi</a:t>
            </a:r>
            <a:r>
              <a:rPr lang="it-IT" dirty="0" smtClean="0"/>
              <a:t>. L'</a:t>
            </a:r>
            <a:r>
              <a:rPr lang="it-IT" dirty="0" err="1" smtClean="0"/>
              <a:t>adenilato</a:t>
            </a:r>
            <a:r>
              <a:rPr lang="it-IT" dirty="0" smtClean="0"/>
              <a:t> </a:t>
            </a:r>
            <a:r>
              <a:rPr lang="it-IT" dirty="0" err="1" smtClean="0"/>
              <a:t>ciclasi</a:t>
            </a:r>
            <a:r>
              <a:rPr lang="it-IT" dirty="0" smtClean="0"/>
              <a:t> attivo genera </a:t>
            </a:r>
            <a:r>
              <a:rPr lang="it-IT" dirty="0" err="1" smtClean="0"/>
              <a:t>cAMP</a:t>
            </a:r>
            <a:r>
              <a:rPr lang="it-IT" dirty="0" smtClean="0"/>
              <a:t> che a sua volta attiva la PKA che porta alla fosforilazione e all'attivazione della lipasi</a:t>
            </a:r>
            <a:r>
              <a:rPr lang="it-IT" baseline="0" dirty="0" smtClean="0"/>
              <a:t> </a:t>
            </a:r>
            <a:r>
              <a:rPr lang="it-IT" baseline="0" dirty="0" err="1" smtClean="0"/>
              <a:t>ormono</a:t>
            </a:r>
            <a:r>
              <a:rPr lang="it-IT" baseline="0" dirty="0" smtClean="0"/>
              <a:t>-sensibile (</a:t>
            </a:r>
            <a:r>
              <a:rPr lang="it-IT" dirty="0" smtClean="0"/>
              <a:t>HSL), che viene attivata. </a:t>
            </a:r>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Questa idrolizza acidi grassi dai trigliceridi immagazzinati. Alcune</a:t>
            </a:r>
            <a:r>
              <a:rPr lang="it-IT" baseline="0" dirty="0" smtClean="0"/>
              <a:t> </a:t>
            </a:r>
            <a:r>
              <a:rPr lang="it-IT" dirty="0" smtClean="0"/>
              <a:t>molecole di acido grasso attivano l'UCP1, che disaccoppia il gradiente di protoni nei mitocondri rilasciando l'energia sotto forma di calore.</a:t>
            </a:r>
          </a:p>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ATGL: Adipose trigliceride </a:t>
            </a:r>
            <a:r>
              <a:rPr lang="it-IT" dirty="0" err="1" smtClean="0"/>
              <a:t>lipase</a:t>
            </a:r>
            <a:r>
              <a:rPr lang="it-IT" dirty="0" smtClean="0"/>
              <a:t>.</a:t>
            </a:r>
          </a:p>
          <a:p>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25</a:t>
            </a:fld>
            <a:endParaRPr lang="it-IT"/>
          </a:p>
        </p:txBody>
      </p:sp>
    </p:spTree>
    <p:extLst>
      <p:ext uri="{BB962C8B-B14F-4D97-AF65-F5344CB8AC3E}">
        <p14:creationId xmlns:p14="http://schemas.microsoft.com/office/powerpoint/2010/main" val="205867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The on/off </a:t>
            </a:r>
            <a:r>
              <a:rPr lang="it-IT" dirty="0" err="1" smtClean="0"/>
              <a:t>switches</a:t>
            </a:r>
            <a:r>
              <a:rPr lang="it-IT" dirty="0" smtClean="0"/>
              <a:t> of the </a:t>
            </a:r>
            <a:r>
              <a:rPr lang="it-IT" dirty="0" err="1" smtClean="0"/>
              <a:t>mitochondrial</a:t>
            </a:r>
            <a:r>
              <a:rPr lang="it-IT" dirty="0" smtClean="0"/>
              <a:t> </a:t>
            </a:r>
            <a:r>
              <a:rPr lang="it-IT" dirty="0" err="1" smtClean="0"/>
              <a:t>uncoupling</a:t>
            </a:r>
            <a:r>
              <a:rPr lang="it-IT" dirty="0" smtClean="0"/>
              <a:t> </a:t>
            </a:r>
            <a:r>
              <a:rPr lang="it-IT" dirty="0" err="1" smtClean="0"/>
              <a:t>proteins</a:t>
            </a:r>
            <a:endParaRPr lang="it-IT" dirty="0" smtClean="0"/>
          </a:p>
          <a:p>
            <a:r>
              <a:rPr lang="hr-HR" dirty="0" smtClean="0"/>
              <a:t> doi:10.1016/j.tibs.2009.11.001.</a:t>
            </a:r>
          </a:p>
          <a:p>
            <a:r>
              <a:rPr lang="hr-HR" dirty="0" smtClean="0"/>
              <a:t>La noradrenalina:</a:t>
            </a:r>
          </a:p>
          <a:p>
            <a:pPr marL="171450" indent="-171450">
              <a:buFontTx/>
              <a:buChar char="-"/>
            </a:pPr>
            <a:r>
              <a:rPr lang="hr-HR" dirty="0" smtClean="0"/>
              <a:t>attiva la lipasi</a:t>
            </a:r>
            <a:r>
              <a:rPr lang="hr-HR" baseline="0" dirty="0" smtClean="0"/>
              <a:t> ormono-sensibile e quindi la lipolisi; gli acidi grassi attivano UCP1</a:t>
            </a:r>
          </a:p>
          <a:p>
            <a:pPr marL="171450" indent="-171450">
              <a:buFontTx/>
              <a:buChar char="-"/>
            </a:pPr>
            <a:r>
              <a:rPr lang="hr-HR" dirty="0" smtClean="0"/>
              <a:t>attiva la trascrizione del gene codificante la UCP-1</a:t>
            </a:r>
          </a:p>
          <a:p>
            <a:pPr marL="171450" indent="-171450">
              <a:buFontTx/>
              <a:buChar char="-"/>
            </a:pPr>
            <a:r>
              <a:rPr lang="hr-HR" dirty="0" smtClean="0"/>
              <a:t>inibisce l’autofagia e la distruzione del mitocondrio.</a:t>
            </a:r>
          </a:p>
          <a:p>
            <a:pPr marL="0" indent="0">
              <a:buFontTx/>
              <a:buNone/>
            </a:pPr>
            <a:endParaRPr lang="hr-HR" dirty="0" smtClean="0"/>
          </a:p>
          <a:p>
            <a:pPr marL="0" indent="0">
              <a:buFontTx/>
              <a:buNone/>
            </a:pPr>
            <a:r>
              <a:rPr lang="hr-HR" dirty="0" smtClean="0"/>
              <a:t>Anche l’insulina inibisce lautofagia.</a:t>
            </a:r>
            <a:endParaRPr lang="it-IT" dirty="0" smtClean="0"/>
          </a:p>
          <a:p>
            <a:r>
              <a:rPr lang="it-IT" dirty="0" smtClean="0"/>
              <a:t> </a:t>
            </a:r>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26</a:t>
            </a:fld>
            <a:endParaRPr lang="it-IT"/>
          </a:p>
        </p:txBody>
      </p:sp>
    </p:spTree>
    <p:extLst>
      <p:ext uri="{BB962C8B-B14F-4D97-AF65-F5344CB8AC3E}">
        <p14:creationId xmlns:p14="http://schemas.microsoft.com/office/powerpoint/2010/main" val="205867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smtClean="0"/>
          </a:p>
          <a:p>
            <a:endParaRPr lang="it-IT" dirty="0" smtClean="0"/>
          </a:p>
          <a:p>
            <a:r>
              <a:rPr lang="it-IT" dirty="0" smtClean="0"/>
              <a:t>La regolazione della termogenesi adattativa. Il programma termogenico è controllato dal sistema nervoso simpatico (SNS), in risposta a freddo, dieta e stress. </a:t>
            </a:r>
          </a:p>
          <a:p>
            <a:r>
              <a:rPr lang="it-IT" dirty="0" smtClean="0"/>
              <a:t>Numerosi ormoni come </a:t>
            </a:r>
            <a:r>
              <a:rPr lang="it-IT" b="1" dirty="0" smtClean="0"/>
              <a:t>insulina, </a:t>
            </a:r>
            <a:r>
              <a:rPr lang="it-IT" b="1" dirty="0" err="1" smtClean="0"/>
              <a:t>leptina</a:t>
            </a:r>
            <a:r>
              <a:rPr lang="it-IT" dirty="0" smtClean="0"/>
              <a:t>, BMP8B, GLP-1 e </a:t>
            </a:r>
            <a:r>
              <a:rPr lang="it-IT" b="1" dirty="0" smtClean="0"/>
              <a:t>T3 </a:t>
            </a:r>
            <a:r>
              <a:rPr lang="it-IT" dirty="0" smtClean="0"/>
              <a:t>controllano la termogenesi adattiva regolando il SNS. </a:t>
            </a:r>
          </a:p>
          <a:p>
            <a:endParaRPr lang="it-IT" dirty="0" smtClean="0"/>
          </a:p>
          <a:p>
            <a:r>
              <a:rPr lang="it-IT" dirty="0" smtClean="0"/>
              <a:t>Inoltre, diversi fattori chiave di trascrizione come PRDM16, PGC1α, </a:t>
            </a:r>
            <a:r>
              <a:rPr lang="it-IT" dirty="0" err="1" smtClean="0"/>
              <a:t>PPARγ</a:t>
            </a:r>
            <a:r>
              <a:rPr lang="it-IT" dirty="0" smtClean="0"/>
              <a:t>, C / EBPβ e IRF4 si uniscono per formare il meccanismo di transizione di UCP1 e promuovere l'espressione di UCP1. Inoltre, è stato dimostrato che la termogenesi adattiva è regolata da molteplici fattori secreti tra cui BMP8B, Slit2, BMP7, derivati ​​della vitamina A, VEGF, T3, acidi biliari, FGF21, </a:t>
            </a:r>
            <a:r>
              <a:rPr lang="it-IT" dirty="0" err="1" smtClean="0"/>
              <a:t>irisina</a:t>
            </a:r>
            <a:r>
              <a:rPr lang="it-IT" dirty="0" smtClean="0"/>
              <a:t>, NP, </a:t>
            </a:r>
            <a:r>
              <a:rPr lang="it-IT" dirty="0" err="1" smtClean="0"/>
              <a:t>enkephalin</a:t>
            </a:r>
            <a:r>
              <a:rPr lang="it-IT" dirty="0" smtClean="0"/>
              <a:t> e catecolamina derivata dai macrofagi. Inoltre, HDAC1 e </a:t>
            </a:r>
            <a:r>
              <a:rPr lang="it-IT" dirty="0" err="1" smtClean="0"/>
              <a:t>miRNA</a:t>
            </a:r>
            <a:r>
              <a:rPr lang="it-IT" dirty="0" smtClean="0"/>
              <a:t> e altri percorsi intracellulari come p38MAPK, mTORC1, Grb10, MR e TASK1 svolgono un ruolo importante nella regolazione del programma termogenico. La doppia freccia significa secrezione dagli </a:t>
            </a:r>
            <a:r>
              <a:rPr lang="it-IT" dirty="0" err="1" smtClean="0"/>
              <a:t>adipociti</a:t>
            </a:r>
            <a:r>
              <a:rPr lang="it-IT" dirty="0" smtClean="0"/>
              <a:t> e, a sua volta, azione su se stessa. ADR, recettore adrenergico; MR, recettore dei </a:t>
            </a:r>
            <a:r>
              <a:rPr lang="it-IT" dirty="0" err="1" smtClean="0"/>
              <a:t>mineralcorticoidi</a:t>
            </a:r>
            <a:r>
              <a:rPr lang="it-IT" dirty="0" smtClean="0"/>
              <a:t>; NP, peptidi natriuretici; TASK1, canale K (+) sensibile all'acido correlato a </a:t>
            </a:r>
            <a:r>
              <a:rPr lang="it-IT" dirty="0" err="1" smtClean="0"/>
              <a:t>Twik</a:t>
            </a:r>
            <a:r>
              <a:rPr lang="it-IT" dirty="0" smtClean="0"/>
              <a:t>; Neuroni 5-HT, 5-idrossitriptamina o serotonina.</a:t>
            </a:r>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27</a:t>
            </a:fld>
            <a:endParaRPr lang="it-IT"/>
          </a:p>
        </p:txBody>
      </p:sp>
    </p:spTree>
    <p:extLst>
      <p:ext uri="{BB962C8B-B14F-4D97-AF65-F5344CB8AC3E}">
        <p14:creationId xmlns:p14="http://schemas.microsoft.com/office/powerpoint/2010/main" val="2991089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Front. </a:t>
            </a:r>
            <a:r>
              <a:rPr lang="it-IT" dirty="0" err="1" smtClean="0"/>
              <a:t>Physiol</a:t>
            </a:r>
            <a:r>
              <a:rPr lang="it-IT" dirty="0" smtClean="0"/>
              <a:t>., 09 </a:t>
            </a:r>
            <a:r>
              <a:rPr lang="it-IT" dirty="0" err="1" smtClean="0"/>
              <a:t>November</a:t>
            </a:r>
            <a:r>
              <a:rPr lang="it-IT" dirty="0" smtClean="0"/>
              <a:t> 2017 | </a:t>
            </a:r>
            <a:r>
              <a:rPr lang="it-IT" dirty="0" err="1" smtClean="0"/>
              <a:t>https</a:t>
            </a:r>
            <a:r>
              <a:rPr lang="it-IT" dirty="0" smtClean="0"/>
              <a:t>://</a:t>
            </a:r>
            <a:r>
              <a:rPr lang="it-IT" dirty="0" err="1" smtClean="0"/>
              <a:t>doi.org</a:t>
            </a:r>
            <a:r>
              <a:rPr lang="it-IT" dirty="0" smtClean="0"/>
              <a:t>/10.3389/fphys.2017.00889</a:t>
            </a:r>
          </a:p>
          <a:p>
            <a:r>
              <a:rPr lang="it-IT" dirty="0" err="1" smtClean="0"/>
              <a:t>Muscle</a:t>
            </a:r>
            <a:r>
              <a:rPr lang="it-IT" dirty="0" smtClean="0"/>
              <a:t> Non-</a:t>
            </a:r>
            <a:r>
              <a:rPr lang="it-IT" dirty="0" err="1" smtClean="0"/>
              <a:t>shivering</a:t>
            </a:r>
            <a:r>
              <a:rPr lang="it-IT" dirty="0" smtClean="0"/>
              <a:t> </a:t>
            </a:r>
            <a:r>
              <a:rPr lang="it-IT" dirty="0" err="1" smtClean="0"/>
              <a:t>Thermogenesis</a:t>
            </a:r>
            <a:r>
              <a:rPr lang="it-IT" dirty="0" smtClean="0"/>
              <a:t> and </a:t>
            </a:r>
            <a:r>
              <a:rPr lang="it-IT" dirty="0" err="1" smtClean="0"/>
              <a:t>Its</a:t>
            </a:r>
            <a:r>
              <a:rPr lang="it-IT" dirty="0" smtClean="0"/>
              <a:t> </a:t>
            </a:r>
            <a:r>
              <a:rPr lang="it-IT" dirty="0" err="1" smtClean="0"/>
              <a:t>Role</a:t>
            </a:r>
            <a:r>
              <a:rPr lang="it-IT" dirty="0" smtClean="0"/>
              <a:t> in the </a:t>
            </a:r>
            <a:r>
              <a:rPr lang="it-IT" dirty="0" err="1" smtClean="0"/>
              <a:t>Evolution</a:t>
            </a:r>
            <a:r>
              <a:rPr lang="it-IT" dirty="0" smtClean="0"/>
              <a:t> of </a:t>
            </a:r>
            <a:r>
              <a:rPr lang="it-IT" dirty="0" err="1" smtClean="0"/>
              <a:t>Endothermy</a:t>
            </a:r>
            <a:endParaRPr lang="it-IT" dirty="0" smtClean="0"/>
          </a:p>
          <a:p>
            <a:endParaRPr lang="it-IT" dirty="0" smtClean="0"/>
          </a:p>
          <a:p>
            <a:endParaRPr lang="it-IT" dirty="0" smtClean="0"/>
          </a:p>
          <a:p>
            <a:r>
              <a:rPr lang="it-IT" dirty="0" smtClean="0"/>
              <a:t>Fonti di calore nelle cellule muscolari. La termogenesi non da brivido (non-</a:t>
            </a:r>
            <a:r>
              <a:rPr lang="it-IT" dirty="0" err="1" smtClean="0"/>
              <a:t>shivering</a:t>
            </a:r>
            <a:r>
              <a:rPr lang="it-IT" dirty="0" smtClean="0"/>
              <a:t> </a:t>
            </a:r>
            <a:r>
              <a:rPr lang="it-IT" dirty="0" err="1" smtClean="0"/>
              <a:t>thermogenesis</a:t>
            </a:r>
            <a:r>
              <a:rPr lang="it-IT" dirty="0" smtClean="0"/>
              <a:t>, NST) nelle cellule muscolari è attivata dal legame del peptide</a:t>
            </a:r>
          </a:p>
          <a:p>
            <a:r>
              <a:rPr lang="it-IT" dirty="0" err="1" smtClean="0"/>
              <a:t>sarcolipina</a:t>
            </a:r>
            <a:r>
              <a:rPr lang="it-IT" dirty="0" smtClean="0"/>
              <a:t> (SLN) alla Ca2 + </a:t>
            </a:r>
            <a:r>
              <a:rPr lang="it-IT" dirty="0" err="1" smtClean="0"/>
              <a:t>ATPase</a:t>
            </a:r>
            <a:r>
              <a:rPr lang="it-IT" dirty="0" smtClean="0"/>
              <a:t> (SERCA), la pompa </a:t>
            </a:r>
            <a:r>
              <a:rPr lang="it-IT" dirty="0" err="1" smtClean="0"/>
              <a:t>transmembrana</a:t>
            </a:r>
            <a:r>
              <a:rPr lang="it-IT" dirty="0" smtClean="0"/>
              <a:t> per il Ca2 +</a:t>
            </a:r>
            <a:r>
              <a:rPr lang="it-IT" baseline="0" dirty="0" smtClean="0"/>
              <a:t> </a:t>
            </a:r>
            <a:r>
              <a:rPr lang="it-IT" dirty="0" smtClean="0"/>
              <a:t>situata nella membrana del reticolo sarcoplasmatico (SR). </a:t>
            </a:r>
          </a:p>
          <a:p>
            <a:r>
              <a:rPr lang="it-IT" dirty="0" smtClean="0"/>
              <a:t>La SLN causa ritorno di Ca2 + attraverso la stessa pompa (</a:t>
            </a:r>
            <a:r>
              <a:rPr lang="it-IT" dirty="0" err="1" smtClean="0"/>
              <a:t>slippage</a:t>
            </a:r>
            <a:r>
              <a:rPr lang="it-IT" dirty="0" smtClean="0"/>
              <a:t>, scivolamento)</a:t>
            </a:r>
            <a:r>
              <a:rPr lang="it-IT" baseline="0" dirty="0" smtClean="0"/>
              <a:t>, </a:t>
            </a:r>
            <a:r>
              <a:rPr lang="it-IT" baseline="0" dirty="0" err="1" smtClean="0"/>
              <a:t>senz</a:t>
            </a:r>
            <a:r>
              <a:rPr lang="it-IT" baseline="0" dirty="0" smtClean="0"/>
              <a:t> </a:t>
            </a:r>
            <a:r>
              <a:rPr lang="it-IT" baseline="0" dirty="0" err="1" smtClean="0"/>
              <a:t>ainibire</a:t>
            </a:r>
            <a:r>
              <a:rPr lang="it-IT" baseline="0" dirty="0" smtClean="0"/>
              <a:t> l’idrolisi </a:t>
            </a:r>
            <a:r>
              <a:rPr lang="it-IT" baseline="0" dirty="0" err="1" smtClean="0"/>
              <a:t>dellATP</a:t>
            </a:r>
            <a:r>
              <a:rPr lang="it-IT" baseline="0" dirty="0" smtClean="0"/>
              <a:t>. Ciò genera</a:t>
            </a:r>
            <a:r>
              <a:rPr lang="it-IT" dirty="0" smtClean="0"/>
              <a:t> calore. </a:t>
            </a:r>
          </a:p>
          <a:p>
            <a:r>
              <a:rPr lang="it-IT" dirty="0" smtClean="0"/>
              <a:t>Calore è</a:t>
            </a:r>
            <a:r>
              <a:rPr lang="it-IT" baseline="0" dirty="0" smtClean="0"/>
              <a:t> </a:t>
            </a:r>
            <a:r>
              <a:rPr lang="it-IT" dirty="0" smtClean="0"/>
              <a:t>generato anche dai mitocondri, dalla pompa sodio-potassio e dalla contrazione delle miofibrille.</a:t>
            </a:r>
          </a:p>
        </p:txBody>
      </p:sp>
      <p:sp>
        <p:nvSpPr>
          <p:cNvPr id="4" name="Segnaposto numero diapositiva 3"/>
          <p:cNvSpPr>
            <a:spLocks noGrp="1"/>
          </p:cNvSpPr>
          <p:nvPr>
            <p:ph type="sldNum" sz="quarter" idx="10"/>
          </p:nvPr>
        </p:nvSpPr>
        <p:spPr/>
        <p:txBody>
          <a:bodyPr/>
          <a:lstStyle/>
          <a:p>
            <a:fld id="{B87E78DA-2712-9A4E-B936-E76698FDA78F}" type="slidenum">
              <a:rPr lang="it-IT" smtClean="0"/>
              <a:t>28</a:t>
            </a:fld>
            <a:endParaRPr lang="it-IT"/>
          </a:p>
        </p:txBody>
      </p:sp>
    </p:spTree>
    <p:extLst>
      <p:ext uri="{BB962C8B-B14F-4D97-AF65-F5344CB8AC3E}">
        <p14:creationId xmlns:p14="http://schemas.microsoft.com/office/powerpoint/2010/main" val="137157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http://</a:t>
            </a:r>
            <a:r>
              <a:rPr lang="it-IT" dirty="0" err="1" smtClean="0"/>
              <a:t>fig.cox.miami.edu</a:t>
            </a:r>
            <a:r>
              <a:rPr lang="it-IT" dirty="0" smtClean="0"/>
              <a:t>/~</a:t>
            </a:r>
            <a:r>
              <a:rPr lang="it-IT" dirty="0" err="1" smtClean="0"/>
              <a:t>cmallery</a:t>
            </a:r>
            <a:r>
              <a:rPr lang="it-IT" dirty="0" smtClean="0"/>
              <a:t>/255/255etc/mcb8.13.htm</a:t>
            </a:r>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4</a:t>
            </a:fld>
            <a:endParaRPr lang="it-IT"/>
          </a:p>
        </p:txBody>
      </p:sp>
    </p:spTree>
    <p:extLst>
      <p:ext uri="{BB962C8B-B14F-4D97-AF65-F5344CB8AC3E}">
        <p14:creationId xmlns:p14="http://schemas.microsoft.com/office/powerpoint/2010/main" val="695313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hr-HR" dirty="0" smtClean="0"/>
              <a:t>10.4093/dmj.2017.41.5.327</a:t>
            </a:r>
          </a:p>
          <a:p>
            <a:endParaRPr lang="hr-HR" dirty="0" smtClean="0"/>
          </a:p>
          <a:p>
            <a:r>
              <a:rPr lang="it-IT" dirty="0" smtClean="0"/>
              <a:t>Fig. 1. </a:t>
            </a:r>
            <a:r>
              <a:rPr lang="it-IT" dirty="0" err="1" smtClean="0"/>
              <a:t>Proposed</a:t>
            </a:r>
            <a:r>
              <a:rPr lang="it-IT" dirty="0" smtClean="0"/>
              <a:t> </a:t>
            </a:r>
            <a:r>
              <a:rPr lang="it-IT" dirty="0" err="1" smtClean="0"/>
              <a:t>mechanism</a:t>
            </a:r>
            <a:r>
              <a:rPr lang="it-IT" dirty="0" smtClean="0"/>
              <a:t> to show </a:t>
            </a:r>
            <a:r>
              <a:rPr lang="it-IT" dirty="0" err="1" smtClean="0"/>
              <a:t>how</a:t>
            </a:r>
            <a:r>
              <a:rPr lang="it-IT" dirty="0" smtClean="0"/>
              <a:t> </a:t>
            </a:r>
            <a:r>
              <a:rPr lang="it-IT" dirty="0" err="1" smtClean="0"/>
              <a:t>sarcolipin</a:t>
            </a:r>
            <a:r>
              <a:rPr lang="it-IT" dirty="0" smtClean="0"/>
              <a:t> (SLN)/</a:t>
            </a:r>
            <a:r>
              <a:rPr lang="it-IT" dirty="0" err="1" smtClean="0"/>
              <a:t>sarcoendoplasmic</a:t>
            </a:r>
            <a:r>
              <a:rPr lang="it-IT" dirty="0" smtClean="0"/>
              <a:t> </a:t>
            </a:r>
            <a:r>
              <a:rPr lang="it-IT" dirty="0" err="1" smtClean="0"/>
              <a:t>reticulum</a:t>
            </a:r>
            <a:r>
              <a:rPr lang="it-IT" dirty="0" smtClean="0"/>
              <a:t> </a:t>
            </a:r>
            <a:r>
              <a:rPr lang="it-IT" dirty="0" err="1" smtClean="0"/>
              <a:t>calcium</a:t>
            </a:r>
            <a:r>
              <a:rPr lang="it-IT" dirty="0" smtClean="0"/>
              <a:t> </a:t>
            </a:r>
            <a:r>
              <a:rPr lang="it-IT" dirty="0" err="1" smtClean="0"/>
              <a:t>APTase</a:t>
            </a:r>
            <a:r>
              <a:rPr lang="it-IT" dirty="0" smtClean="0"/>
              <a:t> (SERCA) </a:t>
            </a:r>
            <a:r>
              <a:rPr lang="it-IT" dirty="0" err="1" smtClean="0"/>
              <a:t>interaction</a:t>
            </a:r>
            <a:r>
              <a:rPr lang="it-IT" dirty="0" smtClean="0"/>
              <a:t> </a:t>
            </a:r>
            <a:r>
              <a:rPr lang="it-IT" dirty="0" err="1" smtClean="0"/>
              <a:t>affects</a:t>
            </a:r>
            <a:r>
              <a:rPr lang="it-IT" dirty="0" smtClean="0"/>
              <a:t> </a:t>
            </a:r>
            <a:r>
              <a:rPr lang="it-IT" dirty="0" err="1" smtClean="0"/>
              <a:t>muscle</a:t>
            </a:r>
            <a:r>
              <a:rPr lang="it-IT" dirty="0" smtClean="0"/>
              <a:t> </a:t>
            </a:r>
            <a:r>
              <a:rPr lang="it-IT" dirty="0" err="1" smtClean="0"/>
              <a:t>metabolism</a:t>
            </a:r>
            <a:r>
              <a:rPr lang="it-IT" dirty="0" smtClean="0"/>
              <a:t>. SERCA </a:t>
            </a:r>
            <a:r>
              <a:rPr lang="it-IT" dirty="0" err="1" smtClean="0"/>
              <a:t>uses</a:t>
            </a:r>
            <a:r>
              <a:rPr lang="it-IT" dirty="0" smtClean="0"/>
              <a:t> adenosine </a:t>
            </a:r>
            <a:r>
              <a:rPr lang="it-IT" dirty="0" err="1" smtClean="0"/>
              <a:t>triphosphate</a:t>
            </a:r>
            <a:r>
              <a:rPr lang="it-IT" dirty="0" smtClean="0"/>
              <a:t> (ATP) </a:t>
            </a:r>
            <a:r>
              <a:rPr lang="it-IT" dirty="0" err="1" smtClean="0"/>
              <a:t>hydrolysis</a:t>
            </a:r>
            <a:r>
              <a:rPr lang="it-IT" dirty="0" smtClean="0"/>
              <a:t> to </a:t>
            </a:r>
            <a:r>
              <a:rPr lang="it-IT" dirty="0" err="1" smtClean="0"/>
              <a:t>actively</a:t>
            </a:r>
            <a:r>
              <a:rPr lang="it-IT" dirty="0" smtClean="0"/>
              <a:t> </a:t>
            </a:r>
            <a:r>
              <a:rPr lang="it-IT" dirty="0" err="1" smtClean="0"/>
              <a:t>transport</a:t>
            </a:r>
            <a:r>
              <a:rPr lang="it-IT" dirty="0" smtClean="0"/>
              <a:t> Ca2+ from the </a:t>
            </a:r>
            <a:r>
              <a:rPr lang="it-IT" dirty="0" err="1" smtClean="0"/>
              <a:t>cytosol</a:t>
            </a:r>
            <a:r>
              <a:rPr lang="it-IT" dirty="0" smtClean="0"/>
              <a:t> </a:t>
            </a:r>
            <a:r>
              <a:rPr lang="it-IT" dirty="0" err="1" smtClean="0"/>
              <a:t>into</a:t>
            </a:r>
            <a:r>
              <a:rPr lang="it-IT" dirty="0" smtClean="0"/>
              <a:t> the </a:t>
            </a:r>
            <a:r>
              <a:rPr lang="it-IT" dirty="0" err="1" smtClean="0"/>
              <a:t>sarcoplasmic</a:t>
            </a:r>
            <a:r>
              <a:rPr lang="it-IT" dirty="0" smtClean="0"/>
              <a:t> </a:t>
            </a:r>
            <a:r>
              <a:rPr lang="it-IT" dirty="0" err="1" smtClean="0"/>
              <a:t>reticulum</a:t>
            </a:r>
            <a:r>
              <a:rPr lang="it-IT" dirty="0" smtClean="0"/>
              <a:t> lumen. SLN and Ca2+ </a:t>
            </a:r>
            <a:r>
              <a:rPr lang="it-IT" dirty="0" err="1" smtClean="0"/>
              <a:t>bind</a:t>
            </a:r>
            <a:r>
              <a:rPr lang="it-IT" dirty="0" smtClean="0"/>
              <a:t> </a:t>
            </a:r>
            <a:r>
              <a:rPr lang="it-IT" dirty="0" err="1" smtClean="0"/>
              <a:t>competitively</a:t>
            </a:r>
            <a:r>
              <a:rPr lang="it-IT" dirty="0" smtClean="0"/>
              <a:t> to SERCA </a:t>
            </a:r>
            <a:r>
              <a:rPr lang="it-IT" dirty="0" err="1" smtClean="0"/>
              <a:t>during</a:t>
            </a:r>
            <a:r>
              <a:rPr lang="it-IT" dirty="0" smtClean="0"/>
              <a:t> Ca2+ </a:t>
            </a:r>
            <a:r>
              <a:rPr lang="it-IT" dirty="0" err="1" smtClean="0"/>
              <a:t>transport</a:t>
            </a:r>
            <a:r>
              <a:rPr lang="it-IT" dirty="0" smtClean="0"/>
              <a:t>. SLN </a:t>
            </a:r>
            <a:r>
              <a:rPr lang="it-IT" dirty="0" err="1" smtClean="0"/>
              <a:t>binding</a:t>
            </a:r>
            <a:r>
              <a:rPr lang="it-IT" dirty="0" smtClean="0"/>
              <a:t> to SERCA </a:t>
            </a:r>
            <a:r>
              <a:rPr lang="it-IT" dirty="0" err="1" smtClean="0"/>
              <a:t>does</a:t>
            </a:r>
            <a:r>
              <a:rPr lang="it-IT" dirty="0" smtClean="0"/>
              <a:t> </a:t>
            </a:r>
            <a:r>
              <a:rPr lang="it-IT" dirty="0" err="1" smtClean="0"/>
              <a:t>not</a:t>
            </a:r>
            <a:r>
              <a:rPr lang="it-IT" dirty="0" smtClean="0"/>
              <a:t> </a:t>
            </a:r>
            <a:r>
              <a:rPr lang="it-IT" dirty="0" err="1" smtClean="0"/>
              <a:t>inhibit</a:t>
            </a:r>
            <a:r>
              <a:rPr lang="it-IT" dirty="0" smtClean="0"/>
              <a:t> ATP </a:t>
            </a:r>
            <a:r>
              <a:rPr lang="it-IT" dirty="0" err="1" smtClean="0"/>
              <a:t>hydrolysis</a:t>
            </a:r>
            <a:r>
              <a:rPr lang="it-IT" dirty="0" smtClean="0"/>
              <a:t> </a:t>
            </a:r>
            <a:r>
              <a:rPr lang="it-IT" dirty="0" err="1" smtClean="0"/>
              <a:t>but</a:t>
            </a:r>
            <a:r>
              <a:rPr lang="it-IT" dirty="0" smtClean="0"/>
              <a:t> </a:t>
            </a:r>
            <a:r>
              <a:rPr lang="it-IT" dirty="0" err="1" smtClean="0"/>
              <a:t>prevents</a:t>
            </a:r>
            <a:r>
              <a:rPr lang="it-IT" dirty="0" smtClean="0"/>
              <a:t> Ca2+ </a:t>
            </a:r>
            <a:r>
              <a:rPr lang="it-IT" dirty="0" err="1" smtClean="0"/>
              <a:t>transport</a:t>
            </a:r>
            <a:r>
              <a:rPr lang="it-IT" dirty="0" smtClean="0"/>
              <a:t> by a </a:t>
            </a:r>
            <a:r>
              <a:rPr lang="it-IT" dirty="0" err="1" smtClean="0"/>
              <a:t>mechanism</a:t>
            </a:r>
            <a:r>
              <a:rPr lang="it-IT" dirty="0" smtClean="0"/>
              <a:t> </a:t>
            </a:r>
            <a:r>
              <a:rPr lang="it-IT" dirty="0" err="1" smtClean="0"/>
              <a:t>named</a:t>
            </a:r>
            <a:r>
              <a:rPr lang="it-IT" dirty="0" smtClean="0"/>
              <a:t> </a:t>
            </a:r>
            <a:r>
              <a:rPr lang="it-IT" dirty="0" err="1" smtClean="0"/>
              <a:t>uncoupling</a:t>
            </a:r>
            <a:r>
              <a:rPr lang="it-IT" dirty="0" smtClean="0"/>
              <a:t>, </a:t>
            </a:r>
            <a:r>
              <a:rPr lang="it-IT" dirty="0" err="1" smtClean="0"/>
              <a:t>where</a:t>
            </a:r>
            <a:r>
              <a:rPr lang="it-IT" dirty="0" smtClean="0"/>
              <a:t> Ca2+ </a:t>
            </a:r>
            <a:r>
              <a:rPr lang="it-IT" dirty="0" err="1" smtClean="0"/>
              <a:t>slips</a:t>
            </a:r>
            <a:r>
              <a:rPr lang="it-IT" dirty="0" smtClean="0"/>
              <a:t> back </a:t>
            </a:r>
            <a:r>
              <a:rPr lang="it-IT" dirty="0" err="1" smtClean="0"/>
              <a:t>into</a:t>
            </a:r>
            <a:r>
              <a:rPr lang="it-IT" dirty="0" smtClean="0"/>
              <a:t> </a:t>
            </a:r>
            <a:r>
              <a:rPr lang="it-IT" dirty="0" err="1" smtClean="0"/>
              <a:t>cytosol</a:t>
            </a:r>
            <a:r>
              <a:rPr lang="it-IT" dirty="0" smtClean="0"/>
              <a:t>. </a:t>
            </a:r>
            <a:r>
              <a:rPr lang="it-IT" dirty="0" err="1" smtClean="0"/>
              <a:t>Uncoupling</a:t>
            </a:r>
            <a:r>
              <a:rPr lang="it-IT" dirty="0" smtClean="0"/>
              <a:t> of SERCA </a:t>
            </a:r>
            <a:r>
              <a:rPr lang="it-IT" dirty="0" err="1" smtClean="0"/>
              <a:t>leads</a:t>
            </a:r>
            <a:r>
              <a:rPr lang="it-IT" dirty="0" smtClean="0"/>
              <a:t> to futile cycling of the SERCA </a:t>
            </a:r>
            <a:r>
              <a:rPr lang="it-IT" dirty="0" err="1" smtClean="0"/>
              <a:t>pump</a:t>
            </a:r>
            <a:r>
              <a:rPr lang="it-IT" dirty="0" smtClean="0"/>
              <a:t> </a:t>
            </a:r>
            <a:r>
              <a:rPr lang="it-IT" dirty="0" err="1" smtClean="0"/>
              <a:t>resulting</a:t>
            </a:r>
            <a:r>
              <a:rPr lang="it-IT" dirty="0" smtClean="0"/>
              <a:t> in </a:t>
            </a:r>
            <a:r>
              <a:rPr lang="it-IT" dirty="0" err="1" smtClean="0"/>
              <a:t>increased</a:t>
            </a:r>
            <a:r>
              <a:rPr lang="it-IT" dirty="0" smtClean="0"/>
              <a:t> ATP </a:t>
            </a:r>
            <a:r>
              <a:rPr lang="it-IT" dirty="0" err="1" smtClean="0"/>
              <a:t>hydrolysis</a:t>
            </a:r>
            <a:r>
              <a:rPr lang="it-IT" dirty="0" smtClean="0"/>
              <a:t>/</a:t>
            </a:r>
            <a:r>
              <a:rPr lang="it-IT" dirty="0" err="1" smtClean="0"/>
              <a:t>heat</a:t>
            </a:r>
            <a:r>
              <a:rPr lang="it-IT" dirty="0" smtClean="0"/>
              <a:t> production; </a:t>
            </a:r>
            <a:r>
              <a:rPr lang="it-IT" dirty="0" err="1" smtClean="0"/>
              <a:t>thus</a:t>
            </a:r>
            <a:r>
              <a:rPr lang="it-IT" dirty="0" smtClean="0"/>
              <a:t>, </a:t>
            </a:r>
            <a:r>
              <a:rPr lang="it-IT" dirty="0" err="1" smtClean="0"/>
              <a:t>creating</a:t>
            </a:r>
            <a:r>
              <a:rPr lang="it-IT" dirty="0" smtClean="0"/>
              <a:t> </a:t>
            </a:r>
            <a:r>
              <a:rPr lang="it-IT" dirty="0" err="1" smtClean="0"/>
              <a:t>energy</a:t>
            </a:r>
            <a:r>
              <a:rPr lang="it-IT" dirty="0" smtClean="0"/>
              <a:t> </a:t>
            </a:r>
            <a:r>
              <a:rPr lang="it-IT" dirty="0" err="1" smtClean="0"/>
              <a:t>demand</a:t>
            </a:r>
            <a:r>
              <a:rPr lang="it-IT" dirty="0" smtClean="0"/>
              <a:t>. </a:t>
            </a:r>
            <a:r>
              <a:rPr lang="it-IT" dirty="0" err="1" smtClean="0"/>
              <a:t>Uncoupling</a:t>
            </a:r>
            <a:r>
              <a:rPr lang="it-IT" dirty="0" smtClean="0"/>
              <a:t> of SERCA </a:t>
            </a:r>
            <a:r>
              <a:rPr lang="it-IT" dirty="0" err="1" smtClean="0"/>
              <a:t>increases</a:t>
            </a:r>
            <a:r>
              <a:rPr lang="it-IT" dirty="0" smtClean="0"/>
              <a:t> </a:t>
            </a:r>
            <a:r>
              <a:rPr lang="it-IT" dirty="0" err="1" smtClean="0"/>
              <a:t>cytosolic</a:t>
            </a:r>
            <a:r>
              <a:rPr lang="it-IT" dirty="0" smtClean="0"/>
              <a:t> Ca2+ </a:t>
            </a:r>
            <a:r>
              <a:rPr lang="it-IT" dirty="0" err="1" smtClean="0"/>
              <a:t>acutely</a:t>
            </a:r>
            <a:r>
              <a:rPr lang="it-IT" dirty="0" smtClean="0"/>
              <a:t>, </a:t>
            </a:r>
            <a:r>
              <a:rPr lang="it-IT" dirty="0" err="1" smtClean="0"/>
              <a:t>thereby</a:t>
            </a:r>
            <a:r>
              <a:rPr lang="it-IT" dirty="0" smtClean="0"/>
              <a:t> </a:t>
            </a:r>
            <a:r>
              <a:rPr lang="it-IT" dirty="0" err="1" smtClean="0"/>
              <a:t>promoting</a:t>
            </a:r>
            <a:r>
              <a:rPr lang="it-IT" dirty="0" smtClean="0"/>
              <a:t> Ca2+ entry </a:t>
            </a:r>
            <a:r>
              <a:rPr lang="it-IT" dirty="0" err="1" smtClean="0"/>
              <a:t>into</a:t>
            </a:r>
            <a:r>
              <a:rPr lang="it-IT" dirty="0" smtClean="0"/>
              <a:t> </a:t>
            </a:r>
            <a:r>
              <a:rPr lang="it-IT" dirty="0" err="1" smtClean="0"/>
              <a:t>mitochondria</a:t>
            </a:r>
            <a:r>
              <a:rPr lang="it-IT" dirty="0" smtClean="0"/>
              <a:t> </a:t>
            </a:r>
            <a:r>
              <a:rPr lang="it-IT" dirty="0" err="1" smtClean="0"/>
              <a:t>matrix</a:t>
            </a:r>
            <a:r>
              <a:rPr lang="it-IT" dirty="0" smtClean="0"/>
              <a:t> </a:t>
            </a:r>
            <a:r>
              <a:rPr lang="it-IT" dirty="0" err="1" smtClean="0"/>
              <a:t>activating</a:t>
            </a:r>
            <a:r>
              <a:rPr lang="it-IT" dirty="0" smtClean="0"/>
              <a:t> the </a:t>
            </a:r>
            <a:r>
              <a:rPr lang="it-IT" dirty="0" err="1" smtClean="0"/>
              <a:t>oxidative</a:t>
            </a:r>
            <a:r>
              <a:rPr lang="it-IT" dirty="0" smtClean="0"/>
              <a:t> </a:t>
            </a:r>
            <a:r>
              <a:rPr lang="it-IT" dirty="0" err="1" smtClean="0"/>
              <a:t>metabolism</a:t>
            </a:r>
            <a:r>
              <a:rPr lang="it-IT" dirty="0" smtClean="0"/>
              <a:t> and ATP </a:t>
            </a:r>
            <a:r>
              <a:rPr lang="it-IT" dirty="0" err="1" smtClean="0"/>
              <a:t>synthesis</a:t>
            </a:r>
            <a:r>
              <a:rPr lang="it-IT" dirty="0" smtClean="0"/>
              <a:t>. RyR1, </a:t>
            </a:r>
            <a:r>
              <a:rPr lang="it-IT" dirty="0" err="1" smtClean="0"/>
              <a:t>ryanodine</a:t>
            </a:r>
            <a:r>
              <a:rPr lang="it-IT" dirty="0" smtClean="0"/>
              <a:t> </a:t>
            </a:r>
            <a:r>
              <a:rPr lang="it-IT" dirty="0" err="1" smtClean="0"/>
              <a:t>receptor</a:t>
            </a:r>
            <a:r>
              <a:rPr lang="it-IT" dirty="0" smtClean="0"/>
              <a:t> 1; ADP, adenosine </a:t>
            </a:r>
            <a:r>
              <a:rPr lang="it-IT" dirty="0" err="1" smtClean="0"/>
              <a:t>diphosphate</a:t>
            </a:r>
            <a:r>
              <a:rPr lang="it-IT" dirty="0" smtClean="0"/>
              <a:t>; </a:t>
            </a:r>
            <a:r>
              <a:rPr lang="it-IT" dirty="0" err="1" smtClean="0"/>
              <a:t>Pi</a:t>
            </a:r>
            <a:r>
              <a:rPr lang="it-IT" dirty="0" smtClean="0"/>
              <a:t>, </a:t>
            </a:r>
            <a:r>
              <a:rPr lang="it-IT" dirty="0" err="1" smtClean="0"/>
              <a:t>inorganic</a:t>
            </a:r>
            <a:r>
              <a:rPr lang="it-IT" dirty="0" smtClean="0"/>
              <a:t> </a:t>
            </a:r>
            <a:r>
              <a:rPr lang="it-IT" dirty="0" err="1" smtClean="0"/>
              <a:t>phosphate</a:t>
            </a:r>
            <a:r>
              <a:rPr lang="it-IT" dirty="0" smtClean="0"/>
              <a:t>.</a:t>
            </a:r>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29</a:t>
            </a:fld>
            <a:endParaRPr lang="it-IT"/>
          </a:p>
        </p:txBody>
      </p:sp>
    </p:spTree>
    <p:extLst>
      <p:ext uri="{BB962C8B-B14F-4D97-AF65-F5344CB8AC3E}">
        <p14:creationId xmlns:p14="http://schemas.microsoft.com/office/powerpoint/2010/main" val="2019600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30</a:t>
            </a:fld>
            <a:endParaRPr lang="it-IT"/>
          </a:p>
        </p:txBody>
      </p:sp>
    </p:spTree>
    <p:extLst>
      <p:ext uri="{BB962C8B-B14F-4D97-AF65-F5344CB8AC3E}">
        <p14:creationId xmlns:p14="http://schemas.microsoft.com/office/powerpoint/2010/main" val="964484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themedicalbiochemistrypage.org</a:t>
            </a:r>
            <a:r>
              <a:rPr lang="it-IT" dirty="0" smtClean="0"/>
              <a:t>/</a:t>
            </a:r>
            <a:r>
              <a:rPr lang="it-IT" dirty="0" err="1" smtClean="0"/>
              <a:t>adipose-tissue.php#adipogenesis</a:t>
            </a:r>
            <a:endParaRPr lang="it-IT" dirty="0" smtClean="0"/>
          </a:p>
          <a:p>
            <a:endParaRPr lang="it-IT" dirty="0" smtClean="0"/>
          </a:p>
          <a:p>
            <a:r>
              <a:rPr lang="it-IT" dirty="0" smtClean="0"/>
              <a:t>Adrenalina (nonché noradrenalina) e</a:t>
            </a:r>
            <a:r>
              <a:rPr lang="it-IT" baseline="0" dirty="0" smtClean="0"/>
              <a:t> </a:t>
            </a:r>
            <a:r>
              <a:rPr lang="it-IT" dirty="0" smtClean="0"/>
              <a:t>il </a:t>
            </a:r>
            <a:r>
              <a:rPr lang="it-IT" dirty="0" err="1" smtClean="0"/>
              <a:t>glucagone</a:t>
            </a:r>
            <a:r>
              <a:rPr lang="it-IT" dirty="0" smtClean="0"/>
              <a:t> stimolano il rilascio di acidi grassi dai trigliceridi immagazzinati nelle goccioline di grasso </a:t>
            </a:r>
            <a:r>
              <a:rPr lang="it-IT" dirty="0" err="1" smtClean="0"/>
              <a:t>adipocitario</a:t>
            </a:r>
            <a:r>
              <a:rPr lang="it-IT" dirty="0" smtClean="0"/>
              <a:t>, mentre l'azione dell'insulina è</a:t>
            </a:r>
            <a:r>
              <a:rPr lang="it-IT" baseline="0" dirty="0" smtClean="0"/>
              <a:t> di </a:t>
            </a:r>
            <a:r>
              <a:rPr lang="it-IT" dirty="0" smtClean="0"/>
              <a:t>contrastare le risposte a questi due ormoni per indurre l'accumulo di grasso. </a:t>
            </a:r>
          </a:p>
          <a:p>
            <a:r>
              <a:rPr lang="it-IT" dirty="0" smtClean="0"/>
              <a:t>Il legame di adrenalina e </a:t>
            </a:r>
            <a:r>
              <a:rPr lang="it-IT" dirty="0" err="1" smtClean="0"/>
              <a:t>glucagone</a:t>
            </a:r>
            <a:r>
              <a:rPr lang="it-IT" dirty="0" smtClean="0"/>
              <a:t> ai rispettivi recettori innesca l'attivazione dell’</a:t>
            </a:r>
            <a:r>
              <a:rPr lang="it-IT" dirty="0" err="1" smtClean="0"/>
              <a:t>adenilato</a:t>
            </a:r>
            <a:r>
              <a:rPr lang="it-IT" dirty="0" smtClean="0"/>
              <a:t> </a:t>
            </a:r>
            <a:r>
              <a:rPr lang="it-IT" dirty="0" err="1" smtClean="0"/>
              <a:t>ciclasi</a:t>
            </a:r>
            <a:r>
              <a:rPr lang="it-IT" dirty="0" smtClean="0"/>
              <a:t> (AC) e successivamente</a:t>
            </a:r>
            <a:r>
              <a:rPr lang="it-IT" baseline="0" dirty="0" smtClean="0"/>
              <a:t> </a:t>
            </a:r>
            <a:r>
              <a:rPr lang="it-IT" dirty="0" smtClean="0"/>
              <a:t>PKA. </a:t>
            </a:r>
          </a:p>
          <a:p>
            <a:r>
              <a:rPr lang="it-IT" dirty="0" smtClean="0"/>
              <a:t>PKA fosforila e attiva ​​sia perilipina-1 che la lipasi </a:t>
            </a:r>
            <a:r>
              <a:rPr lang="it-IT" dirty="0" err="1" smtClean="0"/>
              <a:t>ormono</a:t>
            </a:r>
            <a:r>
              <a:rPr lang="it-IT" dirty="0" smtClean="0"/>
              <a:t>-sensibile</a:t>
            </a:r>
            <a:r>
              <a:rPr lang="it-IT" baseline="0" dirty="0" smtClean="0"/>
              <a:t> (</a:t>
            </a:r>
            <a:r>
              <a:rPr lang="it-IT" dirty="0" smtClean="0"/>
              <a:t>HSL). L'attività di PKA è, in una certa misura, regolamentata</a:t>
            </a:r>
          </a:p>
          <a:p>
            <a:r>
              <a:rPr lang="it-IT" dirty="0" smtClean="0"/>
              <a:t>tramite la proteina </a:t>
            </a:r>
            <a:r>
              <a:rPr lang="it-IT" dirty="0" err="1" smtClean="0"/>
              <a:t>caveolina</a:t>
            </a:r>
            <a:r>
              <a:rPr lang="it-IT" dirty="0" smtClean="0"/>
              <a:t>. </a:t>
            </a:r>
          </a:p>
          <a:p>
            <a:r>
              <a:rPr lang="it-IT" dirty="0" smtClean="0"/>
              <a:t>La fosforilazione della perilipina-1 porta al rilascio di ABHD5 (noto anche come CGI-58), che funziona da proteina</a:t>
            </a:r>
            <a:r>
              <a:rPr lang="it-IT" baseline="0" dirty="0" smtClean="0"/>
              <a:t> regolatrice (</a:t>
            </a:r>
            <a:r>
              <a:rPr lang="it-IT" baseline="0" dirty="0" err="1" smtClean="0"/>
              <a:t>coattivatore</a:t>
            </a:r>
            <a:r>
              <a:rPr lang="it-IT" baseline="0" dirty="0" smtClean="0"/>
              <a:t>)</a:t>
            </a:r>
            <a:r>
              <a:rPr lang="it-IT" dirty="0" smtClean="0"/>
              <a:t> dell’enzima Adipose </a:t>
            </a:r>
            <a:r>
              <a:rPr lang="it-IT" dirty="0" err="1" smtClean="0"/>
              <a:t>trigligliceride</a:t>
            </a:r>
            <a:r>
              <a:rPr lang="it-IT" dirty="0" smtClean="0"/>
              <a:t> </a:t>
            </a:r>
            <a:r>
              <a:rPr lang="it-IT" dirty="0" err="1" smtClean="0"/>
              <a:t>lipase</a:t>
            </a:r>
            <a:r>
              <a:rPr lang="it-IT" dirty="0" smtClean="0"/>
              <a:t> (ATGL). ABHD5 aumenta quindi l'attività di ATGL, che produce </a:t>
            </a:r>
            <a:r>
              <a:rPr lang="it-IT" dirty="0" err="1" smtClean="0"/>
              <a:t>diacilglicerolo</a:t>
            </a:r>
            <a:r>
              <a:rPr lang="it-IT" dirty="0" smtClean="0"/>
              <a:t> (DAG), substrato di HSL. HSL quindi idrolizza il DAG in un acido grasso libero (FFA) e </a:t>
            </a:r>
            <a:r>
              <a:rPr lang="it-IT" dirty="0" err="1" smtClean="0"/>
              <a:t>monoacilglicerolo</a:t>
            </a:r>
            <a:r>
              <a:rPr lang="it-IT" dirty="0" smtClean="0"/>
              <a:t> (MAG). </a:t>
            </a:r>
          </a:p>
          <a:p>
            <a:r>
              <a:rPr lang="it-IT" dirty="0" smtClean="0"/>
              <a:t>Gli acidi grassi liberi vengono trasportati attraverso la membrana plasmatica dalla proteina legante gli acidi grassi degli </a:t>
            </a:r>
            <a:r>
              <a:rPr lang="it-IT" dirty="0" err="1" smtClean="0"/>
              <a:t>adipociti</a:t>
            </a:r>
            <a:r>
              <a:rPr lang="it-IT" dirty="0" smtClean="0"/>
              <a:t> (aP2: anche</a:t>
            </a:r>
          </a:p>
          <a:p>
            <a:r>
              <a:rPr lang="it-IT" dirty="0" smtClean="0"/>
              <a:t>noto come </a:t>
            </a:r>
            <a:r>
              <a:rPr lang="it-IT" dirty="0" err="1" smtClean="0"/>
              <a:t>fatty</a:t>
            </a:r>
            <a:r>
              <a:rPr lang="it-IT" dirty="0" smtClean="0"/>
              <a:t> acid </a:t>
            </a:r>
            <a:r>
              <a:rPr lang="it-IT" dirty="0" err="1" smtClean="0"/>
              <a:t>binding</a:t>
            </a:r>
            <a:r>
              <a:rPr lang="it-IT" dirty="0" smtClean="0"/>
              <a:t> </a:t>
            </a:r>
            <a:r>
              <a:rPr lang="it-IT" dirty="0" err="1" smtClean="0"/>
              <a:t>protein</a:t>
            </a:r>
            <a:r>
              <a:rPr lang="it-IT" dirty="0" smtClean="0"/>
              <a:t> 4, FABP4). </a:t>
            </a:r>
          </a:p>
          <a:p>
            <a:r>
              <a:rPr lang="it-IT" dirty="0" smtClean="0"/>
              <a:t>Gli acidi grassi vengono poi trasportati attraverso la membrana plasmatica nella circolazione da diverse proteine ​​di trasporto degli acidi grassi, principalmente l’albumina. </a:t>
            </a:r>
          </a:p>
          <a:p>
            <a:r>
              <a:rPr lang="it-IT" dirty="0" smtClean="0"/>
              <a:t>Il glicerolo rilasciato attraverso l'azione della </a:t>
            </a:r>
            <a:r>
              <a:rPr lang="it-IT" dirty="0" err="1" smtClean="0"/>
              <a:t>monoacilglicerolo</a:t>
            </a:r>
            <a:r>
              <a:rPr lang="it-IT" dirty="0" smtClean="0"/>
              <a:t> lipasi (MGL)</a:t>
            </a:r>
            <a:r>
              <a:rPr lang="it-IT" baseline="0" dirty="0" smtClean="0"/>
              <a:t> </a:t>
            </a:r>
            <a:r>
              <a:rPr lang="it-IT" dirty="0" smtClean="0"/>
              <a:t>viene trasportato attraverso la membrana plasmatica tramite l'azione di </a:t>
            </a:r>
            <a:r>
              <a:rPr lang="it-IT" dirty="0" err="1" smtClean="0"/>
              <a:t>aquaporina</a:t>
            </a:r>
            <a:r>
              <a:rPr lang="it-IT" dirty="0" smtClean="0"/>
              <a:t> 7, AQP7. </a:t>
            </a:r>
          </a:p>
          <a:p>
            <a:r>
              <a:rPr lang="it-IT" dirty="0" smtClean="0"/>
              <a:t>Le azioni dell'insulina, che</a:t>
            </a:r>
            <a:r>
              <a:rPr lang="it-IT" baseline="0" dirty="0" smtClean="0"/>
              <a:t> </a:t>
            </a:r>
            <a:r>
              <a:rPr lang="it-IT" dirty="0" smtClean="0"/>
              <a:t>contrastano gli effetti di adrenalina o </a:t>
            </a:r>
            <a:r>
              <a:rPr lang="it-IT" dirty="0" err="1" smtClean="0"/>
              <a:t>glucagone</a:t>
            </a:r>
            <a:r>
              <a:rPr lang="it-IT" dirty="0" smtClean="0"/>
              <a:t>, sono principalmente il risultato dell'attivazione di PKB / AKT che poi</a:t>
            </a:r>
          </a:p>
          <a:p>
            <a:r>
              <a:rPr lang="it-IT" dirty="0" smtClean="0"/>
              <a:t>fosforila e attiva la </a:t>
            </a:r>
            <a:r>
              <a:rPr lang="it-IT" dirty="0" err="1" smtClean="0"/>
              <a:t>fosfodiesterasi</a:t>
            </a:r>
            <a:r>
              <a:rPr lang="it-IT" dirty="0" smtClean="0"/>
              <a:t> (PDE) con conseguente riduzione del livello di </a:t>
            </a:r>
            <a:r>
              <a:rPr lang="it-IT" dirty="0" err="1" smtClean="0"/>
              <a:t>cAMP</a:t>
            </a:r>
            <a:r>
              <a:rPr lang="it-IT" dirty="0" smtClean="0"/>
              <a:t> e conseguente</a:t>
            </a:r>
            <a:r>
              <a:rPr lang="it-IT" baseline="0" dirty="0" smtClean="0"/>
              <a:t> </a:t>
            </a:r>
            <a:r>
              <a:rPr lang="it-IT" dirty="0" smtClean="0"/>
              <a:t>attività ridotta di PKA. </a:t>
            </a:r>
          </a:p>
          <a:p>
            <a:r>
              <a:rPr lang="it-IT" dirty="0" smtClean="0"/>
              <a:t> </a:t>
            </a:r>
          </a:p>
          <a:p>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31</a:t>
            </a:fld>
            <a:endParaRPr lang="it-IT"/>
          </a:p>
        </p:txBody>
      </p:sp>
    </p:spTree>
    <p:extLst>
      <p:ext uri="{BB962C8B-B14F-4D97-AF65-F5344CB8AC3E}">
        <p14:creationId xmlns:p14="http://schemas.microsoft.com/office/powerpoint/2010/main" val="1841997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Adipose </a:t>
            </a:r>
            <a:r>
              <a:rPr lang="it-IT" dirty="0" err="1" smtClean="0"/>
              <a:t>tissue</a:t>
            </a:r>
            <a:r>
              <a:rPr lang="it-IT" dirty="0" smtClean="0"/>
              <a:t> in control of </a:t>
            </a:r>
            <a:r>
              <a:rPr lang="it-IT" dirty="0" err="1" smtClean="0"/>
              <a:t>metabolism</a:t>
            </a:r>
            <a:endParaRPr lang="it-IT" dirty="0" smtClean="0"/>
          </a:p>
          <a:p>
            <a:r>
              <a:rPr lang="mr-IN" dirty="0" smtClean="0"/>
              <a:t>DOI: https://doi.org/10.1530/JOE-16-0211</a:t>
            </a:r>
            <a:endParaRPr lang="it-IT" dirty="0" smtClean="0"/>
          </a:p>
          <a:p>
            <a:endParaRPr lang="it-IT" dirty="0" smtClean="0"/>
          </a:p>
          <a:p>
            <a:r>
              <a:rPr lang="it-IT" dirty="0" smtClean="0"/>
              <a:t>Metabolismo lipidico e mobilizzazione controllata dal tessuto adiposo. </a:t>
            </a:r>
          </a:p>
          <a:p>
            <a:r>
              <a:rPr lang="it-IT" dirty="0" smtClean="0"/>
              <a:t>La </a:t>
            </a:r>
            <a:r>
              <a:rPr lang="it-IT" dirty="0" err="1" smtClean="0"/>
              <a:t>lipogenesi</a:t>
            </a:r>
            <a:r>
              <a:rPr lang="it-IT" dirty="0" smtClean="0"/>
              <a:t> è un processo mediante il quale il carboidrato viene convertito in acidi grassi e promuove la biosintesi dei</a:t>
            </a:r>
            <a:r>
              <a:rPr lang="it-IT" baseline="0" dirty="0" smtClean="0"/>
              <a:t> trigliceridi (TG)</a:t>
            </a:r>
            <a:r>
              <a:rPr lang="it-IT" dirty="0" smtClean="0"/>
              <a:t> e l'espansione della gocciolina lipidica negli </a:t>
            </a:r>
            <a:r>
              <a:rPr lang="it-IT" dirty="0" err="1" smtClean="0"/>
              <a:t>adipociti</a:t>
            </a:r>
            <a:r>
              <a:rPr lang="it-IT" dirty="0" smtClean="0"/>
              <a:t>.</a:t>
            </a:r>
          </a:p>
          <a:p>
            <a:r>
              <a:rPr lang="it-IT" dirty="0" smtClean="0"/>
              <a:t>La lipolisi, in un modo opposto, scinde il TG in acido grasso libero (FFA) e glicerolo, che possono essere ossidati o rilasciati. </a:t>
            </a:r>
          </a:p>
          <a:p>
            <a:r>
              <a:rPr lang="it-IT" dirty="0" smtClean="0"/>
              <a:t>L'assunzione di FFA circolanti da parte di fegato, muscoli e altri tessuti è una delle principali vie di mobilizzazione dei lipidi. </a:t>
            </a:r>
          </a:p>
          <a:p>
            <a:r>
              <a:rPr lang="it-IT" dirty="0" smtClean="0"/>
              <a:t>Le vie </a:t>
            </a:r>
            <a:r>
              <a:rPr lang="it-IT" dirty="0" err="1" smtClean="0"/>
              <a:t>lipogeniche</a:t>
            </a:r>
            <a:r>
              <a:rPr lang="it-IT" dirty="0" smtClean="0"/>
              <a:t> e lipolitiche sono sensibili sia all'alimentazione che agli ormoni come insulina, noradrenalina e </a:t>
            </a:r>
            <a:r>
              <a:rPr lang="it-IT" dirty="0" err="1" smtClean="0"/>
              <a:t>glucagone</a:t>
            </a:r>
            <a:r>
              <a:rPr lang="it-IT" dirty="0" smtClean="0"/>
              <a:t>. Pertanto, è necessaria una fine regolazione della </a:t>
            </a:r>
            <a:r>
              <a:rPr lang="it-IT" dirty="0" err="1" smtClean="0"/>
              <a:t>lipogenesi</a:t>
            </a:r>
            <a:r>
              <a:rPr lang="it-IT" dirty="0" smtClean="0"/>
              <a:t> e della lipolisi per l'omeostasi dell'energia sistemica e la sensibilità all'insulina. </a:t>
            </a:r>
          </a:p>
          <a:p>
            <a:r>
              <a:rPr lang="it-IT" dirty="0" smtClean="0"/>
              <a:t>AR, recettore adrenergico; </a:t>
            </a:r>
            <a:r>
              <a:rPr lang="it-IT" dirty="0" err="1" smtClean="0"/>
              <a:t>cAMP</a:t>
            </a:r>
            <a:r>
              <a:rPr lang="it-IT" dirty="0" smtClean="0"/>
              <a:t>, adenosina </a:t>
            </a:r>
            <a:r>
              <a:rPr lang="it-IT" dirty="0" err="1" smtClean="0"/>
              <a:t>monofosfato</a:t>
            </a:r>
            <a:r>
              <a:rPr lang="it-IT" dirty="0" smtClean="0"/>
              <a:t> ciclico; IR, recettore dell'insulina; PKA, </a:t>
            </a:r>
            <a:r>
              <a:rPr lang="it-IT" dirty="0" err="1" smtClean="0"/>
              <a:t>protein</a:t>
            </a:r>
            <a:r>
              <a:rPr lang="it-IT" dirty="0" smtClean="0"/>
              <a:t> </a:t>
            </a:r>
            <a:r>
              <a:rPr lang="it-IT" dirty="0" err="1" smtClean="0"/>
              <a:t>chinasi</a:t>
            </a:r>
            <a:r>
              <a:rPr lang="it-IT" dirty="0" smtClean="0"/>
              <a:t> A.</a:t>
            </a:r>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32</a:t>
            </a:fld>
            <a:endParaRPr lang="it-IT"/>
          </a:p>
        </p:txBody>
      </p:sp>
    </p:spTree>
    <p:extLst>
      <p:ext uri="{BB962C8B-B14F-4D97-AF65-F5344CB8AC3E}">
        <p14:creationId xmlns:p14="http://schemas.microsoft.com/office/powerpoint/2010/main" val="3291006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6"/>
            <a:ext cx="4770904" cy="423718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sz="1300" b="1">
                <a:latin typeface="Arial" charset="0"/>
                <a:cs typeface="msgothic" charset="0"/>
              </a:rPr>
              <a:t>Expansion and reduction of the adipocyte.</a:t>
            </a:r>
            <a:r>
              <a:rPr lang="en-GB">
                <a:latin typeface="Arial" charset="0"/>
                <a:cs typeface="msgothic" charset="0"/>
              </a:rPr>
              <a:t> Sources of fatty acids for triglyceride synthesis within the adipocyte include exogenous NEFAs from the diet and those synthesized via de novo lipogenesis in the hepatocyte and adipocyte. NEFAs can enter the adipocyte via FATPs. In the presence of glucose, insulin binds to its receptor, stimulating the translocation of GLUT-4 transporters from the cytosol to the cell membrane. Increased flux through glycolysis leads to excess citrate generated in the TCA cycle, which is diverted into the cytosol for fatty acid synthesis. To synthesize triglyceride, three NEFAs are esterified to a glycerol backbone, and the triglyceride is processed through the ER for storage within the lipid droplet. In the expansive state, lipolysis is inhibited by insulin. PLIN1 is bound to CGI-58, the co-activator of ATGL, the rate-limiting enzyme of lipolysis. Through insulin-stimulated activation of phosphodiesterase 3B (PDE3B), which controls intracellular cAMP pools by converting cAMP to the inactive 5′ AMP, insulin prevents the phosphorylation of ATGL and HSL. Insulin also acts on the adipocyte via glucose flux to lactate to inhibit lipolysis indirectly via a lactate/GPR81-dependent inhibition of cAMP. In the lipolytic state, triglycerides are hydrolyzed to release NEFAs, and the size of the lipid droplet is reduced. Via β-AR signaling, Plin1 and HSL are phosphorylated by PKA, stimulating the release of CGI-58. ATGL moves to the lipid droplet surface to hydrolyze the first fatty acid from the triglyceride. Phosphorylated HSL binds Plin1 and hydrolyzes the resulting diacylglycerol to a monoacylglycerol, which is subsequently hydrolyzed by monoacylglycerol lipase (MGL), producing a third fatty acid and glycerol molecule. NEFAs are either exported to other tissues to undergo β-oxidation or re-esterification, or undergo β-oxidation within the mitochondrial matrix of adipocyte. Glycerol is transported to the liver, where it can be converted to glycolytic intermediates or phosphorylated to G3P for triglyceride synthesis (see text for details).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 (figure)</a:t>
            </a:r>
          </a:p>
          <a:p>
            <a:r>
              <a:rPr lang="pt-BR" dirty="0" smtClean="0"/>
              <a:t>J </a:t>
            </a:r>
            <a:r>
              <a:rPr lang="pt-BR" dirty="0" err="1" smtClean="0"/>
              <a:t>Clin</a:t>
            </a:r>
            <a:r>
              <a:rPr lang="pt-BR" dirty="0" smtClean="0"/>
              <a:t> Invest. 2006;116(7):1776-1783. </a:t>
            </a:r>
            <a:r>
              <a:rPr lang="pt-BR" dirty="0" err="1" smtClean="0"/>
              <a:t>https</a:t>
            </a:r>
            <a:r>
              <a:rPr lang="pt-BR" dirty="0" smtClean="0"/>
              <a:t>://</a:t>
            </a:r>
            <a:r>
              <a:rPr lang="pt-BR" dirty="0" err="1" smtClean="0"/>
              <a:t>doi.org</a:t>
            </a:r>
            <a:r>
              <a:rPr lang="pt-BR" dirty="0" smtClean="0"/>
              <a:t>/10.1172/JCI29044.</a:t>
            </a:r>
            <a:endParaRPr lang="it-IT" dirty="0" smtClean="0"/>
          </a:p>
          <a:p>
            <a:endParaRPr lang="it-IT" dirty="0" smtClean="0"/>
          </a:p>
          <a:p>
            <a:r>
              <a:rPr lang="it-IT" dirty="0" smtClean="0"/>
              <a:t>Effetto</a:t>
            </a:r>
            <a:r>
              <a:rPr lang="it-IT" baseline="0" dirty="0" smtClean="0"/>
              <a:t> paradosso (source: </a:t>
            </a:r>
            <a:r>
              <a:rPr lang="it-IT" baseline="0" dirty="0" err="1" smtClean="0"/>
              <a:t>https</a:t>
            </a:r>
            <a:r>
              <a:rPr lang="it-IT" baseline="0" dirty="0" smtClean="0"/>
              <a:t>://</a:t>
            </a:r>
            <a:r>
              <a:rPr lang="it-IT" baseline="0" dirty="0" err="1" smtClean="0"/>
              <a:t>themedicalbiochemistrypage.org</a:t>
            </a:r>
            <a:r>
              <a:rPr lang="it-IT" baseline="0" dirty="0" smtClean="0"/>
              <a:t>/</a:t>
            </a:r>
            <a:r>
              <a:rPr lang="it-IT" baseline="0" dirty="0" err="1" smtClean="0"/>
              <a:t>adipose-tissue.php#adipogenesis</a:t>
            </a:r>
            <a:r>
              <a:rPr lang="it-IT" baseline="0" dirty="0" smtClean="0"/>
              <a:t>)</a:t>
            </a:r>
          </a:p>
          <a:p>
            <a:r>
              <a:rPr lang="it-IT" dirty="0" smtClean="0"/>
              <a:t>L'attività della lipasi </a:t>
            </a:r>
            <a:r>
              <a:rPr lang="it-IT" dirty="0" err="1" smtClean="0"/>
              <a:t>ormono</a:t>
            </a:r>
            <a:r>
              <a:rPr lang="it-IT" dirty="0" smtClean="0"/>
              <a:t>-sensibile (HSL) è influenzata anche dalla fosforilazione di AMPK. In questo caso la fosforilazione inibisce</a:t>
            </a:r>
          </a:p>
          <a:p>
            <a:r>
              <a:rPr lang="it-IT" dirty="0" smtClean="0"/>
              <a:t>l'enzima. L'inibizione dell'HSL da parte dell'AMPK può sembrare paradossale. Infatti il rilascio degli acidi grassi immagazzinati nei trigliceridi (TG)</a:t>
            </a:r>
          </a:p>
          <a:p>
            <a:r>
              <a:rPr lang="it-IT" dirty="0" smtClean="0"/>
              <a:t>sembrerebbe necessario per promuovere la produzione di ATP attraverso l'ossidazione degli acidi grassi e la principale funzione dell'AMPK</a:t>
            </a:r>
          </a:p>
          <a:p>
            <a:r>
              <a:rPr lang="it-IT" dirty="0" smtClean="0"/>
              <a:t>è appunto indirizzare le cellule nella produzione di ATP. </a:t>
            </a:r>
          </a:p>
          <a:p>
            <a:r>
              <a:rPr lang="it-IT" dirty="0" smtClean="0"/>
              <a:t>Questo paradosso può essere spiegato se si considera che se</a:t>
            </a:r>
            <a:r>
              <a:rPr lang="it-IT" baseline="0" dirty="0" smtClean="0"/>
              <a:t> </a:t>
            </a:r>
            <a:r>
              <a:rPr lang="it-IT" dirty="0" smtClean="0"/>
              <a:t>gli acidi grassi che vengono rilasciati dai TG non vengono consumati, essi verranno riciclati in TG a spese</a:t>
            </a:r>
            <a:r>
              <a:rPr lang="it-IT" baseline="0" dirty="0" smtClean="0"/>
              <a:t> </a:t>
            </a:r>
            <a:r>
              <a:rPr lang="it-IT" dirty="0" smtClean="0"/>
              <a:t>del consumo di ATP. Pertanto, è stato proposto che l'inibizione dell'HSL da parte della fosforilazione mediata da AMPK sia a</a:t>
            </a:r>
          </a:p>
          <a:p>
            <a:r>
              <a:rPr lang="it-IT" dirty="0" smtClean="0"/>
              <a:t>meccanismo per garantire che la velocità di rilascio degli acidi grassi non superi la velocità con cui sono utilizzati</a:t>
            </a:r>
            <a:r>
              <a:rPr lang="it-IT" baseline="0" dirty="0" smtClean="0"/>
              <a:t> </a:t>
            </a:r>
            <a:r>
              <a:rPr lang="it-IT" dirty="0" smtClean="0"/>
              <a:t>per esportazione o ossidazione.</a:t>
            </a:r>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34</a:t>
            </a:fld>
            <a:endParaRPr lang="it-IT"/>
          </a:p>
        </p:txBody>
      </p:sp>
    </p:spTree>
    <p:extLst>
      <p:ext uri="{BB962C8B-B14F-4D97-AF65-F5344CB8AC3E}">
        <p14:creationId xmlns:p14="http://schemas.microsoft.com/office/powerpoint/2010/main" val="2684065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Adipose </a:t>
            </a:r>
            <a:r>
              <a:rPr lang="it-IT" dirty="0" err="1" smtClean="0"/>
              <a:t>tissue</a:t>
            </a:r>
            <a:r>
              <a:rPr lang="it-IT" dirty="0" smtClean="0"/>
              <a:t> in control of </a:t>
            </a:r>
            <a:r>
              <a:rPr lang="it-IT" dirty="0" err="1" smtClean="0"/>
              <a:t>metabolism</a:t>
            </a:r>
            <a:endParaRPr lang="it-IT" dirty="0" smtClean="0"/>
          </a:p>
          <a:p>
            <a:r>
              <a:rPr lang="mr-IN" dirty="0" smtClean="0"/>
              <a:t>DOI: https://doi.org/10.1530/JOE-16-0211</a:t>
            </a:r>
            <a:endParaRPr lang="it-IT" dirty="0" smtClean="0"/>
          </a:p>
          <a:p>
            <a:endParaRPr lang="it-IT" dirty="0" smtClean="0"/>
          </a:p>
          <a:p>
            <a:r>
              <a:rPr lang="it-IT" dirty="0" smtClean="0"/>
              <a:t>Le funzioni fisiologiche delle </a:t>
            </a:r>
            <a:r>
              <a:rPr lang="it-IT" dirty="0" err="1" smtClean="0"/>
              <a:t>adipochiine</a:t>
            </a:r>
            <a:r>
              <a:rPr lang="it-IT" dirty="0" smtClean="0"/>
              <a:t>. Le </a:t>
            </a:r>
            <a:r>
              <a:rPr lang="it-IT" dirty="0" err="1" smtClean="0"/>
              <a:t>adipochiine</a:t>
            </a:r>
            <a:r>
              <a:rPr lang="it-IT" dirty="0" smtClean="0"/>
              <a:t> sono citochine derivate dal tessuto adiposo; agiscono per regolare: </a:t>
            </a:r>
          </a:p>
          <a:p>
            <a:pPr marL="171450" indent="-171450">
              <a:buFontTx/>
              <a:buChar char="-"/>
            </a:pPr>
            <a:r>
              <a:rPr lang="it-IT" dirty="0" smtClean="0"/>
              <a:t>la sensibilità all'insulina, </a:t>
            </a:r>
          </a:p>
          <a:p>
            <a:pPr marL="171450" indent="-171450">
              <a:buFontTx/>
              <a:buChar char="-"/>
            </a:pPr>
            <a:r>
              <a:rPr lang="it-IT" dirty="0" smtClean="0"/>
              <a:t>l'infiammazione, </a:t>
            </a:r>
          </a:p>
          <a:p>
            <a:pPr marL="171450" indent="-171450">
              <a:buFontTx/>
              <a:buChar char="-"/>
            </a:pPr>
            <a:r>
              <a:rPr lang="it-IT" dirty="0" smtClean="0"/>
              <a:t>la funzione cardiovascolare, </a:t>
            </a:r>
          </a:p>
          <a:p>
            <a:pPr marL="171450" indent="-171450">
              <a:buFontTx/>
              <a:buChar char="-"/>
            </a:pPr>
            <a:r>
              <a:rPr lang="it-IT" dirty="0" smtClean="0"/>
              <a:t>il comportamento,</a:t>
            </a:r>
          </a:p>
          <a:p>
            <a:pPr marL="171450" indent="-171450">
              <a:buFontTx/>
              <a:buChar char="-"/>
            </a:pPr>
            <a:r>
              <a:rPr lang="it-IT" dirty="0" smtClean="0"/>
              <a:t>la crescita cellulare.</a:t>
            </a:r>
          </a:p>
          <a:p>
            <a:pPr marL="0" indent="0">
              <a:buFontTx/>
              <a:buNone/>
            </a:pPr>
            <a:r>
              <a:rPr lang="it-IT" dirty="0" smtClean="0"/>
              <a:t>Determinando lo sviluppo di malattie metaboliche indotte dall'obesità. </a:t>
            </a:r>
          </a:p>
          <a:p>
            <a:pPr marL="0" indent="0">
              <a:buFontTx/>
              <a:buNone/>
            </a:pPr>
            <a:r>
              <a:rPr lang="it-IT" dirty="0" smtClean="0"/>
              <a:t>ASP, proteina di simulazione acilante; FGF21, fattore di crescita dei fibroblasti 21; IL6, interleuchina 6; MCP1, proteina 1 </a:t>
            </a:r>
            <a:r>
              <a:rPr lang="it-IT" dirty="0" err="1" smtClean="0"/>
              <a:t>chemoattractant</a:t>
            </a:r>
            <a:r>
              <a:rPr lang="it-IT" dirty="0" smtClean="0"/>
              <a:t> dei monociti; PAI1, inibitore dell'attivatore del </a:t>
            </a:r>
            <a:r>
              <a:rPr lang="it-IT" dirty="0" err="1" smtClean="0"/>
              <a:t>plasminogeno</a:t>
            </a:r>
            <a:r>
              <a:rPr lang="it-IT" dirty="0" smtClean="0"/>
              <a:t> 1; TNFα, fattore di necrosi tumorale alfa.</a:t>
            </a:r>
          </a:p>
          <a:p>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35</a:t>
            </a:fld>
            <a:endParaRPr lang="it-IT"/>
          </a:p>
        </p:txBody>
      </p:sp>
    </p:spTree>
    <p:extLst>
      <p:ext uri="{BB962C8B-B14F-4D97-AF65-F5344CB8AC3E}">
        <p14:creationId xmlns:p14="http://schemas.microsoft.com/office/powerpoint/2010/main" val="43123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http://</a:t>
            </a:r>
            <a:r>
              <a:rPr lang="it-IT" dirty="0" err="1" smtClean="0"/>
              <a:t>pfam.xfam.org</a:t>
            </a:r>
            <a:r>
              <a:rPr lang="it-IT" dirty="0" smtClean="0"/>
              <a:t>/family/PF02024</a:t>
            </a:r>
          </a:p>
        </p:txBody>
      </p:sp>
      <p:sp>
        <p:nvSpPr>
          <p:cNvPr id="4" name="Segnaposto numero diapositiva 3"/>
          <p:cNvSpPr>
            <a:spLocks noGrp="1"/>
          </p:cNvSpPr>
          <p:nvPr>
            <p:ph type="sldNum" sz="quarter" idx="10"/>
          </p:nvPr>
        </p:nvSpPr>
        <p:spPr/>
        <p:txBody>
          <a:bodyPr/>
          <a:lstStyle/>
          <a:p>
            <a:fld id="{B87E78DA-2712-9A4E-B936-E76698FDA78F}" type="slidenum">
              <a:rPr lang="it-IT" smtClean="0"/>
              <a:t>36</a:t>
            </a:fld>
            <a:endParaRPr lang="it-IT"/>
          </a:p>
        </p:txBody>
      </p:sp>
    </p:spTree>
    <p:extLst>
      <p:ext uri="{BB962C8B-B14F-4D97-AF65-F5344CB8AC3E}">
        <p14:creationId xmlns:p14="http://schemas.microsoft.com/office/powerpoint/2010/main" val="2687874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Shivering</a:t>
            </a:r>
            <a:r>
              <a:rPr lang="it-IT" dirty="0" smtClean="0"/>
              <a:t> and </a:t>
            </a:r>
            <a:r>
              <a:rPr lang="it-IT" dirty="0" err="1" smtClean="0"/>
              <a:t>nonshivering</a:t>
            </a:r>
            <a:r>
              <a:rPr lang="it-IT" dirty="0" smtClean="0"/>
              <a:t> </a:t>
            </a:r>
            <a:r>
              <a:rPr lang="it-IT" dirty="0" err="1" smtClean="0"/>
              <a:t>thermogenesis</a:t>
            </a:r>
            <a:r>
              <a:rPr lang="it-IT" dirty="0" smtClean="0"/>
              <a:t> in </a:t>
            </a:r>
            <a:r>
              <a:rPr lang="it-IT" dirty="0" err="1" smtClean="0"/>
              <a:t>skeletal</a:t>
            </a:r>
            <a:r>
              <a:rPr lang="it-IT" dirty="0" smtClean="0"/>
              <a:t> </a:t>
            </a:r>
            <a:r>
              <a:rPr lang="it-IT" dirty="0" err="1" smtClean="0"/>
              <a:t>muscles</a:t>
            </a:r>
            <a:endParaRPr lang="it-IT" dirty="0" smtClean="0"/>
          </a:p>
          <a:p>
            <a:r>
              <a:rPr lang="it-IT" dirty="0" smtClean="0"/>
              <a:t>In:</a:t>
            </a:r>
            <a:r>
              <a:rPr lang="it-IT" baseline="0" dirty="0" smtClean="0"/>
              <a:t> </a:t>
            </a:r>
            <a:r>
              <a:rPr lang="it-IT" dirty="0" err="1" smtClean="0"/>
              <a:t>Handbook</a:t>
            </a:r>
            <a:r>
              <a:rPr lang="it-IT" dirty="0" smtClean="0"/>
              <a:t> of </a:t>
            </a:r>
            <a:r>
              <a:rPr lang="it-IT" dirty="0" err="1" smtClean="0"/>
              <a:t>Clinical</a:t>
            </a:r>
            <a:r>
              <a:rPr lang="it-IT" dirty="0" smtClean="0"/>
              <a:t> </a:t>
            </a:r>
            <a:r>
              <a:rPr lang="it-IT" dirty="0" err="1" smtClean="0"/>
              <a:t>Neurology</a:t>
            </a:r>
            <a:r>
              <a:rPr lang="it-IT" dirty="0" smtClean="0"/>
              <a:t>, Vol. 156 (3rd </a:t>
            </a:r>
            <a:r>
              <a:rPr lang="it-IT" dirty="0" err="1" smtClean="0"/>
              <a:t>series</a:t>
            </a:r>
            <a:r>
              <a:rPr lang="it-IT" dirty="0" smtClean="0"/>
              <a:t>)</a:t>
            </a:r>
          </a:p>
          <a:p>
            <a:r>
              <a:rPr lang="it-IT" dirty="0" err="1" smtClean="0"/>
              <a:t>Thermoregulation</a:t>
            </a:r>
            <a:r>
              <a:rPr lang="it-IT" dirty="0" smtClean="0"/>
              <a:t>: From Basic </a:t>
            </a:r>
            <a:r>
              <a:rPr lang="it-IT" dirty="0" err="1" smtClean="0"/>
              <a:t>Neuroscience</a:t>
            </a:r>
            <a:r>
              <a:rPr lang="it-IT" dirty="0" smtClean="0"/>
              <a:t> to </a:t>
            </a:r>
            <a:r>
              <a:rPr lang="it-IT" dirty="0" err="1" smtClean="0"/>
              <a:t>Clinical</a:t>
            </a:r>
            <a:r>
              <a:rPr lang="it-IT" dirty="0" smtClean="0"/>
              <a:t> </a:t>
            </a:r>
            <a:r>
              <a:rPr lang="it-IT" dirty="0" err="1" smtClean="0"/>
              <a:t>Neurology</a:t>
            </a:r>
            <a:r>
              <a:rPr lang="it-IT" dirty="0" smtClean="0"/>
              <a:t>, Part I</a:t>
            </a:r>
          </a:p>
          <a:p>
            <a:r>
              <a:rPr lang="it-IT" dirty="0" smtClean="0"/>
              <a:t>A.A. </a:t>
            </a:r>
            <a:r>
              <a:rPr lang="it-IT" dirty="0" err="1" smtClean="0"/>
              <a:t>Romanovsky</a:t>
            </a:r>
            <a:r>
              <a:rPr lang="it-IT" dirty="0" smtClean="0"/>
              <a:t>, Editor</a:t>
            </a:r>
          </a:p>
          <a:p>
            <a:r>
              <a:rPr lang="it-IT" dirty="0" err="1" smtClean="0"/>
              <a:t>https</a:t>
            </a:r>
            <a:r>
              <a:rPr lang="it-IT" dirty="0" smtClean="0"/>
              <a:t>://</a:t>
            </a:r>
            <a:r>
              <a:rPr lang="it-IT" dirty="0" err="1" smtClean="0"/>
              <a:t>doi.org</a:t>
            </a:r>
            <a:r>
              <a:rPr lang="it-IT" dirty="0" smtClean="0"/>
              <a:t>/10.1016/B978-0-444-63912-7.00010-2</a:t>
            </a:r>
          </a:p>
          <a:p>
            <a:r>
              <a:rPr lang="it-IT" dirty="0" smtClean="0"/>
              <a:t>Copyright © 2018 </a:t>
            </a:r>
            <a:r>
              <a:rPr lang="it-IT" dirty="0" err="1" smtClean="0"/>
              <a:t>Elsevier</a:t>
            </a:r>
            <a:r>
              <a:rPr lang="it-IT" dirty="0" smtClean="0"/>
              <a:t> B.V. </a:t>
            </a:r>
            <a:r>
              <a:rPr lang="it-IT" dirty="0" err="1" smtClean="0"/>
              <a:t>All</a:t>
            </a:r>
            <a:r>
              <a:rPr lang="it-IT" dirty="0" smtClean="0"/>
              <a:t> </a:t>
            </a:r>
            <a:r>
              <a:rPr lang="it-IT" dirty="0" err="1" smtClean="0"/>
              <a:t>rights</a:t>
            </a:r>
            <a:r>
              <a:rPr lang="it-IT" dirty="0" smtClean="0"/>
              <a:t> </a:t>
            </a:r>
            <a:r>
              <a:rPr lang="it-IT" dirty="0" err="1" smtClean="0"/>
              <a:t>reserved</a:t>
            </a:r>
            <a:endParaRPr lang="it-IT" dirty="0" smtClean="0"/>
          </a:p>
          <a:p>
            <a:endParaRPr lang="it-IT" dirty="0" smtClean="0"/>
          </a:p>
          <a:p>
            <a:r>
              <a:rPr lang="it-IT" dirty="0" smtClean="0"/>
              <a:t>Fig. 10.4. </a:t>
            </a:r>
            <a:r>
              <a:rPr lang="it-IT" dirty="0" err="1" smtClean="0"/>
              <a:t>Neural</a:t>
            </a:r>
            <a:r>
              <a:rPr lang="it-IT" dirty="0" smtClean="0"/>
              <a:t> </a:t>
            </a:r>
            <a:r>
              <a:rPr lang="it-IT" dirty="0" err="1" smtClean="0"/>
              <a:t>circuitry</a:t>
            </a:r>
            <a:r>
              <a:rPr lang="it-IT" dirty="0" smtClean="0"/>
              <a:t> and stretch reflex </a:t>
            </a:r>
            <a:r>
              <a:rPr lang="it-IT" dirty="0" err="1" smtClean="0"/>
              <a:t>involved</a:t>
            </a:r>
            <a:r>
              <a:rPr lang="it-IT" dirty="0" smtClean="0"/>
              <a:t> in </a:t>
            </a:r>
            <a:r>
              <a:rPr lang="it-IT" dirty="0" err="1" smtClean="0"/>
              <a:t>shivering</a:t>
            </a:r>
            <a:r>
              <a:rPr lang="it-IT" dirty="0" smtClean="0"/>
              <a:t> </a:t>
            </a:r>
            <a:r>
              <a:rPr lang="it-IT" dirty="0" err="1" smtClean="0"/>
              <a:t>pathway</a:t>
            </a:r>
            <a:r>
              <a:rPr lang="it-IT" dirty="0" smtClean="0"/>
              <a:t>. </a:t>
            </a:r>
            <a:r>
              <a:rPr lang="it-IT" dirty="0" err="1" smtClean="0"/>
              <a:t>Cooling</a:t>
            </a:r>
            <a:r>
              <a:rPr lang="it-IT" dirty="0" smtClean="0"/>
              <a:t> the </a:t>
            </a:r>
            <a:r>
              <a:rPr lang="it-IT" dirty="0" err="1" smtClean="0"/>
              <a:t>skin</a:t>
            </a:r>
            <a:r>
              <a:rPr lang="it-IT" dirty="0" smtClean="0"/>
              <a:t> </a:t>
            </a:r>
            <a:r>
              <a:rPr lang="it-IT" dirty="0" err="1" smtClean="0"/>
              <a:t>stimulates</a:t>
            </a:r>
            <a:r>
              <a:rPr lang="it-IT" dirty="0" smtClean="0"/>
              <a:t> </a:t>
            </a:r>
            <a:r>
              <a:rPr lang="it-IT" dirty="0" err="1" smtClean="0"/>
              <a:t>cold</a:t>
            </a:r>
            <a:r>
              <a:rPr lang="it-IT" dirty="0" smtClean="0"/>
              <a:t>-sensitive </a:t>
            </a:r>
            <a:r>
              <a:rPr lang="it-IT" dirty="0" err="1" smtClean="0"/>
              <a:t>cutaneous</a:t>
            </a:r>
            <a:endParaRPr lang="it-IT" dirty="0" smtClean="0"/>
          </a:p>
          <a:p>
            <a:r>
              <a:rPr lang="it-IT" dirty="0" err="1" smtClean="0"/>
              <a:t>thermoreceptors</a:t>
            </a:r>
            <a:r>
              <a:rPr lang="it-IT" dirty="0" smtClean="0"/>
              <a:t> </a:t>
            </a:r>
            <a:r>
              <a:rPr lang="it-IT" dirty="0" err="1" smtClean="0"/>
              <a:t>located</a:t>
            </a:r>
            <a:r>
              <a:rPr lang="it-IT" dirty="0" smtClean="0"/>
              <a:t> in the </a:t>
            </a:r>
            <a:r>
              <a:rPr lang="it-IT" dirty="0" err="1" smtClean="0"/>
              <a:t>epidermis</a:t>
            </a:r>
            <a:r>
              <a:rPr lang="it-IT" dirty="0" smtClean="0"/>
              <a:t>. </a:t>
            </a:r>
            <a:r>
              <a:rPr lang="it-IT" dirty="0" err="1" smtClean="0"/>
              <a:t>This</a:t>
            </a:r>
            <a:r>
              <a:rPr lang="it-IT" dirty="0" smtClean="0"/>
              <a:t> </a:t>
            </a:r>
            <a:r>
              <a:rPr lang="it-IT" dirty="0" err="1" smtClean="0"/>
              <a:t>sensory</a:t>
            </a:r>
            <a:r>
              <a:rPr lang="it-IT" dirty="0" smtClean="0"/>
              <a:t> </a:t>
            </a:r>
            <a:r>
              <a:rPr lang="it-IT" dirty="0" err="1" smtClean="0"/>
              <a:t>signal</a:t>
            </a:r>
            <a:r>
              <a:rPr lang="it-IT" dirty="0" smtClean="0"/>
              <a:t> </a:t>
            </a:r>
            <a:r>
              <a:rPr lang="it-IT" dirty="0" err="1" smtClean="0"/>
              <a:t>ascends</a:t>
            </a:r>
            <a:r>
              <a:rPr lang="it-IT" dirty="0" smtClean="0"/>
              <a:t> to the </a:t>
            </a:r>
            <a:r>
              <a:rPr lang="it-IT" dirty="0" err="1" smtClean="0"/>
              <a:t>preoptic</a:t>
            </a:r>
            <a:r>
              <a:rPr lang="it-IT" dirty="0" smtClean="0"/>
              <a:t> area of the </a:t>
            </a:r>
            <a:r>
              <a:rPr lang="it-IT" dirty="0" err="1" smtClean="0"/>
              <a:t>hypothalamus</a:t>
            </a:r>
            <a:r>
              <a:rPr lang="it-IT" dirty="0" smtClean="0"/>
              <a:t> </a:t>
            </a:r>
            <a:r>
              <a:rPr lang="it-IT" dirty="0" err="1" smtClean="0"/>
              <a:t>through</a:t>
            </a:r>
            <a:r>
              <a:rPr lang="it-IT" dirty="0" smtClean="0"/>
              <a:t> the </a:t>
            </a:r>
            <a:r>
              <a:rPr lang="it-IT" dirty="0" err="1" smtClean="0"/>
              <a:t>lateral</a:t>
            </a:r>
            <a:endParaRPr lang="it-IT" dirty="0" smtClean="0"/>
          </a:p>
          <a:p>
            <a:r>
              <a:rPr lang="it-IT" dirty="0" err="1" smtClean="0"/>
              <a:t>parabrachial</a:t>
            </a:r>
            <a:r>
              <a:rPr lang="it-IT" dirty="0" smtClean="0"/>
              <a:t> </a:t>
            </a:r>
            <a:r>
              <a:rPr lang="it-IT" dirty="0" err="1" smtClean="0"/>
              <a:t>nucleus</a:t>
            </a:r>
            <a:r>
              <a:rPr lang="it-IT" dirty="0" smtClean="0"/>
              <a:t> (LPB in </a:t>
            </a:r>
            <a:r>
              <a:rPr lang="it-IT" dirty="0" err="1" smtClean="0"/>
              <a:t>pons</a:t>
            </a:r>
            <a:r>
              <a:rPr lang="it-IT" dirty="0" smtClean="0"/>
              <a:t>) </a:t>
            </a:r>
            <a:r>
              <a:rPr lang="it-IT" dirty="0" err="1" smtClean="0"/>
              <a:t>where</a:t>
            </a:r>
            <a:r>
              <a:rPr lang="it-IT" dirty="0" smtClean="0"/>
              <a:t> </a:t>
            </a:r>
            <a:r>
              <a:rPr lang="it-IT" dirty="0" err="1" smtClean="0"/>
              <a:t>it</a:t>
            </a:r>
            <a:r>
              <a:rPr lang="it-IT" dirty="0" smtClean="0"/>
              <a:t> </a:t>
            </a:r>
            <a:r>
              <a:rPr lang="it-IT" dirty="0" err="1" smtClean="0"/>
              <a:t>relieves</a:t>
            </a:r>
            <a:r>
              <a:rPr lang="it-IT" dirty="0" smtClean="0"/>
              <a:t> the </a:t>
            </a:r>
            <a:r>
              <a:rPr lang="it-IT" dirty="0" err="1" smtClean="0"/>
              <a:t>inhibition</a:t>
            </a:r>
            <a:r>
              <a:rPr lang="it-IT" dirty="0" smtClean="0"/>
              <a:t> of </a:t>
            </a:r>
            <a:r>
              <a:rPr lang="it-IT" dirty="0" err="1" smtClean="0"/>
              <a:t>warm</a:t>
            </a:r>
            <a:r>
              <a:rPr lang="it-IT" dirty="0" smtClean="0"/>
              <a:t>-sensitive </a:t>
            </a:r>
            <a:r>
              <a:rPr lang="it-IT" dirty="0" err="1" smtClean="0"/>
              <a:t>neurons</a:t>
            </a:r>
            <a:r>
              <a:rPr lang="it-IT" dirty="0" smtClean="0"/>
              <a:t> of the </a:t>
            </a:r>
            <a:r>
              <a:rPr lang="it-IT" dirty="0" err="1" smtClean="0"/>
              <a:t>medial</a:t>
            </a:r>
            <a:r>
              <a:rPr lang="it-IT" dirty="0" smtClean="0"/>
              <a:t> </a:t>
            </a:r>
            <a:r>
              <a:rPr lang="it-IT" dirty="0" err="1" smtClean="0"/>
              <a:t>preoptic</a:t>
            </a:r>
            <a:r>
              <a:rPr lang="it-IT" dirty="0" smtClean="0"/>
              <a:t> area in the</a:t>
            </a:r>
          </a:p>
          <a:p>
            <a:r>
              <a:rPr lang="it-IT" dirty="0" err="1" smtClean="0"/>
              <a:t>hypothalamus</a:t>
            </a:r>
            <a:r>
              <a:rPr lang="it-IT" dirty="0" smtClean="0"/>
              <a:t>, </a:t>
            </a:r>
            <a:r>
              <a:rPr lang="it-IT" dirty="0" err="1" smtClean="0"/>
              <a:t>exciting</a:t>
            </a:r>
            <a:r>
              <a:rPr lang="it-IT" dirty="0" smtClean="0"/>
              <a:t> </a:t>
            </a:r>
            <a:r>
              <a:rPr lang="it-IT" dirty="0" err="1" smtClean="0"/>
              <a:t>shivering-promoting</a:t>
            </a:r>
            <a:r>
              <a:rPr lang="it-IT" dirty="0" smtClean="0"/>
              <a:t> </a:t>
            </a:r>
            <a:r>
              <a:rPr lang="it-IT" dirty="0" err="1" smtClean="0"/>
              <a:t>neurons</a:t>
            </a:r>
            <a:r>
              <a:rPr lang="it-IT" dirty="0" smtClean="0"/>
              <a:t> in the </a:t>
            </a:r>
            <a:r>
              <a:rPr lang="it-IT" dirty="0" err="1" smtClean="0"/>
              <a:t>dorsomedial</a:t>
            </a:r>
            <a:r>
              <a:rPr lang="it-IT" dirty="0" smtClean="0"/>
              <a:t> </a:t>
            </a:r>
            <a:r>
              <a:rPr lang="it-IT" dirty="0" err="1" smtClean="0"/>
              <a:t>hypothalamus</a:t>
            </a:r>
            <a:r>
              <a:rPr lang="it-IT" dirty="0" smtClean="0"/>
              <a:t> and </a:t>
            </a:r>
            <a:r>
              <a:rPr lang="it-IT" dirty="0" err="1" smtClean="0"/>
              <a:t>rostral</a:t>
            </a:r>
            <a:r>
              <a:rPr lang="it-IT" dirty="0" smtClean="0"/>
              <a:t> </a:t>
            </a:r>
            <a:r>
              <a:rPr lang="it-IT" dirty="0" err="1" smtClean="0"/>
              <a:t>medullary</a:t>
            </a:r>
            <a:r>
              <a:rPr lang="it-IT" dirty="0" smtClean="0"/>
              <a:t> </a:t>
            </a:r>
            <a:r>
              <a:rPr lang="it-IT" dirty="0" err="1" smtClean="0"/>
              <a:t>raphe</a:t>
            </a:r>
            <a:r>
              <a:rPr lang="it-IT" dirty="0" smtClean="0"/>
              <a:t> (</a:t>
            </a:r>
            <a:r>
              <a:rPr lang="it-IT" dirty="0" err="1" smtClean="0"/>
              <a:t>rMR</a:t>
            </a:r>
            <a:r>
              <a:rPr lang="it-IT" dirty="0" smtClean="0"/>
              <a:t>). The</a:t>
            </a:r>
          </a:p>
          <a:p>
            <a:r>
              <a:rPr lang="it-IT" dirty="0" err="1" smtClean="0"/>
              <a:t>excitation</a:t>
            </a:r>
            <a:r>
              <a:rPr lang="it-IT" dirty="0" smtClean="0"/>
              <a:t> of </a:t>
            </a:r>
            <a:r>
              <a:rPr lang="it-IT" dirty="0" err="1" smtClean="0"/>
              <a:t>these</a:t>
            </a:r>
            <a:r>
              <a:rPr lang="it-IT" dirty="0" smtClean="0"/>
              <a:t> </a:t>
            </a:r>
            <a:r>
              <a:rPr lang="it-IT" dirty="0" err="1" smtClean="0"/>
              <a:t>cold</a:t>
            </a:r>
            <a:r>
              <a:rPr lang="it-IT" dirty="0" smtClean="0"/>
              <a:t>-responsive </a:t>
            </a:r>
            <a:r>
              <a:rPr lang="it-IT" dirty="0" err="1" smtClean="0"/>
              <a:t>neurons</a:t>
            </a:r>
            <a:r>
              <a:rPr lang="it-IT" dirty="0" smtClean="0"/>
              <a:t> in the </a:t>
            </a:r>
            <a:r>
              <a:rPr lang="it-IT" dirty="0" err="1" smtClean="0"/>
              <a:t>rMR</a:t>
            </a:r>
            <a:r>
              <a:rPr lang="it-IT" dirty="0" smtClean="0"/>
              <a:t> </a:t>
            </a:r>
            <a:r>
              <a:rPr lang="it-IT" dirty="0" err="1" smtClean="0"/>
              <a:t>finally</a:t>
            </a:r>
            <a:r>
              <a:rPr lang="it-IT" dirty="0" smtClean="0"/>
              <a:t> </a:t>
            </a:r>
            <a:r>
              <a:rPr lang="it-IT" dirty="0" err="1" smtClean="0"/>
              <a:t>stimulates</a:t>
            </a:r>
            <a:r>
              <a:rPr lang="it-IT" dirty="0" smtClean="0"/>
              <a:t> g-</a:t>
            </a:r>
            <a:r>
              <a:rPr lang="it-IT" dirty="0" err="1" smtClean="0"/>
              <a:t>motoneurons</a:t>
            </a:r>
            <a:r>
              <a:rPr lang="it-IT" dirty="0" smtClean="0"/>
              <a:t> (and </a:t>
            </a:r>
            <a:r>
              <a:rPr lang="it-IT" dirty="0" err="1" smtClean="0"/>
              <a:t>possibly</a:t>
            </a:r>
            <a:r>
              <a:rPr lang="it-IT" dirty="0" smtClean="0"/>
              <a:t> a-</a:t>
            </a:r>
            <a:r>
              <a:rPr lang="it-IT" dirty="0" err="1" smtClean="0"/>
              <a:t>motoneurons</a:t>
            </a:r>
            <a:r>
              <a:rPr lang="it-IT" dirty="0" smtClean="0"/>
              <a:t>) </a:t>
            </a:r>
            <a:r>
              <a:rPr lang="it-IT" dirty="0" err="1" smtClean="0"/>
              <a:t>located</a:t>
            </a:r>
            <a:r>
              <a:rPr lang="it-IT" dirty="0" smtClean="0"/>
              <a:t> in</a:t>
            </a:r>
          </a:p>
          <a:p>
            <a:r>
              <a:rPr lang="it-IT" dirty="0" smtClean="0"/>
              <a:t>the </a:t>
            </a:r>
            <a:r>
              <a:rPr lang="it-IT" dirty="0" err="1" smtClean="0"/>
              <a:t>ventral</a:t>
            </a:r>
            <a:r>
              <a:rPr lang="it-IT" dirty="0" smtClean="0"/>
              <a:t> </a:t>
            </a:r>
            <a:r>
              <a:rPr lang="it-IT" dirty="0" err="1" smtClean="0"/>
              <a:t>horn</a:t>
            </a:r>
            <a:r>
              <a:rPr lang="it-IT" dirty="0" smtClean="0"/>
              <a:t> to </a:t>
            </a:r>
            <a:r>
              <a:rPr lang="it-IT" dirty="0" err="1" smtClean="0"/>
              <a:t>initiate</a:t>
            </a:r>
            <a:r>
              <a:rPr lang="it-IT" dirty="0" smtClean="0"/>
              <a:t> </a:t>
            </a:r>
            <a:r>
              <a:rPr lang="it-IT" dirty="0" err="1" smtClean="0"/>
              <a:t>shivering</a:t>
            </a:r>
            <a:r>
              <a:rPr lang="it-IT" dirty="0" smtClean="0"/>
              <a:t>. The g-</a:t>
            </a:r>
            <a:r>
              <a:rPr lang="it-IT" dirty="0" err="1" smtClean="0"/>
              <a:t>motoneurons</a:t>
            </a:r>
            <a:r>
              <a:rPr lang="it-IT" dirty="0" smtClean="0"/>
              <a:t> innervate </a:t>
            </a:r>
            <a:r>
              <a:rPr lang="it-IT" dirty="0" err="1" smtClean="0"/>
              <a:t>intrafusal</a:t>
            </a:r>
            <a:r>
              <a:rPr lang="it-IT" dirty="0" smtClean="0"/>
              <a:t> </a:t>
            </a:r>
            <a:r>
              <a:rPr lang="it-IT" dirty="0" err="1" smtClean="0"/>
              <a:t>muscle</a:t>
            </a:r>
            <a:r>
              <a:rPr lang="it-IT" dirty="0" smtClean="0"/>
              <a:t> </a:t>
            </a:r>
            <a:r>
              <a:rPr lang="it-IT" dirty="0" err="1" smtClean="0"/>
              <a:t>fibers</a:t>
            </a:r>
            <a:r>
              <a:rPr lang="it-IT" dirty="0" smtClean="0"/>
              <a:t>, </a:t>
            </a:r>
            <a:r>
              <a:rPr lang="it-IT" dirty="0" err="1" smtClean="0"/>
              <a:t>which</a:t>
            </a:r>
            <a:r>
              <a:rPr lang="it-IT" dirty="0" smtClean="0"/>
              <a:t> </a:t>
            </a:r>
            <a:r>
              <a:rPr lang="it-IT" dirty="0" err="1" smtClean="0"/>
              <a:t>when</a:t>
            </a:r>
            <a:r>
              <a:rPr lang="it-IT" dirty="0" smtClean="0"/>
              <a:t> </a:t>
            </a:r>
            <a:r>
              <a:rPr lang="it-IT" dirty="0" err="1" smtClean="0"/>
              <a:t>excited</a:t>
            </a:r>
            <a:r>
              <a:rPr lang="it-IT" dirty="0" smtClean="0"/>
              <a:t> </a:t>
            </a:r>
            <a:r>
              <a:rPr lang="it-IT" dirty="0" err="1" smtClean="0"/>
              <a:t>contract</a:t>
            </a:r>
            <a:r>
              <a:rPr lang="it-IT" dirty="0" smtClean="0"/>
              <a:t> the</a:t>
            </a:r>
          </a:p>
          <a:p>
            <a:r>
              <a:rPr lang="it-IT" dirty="0" err="1" smtClean="0"/>
              <a:t>striated</a:t>
            </a:r>
            <a:r>
              <a:rPr lang="it-IT" dirty="0" smtClean="0"/>
              <a:t>, </a:t>
            </a:r>
            <a:r>
              <a:rPr lang="it-IT" dirty="0" err="1" smtClean="0"/>
              <a:t>polar</a:t>
            </a:r>
            <a:r>
              <a:rPr lang="it-IT" dirty="0" smtClean="0"/>
              <a:t> </a:t>
            </a:r>
            <a:r>
              <a:rPr lang="it-IT" dirty="0" err="1" smtClean="0"/>
              <a:t>regions</a:t>
            </a:r>
            <a:r>
              <a:rPr lang="it-IT" dirty="0" smtClean="0"/>
              <a:t> of the </a:t>
            </a:r>
            <a:r>
              <a:rPr lang="it-IT" dirty="0" err="1" smtClean="0"/>
              <a:t>nuclear</a:t>
            </a:r>
            <a:r>
              <a:rPr lang="it-IT" dirty="0" smtClean="0"/>
              <a:t> </a:t>
            </a:r>
            <a:r>
              <a:rPr lang="it-IT" dirty="0" err="1" smtClean="0"/>
              <a:t>bag</a:t>
            </a:r>
            <a:r>
              <a:rPr lang="it-IT" dirty="0" smtClean="0"/>
              <a:t> and </a:t>
            </a:r>
            <a:r>
              <a:rPr lang="it-IT" dirty="0" err="1" smtClean="0"/>
              <a:t>chain</a:t>
            </a:r>
            <a:r>
              <a:rPr lang="it-IT" dirty="0" smtClean="0"/>
              <a:t> </a:t>
            </a:r>
            <a:r>
              <a:rPr lang="it-IT" dirty="0" err="1" smtClean="0"/>
              <a:t>fibers</a:t>
            </a:r>
            <a:r>
              <a:rPr lang="it-IT" dirty="0" smtClean="0"/>
              <a:t>. </a:t>
            </a:r>
            <a:r>
              <a:rPr lang="it-IT" dirty="0" err="1" smtClean="0"/>
              <a:t>This</a:t>
            </a:r>
            <a:r>
              <a:rPr lang="it-IT" dirty="0" smtClean="0"/>
              <a:t> </a:t>
            </a:r>
            <a:r>
              <a:rPr lang="it-IT" dirty="0" err="1" smtClean="0"/>
              <a:t>stretches</a:t>
            </a:r>
            <a:r>
              <a:rPr lang="it-IT" dirty="0" smtClean="0"/>
              <a:t> the </a:t>
            </a:r>
            <a:r>
              <a:rPr lang="it-IT" dirty="0" err="1" smtClean="0"/>
              <a:t>equatorial</a:t>
            </a:r>
            <a:r>
              <a:rPr lang="it-IT" dirty="0" smtClean="0"/>
              <a:t> </a:t>
            </a:r>
            <a:r>
              <a:rPr lang="it-IT" dirty="0" err="1" smtClean="0"/>
              <a:t>regions</a:t>
            </a:r>
            <a:r>
              <a:rPr lang="it-IT" dirty="0" smtClean="0"/>
              <a:t> of </a:t>
            </a:r>
            <a:r>
              <a:rPr lang="it-IT" dirty="0" err="1" smtClean="0"/>
              <a:t>these</a:t>
            </a:r>
            <a:r>
              <a:rPr lang="it-IT" dirty="0" smtClean="0"/>
              <a:t> </a:t>
            </a:r>
            <a:r>
              <a:rPr lang="it-IT" dirty="0" err="1" smtClean="0"/>
              <a:t>fibers</a:t>
            </a:r>
            <a:r>
              <a:rPr lang="it-IT" dirty="0" smtClean="0"/>
              <a:t> and </a:t>
            </a:r>
            <a:r>
              <a:rPr lang="it-IT" dirty="0" err="1" smtClean="0"/>
              <a:t>stimulates</a:t>
            </a:r>
            <a:endParaRPr lang="it-IT" dirty="0" smtClean="0"/>
          </a:p>
          <a:p>
            <a:r>
              <a:rPr lang="it-IT" dirty="0" smtClean="0"/>
              <a:t>the </a:t>
            </a:r>
            <a:r>
              <a:rPr lang="it-IT" dirty="0" err="1" smtClean="0"/>
              <a:t>primary</a:t>
            </a:r>
            <a:r>
              <a:rPr lang="it-IT" dirty="0" smtClean="0"/>
              <a:t> </a:t>
            </a:r>
            <a:r>
              <a:rPr lang="it-IT" dirty="0" err="1" smtClean="0"/>
              <a:t>afferents</a:t>
            </a:r>
            <a:r>
              <a:rPr lang="it-IT" dirty="0" smtClean="0"/>
              <a:t> (</a:t>
            </a:r>
            <a:r>
              <a:rPr lang="it-IT" dirty="0" err="1" smtClean="0"/>
              <a:t>group</a:t>
            </a:r>
            <a:r>
              <a:rPr lang="it-IT" dirty="0" smtClean="0"/>
              <a:t> </a:t>
            </a:r>
            <a:r>
              <a:rPr lang="it-IT" dirty="0" err="1" smtClean="0"/>
              <a:t>Ia</a:t>
            </a:r>
            <a:r>
              <a:rPr lang="it-IT" dirty="0" smtClean="0"/>
              <a:t>) </a:t>
            </a:r>
            <a:r>
              <a:rPr lang="it-IT" dirty="0" err="1" smtClean="0"/>
              <a:t>that</a:t>
            </a:r>
            <a:r>
              <a:rPr lang="it-IT" dirty="0" smtClean="0"/>
              <a:t> </a:t>
            </a:r>
            <a:r>
              <a:rPr lang="it-IT" dirty="0" err="1" smtClean="0"/>
              <a:t>wrap</a:t>
            </a:r>
            <a:r>
              <a:rPr lang="it-IT" dirty="0" smtClean="0"/>
              <a:t> </a:t>
            </a:r>
            <a:r>
              <a:rPr lang="it-IT" dirty="0" err="1" smtClean="0"/>
              <a:t>around</a:t>
            </a:r>
            <a:r>
              <a:rPr lang="it-IT" dirty="0" smtClean="0"/>
              <a:t> the </a:t>
            </a:r>
            <a:r>
              <a:rPr lang="it-IT" dirty="0" err="1" smtClean="0"/>
              <a:t>chain</a:t>
            </a:r>
            <a:r>
              <a:rPr lang="it-IT" dirty="0" smtClean="0"/>
              <a:t> and </a:t>
            </a:r>
            <a:r>
              <a:rPr lang="it-IT" dirty="0" err="1" smtClean="0"/>
              <a:t>bag</a:t>
            </a:r>
            <a:r>
              <a:rPr lang="it-IT" dirty="0" smtClean="0"/>
              <a:t> </a:t>
            </a:r>
            <a:r>
              <a:rPr lang="it-IT" dirty="0" err="1" smtClean="0"/>
              <a:t>fibers</a:t>
            </a:r>
            <a:r>
              <a:rPr lang="it-IT" dirty="0" smtClean="0"/>
              <a:t> and </a:t>
            </a:r>
            <a:r>
              <a:rPr lang="it-IT" dirty="0" err="1" smtClean="0"/>
              <a:t>respond</a:t>
            </a:r>
            <a:r>
              <a:rPr lang="it-IT" dirty="0" smtClean="0"/>
              <a:t> to stretching. The </a:t>
            </a:r>
            <a:r>
              <a:rPr lang="it-IT" dirty="0" err="1" smtClean="0"/>
              <a:t>afferent</a:t>
            </a:r>
            <a:r>
              <a:rPr lang="it-IT" dirty="0" smtClean="0"/>
              <a:t> input from </a:t>
            </a:r>
            <a:r>
              <a:rPr lang="it-IT" dirty="0" err="1" smtClean="0"/>
              <a:t>these</a:t>
            </a:r>
            <a:endParaRPr lang="it-IT" dirty="0" smtClean="0"/>
          </a:p>
          <a:p>
            <a:r>
              <a:rPr lang="it-IT" dirty="0" err="1" smtClean="0"/>
              <a:t>primary</a:t>
            </a:r>
            <a:r>
              <a:rPr lang="it-IT" dirty="0" smtClean="0"/>
              <a:t> </a:t>
            </a:r>
            <a:r>
              <a:rPr lang="it-IT" dirty="0" err="1" smtClean="0"/>
              <a:t>afferents</a:t>
            </a:r>
            <a:r>
              <a:rPr lang="it-IT" dirty="0" smtClean="0"/>
              <a:t> </a:t>
            </a:r>
            <a:r>
              <a:rPr lang="it-IT" dirty="0" err="1" smtClean="0"/>
              <a:t>is</a:t>
            </a:r>
            <a:r>
              <a:rPr lang="it-IT" dirty="0" smtClean="0"/>
              <a:t> </a:t>
            </a:r>
            <a:r>
              <a:rPr lang="it-IT" dirty="0" err="1" smtClean="0"/>
              <a:t>then</a:t>
            </a:r>
            <a:r>
              <a:rPr lang="it-IT" dirty="0" smtClean="0"/>
              <a:t> </a:t>
            </a:r>
            <a:r>
              <a:rPr lang="it-IT" dirty="0" err="1" smtClean="0"/>
              <a:t>propagated</a:t>
            </a:r>
            <a:r>
              <a:rPr lang="it-IT" dirty="0" smtClean="0"/>
              <a:t> </a:t>
            </a:r>
            <a:r>
              <a:rPr lang="it-IT" dirty="0" err="1" smtClean="0"/>
              <a:t>through</a:t>
            </a:r>
            <a:r>
              <a:rPr lang="it-IT" dirty="0" smtClean="0"/>
              <a:t> the </a:t>
            </a:r>
            <a:r>
              <a:rPr lang="it-IT" dirty="0" err="1" smtClean="0"/>
              <a:t>dorsal</a:t>
            </a:r>
            <a:r>
              <a:rPr lang="it-IT" dirty="0" smtClean="0"/>
              <a:t> </a:t>
            </a:r>
            <a:r>
              <a:rPr lang="it-IT" dirty="0" err="1" smtClean="0"/>
              <a:t>root</a:t>
            </a:r>
            <a:r>
              <a:rPr lang="it-IT" dirty="0" smtClean="0"/>
              <a:t> and </a:t>
            </a:r>
            <a:r>
              <a:rPr lang="it-IT" dirty="0" err="1" smtClean="0"/>
              <a:t>excite</a:t>
            </a:r>
            <a:r>
              <a:rPr lang="it-IT" dirty="0" smtClean="0"/>
              <a:t> the a-</a:t>
            </a:r>
            <a:r>
              <a:rPr lang="it-IT" dirty="0" err="1" smtClean="0"/>
              <a:t>motoneuron</a:t>
            </a:r>
            <a:r>
              <a:rPr lang="it-IT" dirty="0" smtClean="0"/>
              <a:t> of the </a:t>
            </a:r>
            <a:r>
              <a:rPr lang="it-IT" dirty="0" err="1" smtClean="0"/>
              <a:t>associated</a:t>
            </a:r>
            <a:r>
              <a:rPr lang="it-IT" dirty="0" smtClean="0"/>
              <a:t> </a:t>
            </a:r>
            <a:r>
              <a:rPr lang="it-IT" dirty="0" err="1" smtClean="0"/>
              <a:t>muscle</a:t>
            </a:r>
            <a:r>
              <a:rPr lang="it-IT" dirty="0" smtClean="0"/>
              <a:t>. The generation</a:t>
            </a:r>
          </a:p>
          <a:p>
            <a:r>
              <a:rPr lang="it-IT" dirty="0" smtClean="0"/>
              <a:t>of the </a:t>
            </a:r>
            <a:r>
              <a:rPr lang="it-IT" dirty="0" err="1" smtClean="0"/>
              <a:t>action</a:t>
            </a:r>
            <a:r>
              <a:rPr lang="it-IT" dirty="0" smtClean="0"/>
              <a:t> </a:t>
            </a:r>
            <a:r>
              <a:rPr lang="it-IT" dirty="0" err="1" smtClean="0"/>
              <a:t>potential</a:t>
            </a:r>
            <a:r>
              <a:rPr lang="it-IT" dirty="0" smtClean="0"/>
              <a:t> by the </a:t>
            </a:r>
            <a:r>
              <a:rPr lang="it-IT" dirty="0" err="1" smtClean="0"/>
              <a:t>motoneuron</a:t>
            </a:r>
            <a:r>
              <a:rPr lang="it-IT" dirty="0" smtClean="0"/>
              <a:t> </a:t>
            </a:r>
            <a:r>
              <a:rPr lang="it-IT" dirty="0" err="1" smtClean="0"/>
              <a:t>results</a:t>
            </a:r>
            <a:r>
              <a:rPr lang="it-IT" dirty="0" smtClean="0"/>
              <a:t> in the </a:t>
            </a:r>
            <a:r>
              <a:rPr lang="it-IT" dirty="0" err="1" smtClean="0"/>
              <a:t>propagation</a:t>
            </a:r>
            <a:r>
              <a:rPr lang="it-IT" dirty="0" smtClean="0"/>
              <a:t> of </a:t>
            </a:r>
            <a:r>
              <a:rPr lang="it-IT" dirty="0" err="1" smtClean="0"/>
              <a:t>action</a:t>
            </a:r>
            <a:r>
              <a:rPr lang="it-IT" dirty="0" smtClean="0"/>
              <a:t> </a:t>
            </a:r>
            <a:r>
              <a:rPr lang="it-IT" dirty="0" err="1" smtClean="0"/>
              <a:t>potentials</a:t>
            </a:r>
            <a:r>
              <a:rPr lang="it-IT" dirty="0" smtClean="0"/>
              <a:t> </a:t>
            </a:r>
            <a:r>
              <a:rPr lang="it-IT" dirty="0" err="1" smtClean="0"/>
              <a:t>along</a:t>
            </a:r>
            <a:r>
              <a:rPr lang="it-IT" dirty="0" smtClean="0"/>
              <a:t> the sarcolemma and </a:t>
            </a:r>
            <a:r>
              <a:rPr lang="it-IT" dirty="0" err="1" smtClean="0"/>
              <a:t>transverse</a:t>
            </a:r>
            <a:r>
              <a:rPr lang="it-IT" dirty="0" smtClean="0"/>
              <a:t> </a:t>
            </a:r>
            <a:r>
              <a:rPr lang="it-IT" dirty="0" err="1" smtClean="0"/>
              <a:t>tubule</a:t>
            </a:r>
            <a:endParaRPr lang="it-IT" dirty="0" smtClean="0"/>
          </a:p>
          <a:p>
            <a:r>
              <a:rPr lang="it-IT" dirty="0" err="1" smtClean="0"/>
              <a:t>system</a:t>
            </a:r>
            <a:r>
              <a:rPr lang="it-IT" dirty="0" smtClean="0"/>
              <a:t> of </a:t>
            </a:r>
            <a:r>
              <a:rPr lang="it-IT" dirty="0" err="1" smtClean="0"/>
              <a:t>its</a:t>
            </a:r>
            <a:r>
              <a:rPr lang="it-IT" dirty="0" smtClean="0"/>
              <a:t> </a:t>
            </a:r>
            <a:r>
              <a:rPr lang="it-IT" dirty="0" err="1" smtClean="0"/>
              <a:t>associated</a:t>
            </a:r>
            <a:r>
              <a:rPr lang="it-IT" dirty="0" smtClean="0"/>
              <a:t> </a:t>
            </a:r>
            <a:r>
              <a:rPr lang="it-IT" dirty="0" err="1" smtClean="0"/>
              <a:t>muscle</a:t>
            </a:r>
            <a:r>
              <a:rPr lang="it-IT" dirty="0" smtClean="0"/>
              <a:t> </a:t>
            </a:r>
            <a:r>
              <a:rPr lang="it-IT" dirty="0" err="1" smtClean="0"/>
              <a:t>fibers</a:t>
            </a:r>
            <a:r>
              <a:rPr lang="it-IT" dirty="0" smtClean="0"/>
              <a:t>. The sum of the </a:t>
            </a:r>
            <a:r>
              <a:rPr lang="it-IT" dirty="0" err="1" smtClean="0"/>
              <a:t>generated</a:t>
            </a:r>
            <a:r>
              <a:rPr lang="it-IT" dirty="0" smtClean="0"/>
              <a:t> </a:t>
            </a:r>
            <a:r>
              <a:rPr lang="it-IT" dirty="0" err="1" smtClean="0"/>
              <a:t>muscle</a:t>
            </a:r>
            <a:r>
              <a:rPr lang="it-IT" dirty="0" smtClean="0"/>
              <a:t> </a:t>
            </a:r>
            <a:r>
              <a:rPr lang="it-IT" dirty="0" err="1" smtClean="0"/>
              <a:t>fiber</a:t>
            </a:r>
            <a:r>
              <a:rPr lang="it-IT" dirty="0" smtClean="0"/>
              <a:t> </a:t>
            </a:r>
            <a:r>
              <a:rPr lang="it-IT" dirty="0" err="1" smtClean="0"/>
              <a:t>action</a:t>
            </a:r>
            <a:r>
              <a:rPr lang="it-IT" dirty="0" smtClean="0"/>
              <a:t> </a:t>
            </a:r>
            <a:r>
              <a:rPr lang="it-IT" dirty="0" err="1" smtClean="0"/>
              <a:t>potentials</a:t>
            </a:r>
            <a:r>
              <a:rPr lang="it-IT" dirty="0" smtClean="0"/>
              <a:t> </a:t>
            </a:r>
            <a:r>
              <a:rPr lang="it-IT" dirty="0" err="1" smtClean="0"/>
              <a:t>produces</a:t>
            </a:r>
            <a:r>
              <a:rPr lang="it-IT" dirty="0" smtClean="0"/>
              <a:t> </a:t>
            </a:r>
            <a:r>
              <a:rPr lang="it-IT" dirty="0" err="1" smtClean="0"/>
              <a:t>local</a:t>
            </a:r>
            <a:r>
              <a:rPr lang="it-IT" dirty="0" smtClean="0"/>
              <a:t> </a:t>
            </a:r>
            <a:r>
              <a:rPr lang="it-IT" dirty="0" err="1" smtClean="0"/>
              <a:t>field</a:t>
            </a:r>
            <a:r>
              <a:rPr lang="it-IT" dirty="0" smtClean="0"/>
              <a:t> </a:t>
            </a:r>
            <a:r>
              <a:rPr lang="it-IT" dirty="0" err="1" smtClean="0"/>
              <a:t>potentials</a:t>
            </a:r>
            <a:r>
              <a:rPr lang="it-IT" dirty="0" smtClean="0"/>
              <a:t> </a:t>
            </a:r>
            <a:r>
              <a:rPr lang="it-IT" dirty="0" err="1" smtClean="0"/>
              <a:t>that</a:t>
            </a:r>
            <a:endParaRPr lang="it-IT" dirty="0" smtClean="0"/>
          </a:p>
          <a:p>
            <a:r>
              <a:rPr lang="it-IT" dirty="0" smtClean="0"/>
              <a:t>can be </a:t>
            </a:r>
            <a:r>
              <a:rPr lang="it-IT" dirty="0" err="1" smtClean="0"/>
              <a:t>recorded</a:t>
            </a:r>
            <a:r>
              <a:rPr lang="it-IT" dirty="0" smtClean="0"/>
              <a:t> </a:t>
            </a:r>
            <a:r>
              <a:rPr lang="it-IT" dirty="0" err="1" smtClean="0"/>
              <a:t>using</a:t>
            </a:r>
            <a:r>
              <a:rPr lang="it-IT" dirty="0" smtClean="0"/>
              <a:t> </a:t>
            </a:r>
            <a:r>
              <a:rPr lang="it-IT" dirty="0" err="1" smtClean="0"/>
              <a:t>electromyogram</a:t>
            </a:r>
            <a:r>
              <a:rPr lang="it-IT" dirty="0" smtClean="0"/>
              <a:t> (EMG: blue </a:t>
            </a:r>
            <a:r>
              <a:rPr lang="it-IT" dirty="0" err="1" smtClean="0"/>
              <a:t>signal</a:t>
            </a:r>
            <a:r>
              <a:rPr lang="it-IT" dirty="0" smtClean="0"/>
              <a:t>), with the </a:t>
            </a:r>
            <a:r>
              <a:rPr lang="it-IT" dirty="0" err="1" smtClean="0"/>
              <a:t>amplitude</a:t>
            </a:r>
            <a:r>
              <a:rPr lang="it-IT" dirty="0" smtClean="0"/>
              <a:t> of the </a:t>
            </a:r>
            <a:r>
              <a:rPr lang="it-IT" dirty="0" err="1" smtClean="0"/>
              <a:t>signal</a:t>
            </a:r>
            <a:r>
              <a:rPr lang="it-IT" dirty="0" smtClean="0"/>
              <a:t> </a:t>
            </a:r>
            <a:r>
              <a:rPr lang="it-IT" dirty="0" err="1" smtClean="0"/>
              <a:t>increasing</a:t>
            </a:r>
            <a:r>
              <a:rPr lang="it-IT" dirty="0" smtClean="0"/>
              <a:t> with </a:t>
            </a:r>
            <a:r>
              <a:rPr lang="it-IT" dirty="0" err="1" smtClean="0"/>
              <a:t>increasing</a:t>
            </a:r>
            <a:r>
              <a:rPr lang="it-IT" dirty="0" smtClean="0"/>
              <a:t> </a:t>
            </a:r>
            <a:r>
              <a:rPr lang="it-IT" dirty="0" err="1" smtClean="0"/>
              <a:t>recruitment</a:t>
            </a:r>
            <a:endParaRPr lang="it-IT" dirty="0" smtClean="0"/>
          </a:p>
          <a:p>
            <a:r>
              <a:rPr lang="it-IT" dirty="0" smtClean="0"/>
              <a:t>of </a:t>
            </a:r>
            <a:r>
              <a:rPr lang="it-IT" dirty="0" err="1" smtClean="0"/>
              <a:t>motor</a:t>
            </a:r>
            <a:r>
              <a:rPr lang="it-IT" dirty="0" smtClean="0"/>
              <a:t> </a:t>
            </a:r>
            <a:r>
              <a:rPr lang="it-IT" dirty="0" err="1" smtClean="0"/>
              <a:t>units</a:t>
            </a:r>
            <a:r>
              <a:rPr lang="it-IT" dirty="0" smtClean="0"/>
              <a:t>. Central </a:t>
            </a:r>
            <a:r>
              <a:rPr lang="it-IT" dirty="0" err="1" smtClean="0"/>
              <a:t>circuitry</a:t>
            </a:r>
            <a:r>
              <a:rPr lang="it-IT" dirty="0" smtClean="0"/>
              <a:t> </a:t>
            </a:r>
            <a:r>
              <a:rPr lang="it-IT" dirty="0" err="1" smtClean="0"/>
              <a:t>derived</a:t>
            </a:r>
            <a:r>
              <a:rPr lang="it-IT" dirty="0" smtClean="0"/>
              <a:t> in part from </a:t>
            </a:r>
            <a:r>
              <a:rPr lang="it-IT" dirty="0" err="1" smtClean="0"/>
              <a:t>Nakamura</a:t>
            </a:r>
            <a:r>
              <a:rPr lang="it-IT" dirty="0" smtClean="0"/>
              <a:t> and Morrison (2011) and </a:t>
            </a:r>
            <a:r>
              <a:rPr lang="it-IT" dirty="0" err="1" smtClean="0"/>
              <a:t>described</a:t>
            </a:r>
            <a:r>
              <a:rPr lang="it-IT" dirty="0" smtClean="0"/>
              <a:t> in </a:t>
            </a:r>
            <a:r>
              <a:rPr lang="it-IT" dirty="0" err="1" smtClean="0"/>
              <a:t>further</a:t>
            </a:r>
            <a:r>
              <a:rPr lang="it-IT" dirty="0" smtClean="0"/>
              <a:t> </a:t>
            </a:r>
            <a:r>
              <a:rPr lang="it-IT" dirty="0" err="1" smtClean="0"/>
              <a:t>detail</a:t>
            </a:r>
            <a:r>
              <a:rPr lang="it-IT" dirty="0" smtClean="0"/>
              <a:t> in </a:t>
            </a:r>
            <a:r>
              <a:rPr lang="it-IT" dirty="0" err="1" smtClean="0"/>
              <a:t>section</a:t>
            </a:r>
            <a:r>
              <a:rPr lang="it-IT" dirty="0" smtClean="0"/>
              <a:t> IV of</a:t>
            </a:r>
          </a:p>
          <a:p>
            <a:r>
              <a:rPr lang="it-IT" dirty="0" err="1" smtClean="0"/>
              <a:t>this</a:t>
            </a:r>
            <a:r>
              <a:rPr lang="it-IT" dirty="0" smtClean="0"/>
              <a:t> </a:t>
            </a:r>
            <a:r>
              <a:rPr lang="it-IT" dirty="0" err="1" smtClean="0"/>
              <a:t>Handbook</a:t>
            </a:r>
            <a:r>
              <a:rPr lang="it-IT" dirty="0" smtClean="0"/>
              <a:t>. CNS, </a:t>
            </a:r>
            <a:r>
              <a:rPr lang="it-IT" dirty="0" err="1" smtClean="0"/>
              <a:t>central</a:t>
            </a:r>
            <a:r>
              <a:rPr lang="it-IT" dirty="0" smtClean="0"/>
              <a:t> </a:t>
            </a:r>
            <a:r>
              <a:rPr lang="it-IT" dirty="0" err="1" smtClean="0"/>
              <a:t>nervous</a:t>
            </a:r>
            <a:r>
              <a:rPr lang="it-IT" dirty="0" smtClean="0"/>
              <a:t> </a:t>
            </a:r>
            <a:r>
              <a:rPr lang="it-IT" dirty="0" err="1" smtClean="0"/>
              <a:t>system</a:t>
            </a:r>
            <a:r>
              <a:rPr lang="it-IT" smtClean="0"/>
              <a:t>.</a:t>
            </a:r>
          </a:p>
          <a:p>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39</a:t>
            </a:fld>
            <a:endParaRPr lang="it-IT"/>
          </a:p>
        </p:txBody>
      </p:sp>
    </p:spTree>
    <p:extLst>
      <p:ext uri="{BB962C8B-B14F-4D97-AF65-F5344CB8AC3E}">
        <p14:creationId xmlns:p14="http://schemas.microsoft.com/office/powerpoint/2010/main" val="3537959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Schema</a:t>
            </a:r>
            <a:r>
              <a:rPr lang="it-IT" baseline="0" dirty="0" smtClean="0"/>
              <a:t> a sinistra:</a:t>
            </a:r>
            <a:endParaRPr lang="it-IT" dirty="0" smtClean="0"/>
          </a:p>
          <a:p>
            <a:r>
              <a:rPr lang="it-IT" dirty="0" smtClean="0"/>
              <a:t>source</a:t>
            </a:r>
          </a:p>
          <a:p>
            <a:r>
              <a:rPr lang="de-DE" dirty="0" smtClean="0"/>
              <a:t>Trends </a:t>
            </a:r>
            <a:r>
              <a:rPr lang="de-DE" dirty="0" err="1" smtClean="0"/>
              <a:t>Biochem</a:t>
            </a:r>
            <a:r>
              <a:rPr lang="de-DE" dirty="0" smtClean="0"/>
              <a:t> </a:t>
            </a:r>
            <a:r>
              <a:rPr lang="de-DE" dirty="0" err="1" smtClean="0"/>
              <a:t>Sci</a:t>
            </a:r>
            <a:r>
              <a:rPr lang="de-DE" dirty="0" smtClean="0"/>
              <a:t>. 2010 May ; 35(5): 298–307. doi:10.1016/j.tibs.2009.11.001.</a:t>
            </a:r>
            <a:endParaRPr lang="it-IT" dirty="0" smtClean="0"/>
          </a:p>
          <a:p>
            <a:endParaRPr lang="it-IT" dirty="0" smtClean="0"/>
          </a:p>
          <a:p>
            <a:r>
              <a:rPr lang="it-IT" dirty="0" smtClean="0"/>
              <a:t>Schema a destra</a:t>
            </a:r>
          </a:p>
          <a:p>
            <a:r>
              <a:rPr lang="it-IT" dirty="0" smtClean="0"/>
              <a:t>source</a:t>
            </a:r>
          </a:p>
          <a:p>
            <a:r>
              <a:rPr lang="it-IT" dirty="0" smtClean="0"/>
              <a:t>David L Nelson Michael M </a:t>
            </a:r>
            <a:r>
              <a:rPr lang="it-IT" dirty="0" err="1" smtClean="0"/>
              <a:t>Cox</a:t>
            </a:r>
            <a:endParaRPr lang="it-IT" dirty="0" smtClean="0"/>
          </a:p>
          <a:p>
            <a:r>
              <a:rPr lang="it-IT" dirty="0" smtClean="0"/>
              <a:t>Principi di biochimica di </a:t>
            </a:r>
            <a:r>
              <a:rPr lang="it-IT" dirty="0" err="1" smtClean="0"/>
              <a:t>Lehninger</a:t>
            </a:r>
            <a:r>
              <a:rPr lang="it-IT" dirty="0" smtClean="0"/>
              <a:t>, pagina 736</a:t>
            </a:r>
          </a:p>
          <a:p>
            <a:r>
              <a:rPr lang="it-IT" dirty="0" smtClean="0"/>
              <a:t>Settima edizione</a:t>
            </a:r>
          </a:p>
          <a:p>
            <a:r>
              <a:rPr lang="it-IT" dirty="0" smtClean="0"/>
              <a:t>A cura di </a:t>
            </a:r>
            <a:r>
              <a:rPr lang="it-IT" dirty="0" err="1" smtClean="0"/>
              <a:t>Edon</a:t>
            </a:r>
            <a:r>
              <a:rPr lang="it-IT" dirty="0" smtClean="0"/>
              <a:t> Melloni</a:t>
            </a:r>
          </a:p>
          <a:p>
            <a:r>
              <a:rPr lang="it-IT" dirty="0" smtClean="0"/>
              <a:t>2018</a:t>
            </a:r>
          </a:p>
          <a:p>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5</a:t>
            </a:fld>
            <a:endParaRPr lang="it-IT"/>
          </a:p>
        </p:txBody>
      </p:sp>
    </p:spTree>
    <p:extLst>
      <p:ext uri="{BB962C8B-B14F-4D97-AF65-F5344CB8AC3E}">
        <p14:creationId xmlns:p14="http://schemas.microsoft.com/office/powerpoint/2010/main" val="3781678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David L Nelson Michael M </a:t>
            </a:r>
            <a:r>
              <a:rPr lang="it-IT" dirty="0" err="1" smtClean="0"/>
              <a:t>Cox</a:t>
            </a:r>
            <a:endParaRPr lang="it-IT" dirty="0" smtClean="0"/>
          </a:p>
          <a:p>
            <a:r>
              <a:rPr lang="it-IT" dirty="0" smtClean="0"/>
              <a:t>Principi di biochimica di </a:t>
            </a:r>
            <a:r>
              <a:rPr lang="it-IT" dirty="0" err="1" smtClean="0"/>
              <a:t>Lehninger</a:t>
            </a:r>
            <a:r>
              <a:rPr lang="it-IT" dirty="0" smtClean="0"/>
              <a:t>, pagina 736</a:t>
            </a:r>
          </a:p>
          <a:p>
            <a:r>
              <a:rPr lang="it-IT" dirty="0" smtClean="0"/>
              <a:t>Settima edizione</a:t>
            </a:r>
          </a:p>
          <a:p>
            <a:r>
              <a:rPr lang="it-IT" dirty="0" smtClean="0"/>
              <a:t>A cura di </a:t>
            </a:r>
            <a:r>
              <a:rPr lang="it-IT" dirty="0" err="1" smtClean="0"/>
              <a:t>Edon</a:t>
            </a:r>
            <a:r>
              <a:rPr lang="it-IT" dirty="0" smtClean="0"/>
              <a:t> Melloni</a:t>
            </a:r>
          </a:p>
          <a:p>
            <a:r>
              <a:rPr lang="it-IT" dirty="0" smtClean="0"/>
              <a:t>2018</a:t>
            </a:r>
          </a:p>
          <a:p>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6</a:t>
            </a:fld>
            <a:endParaRPr lang="it-IT"/>
          </a:p>
        </p:txBody>
      </p:sp>
    </p:spTree>
    <p:extLst>
      <p:ext uri="{BB962C8B-B14F-4D97-AF65-F5344CB8AC3E}">
        <p14:creationId xmlns:p14="http://schemas.microsoft.com/office/powerpoint/2010/main" val="378167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www.life.illinois.edu</a:t>
            </a:r>
            <a:r>
              <a:rPr lang="it-IT" dirty="0" smtClean="0"/>
              <a:t>/</a:t>
            </a:r>
            <a:r>
              <a:rPr lang="it-IT" dirty="0" err="1" smtClean="0"/>
              <a:t>crofts</a:t>
            </a:r>
            <a:r>
              <a:rPr lang="it-IT" dirty="0" smtClean="0"/>
              <a:t>/bioph354/lect11.html</a:t>
            </a:r>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10</a:t>
            </a:fld>
            <a:endParaRPr lang="it-IT"/>
          </a:p>
        </p:txBody>
      </p:sp>
    </p:spTree>
    <p:extLst>
      <p:ext uri="{BB962C8B-B14F-4D97-AF65-F5344CB8AC3E}">
        <p14:creationId xmlns:p14="http://schemas.microsoft.com/office/powerpoint/2010/main" val="68604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Shivering</a:t>
            </a:r>
            <a:r>
              <a:rPr lang="it-IT" dirty="0" smtClean="0"/>
              <a:t> and </a:t>
            </a:r>
            <a:r>
              <a:rPr lang="it-IT" dirty="0" err="1" smtClean="0"/>
              <a:t>nonshivering</a:t>
            </a:r>
            <a:r>
              <a:rPr lang="it-IT" dirty="0" smtClean="0"/>
              <a:t> </a:t>
            </a:r>
            <a:r>
              <a:rPr lang="it-IT" dirty="0" err="1" smtClean="0"/>
              <a:t>thermogenesis</a:t>
            </a:r>
            <a:r>
              <a:rPr lang="it-IT" dirty="0" smtClean="0"/>
              <a:t> in </a:t>
            </a:r>
            <a:r>
              <a:rPr lang="it-IT" dirty="0" err="1" smtClean="0"/>
              <a:t>skeletal</a:t>
            </a:r>
            <a:r>
              <a:rPr lang="it-IT" dirty="0" smtClean="0"/>
              <a:t> </a:t>
            </a:r>
            <a:r>
              <a:rPr lang="it-IT" dirty="0" err="1" smtClean="0"/>
              <a:t>muscles</a:t>
            </a:r>
            <a:endParaRPr lang="it-IT" dirty="0" smtClean="0"/>
          </a:p>
          <a:p>
            <a:r>
              <a:rPr lang="it-IT" dirty="0" smtClean="0"/>
              <a:t>In:</a:t>
            </a:r>
            <a:r>
              <a:rPr lang="it-IT" baseline="0" dirty="0" smtClean="0"/>
              <a:t> </a:t>
            </a:r>
            <a:r>
              <a:rPr lang="it-IT" dirty="0" err="1" smtClean="0"/>
              <a:t>Handbook</a:t>
            </a:r>
            <a:r>
              <a:rPr lang="it-IT" dirty="0" smtClean="0"/>
              <a:t> of </a:t>
            </a:r>
            <a:r>
              <a:rPr lang="it-IT" dirty="0" err="1" smtClean="0"/>
              <a:t>Clinical</a:t>
            </a:r>
            <a:r>
              <a:rPr lang="it-IT" dirty="0" smtClean="0"/>
              <a:t> </a:t>
            </a:r>
            <a:r>
              <a:rPr lang="it-IT" dirty="0" err="1" smtClean="0"/>
              <a:t>Neurology</a:t>
            </a:r>
            <a:r>
              <a:rPr lang="it-IT" dirty="0" smtClean="0"/>
              <a:t>, Vol. 156 (3rd </a:t>
            </a:r>
            <a:r>
              <a:rPr lang="it-IT" dirty="0" err="1" smtClean="0"/>
              <a:t>series</a:t>
            </a:r>
            <a:r>
              <a:rPr lang="it-IT" dirty="0" smtClean="0"/>
              <a:t>)</a:t>
            </a:r>
          </a:p>
          <a:p>
            <a:r>
              <a:rPr lang="it-IT" dirty="0" err="1" smtClean="0"/>
              <a:t>Thermoregulation</a:t>
            </a:r>
            <a:r>
              <a:rPr lang="it-IT" dirty="0" smtClean="0"/>
              <a:t>: From Basic </a:t>
            </a:r>
            <a:r>
              <a:rPr lang="it-IT" dirty="0" err="1" smtClean="0"/>
              <a:t>Neuroscience</a:t>
            </a:r>
            <a:r>
              <a:rPr lang="it-IT" dirty="0" smtClean="0"/>
              <a:t> to </a:t>
            </a:r>
            <a:r>
              <a:rPr lang="it-IT" dirty="0" err="1" smtClean="0"/>
              <a:t>Clinical</a:t>
            </a:r>
            <a:r>
              <a:rPr lang="it-IT" dirty="0" smtClean="0"/>
              <a:t> </a:t>
            </a:r>
            <a:r>
              <a:rPr lang="it-IT" dirty="0" err="1" smtClean="0"/>
              <a:t>Neurology</a:t>
            </a:r>
            <a:r>
              <a:rPr lang="it-IT" dirty="0" smtClean="0"/>
              <a:t>, Part I</a:t>
            </a:r>
          </a:p>
          <a:p>
            <a:r>
              <a:rPr lang="it-IT" dirty="0" smtClean="0"/>
              <a:t>A.A. </a:t>
            </a:r>
            <a:r>
              <a:rPr lang="it-IT" dirty="0" err="1" smtClean="0"/>
              <a:t>Romanovsky</a:t>
            </a:r>
            <a:r>
              <a:rPr lang="it-IT" dirty="0" smtClean="0"/>
              <a:t>, Editor</a:t>
            </a:r>
          </a:p>
          <a:p>
            <a:r>
              <a:rPr lang="it-IT" dirty="0" err="1" smtClean="0"/>
              <a:t>https</a:t>
            </a:r>
            <a:r>
              <a:rPr lang="it-IT" dirty="0" smtClean="0"/>
              <a:t>://</a:t>
            </a:r>
            <a:r>
              <a:rPr lang="it-IT" dirty="0" err="1" smtClean="0"/>
              <a:t>doi.org</a:t>
            </a:r>
            <a:r>
              <a:rPr lang="it-IT" dirty="0" smtClean="0"/>
              <a:t>/10.1016/B978-0-444-63912-7.00010-2</a:t>
            </a:r>
          </a:p>
          <a:p>
            <a:r>
              <a:rPr lang="it-IT" dirty="0" smtClean="0"/>
              <a:t>Copyright © 2018 </a:t>
            </a:r>
            <a:r>
              <a:rPr lang="it-IT" dirty="0" err="1" smtClean="0"/>
              <a:t>Elsevier</a:t>
            </a:r>
            <a:r>
              <a:rPr lang="it-IT" dirty="0" smtClean="0"/>
              <a:t> B.V. </a:t>
            </a:r>
            <a:r>
              <a:rPr lang="it-IT" dirty="0" err="1" smtClean="0"/>
              <a:t>All</a:t>
            </a:r>
            <a:r>
              <a:rPr lang="it-IT" dirty="0" smtClean="0"/>
              <a:t> </a:t>
            </a:r>
            <a:r>
              <a:rPr lang="it-IT" dirty="0" err="1" smtClean="0"/>
              <a:t>rights</a:t>
            </a:r>
            <a:r>
              <a:rPr lang="it-IT" dirty="0" smtClean="0"/>
              <a:t> </a:t>
            </a:r>
            <a:r>
              <a:rPr lang="it-IT" dirty="0" err="1" smtClean="0"/>
              <a:t>reserved</a:t>
            </a:r>
            <a:endParaRPr lang="it-IT" dirty="0"/>
          </a:p>
        </p:txBody>
      </p:sp>
      <p:sp>
        <p:nvSpPr>
          <p:cNvPr id="4" name="Segnaposto numero diapositiva 3"/>
          <p:cNvSpPr>
            <a:spLocks noGrp="1"/>
          </p:cNvSpPr>
          <p:nvPr>
            <p:ph type="sldNum" sz="quarter" idx="10"/>
          </p:nvPr>
        </p:nvSpPr>
        <p:spPr/>
        <p:txBody>
          <a:bodyPr/>
          <a:lstStyle/>
          <a:p>
            <a:fld id="{B87E78DA-2712-9A4E-B936-E76698FDA78F}" type="slidenum">
              <a:rPr lang="it-IT" smtClean="0"/>
              <a:t>12</a:t>
            </a:fld>
            <a:endParaRPr lang="it-IT"/>
          </a:p>
        </p:txBody>
      </p:sp>
    </p:spTree>
    <p:extLst>
      <p:ext uri="{BB962C8B-B14F-4D97-AF65-F5344CB8AC3E}">
        <p14:creationId xmlns:p14="http://schemas.microsoft.com/office/powerpoint/2010/main" val="377880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The energetic consequences of different ambient temperatures. Metabolism is fully governed by intrinsic factors only within a narrow zone of ambient temperatures – the thermoneutral zone (indicated by the area between the dashed lines, i.e. the lower and upper </a:t>
            </a:r>
            <a:r>
              <a:rPr lang="en-GB" altLang="en-GB">
                <a:latin typeface="Arial" charset="0"/>
                <a:cs typeface="msgothic" charset="0"/>
              </a:rPr>
              <a:t>‘</a:t>
            </a:r>
            <a:r>
              <a:rPr lang="en-GB">
                <a:latin typeface="Arial" charset="0"/>
                <a:cs typeface="msgothic" charset="0"/>
              </a:rPr>
              <a:t>critical</a:t>
            </a:r>
            <a:r>
              <a:rPr lang="en-GB" altLang="en-GB">
                <a:latin typeface="Arial" charset="0"/>
                <a:cs typeface="msgothic" charset="0"/>
              </a:rPr>
              <a:t>’</a:t>
            </a:r>
            <a:r>
              <a:rPr lang="en-GB">
                <a:latin typeface="Arial" charset="0"/>
                <a:cs typeface="msgothic" charset="0"/>
              </a:rPr>
              <a:t> temperatures) (calling these temperatures </a:t>
            </a:r>
            <a:r>
              <a:rPr lang="en-GB" altLang="en-GB">
                <a:latin typeface="Arial" charset="0"/>
                <a:cs typeface="msgothic" charset="0"/>
              </a:rPr>
              <a:t>‘</a:t>
            </a:r>
            <a:r>
              <a:rPr lang="en-GB">
                <a:latin typeface="Arial" charset="0"/>
                <a:cs typeface="msgothic" charset="0"/>
              </a:rPr>
              <a:t>critical</a:t>
            </a:r>
            <a:r>
              <a:rPr lang="en-GB" altLang="en-GB">
                <a:latin typeface="Arial" charset="0"/>
                <a:cs typeface="msgothic" charset="0"/>
              </a:rPr>
              <a:t>’</a:t>
            </a:r>
            <a:r>
              <a:rPr lang="en-GB">
                <a:latin typeface="Arial" charset="0"/>
                <a:cs typeface="msgothic" charset="0"/>
              </a:rPr>
              <a:t> may be considered misleading but this is the current nomenclature in thermal physiology). In mice, the thermoneutral zone lies at approximately 30°C. At ambient temperatures outside the thermoneutral zone, a large fraction of total energy is used for thermoregulation; already at normal animal house conditions (18–22°C), this fraction is an additional 50–100% above the basal metabolic rate. The shaded area indicates the extra metabolism required for body temperature defence. BMR, basal (or resting) metabolic rate. Oxygen consumption rates are arbitrary units. Based on data on wild-type mice published previously (Golozoubova et al., 2004).</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The relationship between metabolism and body temperature. The increase in extra heat needed to defend the body temperature is, as seen, directly proportional to the decrease in body temperature. The slope of the increase in metabolism as an effect of decreased temperature is a measure of the insulation of the animal [formally, it is the thermal conductance: watts per degree difference between external and internal (i.e. body) temperatures]. This line may be extrapolated (stippled line) to zero. Thus, when the difference between the ambient and body temperatures is zero, heat loss is zero. This is therefore the controlled (defended) temperature (i.e. the body temperature).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it-IT"/>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The effect of increased insulation on the thermoneutral zone. As seen, animals with a better insulation (a smaller slope of the line) must necessarily also obtain a broader thermoneutral zone, because the line must extrapolate to the same defended body temperature.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14/11/2019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4F34BE4-BD7D-3F40-9B22-056AFC04D3B3}" type="slidenum">
              <a:rPr lang="it-IT" smtClean="0"/>
              <a:t>‹n.›</a:t>
            </a:fld>
            <a:endParaRPr lang="it-IT"/>
          </a:p>
        </p:txBody>
      </p:sp>
    </p:spTree>
    <p:extLst>
      <p:ext uri="{BB962C8B-B14F-4D97-AF65-F5344CB8AC3E}">
        <p14:creationId xmlns:p14="http://schemas.microsoft.com/office/powerpoint/2010/main" val="3611826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14/11/2019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4F34BE4-BD7D-3F40-9B22-056AFC04D3B3}" type="slidenum">
              <a:rPr lang="it-IT" smtClean="0"/>
              <a:t>‹n.›</a:t>
            </a:fld>
            <a:endParaRPr lang="it-IT"/>
          </a:p>
        </p:txBody>
      </p:sp>
    </p:spTree>
    <p:extLst>
      <p:ext uri="{BB962C8B-B14F-4D97-AF65-F5344CB8AC3E}">
        <p14:creationId xmlns:p14="http://schemas.microsoft.com/office/powerpoint/2010/main" val="402128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14/11/2019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4F34BE4-BD7D-3F40-9B22-056AFC04D3B3}" type="slidenum">
              <a:rPr lang="it-IT" smtClean="0"/>
              <a:t>‹n.›</a:t>
            </a:fld>
            <a:endParaRPr lang="it-IT"/>
          </a:p>
        </p:txBody>
      </p:sp>
    </p:spTree>
    <p:extLst>
      <p:ext uri="{BB962C8B-B14F-4D97-AF65-F5344CB8AC3E}">
        <p14:creationId xmlns:p14="http://schemas.microsoft.com/office/powerpoint/2010/main" val="57510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14/11/2019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4F34BE4-BD7D-3F40-9B22-056AFC04D3B3}" type="slidenum">
              <a:rPr lang="it-IT" smtClean="0"/>
              <a:t>‹n.›</a:t>
            </a:fld>
            <a:endParaRPr lang="it-IT"/>
          </a:p>
        </p:txBody>
      </p:sp>
    </p:spTree>
    <p:extLst>
      <p:ext uri="{BB962C8B-B14F-4D97-AF65-F5344CB8AC3E}">
        <p14:creationId xmlns:p14="http://schemas.microsoft.com/office/powerpoint/2010/main" val="248893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r>
              <a:rPr lang="it-IT" smtClean="0"/>
              <a:t>14/11/2019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4F34BE4-BD7D-3F40-9B22-056AFC04D3B3}" type="slidenum">
              <a:rPr lang="it-IT" smtClean="0"/>
              <a:t>‹n.›</a:t>
            </a:fld>
            <a:endParaRPr lang="it-IT"/>
          </a:p>
        </p:txBody>
      </p:sp>
    </p:spTree>
    <p:extLst>
      <p:ext uri="{BB962C8B-B14F-4D97-AF65-F5344CB8AC3E}">
        <p14:creationId xmlns:p14="http://schemas.microsoft.com/office/powerpoint/2010/main" val="241475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14/11/2019</a:t>
            </a:r>
            <a:endParaRPr lang="it-IT"/>
          </a:p>
        </p:txBody>
      </p:sp>
      <p:sp>
        <p:nvSpPr>
          <p:cNvPr id="6" name="Segnaposto piè di pagina 5"/>
          <p:cNvSpPr>
            <a:spLocks noGrp="1"/>
          </p:cNvSpPr>
          <p:nvPr>
            <p:ph type="ftr" sz="quarter" idx="11"/>
          </p:nvPr>
        </p:nvSpPr>
        <p:spPr/>
        <p:txBody>
          <a:bodyPr/>
          <a:lstStyle/>
          <a:p>
            <a:r>
              <a:rPr lang="it-IT" smtClean="0"/>
              <a:t>091FA - BIOCHIMICA APPLICATA MEDICA  </a:t>
            </a:r>
            <a:endParaRPr lang="it-IT"/>
          </a:p>
        </p:txBody>
      </p:sp>
      <p:sp>
        <p:nvSpPr>
          <p:cNvPr id="7" name="Segnaposto numero diapositiva 6"/>
          <p:cNvSpPr>
            <a:spLocks noGrp="1"/>
          </p:cNvSpPr>
          <p:nvPr>
            <p:ph type="sldNum" sz="quarter" idx="12"/>
          </p:nvPr>
        </p:nvSpPr>
        <p:spPr/>
        <p:txBody>
          <a:bodyPr/>
          <a:lstStyle/>
          <a:p>
            <a:fld id="{44F34BE4-BD7D-3F40-9B22-056AFC04D3B3}" type="slidenum">
              <a:rPr lang="it-IT" smtClean="0"/>
              <a:t>‹n.›</a:t>
            </a:fld>
            <a:endParaRPr lang="it-IT"/>
          </a:p>
        </p:txBody>
      </p:sp>
    </p:spTree>
    <p:extLst>
      <p:ext uri="{BB962C8B-B14F-4D97-AF65-F5344CB8AC3E}">
        <p14:creationId xmlns:p14="http://schemas.microsoft.com/office/powerpoint/2010/main" val="2409515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14/11/2019</a:t>
            </a:r>
            <a:endParaRPr lang="it-IT"/>
          </a:p>
        </p:txBody>
      </p:sp>
      <p:sp>
        <p:nvSpPr>
          <p:cNvPr id="8" name="Segnaposto piè di pagina 7"/>
          <p:cNvSpPr>
            <a:spLocks noGrp="1"/>
          </p:cNvSpPr>
          <p:nvPr>
            <p:ph type="ftr" sz="quarter" idx="11"/>
          </p:nvPr>
        </p:nvSpPr>
        <p:spPr/>
        <p:txBody>
          <a:bodyPr/>
          <a:lstStyle/>
          <a:p>
            <a:r>
              <a:rPr lang="it-IT" smtClean="0"/>
              <a:t>091FA - BIOCHIMICA APPLICATA MEDICA  </a:t>
            </a:r>
            <a:endParaRPr lang="it-IT"/>
          </a:p>
        </p:txBody>
      </p:sp>
      <p:sp>
        <p:nvSpPr>
          <p:cNvPr id="9" name="Segnaposto numero diapositiva 8"/>
          <p:cNvSpPr>
            <a:spLocks noGrp="1"/>
          </p:cNvSpPr>
          <p:nvPr>
            <p:ph type="sldNum" sz="quarter" idx="12"/>
          </p:nvPr>
        </p:nvSpPr>
        <p:spPr/>
        <p:txBody>
          <a:bodyPr/>
          <a:lstStyle/>
          <a:p>
            <a:fld id="{44F34BE4-BD7D-3F40-9B22-056AFC04D3B3}" type="slidenum">
              <a:rPr lang="it-IT" smtClean="0"/>
              <a:t>‹n.›</a:t>
            </a:fld>
            <a:endParaRPr lang="it-IT"/>
          </a:p>
        </p:txBody>
      </p:sp>
    </p:spTree>
    <p:extLst>
      <p:ext uri="{BB962C8B-B14F-4D97-AF65-F5344CB8AC3E}">
        <p14:creationId xmlns:p14="http://schemas.microsoft.com/office/powerpoint/2010/main" val="411819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‹n.›</a:t>
            </a:fld>
            <a:endParaRPr lang="it-IT"/>
          </a:p>
        </p:txBody>
      </p:sp>
    </p:spTree>
    <p:extLst>
      <p:ext uri="{BB962C8B-B14F-4D97-AF65-F5344CB8AC3E}">
        <p14:creationId xmlns:p14="http://schemas.microsoft.com/office/powerpoint/2010/main" val="1969105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14/11/2019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44F34BE4-BD7D-3F40-9B22-056AFC04D3B3}" type="slidenum">
              <a:rPr lang="it-IT" smtClean="0"/>
              <a:t>‹n.›</a:t>
            </a:fld>
            <a:endParaRPr lang="it-IT"/>
          </a:p>
        </p:txBody>
      </p:sp>
    </p:spTree>
    <p:extLst>
      <p:ext uri="{BB962C8B-B14F-4D97-AF65-F5344CB8AC3E}">
        <p14:creationId xmlns:p14="http://schemas.microsoft.com/office/powerpoint/2010/main" val="396624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14/11/2019</a:t>
            </a:r>
            <a:endParaRPr lang="it-IT"/>
          </a:p>
        </p:txBody>
      </p:sp>
      <p:sp>
        <p:nvSpPr>
          <p:cNvPr id="6" name="Segnaposto piè di pagina 5"/>
          <p:cNvSpPr>
            <a:spLocks noGrp="1"/>
          </p:cNvSpPr>
          <p:nvPr>
            <p:ph type="ftr" sz="quarter" idx="11"/>
          </p:nvPr>
        </p:nvSpPr>
        <p:spPr/>
        <p:txBody>
          <a:bodyPr/>
          <a:lstStyle/>
          <a:p>
            <a:r>
              <a:rPr lang="it-IT" smtClean="0"/>
              <a:t>091FA - BIOCHIMICA APPLICATA MEDICA  </a:t>
            </a:r>
            <a:endParaRPr lang="it-IT"/>
          </a:p>
        </p:txBody>
      </p:sp>
      <p:sp>
        <p:nvSpPr>
          <p:cNvPr id="7" name="Segnaposto numero diapositiva 6"/>
          <p:cNvSpPr>
            <a:spLocks noGrp="1"/>
          </p:cNvSpPr>
          <p:nvPr>
            <p:ph type="sldNum" sz="quarter" idx="12"/>
          </p:nvPr>
        </p:nvSpPr>
        <p:spPr/>
        <p:txBody>
          <a:bodyPr/>
          <a:lstStyle/>
          <a:p>
            <a:fld id="{44F34BE4-BD7D-3F40-9B22-056AFC04D3B3}" type="slidenum">
              <a:rPr lang="it-IT" smtClean="0"/>
              <a:t>‹n.›</a:t>
            </a:fld>
            <a:endParaRPr lang="it-IT"/>
          </a:p>
        </p:txBody>
      </p:sp>
    </p:spTree>
    <p:extLst>
      <p:ext uri="{BB962C8B-B14F-4D97-AF65-F5344CB8AC3E}">
        <p14:creationId xmlns:p14="http://schemas.microsoft.com/office/powerpoint/2010/main" val="4286216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14/11/2019</a:t>
            </a:r>
            <a:endParaRPr lang="it-IT"/>
          </a:p>
        </p:txBody>
      </p:sp>
      <p:sp>
        <p:nvSpPr>
          <p:cNvPr id="6" name="Segnaposto piè di pagina 5"/>
          <p:cNvSpPr>
            <a:spLocks noGrp="1"/>
          </p:cNvSpPr>
          <p:nvPr>
            <p:ph type="ftr" sz="quarter" idx="11"/>
          </p:nvPr>
        </p:nvSpPr>
        <p:spPr/>
        <p:txBody>
          <a:bodyPr/>
          <a:lstStyle/>
          <a:p>
            <a:r>
              <a:rPr lang="it-IT" smtClean="0"/>
              <a:t>091FA - BIOCHIMICA APPLICATA MEDICA  </a:t>
            </a:r>
            <a:endParaRPr lang="it-IT"/>
          </a:p>
        </p:txBody>
      </p:sp>
      <p:sp>
        <p:nvSpPr>
          <p:cNvPr id="7" name="Segnaposto numero diapositiva 6"/>
          <p:cNvSpPr>
            <a:spLocks noGrp="1"/>
          </p:cNvSpPr>
          <p:nvPr>
            <p:ph type="sldNum" sz="quarter" idx="12"/>
          </p:nvPr>
        </p:nvSpPr>
        <p:spPr/>
        <p:txBody>
          <a:bodyPr/>
          <a:lstStyle/>
          <a:p>
            <a:fld id="{44F34BE4-BD7D-3F40-9B22-056AFC04D3B3}" type="slidenum">
              <a:rPr lang="it-IT" smtClean="0"/>
              <a:t>‹n.›</a:t>
            </a:fld>
            <a:endParaRPr lang="it-IT"/>
          </a:p>
        </p:txBody>
      </p:sp>
    </p:spTree>
    <p:extLst>
      <p:ext uri="{BB962C8B-B14F-4D97-AF65-F5344CB8AC3E}">
        <p14:creationId xmlns:p14="http://schemas.microsoft.com/office/powerpoint/2010/main" val="13073500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14/11/2019</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091FA - BIOCHIMICA APPLICATA MEDICA  </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34BE4-BD7D-3F40-9B22-056AFC04D3B3}" type="slidenum">
              <a:rPr lang="it-IT" smtClean="0"/>
              <a:t>‹n.›</a:t>
            </a:fld>
            <a:endParaRPr lang="it-IT"/>
          </a:p>
        </p:txBody>
      </p:sp>
    </p:spTree>
    <p:extLst>
      <p:ext uri="{BB962C8B-B14F-4D97-AF65-F5344CB8AC3E}">
        <p14:creationId xmlns:p14="http://schemas.microsoft.com/office/powerpoint/2010/main" val="3527299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olo 6"/>
          <p:cNvSpPr>
            <a:spLocks noGrp="1"/>
          </p:cNvSpPr>
          <p:nvPr>
            <p:ph type="ctrTitle"/>
          </p:nvPr>
        </p:nvSpPr>
        <p:spPr>
          <a:xfrm>
            <a:off x="685800" y="2130425"/>
            <a:ext cx="7772400" cy="1470025"/>
          </a:xfrm>
        </p:spPr>
        <p:txBody>
          <a:bodyPr/>
          <a:lstStyle/>
          <a:p>
            <a:r>
              <a:rPr lang="it-IT" dirty="0" smtClean="0">
                <a:latin typeface="Calibri" charset="0"/>
              </a:rPr>
              <a:t>Lezione 20</a:t>
            </a:r>
            <a:endParaRPr lang="it-IT" dirty="0">
              <a:latin typeface="Calibri" charset="0"/>
            </a:endParaRPr>
          </a:p>
        </p:txBody>
      </p:sp>
      <p:sp>
        <p:nvSpPr>
          <p:cNvPr id="8" name="Sottotitolo 7"/>
          <p:cNvSpPr>
            <a:spLocks noGrp="1"/>
          </p:cNvSpPr>
          <p:nvPr>
            <p:ph type="subTitle" idx="1"/>
          </p:nvPr>
        </p:nvSpPr>
        <p:spPr>
          <a:xfrm>
            <a:off x="1371600" y="3886200"/>
            <a:ext cx="6400800" cy="1752600"/>
          </a:xfrm>
        </p:spPr>
        <p:txBody>
          <a:bodyPr/>
          <a:lstStyle/>
          <a:p>
            <a:pPr>
              <a:defRPr/>
            </a:pPr>
            <a:r>
              <a:rPr lang="it-IT" dirty="0" smtClean="0"/>
              <a:t>Termogenesi</a:t>
            </a:r>
          </a:p>
          <a:p>
            <a:pPr>
              <a:defRPr/>
            </a:pPr>
            <a:r>
              <a:rPr lang="it-IT" dirty="0" smtClean="0"/>
              <a:t>Metabolismo del tessuto adiposo</a:t>
            </a:r>
          </a:p>
          <a:p>
            <a:pPr>
              <a:defRPr/>
            </a:pPr>
            <a:r>
              <a:rPr lang="it-IT" dirty="0" err="1" smtClean="0"/>
              <a:t>Leptina</a:t>
            </a:r>
            <a:endParaRPr lang="it-IT" dirty="0"/>
          </a:p>
        </p:txBody>
      </p:sp>
      <p:sp>
        <p:nvSpPr>
          <p:cNvPr id="96259" name="Segnaposto data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sz="2400">
                <a:solidFill>
                  <a:schemeClr val="tx1"/>
                </a:solidFill>
                <a:latin typeface="Arial" charset="0"/>
                <a:ea typeface="ＭＳ Ｐゴシック" charset="0"/>
                <a:cs typeface="ＭＳ Ｐゴシック" charset="0"/>
              </a:defRPr>
            </a:lvl1pPr>
            <a:lvl2pPr marL="742950" indent="-285750" defTabSz="912813">
              <a:defRPr sz="2400">
                <a:solidFill>
                  <a:schemeClr val="tx1"/>
                </a:solidFill>
                <a:latin typeface="Arial" charset="0"/>
                <a:ea typeface="ＭＳ Ｐゴシック" charset="0"/>
              </a:defRPr>
            </a:lvl2pPr>
            <a:lvl3pPr marL="1143000" indent="-228600" defTabSz="912813">
              <a:defRPr sz="2400">
                <a:solidFill>
                  <a:schemeClr val="tx1"/>
                </a:solidFill>
                <a:latin typeface="Arial" charset="0"/>
                <a:ea typeface="ＭＳ Ｐゴシック" charset="0"/>
              </a:defRPr>
            </a:lvl3pPr>
            <a:lvl4pPr marL="1600200" indent="-228600" defTabSz="912813">
              <a:defRPr sz="2400">
                <a:solidFill>
                  <a:schemeClr val="tx1"/>
                </a:solidFill>
                <a:latin typeface="Arial" charset="0"/>
                <a:ea typeface="ＭＳ Ｐゴシック" charset="0"/>
              </a:defRPr>
            </a:lvl4pPr>
            <a:lvl5pPr marL="2057400" indent="-228600" defTabSz="912813">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r>
              <a:rPr lang="it-IT" sz="1200" smtClean="0">
                <a:solidFill>
                  <a:srgbClr val="898989"/>
                </a:solidFill>
                <a:latin typeface="Calibri" charset="0"/>
              </a:rPr>
              <a:t>14/11/2019</a:t>
            </a:r>
            <a:endParaRPr lang="it-IT" sz="1200">
              <a:solidFill>
                <a:srgbClr val="898989"/>
              </a:solidFill>
              <a:latin typeface="Calibri" charset="0"/>
            </a:endParaRPr>
          </a:p>
        </p:txBody>
      </p:sp>
      <p:sp>
        <p:nvSpPr>
          <p:cNvPr id="96260" name="Segnaposto piè di pagina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sz="2400">
                <a:solidFill>
                  <a:schemeClr val="tx1"/>
                </a:solidFill>
                <a:latin typeface="Arial" charset="0"/>
                <a:ea typeface="ＭＳ Ｐゴシック" charset="0"/>
                <a:cs typeface="ＭＳ Ｐゴシック" charset="0"/>
              </a:defRPr>
            </a:lvl1pPr>
            <a:lvl2pPr marL="742950" indent="-285750" defTabSz="912813">
              <a:defRPr sz="2400">
                <a:solidFill>
                  <a:schemeClr val="tx1"/>
                </a:solidFill>
                <a:latin typeface="Arial" charset="0"/>
                <a:ea typeface="ＭＳ Ｐゴシック" charset="0"/>
              </a:defRPr>
            </a:lvl2pPr>
            <a:lvl3pPr marL="1143000" indent="-228600" defTabSz="912813">
              <a:defRPr sz="2400">
                <a:solidFill>
                  <a:schemeClr val="tx1"/>
                </a:solidFill>
                <a:latin typeface="Arial" charset="0"/>
                <a:ea typeface="ＭＳ Ｐゴシック" charset="0"/>
              </a:defRPr>
            </a:lvl3pPr>
            <a:lvl4pPr marL="1600200" indent="-228600" defTabSz="912813">
              <a:defRPr sz="2400">
                <a:solidFill>
                  <a:schemeClr val="tx1"/>
                </a:solidFill>
                <a:latin typeface="Arial" charset="0"/>
                <a:ea typeface="ＭＳ Ｐゴシック" charset="0"/>
              </a:defRPr>
            </a:lvl4pPr>
            <a:lvl5pPr marL="2057400" indent="-228600" defTabSz="912813">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r>
              <a:rPr lang="it-IT" sz="1200">
                <a:solidFill>
                  <a:srgbClr val="898989"/>
                </a:solidFill>
                <a:latin typeface="Calibri" charset="0"/>
              </a:rPr>
              <a:t>091FA - BIOCHIMICA APPLICATA MEDICA  </a:t>
            </a:r>
          </a:p>
        </p:txBody>
      </p:sp>
      <p:sp>
        <p:nvSpPr>
          <p:cNvPr id="96261" name="Segnaposto numero diapos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sz="2400">
                <a:solidFill>
                  <a:schemeClr val="tx1"/>
                </a:solidFill>
                <a:latin typeface="Arial" charset="0"/>
                <a:ea typeface="ＭＳ Ｐゴシック" charset="0"/>
                <a:cs typeface="ＭＳ Ｐゴシック" charset="0"/>
              </a:defRPr>
            </a:lvl1pPr>
            <a:lvl2pPr marL="742950" indent="-285750" defTabSz="912813">
              <a:defRPr sz="2400">
                <a:solidFill>
                  <a:schemeClr val="tx1"/>
                </a:solidFill>
                <a:latin typeface="Arial" charset="0"/>
                <a:ea typeface="ＭＳ Ｐゴシック" charset="0"/>
              </a:defRPr>
            </a:lvl2pPr>
            <a:lvl3pPr marL="1143000" indent="-228600" defTabSz="912813">
              <a:defRPr sz="2400">
                <a:solidFill>
                  <a:schemeClr val="tx1"/>
                </a:solidFill>
                <a:latin typeface="Arial" charset="0"/>
                <a:ea typeface="ＭＳ Ｐゴシック" charset="0"/>
              </a:defRPr>
            </a:lvl3pPr>
            <a:lvl4pPr marL="1600200" indent="-228600" defTabSz="912813">
              <a:defRPr sz="2400">
                <a:solidFill>
                  <a:schemeClr val="tx1"/>
                </a:solidFill>
                <a:latin typeface="Arial" charset="0"/>
                <a:ea typeface="ＭＳ Ｐゴシック" charset="0"/>
              </a:defRPr>
            </a:lvl4pPr>
            <a:lvl5pPr marL="2057400" indent="-228600" defTabSz="912813">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fld id="{38137C2C-19B4-2540-8B14-3C66E5A1640C}" type="slidenum">
              <a:rPr lang="it-IT" sz="1200">
                <a:solidFill>
                  <a:srgbClr val="898989"/>
                </a:solidFill>
                <a:latin typeface="Calibri" charset="0"/>
              </a:rPr>
              <a:pPr/>
              <a:t>1</a:t>
            </a:fld>
            <a:endParaRPr lang="it-IT" sz="1200">
              <a:solidFill>
                <a:srgbClr val="898989"/>
              </a:solidFill>
              <a:latin typeface="Calibri" charset="0"/>
            </a:endParaRPr>
          </a:p>
        </p:txBody>
      </p:sp>
    </p:spTree>
    <p:extLst>
      <p:ext uri="{BB962C8B-B14F-4D97-AF65-F5344CB8AC3E}">
        <p14:creationId xmlns:p14="http://schemas.microsoft.com/office/powerpoint/2010/main" val="9583316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122396"/>
            <a:ext cx="8229600" cy="1477804"/>
          </a:xfrm>
        </p:spPr>
        <p:txBody>
          <a:bodyPr>
            <a:normAutofit fontScale="90000"/>
          </a:bodyPr>
          <a:lstStyle/>
          <a:p>
            <a:r>
              <a:rPr lang="it-IT" dirty="0" smtClean="0"/>
              <a:t>Il consumo di ossigeno dipende dalla disponibilità di ADP </a:t>
            </a:r>
            <a:br>
              <a:rPr lang="it-IT" dirty="0" smtClean="0"/>
            </a:br>
            <a:r>
              <a:rPr lang="it-IT" sz="2700" dirty="0" smtClean="0"/>
              <a:t>(controllo respiratorio)</a:t>
            </a:r>
            <a:endParaRPr lang="it-IT" sz="2700" dirty="0"/>
          </a:p>
        </p:txBody>
      </p:sp>
      <p:sp>
        <p:nvSpPr>
          <p:cNvPr id="9" name="Sottotitolo 8"/>
          <p:cNvSpPr>
            <a:spLocks noGrp="1"/>
          </p:cNvSpPr>
          <p:nvPr>
            <p:ph idx="1"/>
          </p:nvPr>
        </p:nvSpPr>
        <p:spPr>
          <a:xfrm>
            <a:off x="457200" y="1468752"/>
            <a:ext cx="2667000" cy="4742838"/>
          </a:xfrm>
        </p:spPr>
        <p:txBody>
          <a:bodyPr>
            <a:normAutofit fontScale="92500" lnSpcReduction="20000"/>
          </a:bodyPr>
          <a:lstStyle/>
          <a:p>
            <a:r>
              <a:rPr lang="it-IT" sz="2000" dirty="0" smtClean="0">
                <a:solidFill>
                  <a:schemeClr val="tx1"/>
                </a:solidFill>
              </a:rPr>
              <a:t>Quando ADP è zero, il consumo di ossigeno è quasi zero.</a:t>
            </a:r>
          </a:p>
          <a:p>
            <a:r>
              <a:rPr lang="it-IT" sz="2000" dirty="0" smtClean="0"/>
              <a:t>Quando si aggiunge ADP, il consumo aumenta fino ad esaurimento dell’ADP</a:t>
            </a:r>
          </a:p>
          <a:p>
            <a:pPr lvl="1"/>
            <a:r>
              <a:rPr lang="it-IT" sz="1700" dirty="0">
                <a:solidFill>
                  <a:srgbClr val="FF0000"/>
                </a:solidFill>
              </a:rPr>
              <a:t>40% del Consumo di ossigeno per </a:t>
            </a:r>
            <a:r>
              <a:rPr lang="it-IT" sz="1700" dirty="0" err="1">
                <a:solidFill>
                  <a:srgbClr val="FF0000"/>
                </a:solidFill>
              </a:rPr>
              <a:t>ADP+Pi</a:t>
            </a:r>
            <a:r>
              <a:rPr lang="it-IT" sz="1700" dirty="0" err="1">
                <a:solidFill>
                  <a:srgbClr val="FF0000"/>
                </a:solidFill>
                <a:sym typeface="Wingdings"/>
              </a:rPr>
              <a:t></a:t>
            </a:r>
            <a:r>
              <a:rPr lang="it-IT" sz="1700" dirty="0" err="1">
                <a:solidFill>
                  <a:srgbClr val="FF0000"/>
                </a:solidFill>
              </a:rPr>
              <a:t>ATP</a:t>
            </a:r>
            <a:endParaRPr lang="it-IT" sz="1700" dirty="0">
              <a:solidFill>
                <a:srgbClr val="FF0000"/>
              </a:solidFill>
            </a:endParaRPr>
          </a:p>
          <a:p>
            <a:pPr lvl="1"/>
            <a:r>
              <a:rPr lang="it-IT" sz="1700" dirty="0">
                <a:solidFill>
                  <a:srgbClr val="0000FF"/>
                </a:solidFill>
              </a:rPr>
              <a:t>60% del Consumo di ossigeno dissipato in </a:t>
            </a:r>
            <a:r>
              <a:rPr lang="it-IT" sz="1700" dirty="0" smtClean="0">
                <a:solidFill>
                  <a:srgbClr val="0000FF"/>
                </a:solidFill>
              </a:rPr>
              <a:t>calore</a:t>
            </a:r>
            <a:endParaRPr lang="it-IT" sz="2200" dirty="0" smtClean="0">
              <a:solidFill>
                <a:schemeClr val="tx1"/>
              </a:solidFill>
            </a:endParaRPr>
          </a:p>
          <a:p>
            <a:r>
              <a:rPr lang="it-IT" sz="2000" dirty="0" smtClean="0">
                <a:solidFill>
                  <a:schemeClr val="tx1"/>
                </a:solidFill>
              </a:rPr>
              <a:t>L’aggiunta di DNP (disaccoppiante) fa aumentare il consumo di ossigeno in assenza di ADP (quindi senza formare ATP) </a:t>
            </a:r>
            <a:endParaRPr lang="it-IT" sz="2000" dirty="0">
              <a:solidFill>
                <a:schemeClr val="tx1"/>
              </a:solidFill>
            </a:endParaRPr>
          </a:p>
        </p:txBody>
      </p:sp>
      <p:sp>
        <p:nvSpPr>
          <p:cNvPr id="4" name="Segnaposto data 3"/>
          <p:cNvSpPr>
            <a:spLocks noGrp="1"/>
          </p:cNvSpPr>
          <p:nvPr>
            <p:ph type="dt" sz="half" idx="10"/>
          </p:nvPr>
        </p:nvSpPr>
        <p:spPr/>
        <p:txBody>
          <a:bodyPr/>
          <a:lstStyle/>
          <a:p>
            <a:r>
              <a:rPr lang="it-IT" smtClean="0"/>
              <a:t>14/11/2019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4F34BE4-BD7D-3F40-9B22-056AFC04D3B3}" type="slidenum">
              <a:rPr lang="it-IT" smtClean="0"/>
              <a:t>10</a:t>
            </a:fld>
            <a:endParaRPr lang="it-IT"/>
          </a:p>
        </p:txBody>
      </p:sp>
      <p:pic>
        <p:nvPicPr>
          <p:cNvPr id="8" name="Immagine 7"/>
          <p:cNvPicPr>
            <a:picLocks noChangeAspect="1"/>
          </p:cNvPicPr>
          <p:nvPr/>
        </p:nvPicPr>
        <p:blipFill>
          <a:blip r:embed="rId3"/>
          <a:stretch>
            <a:fillRect/>
          </a:stretch>
        </p:blipFill>
        <p:spPr>
          <a:xfrm>
            <a:off x="3156425" y="1958329"/>
            <a:ext cx="5726750" cy="4253261"/>
          </a:xfrm>
          <a:prstGeom prst="rect">
            <a:avLst/>
          </a:prstGeom>
        </p:spPr>
      </p:pic>
      <p:cxnSp>
        <p:nvCxnSpPr>
          <p:cNvPr id="11" name="Connettore 1 10"/>
          <p:cNvCxnSpPr/>
          <p:nvPr/>
        </p:nvCxnSpPr>
        <p:spPr>
          <a:xfrm>
            <a:off x="5147218" y="3610675"/>
            <a:ext cx="0" cy="44368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CasellaDiTesto 15"/>
          <p:cNvSpPr txBox="1"/>
          <p:nvPr/>
        </p:nvSpPr>
        <p:spPr>
          <a:xfrm>
            <a:off x="3977796" y="4506660"/>
            <a:ext cx="184666" cy="369332"/>
          </a:xfrm>
          <a:prstGeom prst="rect">
            <a:avLst/>
          </a:prstGeom>
          <a:noFill/>
        </p:spPr>
        <p:txBody>
          <a:bodyPr wrap="none" rtlCol="0">
            <a:spAutoFit/>
          </a:bodyPr>
          <a:lstStyle/>
          <a:p>
            <a:endParaRPr lang="it-IT" dirty="0">
              <a:solidFill>
                <a:srgbClr val="0000FF"/>
              </a:solidFill>
            </a:endParaRPr>
          </a:p>
        </p:txBody>
      </p:sp>
      <p:cxnSp>
        <p:nvCxnSpPr>
          <p:cNvPr id="18" name="Connettore 1 17"/>
          <p:cNvCxnSpPr/>
          <p:nvPr/>
        </p:nvCxnSpPr>
        <p:spPr>
          <a:xfrm>
            <a:off x="5128888" y="2830401"/>
            <a:ext cx="18330" cy="78027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672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La termogenesi </a:t>
            </a:r>
            <a:endParaRPr lang="it-IT" dirty="0"/>
          </a:p>
        </p:txBody>
      </p:sp>
      <p:sp>
        <p:nvSpPr>
          <p:cNvPr id="3" name="Sottotitolo 2"/>
          <p:cNvSpPr>
            <a:spLocks noGrp="1"/>
          </p:cNvSpPr>
          <p:nvPr>
            <p:ph type="subTitle" idx="1"/>
          </p:nvPr>
        </p:nvSpPr>
        <p:spPr/>
        <p:txBody>
          <a:bodyPr>
            <a:normAutofit fontScale="92500" lnSpcReduction="20000"/>
          </a:bodyPr>
          <a:lstStyle/>
          <a:p>
            <a:r>
              <a:rPr lang="it-IT" dirty="0" smtClean="0"/>
              <a:t>E’ la risposta metabolica all’abbassamento della temperatura</a:t>
            </a:r>
          </a:p>
          <a:p>
            <a:r>
              <a:rPr lang="it-IT" dirty="0" smtClean="0"/>
              <a:t>Comporta aumento del consumo di ossigeno</a:t>
            </a:r>
            <a:endParaRPr lang="it-IT" dirty="0"/>
          </a:p>
        </p:txBody>
      </p:sp>
      <p:sp>
        <p:nvSpPr>
          <p:cNvPr id="4" name="Segnaposto data 3"/>
          <p:cNvSpPr>
            <a:spLocks noGrp="1"/>
          </p:cNvSpPr>
          <p:nvPr>
            <p:ph type="dt" sz="half" idx="10"/>
          </p:nvPr>
        </p:nvSpPr>
        <p:spPr/>
        <p:txBody>
          <a:bodyPr/>
          <a:lstStyle/>
          <a:p>
            <a:r>
              <a:rPr lang="it-IT" smtClean="0"/>
              <a:t>14/11/2019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4F34BE4-BD7D-3F40-9B22-056AFC04D3B3}" type="slidenum">
              <a:rPr lang="it-IT" smtClean="0"/>
              <a:t>11</a:t>
            </a:fld>
            <a:endParaRPr lang="it-IT"/>
          </a:p>
        </p:txBody>
      </p:sp>
    </p:spTree>
    <p:extLst>
      <p:ext uri="{BB962C8B-B14F-4D97-AF65-F5344CB8AC3E}">
        <p14:creationId xmlns:p14="http://schemas.microsoft.com/office/powerpoint/2010/main" val="28659307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274638"/>
            <a:ext cx="8229600" cy="575404"/>
          </a:xfrm>
        </p:spPr>
        <p:txBody>
          <a:bodyPr>
            <a:noAutofit/>
          </a:bodyPr>
          <a:lstStyle/>
          <a:p>
            <a:r>
              <a:rPr lang="it-IT" sz="2400" dirty="0" smtClean="0"/>
              <a:t>La produzione di calore dipende dalla temperatura cutanea</a:t>
            </a:r>
            <a:endParaRPr lang="it-IT" sz="2400" dirty="0"/>
          </a:p>
        </p:txBody>
      </p:sp>
      <p:sp>
        <p:nvSpPr>
          <p:cNvPr id="2" name="Segnaposto data 1"/>
          <p:cNvSpPr>
            <a:spLocks noGrp="1"/>
          </p:cNvSpPr>
          <p:nvPr>
            <p:ph type="dt" sz="half" idx="10"/>
          </p:nvPr>
        </p:nvSpPr>
        <p:spPr/>
        <p:txBody>
          <a:bodyPr/>
          <a:lstStyle/>
          <a:p>
            <a:r>
              <a:rPr lang="it-IT" smtClean="0"/>
              <a:t>14/11/2019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44F34BE4-BD7D-3F40-9B22-056AFC04D3B3}" type="slidenum">
              <a:rPr lang="it-IT" smtClean="0"/>
              <a:t>12</a:t>
            </a:fld>
            <a:endParaRPr lang="it-IT"/>
          </a:p>
        </p:txBody>
      </p:sp>
      <p:pic>
        <p:nvPicPr>
          <p:cNvPr id="5" name="Immagine 4"/>
          <p:cNvPicPr>
            <a:picLocks noChangeAspect="1"/>
          </p:cNvPicPr>
          <p:nvPr/>
        </p:nvPicPr>
        <p:blipFill>
          <a:blip r:embed="rId3"/>
          <a:stretch>
            <a:fillRect/>
          </a:stretch>
        </p:blipFill>
        <p:spPr>
          <a:xfrm>
            <a:off x="1488815" y="850042"/>
            <a:ext cx="6657571" cy="3454400"/>
          </a:xfrm>
          <a:prstGeom prst="rect">
            <a:avLst/>
          </a:prstGeom>
        </p:spPr>
      </p:pic>
      <p:pic>
        <p:nvPicPr>
          <p:cNvPr id="6" name="Immagine 5"/>
          <p:cNvPicPr>
            <a:picLocks noChangeAspect="1"/>
          </p:cNvPicPr>
          <p:nvPr/>
        </p:nvPicPr>
        <p:blipFill>
          <a:blip r:embed="rId4"/>
          <a:stretch>
            <a:fillRect/>
          </a:stretch>
        </p:blipFill>
        <p:spPr>
          <a:xfrm>
            <a:off x="1943100" y="4304442"/>
            <a:ext cx="5245100" cy="2120900"/>
          </a:xfrm>
          <a:prstGeom prst="rect">
            <a:avLst/>
          </a:prstGeom>
        </p:spPr>
      </p:pic>
    </p:spTree>
    <p:extLst>
      <p:ext uri="{BB962C8B-B14F-4D97-AF65-F5344CB8AC3E}">
        <p14:creationId xmlns:p14="http://schemas.microsoft.com/office/powerpoint/2010/main" val="42802416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The energetic consequences of different ambient temperatures.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440" y="5982388"/>
            <a:ext cx="2416320" cy="7445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320" y="979303"/>
            <a:ext cx="62611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444321"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Barbara Cannon, and Jan Nedergaard J Exp Biol 2011;214:242-253</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 2011.</a:t>
            </a:r>
          </a:p>
        </p:txBody>
      </p:sp>
    </p:spTree>
    <p:extLst>
      <p:ext uri="{BB962C8B-B14F-4D97-AF65-F5344CB8AC3E}">
        <p14:creationId xmlns:p14="http://schemas.microsoft.com/office/powerpoint/2010/main" val="267076018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685800" y="1164317"/>
            <a:ext cx="7772400" cy="2436134"/>
          </a:xfrm>
        </p:spPr>
        <p:txBody>
          <a:bodyPr>
            <a:normAutofit fontScale="90000"/>
          </a:bodyPr>
          <a:lstStyle/>
          <a:p>
            <a:r>
              <a:rPr lang="it-IT" dirty="0" smtClean="0"/>
              <a:t>Dalle variazioni di </a:t>
            </a:r>
            <a:r>
              <a:rPr lang="it-IT" dirty="0" err="1" smtClean="0"/>
              <a:t>cosumo</a:t>
            </a:r>
            <a:r>
              <a:rPr lang="it-IT" dirty="0" smtClean="0"/>
              <a:t> di O2 in funzione della temperatura si può estrapolare la temperatura omeostatica di un organismo</a:t>
            </a:r>
            <a:endParaRPr lang="it-IT" dirty="0"/>
          </a:p>
        </p:txBody>
      </p:sp>
      <p:sp>
        <p:nvSpPr>
          <p:cNvPr id="6" name="Sottotitolo 5"/>
          <p:cNvSpPr>
            <a:spLocks noGrp="1"/>
          </p:cNvSpPr>
          <p:nvPr>
            <p:ph type="subTitle" idx="1"/>
          </p:nvPr>
        </p:nvSpPr>
        <p:spPr/>
        <p:txBody>
          <a:bodyPr/>
          <a:lstStyle/>
          <a:p>
            <a:r>
              <a:rPr lang="it-IT" dirty="0" smtClean="0"/>
              <a:t>c.d. </a:t>
            </a:r>
            <a:r>
              <a:rPr lang="it-IT" dirty="0" err="1" smtClean="0"/>
              <a:t>defended</a:t>
            </a:r>
            <a:r>
              <a:rPr lang="it-IT" dirty="0" smtClean="0"/>
              <a:t> temperature</a:t>
            </a:r>
            <a:endParaRPr lang="it-IT" dirty="0"/>
          </a:p>
        </p:txBody>
      </p:sp>
      <p:sp>
        <p:nvSpPr>
          <p:cNvPr id="2" name="Segnaposto data 1"/>
          <p:cNvSpPr>
            <a:spLocks noGrp="1"/>
          </p:cNvSpPr>
          <p:nvPr>
            <p:ph type="dt" sz="half" idx="10"/>
          </p:nvPr>
        </p:nvSpPr>
        <p:spPr/>
        <p:txBody>
          <a:bodyPr/>
          <a:lstStyle/>
          <a:p>
            <a:r>
              <a:rPr lang="it-IT" smtClean="0"/>
              <a:t>14/11/2019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44F34BE4-BD7D-3F40-9B22-056AFC04D3B3}" type="slidenum">
              <a:rPr lang="it-IT" smtClean="0"/>
              <a:t>14</a:t>
            </a:fld>
            <a:endParaRPr lang="it-IT"/>
          </a:p>
        </p:txBody>
      </p:sp>
    </p:spTree>
    <p:extLst>
      <p:ext uri="{BB962C8B-B14F-4D97-AF65-F5344CB8AC3E}">
        <p14:creationId xmlns:p14="http://schemas.microsoft.com/office/powerpoint/2010/main" val="18782662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The relationship between metabolism and body temperature.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440" y="5982388"/>
            <a:ext cx="2416320" cy="7445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921" y="979303"/>
            <a:ext cx="48470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149921"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Barbara Cannon, and Jan Nedergaard J Exp Biol 2011;214:242-253</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 2011.</a:t>
            </a:r>
          </a:p>
        </p:txBody>
      </p:sp>
    </p:spTree>
    <p:extLst>
      <p:ext uri="{BB962C8B-B14F-4D97-AF65-F5344CB8AC3E}">
        <p14:creationId xmlns:p14="http://schemas.microsoft.com/office/powerpoint/2010/main" val="10526845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685800" y="1693551"/>
            <a:ext cx="7772400" cy="1906899"/>
          </a:xfrm>
        </p:spPr>
        <p:txBody>
          <a:bodyPr>
            <a:normAutofit fontScale="90000"/>
          </a:bodyPr>
          <a:lstStyle/>
          <a:p>
            <a:r>
              <a:rPr lang="it-IT" dirty="0" smtClean="0"/>
              <a:t>La temperatura omeostatica è indipendente dall’efficienza dell’isolamento termico </a:t>
            </a:r>
            <a:endParaRPr lang="it-IT" dirty="0"/>
          </a:p>
        </p:txBody>
      </p:sp>
      <p:sp>
        <p:nvSpPr>
          <p:cNvPr id="6" name="Sottotitolo 5"/>
          <p:cNvSpPr>
            <a:spLocks noGrp="1"/>
          </p:cNvSpPr>
          <p:nvPr>
            <p:ph type="subTitle" idx="1"/>
          </p:nvPr>
        </p:nvSpPr>
        <p:spPr/>
        <p:txBody>
          <a:bodyPr>
            <a:normAutofit fontScale="92500" lnSpcReduction="10000"/>
          </a:bodyPr>
          <a:lstStyle/>
          <a:p>
            <a:r>
              <a:rPr lang="it-IT" dirty="0" smtClean="0"/>
              <a:t>L’isolamento termico consente di abbassare la temperatura critica al valore di consumo di O</a:t>
            </a:r>
            <a:r>
              <a:rPr lang="it-IT" baseline="-25000" dirty="0" smtClean="0"/>
              <a:t>2</a:t>
            </a:r>
            <a:r>
              <a:rPr lang="it-IT" dirty="0" smtClean="0"/>
              <a:t> che coincide con il tasso metabolico basale</a:t>
            </a:r>
            <a:endParaRPr lang="it-IT" dirty="0"/>
          </a:p>
        </p:txBody>
      </p:sp>
      <p:sp>
        <p:nvSpPr>
          <p:cNvPr id="2" name="Segnaposto data 1"/>
          <p:cNvSpPr>
            <a:spLocks noGrp="1"/>
          </p:cNvSpPr>
          <p:nvPr>
            <p:ph type="dt" sz="half" idx="10"/>
          </p:nvPr>
        </p:nvSpPr>
        <p:spPr/>
        <p:txBody>
          <a:bodyPr/>
          <a:lstStyle/>
          <a:p>
            <a:r>
              <a:rPr lang="it-IT" smtClean="0"/>
              <a:t>14/11/2019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44F34BE4-BD7D-3F40-9B22-056AFC04D3B3}" type="slidenum">
              <a:rPr lang="it-IT" smtClean="0"/>
              <a:t>16</a:t>
            </a:fld>
            <a:endParaRPr lang="it-IT"/>
          </a:p>
        </p:txBody>
      </p:sp>
    </p:spTree>
    <p:extLst>
      <p:ext uri="{BB962C8B-B14F-4D97-AF65-F5344CB8AC3E}">
        <p14:creationId xmlns:p14="http://schemas.microsoft.com/office/powerpoint/2010/main" val="28493202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The effect of increased insulation on the thermoneutral zone.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440" y="5982388"/>
            <a:ext cx="2416320" cy="7445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080" y="979303"/>
            <a:ext cx="552960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810081"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Barbara Cannon, and Jan Nedergaard J Exp Biol 2011;214:242-253</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 2011.</a:t>
            </a:r>
          </a:p>
        </p:txBody>
      </p:sp>
    </p:spTree>
    <p:extLst>
      <p:ext uri="{BB962C8B-B14F-4D97-AF65-F5344CB8AC3E}">
        <p14:creationId xmlns:p14="http://schemas.microsoft.com/office/powerpoint/2010/main" val="384914036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Typical results of a cold tolerance test.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440" y="5982388"/>
            <a:ext cx="2416320" cy="7445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161" y="979303"/>
            <a:ext cx="70185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064161"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Barbara Cannon, and Jan Nedergaard J Exp Biol 2011;214:242-253</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 2011.</a:t>
            </a:r>
          </a:p>
        </p:txBody>
      </p:sp>
    </p:spTree>
    <p:extLst>
      <p:ext uri="{BB962C8B-B14F-4D97-AF65-F5344CB8AC3E}">
        <p14:creationId xmlns:p14="http://schemas.microsoft.com/office/powerpoint/2010/main" val="4914927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923749"/>
            <a:ext cx="2876684" cy="3736380"/>
          </a:xfrm>
        </p:spPr>
        <p:txBody>
          <a:bodyPr>
            <a:normAutofit fontScale="90000"/>
          </a:bodyPr>
          <a:lstStyle/>
          <a:p>
            <a:r>
              <a:rPr lang="it-IT" dirty="0" smtClean="0"/>
              <a:t>Tutti gli organi contribuiscono alla termogenesi</a:t>
            </a:r>
            <a:br>
              <a:rPr lang="it-IT" dirty="0" smtClean="0"/>
            </a:br>
            <a:r>
              <a:rPr lang="it-IT" dirty="0" smtClean="0"/>
              <a:t>“normale”</a:t>
            </a:r>
            <a:endParaRPr lang="it-IT" dirty="0"/>
          </a:p>
        </p:txBody>
      </p:sp>
      <p:sp>
        <p:nvSpPr>
          <p:cNvPr id="2" name="Segnaposto data 1"/>
          <p:cNvSpPr>
            <a:spLocks noGrp="1"/>
          </p:cNvSpPr>
          <p:nvPr>
            <p:ph type="dt" sz="half" idx="10"/>
          </p:nvPr>
        </p:nvSpPr>
        <p:spPr/>
        <p:txBody>
          <a:bodyPr/>
          <a:lstStyle/>
          <a:p>
            <a:r>
              <a:rPr lang="it-IT" smtClean="0"/>
              <a:t>14/11/2019</a:t>
            </a:r>
            <a:endParaRPr lang="it-IT"/>
          </a:p>
        </p:txBody>
      </p:sp>
      <p:sp>
        <p:nvSpPr>
          <p:cNvPr id="3" name="Segnaposto piè di pagina 2"/>
          <p:cNvSpPr>
            <a:spLocks noGrp="1"/>
          </p:cNvSpPr>
          <p:nvPr>
            <p:ph type="ftr" sz="quarter" idx="11"/>
          </p:nvPr>
        </p:nvSpPr>
        <p:spPr/>
        <p:txBody>
          <a:bodyPr/>
          <a:lstStyle/>
          <a:p>
            <a:r>
              <a:rPr lang="it-IT" smtClean="0"/>
              <a:t>091FA - BIOCHIMICA APPLICATA MEDICA  </a:t>
            </a:r>
            <a:endParaRPr lang="it-IT"/>
          </a:p>
        </p:txBody>
      </p:sp>
      <p:sp>
        <p:nvSpPr>
          <p:cNvPr id="4" name="Segnaposto numero diapositiva 3"/>
          <p:cNvSpPr>
            <a:spLocks noGrp="1"/>
          </p:cNvSpPr>
          <p:nvPr>
            <p:ph type="sldNum" sz="quarter" idx="12"/>
          </p:nvPr>
        </p:nvSpPr>
        <p:spPr/>
        <p:txBody>
          <a:bodyPr/>
          <a:lstStyle/>
          <a:p>
            <a:fld id="{44F34BE4-BD7D-3F40-9B22-056AFC04D3B3}" type="slidenum">
              <a:rPr lang="it-IT" smtClean="0"/>
              <a:t>19</a:t>
            </a:fld>
            <a:endParaRPr lang="it-IT"/>
          </a:p>
        </p:txBody>
      </p:sp>
      <p:pic>
        <p:nvPicPr>
          <p:cNvPr id="5" name="Immagine 4"/>
          <p:cNvPicPr>
            <a:picLocks noChangeAspect="1"/>
          </p:cNvPicPr>
          <p:nvPr/>
        </p:nvPicPr>
        <p:blipFill>
          <a:blip r:embed="rId3"/>
          <a:stretch>
            <a:fillRect/>
          </a:stretch>
        </p:blipFill>
        <p:spPr>
          <a:xfrm>
            <a:off x="3333884" y="351663"/>
            <a:ext cx="5371832" cy="4308466"/>
          </a:xfrm>
          <a:prstGeom prst="rect">
            <a:avLst/>
          </a:prstGeom>
        </p:spPr>
      </p:pic>
      <p:pic>
        <p:nvPicPr>
          <p:cNvPr id="6" name="Immagine 5"/>
          <p:cNvPicPr>
            <a:picLocks noChangeAspect="1"/>
          </p:cNvPicPr>
          <p:nvPr/>
        </p:nvPicPr>
        <p:blipFill>
          <a:blip r:embed="rId4"/>
          <a:stretch>
            <a:fillRect/>
          </a:stretch>
        </p:blipFill>
        <p:spPr>
          <a:xfrm>
            <a:off x="4220295" y="4660129"/>
            <a:ext cx="4357278" cy="1499064"/>
          </a:xfrm>
          <a:prstGeom prst="rect">
            <a:avLst/>
          </a:prstGeom>
        </p:spPr>
      </p:pic>
    </p:spTree>
    <p:extLst>
      <p:ext uri="{BB962C8B-B14F-4D97-AF65-F5344CB8AC3E}">
        <p14:creationId xmlns:p14="http://schemas.microsoft.com/office/powerpoint/2010/main" val="9021073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r>
              <a:rPr lang="it-IT" dirty="0" smtClean="0"/>
              <a:t>Calcoliamo la termogenesi basale</a:t>
            </a:r>
            <a:endParaRPr lang="it-IT" dirty="0"/>
          </a:p>
        </p:txBody>
      </p:sp>
      <p:sp>
        <p:nvSpPr>
          <p:cNvPr id="8" name="Sottotitolo 7"/>
          <p:cNvSpPr>
            <a:spLocks noGrp="1"/>
          </p:cNvSpPr>
          <p:nvPr>
            <p:ph type="subTitle" idx="1"/>
          </p:nvPr>
        </p:nvSpPr>
        <p:spPr/>
        <p:txBody>
          <a:bodyPr/>
          <a:lstStyle/>
          <a:p>
            <a:r>
              <a:rPr lang="it-IT" dirty="0" smtClean="0"/>
              <a:t>avviene in tutte le cellule</a:t>
            </a:r>
            <a:endParaRPr lang="it-IT" dirty="0"/>
          </a:p>
        </p:txBody>
      </p:sp>
      <p:sp>
        <p:nvSpPr>
          <p:cNvPr id="4" name="Segnaposto data 3"/>
          <p:cNvSpPr>
            <a:spLocks noGrp="1"/>
          </p:cNvSpPr>
          <p:nvPr>
            <p:ph type="dt" sz="half" idx="10"/>
          </p:nvPr>
        </p:nvSpPr>
        <p:spPr/>
        <p:txBody>
          <a:bodyPr/>
          <a:lstStyle/>
          <a:p>
            <a:r>
              <a:rPr lang="it-IT" smtClean="0"/>
              <a:t>14/11/2019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4F34BE4-BD7D-3F40-9B22-056AFC04D3B3}" type="slidenum">
              <a:rPr lang="it-IT" smtClean="0"/>
              <a:t>2</a:t>
            </a:fld>
            <a:endParaRPr lang="it-IT"/>
          </a:p>
        </p:txBody>
      </p:sp>
    </p:spTree>
    <p:extLst>
      <p:ext uri="{BB962C8B-B14F-4D97-AF65-F5344CB8AC3E}">
        <p14:creationId xmlns:p14="http://schemas.microsoft.com/office/powerpoint/2010/main" val="2970282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r>
              <a:rPr lang="it-IT" dirty="0"/>
              <a:t>T</a:t>
            </a:r>
            <a:r>
              <a:rPr lang="it-IT" dirty="0" smtClean="0"/>
              <a:t>ermogenesi “d’emergenza”</a:t>
            </a:r>
            <a:endParaRPr lang="it-IT" dirty="0"/>
          </a:p>
        </p:txBody>
      </p:sp>
      <p:sp>
        <p:nvSpPr>
          <p:cNvPr id="8" name="Sottotitolo 7"/>
          <p:cNvSpPr>
            <a:spLocks noGrp="1"/>
          </p:cNvSpPr>
          <p:nvPr>
            <p:ph type="subTitle" idx="1"/>
          </p:nvPr>
        </p:nvSpPr>
        <p:spPr/>
        <p:txBody>
          <a:bodyPr/>
          <a:lstStyle/>
          <a:p>
            <a:pPr marL="514350" indent="-514350">
              <a:buFont typeface="+mj-lt"/>
              <a:buAutoNum type="arabicPeriod"/>
            </a:pPr>
            <a:r>
              <a:rPr lang="it-IT" dirty="0" smtClean="0"/>
              <a:t>con brivido </a:t>
            </a:r>
          </a:p>
          <a:p>
            <a:pPr marL="514350" indent="-514350">
              <a:buFont typeface="+mj-lt"/>
              <a:buAutoNum type="arabicPeriod"/>
            </a:pPr>
            <a:r>
              <a:rPr lang="it-IT" dirty="0" smtClean="0"/>
              <a:t>senza brivido</a:t>
            </a:r>
            <a:endParaRPr lang="it-IT" dirty="0"/>
          </a:p>
        </p:txBody>
      </p:sp>
      <p:sp>
        <p:nvSpPr>
          <p:cNvPr id="4" name="Segnaposto data 3"/>
          <p:cNvSpPr>
            <a:spLocks noGrp="1"/>
          </p:cNvSpPr>
          <p:nvPr>
            <p:ph type="dt" sz="half" idx="10"/>
          </p:nvPr>
        </p:nvSpPr>
        <p:spPr/>
        <p:txBody>
          <a:bodyPr/>
          <a:lstStyle/>
          <a:p>
            <a:r>
              <a:rPr lang="it-IT" smtClean="0"/>
              <a:t>14/11/2019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4F34BE4-BD7D-3F40-9B22-056AFC04D3B3}" type="slidenum">
              <a:rPr lang="it-IT" smtClean="0"/>
              <a:t>20</a:t>
            </a:fld>
            <a:endParaRPr lang="it-IT"/>
          </a:p>
        </p:txBody>
      </p:sp>
    </p:spTree>
    <p:extLst>
      <p:ext uri="{BB962C8B-B14F-4D97-AF65-F5344CB8AC3E}">
        <p14:creationId xmlns:p14="http://schemas.microsoft.com/office/powerpoint/2010/main" val="35606247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The problems occurring by expressing metabolism per kg body weight.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440" y="5982388"/>
            <a:ext cx="2416320" cy="7445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2040695"/>
            <a:ext cx="7804800" cy="27708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671040"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Barbara Cannon, and Jan Nedergaard J Exp Biol 2011;214:242-253</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 2011.</a:t>
            </a:r>
          </a:p>
        </p:txBody>
      </p:sp>
    </p:spTree>
    <p:extLst>
      <p:ext uri="{BB962C8B-B14F-4D97-AF65-F5344CB8AC3E}">
        <p14:creationId xmlns:p14="http://schemas.microsoft.com/office/powerpoint/2010/main" val="407157929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Effect of thermal prehistory on shivering demand.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440" y="5982388"/>
            <a:ext cx="2416320" cy="7445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9200" y="979303"/>
            <a:ext cx="39499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599201"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Barbara Cannon, and Jan Nedergaard J Exp Biol 2011;214:242-253</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 2011.</a:t>
            </a:r>
          </a:p>
        </p:txBody>
      </p:sp>
    </p:spTree>
    <p:extLst>
      <p:ext uri="{BB962C8B-B14F-4D97-AF65-F5344CB8AC3E}">
        <p14:creationId xmlns:p14="http://schemas.microsoft.com/office/powerpoint/2010/main" val="260127011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UCP controlla le fughe (</a:t>
            </a:r>
            <a:r>
              <a:rPr lang="it-IT" dirty="0" err="1" smtClean="0"/>
              <a:t>leaks</a:t>
            </a:r>
            <a:r>
              <a:rPr lang="it-IT" dirty="0" smtClean="0"/>
              <a:t>) di protoni </a:t>
            </a:r>
            <a:endParaRPr lang="it-IT" dirty="0"/>
          </a:p>
        </p:txBody>
      </p:sp>
      <p:sp>
        <p:nvSpPr>
          <p:cNvPr id="7" name="Segnaposto contenuto 6"/>
          <p:cNvSpPr>
            <a:spLocks noGrp="1"/>
          </p:cNvSpPr>
          <p:nvPr>
            <p:ph idx="1"/>
          </p:nvPr>
        </p:nvSpPr>
        <p:spPr>
          <a:xfrm>
            <a:off x="457200" y="5039897"/>
            <a:ext cx="8229600" cy="1199725"/>
          </a:xfrm>
        </p:spPr>
        <p:txBody>
          <a:bodyPr>
            <a:normAutofit fontScale="62500" lnSpcReduction="20000"/>
          </a:bodyPr>
          <a:lstStyle/>
          <a:p>
            <a:r>
              <a:rPr lang="it-IT" dirty="0" smtClean="0"/>
              <a:t>Lo schema indica anche le fughe di elettroni, che causano la formazione di anione </a:t>
            </a:r>
            <a:r>
              <a:rPr lang="it-IT" dirty="0" err="1" smtClean="0"/>
              <a:t>superossido</a:t>
            </a:r>
            <a:r>
              <a:rPr lang="it-IT" dirty="0" smtClean="0"/>
              <a:t> O</a:t>
            </a:r>
            <a:r>
              <a:rPr lang="it-IT" baseline="-25000" dirty="0" smtClean="0"/>
              <a:t>2</a:t>
            </a:r>
            <a:r>
              <a:rPr lang="it-IT" baseline="30000" dirty="0" smtClean="0"/>
              <a:t>-°</a:t>
            </a:r>
          </a:p>
          <a:p>
            <a:r>
              <a:rPr lang="it-IT" dirty="0"/>
              <a:t>O</a:t>
            </a:r>
            <a:r>
              <a:rPr lang="it-IT" baseline="-25000" dirty="0"/>
              <a:t>2</a:t>
            </a:r>
            <a:r>
              <a:rPr lang="it-IT" baseline="30000" dirty="0"/>
              <a:t>-</a:t>
            </a:r>
            <a:r>
              <a:rPr lang="it-IT" baseline="30000" dirty="0" smtClean="0"/>
              <a:t>° </a:t>
            </a:r>
            <a:r>
              <a:rPr lang="it-IT" dirty="0" smtClean="0"/>
              <a:t>è</a:t>
            </a:r>
            <a:r>
              <a:rPr lang="it-IT" baseline="30000" dirty="0" smtClean="0"/>
              <a:t> </a:t>
            </a:r>
            <a:r>
              <a:rPr lang="it-IT" dirty="0" smtClean="0"/>
              <a:t>una delle specie reattive dell’ossigeno (ROS, </a:t>
            </a:r>
            <a:r>
              <a:rPr lang="it-IT" dirty="0" err="1" smtClean="0"/>
              <a:t>reactive</a:t>
            </a:r>
            <a:r>
              <a:rPr lang="it-IT" dirty="0" smtClean="0"/>
              <a:t> </a:t>
            </a:r>
            <a:r>
              <a:rPr lang="it-IT" dirty="0" err="1" smtClean="0"/>
              <a:t>oxygen</a:t>
            </a:r>
            <a:r>
              <a:rPr lang="it-IT" dirty="0" smtClean="0"/>
              <a:t> </a:t>
            </a:r>
            <a:r>
              <a:rPr lang="it-IT" dirty="0" err="1" smtClean="0"/>
              <a:t>species</a:t>
            </a:r>
            <a:r>
              <a:rPr lang="it-IT" dirty="0" smtClean="0"/>
              <a:t>), gli agenti causali degli stress ossidativi</a:t>
            </a:r>
            <a:endParaRPr lang="it-IT" dirty="0"/>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23</a:t>
            </a:fld>
            <a:endParaRPr lang="it-IT"/>
          </a:p>
        </p:txBody>
      </p:sp>
      <p:pic>
        <p:nvPicPr>
          <p:cNvPr id="6" name="Immagine 5"/>
          <p:cNvPicPr>
            <a:picLocks noChangeAspect="1"/>
          </p:cNvPicPr>
          <p:nvPr/>
        </p:nvPicPr>
        <p:blipFill>
          <a:blip r:embed="rId3"/>
          <a:stretch>
            <a:fillRect/>
          </a:stretch>
        </p:blipFill>
        <p:spPr>
          <a:xfrm>
            <a:off x="0" y="2057400"/>
            <a:ext cx="9144000" cy="2740500"/>
          </a:xfrm>
          <a:prstGeom prst="rect">
            <a:avLst/>
          </a:prstGeom>
        </p:spPr>
      </p:pic>
    </p:spTree>
    <p:extLst>
      <p:ext uri="{BB962C8B-B14F-4D97-AF65-F5344CB8AC3E}">
        <p14:creationId xmlns:p14="http://schemas.microsoft.com/office/powerpoint/2010/main" val="37559214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The basic principles for heat production in brown adipose tissue.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440" y="5982388"/>
            <a:ext cx="2416320" cy="74455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880" y="979303"/>
            <a:ext cx="61171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514880"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Barbara Cannon, and Jan Nedergaard J Exp Biol 2011;214:242-253</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 2011.</a:t>
            </a:r>
          </a:p>
        </p:txBody>
      </p:sp>
    </p:spTree>
    <p:extLst>
      <p:ext uri="{BB962C8B-B14F-4D97-AF65-F5344CB8AC3E}">
        <p14:creationId xmlns:p14="http://schemas.microsoft.com/office/powerpoint/2010/main" val="142260359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6942"/>
            <a:ext cx="8229600" cy="811627"/>
          </a:xfrm>
        </p:spPr>
        <p:txBody>
          <a:bodyPr>
            <a:noAutofit/>
          </a:bodyPr>
          <a:lstStyle/>
          <a:p>
            <a:r>
              <a:rPr lang="it-IT" sz="3200" dirty="0" smtClean="0"/>
              <a:t>UCP è un poro protonico controllato </a:t>
            </a:r>
            <a:br>
              <a:rPr lang="it-IT" sz="3200" dirty="0" smtClean="0"/>
            </a:br>
            <a:r>
              <a:rPr lang="it-IT" sz="3200" dirty="0" smtClean="0"/>
              <a:t>controllo metabolico rapido da noradrenalina</a:t>
            </a:r>
            <a:endParaRPr lang="it-IT" sz="3200" dirty="0"/>
          </a:p>
        </p:txBody>
      </p:sp>
      <p:sp>
        <p:nvSpPr>
          <p:cNvPr id="4" name="Segnaposto data 3"/>
          <p:cNvSpPr>
            <a:spLocks noGrp="1"/>
          </p:cNvSpPr>
          <p:nvPr>
            <p:ph type="dt" sz="half" idx="10"/>
          </p:nvPr>
        </p:nvSpPr>
        <p:spPr/>
        <p:txBody>
          <a:bodyPr/>
          <a:lstStyle/>
          <a:p>
            <a:r>
              <a:rPr lang="it-IT" smtClean="0"/>
              <a:t>14/11/2019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4F34BE4-BD7D-3F40-9B22-056AFC04D3B3}" type="slidenum">
              <a:rPr lang="it-IT" smtClean="0"/>
              <a:t>25</a:t>
            </a:fld>
            <a:endParaRPr lang="it-IT"/>
          </a:p>
        </p:txBody>
      </p:sp>
      <p:pic>
        <p:nvPicPr>
          <p:cNvPr id="8" name="Immagine 7"/>
          <p:cNvPicPr>
            <a:picLocks noChangeAspect="1"/>
          </p:cNvPicPr>
          <p:nvPr/>
        </p:nvPicPr>
        <p:blipFill>
          <a:blip r:embed="rId3"/>
          <a:stretch>
            <a:fillRect/>
          </a:stretch>
        </p:blipFill>
        <p:spPr>
          <a:xfrm>
            <a:off x="1118758" y="1196914"/>
            <a:ext cx="6925418" cy="5159436"/>
          </a:xfrm>
          <a:prstGeom prst="rect">
            <a:avLst/>
          </a:prstGeom>
        </p:spPr>
      </p:pic>
    </p:spTree>
    <p:extLst>
      <p:ext uri="{BB962C8B-B14F-4D97-AF65-F5344CB8AC3E}">
        <p14:creationId xmlns:p14="http://schemas.microsoft.com/office/powerpoint/2010/main" val="428819441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6942"/>
            <a:ext cx="8229600" cy="811627"/>
          </a:xfrm>
        </p:spPr>
        <p:txBody>
          <a:bodyPr>
            <a:noAutofit/>
          </a:bodyPr>
          <a:lstStyle/>
          <a:p>
            <a:r>
              <a:rPr lang="it-IT" sz="3200" dirty="0" smtClean="0"/>
              <a:t>UCP è un poro protonico controllato </a:t>
            </a:r>
            <a:br>
              <a:rPr lang="it-IT" sz="3200" dirty="0" smtClean="0"/>
            </a:br>
            <a:r>
              <a:rPr lang="it-IT" sz="3200" dirty="0" smtClean="0"/>
              <a:t>controllo genico lento da noradrenalina</a:t>
            </a:r>
            <a:endParaRPr lang="it-IT" sz="3200" dirty="0"/>
          </a:p>
        </p:txBody>
      </p:sp>
      <p:sp>
        <p:nvSpPr>
          <p:cNvPr id="4" name="Segnaposto data 3"/>
          <p:cNvSpPr>
            <a:spLocks noGrp="1"/>
          </p:cNvSpPr>
          <p:nvPr>
            <p:ph type="dt" sz="half" idx="10"/>
          </p:nvPr>
        </p:nvSpPr>
        <p:spPr/>
        <p:txBody>
          <a:bodyPr/>
          <a:lstStyle/>
          <a:p>
            <a:r>
              <a:rPr lang="it-IT" smtClean="0"/>
              <a:t>14/11/2019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4F34BE4-BD7D-3F40-9B22-056AFC04D3B3}" type="slidenum">
              <a:rPr lang="it-IT" smtClean="0"/>
              <a:t>26</a:t>
            </a:fld>
            <a:endParaRPr lang="it-IT"/>
          </a:p>
        </p:txBody>
      </p:sp>
      <p:pic>
        <p:nvPicPr>
          <p:cNvPr id="7" name="Immagine 6"/>
          <p:cNvPicPr>
            <a:picLocks noChangeAspect="1"/>
          </p:cNvPicPr>
          <p:nvPr/>
        </p:nvPicPr>
        <p:blipFill>
          <a:blip r:embed="rId3"/>
          <a:stretch>
            <a:fillRect/>
          </a:stretch>
        </p:blipFill>
        <p:spPr>
          <a:xfrm>
            <a:off x="2233883" y="948569"/>
            <a:ext cx="4990048" cy="5452089"/>
          </a:xfrm>
          <a:prstGeom prst="rect">
            <a:avLst/>
          </a:prstGeom>
        </p:spPr>
      </p:pic>
    </p:spTree>
    <p:extLst>
      <p:ext uri="{BB962C8B-B14F-4D97-AF65-F5344CB8AC3E}">
        <p14:creationId xmlns:p14="http://schemas.microsoft.com/office/powerpoint/2010/main" val="8976312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L’espressione di UCP1 è regolata da diversi fattori ormonali e cellulari</a:t>
            </a:r>
            <a:endParaRPr lang="it-IT" dirty="0"/>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27</a:t>
            </a:fld>
            <a:endParaRPr lang="it-IT"/>
          </a:p>
        </p:txBody>
      </p:sp>
      <p:pic>
        <p:nvPicPr>
          <p:cNvPr id="6" name="Immagine 5"/>
          <p:cNvPicPr>
            <a:picLocks noChangeAspect="1"/>
          </p:cNvPicPr>
          <p:nvPr/>
        </p:nvPicPr>
        <p:blipFill>
          <a:blip r:embed="rId3"/>
          <a:stretch>
            <a:fillRect/>
          </a:stretch>
        </p:blipFill>
        <p:spPr>
          <a:xfrm>
            <a:off x="845274" y="1417638"/>
            <a:ext cx="7662262" cy="5076249"/>
          </a:xfrm>
          <a:prstGeom prst="rect">
            <a:avLst/>
          </a:prstGeom>
        </p:spPr>
      </p:pic>
      <p:sp>
        <p:nvSpPr>
          <p:cNvPr id="7" name="CasellaDiTesto 6"/>
          <p:cNvSpPr txBox="1"/>
          <p:nvPr/>
        </p:nvSpPr>
        <p:spPr>
          <a:xfrm>
            <a:off x="7408690" y="1693551"/>
            <a:ext cx="908271" cy="923330"/>
          </a:xfrm>
          <a:prstGeom prst="rect">
            <a:avLst/>
          </a:prstGeom>
          <a:noFill/>
        </p:spPr>
        <p:txBody>
          <a:bodyPr wrap="none" rtlCol="0">
            <a:spAutoFit/>
          </a:bodyPr>
          <a:lstStyle/>
          <a:p>
            <a:r>
              <a:rPr lang="it-IT" dirty="0" smtClean="0"/>
              <a:t>insulina</a:t>
            </a:r>
          </a:p>
          <a:p>
            <a:r>
              <a:rPr lang="it-IT" dirty="0" err="1" smtClean="0"/>
              <a:t>leptina</a:t>
            </a:r>
            <a:endParaRPr lang="it-IT" dirty="0" smtClean="0"/>
          </a:p>
          <a:p>
            <a:r>
              <a:rPr lang="it-IT" dirty="0" smtClean="0"/>
              <a:t>T3</a:t>
            </a:r>
            <a:endParaRPr lang="it-IT" dirty="0"/>
          </a:p>
        </p:txBody>
      </p:sp>
    </p:spTree>
    <p:extLst>
      <p:ext uri="{BB962C8B-B14F-4D97-AF65-F5344CB8AC3E}">
        <p14:creationId xmlns:p14="http://schemas.microsoft.com/office/powerpoint/2010/main" val="366116042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9581"/>
            <a:ext cx="8229600" cy="1143000"/>
          </a:xfrm>
        </p:spPr>
        <p:txBody>
          <a:bodyPr>
            <a:normAutofit fontScale="90000"/>
          </a:bodyPr>
          <a:lstStyle/>
          <a:p>
            <a:r>
              <a:rPr lang="it-IT" dirty="0" smtClean="0"/>
              <a:t>Il muscolo come organo termogenico</a:t>
            </a:r>
            <a:endParaRPr lang="it-IT" dirty="0"/>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28</a:t>
            </a:fld>
            <a:endParaRPr lang="it-IT"/>
          </a:p>
        </p:txBody>
      </p:sp>
      <p:pic>
        <p:nvPicPr>
          <p:cNvPr id="6" name="Immagine 5"/>
          <p:cNvPicPr>
            <a:picLocks noChangeAspect="1"/>
          </p:cNvPicPr>
          <p:nvPr/>
        </p:nvPicPr>
        <p:blipFill>
          <a:blip r:embed="rId3"/>
          <a:stretch>
            <a:fillRect/>
          </a:stretch>
        </p:blipFill>
        <p:spPr>
          <a:xfrm>
            <a:off x="899627" y="1222582"/>
            <a:ext cx="7144275" cy="4942342"/>
          </a:xfrm>
          <a:prstGeom prst="rect">
            <a:avLst/>
          </a:prstGeom>
        </p:spPr>
      </p:pic>
    </p:spTree>
    <p:extLst>
      <p:ext uri="{BB962C8B-B14F-4D97-AF65-F5344CB8AC3E}">
        <p14:creationId xmlns:p14="http://schemas.microsoft.com/office/powerpoint/2010/main" val="227689146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Termogenesi muscolare indotta dal disaccoppiamento di SERCA</a:t>
            </a:r>
            <a:endParaRPr lang="it-IT" dirty="0"/>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29</a:t>
            </a:fld>
            <a:endParaRPr lang="it-IT"/>
          </a:p>
        </p:txBody>
      </p:sp>
      <p:pic>
        <p:nvPicPr>
          <p:cNvPr id="6" name="Immagine 5"/>
          <p:cNvPicPr>
            <a:picLocks noChangeAspect="1"/>
          </p:cNvPicPr>
          <p:nvPr/>
        </p:nvPicPr>
        <p:blipFill>
          <a:blip r:embed="rId3"/>
          <a:stretch>
            <a:fillRect/>
          </a:stretch>
        </p:blipFill>
        <p:spPr>
          <a:xfrm>
            <a:off x="1270061" y="1578691"/>
            <a:ext cx="6831822" cy="4777659"/>
          </a:xfrm>
          <a:prstGeom prst="rect">
            <a:avLst/>
          </a:prstGeom>
        </p:spPr>
      </p:pic>
    </p:spTree>
    <p:extLst>
      <p:ext uri="{BB962C8B-B14F-4D97-AF65-F5344CB8AC3E}">
        <p14:creationId xmlns:p14="http://schemas.microsoft.com/office/powerpoint/2010/main" val="6099163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sp>
        <p:nvSpPr>
          <p:cNvPr id="6" name="Segnaposto data 5"/>
          <p:cNvSpPr>
            <a:spLocks noGrp="1"/>
          </p:cNvSpPr>
          <p:nvPr>
            <p:ph type="dt" sz="half" idx="10"/>
          </p:nvPr>
        </p:nvSpPr>
        <p:spPr/>
        <p:txBody>
          <a:bodyPr/>
          <a:lstStyle/>
          <a:p>
            <a:r>
              <a:rPr lang="it-IT" smtClean="0"/>
              <a:t>14/11/2019</a:t>
            </a:r>
            <a:endParaRPr lang="it-IT"/>
          </a:p>
        </p:txBody>
      </p:sp>
      <p:sp>
        <p:nvSpPr>
          <p:cNvPr id="7" name="Segnaposto piè di pagina 6"/>
          <p:cNvSpPr>
            <a:spLocks noGrp="1"/>
          </p:cNvSpPr>
          <p:nvPr>
            <p:ph type="ftr" sz="quarter" idx="11"/>
          </p:nvPr>
        </p:nvSpPr>
        <p:spPr/>
        <p:txBody>
          <a:bodyPr/>
          <a:lstStyle/>
          <a:p>
            <a:r>
              <a:rPr lang="it-IT" smtClean="0"/>
              <a:t>091FA - BIOCHIMICA APPLICATA MEDICA  </a:t>
            </a:r>
            <a:endParaRPr lang="it-IT"/>
          </a:p>
        </p:txBody>
      </p:sp>
      <p:sp>
        <p:nvSpPr>
          <p:cNvPr id="8" name="Segnaposto numero diapositiva 7"/>
          <p:cNvSpPr>
            <a:spLocks noGrp="1"/>
          </p:cNvSpPr>
          <p:nvPr>
            <p:ph type="sldNum" sz="quarter" idx="12"/>
          </p:nvPr>
        </p:nvSpPr>
        <p:spPr/>
        <p:txBody>
          <a:bodyPr/>
          <a:lstStyle/>
          <a:p>
            <a:fld id="{44F34BE4-BD7D-3F40-9B22-056AFC04D3B3}" type="slidenum">
              <a:rPr lang="it-IT" smtClean="0"/>
              <a:t>3</a:t>
            </a:fld>
            <a:endParaRPr lang="it-IT"/>
          </a:p>
        </p:txBody>
      </p:sp>
      <p:pic>
        <p:nvPicPr>
          <p:cNvPr id="5" name="Immagine 4"/>
          <p:cNvPicPr>
            <a:picLocks noChangeAspect="1"/>
          </p:cNvPicPr>
          <p:nvPr/>
        </p:nvPicPr>
        <p:blipFill>
          <a:blip r:embed="rId3"/>
          <a:stretch>
            <a:fillRect/>
          </a:stretch>
        </p:blipFill>
        <p:spPr>
          <a:xfrm>
            <a:off x="419100" y="0"/>
            <a:ext cx="8305800" cy="6858000"/>
          </a:xfrm>
          <a:prstGeom prst="rect">
            <a:avLst/>
          </a:prstGeom>
          <a:solidFill>
            <a:srgbClr val="FFFFFF"/>
          </a:solidFill>
        </p:spPr>
      </p:pic>
    </p:spTree>
    <p:extLst>
      <p:ext uri="{BB962C8B-B14F-4D97-AF65-F5344CB8AC3E}">
        <p14:creationId xmlns:p14="http://schemas.microsoft.com/office/powerpoint/2010/main" val="7784644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Le funzioni metaboliche del tessuto </a:t>
            </a:r>
            <a:r>
              <a:rPr lang="it-IT" smtClean="0"/>
              <a:t>adiposo bianco</a:t>
            </a:r>
            <a:endParaRPr lang="it-IT" dirty="0"/>
          </a:p>
        </p:txBody>
      </p:sp>
      <p:sp>
        <p:nvSpPr>
          <p:cNvPr id="6" name="Segnaposto contenuto 5"/>
          <p:cNvSpPr>
            <a:spLocks noGrp="1"/>
          </p:cNvSpPr>
          <p:nvPr>
            <p:ph idx="1"/>
          </p:nvPr>
        </p:nvSpPr>
        <p:spPr/>
        <p:txBody>
          <a:bodyPr/>
          <a:lstStyle/>
          <a:p>
            <a:r>
              <a:rPr lang="it-IT" dirty="0" smtClean="0"/>
              <a:t>Nell’iperglicemia </a:t>
            </a:r>
            <a:r>
              <a:rPr lang="it-IT" dirty="0" smtClean="0">
                <a:sym typeface="Wingdings"/>
              </a:rPr>
              <a:t> </a:t>
            </a:r>
            <a:r>
              <a:rPr lang="it-IT" b="1" dirty="0" err="1" smtClean="0">
                <a:sym typeface="Wingdings"/>
              </a:rPr>
              <a:t>lipogenesi</a:t>
            </a:r>
            <a:endParaRPr lang="it-IT" b="1" dirty="0" smtClean="0">
              <a:sym typeface="Wingdings"/>
            </a:endParaRPr>
          </a:p>
          <a:p>
            <a:pPr lvl="1"/>
            <a:r>
              <a:rPr lang="it-IT" dirty="0" smtClean="0">
                <a:sym typeface="Wingdings"/>
              </a:rPr>
              <a:t>sotto controllo dell’insulina</a:t>
            </a:r>
          </a:p>
          <a:p>
            <a:r>
              <a:rPr lang="it-IT" dirty="0" smtClean="0">
                <a:sym typeface="Wingdings"/>
              </a:rPr>
              <a:t>Nell’ipoglicemia  </a:t>
            </a:r>
            <a:r>
              <a:rPr lang="it-IT" b="1" dirty="0" smtClean="0">
                <a:sym typeface="Wingdings"/>
              </a:rPr>
              <a:t>lipolisi</a:t>
            </a:r>
          </a:p>
          <a:p>
            <a:pPr lvl="1"/>
            <a:r>
              <a:rPr lang="it-IT" dirty="0" smtClean="0">
                <a:sym typeface="Wingdings"/>
              </a:rPr>
              <a:t>sotto controllo del </a:t>
            </a:r>
            <a:r>
              <a:rPr lang="it-IT" dirty="0" err="1" smtClean="0">
                <a:sym typeface="Wingdings"/>
              </a:rPr>
              <a:t>glucagone</a:t>
            </a:r>
            <a:r>
              <a:rPr lang="it-IT" dirty="0" smtClean="0">
                <a:sym typeface="Wingdings"/>
              </a:rPr>
              <a:t> e dell’adrenalina</a:t>
            </a:r>
            <a:endParaRPr lang="it-IT" dirty="0" smtClean="0"/>
          </a:p>
          <a:p>
            <a:endParaRPr lang="it-IT" dirty="0"/>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30</a:t>
            </a:fld>
            <a:endParaRPr lang="it-IT"/>
          </a:p>
        </p:txBody>
      </p:sp>
    </p:spTree>
    <p:extLst>
      <p:ext uri="{BB962C8B-B14F-4D97-AF65-F5344CB8AC3E}">
        <p14:creationId xmlns:p14="http://schemas.microsoft.com/office/powerpoint/2010/main" val="28777928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Controllo ormonale della lipolisi</a:t>
            </a:r>
            <a:endParaRPr lang="it-IT" dirty="0"/>
          </a:p>
        </p:txBody>
      </p:sp>
      <p:sp>
        <p:nvSpPr>
          <p:cNvPr id="4" name="Segnaposto data 3"/>
          <p:cNvSpPr>
            <a:spLocks noGrp="1"/>
          </p:cNvSpPr>
          <p:nvPr>
            <p:ph type="dt" sz="half" idx="10"/>
          </p:nvPr>
        </p:nvSpPr>
        <p:spPr/>
        <p:txBody>
          <a:bodyPr/>
          <a:lstStyle/>
          <a:p>
            <a:r>
              <a:rPr lang="it-IT" smtClean="0"/>
              <a:t>14/11/2019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4F34BE4-BD7D-3F40-9B22-056AFC04D3B3}" type="slidenum">
              <a:rPr lang="it-IT" smtClean="0"/>
              <a:t>31</a:t>
            </a:fld>
            <a:endParaRPr lang="it-IT"/>
          </a:p>
        </p:txBody>
      </p:sp>
      <p:pic>
        <p:nvPicPr>
          <p:cNvPr id="8" name="Immagine 7"/>
          <p:cNvPicPr>
            <a:picLocks noChangeAspect="1"/>
          </p:cNvPicPr>
          <p:nvPr/>
        </p:nvPicPr>
        <p:blipFill>
          <a:blip r:embed="rId3"/>
          <a:stretch>
            <a:fillRect/>
          </a:stretch>
        </p:blipFill>
        <p:spPr>
          <a:xfrm>
            <a:off x="1252420" y="1447864"/>
            <a:ext cx="6815701" cy="5273649"/>
          </a:xfrm>
          <a:prstGeom prst="rect">
            <a:avLst/>
          </a:prstGeom>
        </p:spPr>
      </p:pic>
    </p:spTree>
    <p:extLst>
      <p:ext uri="{BB962C8B-B14F-4D97-AF65-F5344CB8AC3E}">
        <p14:creationId xmlns:p14="http://schemas.microsoft.com/office/powerpoint/2010/main" val="18250484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225" y="1513607"/>
            <a:ext cx="6236358" cy="4996955"/>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357187" y="5697140"/>
            <a:ext cx="8786813" cy="34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291" tIns="32146" rIns="64291" bIns="32146">
            <a:spAutoFit/>
          </a:bodyPr>
          <a:lstStyle/>
          <a:p>
            <a:pPr eaLnBrk="1" hangingPunct="1"/>
            <a:endParaRPr lang="en-US"/>
          </a:p>
        </p:txBody>
      </p:sp>
      <p:sp>
        <p:nvSpPr>
          <p:cNvPr id="2" name="Titolo 1"/>
          <p:cNvSpPr>
            <a:spLocks noGrp="1"/>
          </p:cNvSpPr>
          <p:nvPr>
            <p:ph type="title"/>
          </p:nvPr>
        </p:nvSpPr>
        <p:spPr/>
        <p:txBody>
          <a:bodyPr>
            <a:noAutofit/>
          </a:bodyPr>
          <a:lstStyle/>
          <a:p>
            <a:r>
              <a:rPr lang="it-IT" sz="3600" dirty="0" smtClean="0"/>
              <a:t>Schema del metabolismo dell’</a:t>
            </a:r>
            <a:r>
              <a:rPr lang="it-IT" sz="3600" dirty="0" err="1" smtClean="0"/>
              <a:t>adipocita</a:t>
            </a:r>
            <a:r>
              <a:rPr lang="it-IT" sz="3600" dirty="0" smtClean="0"/>
              <a:t> bianco nel digiuno e dopo il pasto</a:t>
            </a:r>
            <a:endParaRPr lang="it-IT" sz="3600" dirty="0"/>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32</a:t>
            </a:fld>
            <a:endParaRPr lang="it-IT"/>
          </a:p>
        </p:txBody>
      </p:sp>
    </p:spTree>
    <p:extLst>
      <p:ext uri="{BB962C8B-B14F-4D97-AF65-F5344CB8AC3E}">
        <p14:creationId xmlns:p14="http://schemas.microsoft.com/office/powerpoint/2010/main" val="25322976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Expansion and reduction of the adipocyte.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800" y="6362588"/>
            <a:ext cx="1036800" cy="4147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080" y="979303"/>
            <a:ext cx="617760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48608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Joseph M. Rutkowski et al. J Cell Biol 2015;208:501-512</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 2015 Rutkowski et al.</a:t>
            </a:r>
          </a:p>
        </p:txBody>
      </p:sp>
    </p:spTree>
    <p:extLst>
      <p:ext uri="{BB962C8B-B14F-4D97-AF65-F5344CB8AC3E}">
        <p14:creationId xmlns:p14="http://schemas.microsoft.com/office/powerpoint/2010/main" val="386193634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a:t>
            </a:r>
            <a:r>
              <a:rPr lang="it-IT" dirty="0" err="1" smtClean="0"/>
              <a:t>chinasi</a:t>
            </a:r>
            <a:r>
              <a:rPr lang="it-IT" dirty="0" smtClean="0"/>
              <a:t> AMP-dipendente inibisce sia la </a:t>
            </a:r>
            <a:r>
              <a:rPr lang="it-IT" dirty="0" err="1" smtClean="0"/>
              <a:t>lipogenesi</a:t>
            </a:r>
            <a:r>
              <a:rPr lang="it-IT" dirty="0" smtClean="0"/>
              <a:t> che la lipolisi  adiposa </a:t>
            </a:r>
            <a:endParaRPr lang="it-IT" dirty="0"/>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34</a:t>
            </a:fld>
            <a:endParaRPr lang="it-IT"/>
          </a:p>
        </p:txBody>
      </p:sp>
      <p:pic>
        <p:nvPicPr>
          <p:cNvPr id="7" name="Immagine 6"/>
          <p:cNvPicPr>
            <a:picLocks noChangeAspect="1"/>
          </p:cNvPicPr>
          <p:nvPr/>
        </p:nvPicPr>
        <p:blipFill>
          <a:blip r:embed="rId3"/>
          <a:stretch>
            <a:fillRect/>
          </a:stretch>
        </p:blipFill>
        <p:spPr>
          <a:xfrm>
            <a:off x="1832292" y="1599644"/>
            <a:ext cx="5461000" cy="5042456"/>
          </a:xfrm>
          <a:prstGeom prst="rect">
            <a:avLst/>
          </a:prstGeom>
        </p:spPr>
      </p:pic>
    </p:spTree>
    <p:extLst>
      <p:ext uri="{BB962C8B-B14F-4D97-AF65-F5344CB8AC3E}">
        <p14:creationId xmlns:p14="http://schemas.microsoft.com/office/powerpoint/2010/main" val="12933500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funzione endocrina degli </a:t>
            </a:r>
            <a:r>
              <a:rPr lang="it-IT" dirty="0" err="1" smtClean="0"/>
              <a:t>adipociti</a:t>
            </a:r>
            <a:r>
              <a:rPr lang="it-IT" dirty="0" smtClean="0"/>
              <a:t> bianchi</a:t>
            </a:r>
            <a:endParaRPr lang="it-IT" dirty="0"/>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35</a:t>
            </a:fld>
            <a:endParaRPr lang="it-IT"/>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459" y="1622827"/>
            <a:ext cx="6354847" cy="473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6357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95626"/>
          </a:xfrm>
        </p:spPr>
        <p:txBody>
          <a:bodyPr>
            <a:normAutofit fontScale="90000"/>
          </a:bodyPr>
          <a:lstStyle/>
          <a:p>
            <a:r>
              <a:rPr lang="it-IT" dirty="0" err="1" smtClean="0"/>
              <a:t>Leptina</a:t>
            </a:r>
            <a:endParaRPr lang="it-IT" dirty="0"/>
          </a:p>
        </p:txBody>
      </p:sp>
      <p:sp>
        <p:nvSpPr>
          <p:cNvPr id="7" name="Segnaposto contenuto 6"/>
          <p:cNvSpPr>
            <a:spLocks noGrp="1"/>
          </p:cNvSpPr>
          <p:nvPr>
            <p:ph idx="1"/>
          </p:nvPr>
        </p:nvSpPr>
        <p:spPr>
          <a:xfrm>
            <a:off x="457200" y="846775"/>
            <a:ext cx="4248902" cy="5715735"/>
          </a:xfrm>
        </p:spPr>
        <p:txBody>
          <a:bodyPr>
            <a:noAutofit/>
          </a:bodyPr>
          <a:lstStyle/>
          <a:p>
            <a:r>
              <a:rPr lang="it-IT" sz="2000" dirty="0" err="1"/>
              <a:t>Leptin</a:t>
            </a:r>
            <a:r>
              <a:rPr lang="it-IT" sz="2000" dirty="0"/>
              <a:t> (from </a:t>
            </a:r>
            <a:r>
              <a:rPr lang="it-IT" sz="2000" dirty="0" err="1"/>
              <a:t>Greek</a:t>
            </a:r>
            <a:r>
              <a:rPr lang="it-IT" sz="2000" dirty="0"/>
              <a:t> </a:t>
            </a:r>
            <a:r>
              <a:rPr lang="it-IT" sz="2000" dirty="0" err="1"/>
              <a:t>λε</a:t>
            </a:r>
            <a:r>
              <a:rPr lang="it-IT" sz="2000" dirty="0"/>
              <a:t>π</a:t>
            </a:r>
            <a:r>
              <a:rPr lang="it-IT" sz="2000" dirty="0" err="1"/>
              <a:t>τός</a:t>
            </a:r>
            <a:r>
              <a:rPr lang="it-IT" sz="2000" dirty="0"/>
              <a:t> </a:t>
            </a:r>
            <a:r>
              <a:rPr lang="it-IT" sz="2000" dirty="0" err="1"/>
              <a:t>leptos</a:t>
            </a:r>
            <a:r>
              <a:rPr lang="it-IT" sz="2000" dirty="0"/>
              <a:t>, "</a:t>
            </a:r>
            <a:r>
              <a:rPr lang="it-IT" sz="2000" dirty="0" err="1"/>
              <a:t>thin</a:t>
            </a:r>
            <a:r>
              <a:rPr lang="it-IT" sz="2000" dirty="0"/>
              <a:t>"), "the </a:t>
            </a:r>
            <a:r>
              <a:rPr lang="it-IT" sz="2000" dirty="0" err="1"/>
              <a:t>hormone</a:t>
            </a:r>
            <a:r>
              <a:rPr lang="it-IT" sz="2000" dirty="0"/>
              <a:t> of </a:t>
            </a:r>
            <a:r>
              <a:rPr lang="it-IT" sz="2000" dirty="0" err="1"/>
              <a:t>energy</a:t>
            </a:r>
            <a:r>
              <a:rPr lang="it-IT" sz="2000" dirty="0"/>
              <a:t> </a:t>
            </a:r>
            <a:r>
              <a:rPr lang="it-IT" sz="2000" dirty="0" err="1" smtClean="0"/>
              <a:t>expenditure</a:t>
            </a:r>
            <a:r>
              <a:rPr lang="it-IT" sz="2000" dirty="0" smtClean="0"/>
              <a:t>”, </a:t>
            </a:r>
            <a:r>
              <a:rPr lang="it-IT" sz="2000" dirty="0" err="1"/>
              <a:t>is</a:t>
            </a:r>
            <a:r>
              <a:rPr lang="it-IT" sz="2000" dirty="0"/>
              <a:t> a </a:t>
            </a:r>
            <a:r>
              <a:rPr lang="it-IT" sz="2000" dirty="0" err="1"/>
              <a:t>hormone</a:t>
            </a:r>
            <a:r>
              <a:rPr lang="it-IT" sz="2000" dirty="0"/>
              <a:t> </a:t>
            </a:r>
            <a:r>
              <a:rPr lang="it-IT" sz="2000" dirty="0" err="1"/>
              <a:t>predominantly</a:t>
            </a:r>
            <a:r>
              <a:rPr lang="it-IT" sz="2000" dirty="0"/>
              <a:t> made by adipose </a:t>
            </a:r>
            <a:r>
              <a:rPr lang="it-IT" sz="2000" dirty="0" err="1"/>
              <a:t>cells</a:t>
            </a:r>
            <a:r>
              <a:rPr lang="it-IT" sz="2000" dirty="0"/>
              <a:t> </a:t>
            </a:r>
            <a:r>
              <a:rPr lang="it-IT" sz="2000" dirty="0" err="1"/>
              <a:t>that</a:t>
            </a:r>
            <a:r>
              <a:rPr lang="it-IT" sz="2000" dirty="0"/>
              <a:t> </a:t>
            </a:r>
            <a:r>
              <a:rPr lang="it-IT" sz="2000" dirty="0" err="1"/>
              <a:t>helps</a:t>
            </a:r>
            <a:r>
              <a:rPr lang="it-IT" sz="2000" dirty="0"/>
              <a:t> to </a:t>
            </a:r>
            <a:r>
              <a:rPr lang="it-IT" sz="2000" b="1" dirty="0" err="1"/>
              <a:t>regulate</a:t>
            </a:r>
            <a:r>
              <a:rPr lang="it-IT" sz="2000" b="1" dirty="0"/>
              <a:t> </a:t>
            </a:r>
            <a:r>
              <a:rPr lang="it-IT" sz="2000" b="1" dirty="0" err="1"/>
              <a:t>energy</a:t>
            </a:r>
            <a:r>
              <a:rPr lang="it-IT" sz="2000" b="1" dirty="0"/>
              <a:t> balance by </a:t>
            </a:r>
            <a:r>
              <a:rPr lang="it-IT" sz="2000" b="1" dirty="0" err="1"/>
              <a:t>inhibiting</a:t>
            </a:r>
            <a:r>
              <a:rPr lang="it-IT" sz="2000" b="1" dirty="0"/>
              <a:t> </a:t>
            </a:r>
            <a:r>
              <a:rPr lang="it-IT" sz="2000" b="1" dirty="0" err="1"/>
              <a:t>hunger</a:t>
            </a:r>
            <a:r>
              <a:rPr lang="it-IT" sz="2000" dirty="0"/>
              <a:t>. </a:t>
            </a:r>
            <a:endParaRPr lang="it-IT" sz="2000" dirty="0" smtClean="0"/>
          </a:p>
          <a:p>
            <a:r>
              <a:rPr lang="it-IT" sz="2000" dirty="0" err="1" smtClean="0"/>
              <a:t>Leptin</a:t>
            </a:r>
            <a:r>
              <a:rPr lang="it-IT" sz="2000" dirty="0" smtClean="0"/>
              <a:t> </a:t>
            </a:r>
            <a:r>
              <a:rPr lang="it-IT" sz="2000" b="1" dirty="0" err="1"/>
              <a:t>is</a:t>
            </a:r>
            <a:r>
              <a:rPr lang="it-IT" sz="2000" b="1" dirty="0"/>
              <a:t> </a:t>
            </a:r>
            <a:r>
              <a:rPr lang="it-IT" sz="2000" b="1" dirty="0" err="1"/>
              <a:t>opposed</a:t>
            </a:r>
            <a:r>
              <a:rPr lang="it-IT" sz="2000" b="1" dirty="0"/>
              <a:t> </a:t>
            </a:r>
            <a:r>
              <a:rPr lang="it-IT" sz="2000" dirty="0"/>
              <a:t>by the </a:t>
            </a:r>
            <a:r>
              <a:rPr lang="it-IT" sz="2000" dirty="0" err="1"/>
              <a:t>actions</a:t>
            </a:r>
            <a:r>
              <a:rPr lang="it-IT" sz="2000" dirty="0"/>
              <a:t> of the </a:t>
            </a:r>
            <a:r>
              <a:rPr lang="it-IT" sz="2000" b="1" dirty="0" err="1"/>
              <a:t>hormone</a:t>
            </a:r>
            <a:r>
              <a:rPr lang="it-IT" sz="2000" b="1" dirty="0"/>
              <a:t> </a:t>
            </a:r>
            <a:r>
              <a:rPr lang="it-IT" sz="2000" b="1" dirty="0" err="1"/>
              <a:t>ghrelin</a:t>
            </a:r>
            <a:r>
              <a:rPr lang="it-IT" sz="2000" b="1" dirty="0"/>
              <a:t>, the "</a:t>
            </a:r>
            <a:r>
              <a:rPr lang="it-IT" sz="2000" b="1" dirty="0" err="1"/>
              <a:t>hunger</a:t>
            </a:r>
            <a:r>
              <a:rPr lang="it-IT" sz="2000" b="1" dirty="0"/>
              <a:t> </a:t>
            </a:r>
            <a:r>
              <a:rPr lang="it-IT" sz="2000" b="1" dirty="0" err="1"/>
              <a:t>hormone</a:t>
            </a:r>
            <a:r>
              <a:rPr lang="it-IT" sz="2000" b="1" dirty="0"/>
              <a:t>"</a:t>
            </a:r>
            <a:r>
              <a:rPr lang="it-IT" sz="2000" dirty="0"/>
              <a:t>. </a:t>
            </a:r>
            <a:endParaRPr lang="it-IT" sz="2000" dirty="0" smtClean="0"/>
          </a:p>
          <a:p>
            <a:r>
              <a:rPr lang="it-IT" sz="2000" dirty="0" err="1" smtClean="0"/>
              <a:t>Both</a:t>
            </a:r>
            <a:r>
              <a:rPr lang="it-IT" sz="2000" dirty="0" smtClean="0"/>
              <a:t> </a:t>
            </a:r>
            <a:r>
              <a:rPr lang="it-IT" sz="2000" dirty="0" err="1"/>
              <a:t>hormones</a:t>
            </a:r>
            <a:r>
              <a:rPr lang="it-IT" sz="2000" dirty="0"/>
              <a:t> </a:t>
            </a:r>
            <a:r>
              <a:rPr lang="it-IT" sz="2000" dirty="0" err="1"/>
              <a:t>act</a:t>
            </a:r>
            <a:r>
              <a:rPr lang="it-IT" sz="2000" dirty="0"/>
              <a:t> on </a:t>
            </a:r>
            <a:r>
              <a:rPr lang="it-IT" sz="2000" dirty="0" err="1"/>
              <a:t>receptors</a:t>
            </a:r>
            <a:r>
              <a:rPr lang="it-IT" sz="2000" dirty="0"/>
              <a:t> in </a:t>
            </a:r>
            <a:r>
              <a:rPr lang="it-IT" sz="2000" b="1" dirty="0"/>
              <a:t>the arcuate </a:t>
            </a:r>
            <a:r>
              <a:rPr lang="it-IT" sz="2000" b="1" dirty="0" err="1"/>
              <a:t>nucleus</a:t>
            </a:r>
            <a:r>
              <a:rPr lang="it-IT" sz="2000" b="1" dirty="0"/>
              <a:t> of the </a:t>
            </a:r>
            <a:r>
              <a:rPr lang="it-IT" sz="2000" b="1" dirty="0" err="1"/>
              <a:t>hypothalamus</a:t>
            </a:r>
            <a:r>
              <a:rPr lang="it-IT" sz="2000" dirty="0" smtClean="0"/>
              <a:t>. </a:t>
            </a:r>
          </a:p>
          <a:p>
            <a:r>
              <a:rPr lang="it-IT" sz="2000" b="1" dirty="0" smtClean="0"/>
              <a:t>In </a:t>
            </a:r>
            <a:r>
              <a:rPr lang="it-IT" sz="2000" b="1" dirty="0" err="1"/>
              <a:t>obesity</a:t>
            </a:r>
            <a:r>
              <a:rPr lang="it-IT" sz="2000" b="1" dirty="0"/>
              <a:t>, a </a:t>
            </a:r>
            <a:r>
              <a:rPr lang="it-IT" sz="2000" b="1" dirty="0" err="1"/>
              <a:t>decreased</a:t>
            </a:r>
            <a:r>
              <a:rPr lang="it-IT" sz="2000" b="1" dirty="0"/>
              <a:t> </a:t>
            </a:r>
            <a:r>
              <a:rPr lang="it-IT" sz="2000" b="1" dirty="0" err="1"/>
              <a:t>sensitivity</a:t>
            </a:r>
            <a:r>
              <a:rPr lang="it-IT" sz="2000" b="1" dirty="0"/>
              <a:t> to </a:t>
            </a:r>
            <a:r>
              <a:rPr lang="it-IT" sz="2000" b="1" dirty="0" err="1"/>
              <a:t>leptin</a:t>
            </a:r>
            <a:r>
              <a:rPr lang="it-IT" sz="2000" b="1" dirty="0"/>
              <a:t> </a:t>
            </a:r>
            <a:r>
              <a:rPr lang="it-IT" sz="2000" b="1" dirty="0" err="1"/>
              <a:t>occurs</a:t>
            </a:r>
            <a:r>
              <a:rPr lang="it-IT" sz="2000" b="1" dirty="0"/>
              <a:t> </a:t>
            </a:r>
            <a:r>
              <a:rPr lang="it-IT" sz="2000" dirty="0"/>
              <a:t>(</a:t>
            </a:r>
            <a:r>
              <a:rPr lang="it-IT" sz="2000" dirty="0" err="1"/>
              <a:t>similar</a:t>
            </a:r>
            <a:r>
              <a:rPr lang="it-IT" sz="2000" dirty="0"/>
              <a:t> to </a:t>
            </a:r>
            <a:r>
              <a:rPr lang="it-IT" sz="2000" dirty="0" err="1"/>
              <a:t>insulin</a:t>
            </a:r>
            <a:r>
              <a:rPr lang="it-IT" sz="2000" dirty="0"/>
              <a:t> </a:t>
            </a:r>
            <a:r>
              <a:rPr lang="it-IT" sz="2000" dirty="0" err="1"/>
              <a:t>resistance</a:t>
            </a:r>
            <a:r>
              <a:rPr lang="it-IT" sz="2000" dirty="0"/>
              <a:t> in </a:t>
            </a:r>
            <a:r>
              <a:rPr lang="it-IT" sz="2000" dirty="0" err="1"/>
              <a:t>type</a:t>
            </a:r>
            <a:r>
              <a:rPr lang="it-IT" sz="2000" dirty="0"/>
              <a:t> 2 </a:t>
            </a:r>
            <a:r>
              <a:rPr lang="it-IT" sz="2000" dirty="0" err="1"/>
              <a:t>diabetes</a:t>
            </a:r>
            <a:r>
              <a:rPr lang="it-IT" sz="2000" dirty="0"/>
              <a:t>), </a:t>
            </a:r>
            <a:r>
              <a:rPr lang="it-IT" sz="2000" dirty="0" err="1"/>
              <a:t>resulting</a:t>
            </a:r>
            <a:r>
              <a:rPr lang="it-IT" sz="2000" dirty="0"/>
              <a:t> in </a:t>
            </a:r>
            <a:r>
              <a:rPr lang="it-IT" sz="2000" b="1" dirty="0"/>
              <a:t>an </a:t>
            </a:r>
            <a:r>
              <a:rPr lang="it-IT" sz="2000" b="1" dirty="0" err="1"/>
              <a:t>inability</a:t>
            </a:r>
            <a:r>
              <a:rPr lang="it-IT" sz="2000" b="1" dirty="0"/>
              <a:t> to </a:t>
            </a:r>
            <a:r>
              <a:rPr lang="it-IT" sz="2000" b="1" dirty="0" err="1"/>
              <a:t>detect</a:t>
            </a:r>
            <a:r>
              <a:rPr lang="it-IT" sz="2000" b="1" dirty="0"/>
              <a:t> </a:t>
            </a:r>
            <a:r>
              <a:rPr lang="it-IT" sz="2000" b="1" dirty="0" err="1"/>
              <a:t>satiety</a:t>
            </a:r>
            <a:r>
              <a:rPr lang="it-IT" sz="2000" b="1" dirty="0"/>
              <a:t> </a:t>
            </a:r>
            <a:r>
              <a:rPr lang="it-IT" sz="2000" dirty="0" err="1"/>
              <a:t>despite</a:t>
            </a:r>
            <a:r>
              <a:rPr lang="it-IT" sz="2000" dirty="0"/>
              <a:t> high </a:t>
            </a:r>
            <a:r>
              <a:rPr lang="it-IT" sz="2000" dirty="0" err="1"/>
              <a:t>energy</a:t>
            </a:r>
            <a:r>
              <a:rPr lang="it-IT" sz="2000" dirty="0"/>
              <a:t> </a:t>
            </a:r>
            <a:r>
              <a:rPr lang="it-IT" sz="2000" dirty="0" err="1"/>
              <a:t>stores</a:t>
            </a:r>
            <a:r>
              <a:rPr lang="it-IT" sz="2000" dirty="0"/>
              <a:t> and high </a:t>
            </a:r>
            <a:r>
              <a:rPr lang="it-IT" sz="2000" dirty="0" err="1"/>
              <a:t>levels</a:t>
            </a:r>
            <a:r>
              <a:rPr lang="it-IT" sz="2000" dirty="0"/>
              <a:t> of </a:t>
            </a:r>
            <a:r>
              <a:rPr lang="it-IT" sz="2000" dirty="0" err="1"/>
              <a:t>leptin</a:t>
            </a:r>
            <a:r>
              <a:rPr lang="it-IT" sz="2000" dirty="0" smtClean="0"/>
              <a:t>.</a:t>
            </a:r>
            <a:endParaRPr lang="it-IT" sz="2000" dirty="0"/>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36</a:t>
            </a:fld>
            <a:endParaRPr lang="it-IT"/>
          </a:p>
        </p:txBody>
      </p:sp>
      <p:pic>
        <p:nvPicPr>
          <p:cNvPr id="8" name="Immagine 7"/>
          <p:cNvPicPr>
            <a:picLocks noChangeAspect="1"/>
          </p:cNvPicPr>
          <p:nvPr/>
        </p:nvPicPr>
        <p:blipFill>
          <a:blip r:embed="rId3"/>
          <a:stretch>
            <a:fillRect/>
          </a:stretch>
        </p:blipFill>
        <p:spPr>
          <a:xfrm>
            <a:off x="4997253" y="1970664"/>
            <a:ext cx="3694196" cy="2888861"/>
          </a:xfrm>
          <a:prstGeom prst="rect">
            <a:avLst/>
          </a:prstGeom>
        </p:spPr>
      </p:pic>
    </p:spTree>
    <p:extLst>
      <p:ext uri="{BB962C8B-B14F-4D97-AF65-F5344CB8AC3E}">
        <p14:creationId xmlns:p14="http://schemas.microsoft.com/office/powerpoint/2010/main" val="33343452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106908"/>
            <a:ext cx="8229600" cy="1143000"/>
          </a:xfrm>
        </p:spPr>
        <p:txBody>
          <a:bodyPr/>
          <a:lstStyle/>
          <a:p>
            <a:r>
              <a:rPr lang="it-IT" dirty="0" smtClean="0"/>
              <a:t>Fine</a:t>
            </a:r>
            <a:endParaRPr lang="it-IT" dirty="0"/>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37</a:t>
            </a:fld>
            <a:endParaRPr lang="it-IT"/>
          </a:p>
        </p:txBody>
      </p:sp>
    </p:spTree>
    <p:extLst>
      <p:ext uri="{BB962C8B-B14F-4D97-AF65-F5344CB8AC3E}">
        <p14:creationId xmlns:p14="http://schemas.microsoft.com/office/powerpoint/2010/main" val="38581175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r>
              <a:rPr lang="it-IT" dirty="0" smtClean="0"/>
              <a:t>Appendice</a:t>
            </a:r>
            <a:endParaRPr lang="it-IT" dirty="0"/>
          </a:p>
        </p:txBody>
      </p:sp>
      <p:sp>
        <p:nvSpPr>
          <p:cNvPr id="7" name="Sottotitolo 6"/>
          <p:cNvSpPr>
            <a:spLocks noGrp="1"/>
          </p:cNvSpPr>
          <p:nvPr>
            <p:ph type="subTitle" idx="1"/>
          </p:nvPr>
        </p:nvSpPr>
        <p:spPr/>
        <p:txBody>
          <a:bodyPr/>
          <a:lstStyle/>
          <a:p>
            <a:r>
              <a:rPr lang="it-IT" dirty="0" err="1" smtClean="0"/>
              <a:t>Thermogenesi</a:t>
            </a:r>
            <a:r>
              <a:rPr lang="it-IT" dirty="0" smtClean="0"/>
              <a:t> con brivido</a:t>
            </a:r>
            <a:endParaRPr lang="it-IT" dirty="0"/>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38</a:t>
            </a:fld>
            <a:endParaRPr lang="it-IT"/>
          </a:p>
        </p:txBody>
      </p:sp>
    </p:spTree>
    <p:extLst>
      <p:ext uri="{BB962C8B-B14F-4D97-AF65-F5344CB8AC3E}">
        <p14:creationId xmlns:p14="http://schemas.microsoft.com/office/powerpoint/2010/main" val="1804063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smtClean="0"/>
              <a:t>Il brivido</a:t>
            </a:r>
            <a:endParaRPr lang="it-IT" dirty="0"/>
          </a:p>
        </p:txBody>
      </p:sp>
      <p:sp>
        <p:nvSpPr>
          <p:cNvPr id="4" name="Segnaposto data 3"/>
          <p:cNvSpPr>
            <a:spLocks noGrp="1"/>
          </p:cNvSpPr>
          <p:nvPr>
            <p:ph type="dt" sz="half" idx="10"/>
          </p:nvPr>
        </p:nvSpPr>
        <p:spPr/>
        <p:txBody>
          <a:bodyPr/>
          <a:lstStyle/>
          <a:p>
            <a:r>
              <a:rPr lang="it-IT" smtClean="0"/>
              <a:t>14/11/2019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4F34BE4-BD7D-3F40-9B22-056AFC04D3B3}" type="slidenum">
              <a:rPr lang="it-IT" smtClean="0"/>
              <a:t>39</a:t>
            </a:fld>
            <a:endParaRPr lang="it-IT"/>
          </a:p>
        </p:txBody>
      </p:sp>
      <p:pic>
        <p:nvPicPr>
          <p:cNvPr id="8" name="Immagine 7"/>
          <p:cNvPicPr>
            <a:picLocks noChangeAspect="1"/>
          </p:cNvPicPr>
          <p:nvPr/>
        </p:nvPicPr>
        <p:blipFill>
          <a:blip r:embed="rId3"/>
          <a:stretch>
            <a:fillRect/>
          </a:stretch>
        </p:blipFill>
        <p:spPr>
          <a:xfrm>
            <a:off x="0" y="1937773"/>
            <a:ext cx="9144000" cy="4418577"/>
          </a:xfrm>
          <a:prstGeom prst="rect">
            <a:avLst/>
          </a:prstGeom>
        </p:spPr>
      </p:pic>
    </p:spTree>
    <p:extLst>
      <p:ext uri="{BB962C8B-B14F-4D97-AF65-F5344CB8AC3E}">
        <p14:creationId xmlns:p14="http://schemas.microsoft.com/office/powerpoint/2010/main" val="113943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06467"/>
          </a:xfrm>
        </p:spPr>
        <p:txBody>
          <a:bodyPr>
            <a:normAutofit fontScale="90000"/>
          </a:bodyPr>
          <a:lstStyle/>
          <a:p>
            <a:r>
              <a:rPr lang="it-IT" sz="3600" dirty="0" smtClean="0"/>
              <a:t>L’energia libera di ossidazione del NADH</a:t>
            </a:r>
            <a:br>
              <a:rPr lang="it-IT" sz="3600" dirty="0" smtClean="0"/>
            </a:br>
            <a:r>
              <a:rPr lang="it-IT" sz="2200" dirty="0" smtClean="0"/>
              <a:t>due e</a:t>
            </a:r>
            <a:r>
              <a:rPr lang="it-IT" sz="2200" baseline="30000" dirty="0" smtClean="0"/>
              <a:t>-</a:t>
            </a:r>
            <a:r>
              <a:rPr lang="it-IT" sz="2200" dirty="0" smtClean="0"/>
              <a:t> sono ceduti alla catena di trasporto ed acquisiti dall’ossigeno (atomo)  </a:t>
            </a:r>
            <a:endParaRPr lang="it-IT" sz="2200" dirty="0"/>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4</a:t>
            </a:fld>
            <a:endParaRPr lang="it-IT"/>
          </a:p>
        </p:txBody>
      </p:sp>
      <p:pic>
        <p:nvPicPr>
          <p:cNvPr id="6" name="Immagine 5"/>
          <p:cNvPicPr>
            <a:picLocks noChangeAspect="1"/>
          </p:cNvPicPr>
          <p:nvPr/>
        </p:nvPicPr>
        <p:blipFill>
          <a:blip r:embed="rId3"/>
          <a:stretch>
            <a:fillRect/>
          </a:stretch>
        </p:blipFill>
        <p:spPr>
          <a:xfrm>
            <a:off x="1943100" y="1081105"/>
            <a:ext cx="5257800" cy="5397500"/>
          </a:xfrm>
          <a:prstGeom prst="rect">
            <a:avLst/>
          </a:prstGeom>
        </p:spPr>
      </p:pic>
      <p:sp>
        <p:nvSpPr>
          <p:cNvPr id="7" name="Ovale 6"/>
          <p:cNvSpPr/>
          <p:nvPr/>
        </p:nvSpPr>
        <p:spPr>
          <a:xfrm>
            <a:off x="2008758" y="1572803"/>
            <a:ext cx="582042" cy="583655"/>
          </a:xfrm>
          <a:prstGeom prst="ellipse">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800" dirty="0" smtClean="0"/>
              <a:t>-320 </a:t>
            </a:r>
            <a:r>
              <a:rPr lang="it-IT" sz="800" dirty="0" err="1" smtClean="0"/>
              <a:t>mV</a:t>
            </a:r>
            <a:endParaRPr lang="it-IT" sz="800" dirty="0"/>
          </a:p>
        </p:txBody>
      </p:sp>
      <p:sp>
        <p:nvSpPr>
          <p:cNvPr id="8" name="Ovale 7"/>
          <p:cNvSpPr/>
          <p:nvPr/>
        </p:nvSpPr>
        <p:spPr>
          <a:xfrm>
            <a:off x="2008758" y="5588306"/>
            <a:ext cx="582042" cy="583655"/>
          </a:xfrm>
          <a:prstGeom prst="ellipse">
            <a:avLst/>
          </a:prstGeom>
          <a:solidFill>
            <a:srgbClr val="7F7F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800" dirty="0" smtClean="0"/>
              <a:t>+816 </a:t>
            </a:r>
            <a:r>
              <a:rPr lang="it-IT" sz="800" dirty="0" err="1" smtClean="0"/>
              <a:t>mV</a:t>
            </a:r>
            <a:endParaRPr lang="it-IT" sz="800" dirty="0"/>
          </a:p>
        </p:txBody>
      </p:sp>
      <p:sp>
        <p:nvSpPr>
          <p:cNvPr id="10" name="Ovale 9"/>
          <p:cNvSpPr/>
          <p:nvPr/>
        </p:nvSpPr>
        <p:spPr>
          <a:xfrm>
            <a:off x="6751347" y="1579675"/>
            <a:ext cx="582042" cy="583655"/>
          </a:xfrm>
          <a:prstGeom prst="ellipse">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800" dirty="0" smtClean="0"/>
              <a:t>52,6 kcal</a:t>
            </a:r>
            <a:endParaRPr lang="it-IT" sz="800" dirty="0"/>
          </a:p>
        </p:txBody>
      </p:sp>
      <p:sp>
        <p:nvSpPr>
          <p:cNvPr id="11" name="Ovale 10"/>
          <p:cNvSpPr/>
          <p:nvPr/>
        </p:nvSpPr>
        <p:spPr>
          <a:xfrm>
            <a:off x="6751347" y="5880133"/>
            <a:ext cx="582042" cy="583655"/>
          </a:xfrm>
          <a:prstGeom prst="ellipse">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800" dirty="0" smtClean="0"/>
              <a:t>0 kcal</a:t>
            </a:r>
            <a:endParaRPr lang="it-IT" sz="800" dirty="0"/>
          </a:p>
        </p:txBody>
      </p:sp>
      <p:sp>
        <p:nvSpPr>
          <p:cNvPr id="12" name="CasellaDiTesto 11"/>
          <p:cNvSpPr txBox="1"/>
          <p:nvPr/>
        </p:nvSpPr>
        <p:spPr>
          <a:xfrm>
            <a:off x="7200900" y="2553352"/>
            <a:ext cx="1708183" cy="369332"/>
          </a:xfrm>
          <a:prstGeom prst="rect">
            <a:avLst/>
          </a:prstGeom>
          <a:noFill/>
        </p:spPr>
        <p:txBody>
          <a:bodyPr wrap="none" rtlCol="0">
            <a:spAutoFit/>
          </a:bodyPr>
          <a:lstStyle/>
          <a:p>
            <a:r>
              <a:rPr lang="it-IT" dirty="0" smtClean="0"/>
              <a:t>52,6 kcal=</a:t>
            </a:r>
            <a:r>
              <a:rPr lang="it-IT" dirty="0"/>
              <a:t>220 </a:t>
            </a:r>
            <a:r>
              <a:rPr lang="it-IT" dirty="0" err="1" smtClean="0"/>
              <a:t>kJ</a:t>
            </a:r>
            <a:endParaRPr lang="it-IT" dirty="0"/>
          </a:p>
        </p:txBody>
      </p:sp>
      <p:cxnSp>
        <p:nvCxnSpPr>
          <p:cNvPr id="23" name="Connettore 2 22"/>
          <p:cNvCxnSpPr/>
          <p:nvPr/>
        </p:nvCxnSpPr>
        <p:spPr>
          <a:xfrm>
            <a:off x="2310385" y="2163330"/>
            <a:ext cx="0" cy="3424976"/>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4" name="Connettore 2 23"/>
          <p:cNvCxnSpPr/>
          <p:nvPr/>
        </p:nvCxnSpPr>
        <p:spPr>
          <a:xfrm>
            <a:off x="7200294" y="2156458"/>
            <a:ext cx="0" cy="3716803"/>
          </a:xfrm>
          <a:prstGeom prst="straightConnector1">
            <a:avLst/>
          </a:prstGeom>
          <a:ln>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696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3"/>
          <a:stretch>
            <a:fillRect/>
          </a:stretch>
        </p:blipFill>
        <p:spPr>
          <a:xfrm>
            <a:off x="322059" y="1926462"/>
            <a:ext cx="4292600" cy="1951182"/>
          </a:xfrm>
          <a:prstGeom prst="rect">
            <a:avLst/>
          </a:prstGeom>
        </p:spPr>
      </p:pic>
      <p:sp>
        <p:nvSpPr>
          <p:cNvPr id="2" name="Titolo 1"/>
          <p:cNvSpPr>
            <a:spLocks noGrp="1"/>
          </p:cNvSpPr>
          <p:nvPr>
            <p:ph type="ctrTitle"/>
          </p:nvPr>
        </p:nvSpPr>
        <p:spPr>
          <a:xfrm>
            <a:off x="685800" y="279186"/>
            <a:ext cx="7772400" cy="914176"/>
          </a:xfrm>
        </p:spPr>
        <p:txBody>
          <a:bodyPr>
            <a:noAutofit/>
          </a:bodyPr>
          <a:lstStyle/>
          <a:p>
            <a:r>
              <a:rPr lang="it-IT" sz="2800" dirty="0" smtClean="0"/>
              <a:t>L’ossidazione del NADH è accoppiata al trasporto di 10 H</a:t>
            </a:r>
            <a:r>
              <a:rPr lang="it-IT" sz="2800" baseline="30000" dirty="0" smtClean="0"/>
              <a:t>+</a:t>
            </a:r>
            <a:r>
              <a:rPr lang="it-IT" sz="2800" dirty="0" smtClean="0"/>
              <a:t> nello spazio inter-membrana del mitocondrio</a:t>
            </a:r>
            <a:endParaRPr lang="it-IT" sz="2800" dirty="0"/>
          </a:p>
        </p:txBody>
      </p:sp>
      <p:sp>
        <p:nvSpPr>
          <p:cNvPr id="9" name="Sottotitolo 8"/>
          <p:cNvSpPr>
            <a:spLocks noGrp="1"/>
          </p:cNvSpPr>
          <p:nvPr>
            <p:ph type="subTitle" idx="1"/>
          </p:nvPr>
        </p:nvSpPr>
        <p:spPr>
          <a:xfrm>
            <a:off x="1092200" y="5252143"/>
            <a:ext cx="6400800" cy="1055665"/>
          </a:xfrm>
        </p:spPr>
        <p:txBody>
          <a:bodyPr>
            <a:normAutofit fontScale="55000" lnSpcReduction="20000"/>
          </a:bodyPr>
          <a:lstStyle/>
          <a:p>
            <a:r>
              <a:rPr lang="it-IT" sz="4500" i="1" dirty="0" smtClean="0">
                <a:solidFill>
                  <a:schemeClr val="tx1"/>
                </a:solidFill>
              </a:rPr>
              <a:t>si genera un’altra forma di energia potenziale:</a:t>
            </a:r>
          </a:p>
          <a:p>
            <a:r>
              <a:rPr lang="it-IT" sz="4500" i="1" dirty="0" smtClean="0">
                <a:solidFill>
                  <a:schemeClr val="tx1"/>
                </a:solidFill>
              </a:rPr>
              <a:t>la forza motrice protonica</a:t>
            </a:r>
          </a:p>
          <a:p>
            <a:r>
              <a:rPr lang="it-IT" i="1" dirty="0" smtClean="0">
                <a:solidFill>
                  <a:schemeClr val="tx1"/>
                </a:solidFill>
              </a:rPr>
              <a:t>“batteria carica”</a:t>
            </a:r>
            <a:endParaRPr lang="it-IT" i="1" dirty="0">
              <a:solidFill>
                <a:schemeClr val="tx1"/>
              </a:solidFill>
            </a:endParaRPr>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5</a:t>
            </a:fld>
            <a:endParaRPr lang="it-IT"/>
          </a:p>
        </p:txBody>
      </p:sp>
      <p:pic>
        <p:nvPicPr>
          <p:cNvPr id="8" name="Immagine 7"/>
          <p:cNvPicPr>
            <a:picLocks noChangeAspect="1"/>
          </p:cNvPicPr>
          <p:nvPr/>
        </p:nvPicPr>
        <p:blipFill>
          <a:blip r:embed="rId4"/>
          <a:stretch>
            <a:fillRect/>
          </a:stretch>
        </p:blipFill>
        <p:spPr>
          <a:xfrm>
            <a:off x="4614659" y="1398235"/>
            <a:ext cx="4208029" cy="3714005"/>
          </a:xfrm>
          <a:prstGeom prst="rect">
            <a:avLst/>
          </a:prstGeom>
        </p:spPr>
      </p:pic>
    </p:spTree>
    <p:extLst>
      <p:ext uri="{BB962C8B-B14F-4D97-AF65-F5344CB8AC3E}">
        <p14:creationId xmlns:p14="http://schemas.microsoft.com/office/powerpoint/2010/main" val="213269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smtClean="0"/>
              <a:t>Calcolo dell’energia potenziale della forza motrice protonica e della resa energetica della trasformazione di energia</a:t>
            </a:r>
            <a:endParaRPr lang="it-IT" sz="2800" dirty="0"/>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6</a:t>
            </a:fld>
            <a:endParaRPr lang="it-IT"/>
          </a:p>
        </p:txBody>
      </p:sp>
      <p:pic>
        <p:nvPicPr>
          <p:cNvPr id="7" name="Immagine 6"/>
          <p:cNvPicPr>
            <a:picLocks noChangeAspect="1"/>
          </p:cNvPicPr>
          <p:nvPr/>
        </p:nvPicPr>
        <p:blipFill>
          <a:blip r:embed="rId3"/>
          <a:stretch>
            <a:fillRect/>
          </a:stretch>
        </p:blipFill>
        <p:spPr>
          <a:xfrm>
            <a:off x="457200" y="1417638"/>
            <a:ext cx="4478220" cy="5196195"/>
          </a:xfrm>
          <a:prstGeom prst="rect">
            <a:avLst/>
          </a:prstGeom>
        </p:spPr>
      </p:pic>
      <p:sp>
        <p:nvSpPr>
          <p:cNvPr id="6" name="Rettangolo 5"/>
          <p:cNvSpPr/>
          <p:nvPr/>
        </p:nvSpPr>
        <p:spPr>
          <a:xfrm>
            <a:off x="457200" y="4130862"/>
            <a:ext cx="3949364" cy="979169"/>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1600" dirty="0" smtClean="0">
                <a:solidFill>
                  <a:srgbClr val="000000"/>
                </a:solidFill>
              </a:rPr>
              <a:t>si usa quest’equazione</a:t>
            </a:r>
          </a:p>
          <a:p>
            <a:pPr marL="285750" indent="-285750">
              <a:buFont typeface="Arial"/>
              <a:buChar char="•"/>
            </a:pPr>
            <a:endParaRPr lang="it-IT" sz="1600" dirty="0">
              <a:solidFill>
                <a:srgbClr val="000000"/>
              </a:solidFill>
            </a:endParaRPr>
          </a:p>
        </p:txBody>
      </p:sp>
      <p:pic>
        <p:nvPicPr>
          <p:cNvPr id="10" name="Immagine 9"/>
          <p:cNvPicPr>
            <a:picLocks noChangeAspect="1"/>
          </p:cNvPicPr>
          <p:nvPr/>
        </p:nvPicPr>
        <p:blipFill>
          <a:blip r:embed="rId4"/>
          <a:stretch>
            <a:fillRect/>
          </a:stretch>
        </p:blipFill>
        <p:spPr>
          <a:xfrm>
            <a:off x="4963127" y="1417638"/>
            <a:ext cx="3723673" cy="1954199"/>
          </a:xfrm>
          <a:prstGeom prst="rect">
            <a:avLst/>
          </a:prstGeom>
        </p:spPr>
      </p:pic>
      <p:sp>
        <p:nvSpPr>
          <p:cNvPr id="11" name="Rettangolo 10"/>
          <p:cNvSpPr/>
          <p:nvPr/>
        </p:nvSpPr>
        <p:spPr>
          <a:xfrm>
            <a:off x="4963127" y="3380077"/>
            <a:ext cx="3813761" cy="2811317"/>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it-IT" dirty="0" smtClean="0">
                <a:solidFill>
                  <a:srgbClr val="000000"/>
                </a:solidFill>
              </a:rPr>
              <a:t>Ottenuti questi dati sperimentali:</a:t>
            </a:r>
            <a:endParaRPr lang="it-IT" dirty="0">
              <a:solidFill>
                <a:srgbClr val="000000"/>
              </a:solidFill>
            </a:endParaRPr>
          </a:p>
          <a:p>
            <a:pPr marL="285750" indent="-285750">
              <a:buFont typeface="Arial"/>
              <a:buChar char="•"/>
            </a:pPr>
            <a:r>
              <a:rPr lang="it-IT" sz="1600" dirty="0">
                <a:solidFill>
                  <a:srgbClr val="000000"/>
                </a:solidFill>
              </a:rPr>
              <a:t>il delta </a:t>
            </a:r>
            <a:r>
              <a:rPr lang="it-IT" sz="1600" dirty="0" err="1">
                <a:solidFill>
                  <a:srgbClr val="000000"/>
                </a:solidFill>
              </a:rPr>
              <a:t>pH</a:t>
            </a:r>
            <a:r>
              <a:rPr lang="it-IT" sz="1600" dirty="0">
                <a:solidFill>
                  <a:srgbClr val="000000"/>
                </a:solidFill>
              </a:rPr>
              <a:t>=0,75 </a:t>
            </a:r>
          </a:p>
          <a:p>
            <a:pPr marL="285750" indent="-285750">
              <a:buFont typeface="Arial"/>
              <a:buChar char="•"/>
            </a:pPr>
            <a:r>
              <a:rPr lang="it-IT" sz="1600" dirty="0">
                <a:solidFill>
                  <a:srgbClr val="000000"/>
                </a:solidFill>
              </a:rPr>
              <a:t>il delta psi=</a:t>
            </a:r>
            <a:r>
              <a:rPr lang="it-IT" sz="1600" dirty="0" smtClean="0">
                <a:solidFill>
                  <a:srgbClr val="000000"/>
                </a:solidFill>
              </a:rPr>
              <a:t>0,15</a:t>
            </a:r>
          </a:p>
          <a:p>
            <a:pPr marL="285750" indent="-285750">
              <a:buFont typeface="Arial"/>
              <a:buChar char="•"/>
            </a:pPr>
            <a:r>
              <a:rPr lang="it-IT" sz="1600" dirty="0" smtClean="0">
                <a:solidFill>
                  <a:srgbClr val="000000"/>
                </a:solidFill>
              </a:rPr>
              <a:t>la t=37°C=310 K</a:t>
            </a:r>
            <a:endParaRPr lang="it-IT" sz="1600" dirty="0">
              <a:solidFill>
                <a:srgbClr val="000000"/>
              </a:solidFill>
            </a:endParaRPr>
          </a:p>
          <a:p>
            <a:pPr marL="285750" indent="-285750">
              <a:buFont typeface="Arial"/>
              <a:buChar char="•"/>
            </a:pPr>
            <a:r>
              <a:rPr lang="it-IT" b="1" dirty="0" smtClean="0">
                <a:solidFill>
                  <a:srgbClr val="0000FF"/>
                </a:solidFill>
              </a:rPr>
              <a:t>Si può calcolare che ΔG= 190 </a:t>
            </a:r>
            <a:r>
              <a:rPr lang="it-IT" b="1" dirty="0" err="1" smtClean="0">
                <a:solidFill>
                  <a:srgbClr val="0000FF"/>
                </a:solidFill>
              </a:rPr>
              <a:t>kJ</a:t>
            </a:r>
            <a:endParaRPr lang="it-IT" dirty="0"/>
          </a:p>
          <a:p>
            <a:pPr marL="285750" indent="-285750">
              <a:buFont typeface="Arial"/>
              <a:buChar char="•"/>
            </a:pPr>
            <a:r>
              <a:rPr lang="it-IT" i="1" dirty="0" smtClean="0">
                <a:solidFill>
                  <a:srgbClr val="FF0000"/>
                </a:solidFill>
              </a:rPr>
              <a:t>MEMO</a:t>
            </a:r>
          </a:p>
          <a:p>
            <a:pPr marL="285750" indent="-285750">
              <a:buFont typeface="Arial"/>
              <a:buChar char="•"/>
            </a:pPr>
            <a:r>
              <a:rPr lang="it-IT" b="1" dirty="0" smtClean="0">
                <a:solidFill>
                  <a:srgbClr val="0000FF"/>
                </a:solidFill>
              </a:rPr>
              <a:t>ΔG OSSIDAZIONE NADH=-220 </a:t>
            </a:r>
            <a:r>
              <a:rPr lang="it-IT" b="1" dirty="0" err="1" smtClean="0">
                <a:solidFill>
                  <a:srgbClr val="0000FF"/>
                </a:solidFill>
              </a:rPr>
              <a:t>kJ</a:t>
            </a:r>
            <a:endParaRPr lang="it-IT" b="1" dirty="0" smtClean="0">
              <a:solidFill>
                <a:srgbClr val="0000FF"/>
              </a:solidFill>
            </a:endParaRPr>
          </a:p>
          <a:p>
            <a:pPr marL="285750" indent="-285750">
              <a:buFont typeface="Arial"/>
              <a:buChar char="•"/>
            </a:pPr>
            <a:r>
              <a:rPr lang="it-IT" b="1" i="1" dirty="0" smtClean="0">
                <a:solidFill>
                  <a:srgbClr val="FF0000"/>
                </a:solidFill>
              </a:rPr>
              <a:t>RESA MOLTO ALTA </a:t>
            </a:r>
          </a:p>
          <a:p>
            <a:pPr marL="285750" indent="-285750">
              <a:buFont typeface="Arial"/>
              <a:buChar char="•"/>
            </a:pPr>
            <a:r>
              <a:rPr lang="it-IT" b="1" dirty="0" smtClean="0">
                <a:solidFill>
                  <a:srgbClr val="0000FF"/>
                </a:solidFill>
              </a:rPr>
              <a:t>|ΔG|</a:t>
            </a:r>
            <a:r>
              <a:rPr lang="it-IT" b="1" baseline="-25000" dirty="0" smtClean="0">
                <a:solidFill>
                  <a:srgbClr val="0000FF"/>
                </a:solidFill>
              </a:rPr>
              <a:t>NADH</a:t>
            </a:r>
            <a:r>
              <a:rPr lang="it-IT" b="1" dirty="0" smtClean="0">
                <a:solidFill>
                  <a:srgbClr val="0000FF"/>
                </a:solidFill>
              </a:rPr>
              <a:t>/|ΔG|</a:t>
            </a:r>
            <a:r>
              <a:rPr lang="it-IT" b="1" baseline="-25000" dirty="0" smtClean="0">
                <a:solidFill>
                  <a:srgbClr val="0000FF"/>
                </a:solidFill>
              </a:rPr>
              <a:t>H+</a:t>
            </a:r>
            <a:r>
              <a:rPr lang="it-IT" b="1" dirty="0" smtClean="0">
                <a:solidFill>
                  <a:srgbClr val="0000FF"/>
                </a:solidFill>
              </a:rPr>
              <a:t> = 190/220=</a:t>
            </a:r>
            <a:r>
              <a:rPr lang="it-IT" b="1" dirty="0" smtClean="0">
                <a:solidFill>
                  <a:srgbClr val="FF0000"/>
                </a:solidFill>
              </a:rPr>
              <a:t>86,4%</a:t>
            </a:r>
          </a:p>
          <a:p>
            <a:pPr marL="285750" indent="-285750">
              <a:buFont typeface="Arial"/>
              <a:buChar char="•"/>
            </a:pPr>
            <a:r>
              <a:rPr lang="it-IT" b="1" dirty="0">
                <a:solidFill>
                  <a:srgbClr val="FF0000"/>
                </a:solidFill>
              </a:rPr>
              <a:t>Però, 13,6% se ne va in calore</a:t>
            </a:r>
          </a:p>
        </p:txBody>
      </p:sp>
    </p:spTree>
    <p:extLst>
      <p:ext uri="{BB962C8B-B14F-4D97-AF65-F5344CB8AC3E}">
        <p14:creationId xmlns:p14="http://schemas.microsoft.com/office/powerpoint/2010/main" val="1777015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178061"/>
            <a:ext cx="7772400" cy="2422389"/>
          </a:xfrm>
        </p:spPr>
        <p:txBody>
          <a:bodyPr>
            <a:normAutofit fontScale="90000"/>
          </a:bodyPr>
          <a:lstStyle/>
          <a:p>
            <a:r>
              <a:rPr lang="it-IT" dirty="0" smtClean="0"/>
              <a:t>La frazione di energia libera di ossidazione del NADH utilizzata per la fosforilazione dell’ATP è circa il 40%</a:t>
            </a:r>
            <a:endParaRPr lang="it-IT" dirty="0"/>
          </a:p>
        </p:txBody>
      </p:sp>
      <p:sp>
        <p:nvSpPr>
          <p:cNvPr id="3" name="Segnaposto contenuto 2"/>
          <p:cNvSpPr>
            <a:spLocks noGrp="1"/>
          </p:cNvSpPr>
          <p:nvPr>
            <p:ph type="subTitle" idx="1"/>
          </p:nvPr>
        </p:nvSpPr>
        <p:spPr/>
        <p:txBody>
          <a:bodyPr>
            <a:normAutofit fontScale="70000" lnSpcReduction="20000"/>
          </a:bodyPr>
          <a:lstStyle/>
          <a:p>
            <a:r>
              <a:rPr lang="it-IT" dirty="0" smtClean="0"/>
              <a:t>L’ossidazione di una mole di NADH+H</a:t>
            </a:r>
            <a:r>
              <a:rPr lang="it-IT" baseline="30000" dirty="0" smtClean="0"/>
              <a:t>+</a:t>
            </a:r>
            <a:r>
              <a:rPr lang="it-IT" dirty="0" smtClean="0"/>
              <a:t> (ΔG=-220 </a:t>
            </a:r>
            <a:r>
              <a:rPr lang="it-IT" dirty="0" err="1" smtClean="0"/>
              <a:t>kJ</a:t>
            </a:r>
            <a:r>
              <a:rPr lang="it-IT" dirty="0" smtClean="0"/>
              <a:t>) genera 2.5 moli di ATP (ΔG</a:t>
            </a:r>
            <a:r>
              <a:rPr lang="it-IT" dirty="0"/>
              <a:t>=</a:t>
            </a:r>
            <a:r>
              <a:rPr lang="it-IT" dirty="0" smtClean="0"/>
              <a:t>-30,5 </a:t>
            </a:r>
            <a:r>
              <a:rPr lang="it-IT" dirty="0" err="1" smtClean="0"/>
              <a:t>kJ</a:t>
            </a:r>
            <a:r>
              <a:rPr lang="it-IT" dirty="0" smtClean="0"/>
              <a:t> x 3 = - 91,5 </a:t>
            </a:r>
            <a:r>
              <a:rPr lang="it-IT" dirty="0" err="1" smtClean="0"/>
              <a:t>kJ</a:t>
            </a:r>
            <a:r>
              <a:rPr lang="it-IT" dirty="0" smtClean="0"/>
              <a:t>) </a:t>
            </a:r>
          </a:p>
          <a:p>
            <a:r>
              <a:rPr lang="it-IT" dirty="0" smtClean="0"/>
              <a:t>RESA = circa 40%</a:t>
            </a:r>
          </a:p>
          <a:p>
            <a:r>
              <a:rPr lang="it-IT" dirty="0" smtClean="0">
                <a:solidFill>
                  <a:srgbClr val="FF0000"/>
                </a:solidFill>
              </a:rPr>
              <a:t>Però, 60% se ne va in calore</a:t>
            </a:r>
          </a:p>
          <a:p>
            <a:pPr marL="0" indent="0">
              <a:buNone/>
            </a:pPr>
            <a:endParaRPr lang="it-IT" dirty="0"/>
          </a:p>
        </p:txBody>
      </p:sp>
      <p:sp>
        <p:nvSpPr>
          <p:cNvPr id="4" name="Segnaposto data 3"/>
          <p:cNvSpPr>
            <a:spLocks noGrp="1"/>
          </p:cNvSpPr>
          <p:nvPr>
            <p:ph type="dt" sz="half" idx="10"/>
          </p:nvPr>
        </p:nvSpPr>
        <p:spPr/>
        <p:txBody>
          <a:bodyPr/>
          <a:lstStyle/>
          <a:p>
            <a:r>
              <a:rPr lang="it-IT" smtClean="0"/>
              <a:t>14/11/2019</a:t>
            </a:r>
            <a:endParaRPr lang="it-IT"/>
          </a:p>
        </p:txBody>
      </p:sp>
      <p:sp>
        <p:nvSpPr>
          <p:cNvPr id="5" name="Segnaposto piè di pagina 4"/>
          <p:cNvSpPr>
            <a:spLocks noGrp="1"/>
          </p:cNvSpPr>
          <p:nvPr>
            <p:ph type="ftr" sz="quarter" idx="11"/>
          </p:nvPr>
        </p:nvSpPr>
        <p:spPr/>
        <p:txBody>
          <a:bodyPr/>
          <a:lstStyle/>
          <a:p>
            <a:r>
              <a:rPr lang="it-IT" smtClean="0"/>
              <a:t>091FA - BIOCHIMICA APPLICATA MEDICA  </a:t>
            </a:r>
            <a:endParaRPr lang="it-IT"/>
          </a:p>
        </p:txBody>
      </p:sp>
      <p:sp>
        <p:nvSpPr>
          <p:cNvPr id="6" name="Segnaposto numero diapositiva 5"/>
          <p:cNvSpPr>
            <a:spLocks noGrp="1"/>
          </p:cNvSpPr>
          <p:nvPr>
            <p:ph type="sldNum" sz="quarter" idx="12"/>
          </p:nvPr>
        </p:nvSpPr>
        <p:spPr/>
        <p:txBody>
          <a:bodyPr/>
          <a:lstStyle/>
          <a:p>
            <a:fld id="{44F34BE4-BD7D-3F40-9B22-056AFC04D3B3}" type="slidenum">
              <a:rPr lang="it-IT" smtClean="0"/>
              <a:t>7</a:t>
            </a:fld>
            <a:endParaRPr lang="it-IT"/>
          </a:p>
        </p:txBody>
      </p:sp>
    </p:spTree>
    <p:extLst>
      <p:ext uri="{BB962C8B-B14F-4D97-AF65-F5344CB8AC3E}">
        <p14:creationId xmlns:p14="http://schemas.microsoft.com/office/powerpoint/2010/main" val="30149081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9846"/>
            <a:ext cx="8229600" cy="1010520"/>
          </a:xfrm>
        </p:spPr>
        <p:txBody>
          <a:bodyPr>
            <a:noAutofit/>
          </a:bodyPr>
          <a:lstStyle/>
          <a:p>
            <a:r>
              <a:rPr lang="it-IT" sz="3200" dirty="0" smtClean="0"/>
              <a:t>Verifica nella letteratura</a:t>
            </a:r>
            <a:br>
              <a:rPr lang="it-IT" sz="3200" dirty="0" smtClean="0"/>
            </a:br>
            <a:r>
              <a:rPr lang="it-IT" sz="2000" dirty="0" err="1" smtClean="0"/>
              <a:t>η</a:t>
            </a:r>
            <a:r>
              <a:rPr lang="it-IT" sz="2000" dirty="0" smtClean="0"/>
              <a:t> (</a:t>
            </a:r>
            <a:r>
              <a:rPr lang="it-IT" sz="2000" dirty="0" err="1" smtClean="0"/>
              <a:t>eta</a:t>
            </a:r>
            <a:r>
              <a:rPr lang="it-IT" sz="2000" dirty="0" smtClean="0"/>
              <a:t>) = efficienza termodinamica</a:t>
            </a:r>
            <a:endParaRPr lang="it-IT" sz="2000" dirty="0"/>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8</a:t>
            </a:fld>
            <a:endParaRPr lang="it-IT"/>
          </a:p>
        </p:txBody>
      </p:sp>
      <p:pic>
        <p:nvPicPr>
          <p:cNvPr id="6" name="Immagine 5"/>
          <p:cNvPicPr>
            <a:picLocks noChangeAspect="1"/>
          </p:cNvPicPr>
          <p:nvPr/>
        </p:nvPicPr>
        <p:blipFill>
          <a:blip r:embed="rId2"/>
          <a:stretch>
            <a:fillRect/>
          </a:stretch>
        </p:blipFill>
        <p:spPr>
          <a:xfrm>
            <a:off x="1346449" y="1238468"/>
            <a:ext cx="6527425" cy="2694996"/>
          </a:xfrm>
          <a:prstGeom prst="rect">
            <a:avLst/>
          </a:prstGeom>
        </p:spPr>
      </p:pic>
      <p:pic>
        <p:nvPicPr>
          <p:cNvPr id="7" name="Immagine 6"/>
          <p:cNvPicPr>
            <a:picLocks noChangeAspect="1"/>
          </p:cNvPicPr>
          <p:nvPr/>
        </p:nvPicPr>
        <p:blipFill>
          <a:blip r:embed="rId3"/>
          <a:stretch>
            <a:fillRect/>
          </a:stretch>
        </p:blipFill>
        <p:spPr>
          <a:xfrm>
            <a:off x="1866900" y="3851275"/>
            <a:ext cx="5397500" cy="2870200"/>
          </a:xfrm>
          <a:prstGeom prst="rect">
            <a:avLst/>
          </a:prstGeom>
        </p:spPr>
      </p:pic>
    </p:spTree>
    <p:extLst>
      <p:ext uri="{BB962C8B-B14F-4D97-AF65-F5344CB8AC3E}">
        <p14:creationId xmlns:p14="http://schemas.microsoft.com/office/powerpoint/2010/main" val="14838534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La termogenesi mitocondriale dipende dalla velocità di ossidazione del NADH</a:t>
            </a:r>
            <a:endParaRPr lang="it-IT" dirty="0"/>
          </a:p>
        </p:txBody>
      </p:sp>
      <p:sp>
        <p:nvSpPr>
          <p:cNvPr id="6" name="Sottotitolo 5"/>
          <p:cNvSpPr>
            <a:spLocks noGrp="1"/>
          </p:cNvSpPr>
          <p:nvPr>
            <p:ph type="subTitle" idx="1"/>
          </p:nvPr>
        </p:nvSpPr>
        <p:spPr/>
        <p:txBody>
          <a:bodyPr/>
          <a:lstStyle/>
          <a:p>
            <a:r>
              <a:rPr lang="it-IT" dirty="0" smtClean="0"/>
              <a:t>La velocità di ossidazione di NADH è misurata ed espressa come </a:t>
            </a:r>
          </a:p>
          <a:p>
            <a:r>
              <a:rPr lang="it-IT" dirty="0" smtClean="0"/>
              <a:t>consumo di O</a:t>
            </a:r>
            <a:r>
              <a:rPr lang="it-IT" baseline="-25000" dirty="0" smtClean="0"/>
              <a:t>2</a:t>
            </a:r>
            <a:endParaRPr lang="it-IT" baseline="-25000" dirty="0"/>
          </a:p>
        </p:txBody>
      </p:sp>
      <p:sp>
        <p:nvSpPr>
          <p:cNvPr id="3" name="Segnaposto data 2"/>
          <p:cNvSpPr>
            <a:spLocks noGrp="1"/>
          </p:cNvSpPr>
          <p:nvPr>
            <p:ph type="dt" sz="half" idx="10"/>
          </p:nvPr>
        </p:nvSpPr>
        <p:spPr/>
        <p:txBody>
          <a:bodyPr/>
          <a:lstStyle/>
          <a:p>
            <a:r>
              <a:rPr lang="it-IT" smtClean="0"/>
              <a:t>14/11/2019</a:t>
            </a:r>
            <a:endParaRPr lang="it-IT"/>
          </a:p>
        </p:txBody>
      </p:sp>
      <p:sp>
        <p:nvSpPr>
          <p:cNvPr id="4" name="Segnaposto piè di pagina 3"/>
          <p:cNvSpPr>
            <a:spLocks noGrp="1"/>
          </p:cNvSpPr>
          <p:nvPr>
            <p:ph type="ftr" sz="quarter" idx="11"/>
          </p:nvPr>
        </p:nvSpPr>
        <p:spPr/>
        <p:txBody>
          <a:bodyPr/>
          <a:lstStyle/>
          <a:p>
            <a:r>
              <a:rPr lang="it-IT" smtClean="0"/>
              <a:t>091FA - BIOCHIMICA APPLICATA MEDICA  </a:t>
            </a:r>
            <a:endParaRPr lang="it-IT"/>
          </a:p>
        </p:txBody>
      </p:sp>
      <p:sp>
        <p:nvSpPr>
          <p:cNvPr id="5" name="Segnaposto numero diapositiva 4"/>
          <p:cNvSpPr>
            <a:spLocks noGrp="1"/>
          </p:cNvSpPr>
          <p:nvPr>
            <p:ph type="sldNum" sz="quarter" idx="12"/>
          </p:nvPr>
        </p:nvSpPr>
        <p:spPr/>
        <p:txBody>
          <a:bodyPr/>
          <a:lstStyle/>
          <a:p>
            <a:fld id="{44F34BE4-BD7D-3F40-9B22-056AFC04D3B3}" type="slidenum">
              <a:rPr lang="it-IT" smtClean="0"/>
              <a:t>9</a:t>
            </a:fld>
            <a:endParaRPr lang="it-IT"/>
          </a:p>
        </p:txBody>
      </p:sp>
    </p:spTree>
    <p:extLst>
      <p:ext uri="{BB962C8B-B14F-4D97-AF65-F5344CB8AC3E}">
        <p14:creationId xmlns:p14="http://schemas.microsoft.com/office/powerpoint/2010/main" val="30766584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2762</TotalTime>
  <Words>4332</Words>
  <Application>Microsoft Macintosh PowerPoint</Application>
  <PresentationFormat>Presentazione su schermo (4:3)</PresentationFormat>
  <Paragraphs>379</Paragraphs>
  <Slides>39</Slides>
  <Notes>28</Notes>
  <HiddenSlides>0</HiddenSlides>
  <MMClips>0</MMClips>
  <ScaleCrop>false</ScaleCrop>
  <HeadingPairs>
    <vt:vector size="4" baseType="variant">
      <vt:variant>
        <vt:lpstr>Tema</vt:lpstr>
      </vt:variant>
      <vt:variant>
        <vt:i4>1</vt:i4>
      </vt:variant>
      <vt:variant>
        <vt:lpstr>Titoli diapositive</vt:lpstr>
      </vt:variant>
      <vt:variant>
        <vt:i4>39</vt:i4>
      </vt:variant>
    </vt:vector>
  </HeadingPairs>
  <TitlesOfParts>
    <vt:vector size="40" baseType="lpstr">
      <vt:lpstr>Tema di Office</vt:lpstr>
      <vt:lpstr>Lezione 20</vt:lpstr>
      <vt:lpstr>Calcoliamo la termogenesi basale</vt:lpstr>
      <vt:lpstr>Presentazione di PowerPoint</vt:lpstr>
      <vt:lpstr>L’energia libera di ossidazione del NADH due e- sono ceduti alla catena di trasporto ed acquisiti dall’ossigeno (atomo)  </vt:lpstr>
      <vt:lpstr>L’ossidazione del NADH è accoppiata al trasporto di 10 H+ nello spazio inter-membrana del mitocondrio</vt:lpstr>
      <vt:lpstr>Calcolo dell’energia potenziale della forza motrice protonica e della resa energetica della trasformazione di energia</vt:lpstr>
      <vt:lpstr>La frazione di energia libera di ossidazione del NADH utilizzata per la fosforilazione dell’ATP è circa il 40%</vt:lpstr>
      <vt:lpstr>Verifica nella letteratura η (eta) = efficienza termodinamica</vt:lpstr>
      <vt:lpstr>La termogenesi mitocondriale dipende dalla velocità di ossidazione del NADH</vt:lpstr>
      <vt:lpstr>Il consumo di ossigeno dipende dalla disponibilità di ADP  (controllo respiratorio)</vt:lpstr>
      <vt:lpstr>La termogenesi </vt:lpstr>
      <vt:lpstr>La produzione di calore dipende dalla temperatura cutanea</vt:lpstr>
      <vt:lpstr>Presentazione di PowerPoint</vt:lpstr>
      <vt:lpstr>Dalle variazioni di cosumo di O2 in funzione della temperatura si può estrapolare la temperatura omeostatica di un organismo</vt:lpstr>
      <vt:lpstr>Presentazione di PowerPoint</vt:lpstr>
      <vt:lpstr>La temperatura omeostatica è indipendente dall’efficienza dell’isolamento termico </vt:lpstr>
      <vt:lpstr>Presentazione di PowerPoint</vt:lpstr>
      <vt:lpstr>Presentazione di PowerPoint</vt:lpstr>
      <vt:lpstr>Tutti gli organi contribuiscono alla termogenesi “normale”</vt:lpstr>
      <vt:lpstr>Termogenesi “d’emergenza”</vt:lpstr>
      <vt:lpstr>Presentazione di PowerPoint</vt:lpstr>
      <vt:lpstr>Presentazione di PowerPoint</vt:lpstr>
      <vt:lpstr>UCP controlla le fughe (leaks) di protoni </vt:lpstr>
      <vt:lpstr>Presentazione di PowerPoint</vt:lpstr>
      <vt:lpstr>UCP è un poro protonico controllato  controllo metabolico rapido da noradrenalina</vt:lpstr>
      <vt:lpstr>UCP è un poro protonico controllato  controllo genico lento da noradrenalina</vt:lpstr>
      <vt:lpstr>L’espressione di UCP1 è regolata da diversi fattori ormonali e cellulari</vt:lpstr>
      <vt:lpstr>Il muscolo come organo termogenico</vt:lpstr>
      <vt:lpstr>Termogenesi muscolare indotta dal disaccoppiamento di SERCA</vt:lpstr>
      <vt:lpstr>Le funzioni metaboliche del tessuto adiposo bianco</vt:lpstr>
      <vt:lpstr>Controllo ormonale della lipolisi</vt:lpstr>
      <vt:lpstr>Schema del metabolismo dell’adipocita bianco nel digiuno e dopo il pasto</vt:lpstr>
      <vt:lpstr>Presentazione di PowerPoint</vt:lpstr>
      <vt:lpstr>La chinasi AMP-dipendente inibisce sia la lipogenesi che la lipolisi  adiposa </vt:lpstr>
      <vt:lpstr>La funzione endocrina degli adipociti bianchi</vt:lpstr>
      <vt:lpstr>Leptina</vt:lpstr>
      <vt:lpstr>Fine</vt:lpstr>
      <vt:lpstr>Appendice</vt:lpstr>
      <vt:lpstr>Il brivido</vt:lpstr>
    </vt:vector>
  </TitlesOfParts>
  <Company>Univ.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Sabina Passamonti</dc:creator>
  <cp:lastModifiedBy>Sabina Passamonti</cp:lastModifiedBy>
  <cp:revision>103</cp:revision>
  <dcterms:created xsi:type="dcterms:W3CDTF">2019-11-12T10:14:51Z</dcterms:created>
  <dcterms:modified xsi:type="dcterms:W3CDTF">2019-11-14T12:02:21Z</dcterms:modified>
</cp:coreProperties>
</file>