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429" r:id="rId2"/>
    <p:sldId id="359" r:id="rId3"/>
    <p:sldId id="407" r:id="rId4"/>
    <p:sldId id="319" r:id="rId5"/>
    <p:sldId id="369" r:id="rId6"/>
    <p:sldId id="370" r:id="rId7"/>
    <p:sldId id="376" r:id="rId8"/>
    <p:sldId id="371" r:id="rId9"/>
    <p:sldId id="278" r:id="rId10"/>
    <p:sldId id="300" r:id="rId11"/>
    <p:sldId id="283" r:id="rId12"/>
    <p:sldId id="441" r:id="rId13"/>
    <p:sldId id="279" r:id="rId14"/>
    <p:sldId id="287" r:id="rId15"/>
    <p:sldId id="375" r:id="rId16"/>
    <p:sldId id="360" r:id="rId17"/>
    <p:sldId id="367" r:id="rId18"/>
    <p:sldId id="372" r:id="rId19"/>
    <p:sldId id="373" r:id="rId20"/>
    <p:sldId id="439" r:id="rId21"/>
    <p:sldId id="257" r:id="rId22"/>
    <p:sldId id="377" r:id="rId23"/>
    <p:sldId id="378" r:id="rId24"/>
    <p:sldId id="291" r:id="rId25"/>
    <p:sldId id="292" r:id="rId26"/>
    <p:sldId id="293" r:id="rId27"/>
    <p:sldId id="294" r:id="rId28"/>
    <p:sldId id="295" r:id="rId29"/>
    <p:sldId id="419" r:id="rId30"/>
    <p:sldId id="306" r:id="rId31"/>
    <p:sldId id="420" r:id="rId32"/>
    <p:sldId id="364" r:id="rId33"/>
    <p:sldId id="410" r:id="rId34"/>
    <p:sldId id="365" r:id="rId35"/>
    <p:sldId id="411" r:id="rId36"/>
    <p:sldId id="413" r:id="rId37"/>
    <p:sldId id="421" r:id="rId38"/>
    <p:sldId id="416" r:id="rId39"/>
    <p:sldId id="417" r:id="rId40"/>
    <p:sldId id="415" r:id="rId41"/>
    <p:sldId id="422" r:id="rId42"/>
    <p:sldId id="383" r:id="rId43"/>
    <p:sldId id="424" r:id="rId44"/>
    <p:sldId id="406" r:id="rId45"/>
    <p:sldId id="399" r:id="rId46"/>
    <p:sldId id="380" r:id="rId47"/>
    <p:sldId id="381" r:id="rId48"/>
    <p:sldId id="385" r:id="rId49"/>
    <p:sldId id="386" r:id="rId50"/>
    <p:sldId id="427" r:id="rId51"/>
    <p:sldId id="428" r:id="rId52"/>
    <p:sldId id="388" r:id="rId53"/>
    <p:sldId id="442" r:id="rId54"/>
    <p:sldId id="327" r:id="rId55"/>
    <p:sldId id="326" r:id="rId56"/>
    <p:sldId id="328" r:id="rId57"/>
    <p:sldId id="329" r:id="rId58"/>
    <p:sldId id="443" r:id="rId59"/>
    <p:sldId id="353" r:id="rId60"/>
    <p:sldId id="259" r:id="rId61"/>
    <p:sldId id="297" r:id="rId62"/>
    <p:sldId id="321" r:id="rId63"/>
    <p:sldId id="356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86331" autoAdjust="0"/>
  </p:normalViewPr>
  <p:slideViewPr>
    <p:cSldViewPr>
      <p:cViewPr varScale="1">
        <p:scale>
          <a:sx n="92" d="100"/>
          <a:sy n="92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6BDEC-0330-4846-9D75-CFD6D682237F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2127C-FA9E-4228-A6E4-BC7D59C22A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66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6E349F-93A0-45DC-9D5F-BB14BE0F68C3}" type="slidenum">
              <a:rPr lang="it-IT" altLang="it-IT" smtClean="0"/>
              <a:pPr algn="r" eaLnBrk="1" hangingPunct="1">
                <a:spcBef>
                  <a:spcPct val="0"/>
                </a:spcBef>
              </a:pPr>
              <a:t>24</a:t>
            </a:fld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79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58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08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84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75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98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39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35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3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7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93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FB8D8-0D8A-4890-AE7E-805770E79BC9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828FA-C3CE-4756-BEFA-ADC4B1843F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32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it/url?sa=i&amp;rct=j&amp;q=&amp;esrc=s&amp;source=images&amp;cd=&amp;ved=2ahUKEwiNs-XLvO7jAhVsMewKHQPwAwQQjRx6BAgBEAQ&amp;url=https://www.internazionale.it/reportage/emanuele-giordana/2018/01/22/trieste-ferriera-inquinamento&amp;psig=AOvVaw33vXl57Fq3_4SIIgXeRo5U&amp;ust=156518871789955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advice.com/app/parco-di-san-giovanni-trieste/86247813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0" y="1080424"/>
            <a:ext cx="9143999" cy="4524315"/>
            <a:chOff x="0" y="1196752"/>
            <a:chExt cx="9143999" cy="4524315"/>
          </a:xfrm>
        </p:grpSpPr>
        <p:sp>
          <p:nvSpPr>
            <p:cNvPr id="2" name="CasellaDiTesto 1"/>
            <p:cNvSpPr txBox="1"/>
            <p:nvPr/>
          </p:nvSpPr>
          <p:spPr>
            <a:xfrm>
              <a:off x="0" y="1196752"/>
              <a:ext cx="9143999" cy="452431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it-IT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SPAZI URBANI E </a:t>
              </a:r>
              <a:r>
                <a:rPr lang="it-IT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PAESAGGIO</a:t>
              </a:r>
            </a:p>
            <a:p>
              <a:pPr algn="ctr"/>
              <a:endPara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it-IT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RELAZIONI </a:t>
              </a:r>
              <a:r>
                <a:rPr lang="it-IT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FUNZIONALI  TRA ELEMENTI  </a:t>
              </a:r>
              <a:r>
                <a:rPr lang="it-IT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NATURALI </a:t>
              </a:r>
            </a:p>
            <a:p>
              <a:pPr algn="ctr"/>
              <a:r>
                <a:rPr lang="it-IT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 SPAZI URBANI</a:t>
              </a:r>
            </a:p>
            <a:p>
              <a:pPr algn="ctr"/>
              <a:endPara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Freccia a destra 3"/>
            <p:cNvSpPr/>
            <p:nvPr/>
          </p:nvSpPr>
          <p:spPr>
            <a:xfrm rot="5400000">
              <a:off x="4102464" y="2667949"/>
              <a:ext cx="958950" cy="684306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199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5" y="0"/>
            <a:ext cx="91514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039316" y="116632"/>
            <a:ext cx="288886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periagricolo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Antonio in Bosco (Trieste)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87162" y="116632"/>
            <a:ext cx="425456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 periurbano, S. Giuseppe (Trieste)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292080" y="116632"/>
            <a:ext cx="350025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Veduta della città di Trieste: il porto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1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trieste zona industrial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" y="0"/>
            <a:ext cx="9133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076056" y="202326"/>
            <a:ext cx="36861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Ferriera, zona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industriale,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Trieste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231139" y="188640"/>
            <a:ext cx="252505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Montedoro, Muggia (TS)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urbiethorti.files.wordpress.com/2019/01/img_0722.jpg?w=6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48808" cy="514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sultati immagini per Trieste parco di san giovann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99101"/>
            <a:ext cx="3456384" cy="612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0399\Desktop\Sonia robaccia Giorgia e Tom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004048" y="112739"/>
            <a:ext cx="380796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Comprensorio di San Giovanni, Trieste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0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20072" y="94065"/>
            <a:ext cx="380796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Iniziativa -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Horti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tergestini -</a:t>
            </a:r>
          </a:p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Comprensorio di San Giovanni, Trieste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10399\Desktop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9512" y="6381062"/>
            <a:ext cx="552638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Progetto «Orti urbani», Rete civica del Comune di Trieste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0399\Desktop\12112444_1047482845302580_87891883080433614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6381062"/>
            <a:ext cx="552638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Progetto «Orti urbani», Rete civica del Comune di Trieste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8928992" cy="63401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it-IT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it-IT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Camminare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esplorare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osservare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azioni che l'uomo compie quotidianamente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nello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spazio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farlo percepisce il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paesaggio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 del suolo, le incisioni, i rilievi, le conformazioni vegetali e le città, infatti, determinano un ruolo importante per la costruzione di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immagini di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 questi elementi non sono sufficienti per comprenderlo.</a:t>
            </a: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 è stratificazione, è </a:t>
            </a:r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relazione, è dinamica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isogna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confrontarsi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sì,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complessità delle forme biologiche e con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l'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inequiparabile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capacità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coevoluzione che legano le diverse specie ai loro ambienti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bisogna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altresì saper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osservare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relazione che esse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intrecciano con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molteplici percorsi di uomini, società 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 nel tempo e nello spazio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i\DOCUMENTI  DI SONIA\ARCHITETTURA FACOLTA'\CORSI DIDATTICA\Anno Accademico  2014-2015 Ciclo Unico Architettura\Progetto e Gestione Risorse Ambientali e Paesaggio\Lezioni e Materiali\Lezioni (lucidi)\Campagne urbane\huerta-no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39"/>
            <a:ext cx="8928992" cy="65248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Nell’attualità, la </a:t>
            </a:r>
            <a:r>
              <a:rPr lang="it-IT" sz="2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realtà dello spazio urbano</a:t>
            </a:r>
            <a:r>
              <a:rPr lang="it-IT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inteso come </a:t>
            </a:r>
            <a:r>
              <a:rPr lang="it-IT" sz="2200" b="1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città esistente </a:t>
            </a:r>
            <a:r>
              <a:rPr lang="it-IT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 presenta in una condizione di profonda evoluzione sia sotto il profilo strutturale che funzionale.</a:t>
            </a:r>
          </a:p>
          <a:p>
            <a:pPr algn="just"/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Motivazioni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cambiamenti climatici, emergenze ambientali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pressione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antropica (aree urbane e non)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ncremento della domanda di mobilità e connessioni (merci/persone)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Inquinamento diffuso</a:t>
            </a:r>
          </a:p>
          <a:p>
            <a:pPr marL="342900" indent="-342900" algn="just">
              <a:buFontTx/>
              <a:buChar char="-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tensione/disconnessione strutturale e funzionale tra la trama del costruito e lo spazio verde naturale e/o semi-naturale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essuto territoriale frammentato; disomogeneità dei suoi elementi costitutivi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isequilibrio morfo-funzionale tra spazio pubblico e privato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econtestualizzazione dei luoghi urbani; perdita di identità</a:t>
            </a:r>
          </a:p>
          <a:p>
            <a:pPr marL="342900" indent="-342900" algn="just">
              <a:buFontTx/>
              <a:buChar char="-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sconnessione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funzionale degli spazi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antropizzati</a:t>
            </a:r>
          </a:p>
          <a:p>
            <a:pPr marL="342900" indent="-342900" algn="just">
              <a:buFontTx/>
              <a:buChar char="-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dell’accessibilità e dell’inclusione sociale a livello urbano</a:t>
            </a:r>
          </a:p>
          <a:p>
            <a:pPr marL="342900" indent="-342900" algn="just">
              <a:buFontTx/>
              <a:buChar char="-"/>
            </a:pP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ontaminazione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it-IT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margine urbano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(contatto tra elementi urbani e ruralità diffusa)</a:t>
            </a:r>
          </a:p>
        </p:txBody>
      </p:sp>
    </p:spTree>
    <p:extLst>
      <p:ext uri="{BB962C8B-B14F-4D97-AF65-F5344CB8AC3E}">
        <p14:creationId xmlns:p14="http://schemas.microsoft.com/office/powerpoint/2010/main" val="7909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188640"/>
            <a:ext cx="8928992" cy="65248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distorsione funzionale diffusa (inefficienza nelle modalità di fruizione antropica dei diversi contesti urbani e periurbani)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uso/abuso/deterioramento delle risorse ambientali (vegetali e animali)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domanda crescente di energia (combustibili fossili vs fonti rinnovabili)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nuovo ruolo dell’innovazione tecnologica (IA, </a:t>
            </a:r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cities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….</a:t>
            </a:r>
          </a:p>
          <a:p>
            <a:pPr algn="just"/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Stato attuale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sensibile decremento e deterioramento della qualità della vita del sistema urbano</a:t>
            </a:r>
          </a:p>
          <a:p>
            <a:pPr algn="just"/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Obiettivi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rilettura ed individuazione delle componenti naturali, semi-naturali ed antropiche del territorio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contemporaneo e del paesaggio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rigenerazione urbana (nuovi spazi, forme, destinazioni e usi, riusi, recuperi, nuove funzioni e modalità di fruizione)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salvaguardia e riattivazione dell’equilibrio ecologico-ambientale della trama urbana (reti ecologiche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8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192223"/>
            <a:ext cx="8928992" cy="62478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valorizzazione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delle potenzialità economiche del tessuto territoriale (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creazione di valore economico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consolidamento dei principi dello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sviluppo sostenibile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inteso anche come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sviluppo durevole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della fragilità del progetto urbano e periurbano</a:t>
            </a:r>
          </a:p>
          <a:p>
            <a:pPr marL="342900" indent="-342900"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della flessibilità nella costruzione e gestione degli interventi degli interventi</a:t>
            </a:r>
          </a:p>
          <a:p>
            <a:pPr marL="342900" indent="-342900" algn="just">
              <a:buFontTx/>
              <a:buChar char="-"/>
            </a:pP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adattabilità</a:t>
            </a:r>
            <a:r>
              <a:rPr lang="it-IT" altLang="it-IT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progetto/intervento al contesto/i; </a:t>
            </a:r>
            <a:r>
              <a:rPr lang="it-IT" alt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antifragilità</a:t>
            </a:r>
            <a:r>
              <a:rPr lang="it-IT" altLang="it-IT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resilienza</a:t>
            </a:r>
          </a:p>
          <a:p>
            <a:pPr marL="342900" indent="-342900" algn="just">
              <a:buFontTx/>
              <a:buChar char="-"/>
            </a:pP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accessibilità</a:t>
            </a:r>
            <a:endParaRPr lang="it-IT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costruzione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altLang="it-IT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 complessi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individuazione di 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scelta/e di intervento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intervento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governo, «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gestione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e «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controllo</a:t>
            </a:r>
            <a:r>
              <a:rPr lang="it-IT" altLang="it-IT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 risultati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e degli «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impatti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in un orizzonte temporale di breve, medio e lungo periodo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107504" y="133350"/>
            <a:ext cx="8928991" cy="66818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8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 algn="ctr" eaLnBrk="1" hangingPunct="1">
              <a:spcBef>
                <a:spcPct val="50000"/>
              </a:spcBef>
              <a:buNone/>
              <a:defRPr/>
            </a:pPr>
            <a:r>
              <a:rPr lang="it-IT" altLang="it-IT" sz="2400" b="1" dirty="0" smtClean="0">
                <a:cs typeface="Times New Roman" panose="02020603050405020304" pitchFamily="18" charset="0"/>
              </a:rPr>
              <a:t>ALCUNE CONSIDERAZIONI SUL PAESAGGIO</a:t>
            </a:r>
          </a:p>
          <a:p>
            <a:pPr algn="ctr">
              <a:buNone/>
            </a:pPr>
            <a:endParaRPr lang="it-IT" altLang="it-IT" sz="2200" dirty="0" smtClean="0"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it-IT" altLang="it-IT" sz="2200" dirty="0" smtClean="0">
                <a:cs typeface="Times New Roman" panose="02020603050405020304" pitchFamily="18" charset="0"/>
              </a:rPr>
              <a:t>«…il paesaggio </a:t>
            </a:r>
            <a:r>
              <a:rPr lang="it-IT" altLang="it-IT" sz="2200" dirty="0">
                <a:cs typeface="Times New Roman" panose="02020603050405020304" pitchFamily="18" charset="0"/>
              </a:rPr>
              <a:t>designa una determinata parte di territorio, così come è percepita dalle popolazioni, il cui carattere deriva dall'azione di fattori naturali e/o umani e dalle loro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interrelazioni</a:t>
            </a:r>
            <a:r>
              <a:rPr lang="it-IT" altLang="it-IT" sz="2200" dirty="0">
                <a:cs typeface="Times New Roman" panose="02020603050405020304" pitchFamily="18" charset="0"/>
              </a:rPr>
              <a:t>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…</a:t>
            </a:r>
            <a:endParaRPr lang="it-IT" altLang="it-IT" sz="2200" dirty="0"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it-IT" sz="2200" dirty="0" smtClean="0">
                <a:cs typeface="Times New Roman" panose="02020603050405020304" pitchFamily="18" charset="0"/>
              </a:rPr>
              <a:t>(</a:t>
            </a:r>
            <a:r>
              <a:rPr lang="it-IT" sz="2200" b="1" dirty="0">
                <a:cs typeface="Times New Roman" panose="02020603050405020304" pitchFamily="18" charset="0"/>
              </a:rPr>
              <a:t>Convenzione Europea </a:t>
            </a:r>
            <a:r>
              <a:rPr lang="it-IT" sz="2200" b="1" dirty="0" smtClean="0">
                <a:cs typeface="Times New Roman" panose="02020603050405020304" pitchFamily="18" charset="0"/>
              </a:rPr>
              <a:t>del Paesaggio</a:t>
            </a:r>
            <a:r>
              <a:rPr lang="it-IT" sz="2200" b="1" dirty="0">
                <a:cs typeface="Times New Roman" panose="02020603050405020304" pitchFamily="18" charset="0"/>
              </a:rPr>
              <a:t>, art. </a:t>
            </a:r>
            <a:r>
              <a:rPr lang="it-IT" sz="2200" b="1" dirty="0" smtClean="0">
                <a:cs typeface="Times New Roman" panose="02020603050405020304" pitchFamily="18" charset="0"/>
              </a:rPr>
              <a:t>1</a:t>
            </a:r>
            <a:r>
              <a:rPr lang="it-IT" sz="2200" dirty="0" smtClean="0">
                <a:cs typeface="Times New Roman" panose="02020603050405020304" pitchFamily="18" charset="0"/>
              </a:rPr>
              <a:t>)</a:t>
            </a:r>
            <a:endParaRPr lang="it-IT" sz="2200" dirty="0">
              <a:cs typeface="Times New Roman" panose="02020603050405020304" pitchFamily="18" charset="0"/>
            </a:endParaRPr>
          </a:p>
          <a:p>
            <a:pPr>
              <a:buNone/>
            </a:pPr>
            <a:endParaRPr lang="it-IT" altLang="it-IT" sz="2200" dirty="0" smtClean="0"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it-IT" altLang="it-IT" sz="2200" dirty="0" smtClean="0">
                <a:cs typeface="Times New Roman" panose="02020603050405020304" pitchFamily="18" charset="0"/>
              </a:rPr>
              <a:t>Il concetto </a:t>
            </a:r>
            <a:r>
              <a:rPr lang="it-IT" altLang="it-IT" sz="2200" dirty="0">
                <a:cs typeface="Times New Roman" panose="02020603050405020304" pitchFamily="18" charset="0"/>
              </a:rPr>
              <a:t>di paesaggio si amplia così a comprendere </a:t>
            </a:r>
            <a:r>
              <a:rPr lang="it-IT" altLang="it-IT" sz="2200" b="1" dirty="0">
                <a:cs typeface="Times New Roman" panose="02020603050405020304" pitchFamily="18" charset="0"/>
              </a:rPr>
              <a:t>tutto il territorio</a:t>
            </a:r>
            <a:r>
              <a:rPr lang="it-IT" altLang="it-IT" sz="2200" dirty="0">
                <a:cs typeface="Times New Roman" panose="02020603050405020304" pitchFamily="18" charset="0"/>
              </a:rPr>
              <a:t>, vale a dire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«… gli </a:t>
            </a:r>
            <a:r>
              <a:rPr lang="it-IT" altLang="it-IT" sz="2200" dirty="0">
                <a:cs typeface="Times New Roman" panose="02020603050405020304" pitchFamily="18" charset="0"/>
              </a:rPr>
              <a:t>spazi naturali, semi-naturali, rurali, urbani e periurbani … i paesaggi terrestri, le acque interne e marine … i paesaggi che possono essere considerati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eccezionali …», </a:t>
            </a:r>
            <a:r>
              <a:rPr lang="it-IT" altLang="it-IT" sz="2200" dirty="0">
                <a:cs typeface="Times New Roman" panose="02020603050405020304" pitchFamily="18" charset="0"/>
              </a:rPr>
              <a:t>così come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«… i paesaggi </a:t>
            </a:r>
            <a:r>
              <a:rPr lang="it-IT" altLang="it-IT" sz="2200" dirty="0">
                <a:cs typeface="Times New Roman" panose="02020603050405020304" pitchFamily="18" charset="0"/>
              </a:rPr>
              <a:t>della vita quotidiana e i paesaggi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degradati</a:t>
            </a:r>
            <a:r>
              <a:rPr lang="it-IT" altLang="it-IT" sz="2200" dirty="0">
                <a:cs typeface="Times New Roman" panose="02020603050405020304" pitchFamily="18" charset="0"/>
              </a:rPr>
              <a:t>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…»</a:t>
            </a:r>
          </a:p>
          <a:p>
            <a:pPr>
              <a:buNone/>
            </a:pPr>
            <a:endParaRPr lang="it-IT" altLang="it-IT" sz="2200" dirty="0"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it-IT" altLang="it-IT" sz="2200" dirty="0" smtClean="0">
                <a:cs typeface="Times New Roman" panose="02020603050405020304" pitchFamily="18" charset="0"/>
              </a:rPr>
              <a:t>«… Il paesaggio rappresenta una componente fondamentale del patrimonio culturale e naturale dell’Europa … e in ogni luogo è un elemento importante della qualità della vita delle popolazioni</a:t>
            </a:r>
            <a:r>
              <a:rPr lang="it-IT" altLang="it-IT" sz="2200" dirty="0">
                <a:cs typeface="Times New Roman" panose="02020603050405020304" pitchFamily="18" charset="0"/>
              </a:rPr>
              <a:t> </a:t>
            </a:r>
            <a:r>
              <a:rPr lang="it-IT" altLang="it-IT" sz="2200" dirty="0" smtClean="0">
                <a:cs typeface="Times New Roman" panose="02020603050405020304" pitchFamily="18" charset="0"/>
              </a:rPr>
              <a:t>…»</a:t>
            </a:r>
          </a:p>
          <a:p>
            <a:pPr algn="ctr">
              <a:buNone/>
            </a:pPr>
            <a:endParaRPr lang="it-IT" altLang="it-IT" sz="18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4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3"/>
          <p:cNvSpPr txBox="1">
            <a:spLocks noChangeArrowheads="1"/>
          </p:cNvSpPr>
          <p:nvPr/>
        </p:nvSpPr>
        <p:spPr bwMode="auto">
          <a:xfrm>
            <a:off x="94800" y="116632"/>
            <a:ext cx="8956675" cy="652486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endParaRPr lang="it-IT" altLang="it-IT" sz="800" dirty="0" smtClean="0">
              <a:solidFill>
                <a:srgbClr val="FF0000"/>
              </a:solidFill>
            </a:endParaRPr>
          </a:p>
          <a:p>
            <a:pPr marL="0" lvl="1" indent="0" algn="ctr" eaLnBrk="1" hangingPunct="1">
              <a:defRPr/>
            </a:pPr>
            <a:r>
              <a:rPr lang="it-IT" altLang="it-IT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 il paesaggio costituisce una risorsa favorevole all'attività economica, se salvaguardato, gestito e pianificato in modo adeguato </a:t>
            </a:r>
            <a:r>
              <a:rPr lang="it-IT" altLang="it-IT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pPr marL="0" lvl="1" indent="0" algn="ctr" eaLnBrk="1" hangingPunct="1">
              <a:defRPr/>
            </a:pPr>
            <a:endParaRPr lang="it-IT" altLang="it-IT" sz="2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algn="ctr" eaLnBrk="1" hangingPunct="1">
              <a:defRPr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Convenzione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 del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</a:p>
          <a:p>
            <a:pPr marL="0" lvl="1" indent="0" algn="ctr" eaLnBrk="1" hangingPunct="1">
              <a:defRPr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Firenze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ottobre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2000 -</a:t>
            </a:r>
            <a:endParaRPr lang="it-IT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it-IT" altLang="it-IT" sz="2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algn="ctr" eaLnBrk="1" hangingPunct="1">
              <a:spcBef>
                <a:spcPct val="50000"/>
              </a:spcBef>
              <a:defRPr/>
            </a:pPr>
            <a:r>
              <a:rPr lang="it-IT" altLang="it-IT" dirty="0" smtClean="0">
                <a:latin typeface="Times New Roman" pitchFamily="18" charset="0"/>
                <a:cs typeface="Times New Roman" panose="02020603050405020304" pitchFamily="18" charset="0"/>
              </a:rPr>
              <a:t>IMPORTANZA </a:t>
            </a:r>
            <a:r>
              <a:rPr lang="it-IT" altLang="it-IT" dirty="0">
                <a:latin typeface="Times New Roman" pitchFamily="18" charset="0"/>
                <a:cs typeface="Times New Roman" panose="02020603050405020304" pitchFamily="18" charset="0"/>
              </a:rPr>
              <a:t>e RUOLO del </a:t>
            </a:r>
            <a:r>
              <a:rPr lang="it-IT" altLang="it-IT" dirty="0" smtClean="0">
                <a:latin typeface="Times New Roman" pitchFamily="18" charset="0"/>
                <a:cs typeface="Times New Roman" panose="02020603050405020304" pitchFamily="18" charset="0"/>
              </a:rPr>
              <a:t>PAESAGGIO</a:t>
            </a:r>
            <a:endParaRPr lang="it-IT" altLang="it-IT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it-IT" altLang="it-IT" sz="2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it-IT" altLang="it-IT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Conoscere (dimensione/i quantitativa, sperimentale) e/o Riconoscere il paesaggio (</a:t>
            </a:r>
            <a:r>
              <a:rPr lang="it-IT" altLang="it-IT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dimensione/i </a:t>
            </a:r>
            <a:r>
              <a:rPr lang="it-IT" altLang="it-IT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qualitativa), come esperienza profonda personale e /o collettiva, percezione;</a:t>
            </a:r>
          </a:p>
          <a:p>
            <a:pPr eaLnBrk="1" hangingPunct="1">
              <a:defRPr/>
            </a:pPr>
            <a:endParaRPr lang="it-IT" altLang="it-IT" sz="2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it-IT" altLang="it-IT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altLang="it-IT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cultura comune - storia/e di un territorio (identità, memoria, appartenenza; tracce e segni, modi, usi, radici e comunità; evoluzione, cambiamento);</a:t>
            </a:r>
          </a:p>
          <a:p>
            <a:pPr eaLnBrk="1" hangingPunct="1">
              <a:defRPr/>
            </a:pPr>
            <a:endParaRPr lang="it-IT" altLang="it-IT" sz="2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it-IT" altLang="it-IT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altLang="it-IT" sz="2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costruisce tradizioni - custodisce memoria/e (es: paesaggi, territori rurali, aree urbane, borghi);</a:t>
            </a:r>
            <a:endParaRPr lang="it-IT" altLang="it-IT" sz="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59765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endParaRPr lang="it-IT" altLang="it-IT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it-IT" altLang="it-IT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risorsa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ambientale/risorsa economica/risorsa sociale; favorisce l’insediamento di attività produttive sul territorio, favorisce la manutenzione, evita il degrado (danno ambientale) – crea e distribuisce ricchezza sul territorio …;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it-IT" altLang="it-IT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tramanda sapienza, conoscenza, informazioni: (senso di familiarità, mistero, diffidenza, ricerca, scoperta … 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it-IT" alt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racconta storie 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(«arca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tempo»)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(link temporale);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stringe legami/relazioni; unisce/divide: tema del confine/bordo (struttura, funzione, percezione del confine nel tempo); contrappone, partecipa, mette a confronto, arricchisce … ….</a:t>
            </a:r>
          </a:p>
        </p:txBody>
      </p:sp>
    </p:spTree>
    <p:extLst>
      <p:ext uri="{BB962C8B-B14F-4D97-AF65-F5344CB8AC3E}">
        <p14:creationId xmlns:p14="http://schemas.microsoft.com/office/powerpoint/2010/main" val="41221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62622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it-IT" sz="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sz="2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comunica, favorisce il dialogo tra le diverse componenti (naturale, semi naturale e antropica); toglie/restituisce spazio/i; 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attiva/disattiva/crea strutture e funzioni;</a:t>
            </a:r>
          </a:p>
          <a:p>
            <a:pPr marL="0" indent="0">
              <a:buFontTx/>
              <a:buNone/>
              <a:defRPr/>
            </a:pPr>
            <a:endParaRPr lang="it-IT" sz="2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sz="22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identifica / classifica luoghi/non luoghi, 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margini, frange, bordi; connessioni, sconnessioni; </a:t>
            </a:r>
            <a:r>
              <a:rPr lang="it-IT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contesti e scenari in evoluzione 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intertemporale;</a:t>
            </a:r>
          </a:p>
          <a:p>
            <a:pPr marL="0" indent="0">
              <a:buFontTx/>
              <a:buNone/>
              <a:defRPr/>
            </a:pPr>
            <a:endParaRPr lang="it-IT" sz="2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400"/>
              <a:buFont typeface="Comic Sans MS"/>
              <a:buChar char="-"/>
              <a:defRPr/>
            </a:pPr>
            <a:r>
              <a:rPr lang="it-IT" sz="22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 </a:t>
            </a:r>
            <a:r>
              <a:rPr lang="it-IT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crea 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sistemi </a:t>
            </a:r>
            <a:r>
              <a:rPr lang="it-IT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rete (azione della natura, reti ecologiche e antropiche, ciclo biologico delle stagioni, colore/i del paesaggio); crea partecipazione</a:t>
            </a:r>
            <a:r>
              <a:rPr lang="it-IT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 inclusione/esclusione</a:t>
            </a:r>
            <a:r>
              <a:rPr lang="it-IT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favorisce o meno l’accessibilità;</a:t>
            </a:r>
          </a:p>
          <a:p>
            <a:pPr marL="0" indent="0">
              <a:buSzPts val="2400"/>
              <a:buFontTx/>
              <a:buNone/>
              <a:defRPr/>
            </a:pPr>
            <a:endParaRPr lang="it-IT" sz="2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400"/>
              <a:buFont typeface="Comic Sans MS"/>
              <a:buChar char="-"/>
              <a:defRPr/>
            </a:pPr>
            <a:r>
              <a:rPr lang="it-IT" sz="2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attore attivo e/o passivo dei movimenti antropici (distribuzione della/e popolazione/i (densità abitativa, migrazioni, esodi …) sulle sup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erfici</a:t>
            </a:r>
            <a:r>
              <a:rPr lang="it-IT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territoriali;</a:t>
            </a:r>
          </a:p>
        </p:txBody>
      </p:sp>
    </p:spTree>
    <p:extLst>
      <p:ext uri="{BB962C8B-B14F-4D97-AF65-F5344CB8AC3E}">
        <p14:creationId xmlns:p14="http://schemas.microsoft.com/office/powerpoint/2010/main" val="17461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0975" y="260648"/>
            <a:ext cx="8783638" cy="6173998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l" eaLnBrk="0" hangingPunct="0">
              <a:spcBef>
                <a:spcPct val="20000"/>
              </a:spcBef>
              <a:buSzPts val="2400"/>
              <a:defRPr/>
            </a:pPr>
            <a:endParaRPr lang="it-IT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SzPts val="2400"/>
              <a:buFont typeface="Comic Sans MS"/>
              <a:buChar char="-"/>
              <a:defRPr/>
            </a:pPr>
            <a:r>
              <a:rPr lang="it-IT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governa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la/e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struttura/e la/e funzione/i, la destinazione, l’uso e le modalità di fruizione dello spazio; (l’evoluzione) dell’ambiente (inteso come ecosistema 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complesso – spazio, suolo e sue componenti naturali, semi naturali e antropiche); resilienza interna ed esterna;</a:t>
            </a:r>
          </a:p>
          <a:p>
            <a:pPr algn="l" eaLnBrk="0" hangingPunct="0">
              <a:spcBef>
                <a:spcPct val="20000"/>
              </a:spcBef>
              <a:buSzPts val="2400"/>
              <a:defRPr/>
            </a:pPr>
            <a:endParaRPr lang="it-IT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SzPts val="2400"/>
              <a:buFont typeface="Comic Sans MS"/>
              <a:buChar char="-"/>
              <a:defRPr/>
            </a:pP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realtà in movimento ed evoluzione continua e indipendente (ruolo dei cambiamenti climatici a livello globale, calamità naturali, evoluzione della natura, cambiamento climatico…);</a:t>
            </a:r>
          </a:p>
          <a:p>
            <a:pPr algn="l" eaLnBrk="0" hangingPunct="0">
              <a:spcBef>
                <a:spcPct val="20000"/>
              </a:spcBef>
              <a:buSzPts val="2400"/>
              <a:defRPr/>
            </a:pPr>
            <a:endParaRPr lang="it-IT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SzPts val="2400"/>
              <a:buFont typeface="Comic Sans MS"/>
              <a:buChar char="-"/>
              <a:defRPr/>
            </a:pP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attivatore di processi di analisi, valutazione diffusione, consolidamento, condivisione  e crescita (promotore di </a:t>
            </a:r>
            <a:r>
              <a:rPr lang="it-I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sviluppo sul territorio);</a:t>
            </a:r>
            <a:endParaRPr lang="it-IT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0" hangingPunct="0">
              <a:spcBef>
                <a:spcPct val="20000"/>
              </a:spcBef>
              <a:buSzPts val="2400"/>
              <a:defRPr/>
            </a:pPr>
            <a:endParaRPr lang="it-IT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SzPts val="2400"/>
              <a:buFont typeface="Comic Sans MS"/>
              <a:buChar char="-"/>
              <a:defRPr/>
            </a:pP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attivatore di inclusione, accessibilità e nuove forme di fruizione condivisa e </a:t>
            </a:r>
            <a:r>
              <a:rPr lang="it-I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partecipata</a:t>
            </a:r>
          </a:p>
          <a:p>
            <a:pPr algn="l" eaLnBrk="0" hangingPunct="0">
              <a:spcBef>
                <a:spcPct val="20000"/>
              </a:spcBef>
              <a:buSzPts val="2400"/>
              <a:defRPr/>
            </a:pPr>
            <a:endParaRPr lang="it-IT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07504" y="134144"/>
            <a:ext cx="8907694" cy="6624736"/>
            <a:chOff x="107504" y="134144"/>
            <a:chExt cx="8907694" cy="6624736"/>
          </a:xfrm>
        </p:grpSpPr>
        <p:pic>
          <p:nvPicPr>
            <p:cNvPr id="1026" name="Picture 2" descr="C:\Users\10399\AppData\Local\Temp\Rar$DI32.824\111-TUTTI PAZZI PER IL PARCO-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34144"/>
              <a:ext cx="8907694" cy="66247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7236296" y="4910416"/>
              <a:ext cx="5478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LIV</a:t>
              </a:r>
              <a:endParaRPr lang="it-IT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7668344" y="2348877"/>
              <a:ext cx="13468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(bordi, margini)</a:t>
              </a:r>
              <a:endParaRPr lang="it-IT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2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332656"/>
            <a:ext cx="8928992" cy="59708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it-IT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complesso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viene ben descritto dalla </a:t>
            </a:r>
            <a:r>
              <a:rPr lang="it-IT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Ecology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 Ecologia del Paesaggio, che studia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di distribuzione, forma e funzionalità degli ecosistemi naturali ed antropici al fine di comprenderne struttura, processo e </a:t>
            </a:r>
            <a:r>
              <a:rPr lang="it-IT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significato -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massima espressione di questa pluralità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 ritrova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particolar modo in tutti quei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paesaggi marginali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frangia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 cosiddetti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paesaggi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periurbani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propri della realtà urbana contemporanea in mutevole divenire .</a:t>
            </a: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Proprio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questi luoghi, infatti, risulta interessante il rapporto che si instaura tra le aree di espansione urbana e il paesaggio agrario, boschivo e naturale, il quale dà vita ad un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paesistico complesso e ricco di risorse culturali e ambientali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 (Secondo G.,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Premrù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T., 2013).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476745"/>
            <a:ext cx="9144000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CITTÀ DI TRIESTE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" y="188640"/>
            <a:ext cx="915113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69" y="6187512"/>
            <a:ext cx="913392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Trieste: città fra il mare e Carso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230351"/>
            <a:ext cx="8784976" cy="64940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CITTÀ DI TRIESTE</a:t>
            </a:r>
          </a:p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INQUADRAMENTO TERRITORIALE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 La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caratteristica della città di Trieste è quella di essere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due importanti elementi naturali: il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Carso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il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Quest‘intreccio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 all'interno della città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mescolarsi di pieno costruito e vuoto naturale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solo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definizione di città porosa per quanto riguarda Trieste sta proprio in questo avvenimento. Il vuoto non lo si può considerare vuoto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pieno di altro, come il bosco carsico, le aree protette, il paesaggio agricolo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corridoi ecologici, gli spazi dismessi e gli spazi pubblici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Tutto quel sistema di spazi aperti in cui si può intervenire per migliorare la qualità della vita antropica e naturale , molto spesso si presenta come una discontinuità. I vuoti sono figure territoriali che devono essere rimesse in gioco, non in maniera autonoma, ma legate ad una rete già esistente creando così un unico sistema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complesso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 (Secondo G.,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Premrù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T., 2013).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26472" y="259095"/>
            <a:ext cx="8910024" cy="6332211"/>
            <a:chOff x="126472" y="259095"/>
            <a:chExt cx="8766007" cy="63322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72" y="259095"/>
              <a:ext cx="8766007" cy="63322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5004047" y="259095"/>
              <a:ext cx="3888432" cy="409342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it-IT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it-IT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Lavorare sulla porosità vuol dire contrastare la tendenza alla separazione tra aree... Lavorare sulla porosità in senso finisco significa operare con il verde, l'energia, le acque, e le reti di trasporto. Significa eliminare le barriere "dure" tra inclusi ed esclusi."</a:t>
              </a:r>
              <a:r>
                <a:rPr lang="it-IT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it-IT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Secchi</a:t>
              </a:r>
            </a:p>
            <a:p>
              <a:pPr algn="ctr"/>
              <a:endParaRPr lang="it-IT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8102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188640"/>
            <a:ext cx="8856984" cy="64940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CITTÀ DI TRIESTE TRA IL MARE E IL CARSO:</a:t>
            </a:r>
          </a:p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PAESAGGIO COMPLESSO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Costiera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Triestina:</a:t>
            </a: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Aggressione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progressiva alle fasce verdi di edificazione ad uso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residenziale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tracciato stradale è divenuto ormai parte integrante del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Carso Triestino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borghi carsici trovano notevole diffusione del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vigneto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Formazioni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boscate naturali alternate a superfici d'impianto naturale (pino nero 1882-1926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numerose emergenze storiche e antichi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borghi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sua particolare conformazione a canyon, la Val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Rosandra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presenta numerosi belvedere accessibili al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pubblico (Fonte: Atlante fotografico dei paesaggi, regione FVG)</a:t>
            </a:r>
          </a:p>
        </p:txBody>
      </p:sp>
    </p:spTree>
    <p:extLst>
      <p:ext uri="{BB962C8B-B14F-4D97-AF65-F5344CB8AC3E}">
        <p14:creationId xmlns:p14="http://schemas.microsoft.com/office/powerpoint/2010/main" val="40836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0399\AppData\Local\Temp\Rar$DI30.520\128-TUTTI PAZZI PER IL PARCO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7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276872"/>
            <a:ext cx="9144000" cy="16927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COMPRENSORIO</a:t>
            </a:r>
          </a:p>
          <a:p>
            <a:pPr algn="ctr"/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SAN GIOVANNI</a:t>
            </a:r>
          </a:p>
          <a:p>
            <a:pPr algn="ctr"/>
            <a:endParaRPr lang="it-I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9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" y="188640"/>
            <a:ext cx="915113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a sinistra 1"/>
          <p:cNvSpPr/>
          <p:nvPr/>
        </p:nvSpPr>
        <p:spPr>
          <a:xfrm rot="1314916">
            <a:off x="4626088" y="2696568"/>
            <a:ext cx="779128" cy="380133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5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8640"/>
            <a:ext cx="9048750" cy="6336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3" y="404664"/>
            <a:ext cx="8932513" cy="6048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203109"/>
            <a:ext cx="8928992" cy="65248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 centrale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dibattito urbanistico contemporaneo si pone la</a:t>
            </a:r>
            <a:r>
              <a:rPr lang="it-IT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definizione</a:t>
            </a:r>
            <a:r>
              <a:rPr lang="it-IT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 -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limiti</a:t>
            </a:r>
            <a:r>
              <a:rPr lang="it-IT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 figura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urbana -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Sono le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aree periurbane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non definibili 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città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ma neppure 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campagna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aree in cui l’organismo urbano si scontra, si confonde, si fonde con il paesaggio aperto, rurale in un legame profondo, a volte inscindibile, strutturale e culturale insieme, che segna e disegna gli estremi di un singolare equilibrio in continuo divenire.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questa condizione di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discontinuità precaria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costituire l’habitat singolare ove si realizzano scambi di risorse naturali, paesaggistiche e antropiche , contatti, esperienze, performance e valori.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Aree periurbane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come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margine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confine aperto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frangia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spazio di risulta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Clément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G., 2005)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 osmotico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trama urbana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espansione;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nuovi luoghi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 dalle propaggini della </a:t>
            </a:r>
            <a:r>
              <a:rPr lang="it-IT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città protesa verso la campagna, che si allunga a lambire la periferia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e/o </a:t>
            </a:r>
            <a:r>
              <a:rPr lang="it-IT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suo opposto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luoghi privilegiati di incontro, a volte scontro e fusione residenziale e naturale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un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ecosistema complesso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 eterogeneo custode di una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biodiversità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originale e preziosa.</a:t>
            </a:r>
          </a:p>
        </p:txBody>
      </p:sp>
    </p:spTree>
    <p:extLst>
      <p:ext uri="{BB962C8B-B14F-4D97-AF65-F5344CB8AC3E}">
        <p14:creationId xmlns:p14="http://schemas.microsoft.com/office/powerpoint/2010/main" val="14867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706" y="179248"/>
            <a:ext cx="8928790" cy="66787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PARCO DI SAN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GIOVANNI</a:t>
            </a:r>
          </a:p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LUOGO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RELAZIONI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area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locale di San Giovanni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colloca all'interno di un potenziale sistema di parchi urbani e periurbani, fungendo così da polmone per l'intera città. Essa, infatti, pur rappresentando un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 la potenzialità di ripristinare una rete ecologica complessa fungendo da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corridoio di riconnessione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urbana 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naturale al contempo. 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Nonostante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ciò, l'area viene presa in considerazione non solo per la presenza di questa potenziale rete ecologica da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tutelare,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anche per le sue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potenzialità urbane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tali zone periurbane infatti è ammissibile che agli obiettivi di asseto ecologico siano affiancati ad obiettivi di tipo fruitivo che abbiano la capacitò di sostenere una adeguata qualità nella gestione e nella manutenzione dei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urbani multifunzionali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L'area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interamente collocata all'interno dell'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Ospedale Psichiatrico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 OPP) , datato 1908 e famoso dal 1970 per le vicende legate alla presenza di Franco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Basaglia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che con il suo impegno e attraverso la sua attività lo fece diventare il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luogo dell'innovazione e del cambiamento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260648"/>
            <a:ext cx="8856984" cy="65248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Negli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ultimi anni le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Istituzioni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locali si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impegnate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trasformare l'ex OPP da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 invalicabile a parco pubblico e da luogo per la degenza a luogo di complessità sociale e di confronto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ripensandolo come un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tassello attivo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all'interno delle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diverse attività urbane (sociali, economiche, culturali, artistiche...).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forte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carattere urbano dell’area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dato, oltre che dalla presenza di istituzioni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l'Azienda Sanitaria Universitaria Integrata di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Trieste (ASUITS), l'Università degli Studi di Trieste e la Provincia, che garantiscono il passaggio giornaliero di un determinato flusso di persone, dall'organizzazione di eventi pubblici di svariato genere che permettono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fusione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l’area del parco e la città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parco si «apre» e la città lo invade e lo penetra con le sue funzioni e rinnovate istanze di fruizione diffusa.</a:t>
            </a: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Dunque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potenzialità di quest'area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che comprende al suo interno tutte le caratteristiche delle aree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periurbane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quella di essere proprio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cerniera tra il sistema urbano e quello carsico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4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8856984" cy="66171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it-IT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Nell’attualità,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il comprensorio di San Giovanni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evidente la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sensibile lacerazione della trama urbana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lacerazione questa dovuta all’espansione diffusa e frammentata della componente antropica, che si infiltra ed interrompe le connessioni ecologiche presenti sul territorio, oltre che dalla sua localizzazione specifica.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 rende necessario intervenire con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azioni specifiche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ripristino dei corridoi ecologici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 recuperare le connessioni e l’equilibrio dell’ecosistema ambientale;</a:t>
            </a: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riqualificazione strutturale e funzionale dell’area urbana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riattivazione delle relazioni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componenti naturali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antropiche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paesaggio della città (mobilità, funzioni, pratiche sociali, spazi dello stare)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0399\AppData\Local\Temp\Rar$DI31.232\184-TUTTI PAZZI PER IL PARCO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4" y="188640"/>
            <a:ext cx="9095980" cy="6552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2" y="188640"/>
            <a:ext cx="8934933" cy="619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29"/>
            <a:ext cx="9144000" cy="6264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" y="188640"/>
            <a:ext cx="897957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8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5" y="404664"/>
            <a:ext cx="890309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8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4664"/>
            <a:ext cx="888784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3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6403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2249" y="116632"/>
            <a:ext cx="8928992" cy="66787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questi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luoghi instabili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facile preda dei processi di trasformazione,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luoghi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vuoti in attesa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potenziali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senza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etichetta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incerta destinazione d’uso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definitivi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irrisolti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sempre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bilico costante tra l’istanza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un’espansione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immobiliare, un nuovo svincolo autostradale e/o un recupero a verde 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produttivo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Mininni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 2006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Luoghi che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oppongono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scarsa resistenza al cambiamento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resilienti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per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questo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fragili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 al contempo capaci di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esprimere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inaspettata attività e produttività, che accanto a forme ed economie del mondo rurale proponga attività innovative e creative che dipendono dalla prossimità urbana, assolvendo in tal modo al bisogno di natura e di spazi per lo svago e il tempo libero dei cittadini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Mininni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 2006).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aree periurbane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luoghi di rigenerazione della città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cui è possibile recuperare il contatto con la natura. Gli elementi naturali mantengono in equilibrio gli ecosistemi antropici e alcune attività umane contribuiscono alla stabilità e alla sopravvivenza di popolazioni vegetali 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animali;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spazi aperti alla riconnessione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alla (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attivazione di relazioni morfo-funzionali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 intendersi come 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spazi intermedi»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luoghi di 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mediazione»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 contesti diversi.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0" y="332656"/>
            <a:ext cx="8894751" cy="587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184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4664"/>
            <a:ext cx="883734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916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0399\AppData\Local\Temp\Rar$DI00.528\169-TUTTI PAZZI PER IL PARCO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1" y="188640"/>
            <a:ext cx="8923618" cy="63367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4581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780928"/>
            <a:ext cx="91440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STRATEGIE E DISPOSITIVI</a:t>
            </a:r>
          </a:p>
          <a:p>
            <a:pPr algn="ctr"/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PROGETTO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28992" cy="5906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2" y="548680"/>
            <a:ext cx="9152001" cy="5688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07513" cy="5904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277"/>
            <a:ext cx="9144000" cy="5926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0399\AppData\Local\Temp\Rar$DI61.232\221-TUTTI PAZZI PER IL PARCO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94537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ccia a destra 5"/>
          <p:cNvSpPr/>
          <p:nvPr/>
        </p:nvSpPr>
        <p:spPr>
          <a:xfrm rot="20464766">
            <a:off x="807716" y="2134375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 rot="10800000">
            <a:off x="3601784" y="5229200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5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0" y="260648"/>
            <a:ext cx="8921010" cy="6206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3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188640"/>
            <a:ext cx="8928992" cy="64940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Donadieu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natura, quindi, il non costruito, deve essere considerata come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«elemento strutturante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territorio e parte integrante del tessuto urbano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anche per la sua valenza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ecologica» (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Donadieu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P., 2006).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aree periurbane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luoghi per far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vivere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rivivere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memoria collettiva,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tessiture storiche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 (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luoghi della memoria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paesaggio periurbano come luogo plurale da salvaguardare, in cui si intende tutelare il "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paesaggio delle risorse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in rapporto di stretta relazione tra di esse (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Convenzione Europea del Paesaggio, Firenze, 2000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salvaguardia e la valorizzazione delle risorse ambientali (naturali, semi-naturali e antropiche) e del paesaggio passa dunque attraverso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preciso processo attivo e sostenibile di progettazione e gestione delle aree periurbane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capaci di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attivare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mantenere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l’intreccio vivo di relazioni esistenti tra uomo e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 in una dimensione di dinamica intertemporale.</a:t>
            </a: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476672"/>
            <a:ext cx="8928046" cy="58169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it-IT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BIBLIOGRAFIA DI RIFERIMENTO</a:t>
            </a:r>
          </a:p>
          <a:p>
            <a:pPr algn="just"/>
            <a:endPara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Boeri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(2011), </a:t>
            </a:r>
            <a:r>
              <a:rPr 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it-IT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anticittà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Editori Laterza, Roma.</a:t>
            </a:r>
          </a:p>
          <a:p>
            <a:pPr algn="just"/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alt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Caravaggi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(2002), </a:t>
            </a:r>
            <a:r>
              <a:rPr lang="it-IT" alt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Paesaggi di paesaggi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Meltemi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Roma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alt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Clément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 (2005), </a:t>
            </a:r>
            <a:r>
              <a:rPr 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Manifesto del Terzo paesaggio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Quodlibet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Edizioni, Macerata.</a:t>
            </a:r>
          </a:p>
          <a:p>
            <a:pPr algn="just"/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Cusmano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G. (2009), </a:t>
            </a:r>
            <a:r>
              <a:rPr lang="it-IT" sz="2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parole della città: viaggio nel lessico urbano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Franco Angeli Edizioni, Milano.</a:t>
            </a:r>
          </a:p>
          <a:p>
            <a:pPr algn="just"/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5231" y="332656"/>
            <a:ext cx="8928992" cy="61555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it-IT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Donadieu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(2013), </a:t>
            </a:r>
            <a:r>
              <a:rPr 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Campagne urbane. Una nuova proposta di paesaggio della città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nuova edizione italiana a cura di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Mariavaleria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Mininni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fotografie di Michele Cera e Cristina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Dicillo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Mininni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(a cura di), Virgola, n. 102, Donzelli Editore, Roma, ISBN 9788860369666.</a:t>
            </a:r>
          </a:p>
          <a:p>
            <a:endParaRPr lang="it-IT" altLang="it-IT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Lynch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(1964) (a cura di Paolo Ceccarelli), </a:t>
            </a:r>
            <a:r>
              <a:rPr lang="it-IT" alt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L’immagine della città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Marsilio Editori, Venezia, (2006), terza edizione, ISBN 978-88-317 7267-8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McHarg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(2007), </a:t>
            </a:r>
            <a:r>
              <a:rPr 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Progettare con la natura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Muzzio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Editore, Bologna, ristampa 1989/2007, ISBN 978-88-7413-152-5.</a:t>
            </a:r>
          </a:p>
          <a:p>
            <a:endParaRPr lang="it-IT" altLang="it-IT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Pastò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(2017), </a:t>
            </a:r>
            <a:r>
              <a:rPr lang="it-IT" alt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pietre sanno parlare. Il linguaggio dell’architettura del paesaggio nella costruzione della memoria collettiva contemporanea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Prato </a:t>
            </a:r>
            <a:r>
              <a:rPr lang="it-IT" alt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publishing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srl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Padova.</a:t>
            </a:r>
          </a:p>
          <a:p>
            <a:endPara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7504" y="260648"/>
            <a:ext cx="8928992" cy="63094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it-IT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Secchi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(2000), </a:t>
            </a:r>
            <a:r>
              <a:rPr lang="it-IT" sz="2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 lezione di urbanistica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Universale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Laterza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Editori, Roma,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ISBN: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8842060607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Secondo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G., </a:t>
            </a:r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Premrù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(2013), </a:t>
            </a:r>
            <a:r>
              <a:rPr 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TUTTI PAZZI PER IL PARCO! </a:t>
            </a:r>
            <a:r>
              <a:rPr lang="it-IT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Metodologia_progetto</a:t>
            </a:r>
            <a:r>
              <a:rPr 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 proposte per la valorizzazione del paesaggio periurbano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Laurea Magistrale in Architettura, Laboratorio di Progettazione del Paesaggio,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2012/2013, Università degli studi di Trieste, Dipartimento di Ingegneria e Architettura</a:t>
            </a:r>
          </a:p>
          <a:p>
            <a:pPr lvl="0"/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Zagari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(2006), </a:t>
            </a:r>
            <a:r>
              <a:rPr lang="it-IT" altLang="it-IT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Questo paesaggio. 48 definizioni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Gruppo </a:t>
            </a:r>
            <a:r>
              <a:rPr lang="it-IT" alt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Mancosu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Editore, Roma, ISBN 88-87017-42-5.</a:t>
            </a:r>
          </a:p>
          <a:p>
            <a:pPr lvl="0"/>
            <a:endPara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alt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Ingersoll</a:t>
            </a:r>
            <a:r>
              <a:rPr lang="it-IT" alt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(2004), </a:t>
            </a:r>
            <a:r>
              <a:rPr lang="it-IT" altLang="it-IT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Sprawltown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Meltemi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Editore, Roma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0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10495" y="72632"/>
            <a:ext cx="8944350" cy="6685954"/>
            <a:chOff x="110495" y="72632"/>
            <a:chExt cx="8944350" cy="6685954"/>
          </a:xfrm>
        </p:grpSpPr>
        <p:pic>
          <p:nvPicPr>
            <p:cNvPr id="2050" name="Picture 2" descr="C:\Users\10399\AppData\Local\Temp\Rar$DI15.824\112-TUTTI PAZZI PER IL PARCO-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5" y="133850"/>
              <a:ext cx="8944350" cy="66247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uppo 5"/>
            <p:cNvGrpSpPr/>
            <p:nvPr/>
          </p:nvGrpSpPr>
          <p:grpSpPr>
            <a:xfrm>
              <a:off x="860391" y="72632"/>
              <a:ext cx="6954960" cy="1969224"/>
              <a:chOff x="857400" y="103994"/>
              <a:chExt cx="6954960" cy="1969224"/>
            </a:xfrm>
          </p:grpSpPr>
          <p:sp>
            <p:nvSpPr>
              <p:cNvPr id="2" name="CasellaDiTesto 1"/>
              <p:cNvSpPr txBox="1"/>
              <p:nvPr/>
            </p:nvSpPr>
            <p:spPr>
              <a:xfrm>
                <a:off x="899592" y="103994"/>
                <a:ext cx="1008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</a:t>
                </a:r>
                <a:endParaRPr lang="it-IT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CasellaDiTesto 3"/>
              <p:cNvSpPr txBox="1"/>
              <p:nvPr/>
            </p:nvSpPr>
            <p:spPr>
              <a:xfrm>
                <a:off x="6804248" y="103994"/>
                <a:ext cx="1008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Città</a:t>
                </a:r>
                <a:endParaRPr lang="it-IT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CasellaDiTesto 4"/>
              <p:cNvSpPr txBox="1"/>
              <p:nvPr/>
            </p:nvSpPr>
            <p:spPr>
              <a:xfrm>
                <a:off x="3419872" y="103994"/>
                <a:ext cx="1648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Relazioni</a:t>
                </a:r>
                <a:endParaRPr lang="it-IT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CasellaDiTesto 2"/>
              <p:cNvSpPr txBox="1"/>
              <p:nvPr/>
            </p:nvSpPr>
            <p:spPr>
              <a:xfrm>
                <a:off x="857400" y="1873163"/>
                <a:ext cx="8311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LIV</a:t>
                </a:r>
                <a:endParaRPr lang="it-IT" sz="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01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0399\Desktop\DlSKUeQW4AUNI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572000" y="188640"/>
            <a:ext cx="278852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Veduta della città di Trieste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4400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2972</Words>
  <Application>Microsoft Office PowerPoint</Application>
  <PresentationFormat>Presentazione su schermo (4:3)</PresentationFormat>
  <Paragraphs>250</Paragraphs>
  <Slides>63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PRESTAMBURGO SONIA</dc:creator>
  <cp:lastModifiedBy>PRESTAMBURGO SONIA</cp:lastModifiedBy>
  <cp:revision>251</cp:revision>
  <dcterms:created xsi:type="dcterms:W3CDTF">2019-08-05T13:29:01Z</dcterms:created>
  <dcterms:modified xsi:type="dcterms:W3CDTF">2019-11-14T17:44:14Z</dcterms:modified>
</cp:coreProperties>
</file>