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3" r:id="rId4"/>
    <p:sldId id="264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0" autoAdjust="0"/>
    <p:restoredTop sz="94660"/>
  </p:normalViewPr>
  <p:slideViewPr>
    <p:cSldViewPr snapToGrid="0">
      <p:cViewPr varScale="1">
        <p:scale>
          <a:sx n="49" d="100"/>
          <a:sy n="49" d="100"/>
        </p:scale>
        <p:origin x="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09FC16-2561-4885-BC3B-B820DF65E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183E619-FE3B-4374-AAF7-4A20868D1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5583C7E-678E-47AB-9629-E8EC48B17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1183-E220-49F5-9BBE-B75F29E8814C}" type="datetimeFigureOut">
              <a:rPr lang="it-IT" smtClean="0"/>
              <a:t>16/11/2019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F7CD94-7386-42AC-ABB6-9F134F263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DFD8E41-B113-4C89-8FB4-C4BB507BF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43E9-3D6B-4FF3-B0F7-7B9586A002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899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7D0955-3C13-4061-8C64-1FE619599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B393C60-D417-48C7-869A-F896877BC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4280BF-4D7F-4FD7-844C-DEE6B10E2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1183-E220-49F5-9BBE-B75F29E8814C}" type="datetimeFigureOut">
              <a:rPr lang="it-IT" smtClean="0"/>
              <a:t>16/11/2019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7CAC4AF-D18E-403E-8E7E-676B6D642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180529-843B-4656-AB17-7DDF78191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43E9-3D6B-4FF3-B0F7-7B9586A002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533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18EB536-6B2E-4367-AC8D-F7FB2F24AB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FF60B2C-83CE-4C15-852A-B9D01415EA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011E9B5-6372-4746-9A27-56F2FF1FC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1183-E220-49F5-9BBE-B75F29E8814C}" type="datetimeFigureOut">
              <a:rPr lang="it-IT" smtClean="0"/>
              <a:t>16/11/2019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9787149-8B7B-472B-9881-1C65BFFCE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AB3881-0318-43BA-A87F-6D1A24E88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43E9-3D6B-4FF3-B0F7-7B9586A002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096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458702-84C2-41F0-B7BC-CD800E723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313817-ACF6-4C76-9870-A55190ADD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7B7834-7036-4ED5-839B-D2D29C772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1183-E220-49F5-9BBE-B75F29E8814C}" type="datetimeFigureOut">
              <a:rPr lang="it-IT" smtClean="0"/>
              <a:t>16/11/2019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888963-5C2C-46F3-B799-C36449B7F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FEE7AA-FCF7-4392-983A-C83B1C3B6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43E9-3D6B-4FF3-B0F7-7B9586A002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793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40894D-9100-4397-80FA-EF8EC77E8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DD7DBD-6E60-478E-8AD7-3F4671319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6AB361-DE21-4661-9EE8-5BE20526B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1183-E220-49F5-9BBE-B75F29E8814C}" type="datetimeFigureOut">
              <a:rPr lang="it-IT" smtClean="0"/>
              <a:t>16/11/2019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934AAE-FEA3-45A1-8E21-084A2822A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783CE2-0F1B-44E1-A4F3-622E5C04B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43E9-3D6B-4FF3-B0F7-7B9586A002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9769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3603E4-CB35-4E29-94CC-41C7FDA2F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D27BAC-84AC-4751-9F7B-DE717EBD2E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1F7DC43-97DC-417F-9B00-8727719C9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53AF17A-54C4-461C-8D8F-CCA019FA6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1183-E220-49F5-9BBE-B75F29E8814C}" type="datetimeFigureOut">
              <a:rPr lang="it-IT" smtClean="0"/>
              <a:t>16/11/2019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5D4340C-9E01-4195-8E43-CF207DBB5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C45F2CB-ADEB-46BE-BCD3-9AC18B0EF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43E9-3D6B-4FF3-B0F7-7B9586A002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606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72A994-0896-4EB4-8A29-035D4430E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5B7B2E1-4D32-4FBF-A1C2-5DF3F6884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0EBBEE3-FC30-40C2-8111-8BB190ADC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B13C706-DB36-4B75-A7C1-A0DCAD2BCA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4CD55DB-7E56-40B4-8424-61E4F4A8CC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1F14C56-4DD4-4D93-96DC-1E8D2DAAB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1183-E220-49F5-9BBE-B75F29E8814C}" type="datetimeFigureOut">
              <a:rPr lang="it-IT" smtClean="0"/>
              <a:t>16/11/2019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F14B8F2-F1E0-4534-B903-9EBDC6B4A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FEF5661-A29C-4625-B26E-55531F8CE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43E9-3D6B-4FF3-B0F7-7B9586A002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193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CF363A-9291-43A9-A4B2-67D6BC17A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64A312D-1C04-495C-8238-48D2D4A07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1183-E220-49F5-9BBE-B75F29E8814C}" type="datetimeFigureOut">
              <a:rPr lang="it-IT" smtClean="0"/>
              <a:t>16/11/2019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A71CD8A-2F97-4F4B-BB24-B5AA82DA2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F6BF8B7-1F25-4967-83C7-C7C8C38C7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43E9-3D6B-4FF3-B0F7-7B9586A002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956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BE8BD81-1357-4CA4-AFEE-5C3BB94C5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1183-E220-49F5-9BBE-B75F29E8814C}" type="datetimeFigureOut">
              <a:rPr lang="it-IT" smtClean="0"/>
              <a:t>16/11/2019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0D7F952-49F0-4101-A4DD-83654F80D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28A43FD-F954-4F58-8CA6-4E4905E9F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43E9-3D6B-4FF3-B0F7-7B9586A002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209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FCD7BC-5E24-498D-9E80-4FD53EF31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86267E-476A-4273-BE40-163605588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EFDC0CD-23EC-4B5A-A098-EF7D9429F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42CBDA6-9DEA-4802-9CDA-C5E9F2A5C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1183-E220-49F5-9BBE-B75F29E8814C}" type="datetimeFigureOut">
              <a:rPr lang="it-IT" smtClean="0"/>
              <a:t>16/11/2019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81B5EFE-5B59-4B82-B9B1-E99BA647F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CD34EB-0C5D-443E-9927-8C280787B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43E9-3D6B-4FF3-B0F7-7B9586A002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309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D86978-ECAD-499E-9FAF-8E6D09905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ACEBFA0-F8FD-45A4-9207-2DC29BA82F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A926543-4319-4D5F-98E7-F2DBCF334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07FE9CE-986F-4F9B-B24B-47BB5DB60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1183-E220-49F5-9BBE-B75F29E8814C}" type="datetimeFigureOut">
              <a:rPr lang="it-IT" smtClean="0"/>
              <a:t>16/11/2019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FB2798-6EF1-4E54-A4B7-AEF8537DA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B1F85B-ABDC-4B12-9D17-3540DC585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43E9-3D6B-4FF3-B0F7-7B9586A002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760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407350D-A1DB-47A3-B43B-29690BAD0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11BC60E-C74F-4B08-8AA3-FBAB0E45F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06F747-F84F-429A-9DB6-5B3A17EB2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51183-E220-49F5-9BBE-B75F29E8814C}" type="datetimeFigureOut">
              <a:rPr lang="it-IT" smtClean="0"/>
              <a:t>16/11/2019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A38DA00-AF3F-40B0-B747-69DC4DE08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D00419-B175-4DB1-BC8C-0FEEE64732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743E9-3D6B-4FF3-B0F7-7B9586A002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59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89A353-FB94-4B41-A49A-BAE54F29F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781050"/>
          </a:xfrm>
        </p:spPr>
        <p:txBody>
          <a:bodyPr>
            <a:normAutofit fontScale="90000"/>
          </a:bodyPr>
          <a:lstStyle/>
          <a:p>
            <a:r>
              <a:rPr lang="it-IT" dirty="0"/>
              <a:t>Il gioco simbolico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B6CD790-B7AB-49BC-9FDD-92715A8B9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81051"/>
            <a:ext cx="12192000" cy="6076949"/>
          </a:xfrm>
        </p:spPr>
        <p:txBody>
          <a:bodyPr/>
          <a:lstStyle/>
          <a:p>
            <a:r>
              <a:rPr lang="it-IT" sz="4400" dirty="0"/>
              <a:t>Processo di decentramento: estende le azioni immaginarie dal Sé agli altri immaginari</a:t>
            </a:r>
          </a:p>
          <a:p>
            <a:r>
              <a:rPr lang="it-IT" sz="4400" dirty="0"/>
              <a:t>Processo di decontestualizzazione: gioca su alcuni «copioni» ma in contesti diversi da quelli reali</a:t>
            </a:r>
          </a:p>
          <a:p>
            <a:r>
              <a:rPr lang="it-IT" sz="4400" dirty="0"/>
              <a:t>Processo di integrazione: riferisce la stessa azione a diversi partners</a:t>
            </a:r>
          </a:p>
          <a:p>
            <a:r>
              <a:rPr lang="it-IT" sz="4400" dirty="0"/>
              <a:t>Processo di coordinazione: le azioni si concatenano in una sequenza script coerente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36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89A353-FB94-4B41-A49A-BAE54F29F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781050"/>
          </a:xfrm>
        </p:spPr>
        <p:txBody>
          <a:bodyPr>
            <a:normAutofit fontScale="90000"/>
          </a:bodyPr>
          <a:lstStyle/>
          <a:p>
            <a:r>
              <a:rPr lang="it-IT" dirty="0"/>
              <a:t>Il gioco simbolico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B6CD790-B7AB-49BC-9FDD-92715A8B9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12192000" cy="6248399"/>
          </a:xfrm>
        </p:spPr>
        <p:txBody>
          <a:bodyPr>
            <a:noAutofit/>
          </a:bodyPr>
          <a:lstStyle/>
          <a:p>
            <a:pPr algn="l"/>
            <a:r>
              <a:rPr lang="it-IT" sz="3600" b="1" dirty="0"/>
              <a:t>&gt;12 mesi</a:t>
            </a:r>
            <a:r>
              <a:rPr lang="it-IT" sz="3600" dirty="0"/>
              <a:t>: elaborano contemporaneamente una sostituzione (simbolica) del significato di un oggetto</a:t>
            </a:r>
          </a:p>
          <a:p>
            <a:pPr algn="l"/>
            <a:r>
              <a:rPr lang="it-IT" sz="3600" dirty="0"/>
              <a:t>Oggetti inanimati come fossero animati</a:t>
            </a:r>
          </a:p>
          <a:p>
            <a:pPr algn="l"/>
            <a:r>
              <a:rPr lang="it-IT" sz="3600" dirty="0"/>
              <a:t>Attività in assenza di oggetti</a:t>
            </a:r>
          </a:p>
          <a:p>
            <a:pPr algn="l"/>
            <a:r>
              <a:rPr lang="it-IT" sz="3600" dirty="0"/>
              <a:t>Esegue azioni viste negli adulti</a:t>
            </a:r>
          </a:p>
          <a:p>
            <a:pPr algn="l"/>
            <a:r>
              <a:rPr lang="it-IT" sz="3600" dirty="0"/>
              <a:t>Un oggetto è sostituito da un altro</a:t>
            </a:r>
          </a:p>
          <a:p>
            <a:pPr algn="l"/>
            <a:endParaRPr lang="it-IT" sz="3600" dirty="0"/>
          </a:p>
          <a:p>
            <a:pPr algn="l"/>
            <a:r>
              <a:rPr lang="it-IT" sz="3600" dirty="0"/>
              <a:t>iniziano la comprensione delle sequenze di azione codificate (scripts): Contiene uno scopo, persone, organizzazione eventi, oggetti, contesti: le azioni nel gioco iniziano a essere coordinate</a:t>
            </a:r>
          </a:p>
        </p:txBody>
      </p:sp>
    </p:spTree>
    <p:extLst>
      <p:ext uri="{BB962C8B-B14F-4D97-AF65-F5344CB8AC3E}">
        <p14:creationId xmlns:p14="http://schemas.microsoft.com/office/powerpoint/2010/main" val="703781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89A353-FB94-4B41-A49A-BAE54F29F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781050"/>
          </a:xfrm>
        </p:spPr>
        <p:txBody>
          <a:bodyPr>
            <a:normAutofit fontScale="90000"/>
          </a:bodyPr>
          <a:lstStyle/>
          <a:p>
            <a:r>
              <a:rPr lang="it-IT" dirty="0"/>
              <a:t>Il gioco simbolico verso il gioco di regole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B6CD790-B7AB-49BC-9FDD-92715A8B9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81051"/>
            <a:ext cx="12192000" cy="6076949"/>
          </a:xfrm>
        </p:spPr>
        <p:txBody>
          <a:bodyPr/>
          <a:lstStyle/>
          <a:p>
            <a:r>
              <a:rPr lang="it-IT" sz="3600" dirty="0"/>
              <a:t>&gt;13 mesi: le prime azioni decentrate che sono  riferite ad altre persone, poi a oggetti inanimati</a:t>
            </a:r>
          </a:p>
          <a:p>
            <a:r>
              <a:rPr lang="it-IT" sz="3600" dirty="0"/>
              <a:t>&gt;14 mesi: compone azioni, coinvolge diversi partners, prima animati, poi inanimati</a:t>
            </a:r>
          </a:p>
          <a:p>
            <a:r>
              <a:rPr lang="it-IT" sz="3600" dirty="0"/>
              <a:t>&gt;24 mesi: l’attività simbolica è guidata dal processo mentale e meno dagli oggetti</a:t>
            </a:r>
          </a:p>
          <a:p>
            <a:r>
              <a:rPr lang="it-IT" sz="3600" dirty="0"/>
              <a:t>Pianificazione ordinata e sequenziale</a:t>
            </a:r>
          </a:p>
          <a:p>
            <a:r>
              <a:rPr lang="it-IT" sz="3600" dirty="0"/>
              <a:t>Vengono esplicitate le intenzioni «facciamo che eravamo»</a:t>
            </a:r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754913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89A353-FB94-4B41-A49A-BAE54F29F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781050"/>
          </a:xfrm>
        </p:spPr>
        <p:txBody>
          <a:bodyPr>
            <a:normAutofit fontScale="90000"/>
          </a:bodyPr>
          <a:lstStyle/>
          <a:p>
            <a:r>
              <a:rPr lang="it-IT" dirty="0"/>
              <a:t>Dal gioco simbolico al gioco di regole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B6CD790-B7AB-49BC-9FDD-92715A8B9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781051"/>
            <a:ext cx="12192000" cy="6076949"/>
          </a:xfrm>
        </p:spPr>
        <p:txBody>
          <a:bodyPr/>
          <a:lstStyle/>
          <a:p>
            <a:r>
              <a:rPr lang="it-IT" sz="4800" dirty="0"/>
              <a:t>36 mesi: </a:t>
            </a:r>
          </a:p>
          <a:p>
            <a:r>
              <a:rPr lang="it-IT" sz="4800" dirty="0"/>
              <a:t>Ruoli: le interazioni secondo dei ruoli sociali (I bambini piccoli vanno a letto presto; anche le mamme vanno a lavorare)</a:t>
            </a:r>
          </a:p>
          <a:p>
            <a:r>
              <a:rPr lang="it-IT" sz="4800" dirty="0"/>
              <a:t>Piani: sequenza coordinata di azioni per uno scopo (riparare, guarire, preparare, …)</a:t>
            </a:r>
          </a:p>
          <a:p>
            <a:r>
              <a:rPr lang="it-IT" sz="4800" dirty="0"/>
              <a:t>Oggetti: i bambini discutono sulla funzione e utilità degli oggetti all’interno di un contesto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48456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Il gioco simbolico</vt:lpstr>
      <vt:lpstr>Il gioco simbolico</vt:lpstr>
      <vt:lpstr>Il gioco simbolico verso il gioco di regole</vt:lpstr>
      <vt:lpstr>Dal gioco simbolico al gioco di regole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gioco simbolico</dc:title>
  <dc:creator>Paolo Sorzio</dc:creator>
  <cp:lastModifiedBy>Paolo Sorzio</cp:lastModifiedBy>
  <cp:revision>1</cp:revision>
  <dcterms:created xsi:type="dcterms:W3CDTF">2019-11-16T18:32:07Z</dcterms:created>
  <dcterms:modified xsi:type="dcterms:W3CDTF">2019-11-16T18:32:33Z</dcterms:modified>
</cp:coreProperties>
</file>