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9"/>
  </p:notesMasterIdLst>
  <p:handoutMasterIdLst>
    <p:handoutMasterId r:id="rId30"/>
  </p:handoutMasterIdLst>
  <p:sldIdLst>
    <p:sldId id="256" r:id="rId2"/>
    <p:sldId id="287" r:id="rId3"/>
    <p:sldId id="298" r:id="rId4"/>
    <p:sldId id="316" r:id="rId5"/>
    <p:sldId id="352" r:id="rId6"/>
    <p:sldId id="353" r:id="rId7"/>
    <p:sldId id="354" r:id="rId8"/>
    <p:sldId id="355" r:id="rId9"/>
    <p:sldId id="295" r:id="rId10"/>
    <p:sldId id="299" r:id="rId11"/>
    <p:sldId id="300" r:id="rId12"/>
    <p:sldId id="301" r:id="rId13"/>
    <p:sldId id="302" r:id="rId14"/>
    <p:sldId id="303" r:id="rId15"/>
    <p:sldId id="328" r:id="rId16"/>
    <p:sldId id="329" r:id="rId17"/>
    <p:sldId id="330" r:id="rId18"/>
    <p:sldId id="331" r:id="rId19"/>
    <p:sldId id="332" r:id="rId20"/>
    <p:sldId id="333" r:id="rId21"/>
    <p:sldId id="334" r:id="rId22"/>
    <p:sldId id="335" r:id="rId23"/>
    <p:sldId id="336" r:id="rId24"/>
    <p:sldId id="337" r:id="rId25"/>
    <p:sldId id="304" r:id="rId26"/>
    <p:sldId id="305" r:id="rId27"/>
    <p:sldId id="306" r:id="rId28"/>
  </p:sldIdLst>
  <p:sldSz cx="9144000" cy="6858000" type="screen4x3"/>
  <p:notesSz cx="6858000" cy="9144000"/>
  <p:defaultTextStyle>
    <a:defPPr>
      <a:defRPr lang="it-IT"/>
    </a:defPPr>
    <a:lvl1pPr marL="0" algn="l" defTabSz="457147" rtl="0" eaLnBrk="1" latinLnBrk="0" hangingPunct="1">
      <a:defRPr sz="1800" kern="1200">
        <a:solidFill>
          <a:schemeClr val="tx1"/>
        </a:solidFill>
        <a:latin typeface="+mn-lt"/>
        <a:ea typeface="+mn-ea"/>
        <a:cs typeface="+mn-cs"/>
      </a:defRPr>
    </a:lvl1pPr>
    <a:lvl2pPr marL="457147" algn="l" defTabSz="457147" rtl="0" eaLnBrk="1" latinLnBrk="0" hangingPunct="1">
      <a:defRPr sz="1800" kern="1200">
        <a:solidFill>
          <a:schemeClr val="tx1"/>
        </a:solidFill>
        <a:latin typeface="+mn-lt"/>
        <a:ea typeface="+mn-ea"/>
        <a:cs typeface="+mn-cs"/>
      </a:defRPr>
    </a:lvl2pPr>
    <a:lvl3pPr marL="914295" algn="l" defTabSz="457147" rtl="0" eaLnBrk="1" latinLnBrk="0" hangingPunct="1">
      <a:defRPr sz="1800" kern="1200">
        <a:solidFill>
          <a:schemeClr val="tx1"/>
        </a:solidFill>
        <a:latin typeface="+mn-lt"/>
        <a:ea typeface="+mn-ea"/>
        <a:cs typeface="+mn-cs"/>
      </a:defRPr>
    </a:lvl3pPr>
    <a:lvl4pPr marL="1371442" algn="l" defTabSz="457147" rtl="0" eaLnBrk="1" latinLnBrk="0" hangingPunct="1">
      <a:defRPr sz="1800" kern="1200">
        <a:solidFill>
          <a:schemeClr val="tx1"/>
        </a:solidFill>
        <a:latin typeface="+mn-lt"/>
        <a:ea typeface="+mn-ea"/>
        <a:cs typeface="+mn-cs"/>
      </a:defRPr>
    </a:lvl4pPr>
    <a:lvl5pPr marL="1828590" algn="l" defTabSz="457147" rtl="0" eaLnBrk="1" latinLnBrk="0" hangingPunct="1">
      <a:defRPr sz="1800" kern="1200">
        <a:solidFill>
          <a:schemeClr val="tx1"/>
        </a:solidFill>
        <a:latin typeface="+mn-lt"/>
        <a:ea typeface="+mn-ea"/>
        <a:cs typeface="+mn-cs"/>
      </a:defRPr>
    </a:lvl5pPr>
    <a:lvl6pPr marL="2285737" algn="l" defTabSz="457147" rtl="0" eaLnBrk="1" latinLnBrk="0" hangingPunct="1">
      <a:defRPr sz="1800" kern="1200">
        <a:solidFill>
          <a:schemeClr val="tx1"/>
        </a:solidFill>
        <a:latin typeface="+mn-lt"/>
        <a:ea typeface="+mn-ea"/>
        <a:cs typeface="+mn-cs"/>
      </a:defRPr>
    </a:lvl6pPr>
    <a:lvl7pPr marL="2742884" algn="l" defTabSz="457147" rtl="0" eaLnBrk="1" latinLnBrk="0" hangingPunct="1">
      <a:defRPr sz="1800" kern="1200">
        <a:solidFill>
          <a:schemeClr val="tx1"/>
        </a:solidFill>
        <a:latin typeface="+mn-lt"/>
        <a:ea typeface="+mn-ea"/>
        <a:cs typeface="+mn-cs"/>
      </a:defRPr>
    </a:lvl7pPr>
    <a:lvl8pPr marL="3200032" algn="l" defTabSz="457147" rtl="0" eaLnBrk="1" latinLnBrk="0" hangingPunct="1">
      <a:defRPr sz="1800" kern="1200">
        <a:solidFill>
          <a:schemeClr val="tx1"/>
        </a:solidFill>
        <a:latin typeface="+mn-lt"/>
        <a:ea typeface="+mn-ea"/>
        <a:cs typeface="+mn-cs"/>
      </a:defRPr>
    </a:lvl8pPr>
    <a:lvl9pPr marL="3657179" algn="l" defTabSz="45714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iuseppe Sacco" initials="G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07" autoAdjust="0"/>
    <p:restoredTop sz="93276"/>
  </p:normalViewPr>
  <p:slideViewPr>
    <p:cSldViewPr snapToGrid="0" snapToObjects="1">
      <p:cViewPr varScale="1">
        <p:scale>
          <a:sx n="61" d="100"/>
          <a:sy n="61" d="100"/>
        </p:scale>
        <p:origin x="912" y="20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ACEFE70-B674-D846-9A0C-332F280B0AB1}" type="datetimeFigureOut">
              <a:rPr lang="it-IT" smtClean="0"/>
              <a:pPr/>
              <a:t>16/11/19</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CD6EC72-F1B8-9C4C-8096-14FDE216B68E}" type="slidenum">
              <a:rPr lang="it-IT" smtClean="0"/>
              <a:pPr/>
              <a:t>‹N›</a:t>
            </a:fld>
            <a:endParaRPr lang="it-IT"/>
          </a:p>
        </p:txBody>
      </p:sp>
    </p:spTree>
    <p:extLst>
      <p:ext uri="{BB962C8B-B14F-4D97-AF65-F5344CB8AC3E}">
        <p14:creationId xmlns:p14="http://schemas.microsoft.com/office/powerpoint/2010/main" val="365571560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5725F9-B5B5-9144-9C8C-BDFEB7F799A8}" type="datetimeFigureOut">
              <a:rPr lang="it-IT" smtClean="0"/>
              <a:pPr/>
              <a:t>16/11/19</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D6B343-03D9-004A-9B7D-A3AF558E8B87}" type="slidenum">
              <a:rPr lang="it-IT" smtClean="0"/>
              <a:pPr/>
              <a:t>‹N›</a:t>
            </a:fld>
            <a:endParaRPr lang="it-IT"/>
          </a:p>
        </p:txBody>
      </p:sp>
    </p:spTree>
    <p:extLst>
      <p:ext uri="{BB962C8B-B14F-4D97-AF65-F5344CB8AC3E}">
        <p14:creationId xmlns:p14="http://schemas.microsoft.com/office/powerpoint/2010/main" val="845942713"/>
      </p:ext>
    </p:extLst>
  </p:cSld>
  <p:clrMap bg1="lt1" tx1="dk1" bg2="lt2" tx2="dk2" accent1="accent1" accent2="accent2" accent3="accent3" accent4="accent4" accent5="accent5" accent6="accent6" hlink="hlink" folHlink="folHlink"/>
  <p:hf hdr="0" ftr="0" dt="0"/>
  <p:notesStyle>
    <a:lvl1pPr marL="0" algn="l" defTabSz="457147" rtl="0" eaLnBrk="1" latinLnBrk="0" hangingPunct="1">
      <a:defRPr sz="1200" kern="1200">
        <a:solidFill>
          <a:schemeClr val="tx1"/>
        </a:solidFill>
        <a:latin typeface="+mn-lt"/>
        <a:ea typeface="+mn-ea"/>
        <a:cs typeface="+mn-cs"/>
      </a:defRPr>
    </a:lvl1pPr>
    <a:lvl2pPr marL="457147" algn="l" defTabSz="457147" rtl="0" eaLnBrk="1" latinLnBrk="0" hangingPunct="1">
      <a:defRPr sz="1200" kern="1200">
        <a:solidFill>
          <a:schemeClr val="tx1"/>
        </a:solidFill>
        <a:latin typeface="+mn-lt"/>
        <a:ea typeface="+mn-ea"/>
        <a:cs typeface="+mn-cs"/>
      </a:defRPr>
    </a:lvl2pPr>
    <a:lvl3pPr marL="914295" algn="l" defTabSz="457147" rtl="0" eaLnBrk="1" latinLnBrk="0" hangingPunct="1">
      <a:defRPr sz="1200" kern="1200">
        <a:solidFill>
          <a:schemeClr val="tx1"/>
        </a:solidFill>
        <a:latin typeface="+mn-lt"/>
        <a:ea typeface="+mn-ea"/>
        <a:cs typeface="+mn-cs"/>
      </a:defRPr>
    </a:lvl3pPr>
    <a:lvl4pPr marL="1371442" algn="l" defTabSz="457147" rtl="0" eaLnBrk="1" latinLnBrk="0" hangingPunct="1">
      <a:defRPr sz="1200" kern="1200">
        <a:solidFill>
          <a:schemeClr val="tx1"/>
        </a:solidFill>
        <a:latin typeface="+mn-lt"/>
        <a:ea typeface="+mn-ea"/>
        <a:cs typeface="+mn-cs"/>
      </a:defRPr>
    </a:lvl4pPr>
    <a:lvl5pPr marL="1828590" algn="l" defTabSz="457147" rtl="0" eaLnBrk="1" latinLnBrk="0" hangingPunct="1">
      <a:defRPr sz="1200" kern="1200">
        <a:solidFill>
          <a:schemeClr val="tx1"/>
        </a:solidFill>
        <a:latin typeface="+mn-lt"/>
        <a:ea typeface="+mn-ea"/>
        <a:cs typeface="+mn-cs"/>
      </a:defRPr>
    </a:lvl5pPr>
    <a:lvl6pPr marL="2285737" algn="l" defTabSz="457147" rtl="0" eaLnBrk="1" latinLnBrk="0" hangingPunct="1">
      <a:defRPr sz="1200" kern="1200">
        <a:solidFill>
          <a:schemeClr val="tx1"/>
        </a:solidFill>
        <a:latin typeface="+mn-lt"/>
        <a:ea typeface="+mn-ea"/>
        <a:cs typeface="+mn-cs"/>
      </a:defRPr>
    </a:lvl6pPr>
    <a:lvl7pPr marL="2742884" algn="l" defTabSz="457147" rtl="0" eaLnBrk="1" latinLnBrk="0" hangingPunct="1">
      <a:defRPr sz="1200" kern="1200">
        <a:solidFill>
          <a:schemeClr val="tx1"/>
        </a:solidFill>
        <a:latin typeface="+mn-lt"/>
        <a:ea typeface="+mn-ea"/>
        <a:cs typeface="+mn-cs"/>
      </a:defRPr>
    </a:lvl7pPr>
    <a:lvl8pPr marL="3200032" algn="l" defTabSz="457147" rtl="0" eaLnBrk="1" latinLnBrk="0" hangingPunct="1">
      <a:defRPr sz="1200" kern="1200">
        <a:solidFill>
          <a:schemeClr val="tx1"/>
        </a:solidFill>
        <a:latin typeface="+mn-lt"/>
        <a:ea typeface="+mn-ea"/>
        <a:cs typeface="+mn-cs"/>
      </a:defRPr>
    </a:lvl8pPr>
    <a:lvl9pPr marL="3657179" algn="l" defTabSz="457147"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ED2A3FA-6AAE-4241-AE90-9F014B5F70C9}"/>
              </a:ext>
            </a:extLst>
          </p:cNvPr>
          <p:cNvSpPr>
            <a:spLocks noGrp="1"/>
          </p:cNvSpPr>
          <p:nvPr>
            <p:ph type="ctrTitle"/>
          </p:nvPr>
        </p:nvSpPr>
        <p:spPr>
          <a:xfrm>
            <a:off x="1143000" y="1122363"/>
            <a:ext cx="6858000" cy="2387600"/>
          </a:xfrm>
        </p:spPr>
        <p:txBody>
          <a:bodyPr anchor="b"/>
          <a:lstStyle>
            <a:lvl1pPr algn="ctr">
              <a:defRPr sz="45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6D00DB0E-D096-B54B-90FA-32D933D231A4}"/>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9C5EFEC5-757F-E247-B463-C91565B45C88}"/>
              </a:ext>
            </a:extLst>
          </p:cNvPr>
          <p:cNvSpPr>
            <a:spLocks noGrp="1"/>
          </p:cNvSpPr>
          <p:nvPr>
            <p:ph type="dt" sz="half" idx="10"/>
          </p:nvPr>
        </p:nvSpPr>
        <p:spPr/>
        <p:txBody>
          <a:bodyPr/>
          <a:lstStyle/>
          <a:p>
            <a:fld id="{BB100C58-04AF-7844-97A9-77798D8CF43D}" type="datetime1">
              <a:rPr lang="it-IT" smtClean="0"/>
              <a:pPr/>
              <a:t>16/11/19</a:t>
            </a:fld>
            <a:endParaRPr lang="it-IT"/>
          </a:p>
        </p:txBody>
      </p:sp>
      <p:sp>
        <p:nvSpPr>
          <p:cNvPr id="5" name="Segnaposto piè di pagina 4">
            <a:extLst>
              <a:ext uri="{FF2B5EF4-FFF2-40B4-BE49-F238E27FC236}">
                <a16:creationId xmlns:a16="http://schemas.microsoft.com/office/drawing/2014/main" id="{421830B0-D5ED-5347-9093-F6643DE1673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DB7F0D4-C270-FE42-8196-C05753C6159C}"/>
              </a:ext>
            </a:extLst>
          </p:cNvPr>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2700776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EAAC8DA-FCC9-5444-A6ED-452320F98F72}"/>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7255E4F3-1B6F-5141-BED3-73CA9ABF0C18}"/>
              </a:ext>
            </a:extLst>
          </p:cNvPr>
          <p:cNvSpPr>
            <a:spLocks noGrp="1"/>
          </p:cNvSpPr>
          <p:nvPr>
            <p:ph type="body" orient="vert" idx="1"/>
          </p:nvPr>
        </p:nvSpPr>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1C0B3052-E723-8847-A79A-6A79EBC83ABC}"/>
              </a:ext>
            </a:extLst>
          </p:cNvPr>
          <p:cNvSpPr>
            <a:spLocks noGrp="1"/>
          </p:cNvSpPr>
          <p:nvPr>
            <p:ph type="dt" sz="half" idx="10"/>
          </p:nvPr>
        </p:nvSpPr>
        <p:spPr/>
        <p:txBody>
          <a:bodyPr/>
          <a:lstStyle/>
          <a:p>
            <a:fld id="{E60D8DE2-4B42-9840-A462-8EC47F0B9D53}" type="datetime1">
              <a:rPr lang="it-IT" smtClean="0"/>
              <a:pPr/>
              <a:t>16/11/19</a:t>
            </a:fld>
            <a:endParaRPr lang="it-IT"/>
          </a:p>
        </p:txBody>
      </p:sp>
      <p:sp>
        <p:nvSpPr>
          <p:cNvPr id="5" name="Segnaposto piè di pagina 4">
            <a:extLst>
              <a:ext uri="{FF2B5EF4-FFF2-40B4-BE49-F238E27FC236}">
                <a16:creationId xmlns:a16="http://schemas.microsoft.com/office/drawing/2014/main" id="{8E79442D-F3B9-8C46-A4B5-BD67D938E4E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E10885F-EC6A-274E-9F18-D671C8EAD744}"/>
              </a:ext>
            </a:extLst>
          </p:cNvPr>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1889583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C6087FBF-962E-F742-AE34-8D855E52CD2B}"/>
              </a:ext>
            </a:extLst>
          </p:cNvPr>
          <p:cNvSpPr>
            <a:spLocks noGrp="1"/>
          </p:cNvSpPr>
          <p:nvPr>
            <p:ph type="title" orient="vert"/>
          </p:nvPr>
        </p:nvSpPr>
        <p:spPr>
          <a:xfrm>
            <a:off x="6543675" y="365125"/>
            <a:ext cx="1971675"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78BC60B5-9706-1C4F-A031-A41719F02E69}"/>
              </a:ext>
            </a:extLst>
          </p:cNvPr>
          <p:cNvSpPr>
            <a:spLocks noGrp="1"/>
          </p:cNvSpPr>
          <p:nvPr>
            <p:ph type="body" orient="vert" idx="1"/>
          </p:nvPr>
        </p:nvSpPr>
        <p:spPr>
          <a:xfrm>
            <a:off x="628650" y="365125"/>
            <a:ext cx="5800725" cy="5811838"/>
          </a:xfrm>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E6EBE891-7781-D443-A154-49666CB986EB}"/>
              </a:ext>
            </a:extLst>
          </p:cNvPr>
          <p:cNvSpPr>
            <a:spLocks noGrp="1"/>
          </p:cNvSpPr>
          <p:nvPr>
            <p:ph type="dt" sz="half" idx="10"/>
          </p:nvPr>
        </p:nvSpPr>
        <p:spPr/>
        <p:txBody>
          <a:bodyPr/>
          <a:lstStyle/>
          <a:p>
            <a:fld id="{7E2EFD00-4ED1-6A4E-9ED3-729722178ABC}" type="datetime1">
              <a:rPr lang="it-IT" smtClean="0"/>
              <a:pPr/>
              <a:t>16/11/19</a:t>
            </a:fld>
            <a:endParaRPr lang="it-IT"/>
          </a:p>
        </p:txBody>
      </p:sp>
      <p:sp>
        <p:nvSpPr>
          <p:cNvPr id="5" name="Segnaposto piè di pagina 4">
            <a:extLst>
              <a:ext uri="{FF2B5EF4-FFF2-40B4-BE49-F238E27FC236}">
                <a16:creationId xmlns:a16="http://schemas.microsoft.com/office/drawing/2014/main" id="{AA5065E7-656C-C447-A164-295E02BAA67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07766CA-580C-FD4B-B3E9-27191A9DED53}"/>
              </a:ext>
            </a:extLst>
          </p:cNvPr>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1196803053"/>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365F62-1199-E649-B86B-A198B5DE9565}"/>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66ECE3E-7FB7-F548-B297-85D0BBB0DF3C}"/>
              </a:ext>
            </a:extLst>
          </p:cNvPr>
          <p:cNvSpPr>
            <a:spLocks noGrp="1"/>
          </p:cNvSpPr>
          <p:nvPr>
            <p:ph idx="1"/>
          </p:nvPr>
        </p:nvSpPr>
        <p:spPr/>
        <p:txBody>
          <a:body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DAA005E5-487A-EF4B-9239-4B89DBEB34DD}"/>
              </a:ext>
            </a:extLst>
          </p:cNvPr>
          <p:cNvSpPr>
            <a:spLocks noGrp="1"/>
          </p:cNvSpPr>
          <p:nvPr>
            <p:ph type="dt" sz="half" idx="10"/>
          </p:nvPr>
        </p:nvSpPr>
        <p:spPr/>
        <p:txBody>
          <a:bodyPr/>
          <a:lstStyle/>
          <a:p>
            <a:fld id="{3B4A7DE8-2C1F-E946-B8AD-1DF947532FCB}" type="datetime1">
              <a:rPr lang="it-IT" smtClean="0"/>
              <a:pPr/>
              <a:t>16/11/19</a:t>
            </a:fld>
            <a:endParaRPr lang="it-IT"/>
          </a:p>
        </p:txBody>
      </p:sp>
      <p:sp>
        <p:nvSpPr>
          <p:cNvPr id="5" name="Segnaposto piè di pagina 4">
            <a:extLst>
              <a:ext uri="{FF2B5EF4-FFF2-40B4-BE49-F238E27FC236}">
                <a16:creationId xmlns:a16="http://schemas.microsoft.com/office/drawing/2014/main" id="{3342D356-18D4-D747-B257-62C409368AC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CD75E9F-30CE-E041-A398-4A8C236262F3}"/>
              </a:ext>
            </a:extLst>
          </p:cNvPr>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1720013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ADBD461-5418-8648-B076-495316EA4C8B}"/>
              </a:ext>
            </a:extLst>
          </p:cNvPr>
          <p:cNvSpPr>
            <a:spLocks noGrp="1"/>
          </p:cNvSpPr>
          <p:nvPr>
            <p:ph type="title"/>
          </p:nvPr>
        </p:nvSpPr>
        <p:spPr>
          <a:xfrm>
            <a:off x="623888" y="1709739"/>
            <a:ext cx="7886700" cy="2852737"/>
          </a:xfrm>
        </p:spPr>
        <p:txBody>
          <a:bodyPr anchor="b"/>
          <a:lstStyle>
            <a:lvl1pPr>
              <a:defRPr sz="45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AD0BE729-8AFF-2B4B-BDFE-75B6EE8ADEF6}"/>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4B567F90-85D2-7448-9F10-7EE7DEFB5AC1}"/>
              </a:ext>
            </a:extLst>
          </p:cNvPr>
          <p:cNvSpPr>
            <a:spLocks noGrp="1"/>
          </p:cNvSpPr>
          <p:nvPr>
            <p:ph type="dt" sz="half" idx="10"/>
          </p:nvPr>
        </p:nvSpPr>
        <p:spPr/>
        <p:txBody>
          <a:bodyPr/>
          <a:lstStyle/>
          <a:p>
            <a:fld id="{36C3CE42-C657-2A4A-AD68-21118C048F5C}" type="datetime1">
              <a:rPr lang="it-IT" smtClean="0"/>
              <a:pPr/>
              <a:t>16/11/19</a:t>
            </a:fld>
            <a:endParaRPr lang="it-IT"/>
          </a:p>
        </p:txBody>
      </p:sp>
      <p:sp>
        <p:nvSpPr>
          <p:cNvPr id="5" name="Segnaposto piè di pagina 4">
            <a:extLst>
              <a:ext uri="{FF2B5EF4-FFF2-40B4-BE49-F238E27FC236}">
                <a16:creationId xmlns:a16="http://schemas.microsoft.com/office/drawing/2014/main" id="{620C0F2D-1AEF-5041-859A-513214DEDA7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BB3434C-6562-E344-929E-AFD4F04A31B7}"/>
              </a:ext>
            </a:extLst>
          </p:cNvPr>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41740518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CCE0E95-5071-1744-A983-1E216D80FFD6}"/>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D9F2668-6C0F-4B4D-94F0-0F0C711CF6FC}"/>
              </a:ext>
            </a:extLst>
          </p:cNvPr>
          <p:cNvSpPr>
            <a:spLocks noGrp="1"/>
          </p:cNvSpPr>
          <p:nvPr>
            <p:ph sz="half" idx="1"/>
          </p:nvPr>
        </p:nvSpPr>
        <p:spPr>
          <a:xfrm>
            <a:off x="628650" y="1825625"/>
            <a:ext cx="3886200" cy="4351338"/>
          </a:xfrm>
        </p:spPr>
        <p:txBody>
          <a:body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48C85B08-22FB-0D4A-98B8-01A7FCE5D133}"/>
              </a:ext>
            </a:extLst>
          </p:cNvPr>
          <p:cNvSpPr>
            <a:spLocks noGrp="1"/>
          </p:cNvSpPr>
          <p:nvPr>
            <p:ph sz="half" idx="2"/>
          </p:nvPr>
        </p:nvSpPr>
        <p:spPr>
          <a:xfrm>
            <a:off x="4629150" y="1825625"/>
            <a:ext cx="3886200" cy="4351338"/>
          </a:xfrm>
        </p:spPr>
        <p:txBody>
          <a:body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532D67BC-6273-024D-90E2-1D431A2A26C4}"/>
              </a:ext>
            </a:extLst>
          </p:cNvPr>
          <p:cNvSpPr>
            <a:spLocks noGrp="1"/>
          </p:cNvSpPr>
          <p:nvPr>
            <p:ph type="dt" sz="half" idx="10"/>
          </p:nvPr>
        </p:nvSpPr>
        <p:spPr/>
        <p:txBody>
          <a:bodyPr/>
          <a:lstStyle/>
          <a:p>
            <a:fld id="{7E2EFD00-4ED1-6A4E-9ED3-729722178ABC}" type="datetime1">
              <a:rPr lang="it-IT" smtClean="0"/>
              <a:pPr/>
              <a:t>16/11/19</a:t>
            </a:fld>
            <a:endParaRPr lang="it-IT"/>
          </a:p>
        </p:txBody>
      </p:sp>
      <p:sp>
        <p:nvSpPr>
          <p:cNvPr id="6" name="Segnaposto piè di pagina 5">
            <a:extLst>
              <a:ext uri="{FF2B5EF4-FFF2-40B4-BE49-F238E27FC236}">
                <a16:creationId xmlns:a16="http://schemas.microsoft.com/office/drawing/2014/main" id="{851A0C07-3A35-CD4D-BD5F-AB1044FC95D9}"/>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A05BCCF6-965D-D64D-B108-8E6556D6688C}"/>
              </a:ext>
            </a:extLst>
          </p:cNvPr>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3028223241"/>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227F74F-FE38-5B47-B284-2E801CE6ED2E}"/>
              </a:ext>
            </a:extLst>
          </p:cNvPr>
          <p:cNvSpPr>
            <a:spLocks noGrp="1"/>
          </p:cNvSpPr>
          <p:nvPr>
            <p:ph type="title"/>
          </p:nvPr>
        </p:nvSpPr>
        <p:spPr>
          <a:xfrm>
            <a:off x="629841" y="365126"/>
            <a:ext cx="78867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04DC5F2-DA46-DC4A-8A53-F217D84229C2}"/>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BDAC444C-1B24-ED4B-ACFB-9F0C7CAE0677}"/>
              </a:ext>
            </a:extLst>
          </p:cNvPr>
          <p:cNvSpPr>
            <a:spLocks noGrp="1"/>
          </p:cNvSpPr>
          <p:nvPr>
            <p:ph sz="half" idx="2"/>
          </p:nvPr>
        </p:nvSpPr>
        <p:spPr>
          <a:xfrm>
            <a:off x="629842" y="2505075"/>
            <a:ext cx="3868340" cy="3684588"/>
          </a:xfrm>
        </p:spPr>
        <p:txBody>
          <a:bodyPr/>
          <a:lstStyle/>
          <a:p>
            <a:r>
              <a:rPr lang="it-IT"/>
              <a:t>Modifica gli stili del testo dello schema
Secondo livello
Terzo livello
Quarto livello
Quinto livello</a:t>
            </a:r>
          </a:p>
        </p:txBody>
      </p:sp>
      <p:sp>
        <p:nvSpPr>
          <p:cNvPr id="5" name="Segnaposto testo 4">
            <a:extLst>
              <a:ext uri="{FF2B5EF4-FFF2-40B4-BE49-F238E27FC236}">
                <a16:creationId xmlns:a16="http://schemas.microsoft.com/office/drawing/2014/main" id="{3F0B97B5-5B9F-254B-8B95-77CA029B2903}"/>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r>
              <a:rPr lang="it-IT"/>
              <a:t>Modifica gli stili del testo dello schema
Secondo livello
Terzo livello
Quarto livello
Quinto livello</a:t>
            </a:r>
          </a:p>
        </p:txBody>
      </p:sp>
      <p:sp>
        <p:nvSpPr>
          <p:cNvPr id="6" name="Segnaposto contenuto 5">
            <a:extLst>
              <a:ext uri="{FF2B5EF4-FFF2-40B4-BE49-F238E27FC236}">
                <a16:creationId xmlns:a16="http://schemas.microsoft.com/office/drawing/2014/main" id="{2EBADB80-937E-9D45-A74B-83935D3EB9A3}"/>
              </a:ext>
            </a:extLst>
          </p:cNvPr>
          <p:cNvSpPr>
            <a:spLocks noGrp="1"/>
          </p:cNvSpPr>
          <p:nvPr>
            <p:ph sz="quarter" idx="4"/>
          </p:nvPr>
        </p:nvSpPr>
        <p:spPr>
          <a:xfrm>
            <a:off x="4629150" y="2505075"/>
            <a:ext cx="3887391" cy="3684588"/>
          </a:xfrm>
        </p:spPr>
        <p:txBody>
          <a:bodyPr/>
          <a:lstStyle/>
          <a:p>
            <a:r>
              <a:rPr lang="it-IT"/>
              <a:t>Modifica gli stili del testo dello schema
Secondo livello
Terzo livello
Quarto livello
Quinto livello</a:t>
            </a:r>
          </a:p>
        </p:txBody>
      </p:sp>
      <p:sp>
        <p:nvSpPr>
          <p:cNvPr id="7" name="Segnaposto data 6">
            <a:extLst>
              <a:ext uri="{FF2B5EF4-FFF2-40B4-BE49-F238E27FC236}">
                <a16:creationId xmlns:a16="http://schemas.microsoft.com/office/drawing/2014/main" id="{B1A05ED1-748D-EC4D-A82C-CA1A7AFAF4EF}"/>
              </a:ext>
            </a:extLst>
          </p:cNvPr>
          <p:cNvSpPr>
            <a:spLocks noGrp="1"/>
          </p:cNvSpPr>
          <p:nvPr>
            <p:ph type="dt" sz="half" idx="10"/>
          </p:nvPr>
        </p:nvSpPr>
        <p:spPr/>
        <p:txBody>
          <a:bodyPr/>
          <a:lstStyle/>
          <a:p>
            <a:fld id="{3CF98B3E-A1F5-1D49-9B09-B96A7E5C1CA4}" type="datetime1">
              <a:rPr lang="it-IT" smtClean="0"/>
              <a:pPr/>
              <a:t>16/11/19</a:t>
            </a:fld>
            <a:endParaRPr lang="it-IT"/>
          </a:p>
        </p:txBody>
      </p:sp>
      <p:sp>
        <p:nvSpPr>
          <p:cNvPr id="8" name="Segnaposto piè di pagina 7">
            <a:extLst>
              <a:ext uri="{FF2B5EF4-FFF2-40B4-BE49-F238E27FC236}">
                <a16:creationId xmlns:a16="http://schemas.microsoft.com/office/drawing/2014/main" id="{44B302DE-791F-7345-B937-ACEC7BA11343}"/>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B8C28963-9E6C-4845-A06C-F31FF3E7BC58}"/>
              </a:ext>
            </a:extLst>
          </p:cNvPr>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1520949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FD2B13-218E-DB4E-A82C-66A407114712}"/>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7F583951-82A3-F548-B2B8-19E5DAA2C736}"/>
              </a:ext>
            </a:extLst>
          </p:cNvPr>
          <p:cNvSpPr>
            <a:spLocks noGrp="1"/>
          </p:cNvSpPr>
          <p:nvPr>
            <p:ph type="dt" sz="half" idx="10"/>
          </p:nvPr>
        </p:nvSpPr>
        <p:spPr/>
        <p:txBody>
          <a:bodyPr/>
          <a:lstStyle/>
          <a:p>
            <a:fld id="{BE0F204D-D8E6-7344-8BFD-6159BD5FD65B}" type="datetime1">
              <a:rPr lang="it-IT" smtClean="0"/>
              <a:pPr/>
              <a:t>16/11/19</a:t>
            </a:fld>
            <a:endParaRPr lang="it-IT"/>
          </a:p>
        </p:txBody>
      </p:sp>
      <p:sp>
        <p:nvSpPr>
          <p:cNvPr id="4" name="Segnaposto piè di pagina 3">
            <a:extLst>
              <a:ext uri="{FF2B5EF4-FFF2-40B4-BE49-F238E27FC236}">
                <a16:creationId xmlns:a16="http://schemas.microsoft.com/office/drawing/2014/main" id="{7C9E9854-7CF2-4940-B2C2-D1A1BAB08EE7}"/>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DA4DC213-494A-7141-829B-19C6895869CE}"/>
              </a:ext>
            </a:extLst>
          </p:cNvPr>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3869853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3A001855-ADC7-8A4F-B4B7-F7ED48CFBC04}"/>
              </a:ext>
            </a:extLst>
          </p:cNvPr>
          <p:cNvSpPr>
            <a:spLocks noGrp="1"/>
          </p:cNvSpPr>
          <p:nvPr>
            <p:ph type="dt" sz="half" idx="10"/>
          </p:nvPr>
        </p:nvSpPr>
        <p:spPr/>
        <p:txBody>
          <a:bodyPr/>
          <a:lstStyle/>
          <a:p>
            <a:fld id="{7E2EFD00-4ED1-6A4E-9ED3-729722178ABC}" type="datetime1">
              <a:rPr lang="it-IT" smtClean="0"/>
              <a:pPr/>
              <a:t>16/11/19</a:t>
            </a:fld>
            <a:endParaRPr lang="it-IT"/>
          </a:p>
        </p:txBody>
      </p:sp>
      <p:sp>
        <p:nvSpPr>
          <p:cNvPr id="3" name="Segnaposto piè di pagina 2">
            <a:extLst>
              <a:ext uri="{FF2B5EF4-FFF2-40B4-BE49-F238E27FC236}">
                <a16:creationId xmlns:a16="http://schemas.microsoft.com/office/drawing/2014/main" id="{FD54C9F1-7F04-BF45-B13A-19929DC01E8B}"/>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9EB7033B-37A4-374A-A572-C599270804C6}"/>
              </a:ext>
            </a:extLst>
          </p:cNvPr>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1772304710"/>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040EDFB-F1A4-6046-AD00-6061EB282F8D}"/>
              </a:ext>
            </a:extLst>
          </p:cNvPr>
          <p:cNvSpPr>
            <a:spLocks noGrp="1"/>
          </p:cNvSpPr>
          <p:nvPr>
            <p:ph type="title"/>
          </p:nvPr>
        </p:nvSpPr>
        <p:spPr>
          <a:xfrm>
            <a:off x="629841" y="457200"/>
            <a:ext cx="2949178" cy="1600200"/>
          </a:xfrm>
        </p:spPr>
        <p:txBody>
          <a:bodyPr anchor="b"/>
          <a:lstStyle>
            <a:lvl1pPr>
              <a:defRPr sz="24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9F83F62-F92B-CB49-87ED-4CA27BC9516C}"/>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r>
              <a:rPr lang="it-IT"/>
              <a:t>Modifica gli stili del testo dello schema
Secondo livello
Terzo livello
Quarto livello
Quinto livello</a:t>
            </a:r>
          </a:p>
        </p:txBody>
      </p:sp>
      <p:sp>
        <p:nvSpPr>
          <p:cNvPr id="4" name="Segnaposto testo 3">
            <a:extLst>
              <a:ext uri="{FF2B5EF4-FFF2-40B4-BE49-F238E27FC236}">
                <a16:creationId xmlns:a16="http://schemas.microsoft.com/office/drawing/2014/main" id="{5ADB6D38-0E09-FA4F-ADBA-D452BFCC9EF2}"/>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9EB06FF3-9A31-F045-95F4-3880EEBC45C2}"/>
              </a:ext>
            </a:extLst>
          </p:cNvPr>
          <p:cNvSpPr>
            <a:spLocks noGrp="1"/>
          </p:cNvSpPr>
          <p:nvPr>
            <p:ph type="dt" sz="half" idx="10"/>
          </p:nvPr>
        </p:nvSpPr>
        <p:spPr/>
        <p:txBody>
          <a:bodyPr/>
          <a:lstStyle/>
          <a:p>
            <a:fld id="{8B020255-537F-6245-984B-CFB53661B286}" type="datetime1">
              <a:rPr lang="it-IT" smtClean="0"/>
              <a:pPr/>
              <a:t>16/11/19</a:t>
            </a:fld>
            <a:endParaRPr lang="it-IT"/>
          </a:p>
        </p:txBody>
      </p:sp>
      <p:sp>
        <p:nvSpPr>
          <p:cNvPr id="6" name="Segnaposto piè di pagina 5">
            <a:extLst>
              <a:ext uri="{FF2B5EF4-FFF2-40B4-BE49-F238E27FC236}">
                <a16:creationId xmlns:a16="http://schemas.microsoft.com/office/drawing/2014/main" id="{5C33DD86-4327-A343-BC95-02463DC4F33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7C116D23-66CE-3F46-AB9B-5E15F6AADC00}"/>
              </a:ext>
            </a:extLst>
          </p:cNvPr>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2633842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AB86F5-993A-F34C-B89F-4E810B7589F8}"/>
              </a:ext>
            </a:extLst>
          </p:cNvPr>
          <p:cNvSpPr>
            <a:spLocks noGrp="1"/>
          </p:cNvSpPr>
          <p:nvPr>
            <p:ph type="title"/>
          </p:nvPr>
        </p:nvSpPr>
        <p:spPr>
          <a:xfrm>
            <a:off x="629841" y="457200"/>
            <a:ext cx="2949178" cy="1600200"/>
          </a:xfrm>
        </p:spPr>
        <p:txBody>
          <a:bodyPr anchor="b"/>
          <a:lstStyle>
            <a:lvl1pPr>
              <a:defRPr sz="24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1334006F-C8FB-EC4B-9BB5-3060BB850164}"/>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it-IT"/>
          </a:p>
        </p:txBody>
      </p:sp>
      <p:sp>
        <p:nvSpPr>
          <p:cNvPr id="4" name="Segnaposto testo 3">
            <a:extLst>
              <a:ext uri="{FF2B5EF4-FFF2-40B4-BE49-F238E27FC236}">
                <a16:creationId xmlns:a16="http://schemas.microsoft.com/office/drawing/2014/main" id="{559CD97C-B633-8F43-8905-22903B4046B4}"/>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2F6356AF-C9CF-F244-A776-B14C348CBE45}"/>
              </a:ext>
            </a:extLst>
          </p:cNvPr>
          <p:cNvSpPr>
            <a:spLocks noGrp="1"/>
          </p:cNvSpPr>
          <p:nvPr>
            <p:ph type="dt" sz="half" idx="10"/>
          </p:nvPr>
        </p:nvSpPr>
        <p:spPr/>
        <p:txBody>
          <a:bodyPr/>
          <a:lstStyle/>
          <a:p>
            <a:fld id="{04E9105C-25A3-CA49-A27D-6C1509C1AA1F}" type="datetime1">
              <a:rPr lang="it-IT" smtClean="0"/>
              <a:pPr/>
              <a:t>16/11/19</a:t>
            </a:fld>
            <a:endParaRPr lang="it-IT"/>
          </a:p>
        </p:txBody>
      </p:sp>
      <p:sp>
        <p:nvSpPr>
          <p:cNvPr id="6" name="Segnaposto piè di pagina 5">
            <a:extLst>
              <a:ext uri="{FF2B5EF4-FFF2-40B4-BE49-F238E27FC236}">
                <a16:creationId xmlns:a16="http://schemas.microsoft.com/office/drawing/2014/main" id="{65EE6E3B-4710-3149-A513-02451F7E75F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6B24D5F7-C594-0347-B228-B7EBC2750711}"/>
              </a:ext>
            </a:extLst>
          </p:cNvPr>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3394643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24FCA40E-2A78-6842-8628-1767381AD451}"/>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2AF7DB20-8D9E-1F47-91EE-BE20ED903500}"/>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5F42A271-2B38-8746-B7F2-B1FCEC04A3DC}"/>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E2EFD00-4ED1-6A4E-9ED3-729722178ABC}" type="datetime1">
              <a:rPr lang="it-IT" smtClean="0"/>
              <a:pPr/>
              <a:t>16/11/19</a:t>
            </a:fld>
            <a:endParaRPr lang="it-IT"/>
          </a:p>
        </p:txBody>
      </p:sp>
      <p:sp>
        <p:nvSpPr>
          <p:cNvPr id="5" name="Segnaposto piè di pagina 4">
            <a:extLst>
              <a:ext uri="{FF2B5EF4-FFF2-40B4-BE49-F238E27FC236}">
                <a16:creationId xmlns:a16="http://schemas.microsoft.com/office/drawing/2014/main" id="{99E6EBD2-44B0-1342-BFFD-3DD3C39DB10B}"/>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7D382372-70E7-F845-B118-9ABEFA023BC3}"/>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77FCE32-2D2C-3A41-9BB8-91B3DCC914FD}" type="slidenum">
              <a:rPr lang="it-IT" smtClean="0"/>
              <a:pPr/>
              <a:t>‹N›</a:t>
            </a:fld>
            <a:endParaRPr lang="it-IT"/>
          </a:p>
        </p:txBody>
      </p:sp>
    </p:spTree>
    <p:extLst>
      <p:ext uri="{BB962C8B-B14F-4D97-AF65-F5344CB8AC3E}">
        <p14:creationId xmlns:p14="http://schemas.microsoft.com/office/powerpoint/2010/main" val="26900259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it-IT"/>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Diritto internazionale avanzato</a:t>
            </a:r>
          </a:p>
        </p:txBody>
      </p:sp>
      <p:sp>
        <p:nvSpPr>
          <p:cNvPr id="3" name="Sottotitolo 2"/>
          <p:cNvSpPr>
            <a:spLocks noGrp="1"/>
          </p:cNvSpPr>
          <p:nvPr>
            <p:ph type="subTitle" idx="1"/>
          </p:nvPr>
        </p:nvSpPr>
        <p:spPr/>
        <p:txBody>
          <a:bodyPr/>
          <a:lstStyle/>
          <a:p>
            <a:pPr>
              <a:buFontTx/>
              <a:buChar char="-"/>
            </a:pPr>
            <a:r>
              <a:rPr lang="it-IT" dirty="0"/>
              <a:t>prof. Sara </a:t>
            </a:r>
            <a:r>
              <a:rPr lang="it-IT" dirty="0" err="1"/>
              <a:t>Tonolo</a:t>
            </a:r>
            <a:r>
              <a:rPr lang="it-IT" dirty="0"/>
              <a:t> </a:t>
            </a:r>
            <a:r>
              <a:rPr lang="it-IT" dirty="0" err="1"/>
              <a:t>–</a:t>
            </a:r>
            <a:endParaRPr lang="it-IT" dirty="0"/>
          </a:p>
          <a:p>
            <a:pPr>
              <a:buFontTx/>
              <a:buChar char="-"/>
            </a:pPr>
            <a:r>
              <a:rPr lang="it-IT" dirty="0"/>
              <a:t> Trieste, 21 novembre 2019 -</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a:t>
            </a:fld>
            <a:endParaRPr lang="it-IT"/>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2"/>
          </a:lnRef>
          <a:fillRef idx="3">
            <a:schemeClr val="accent2"/>
          </a:fillRef>
          <a:effectRef idx="2">
            <a:schemeClr val="accent2"/>
          </a:effectRef>
          <a:fontRef idx="minor">
            <a:schemeClr val="lt1"/>
          </a:fontRef>
        </p:style>
        <p:txBody>
          <a:bodyPr>
            <a:normAutofit/>
          </a:bodyPr>
          <a:lstStyle/>
          <a:p>
            <a:pPr algn="just"/>
            <a:r>
              <a:rPr lang="it-IT" dirty="0"/>
              <a:t>LEGGE APPLICABILE ALLE PERSONE GIURIDICHE </a:t>
            </a:r>
            <a:r>
              <a:rPr lang="it-IT" dirty="0" err="1"/>
              <a:t>–</a:t>
            </a:r>
            <a:r>
              <a:rPr lang="it-IT" dirty="0"/>
              <a:t> ART. 25</a:t>
            </a:r>
          </a:p>
        </p:txBody>
      </p:sp>
      <p:sp>
        <p:nvSpPr>
          <p:cNvPr id="6" name="Segnaposto contenuto 5"/>
          <p:cNvSpPr>
            <a:spLocks noGrp="1"/>
          </p:cNvSpPr>
          <p:nvPr>
            <p:ph idx="1"/>
          </p:nvPr>
        </p:nvSpPr>
        <p:spPr>
          <a:xfrm>
            <a:off x="247815" y="2059084"/>
            <a:ext cx="8438986" cy="4798916"/>
          </a:xfrm>
        </p:spPr>
        <p:txBody>
          <a:bodyPr>
            <a:normAutofit/>
          </a:bodyPr>
          <a:lstStyle/>
          <a:p>
            <a:pPr algn="just">
              <a:buNone/>
            </a:pPr>
            <a:r>
              <a:rPr lang="it-IT" dirty="0"/>
              <a:t> Ambito di applicazione:</a:t>
            </a:r>
          </a:p>
          <a:p>
            <a:pPr algn="just">
              <a:buNone/>
            </a:pPr>
            <a:r>
              <a:rPr lang="it-IT" dirty="0"/>
              <a:t>	- </a:t>
            </a:r>
            <a:r>
              <a:rPr lang="it-IT" u="sng" dirty="0"/>
              <a:t>soggettivo:</a:t>
            </a:r>
            <a:r>
              <a:rPr lang="it-IT" dirty="0"/>
              <a:t> persone giuridiche in generale, non solo le società, anche per riferimento testuale a “ogni altro ente”;</a:t>
            </a:r>
          </a:p>
          <a:p>
            <a:pPr algn="just">
              <a:buNone/>
            </a:pPr>
            <a:r>
              <a:rPr lang="it-IT" dirty="0"/>
              <a:t>	- </a:t>
            </a:r>
            <a:r>
              <a:rPr lang="it-IT" u="sng" dirty="0"/>
              <a:t>oggettivo</a:t>
            </a:r>
            <a:r>
              <a:rPr lang="it-IT" dirty="0"/>
              <a:t>: elencazione delle materie nell’art. 25, 2° co – esemplificativa: altre materie ricomprese: conferimenti, azioni, patti parasociali, contratto di società/aspetti </a:t>
            </a:r>
            <a:r>
              <a:rPr lang="it-IT" dirty="0" err="1"/>
              <a:t>problematci</a:t>
            </a:r>
            <a:r>
              <a:rPr lang="it-IT" dirty="0"/>
              <a:t>: coordinamento con altre norme.</a:t>
            </a:r>
            <a:endParaRPr lang="it-IT" u="sng"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10</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2"/>
          </a:lnRef>
          <a:fillRef idx="3">
            <a:schemeClr val="accent2"/>
          </a:fillRef>
          <a:effectRef idx="2">
            <a:schemeClr val="accent2"/>
          </a:effectRef>
          <a:fontRef idx="minor">
            <a:schemeClr val="lt1"/>
          </a:fontRef>
        </p:style>
        <p:txBody>
          <a:bodyPr>
            <a:normAutofit/>
          </a:bodyPr>
          <a:lstStyle/>
          <a:p>
            <a:pPr algn="just"/>
            <a:r>
              <a:rPr lang="it-IT" dirty="0"/>
              <a:t>LEGGE APPLICABILE ALLE PERSONE GIURIDICHE </a:t>
            </a:r>
            <a:r>
              <a:rPr lang="it-IT" dirty="0" err="1"/>
              <a:t>–</a:t>
            </a:r>
            <a:r>
              <a:rPr lang="it-IT" dirty="0"/>
              <a:t> ART. 25</a:t>
            </a:r>
          </a:p>
        </p:txBody>
      </p:sp>
      <p:sp>
        <p:nvSpPr>
          <p:cNvPr id="6" name="Segnaposto contenuto 5"/>
          <p:cNvSpPr>
            <a:spLocks noGrp="1"/>
          </p:cNvSpPr>
          <p:nvPr>
            <p:ph idx="1"/>
          </p:nvPr>
        </p:nvSpPr>
        <p:spPr>
          <a:xfrm>
            <a:off x="247815" y="2059084"/>
            <a:ext cx="8438986" cy="4798916"/>
          </a:xfrm>
        </p:spPr>
        <p:txBody>
          <a:bodyPr>
            <a:normAutofit/>
          </a:bodyPr>
          <a:lstStyle/>
          <a:p>
            <a:pPr algn="just">
              <a:buNone/>
            </a:pPr>
            <a:r>
              <a:rPr lang="it-IT" dirty="0"/>
              <a:t> Disciplina:</a:t>
            </a:r>
          </a:p>
          <a:p>
            <a:pPr algn="just">
              <a:buFontTx/>
              <a:buChar char="-"/>
            </a:pPr>
            <a:r>
              <a:rPr lang="it-IT" dirty="0"/>
              <a:t>l. del luogo di costituzione </a:t>
            </a:r>
            <a:r>
              <a:rPr lang="it-IT" dirty="0" err="1"/>
              <a:t>–</a:t>
            </a:r>
            <a:r>
              <a:rPr lang="it-IT" dirty="0"/>
              <a:t> criterio proprio dei paesi di common </a:t>
            </a:r>
            <a:r>
              <a:rPr lang="it-IT" dirty="0" err="1"/>
              <a:t>law</a:t>
            </a:r>
            <a:r>
              <a:rPr lang="it-IT" dirty="0"/>
              <a:t>, e anche di Olanda e Svizzera; problemi applicativi per il trust che non prevede atto certificato </a:t>
            </a:r>
            <a:r>
              <a:rPr lang="it-IT" dirty="0" err="1"/>
              <a:t>–</a:t>
            </a:r>
            <a:r>
              <a:rPr lang="it-IT" dirty="0"/>
              <a:t> </a:t>
            </a:r>
            <a:r>
              <a:rPr lang="it-IT" dirty="0" err="1"/>
              <a:t>Conv</a:t>
            </a:r>
            <a:r>
              <a:rPr lang="it-IT" dirty="0"/>
              <a:t>. L’</a:t>
            </a:r>
            <a:r>
              <a:rPr lang="it-IT" dirty="0" err="1"/>
              <a:t>Aja</a:t>
            </a:r>
            <a:r>
              <a:rPr lang="it-IT" dirty="0"/>
              <a:t> 1985</a:t>
            </a:r>
          </a:p>
          <a:p>
            <a:pPr algn="just">
              <a:buFontTx/>
              <a:buChar char="-"/>
            </a:pPr>
            <a:r>
              <a:rPr lang="it-IT" dirty="0"/>
              <a:t>Salvo applicazione della l. italiana se la sede dell’amministrazione si trova in Italia o se in Italia si trova l’oggetto principale </a:t>
            </a:r>
            <a:r>
              <a:rPr lang="it-IT" dirty="0" err="1"/>
              <a:t>–</a:t>
            </a:r>
            <a:r>
              <a:rPr lang="it-IT" dirty="0"/>
              <a:t> iscrizione nel registro delle imprese della società straniera che comunque potrebbe svolgere in Italia la propria attività ex art. 16, 2° </a:t>
            </a:r>
            <a:r>
              <a:rPr lang="it-IT" dirty="0" err="1"/>
              <a:t>co</a:t>
            </a:r>
            <a:r>
              <a:rPr lang="it-IT" dirty="0"/>
              <a:t>. </a:t>
            </a:r>
            <a:r>
              <a:rPr lang="it-IT" dirty="0" err="1"/>
              <a:t>disp</a:t>
            </a:r>
            <a:r>
              <a:rPr lang="it-IT" dirty="0"/>
              <a:t>. Prel. C.c. se non ritenuta abrogata</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11</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2"/>
          </a:lnRef>
          <a:fillRef idx="3">
            <a:schemeClr val="accent2"/>
          </a:fillRef>
          <a:effectRef idx="2">
            <a:schemeClr val="accent2"/>
          </a:effectRef>
          <a:fontRef idx="minor">
            <a:schemeClr val="lt1"/>
          </a:fontRef>
        </p:style>
        <p:txBody>
          <a:bodyPr>
            <a:normAutofit/>
          </a:bodyPr>
          <a:lstStyle/>
          <a:p>
            <a:pPr algn="just"/>
            <a:r>
              <a:rPr lang="it-IT" dirty="0"/>
              <a:t>LEGGE APPLICABILE ALLE PERSONE GIURIDICHE </a:t>
            </a:r>
            <a:r>
              <a:rPr lang="it-IT" dirty="0" err="1"/>
              <a:t>–</a:t>
            </a:r>
            <a:r>
              <a:rPr lang="it-IT" dirty="0"/>
              <a:t> ART. 25</a:t>
            </a:r>
          </a:p>
        </p:txBody>
      </p:sp>
      <p:sp>
        <p:nvSpPr>
          <p:cNvPr id="6" name="Segnaposto contenuto 5"/>
          <p:cNvSpPr>
            <a:spLocks noGrp="1"/>
          </p:cNvSpPr>
          <p:nvPr>
            <p:ph idx="1"/>
          </p:nvPr>
        </p:nvSpPr>
        <p:spPr>
          <a:xfrm>
            <a:off x="247815" y="2059084"/>
            <a:ext cx="8438986" cy="4798916"/>
          </a:xfrm>
        </p:spPr>
        <p:txBody>
          <a:bodyPr>
            <a:normAutofit/>
          </a:bodyPr>
          <a:lstStyle/>
          <a:p>
            <a:pPr algn="just">
              <a:buNone/>
            </a:pPr>
            <a:r>
              <a:rPr lang="it-IT" dirty="0"/>
              <a:t> Aspetti problematici derivanti dalla riforma del diritto societario </a:t>
            </a:r>
            <a:r>
              <a:rPr lang="it-IT" dirty="0" err="1"/>
              <a:t>–</a:t>
            </a:r>
            <a:r>
              <a:rPr lang="it-IT" dirty="0"/>
              <a:t> d. </a:t>
            </a:r>
            <a:r>
              <a:rPr lang="it-IT" dirty="0" err="1"/>
              <a:t>lgs</a:t>
            </a:r>
            <a:r>
              <a:rPr lang="it-IT" dirty="0"/>
              <a:t>. 17.1.2003, n. </a:t>
            </a:r>
            <a:r>
              <a:rPr lang="it-IT" dirty="0" err="1"/>
              <a:t>6</a:t>
            </a:r>
            <a:r>
              <a:rPr lang="it-IT" dirty="0"/>
              <a:t>: artt. 2507 </a:t>
            </a:r>
            <a:r>
              <a:rPr lang="it-IT" dirty="0" err="1"/>
              <a:t>–</a:t>
            </a:r>
            <a:r>
              <a:rPr lang="it-IT" dirty="0"/>
              <a:t> 2510 c.c.:</a:t>
            </a:r>
          </a:p>
          <a:p>
            <a:pPr algn="just">
              <a:buNone/>
            </a:pPr>
            <a:r>
              <a:rPr lang="it-IT" dirty="0"/>
              <a:t>	- Rilevanza dell’art. 2507 c.c.: Rapporti con il diritto dell’Unione europea: interpretazione di norme sul diritto delle società in base ai principi di diritto comunitario: vale anche per le norme di </a:t>
            </a:r>
            <a:r>
              <a:rPr lang="it-IT" dirty="0" err="1"/>
              <a:t>d.i.p</a:t>
            </a:r>
            <a:r>
              <a:rPr lang="it-IT" dirty="0"/>
              <a:t>.?</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12</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2"/>
          </a:lnRef>
          <a:fillRef idx="3">
            <a:schemeClr val="accent2"/>
          </a:fillRef>
          <a:effectRef idx="2">
            <a:schemeClr val="accent2"/>
          </a:effectRef>
          <a:fontRef idx="minor">
            <a:schemeClr val="lt1"/>
          </a:fontRef>
        </p:style>
        <p:txBody>
          <a:bodyPr>
            <a:normAutofit/>
          </a:bodyPr>
          <a:lstStyle/>
          <a:p>
            <a:pPr algn="just"/>
            <a:r>
              <a:rPr lang="it-IT" dirty="0"/>
              <a:t>LEGGE APPLICABILE ALLE PERSONE GIURIDICHE </a:t>
            </a:r>
            <a:r>
              <a:rPr lang="it-IT" dirty="0" err="1"/>
              <a:t>–</a:t>
            </a:r>
            <a:r>
              <a:rPr lang="it-IT" dirty="0"/>
              <a:t> ART. 25</a:t>
            </a:r>
          </a:p>
        </p:txBody>
      </p:sp>
      <p:sp>
        <p:nvSpPr>
          <p:cNvPr id="6" name="Segnaposto contenuto 5"/>
          <p:cNvSpPr>
            <a:spLocks noGrp="1"/>
          </p:cNvSpPr>
          <p:nvPr>
            <p:ph idx="1"/>
          </p:nvPr>
        </p:nvSpPr>
        <p:spPr>
          <a:xfrm>
            <a:off x="247815" y="2059084"/>
            <a:ext cx="8438986" cy="4798916"/>
          </a:xfrm>
        </p:spPr>
        <p:txBody>
          <a:bodyPr>
            <a:normAutofit/>
          </a:bodyPr>
          <a:lstStyle/>
          <a:p>
            <a:pPr algn="just">
              <a:buNone/>
            </a:pPr>
            <a:r>
              <a:rPr lang="it-IT" dirty="0"/>
              <a:t> Dottrina divisa:</a:t>
            </a:r>
          </a:p>
          <a:p>
            <a:pPr algn="just">
              <a:buNone/>
            </a:pPr>
            <a:r>
              <a:rPr lang="it-IT" dirty="0"/>
              <a:t>	- per alcuni art. 2507 è norma meramente narrativa;</a:t>
            </a:r>
          </a:p>
          <a:p>
            <a:pPr algn="just">
              <a:buNone/>
            </a:pPr>
            <a:r>
              <a:rPr lang="it-IT" dirty="0"/>
              <a:t>	- per altri ha invece significato di richiedere compatibilità di tutto il diritto societario con norme di dir. comunitario, anche per norme di </a:t>
            </a:r>
            <a:r>
              <a:rPr lang="it-IT" dirty="0" err="1"/>
              <a:t>d.i.p.</a:t>
            </a:r>
            <a:r>
              <a:rPr lang="it-IT" dirty="0"/>
              <a:t>, soprattutto alla luce della </a:t>
            </a:r>
            <a:r>
              <a:rPr lang="it-IT" dirty="0" err="1"/>
              <a:t>comunitarizzazione</a:t>
            </a:r>
            <a:r>
              <a:rPr lang="it-IT" dirty="0"/>
              <a:t> del </a:t>
            </a:r>
            <a:r>
              <a:rPr lang="it-IT" dirty="0" err="1"/>
              <a:t>d.i.p.</a:t>
            </a:r>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13</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2"/>
          </a:lnRef>
          <a:fillRef idx="3">
            <a:schemeClr val="accent2"/>
          </a:fillRef>
          <a:effectRef idx="2">
            <a:schemeClr val="accent2"/>
          </a:effectRef>
          <a:fontRef idx="minor">
            <a:schemeClr val="lt1"/>
          </a:fontRef>
        </p:style>
        <p:txBody>
          <a:bodyPr>
            <a:normAutofit/>
          </a:bodyPr>
          <a:lstStyle/>
          <a:p>
            <a:pPr algn="just"/>
            <a:r>
              <a:rPr lang="it-IT" dirty="0"/>
              <a:t>LEGGE APPLICABILE ALLE PERSONE GIURIDICHE </a:t>
            </a:r>
            <a:r>
              <a:rPr lang="it-IT" dirty="0" err="1"/>
              <a:t>–</a:t>
            </a:r>
            <a:r>
              <a:rPr lang="it-IT" dirty="0"/>
              <a:t> ART. 25</a:t>
            </a:r>
          </a:p>
        </p:txBody>
      </p:sp>
      <p:sp>
        <p:nvSpPr>
          <p:cNvPr id="6" name="Segnaposto contenuto 5"/>
          <p:cNvSpPr>
            <a:spLocks noGrp="1"/>
          </p:cNvSpPr>
          <p:nvPr>
            <p:ph idx="1"/>
          </p:nvPr>
        </p:nvSpPr>
        <p:spPr>
          <a:xfrm>
            <a:off x="247815" y="2059084"/>
            <a:ext cx="8438986" cy="4798916"/>
          </a:xfrm>
        </p:spPr>
        <p:txBody>
          <a:bodyPr>
            <a:normAutofit/>
          </a:bodyPr>
          <a:lstStyle/>
          <a:p>
            <a:pPr algn="just">
              <a:buNone/>
            </a:pPr>
            <a:r>
              <a:rPr lang="it-IT" dirty="0"/>
              <a:t> Dalla rilevanza dei principi di diritto comunitario in materia di </a:t>
            </a:r>
            <a:r>
              <a:rPr lang="it-IT" dirty="0" err="1"/>
              <a:t>d.i.p.</a:t>
            </a:r>
            <a:r>
              <a:rPr lang="it-IT" dirty="0"/>
              <a:t> societario discende la probabile abrogazione implicita dell’art. 25, 2° </a:t>
            </a:r>
            <a:r>
              <a:rPr lang="it-IT" dirty="0" err="1"/>
              <a:t>co</a:t>
            </a:r>
            <a:r>
              <a:rPr lang="it-IT" dirty="0"/>
              <a:t>., l. 218/95 ad opera dei principi della giurisprudenza CGCE:</a:t>
            </a:r>
          </a:p>
          <a:p>
            <a:pPr algn="just">
              <a:buNone/>
            </a:pPr>
            <a:r>
              <a:rPr lang="it-IT" dirty="0"/>
              <a:t>	- </a:t>
            </a:r>
            <a:r>
              <a:rPr lang="it-IT" dirty="0" err="1"/>
              <a:t>Centros</a:t>
            </a:r>
            <a:r>
              <a:rPr lang="it-IT" dirty="0"/>
              <a:t> </a:t>
            </a:r>
            <a:r>
              <a:rPr lang="it-IT" dirty="0" err="1"/>
              <a:t>–</a:t>
            </a:r>
            <a:r>
              <a:rPr lang="it-IT" dirty="0"/>
              <a:t> </a:t>
            </a:r>
            <a:r>
              <a:rPr lang="it-IT" dirty="0" err="1"/>
              <a:t>9</a:t>
            </a:r>
            <a:r>
              <a:rPr lang="it-IT" dirty="0"/>
              <a:t> marzo 1999;</a:t>
            </a:r>
          </a:p>
          <a:p>
            <a:pPr algn="just">
              <a:buNone/>
            </a:pPr>
            <a:r>
              <a:rPr lang="it-IT" dirty="0"/>
              <a:t>	- </a:t>
            </a:r>
            <a:r>
              <a:rPr lang="it-IT" dirty="0" err="1"/>
              <a:t>Überseering</a:t>
            </a:r>
            <a:r>
              <a:rPr lang="it-IT" dirty="0"/>
              <a:t> </a:t>
            </a:r>
            <a:r>
              <a:rPr lang="it-IT" dirty="0" err="1"/>
              <a:t>–</a:t>
            </a:r>
            <a:r>
              <a:rPr lang="it-IT" dirty="0"/>
              <a:t> </a:t>
            </a:r>
            <a:r>
              <a:rPr lang="it-IT" dirty="0" err="1"/>
              <a:t>5</a:t>
            </a:r>
            <a:r>
              <a:rPr lang="it-IT" dirty="0"/>
              <a:t> novembre 2002;</a:t>
            </a:r>
          </a:p>
          <a:p>
            <a:pPr algn="just">
              <a:buNone/>
            </a:pPr>
            <a:r>
              <a:rPr lang="it-IT" dirty="0"/>
              <a:t>	- </a:t>
            </a:r>
            <a:r>
              <a:rPr lang="it-IT" dirty="0" err="1"/>
              <a:t>Inspire</a:t>
            </a:r>
            <a:r>
              <a:rPr lang="it-IT" dirty="0"/>
              <a:t> Art </a:t>
            </a:r>
            <a:r>
              <a:rPr lang="it-IT" dirty="0" err="1"/>
              <a:t>–</a:t>
            </a:r>
            <a:r>
              <a:rPr lang="it-IT" dirty="0"/>
              <a:t> 30 settembre 2003.</a:t>
            </a:r>
          </a:p>
          <a:p>
            <a:pPr algn="just">
              <a:buNone/>
            </a:pPr>
            <a:r>
              <a:rPr lang="it-IT" dirty="0" err="1"/>
              <a:t>Pertanto…</a:t>
            </a:r>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14</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1" nodeType="clickEffect">
                                  <p:stCondLst>
                                    <p:cond delay="0"/>
                                  </p:stCondLst>
                                  <p:childTnLst>
                                    <p:set>
                                      <p:cBhvr>
                                        <p:cTn id="3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1" nodeType="clickEffect">
                                  <p:stCondLst>
                                    <p:cond delay="0"/>
                                  </p:stCondLst>
                                  <p:childTnLst>
                                    <p:set>
                                      <p:cBhvr>
                                        <p:cTn id="4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2" nodeType="clickEffect">
                                  <p:stCondLst>
                                    <p:cond delay="0"/>
                                  </p:stCondLst>
                                  <p:childTnLst>
                                    <p:set>
                                      <p:cBhvr>
                                        <p:cTn id="4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2" nodeType="clickEffect">
                                  <p:stCondLst>
                                    <p:cond delay="0"/>
                                  </p:stCondLst>
                                  <p:childTnLst>
                                    <p:set>
                                      <p:cBhvr>
                                        <p:cTn id="5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2" nodeType="clickEffect">
                                  <p:stCondLst>
                                    <p:cond delay="0"/>
                                  </p:stCondLst>
                                  <p:childTnLst>
                                    <p:set>
                                      <p:cBhvr>
                                        <p:cTn id="5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2" nodeType="clickEffect">
                                  <p:stCondLst>
                                    <p:cond delay="0"/>
                                  </p:stCondLst>
                                  <p:childTnLst>
                                    <p:set>
                                      <p:cBhvr>
                                        <p:cTn id="5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2" nodeType="clickEffect">
                                  <p:stCondLst>
                                    <p:cond delay="0"/>
                                  </p:stCondLst>
                                  <p:childTnLst>
                                    <p:set>
                                      <p:cBhvr>
                                        <p:cTn id="6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a:t>CASO CENTROS (1999)</a:t>
            </a:r>
          </a:p>
        </p:txBody>
      </p:sp>
      <p:sp>
        <p:nvSpPr>
          <p:cNvPr id="6" name="Segnaposto contenuto 5"/>
          <p:cNvSpPr>
            <a:spLocks noGrp="1"/>
          </p:cNvSpPr>
          <p:nvPr>
            <p:ph idx="1"/>
          </p:nvPr>
        </p:nvSpPr>
        <p:spPr>
          <a:xfrm>
            <a:off x="247815" y="2059084"/>
            <a:ext cx="8438986" cy="4798916"/>
          </a:xfrm>
        </p:spPr>
        <p:txBody>
          <a:bodyPr>
            <a:normAutofit/>
          </a:bodyPr>
          <a:lstStyle/>
          <a:p>
            <a:pPr algn="just"/>
            <a:r>
              <a:rPr lang="it-IT" dirty="0"/>
              <a:t>La società </a:t>
            </a:r>
            <a:r>
              <a:rPr lang="it-IT" dirty="0" err="1"/>
              <a:t>Centros</a:t>
            </a:r>
            <a:r>
              <a:rPr lang="it-IT" dirty="0"/>
              <a:t> Ltd, costituita in Regno Unito da due coniugi danesi chiedeva la registrazione di una propria succursale in Danimarca;</a:t>
            </a:r>
          </a:p>
          <a:p>
            <a:pPr algn="just"/>
            <a:r>
              <a:rPr lang="it-IT" dirty="0"/>
              <a:t>L’ufficio danese competente negava la registrazione sostenendo che </a:t>
            </a:r>
            <a:r>
              <a:rPr lang="it-IT" dirty="0" err="1"/>
              <a:t>Centros</a:t>
            </a:r>
            <a:r>
              <a:rPr lang="it-IT" dirty="0"/>
              <a:t> voleva in realtà istituire in Danimarca una sede principale – visto che in Regno unito non esercitava alcuna attività commerciale; </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15</a:t>
            </a:fld>
            <a:endParaRPr lang="it-IT"/>
          </a:p>
        </p:txBody>
      </p:sp>
    </p:spTree>
    <p:extLst>
      <p:ext uri="{BB962C8B-B14F-4D97-AF65-F5344CB8AC3E}">
        <p14:creationId xmlns:p14="http://schemas.microsoft.com/office/powerpoint/2010/main" val="1258060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a:t>CASO CENTROS (1999)</a:t>
            </a:r>
          </a:p>
        </p:txBody>
      </p:sp>
      <p:sp>
        <p:nvSpPr>
          <p:cNvPr id="6" name="Segnaposto contenuto 5"/>
          <p:cNvSpPr>
            <a:spLocks noGrp="1"/>
          </p:cNvSpPr>
          <p:nvPr>
            <p:ph idx="1"/>
          </p:nvPr>
        </p:nvSpPr>
        <p:spPr>
          <a:xfrm>
            <a:off x="247815" y="2059084"/>
            <a:ext cx="8438986" cy="4798916"/>
          </a:xfrm>
        </p:spPr>
        <p:txBody>
          <a:bodyPr>
            <a:normAutofit/>
          </a:bodyPr>
          <a:lstStyle/>
          <a:p>
            <a:pPr algn="just"/>
            <a:r>
              <a:rPr lang="it-IT" dirty="0"/>
              <a:t>La società impugnava il rifiuto e la controversia giungeva dinanzi alla Corte Suprema danese che effettuava un rinvio pregiudiziale alla Corte di giustizia delle Comunità europee per controllare la compatibilità del rifiuto delle autorità danesi con gli artt. 52 e 58 del Trattato CE; </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16</a:t>
            </a:fld>
            <a:endParaRPr lang="it-IT"/>
          </a:p>
        </p:txBody>
      </p:sp>
    </p:spTree>
    <p:extLst>
      <p:ext uri="{BB962C8B-B14F-4D97-AF65-F5344CB8AC3E}">
        <p14:creationId xmlns:p14="http://schemas.microsoft.com/office/powerpoint/2010/main" val="635927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a:t>CASO CENTROS (1999)</a:t>
            </a:r>
          </a:p>
        </p:txBody>
      </p:sp>
      <p:sp>
        <p:nvSpPr>
          <p:cNvPr id="6" name="Segnaposto contenuto 5"/>
          <p:cNvSpPr>
            <a:spLocks noGrp="1"/>
          </p:cNvSpPr>
          <p:nvPr>
            <p:ph idx="1"/>
          </p:nvPr>
        </p:nvSpPr>
        <p:spPr>
          <a:xfrm>
            <a:off x="247815" y="2059084"/>
            <a:ext cx="8438986" cy="4798916"/>
          </a:xfrm>
        </p:spPr>
        <p:txBody>
          <a:bodyPr>
            <a:normAutofit/>
          </a:bodyPr>
          <a:lstStyle/>
          <a:p>
            <a:pPr algn="just"/>
            <a:r>
              <a:rPr lang="it-IT" dirty="0"/>
              <a:t>La CGCE affermava che rientra nella libertà di stabilimento il caso di una società costituita secondo il diritto di uno Stato membro nel quale ha la sede sociale, e che desideri creare una succursale in un altro Stato membro a nulla rilevando che la società sia stata costituita nel primo Stato membro al solo scopo di stabilirsi nel secondo nel quale essa svolge la parte più rilevante delle proprie attività economiche: non vi è abuso del diritto di stabilimento </a:t>
            </a:r>
            <a:r>
              <a:rPr lang="it-IT" u="sng" dirty="0"/>
              <a:t>anche nel caso in cui nessuna attività sia esercitata nello Stato in cui la società ha sede</a:t>
            </a:r>
            <a:r>
              <a:rPr lang="it-IT" dirty="0"/>
              <a:t>.</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17</a:t>
            </a:fld>
            <a:endParaRPr lang="it-IT"/>
          </a:p>
        </p:txBody>
      </p:sp>
    </p:spTree>
    <p:extLst>
      <p:ext uri="{BB962C8B-B14F-4D97-AF65-F5344CB8AC3E}">
        <p14:creationId xmlns:p14="http://schemas.microsoft.com/office/powerpoint/2010/main" val="1339154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a:t>CASO UBERSEERING (2002)</a:t>
            </a:r>
          </a:p>
        </p:txBody>
      </p:sp>
      <p:sp>
        <p:nvSpPr>
          <p:cNvPr id="6" name="Segnaposto contenuto 5"/>
          <p:cNvSpPr>
            <a:spLocks noGrp="1"/>
          </p:cNvSpPr>
          <p:nvPr>
            <p:ph idx="1"/>
          </p:nvPr>
        </p:nvSpPr>
        <p:spPr>
          <a:xfrm>
            <a:off x="247815" y="2059084"/>
            <a:ext cx="8438986" cy="4798916"/>
          </a:xfrm>
        </p:spPr>
        <p:txBody>
          <a:bodyPr>
            <a:normAutofit/>
          </a:bodyPr>
          <a:lstStyle/>
          <a:p>
            <a:pPr algn="just"/>
            <a:r>
              <a:rPr lang="it-IT" dirty="0"/>
              <a:t>Controversia originata da un rinvio pregiudiziale della Suprema Corte tedesca che si trovava ad esaminare la controversia proposta da una società dei Paesi Bassi iscritta dal 1990 nel registro delle imprese olandesi e rilevata nel 1995 da soci di cittadinanza tedesca. </a:t>
            </a:r>
          </a:p>
          <a:p>
            <a:pPr algn="just"/>
            <a:r>
              <a:rPr lang="it-IT" dirty="0"/>
              <a:t>In quanto proprietaria di terreni siti in Germania concludeva un contratto d’opera con una società di diritto tedesco  (NCC) per la realizzazione di alcuni lavori su tali terreni. Assumendo la inesatta esecuzione di tali lavori, la </a:t>
            </a:r>
            <a:r>
              <a:rPr lang="it-IT" dirty="0" err="1"/>
              <a:t>Überseering</a:t>
            </a:r>
            <a:r>
              <a:rPr lang="it-IT" dirty="0"/>
              <a:t> intentava un’azione contro la NCC (società tedesca che aveva eseguito i lavori). </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18</a:t>
            </a:fld>
            <a:endParaRPr lang="it-IT"/>
          </a:p>
        </p:txBody>
      </p:sp>
    </p:spTree>
    <p:extLst>
      <p:ext uri="{BB962C8B-B14F-4D97-AF65-F5344CB8AC3E}">
        <p14:creationId xmlns:p14="http://schemas.microsoft.com/office/powerpoint/2010/main" val="920208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a:t>CASO UBERSEERING (2002)</a:t>
            </a:r>
          </a:p>
        </p:txBody>
      </p:sp>
      <p:sp>
        <p:nvSpPr>
          <p:cNvPr id="6" name="Segnaposto contenuto 5"/>
          <p:cNvSpPr>
            <a:spLocks noGrp="1"/>
          </p:cNvSpPr>
          <p:nvPr>
            <p:ph idx="1"/>
          </p:nvPr>
        </p:nvSpPr>
        <p:spPr>
          <a:xfrm>
            <a:off x="247815" y="2059084"/>
            <a:ext cx="8438986" cy="4798916"/>
          </a:xfrm>
        </p:spPr>
        <p:txBody>
          <a:bodyPr>
            <a:normAutofit/>
          </a:bodyPr>
          <a:lstStyle/>
          <a:p>
            <a:pPr algn="just"/>
            <a:r>
              <a:rPr lang="it-IT" dirty="0"/>
              <a:t>Sia il tribunale di primo grado sia la Corte d’Appello di </a:t>
            </a:r>
            <a:r>
              <a:rPr lang="it-IT" dirty="0" err="1"/>
              <a:t>Dusseldorf</a:t>
            </a:r>
            <a:r>
              <a:rPr lang="it-IT" dirty="0"/>
              <a:t> dichiaravano l’inammissibilità della domanda della </a:t>
            </a:r>
            <a:r>
              <a:rPr lang="it-IT" dirty="0" err="1"/>
              <a:t>Überseering</a:t>
            </a:r>
            <a:r>
              <a:rPr lang="it-IT" dirty="0"/>
              <a:t> per incapacità processuale della stessa, in quanto l’avvenuta rilevazione della totalità delle quote sociali da parte di due cittadini tedeschi comportava, per il diritto tedesco, il trasferimento della sede effettiva in Germania, luogo di residenza dei soci. </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19</a:t>
            </a:fld>
            <a:endParaRPr lang="it-IT"/>
          </a:p>
        </p:txBody>
      </p:sp>
    </p:spTree>
    <p:extLst>
      <p:ext uri="{BB962C8B-B14F-4D97-AF65-F5344CB8AC3E}">
        <p14:creationId xmlns:p14="http://schemas.microsoft.com/office/powerpoint/2010/main" val="3082848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4"/>
          </a:lnRef>
          <a:fillRef idx="3">
            <a:schemeClr val="accent4"/>
          </a:fillRef>
          <a:effectRef idx="2">
            <a:schemeClr val="accent4"/>
          </a:effectRef>
          <a:fontRef idx="minor">
            <a:schemeClr val="lt1"/>
          </a:fontRef>
        </p:style>
        <p:txBody>
          <a:bodyPr>
            <a:normAutofit/>
          </a:bodyPr>
          <a:lstStyle/>
          <a:p>
            <a:pPr algn="just"/>
            <a:r>
              <a:rPr lang="it-IT" dirty="0"/>
              <a:t>NORME SPECIALI DI DIRITTO INTERNAZIONALE PRIVATO</a:t>
            </a:r>
          </a:p>
        </p:txBody>
      </p:sp>
      <p:sp>
        <p:nvSpPr>
          <p:cNvPr id="6" name="Segnaposto contenuto 5"/>
          <p:cNvSpPr>
            <a:spLocks noGrp="1"/>
          </p:cNvSpPr>
          <p:nvPr>
            <p:ph idx="1"/>
          </p:nvPr>
        </p:nvSpPr>
        <p:spPr>
          <a:xfrm>
            <a:off x="457201" y="2405472"/>
            <a:ext cx="8229600" cy="3720692"/>
          </a:xfrm>
        </p:spPr>
        <p:txBody>
          <a:bodyPr/>
          <a:lstStyle/>
          <a:p>
            <a:pPr algn="just"/>
            <a:r>
              <a:rPr lang="it-IT" u="sng" dirty="0"/>
              <a:t>Analiticità della l. 218/95 rispetto alle disposizioni preliminari al c.c. 1942:</a:t>
            </a:r>
          </a:p>
          <a:p>
            <a:pPr algn="just"/>
            <a:r>
              <a:rPr lang="it-IT" dirty="0"/>
              <a:t>Artt. 17 – 31 </a:t>
            </a:r>
            <a:r>
              <a:rPr lang="it-IT" dirty="0" err="1"/>
              <a:t>disp</a:t>
            </a:r>
            <a:r>
              <a:rPr lang="it-IT" dirty="0"/>
              <a:t>. </a:t>
            </a:r>
            <a:r>
              <a:rPr lang="it-IT" dirty="0" err="1"/>
              <a:t>prel</a:t>
            </a:r>
            <a:r>
              <a:rPr lang="it-IT" dirty="0"/>
              <a:t>./ artt. 20 – 63 l. 218/95</a:t>
            </a:r>
          </a:p>
          <a:p>
            <a:pPr algn="just"/>
            <a:r>
              <a:rPr lang="it-IT" dirty="0"/>
              <a:t>Assenza di modifiche della legge italiana di </a:t>
            </a:r>
            <a:r>
              <a:rPr lang="it-IT" dirty="0" err="1"/>
              <a:t>d.i.p</a:t>
            </a:r>
            <a:r>
              <a:rPr lang="it-IT" dirty="0"/>
              <a:t>. alla luce dell’adattamento alle Convenzioni internazionali e dell’adozione di atti rilevanti di diritto UE.</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a:t>CASO UBERSEERING (2002)</a:t>
            </a:r>
          </a:p>
        </p:txBody>
      </p:sp>
      <p:sp>
        <p:nvSpPr>
          <p:cNvPr id="6" name="Segnaposto contenuto 5"/>
          <p:cNvSpPr>
            <a:spLocks noGrp="1"/>
          </p:cNvSpPr>
          <p:nvPr>
            <p:ph idx="1"/>
          </p:nvPr>
        </p:nvSpPr>
        <p:spPr>
          <a:xfrm>
            <a:off x="247815" y="2059084"/>
            <a:ext cx="8438986" cy="4798916"/>
          </a:xfrm>
        </p:spPr>
        <p:txBody>
          <a:bodyPr>
            <a:normAutofit/>
          </a:bodyPr>
          <a:lstStyle/>
          <a:p>
            <a:pPr algn="just"/>
            <a:r>
              <a:rPr lang="it-IT" dirty="0"/>
              <a:t>In corrispondenza con l’adesione della Germania alla teoria della sede, la capacità processuale delle società andava valutata secondo il diritto tedesco e quindi la mancata iscrizione della </a:t>
            </a:r>
            <a:r>
              <a:rPr lang="it-IT" dirty="0" err="1"/>
              <a:t>Überseering</a:t>
            </a:r>
            <a:r>
              <a:rPr lang="it-IT" dirty="0"/>
              <a:t> nel registro tedesco implicava la mancata acquisizione della capacità processuale. </a:t>
            </a:r>
          </a:p>
          <a:p>
            <a:pPr algn="just"/>
            <a:r>
              <a:rPr lang="it-IT" dirty="0"/>
              <a:t>La </a:t>
            </a:r>
            <a:r>
              <a:rPr lang="it-IT" dirty="0" err="1"/>
              <a:t>Überseering</a:t>
            </a:r>
            <a:r>
              <a:rPr lang="it-IT" dirty="0"/>
              <a:t> proponeva ricorso al BGH che effettuava rinvio pregiudiziale alla Corte di giustizia in merito all’interpretazione degli artt. 43 e 48 del Trattato CE circa l’esercizio della capacità processuale della società in un paese membro diverso da quello di costituzione. </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20</a:t>
            </a:fld>
            <a:endParaRPr lang="it-IT"/>
          </a:p>
        </p:txBody>
      </p:sp>
    </p:spTree>
    <p:extLst>
      <p:ext uri="{BB962C8B-B14F-4D97-AF65-F5344CB8AC3E}">
        <p14:creationId xmlns:p14="http://schemas.microsoft.com/office/powerpoint/2010/main" val="3852539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a:t>CASO UBERSEERING (2002)</a:t>
            </a:r>
          </a:p>
        </p:txBody>
      </p:sp>
      <p:sp>
        <p:nvSpPr>
          <p:cNvPr id="6" name="Segnaposto contenuto 5"/>
          <p:cNvSpPr>
            <a:spLocks noGrp="1"/>
          </p:cNvSpPr>
          <p:nvPr>
            <p:ph idx="1"/>
          </p:nvPr>
        </p:nvSpPr>
        <p:spPr>
          <a:xfrm>
            <a:off x="247815" y="2059084"/>
            <a:ext cx="8438986" cy="4798916"/>
          </a:xfrm>
        </p:spPr>
        <p:txBody>
          <a:bodyPr>
            <a:normAutofit/>
          </a:bodyPr>
          <a:lstStyle/>
          <a:p>
            <a:pPr algn="just"/>
            <a:r>
              <a:rPr lang="it-IT" dirty="0"/>
              <a:t>La CGCE affermava la diretta applicabilità degli artt. 43 e 48 Trattato CE precisando che il principio della libertà di stabilimento delle società regolarmente costituite in uno Stato membro comporta il riconoscimento da parte di un altro Stato della capacità giuridica e processuale della società in virtù del diritto dello Stato di costituzione.</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21</a:t>
            </a:fld>
            <a:endParaRPr lang="it-IT"/>
          </a:p>
        </p:txBody>
      </p:sp>
    </p:spTree>
    <p:extLst>
      <p:ext uri="{BB962C8B-B14F-4D97-AF65-F5344CB8AC3E}">
        <p14:creationId xmlns:p14="http://schemas.microsoft.com/office/powerpoint/2010/main" val="2217154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a:t>CASO INSPIRE ART (2003)</a:t>
            </a:r>
          </a:p>
        </p:txBody>
      </p:sp>
      <p:sp>
        <p:nvSpPr>
          <p:cNvPr id="6" name="Segnaposto contenuto 5"/>
          <p:cNvSpPr>
            <a:spLocks noGrp="1"/>
          </p:cNvSpPr>
          <p:nvPr>
            <p:ph idx="1"/>
          </p:nvPr>
        </p:nvSpPr>
        <p:spPr>
          <a:xfrm>
            <a:off x="247815" y="2059084"/>
            <a:ext cx="8438986" cy="4798916"/>
          </a:xfrm>
        </p:spPr>
        <p:txBody>
          <a:bodyPr>
            <a:normAutofit/>
          </a:bodyPr>
          <a:lstStyle/>
          <a:p>
            <a:pPr algn="just"/>
            <a:r>
              <a:rPr lang="it-IT" dirty="0" err="1"/>
              <a:t>Inspire</a:t>
            </a:r>
            <a:r>
              <a:rPr lang="it-IT" dirty="0"/>
              <a:t> Art è una società di diritto inglese con la forma giuridica di </a:t>
            </a:r>
            <a:r>
              <a:rPr lang="it-IT" i="1" dirty="0"/>
              <a:t>private company </a:t>
            </a:r>
            <a:r>
              <a:rPr lang="it-IT" i="1" dirty="0" err="1"/>
              <a:t>limited</a:t>
            </a:r>
            <a:r>
              <a:rPr lang="it-IT" i="1" dirty="0"/>
              <a:t> by shares</a:t>
            </a:r>
            <a:r>
              <a:rPr lang="it-IT" dirty="0"/>
              <a:t> (s.r.l.) con amministratore residente a L’</a:t>
            </a:r>
            <a:r>
              <a:rPr lang="it-IT" dirty="0" err="1"/>
              <a:t>Aja</a:t>
            </a:r>
            <a:r>
              <a:rPr lang="it-IT" dirty="0"/>
              <a:t>, dispone di una succursale ad Amsterdam e svolge la propria attività esclusivamente nei Paesi Bassi. </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22</a:t>
            </a:fld>
            <a:endParaRPr lang="it-IT"/>
          </a:p>
        </p:txBody>
      </p:sp>
    </p:spTree>
    <p:extLst>
      <p:ext uri="{BB962C8B-B14F-4D97-AF65-F5344CB8AC3E}">
        <p14:creationId xmlns:p14="http://schemas.microsoft.com/office/powerpoint/2010/main" val="708986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a:t>CASO INSPIRE ART (2003)</a:t>
            </a:r>
          </a:p>
        </p:txBody>
      </p:sp>
      <p:sp>
        <p:nvSpPr>
          <p:cNvPr id="6" name="Segnaposto contenuto 5"/>
          <p:cNvSpPr>
            <a:spLocks noGrp="1"/>
          </p:cNvSpPr>
          <p:nvPr>
            <p:ph idx="1"/>
          </p:nvPr>
        </p:nvSpPr>
        <p:spPr>
          <a:xfrm>
            <a:off x="247815" y="2059084"/>
            <a:ext cx="8438986" cy="4798916"/>
          </a:xfrm>
        </p:spPr>
        <p:txBody>
          <a:bodyPr>
            <a:normAutofit/>
          </a:bodyPr>
          <a:lstStyle/>
          <a:p>
            <a:pPr algn="just"/>
            <a:r>
              <a:rPr lang="it-IT" dirty="0"/>
              <a:t>Tale circostanza comporta, secondo la legge olandese, l’obbligo di iscrizione presso la camera di commercio con la menzione di “società formalmente straniera” cui conseguivano speciali obblighi a carico della stessa. La camera di commercio, rilevata la mancata indicazione in sede di iscrizione della menzione “società formalmente straniera” ricorreva al Tribunale di Amsterdam affinché ordinasse il completamento dell’iscrizione con la menzione appena considerata. </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23</a:t>
            </a:fld>
            <a:endParaRPr lang="it-IT"/>
          </a:p>
        </p:txBody>
      </p:sp>
    </p:spTree>
    <p:extLst>
      <p:ext uri="{BB962C8B-B14F-4D97-AF65-F5344CB8AC3E}">
        <p14:creationId xmlns:p14="http://schemas.microsoft.com/office/powerpoint/2010/main" val="923737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a:t>CASO INSPIRE ART (2003)</a:t>
            </a:r>
          </a:p>
        </p:txBody>
      </p:sp>
      <p:sp>
        <p:nvSpPr>
          <p:cNvPr id="6" name="Segnaposto contenuto 5"/>
          <p:cNvSpPr>
            <a:spLocks noGrp="1"/>
          </p:cNvSpPr>
          <p:nvPr>
            <p:ph idx="1"/>
          </p:nvPr>
        </p:nvSpPr>
        <p:spPr>
          <a:xfrm>
            <a:off x="247815" y="2059084"/>
            <a:ext cx="8438986" cy="4798916"/>
          </a:xfrm>
        </p:spPr>
        <p:txBody>
          <a:bodyPr>
            <a:normAutofit/>
          </a:bodyPr>
          <a:lstStyle/>
          <a:p>
            <a:pPr algn="just"/>
            <a:r>
              <a:rPr lang="it-IT" dirty="0"/>
              <a:t>Il </a:t>
            </a:r>
            <a:r>
              <a:rPr lang="it-IT" dirty="0" err="1"/>
              <a:t>Kantongerecht</a:t>
            </a:r>
            <a:r>
              <a:rPr lang="it-IT" dirty="0"/>
              <a:t> dichiara </a:t>
            </a:r>
            <a:r>
              <a:rPr lang="it-IT" dirty="0" err="1"/>
              <a:t>Inspire</a:t>
            </a:r>
            <a:r>
              <a:rPr lang="it-IT" dirty="0"/>
              <a:t> Art società formalmente straniera, sospende il procedimento e rimette alla CGCE le questioni </a:t>
            </a:r>
            <a:r>
              <a:rPr lang="it-IT" dirty="0" err="1"/>
              <a:t>intepretative</a:t>
            </a:r>
            <a:r>
              <a:rPr lang="it-IT" dirty="0"/>
              <a:t> concernenti gli artt. 43 e 48. </a:t>
            </a:r>
          </a:p>
          <a:p>
            <a:pPr algn="just"/>
            <a:r>
              <a:rPr lang="it-IT" dirty="0"/>
              <a:t>La CGCE conferma il diritto di una società di operare in uno Stato membro mediante una succursale e afferma che lo Stato ospitante non può subordinare l’esercizio di tale libertà a condizioni relative al capitale minimo e alla responsabilità degli amministratori anche quando la società si sia costituita in un altro Stato al solo fine di sottrarsi alla più rigida normativa vigente nello Stato in cui si trova la succursale. </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24</a:t>
            </a:fld>
            <a:endParaRPr lang="it-IT"/>
          </a:p>
        </p:txBody>
      </p:sp>
    </p:spTree>
    <p:extLst>
      <p:ext uri="{BB962C8B-B14F-4D97-AF65-F5344CB8AC3E}">
        <p14:creationId xmlns:p14="http://schemas.microsoft.com/office/powerpoint/2010/main" val="1889768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2"/>
          </a:lnRef>
          <a:fillRef idx="3">
            <a:schemeClr val="accent2"/>
          </a:fillRef>
          <a:effectRef idx="2">
            <a:schemeClr val="accent2"/>
          </a:effectRef>
          <a:fontRef idx="minor">
            <a:schemeClr val="lt1"/>
          </a:fontRef>
        </p:style>
        <p:txBody>
          <a:bodyPr>
            <a:normAutofit/>
          </a:bodyPr>
          <a:lstStyle/>
          <a:p>
            <a:pPr algn="just"/>
            <a:r>
              <a:rPr lang="it-IT" dirty="0"/>
              <a:t>LEGGE APPLICABILE ALLE PERSONE GIURIDICHE </a:t>
            </a:r>
            <a:r>
              <a:rPr lang="it-IT" dirty="0" err="1"/>
              <a:t>–</a:t>
            </a:r>
            <a:r>
              <a:rPr lang="it-IT" dirty="0"/>
              <a:t> ART. 25</a:t>
            </a:r>
          </a:p>
        </p:txBody>
      </p:sp>
      <p:sp>
        <p:nvSpPr>
          <p:cNvPr id="6" name="Segnaposto contenuto 5"/>
          <p:cNvSpPr>
            <a:spLocks noGrp="1"/>
          </p:cNvSpPr>
          <p:nvPr>
            <p:ph idx="1"/>
          </p:nvPr>
        </p:nvSpPr>
        <p:spPr>
          <a:xfrm>
            <a:off x="247815" y="2059084"/>
            <a:ext cx="8438986" cy="4798916"/>
          </a:xfrm>
        </p:spPr>
        <p:txBody>
          <a:bodyPr>
            <a:normAutofit/>
          </a:bodyPr>
          <a:lstStyle/>
          <a:p>
            <a:pPr algn="just">
              <a:buNone/>
            </a:pPr>
            <a:r>
              <a:rPr lang="it-IT" dirty="0"/>
              <a:t> Per le società costituite entro Stati UE pare sicuro che si disapplichi l’art. 25, 2° </a:t>
            </a:r>
            <a:r>
              <a:rPr lang="it-IT" dirty="0" err="1"/>
              <a:t>co</a:t>
            </a:r>
            <a:r>
              <a:rPr lang="it-IT" dirty="0"/>
              <a:t>. L. 218/95.</a:t>
            </a:r>
          </a:p>
          <a:p>
            <a:pPr algn="just">
              <a:buNone/>
            </a:pPr>
            <a:r>
              <a:rPr lang="it-IT" dirty="0"/>
              <a:t> E per quelle costituite al di fuori dell’UE? </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25</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2"/>
          </a:lnRef>
          <a:fillRef idx="3">
            <a:schemeClr val="accent2"/>
          </a:fillRef>
          <a:effectRef idx="2">
            <a:schemeClr val="accent2"/>
          </a:effectRef>
          <a:fontRef idx="minor">
            <a:schemeClr val="lt1"/>
          </a:fontRef>
        </p:style>
        <p:txBody>
          <a:bodyPr>
            <a:normAutofit/>
          </a:bodyPr>
          <a:lstStyle/>
          <a:p>
            <a:pPr algn="just"/>
            <a:r>
              <a:rPr lang="it-IT" dirty="0"/>
              <a:t>LEGGE APPLICABILE ALLE PERSONE GIURIDICHE </a:t>
            </a:r>
            <a:r>
              <a:rPr lang="it-IT" dirty="0" err="1"/>
              <a:t>–</a:t>
            </a:r>
            <a:r>
              <a:rPr lang="it-IT" dirty="0"/>
              <a:t> ART. 25</a:t>
            </a:r>
          </a:p>
        </p:txBody>
      </p:sp>
      <p:sp>
        <p:nvSpPr>
          <p:cNvPr id="6" name="Segnaposto contenuto 5"/>
          <p:cNvSpPr>
            <a:spLocks noGrp="1"/>
          </p:cNvSpPr>
          <p:nvPr>
            <p:ph idx="1"/>
          </p:nvPr>
        </p:nvSpPr>
        <p:spPr>
          <a:xfrm>
            <a:off x="247815" y="2059084"/>
            <a:ext cx="8438986" cy="4798916"/>
          </a:xfrm>
        </p:spPr>
        <p:txBody>
          <a:bodyPr>
            <a:normAutofit/>
          </a:bodyPr>
          <a:lstStyle/>
          <a:p>
            <a:pPr algn="just">
              <a:buNone/>
            </a:pPr>
            <a:r>
              <a:rPr lang="it-IT" dirty="0"/>
              <a:t> Si potrebbe dare risposta affermativa ritenendo che l’art. 2507 c.c. valga per l’intera materia delle società costituite all’estero, </a:t>
            </a:r>
            <a:r>
              <a:rPr lang="it-IT" dirty="0" err="1"/>
              <a:t>ma…</a:t>
            </a:r>
            <a:endParaRPr lang="it-IT" dirty="0"/>
          </a:p>
          <a:p>
            <a:pPr algn="just">
              <a:buNone/>
            </a:pPr>
            <a:r>
              <a:rPr lang="it-IT" dirty="0"/>
              <a:t>Pare eccessivo perché non appare in alcun modo la natura di norma di conflitto della disposizione in esame</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26</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2"/>
          </a:lnRef>
          <a:fillRef idx="3">
            <a:schemeClr val="accent2"/>
          </a:fillRef>
          <a:effectRef idx="2">
            <a:schemeClr val="accent2"/>
          </a:effectRef>
          <a:fontRef idx="minor">
            <a:schemeClr val="lt1"/>
          </a:fontRef>
        </p:style>
        <p:txBody>
          <a:bodyPr>
            <a:normAutofit/>
          </a:bodyPr>
          <a:lstStyle/>
          <a:p>
            <a:pPr algn="just"/>
            <a:r>
              <a:rPr lang="it-IT" dirty="0"/>
              <a:t>LEGGE APPLICABILE ALLE PERSONE GIURIDICHE </a:t>
            </a:r>
            <a:r>
              <a:rPr lang="it-IT" dirty="0" err="1"/>
              <a:t>–</a:t>
            </a:r>
            <a:r>
              <a:rPr lang="it-IT" dirty="0"/>
              <a:t> ART. 25</a:t>
            </a:r>
          </a:p>
        </p:txBody>
      </p:sp>
      <p:sp>
        <p:nvSpPr>
          <p:cNvPr id="6" name="Segnaposto contenuto 5"/>
          <p:cNvSpPr>
            <a:spLocks noGrp="1"/>
          </p:cNvSpPr>
          <p:nvPr>
            <p:ph idx="1"/>
          </p:nvPr>
        </p:nvSpPr>
        <p:spPr>
          <a:xfrm>
            <a:off x="247815" y="2059084"/>
            <a:ext cx="8438986" cy="4798916"/>
          </a:xfrm>
        </p:spPr>
        <p:txBody>
          <a:bodyPr>
            <a:normAutofit/>
          </a:bodyPr>
          <a:lstStyle/>
          <a:p>
            <a:pPr algn="just"/>
            <a:r>
              <a:rPr lang="it-IT" dirty="0"/>
              <a:t> Per i trasferimenti di sede all’estero e le fusioni societarie, art. 25 ultimo comma prevede che esse debbano avvenire in conformità alle leggi degli Stati interessati </a:t>
            </a:r>
            <a:r>
              <a:rPr lang="it-IT" dirty="0" err="1"/>
              <a:t>–</a:t>
            </a:r>
            <a:r>
              <a:rPr lang="it-IT" dirty="0"/>
              <a:t> disposizione materiale.</a:t>
            </a:r>
          </a:p>
          <a:p>
            <a:pPr algn="just"/>
            <a:r>
              <a:rPr lang="it-IT" dirty="0"/>
              <a:t>Ambito di applicazione: soprattutto quando è coinvolto un ente italiano</a:t>
            </a:r>
          </a:p>
          <a:p>
            <a:pPr algn="just"/>
            <a:r>
              <a:rPr lang="it-IT" dirty="0"/>
              <a:t>Applicazione distributiva per le fattispecie che riguardano singolarmente la società: es. iscrizione registro imprese; e cumulativa per vicende comuni: es. atto di fusione.</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27</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209413"/>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t>LEGGE APPLICABILE A TUTELA DEI MAGGIORENNI </a:t>
            </a:r>
            <a:r>
              <a:rPr lang="it-IT" dirty="0" err="1"/>
              <a:t>–</a:t>
            </a:r>
            <a:r>
              <a:rPr lang="it-IT" dirty="0"/>
              <a:t> ART. 43</a:t>
            </a:r>
          </a:p>
        </p:txBody>
      </p:sp>
      <p:sp>
        <p:nvSpPr>
          <p:cNvPr id="6" name="Segnaposto contenuto 5"/>
          <p:cNvSpPr>
            <a:spLocks noGrp="1"/>
          </p:cNvSpPr>
          <p:nvPr>
            <p:ph idx="1"/>
          </p:nvPr>
        </p:nvSpPr>
        <p:spPr>
          <a:xfrm>
            <a:off x="247814" y="1667645"/>
            <a:ext cx="8438987" cy="5053830"/>
          </a:xfrm>
        </p:spPr>
        <p:txBody>
          <a:bodyPr>
            <a:normAutofit/>
          </a:bodyPr>
          <a:lstStyle/>
          <a:p>
            <a:pPr lvl="1" algn="just">
              <a:buFontTx/>
              <a:buChar char="-"/>
            </a:pPr>
            <a:r>
              <a:rPr lang="it-IT" dirty="0"/>
              <a:t>Legge nazionale dell’incapace, salvo applicabilità della legge italiana per proteggere in via provvisoria e urgente la persona o i beni dell’incapace.</a:t>
            </a:r>
          </a:p>
          <a:p>
            <a:pPr lvl="1" algn="just">
              <a:buFontTx/>
              <a:buChar char="-"/>
            </a:pPr>
            <a:r>
              <a:rPr lang="it-IT" dirty="0"/>
              <a:t>Ambito di applicazione: presupposti ed effetti delle misure di protezione degli incapaci</a:t>
            </a:r>
          </a:p>
          <a:p>
            <a:pPr lvl="1" algn="just">
              <a:buFontTx/>
              <a:buChar char="-"/>
            </a:pPr>
            <a:r>
              <a:rPr lang="it-IT" dirty="0"/>
              <a:t>Coordinamento con la disciplina della capacità: uniformità, salvo operatività del rinvio o limiti, quale ad es. ordine pubblico in caso di richiamo di istituti di protezione degli incapaci sconosciuti alla legge italiana.</a:t>
            </a:r>
          </a:p>
          <a:p>
            <a:pPr lvl="1" algn="just"/>
            <a:endParaRPr lang="it-IT" dirty="0"/>
          </a:p>
          <a:p>
            <a:pPr lvl="1" algn="just"/>
            <a:endParaRPr lang="it-IT" dirty="0"/>
          </a:p>
          <a:p>
            <a:pPr algn="just"/>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3</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209413"/>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a:t>LEGGE APPLICABILE A OBBLIGAZIONI ALIMENTARI – ART. 45</a:t>
            </a:r>
          </a:p>
        </p:txBody>
      </p:sp>
      <p:sp>
        <p:nvSpPr>
          <p:cNvPr id="6" name="Segnaposto contenuto 5"/>
          <p:cNvSpPr>
            <a:spLocks noGrp="1"/>
          </p:cNvSpPr>
          <p:nvPr>
            <p:ph idx="1"/>
          </p:nvPr>
        </p:nvSpPr>
        <p:spPr>
          <a:xfrm>
            <a:off x="247814" y="1667645"/>
            <a:ext cx="8438987" cy="5053830"/>
          </a:xfrm>
        </p:spPr>
        <p:txBody>
          <a:bodyPr>
            <a:normAutofit/>
          </a:bodyPr>
          <a:lstStyle/>
          <a:p>
            <a:pPr lvl="1" algn="just">
              <a:buFontTx/>
              <a:buChar char="-"/>
            </a:pPr>
            <a:r>
              <a:rPr lang="it-IT" b="1" u="sng" dirty="0"/>
              <a:t>NOVITA’: </a:t>
            </a:r>
            <a:r>
              <a:rPr lang="it-IT" u="sng" dirty="0"/>
              <a:t>Richiamo del Reg. UE 4/2009: </a:t>
            </a:r>
            <a:r>
              <a:rPr lang="it-IT" b="1" u="sng" dirty="0"/>
              <a:t>nuovo testo in seguito a l. 76/2016 </a:t>
            </a:r>
            <a:r>
              <a:rPr lang="it-IT" b="1" dirty="0"/>
              <a:t>su unioni civili</a:t>
            </a:r>
            <a:r>
              <a:rPr lang="it-IT" dirty="0"/>
              <a:t> – o meglio in seguito a decreto attuativo (ottobre 2016):</a:t>
            </a:r>
          </a:p>
          <a:p>
            <a:pPr lvl="1" algn="just">
              <a:buFontTx/>
              <a:buChar char="-"/>
            </a:pPr>
            <a:r>
              <a:rPr lang="it-IT" b="1" dirty="0"/>
              <a:t>“Le obbligazioni alimentari nella famiglia sono regolate dalla legge designata dal regolamento 2009/4/CE del Consiglio del 18 dicembre 2008 relativo alla competenza, alla legge applicabile, al riconoscimento e all’esecuzione delle decisioni e alla cooperazione in materia di obbligazioni alimentari e successive modificazioni”.</a:t>
            </a:r>
          </a:p>
          <a:p>
            <a:pPr lvl="1" algn="just"/>
            <a:endParaRPr lang="it-IT" dirty="0"/>
          </a:p>
          <a:p>
            <a:pPr algn="just"/>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4</a:t>
            </a:fld>
            <a:endParaRPr lang="it-IT"/>
          </a:p>
        </p:txBody>
      </p:sp>
    </p:spTree>
    <p:extLst>
      <p:ext uri="{BB962C8B-B14F-4D97-AF65-F5344CB8AC3E}">
        <p14:creationId xmlns:p14="http://schemas.microsoft.com/office/powerpoint/2010/main" val="879052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209413"/>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a:t>LEGGE APPLICABILE A OBBLIGAZIONI ALIMENTARI – ART. 45</a:t>
            </a:r>
          </a:p>
        </p:txBody>
      </p:sp>
      <p:sp>
        <p:nvSpPr>
          <p:cNvPr id="6" name="Segnaposto contenuto 5"/>
          <p:cNvSpPr>
            <a:spLocks noGrp="1"/>
          </p:cNvSpPr>
          <p:nvPr>
            <p:ph idx="1"/>
          </p:nvPr>
        </p:nvSpPr>
        <p:spPr>
          <a:xfrm>
            <a:off x="247814" y="1667645"/>
            <a:ext cx="8438987" cy="5053830"/>
          </a:xfrm>
        </p:spPr>
        <p:txBody>
          <a:bodyPr>
            <a:normAutofit/>
          </a:bodyPr>
          <a:lstStyle/>
          <a:p>
            <a:pPr lvl="1" algn="just">
              <a:buFontTx/>
              <a:buChar char="-"/>
            </a:pPr>
            <a:r>
              <a:rPr lang="it-IT" b="1" u="sng" dirty="0"/>
              <a:t>Sono così risolti i profili interpretativi collegati all’ambito d’applicazione della Convenzione precedentemente richiamata….</a:t>
            </a:r>
          </a:p>
          <a:p>
            <a:pPr lvl="1" algn="just">
              <a:buFontTx/>
              <a:buChar char="-"/>
            </a:pPr>
            <a:endParaRPr lang="it-IT" b="1" u="sng" dirty="0"/>
          </a:p>
          <a:p>
            <a:pPr lvl="1" algn="just">
              <a:buFontTx/>
              <a:buChar char="-"/>
            </a:pPr>
            <a:r>
              <a:rPr lang="it-IT" dirty="0"/>
              <a:t>Inoltre si richiama una disciplina uniforme sia per la giurisdizione (e riconoscimento delle decisioni) sia per la legge applicabile….</a:t>
            </a:r>
          </a:p>
          <a:p>
            <a:pPr lvl="1" algn="just">
              <a:buFontTx/>
              <a:buChar char="-"/>
            </a:pPr>
            <a:endParaRPr lang="it-IT" dirty="0"/>
          </a:p>
          <a:p>
            <a:pPr lvl="1" algn="just">
              <a:buFontTx/>
              <a:buChar char="-"/>
            </a:pPr>
            <a:r>
              <a:rPr lang="it-IT" dirty="0"/>
              <a:t>Non si applica alla Danimarca (</a:t>
            </a:r>
            <a:r>
              <a:rPr lang="it-IT" dirty="0" err="1"/>
              <a:t>opting</a:t>
            </a:r>
            <a:r>
              <a:rPr lang="it-IT" dirty="0"/>
              <a:t> out) …coordinamento con Bruxelles I bis….</a:t>
            </a:r>
          </a:p>
          <a:p>
            <a:pPr lvl="1" algn="just"/>
            <a:endParaRPr lang="it-IT" dirty="0"/>
          </a:p>
          <a:p>
            <a:pPr algn="just"/>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5</a:t>
            </a:fld>
            <a:endParaRPr lang="it-IT"/>
          </a:p>
        </p:txBody>
      </p:sp>
    </p:spTree>
    <p:extLst>
      <p:ext uri="{BB962C8B-B14F-4D97-AF65-F5344CB8AC3E}">
        <p14:creationId xmlns:p14="http://schemas.microsoft.com/office/powerpoint/2010/main" val="3600696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209413"/>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a:t>LEGGE APPLICABILE A OBBLIGAZIONI ALIMENTARI – ART. 45</a:t>
            </a:r>
          </a:p>
        </p:txBody>
      </p:sp>
      <p:sp>
        <p:nvSpPr>
          <p:cNvPr id="6" name="Segnaposto contenuto 5"/>
          <p:cNvSpPr>
            <a:spLocks noGrp="1"/>
          </p:cNvSpPr>
          <p:nvPr>
            <p:ph idx="1"/>
          </p:nvPr>
        </p:nvSpPr>
        <p:spPr>
          <a:xfrm>
            <a:off x="247814" y="1667645"/>
            <a:ext cx="8438987" cy="5053830"/>
          </a:xfrm>
        </p:spPr>
        <p:txBody>
          <a:bodyPr>
            <a:normAutofit/>
          </a:bodyPr>
          <a:lstStyle/>
          <a:p>
            <a:pPr algn="just"/>
            <a:r>
              <a:rPr lang="it-IT" b="1" u="sng" dirty="0"/>
              <a:t>CRITERI DI GIURISDIZIONE: </a:t>
            </a:r>
            <a:r>
              <a:rPr lang="it-IT" dirty="0"/>
              <a:t>domicilio del convenuto in alternativa alla residenza del creditore di alimenti….o all’autorità giurisdizionale competente secondo la legge del foro a conoscere di un’azione relativa allo stato delle persone qualora la domanda relativa a un’obbligazione alimentare sia accessoria a detta azione, salvo che tale competenza sia fondata unicamente sulla cittadinanza di una delle parti; o all’autorità giurisdizionale competente secondo la legge del foro a conoscere di un’azione relativa alla responsabilità genitoriale qualora la domanda relativa a un’obbligazione alimentare sia accessoria a detta azione, salvo che tale competenza sia fondata unicamente sulla cittadinanza di una delle parti…</a:t>
            </a:r>
          </a:p>
          <a:p>
            <a:pPr algn="just"/>
            <a:r>
              <a:rPr lang="it-IT" dirty="0"/>
              <a:t>ES:</a:t>
            </a:r>
          </a:p>
          <a:p>
            <a:pPr lvl="1" algn="just">
              <a:buFontTx/>
              <a:buChar char="-"/>
            </a:pPr>
            <a:endParaRPr lang="it-IT" dirty="0"/>
          </a:p>
          <a:p>
            <a:pPr lvl="2" algn="just">
              <a:buFontTx/>
              <a:buChar char="-"/>
            </a:pPr>
            <a:r>
              <a:rPr lang="it-IT" dirty="0"/>
              <a:t>Minore tedesca agisce per ottenere assegno alimentare dinanzi al giudice tedesco nei confronti del padre belga residente in Belgio…</a:t>
            </a:r>
          </a:p>
          <a:p>
            <a:pPr lvl="2" algn="just">
              <a:buFontTx/>
              <a:buChar char="-"/>
            </a:pPr>
            <a:r>
              <a:rPr lang="it-IT" dirty="0"/>
              <a:t>Donna tedesca agisce residente in Germania agisce dinanzi al giudice tedesco per ottenere assegno di alimenti dal marito residente alle Barbados</a:t>
            </a:r>
          </a:p>
          <a:p>
            <a:pPr lvl="1" algn="just"/>
            <a:endParaRPr lang="it-IT" dirty="0"/>
          </a:p>
          <a:p>
            <a:pPr algn="just"/>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6</a:t>
            </a:fld>
            <a:endParaRPr lang="it-IT"/>
          </a:p>
        </p:txBody>
      </p:sp>
    </p:spTree>
    <p:extLst>
      <p:ext uri="{BB962C8B-B14F-4D97-AF65-F5344CB8AC3E}">
        <p14:creationId xmlns:p14="http://schemas.microsoft.com/office/powerpoint/2010/main" val="4058193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209413"/>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a:t>LEGGE APPLICABILE A OBBLIGAZIONI ALIMENTARI – ART. 45</a:t>
            </a:r>
          </a:p>
        </p:txBody>
      </p:sp>
      <p:sp>
        <p:nvSpPr>
          <p:cNvPr id="6" name="Segnaposto contenuto 5"/>
          <p:cNvSpPr>
            <a:spLocks noGrp="1"/>
          </p:cNvSpPr>
          <p:nvPr>
            <p:ph idx="1"/>
          </p:nvPr>
        </p:nvSpPr>
        <p:spPr>
          <a:xfrm>
            <a:off x="247814" y="1667645"/>
            <a:ext cx="8438987" cy="5053830"/>
          </a:xfrm>
        </p:spPr>
        <p:txBody>
          <a:bodyPr>
            <a:normAutofit/>
          </a:bodyPr>
          <a:lstStyle/>
          <a:p>
            <a:pPr lvl="1" algn="just">
              <a:buFontTx/>
              <a:buChar char="-"/>
            </a:pPr>
            <a:r>
              <a:rPr lang="it-IT" b="1" u="sng" dirty="0"/>
              <a:t>LEGGE APPLICABILE: </a:t>
            </a:r>
            <a:r>
              <a:rPr lang="it-IT" dirty="0"/>
              <a:t>richiamo della </a:t>
            </a:r>
            <a:r>
              <a:rPr lang="it-IT" b="1" dirty="0"/>
              <a:t>Convenzione dell’</a:t>
            </a:r>
            <a:r>
              <a:rPr lang="it-IT" b="1" dirty="0" err="1"/>
              <a:t>Aja</a:t>
            </a:r>
            <a:r>
              <a:rPr lang="it-IT" b="1" dirty="0"/>
              <a:t> del 23 novembre 2007</a:t>
            </a:r>
            <a:r>
              <a:rPr lang="it-IT" dirty="0"/>
              <a:t> sull’esazione internazionale di prestazioni alimentari nei confronti dei figli e di altri membri della famiglia e del Protocollo relativo alla legge applicabile alle obbligazioni alimentari </a:t>
            </a:r>
            <a:r>
              <a:rPr lang="it-IT" b="1" dirty="0"/>
              <a:t>(Protocollo dell’</a:t>
            </a:r>
            <a:r>
              <a:rPr lang="it-IT" b="1" dirty="0" err="1"/>
              <a:t>Aja</a:t>
            </a:r>
            <a:r>
              <a:rPr lang="it-IT" b="1" dirty="0"/>
              <a:t> del 2007</a:t>
            </a:r>
            <a:r>
              <a:rPr lang="it-IT" dirty="0"/>
              <a:t> – in vigore dal 1° agosto 2013).</a:t>
            </a:r>
          </a:p>
          <a:p>
            <a:pPr lvl="1" algn="just">
              <a:buFontTx/>
              <a:buChar char="-"/>
            </a:pPr>
            <a:r>
              <a:rPr lang="it-IT" dirty="0"/>
              <a:t>Convenzione dell’</a:t>
            </a:r>
            <a:r>
              <a:rPr lang="it-IT" dirty="0" err="1"/>
              <a:t>Aja</a:t>
            </a:r>
            <a:r>
              <a:rPr lang="it-IT" dirty="0"/>
              <a:t> è in vigore per </a:t>
            </a:r>
            <a:r>
              <a:rPr lang="it-IT" b="1" dirty="0"/>
              <a:t>Albania, Burkina Faso, Bosnia-Erzegovina, Unione europea, Norvegia, Ucraina e Stati Uniti d’America.</a:t>
            </a:r>
          </a:p>
          <a:p>
            <a:pPr lvl="1" algn="just">
              <a:buFontTx/>
              <a:buChar char="-"/>
            </a:pPr>
            <a:r>
              <a:rPr lang="it-IT" dirty="0"/>
              <a:t>Protocollo dell’</a:t>
            </a:r>
            <a:r>
              <a:rPr lang="it-IT" dirty="0" err="1"/>
              <a:t>Aja</a:t>
            </a:r>
            <a:r>
              <a:rPr lang="it-IT" dirty="0"/>
              <a:t> è in vigore per </a:t>
            </a:r>
            <a:r>
              <a:rPr lang="it-IT" b="1" dirty="0"/>
              <a:t>Unione europea (senza la Danimarca e il Regno Unito) e Serbia. </a:t>
            </a:r>
            <a:endParaRPr lang="it-IT" dirty="0"/>
          </a:p>
          <a:p>
            <a:pPr lvl="1" algn="just"/>
            <a:endParaRPr lang="it-IT" dirty="0"/>
          </a:p>
          <a:p>
            <a:pPr algn="just"/>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7</a:t>
            </a:fld>
            <a:endParaRPr lang="it-IT"/>
          </a:p>
        </p:txBody>
      </p:sp>
    </p:spTree>
    <p:extLst>
      <p:ext uri="{BB962C8B-B14F-4D97-AF65-F5344CB8AC3E}">
        <p14:creationId xmlns:p14="http://schemas.microsoft.com/office/powerpoint/2010/main" val="3401390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209413"/>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a:t>LEGGE APPLICABILE A OBBLIGAZIONI ALIMENTARI – ART. 45</a:t>
            </a:r>
          </a:p>
        </p:txBody>
      </p:sp>
      <p:sp>
        <p:nvSpPr>
          <p:cNvPr id="6" name="Segnaposto contenuto 5"/>
          <p:cNvSpPr>
            <a:spLocks noGrp="1"/>
          </p:cNvSpPr>
          <p:nvPr>
            <p:ph idx="1"/>
          </p:nvPr>
        </p:nvSpPr>
        <p:spPr>
          <a:xfrm>
            <a:off x="247814" y="1667645"/>
            <a:ext cx="8438987" cy="5053830"/>
          </a:xfrm>
        </p:spPr>
        <p:txBody>
          <a:bodyPr>
            <a:normAutofit/>
          </a:bodyPr>
          <a:lstStyle/>
          <a:p>
            <a:pPr lvl="1" algn="just">
              <a:buFontTx/>
              <a:buChar char="-"/>
            </a:pPr>
            <a:r>
              <a:rPr lang="it-IT" b="1" u="sng" dirty="0"/>
              <a:t>LEGGE APPLICABILE:</a:t>
            </a:r>
          </a:p>
          <a:p>
            <a:pPr lvl="1" algn="just">
              <a:buFontTx/>
              <a:buChar char="-"/>
            </a:pPr>
            <a:r>
              <a:rPr lang="it-IT" dirty="0"/>
              <a:t>Le obbligazioni alimentari sono disciplinate dalla legge dello Stato di residenza abituale del creditore (art.3 par.1), vi sono poi delle norme speciali che prevedono la tutela del creditore di alimenti in situazioni in cui questi non è in grado di ottenere alimenti ai sensi della legge dello Stato in cui risiede abitualmente (art.4)</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8</a:t>
            </a:fld>
            <a:endParaRPr lang="it-IT"/>
          </a:p>
        </p:txBody>
      </p:sp>
    </p:spTree>
    <p:extLst>
      <p:ext uri="{BB962C8B-B14F-4D97-AF65-F5344CB8AC3E}">
        <p14:creationId xmlns:p14="http://schemas.microsoft.com/office/powerpoint/2010/main" val="1371769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2"/>
          </a:lnRef>
          <a:fillRef idx="3">
            <a:schemeClr val="accent2"/>
          </a:fillRef>
          <a:effectRef idx="2">
            <a:schemeClr val="accent2"/>
          </a:effectRef>
          <a:fontRef idx="minor">
            <a:schemeClr val="lt1"/>
          </a:fontRef>
        </p:style>
        <p:txBody>
          <a:bodyPr>
            <a:normAutofit/>
          </a:bodyPr>
          <a:lstStyle/>
          <a:p>
            <a:pPr algn="just"/>
            <a:r>
              <a:rPr lang="it-IT" dirty="0"/>
              <a:t>LEGGE APPLICABILE ALLE PERSONE GIURIDICHE </a:t>
            </a:r>
            <a:r>
              <a:rPr lang="it-IT" dirty="0" err="1"/>
              <a:t>–</a:t>
            </a:r>
            <a:r>
              <a:rPr lang="it-IT" dirty="0"/>
              <a:t> ART. 25</a:t>
            </a:r>
          </a:p>
        </p:txBody>
      </p:sp>
      <p:sp>
        <p:nvSpPr>
          <p:cNvPr id="6" name="Segnaposto contenuto 5"/>
          <p:cNvSpPr>
            <a:spLocks noGrp="1"/>
          </p:cNvSpPr>
          <p:nvPr>
            <p:ph idx="1"/>
          </p:nvPr>
        </p:nvSpPr>
        <p:spPr>
          <a:xfrm>
            <a:off x="247815" y="2059084"/>
            <a:ext cx="8438986" cy="4798916"/>
          </a:xfrm>
        </p:spPr>
        <p:txBody>
          <a:bodyPr>
            <a:normAutofit/>
          </a:bodyPr>
          <a:lstStyle/>
          <a:p>
            <a:pPr algn="just"/>
            <a:endParaRPr lang="it-IT" dirty="0"/>
          </a:p>
          <a:p>
            <a:pPr algn="just"/>
            <a:r>
              <a:rPr lang="it-IT" dirty="0"/>
              <a:t>Innovazione della l. 218/95</a:t>
            </a:r>
          </a:p>
          <a:p>
            <a:pPr algn="just"/>
            <a:r>
              <a:rPr lang="it-IT" dirty="0"/>
              <a:t>Assenza di disciplina nel sistema previgente e ricerca in via interpretativa.</a:t>
            </a:r>
          </a:p>
          <a:p>
            <a:pPr algn="just"/>
            <a:r>
              <a:rPr lang="it-IT" dirty="0"/>
              <a:t>Problema ancora attuale dell’art. 16 </a:t>
            </a:r>
            <a:r>
              <a:rPr lang="it-IT" dirty="0" err="1"/>
              <a:t>disp</a:t>
            </a:r>
            <a:r>
              <a:rPr lang="it-IT" dirty="0"/>
              <a:t>. </a:t>
            </a:r>
            <a:r>
              <a:rPr lang="it-IT" dirty="0" err="1"/>
              <a:t>Prel</a:t>
            </a:r>
            <a:r>
              <a:rPr lang="it-IT" dirty="0"/>
              <a:t>. c.c. – reciprocità/ implicitamente abrogato dalla l. 218/95</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9</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4912646</TotalTime>
  <Words>1893</Words>
  <Application>Microsoft Macintosh PowerPoint</Application>
  <PresentationFormat>Presentazione su schermo (4:3)</PresentationFormat>
  <Paragraphs>121</Paragraphs>
  <Slides>27</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27</vt:i4>
      </vt:variant>
    </vt:vector>
  </HeadingPairs>
  <TitlesOfParts>
    <vt:vector size="31" baseType="lpstr">
      <vt:lpstr>Arial</vt:lpstr>
      <vt:lpstr>Calibri</vt:lpstr>
      <vt:lpstr>Calibri Light</vt:lpstr>
      <vt:lpstr>Tema di Office</vt:lpstr>
      <vt:lpstr>Diritto internazionale avanzato</vt:lpstr>
      <vt:lpstr>NORME SPECIALI DI DIRITTO INTERNAZIONALE PRIVATO</vt:lpstr>
      <vt:lpstr>LEGGE APPLICABILE A TUTELA DEI MAGGIORENNI – ART. 43</vt:lpstr>
      <vt:lpstr>LEGGE APPLICABILE A OBBLIGAZIONI ALIMENTARI – ART. 45</vt:lpstr>
      <vt:lpstr>LEGGE APPLICABILE A OBBLIGAZIONI ALIMENTARI – ART. 45</vt:lpstr>
      <vt:lpstr>LEGGE APPLICABILE A OBBLIGAZIONI ALIMENTARI – ART. 45</vt:lpstr>
      <vt:lpstr>LEGGE APPLICABILE A OBBLIGAZIONI ALIMENTARI – ART. 45</vt:lpstr>
      <vt:lpstr>LEGGE APPLICABILE A OBBLIGAZIONI ALIMENTARI – ART. 45</vt:lpstr>
      <vt:lpstr>LEGGE APPLICABILE ALLE PERSONE GIURIDICHE – ART. 25</vt:lpstr>
      <vt:lpstr>LEGGE APPLICABILE ALLE PERSONE GIURIDICHE – ART. 25</vt:lpstr>
      <vt:lpstr>LEGGE APPLICABILE ALLE PERSONE GIURIDICHE – ART. 25</vt:lpstr>
      <vt:lpstr>LEGGE APPLICABILE ALLE PERSONE GIURIDICHE – ART. 25</vt:lpstr>
      <vt:lpstr>LEGGE APPLICABILE ALLE PERSONE GIURIDICHE – ART. 25</vt:lpstr>
      <vt:lpstr>LEGGE APPLICABILE ALLE PERSONE GIURIDICHE – ART. 25</vt:lpstr>
      <vt:lpstr>CASO CENTROS (1999)</vt:lpstr>
      <vt:lpstr>CASO CENTROS (1999)</vt:lpstr>
      <vt:lpstr>CASO CENTROS (1999)</vt:lpstr>
      <vt:lpstr>CASO UBERSEERING (2002)</vt:lpstr>
      <vt:lpstr>CASO UBERSEERING (2002)</vt:lpstr>
      <vt:lpstr>CASO UBERSEERING (2002)</vt:lpstr>
      <vt:lpstr>CASO UBERSEERING (2002)</vt:lpstr>
      <vt:lpstr>CASO INSPIRE ART (2003)</vt:lpstr>
      <vt:lpstr>CASO INSPIRE ART (2003)</vt:lpstr>
      <vt:lpstr>CASO INSPIRE ART (2003)</vt:lpstr>
      <vt:lpstr>LEGGE APPLICABILE ALLE PERSONE GIURIDICHE – ART. 25</vt:lpstr>
      <vt:lpstr>LEGGE APPLICABILE ALLE PERSONE GIURIDICHE – ART. 25</vt:lpstr>
      <vt:lpstr>LEGGE APPLICABILE ALLE PERSONE GIURIDICHE – ART. 25</vt:lpstr>
    </vt:vector>
  </TitlesOfParts>
  <Company>HAL 9000</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Diritto internazionale privato</dc:title>
  <dc:creator>Giuseppe Sacco</dc:creator>
  <cp:lastModifiedBy>TONOLO SARA</cp:lastModifiedBy>
  <cp:revision>118</cp:revision>
  <dcterms:created xsi:type="dcterms:W3CDTF">2010-05-13T10:36:19Z</dcterms:created>
  <dcterms:modified xsi:type="dcterms:W3CDTF">2019-11-16T17:55:30Z</dcterms:modified>
</cp:coreProperties>
</file>