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75" r:id="rId2"/>
    <p:sldId id="284" r:id="rId3"/>
    <p:sldId id="285" r:id="rId4"/>
    <p:sldId id="286" r:id="rId5"/>
    <p:sldId id="322" r:id="rId6"/>
    <p:sldId id="291" r:id="rId7"/>
    <p:sldId id="287" r:id="rId8"/>
    <p:sldId id="288" r:id="rId9"/>
    <p:sldId id="289" r:id="rId10"/>
    <p:sldId id="295" r:id="rId11"/>
    <p:sldId id="292" r:id="rId12"/>
    <p:sldId id="294" r:id="rId13"/>
    <p:sldId id="274" r:id="rId14"/>
    <p:sldId id="297" r:id="rId15"/>
    <p:sldId id="293" r:id="rId16"/>
    <p:sldId id="257" r:id="rId17"/>
    <p:sldId id="258" r:id="rId18"/>
    <p:sldId id="259" r:id="rId19"/>
    <p:sldId id="260" r:id="rId20"/>
    <p:sldId id="261" r:id="rId21"/>
    <p:sldId id="298" r:id="rId22"/>
    <p:sldId id="308" r:id="rId23"/>
    <p:sldId id="299" r:id="rId24"/>
    <p:sldId id="262" r:id="rId25"/>
    <p:sldId id="263" r:id="rId26"/>
    <p:sldId id="309" r:id="rId27"/>
    <p:sldId id="302" r:id="rId28"/>
    <p:sldId id="303" r:id="rId29"/>
    <p:sldId id="304" r:id="rId30"/>
    <p:sldId id="305" r:id="rId31"/>
    <p:sldId id="306" r:id="rId32"/>
    <p:sldId id="307" r:id="rId33"/>
    <p:sldId id="310" r:id="rId34"/>
    <p:sldId id="317" r:id="rId35"/>
    <p:sldId id="312" r:id="rId36"/>
    <p:sldId id="315" r:id="rId37"/>
    <p:sldId id="316" r:id="rId38"/>
    <p:sldId id="318" r:id="rId39"/>
    <p:sldId id="319" r:id="rId40"/>
    <p:sldId id="321" r:id="rId41"/>
    <p:sldId id="320" r:id="rId4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667" autoAdjust="0"/>
  </p:normalViewPr>
  <p:slideViewPr>
    <p:cSldViewPr snapToGrid="0" snapToObjects="1">
      <p:cViewPr varScale="1">
        <p:scale>
          <a:sx n="53" d="100"/>
          <a:sy n="53" d="100"/>
        </p:scale>
        <p:origin x="-16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6E089-E48A-794E-A795-B72729079EF9}" type="datetimeFigureOut">
              <a:rPr lang="it-IT" smtClean="0"/>
              <a:t>14/11/19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59828-D341-DB47-87BA-23F3BE524B5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09341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1656F-008A-5242-A4CA-8A81103570B9}" type="datetimeFigureOut">
              <a:rPr lang="it-IT" smtClean="0"/>
              <a:t>14/11/19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A3397-F574-D349-967F-093F00683E3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763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http://</a:t>
            </a:r>
            <a:r>
              <a:rPr lang="it-IT" dirty="0" err="1" smtClean="0"/>
              <a:t>pfam.xfam.org</a:t>
            </a:r>
            <a:r>
              <a:rPr lang="it-IT" dirty="0" smtClean="0"/>
              <a:t>/family/PF02024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E78DA-2712-9A4E-B936-E76698FDA78F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874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hr-HR" dirty="0" smtClean="0"/>
              <a:t>/10.1016/j.bcp.2017.11.016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A3397-F574-D349-967F-093F00683E3D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2915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r-IN" dirty="0" smtClean="0"/>
              <a:t>https://doi.org/10.2337/db06-S018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La </a:t>
            </a:r>
            <a:r>
              <a:rPr lang="it-IT" dirty="0" err="1" smtClean="0"/>
              <a:t>leptina</a:t>
            </a:r>
            <a:r>
              <a:rPr lang="it-IT" dirty="0" smtClean="0"/>
              <a:t> stimola l'AMPK nei muscoli e nel fegato, portando</a:t>
            </a:r>
            <a:r>
              <a:rPr lang="it-IT" baseline="0" dirty="0" smtClean="0"/>
              <a:t> a:</a:t>
            </a:r>
          </a:p>
          <a:p>
            <a:pPr marL="171450" indent="-171450">
              <a:buFontTx/>
              <a:buChar char="-"/>
            </a:pPr>
            <a:r>
              <a:rPr lang="it-IT" b="1" dirty="0" smtClean="0"/>
              <a:t>inibizione della </a:t>
            </a:r>
            <a:r>
              <a:rPr lang="it-IT" b="1" dirty="0" err="1" smtClean="0"/>
              <a:t>lipogenesi</a:t>
            </a:r>
            <a:r>
              <a:rPr lang="it-IT" b="1" dirty="0" smtClean="0"/>
              <a:t> </a:t>
            </a:r>
            <a:r>
              <a:rPr lang="it-IT" dirty="0" smtClean="0"/>
              <a:t>(inibizione</a:t>
            </a:r>
            <a:r>
              <a:rPr lang="it-IT" baseline="0" dirty="0" smtClean="0"/>
              <a:t> di </a:t>
            </a:r>
            <a:r>
              <a:rPr lang="it-IT" dirty="0" smtClean="0"/>
              <a:t>ACC, </a:t>
            </a:r>
            <a:r>
              <a:rPr lang="it-IT" dirty="0" err="1" smtClean="0"/>
              <a:t>acetilCoA</a:t>
            </a:r>
            <a:r>
              <a:rPr lang="it-IT" dirty="0" smtClean="0"/>
              <a:t> carbossilasi e sintesi di </a:t>
            </a:r>
            <a:r>
              <a:rPr lang="it-IT" dirty="0" err="1" smtClean="0"/>
              <a:t>malonilCoA</a:t>
            </a:r>
            <a:r>
              <a:rPr lang="it-IT" dirty="0" smtClean="0"/>
              <a:t>,</a:t>
            </a:r>
            <a:r>
              <a:rPr lang="it-IT" baseline="0" dirty="0" smtClean="0"/>
              <a:t> che inizia la biosintesi degli acidi grassi</a:t>
            </a:r>
            <a:r>
              <a:rPr lang="it-IT" dirty="0" smtClean="0"/>
              <a:t>) a</a:t>
            </a:r>
          </a:p>
          <a:p>
            <a:pPr marL="171450" indent="-171450">
              <a:buFontTx/>
              <a:buChar char="-"/>
            </a:pPr>
            <a:r>
              <a:rPr lang="it-IT" b="1" dirty="0" smtClean="0"/>
              <a:t>aumento dell'ossidazione degli acidi grassi </a:t>
            </a:r>
            <a:r>
              <a:rPr lang="it-IT" dirty="0" smtClean="0"/>
              <a:t>(FA),</a:t>
            </a:r>
            <a:r>
              <a:rPr lang="it-IT" baseline="0" dirty="0" smtClean="0"/>
              <a:t> grazie all’aumento dell’attività della CPT1, carnitina </a:t>
            </a:r>
            <a:r>
              <a:rPr lang="it-IT" baseline="0" dirty="0" err="1" smtClean="0"/>
              <a:t>palmitoil</a:t>
            </a:r>
            <a:r>
              <a:rPr lang="it-IT" baseline="0" dirty="0" smtClean="0"/>
              <a:t> transferasi.</a:t>
            </a:r>
            <a:endParaRPr lang="it-IT" dirty="0" smtClean="0"/>
          </a:p>
          <a:p>
            <a:pPr marL="171450" indent="-171450">
              <a:buFontTx/>
              <a:buChar char="-"/>
            </a:pPr>
            <a:endParaRPr lang="it-IT" dirty="0" smtClean="0"/>
          </a:p>
          <a:p>
            <a:pPr marL="171450" indent="-171450">
              <a:buFontTx/>
              <a:buChar char="-"/>
            </a:pPr>
            <a:r>
              <a:rPr lang="it-IT" dirty="0" smtClean="0"/>
              <a:t>L'accumulo di trigliceridi è ridotto e la sensibilità all'insulina viene preservata.</a:t>
            </a:r>
          </a:p>
          <a:p>
            <a:endParaRPr lang="it-IT" dirty="0" smtClean="0"/>
          </a:p>
          <a:p>
            <a:r>
              <a:rPr lang="it-IT" dirty="0" smtClean="0"/>
              <a:t>CPT1, carnitine </a:t>
            </a:r>
            <a:r>
              <a:rPr lang="it-IT" dirty="0" err="1" smtClean="0"/>
              <a:t>palmityl</a:t>
            </a:r>
            <a:r>
              <a:rPr lang="it-IT" dirty="0" smtClean="0"/>
              <a:t> </a:t>
            </a:r>
            <a:r>
              <a:rPr lang="it-IT" dirty="0" err="1" smtClean="0"/>
              <a:t>transferase</a:t>
            </a:r>
            <a:r>
              <a:rPr lang="it-IT" dirty="0" smtClean="0"/>
              <a:t> 1; FAS, </a:t>
            </a:r>
            <a:r>
              <a:rPr lang="it-IT" dirty="0" err="1" smtClean="0"/>
              <a:t>fatty</a:t>
            </a:r>
            <a:r>
              <a:rPr lang="it-IT" dirty="0" smtClean="0"/>
              <a:t> acid </a:t>
            </a:r>
            <a:r>
              <a:rPr lang="it-IT" dirty="0" err="1" smtClean="0"/>
              <a:t>synthase</a:t>
            </a:r>
            <a:r>
              <a:rPr lang="it-IT" dirty="0" smtClean="0"/>
              <a:t>; PPARα, </a:t>
            </a:r>
            <a:r>
              <a:rPr lang="it-IT" dirty="0" err="1" smtClean="0"/>
              <a:t>peroxisome</a:t>
            </a:r>
            <a:r>
              <a:rPr lang="it-IT" dirty="0" smtClean="0"/>
              <a:t> </a:t>
            </a:r>
            <a:r>
              <a:rPr lang="it-IT" dirty="0" err="1" smtClean="0"/>
              <a:t>proliferator</a:t>
            </a:r>
            <a:r>
              <a:rPr lang="it-IT" dirty="0" smtClean="0"/>
              <a:t>–</a:t>
            </a:r>
            <a:r>
              <a:rPr lang="it-IT" dirty="0" err="1" smtClean="0"/>
              <a:t>activated</a:t>
            </a:r>
            <a:r>
              <a:rPr lang="it-IT" dirty="0" smtClean="0"/>
              <a:t> </a:t>
            </a:r>
            <a:r>
              <a:rPr lang="it-IT" dirty="0" err="1" smtClean="0"/>
              <a:t>receptor</a:t>
            </a:r>
            <a:r>
              <a:rPr lang="it-IT" dirty="0" smtClean="0"/>
              <a:t> α; SCD1, </a:t>
            </a:r>
            <a:r>
              <a:rPr lang="it-IT" dirty="0" err="1" smtClean="0"/>
              <a:t>stearyl-CoA</a:t>
            </a:r>
            <a:r>
              <a:rPr lang="it-IT" dirty="0" smtClean="0"/>
              <a:t> </a:t>
            </a:r>
            <a:r>
              <a:rPr lang="it-IT" dirty="0" err="1" smtClean="0"/>
              <a:t>desaturase</a:t>
            </a:r>
            <a:r>
              <a:rPr lang="it-IT" dirty="0" smtClean="0"/>
              <a:t> 1; SREBP, </a:t>
            </a:r>
            <a:r>
              <a:rPr lang="it-IT" dirty="0" err="1" smtClean="0"/>
              <a:t>sterol</a:t>
            </a:r>
            <a:r>
              <a:rPr lang="it-IT" dirty="0" smtClean="0"/>
              <a:t> </a:t>
            </a:r>
            <a:r>
              <a:rPr lang="it-IT" dirty="0" err="1" smtClean="0"/>
              <a:t>response</a:t>
            </a:r>
            <a:r>
              <a:rPr lang="it-IT" dirty="0" smtClean="0"/>
              <a:t> </a:t>
            </a:r>
            <a:r>
              <a:rPr lang="it-IT" dirty="0" err="1" smtClean="0"/>
              <a:t>element</a:t>
            </a:r>
            <a:r>
              <a:rPr lang="it-IT" dirty="0" smtClean="0"/>
              <a:t> </a:t>
            </a:r>
            <a:r>
              <a:rPr lang="it-IT" dirty="0" err="1" smtClean="0"/>
              <a:t>binding</a:t>
            </a:r>
            <a:r>
              <a:rPr lang="it-IT" dirty="0" smtClean="0"/>
              <a:t> </a:t>
            </a:r>
            <a:r>
              <a:rPr lang="it-IT" dirty="0" err="1" smtClean="0"/>
              <a:t>protein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A3397-F574-D349-967F-093F00683E3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3338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During</a:t>
            </a:r>
            <a:r>
              <a:rPr lang="it-IT" dirty="0" smtClean="0"/>
              <a:t> </a:t>
            </a:r>
            <a:r>
              <a:rPr lang="it-IT" dirty="0" err="1" smtClean="0"/>
              <a:t>periods</a:t>
            </a:r>
            <a:r>
              <a:rPr lang="it-IT" dirty="0" smtClean="0"/>
              <a:t> of positive </a:t>
            </a:r>
            <a:r>
              <a:rPr lang="it-IT" dirty="0" err="1" smtClean="0"/>
              <a:t>energy</a:t>
            </a:r>
            <a:r>
              <a:rPr lang="it-IT" dirty="0" smtClean="0"/>
              <a:t> balance, </a:t>
            </a:r>
            <a:r>
              <a:rPr lang="it-IT" dirty="0" err="1" smtClean="0"/>
              <a:t>such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overfeeding</a:t>
            </a:r>
            <a:r>
              <a:rPr lang="it-IT" dirty="0" smtClean="0"/>
              <a:t> or </a:t>
            </a:r>
            <a:r>
              <a:rPr lang="it-IT" dirty="0" err="1" smtClean="0"/>
              <a:t>sedentary</a:t>
            </a:r>
            <a:r>
              <a:rPr lang="it-IT" dirty="0" smtClean="0"/>
              <a:t> </a:t>
            </a:r>
            <a:r>
              <a:rPr lang="it-IT" dirty="0" err="1" smtClean="0"/>
              <a:t>lifestyle</a:t>
            </a:r>
            <a:r>
              <a:rPr lang="it-IT" dirty="0" smtClean="0"/>
              <a:t>, adipose </a:t>
            </a:r>
            <a:r>
              <a:rPr lang="it-IT" dirty="0" err="1" smtClean="0"/>
              <a:t>tissue</a:t>
            </a:r>
            <a:r>
              <a:rPr lang="it-IT" dirty="0" smtClean="0"/>
              <a:t> </a:t>
            </a:r>
            <a:r>
              <a:rPr lang="it-IT" dirty="0" err="1" smtClean="0"/>
              <a:t>expansion</a:t>
            </a:r>
            <a:r>
              <a:rPr lang="it-IT" dirty="0" smtClean="0"/>
              <a:t> can</a:t>
            </a:r>
          </a:p>
          <a:p>
            <a:r>
              <a:rPr lang="it-IT" dirty="0" smtClean="0"/>
              <a:t>be </a:t>
            </a:r>
            <a:r>
              <a:rPr lang="it-IT" dirty="0" err="1" smtClean="0"/>
              <a:t>achieved</a:t>
            </a:r>
            <a:r>
              <a:rPr lang="it-IT" dirty="0" smtClean="0"/>
              <a:t> by </a:t>
            </a:r>
            <a:r>
              <a:rPr lang="it-IT" dirty="0" err="1" smtClean="0"/>
              <a:t>hyperplasia</a:t>
            </a:r>
            <a:r>
              <a:rPr lang="it-IT" dirty="0" smtClean="0"/>
              <a:t> and/or </a:t>
            </a:r>
            <a:r>
              <a:rPr lang="it-IT" dirty="0" err="1" smtClean="0"/>
              <a:t>hypertrophy</a:t>
            </a:r>
            <a:r>
              <a:rPr lang="it-IT" dirty="0" smtClean="0"/>
              <a:t>. </a:t>
            </a:r>
            <a:r>
              <a:rPr lang="it-IT" dirty="0" err="1" smtClean="0"/>
              <a:t>Insulin</a:t>
            </a:r>
            <a:r>
              <a:rPr lang="it-IT" dirty="0" smtClean="0"/>
              <a:t> </a:t>
            </a:r>
            <a:r>
              <a:rPr lang="it-IT" dirty="0" err="1" smtClean="0"/>
              <a:t>constitutes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 of the major </a:t>
            </a:r>
            <a:r>
              <a:rPr lang="it-IT" dirty="0" err="1" smtClean="0"/>
              <a:t>regulators</a:t>
            </a:r>
            <a:r>
              <a:rPr lang="it-IT" dirty="0" smtClean="0"/>
              <a:t> of </a:t>
            </a:r>
            <a:r>
              <a:rPr lang="it-IT" dirty="0" err="1" smtClean="0"/>
              <a:t>adipocyte</a:t>
            </a:r>
            <a:r>
              <a:rPr lang="it-IT" dirty="0" smtClean="0"/>
              <a:t> </a:t>
            </a:r>
            <a:r>
              <a:rPr lang="it-IT" dirty="0" err="1" smtClean="0"/>
              <a:t>hypertrophy</a:t>
            </a:r>
            <a:r>
              <a:rPr lang="it-IT" dirty="0" smtClean="0"/>
              <a:t> via promotion of the </a:t>
            </a:r>
            <a:r>
              <a:rPr lang="it-IT" dirty="0" err="1" smtClean="0"/>
              <a:t>accumulation</a:t>
            </a:r>
            <a:r>
              <a:rPr lang="it-IT" dirty="0" smtClean="0"/>
              <a:t> of</a:t>
            </a:r>
          </a:p>
          <a:p>
            <a:r>
              <a:rPr lang="it-IT" dirty="0" err="1" smtClean="0"/>
              <a:t>triacylglycerols</a:t>
            </a:r>
            <a:r>
              <a:rPr lang="it-IT" dirty="0" smtClean="0"/>
              <a:t> by the </a:t>
            </a:r>
            <a:r>
              <a:rPr lang="it-IT" dirty="0" err="1" smtClean="0"/>
              <a:t>inhibition</a:t>
            </a:r>
            <a:r>
              <a:rPr lang="it-IT" dirty="0" smtClean="0"/>
              <a:t> of </a:t>
            </a:r>
            <a:r>
              <a:rPr lang="it-IT" dirty="0" err="1" smtClean="0"/>
              <a:t>lipolysis</a:t>
            </a:r>
            <a:r>
              <a:rPr lang="it-IT" dirty="0" smtClean="0"/>
              <a:t>, </a:t>
            </a:r>
            <a:r>
              <a:rPr lang="it-IT" dirty="0" err="1" smtClean="0"/>
              <a:t>activation</a:t>
            </a:r>
            <a:r>
              <a:rPr lang="it-IT" dirty="0" smtClean="0"/>
              <a:t> of </a:t>
            </a:r>
            <a:r>
              <a:rPr lang="it-IT" dirty="0" err="1" smtClean="0"/>
              <a:t>lipoprotein</a:t>
            </a:r>
            <a:r>
              <a:rPr lang="it-IT" dirty="0" smtClean="0"/>
              <a:t> </a:t>
            </a:r>
            <a:r>
              <a:rPr lang="it-IT" dirty="0" err="1" smtClean="0"/>
              <a:t>lipase</a:t>
            </a:r>
            <a:r>
              <a:rPr lang="it-IT" dirty="0" smtClean="0"/>
              <a:t>, </a:t>
            </a:r>
            <a:r>
              <a:rPr lang="it-IT" dirty="0" err="1" smtClean="0"/>
              <a:t>translocation</a:t>
            </a:r>
            <a:r>
              <a:rPr lang="it-IT" dirty="0" smtClean="0"/>
              <a:t> of GLUT4 to the plasma membrane, and </a:t>
            </a:r>
            <a:r>
              <a:rPr lang="it-IT" dirty="0" err="1" smtClean="0"/>
              <a:t>upregulation</a:t>
            </a:r>
            <a:r>
              <a:rPr lang="it-IT" dirty="0" smtClean="0"/>
              <a:t> of </a:t>
            </a:r>
            <a:r>
              <a:rPr lang="it-IT" dirty="0" err="1" smtClean="0"/>
              <a:t>glycerol</a:t>
            </a:r>
            <a:endParaRPr lang="it-IT" dirty="0" smtClean="0"/>
          </a:p>
          <a:p>
            <a:r>
              <a:rPr lang="it-IT" dirty="0" err="1" smtClean="0"/>
              <a:t>channels</a:t>
            </a:r>
            <a:r>
              <a:rPr lang="it-IT" dirty="0" smtClean="0"/>
              <a:t> AQP3, AQP7, and AQP9 and, </a:t>
            </a:r>
            <a:r>
              <a:rPr lang="it-IT" dirty="0" err="1" smtClean="0"/>
              <a:t>hence</a:t>
            </a:r>
            <a:r>
              <a:rPr lang="it-IT" dirty="0" smtClean="0"/>
              <a:t>, </a:t>
            </a:r>
            <a:r>
              <a:rPr lang="it-IT" dirty="0" err="1" smtClean="0"/>
              <a:t>glycerol</a:t>
            </a:r>
            <a:r>
              <a:rPr lang="it-IT" dirty="0" smtClean="0"/>
              <a:t> </a:t>
            </a:r>
            <a:r>
              <a:rPr lang="it-IT" dirty="0" err="1" smtClean="0"/>
              <a:t>influx</a:t>
            </a:r>
            <a:r>
              <a:rPr lang="it-IT" dirty="0" smtClean="0"/>
              <a:t> </a:t>
            </a:r>
            <a:r>
              <a:rPr lang="it-IT" dirty="0" err="1" smtClean="0"/>
              <a:t>into</a:t>
            </a:r>
            <a:r>
              <a:rPr lang="it-IT" dirty="0" smtClean="0"/>
              <a:t> the </a:t>
            </a:r>
            <a:r>
              <a:rPr lang="it-IT" dirty="0" err="1" smtClean="0"/>
              <a:t>fat</a:t>
            </a:r>
            <a:r>
              <a:rPr lang="it-IT" dirty="0" smtClean="0"/>
              <a:t> </a:t>
            </a:r>
            <a:r>
              <a:rPr lang="it-IT" dirty="0" err="1" smtClean="0"/>
              <a:t>cells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Am</a:t>
            </a:r>
            <a:r>
              <a:rPr lang="it-IT" dirty="0" smtClean="0"/>
              <a:t> </a:t>
            </a:r>
            <a:r>
              <a:rPr lang="it-IT" dirty="0" err="1" smtClean="0"/>
              <a:t>J</a:t>
            </a:r>
            <a:r>
              <a:rPr lang="it-IT" dirty="0" smtClean="0"/>
              <a:t> </a:t>
            </a:r>
            <a:r>
              <a:rPr lang="it-IT" dirty="0" err="1" smtClean="0"/>
              <a:t>Physiol</a:t>
            </a:r>
            <a:r>
              <a:rPr lang="it-IT" dirty="0" smtClean="0"/>
              <a:t> </a:t>
            </a:r>
            <a:r>
              <a:rPr lang="it-IT" dirty="0" err="1" smtClean="0"/>
              <a:t>Endocrinol</a:t>
            </a:r>
            <a:r>
              <a:rPr lang="it-IT" dirty="0" smtClean="0"/>
              <a:t> </a:t>
            </a:r>
            <a:r>
              <a:rPr lang="it-IT" dirty="0" err="1" smtClean="0"/>
              <a:t>Metab</a:t>
            </a:r>
            <a:r>
              <a:rPr lang="it-IT" dirty="0" smtClean="0"/>
              <a:t> 309: E691–E714, 2015.</a:t>
            </a:r>
          </a:p>
          <a:p>
            <a:r>
              <a:rPr lang="it-IT" dirty="0" smtClean="0"/>
              <a:t>First </a:t>
            </a:r>
            <a:r>
              <a:rPr lang="it-IT" dirty="0" err="1" smtClean="0"/>
              <a:t>published</a:t>
            </a:r>
            <a:r>
              <a:rPr lang="it-IT" dirty="0" smtClean="0"/>
              <a:t> </a:t>
            </a:r>
            <a:r>
              <a:rPr lang="it-IT" dirty="0" err="1" smtClean="0"/>
              <a:t>September</a:t>
            </a:r>
            <a:r>
              <a:rPr lang="it-IT" dirty="0" smtClean="0"/>
              <a:t> 1, 2015; doi:10.1152/ajpendo.00297.2015.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www.physiology.org</a:t>
            </a:r>
            <a:r>
              <a:rPr lang="it-IT" dirty="0" smtClean="0"/>
              <a:t>/</a:t>
            </a:r>
            <a:r>
              <a:rPr lang="it-IT" dirty="0" err="1" smtClean="0"/>
              <a:t>doi</a:t>
            </a:r>
            <a:r>
              <a:rPr lang="it-IT" dirty="0" smtClean="0"/>
              <a:t>/full/10.1152/ajpendo.00297.2015?url_ver=Z39.88-2003&amp;rfr_id=ori%3Arid%3Acrossref.org&amp;rfr_dat=cr_pub%3Dpubmed&amp;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482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stimulus</a:t>
            </a:r>
            <a:r>
              <a:rPr lang="it-IT" dirty="0" smtClean="0"/>
              <a:t>–</a:t>
            </a:r>
            <a:r>
              <a:rPr lang="it-IT" dirty="0" err="1" smtClean="0"/>
              <a:t>secretion</a:t>
            </a:r>
            <a:r>
              <a:rPr lang="it-IT" dirty="0" smtClean="0"/>
              <a:t> </a:t>
            </a:r>
            <a:r>
              <a:rPr lang="it-IT" dirty="0" err="1" smtClean="0"/>
              <a:t>coupling</a:t>
            </a:r>
            <a:r>
              <a:rPr lang="it-IT" dirty="0" smtClean="0"/>
              <a:t> of </a:t>
            </a:r>
            <a:r>
              <a:rPr lang="it-IT" dirty="0" err="1" smtClean="0"/>
              <a:t>pancreatic</a:t>
            </a:r>
            <a:r>
              <a:rPr lang="it-IT" dirty="0" smtClean="0"/>
              <a:t> β-</a:t>
            </a:r>
            <a:r>
              <a:rPr lang="it-IT" dirty="0" err="1" smtClean="0"/>
              <a:t>cells</a:t>
            </a:r>
            <a:r>
              <a:rPr lang="it-IT" dirty="0" smtClean="0"/>
              <a:t> </a:t>
            </a:r>
            <a:r>
              <a:rPr lang="it-IT" dirty="0" err="1" smtClean="0"/>
              <a:t>involves</a:t>
            </a:r>
            <a:r>
              <a:rPr lang="it-IT" dirty="0" smtClean="0"/>
              <a:t> </a:t>
            </a:r>
            <a:r>
              <a:rPr lang="it-IT" dirty="0" err="1" smtClean="0"/>
              <a:t>several</a:t>
            </a:r>
            <a:r>
              <a:rPr lang="it-IT" dirty="0" smtClean="0"/>
              <a:t> </a:t>
            </a:r>
            <a:r>
              <a:rPr lang="it-IT" dirty="0" err="1" smtClean="0"/>
              <a:t>steps</a:t>
            </a:r>
            <a:r>
              <a:rPr lang="it-IT" dirty="0" smtClean="0"/>
              <a:t>. </a:t>
            </a:r>
            <a:r>
              <a:rPr lang="it-IT" dirty="0" err="1" smtClean="0"/>
              <a:t>Glucose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incorporated</a:t>
            </a:r>
            <a:r>
              <a:rPr lang="it-IT" dirty="0" smtClean="0"/>
              <a:t> </a:t>
            </a:r>
            <a:r>
              <a:rPr lang="it-IT" dirty="0" err="1" smtClean="0"/>
              <a:t>into</a:t>
            </a:r>
            <a:r>
              <a:rPr lang="it-IT" dirty="0" smtClean="0"/>
              <a:t> the </a:t>
            </a:r>
            <a:r>
              <a:rPr lang="it-IT" dirty="0" err="1" smtClean="0"/>
              <a:t>cytosol</a:t>
            </a:r>
            <a:r>
              <a:rPr lang="it-IT" dirty="0" smtClean="0"/>
              <a:t> </a:t>
            </a:r>
            <a:r>
              <a:rPr lang="it-IT" dirty="0" err="1" smtClean="0"/>
              <a:t>through</a:t>
            </a:r>
            <a:r>
              <a:rPr lang="it-IT" dirty="0" smtClean="0"/>
              <a:t> GLUT-2 </a:t>
            </a:r>
            <a:r>
              <a:rPr lang="it-IT" dirty="0" err="1" smtClean="0"/>
              <a:t>transporters</a:t>
            </a:r>
            <a:r>
              <a:rPr lang="it-IT" dirty="0" smtClean="0"/>
              <a:t>. </a:t>
            </a:r>
            <a:r>
              <a:rPr lang="it-IT" dirty="0" err="1" smtClean="0"/>
              <a:t>Glucose</a:t>
            </a:r>
            <a:r>
              <a:rPr lang="it-IT" dirty="0" smtClean="0"/>
              <a:t> </a:t>
            </a:r>
            <a:r>
              <a:rPr lang="it-IT" dirty="0" err="1" smtClean="0"/>
              <a:t>mitochondrial</a:t>
            </a:r>
            <a:r>
              <a:rPr lang="it-IT" dirty="0" smtClean="0"/>
              <a:t> </a:t>
            </a:r>
            <a:r>
              <a:rPr lang="it-IT" dirty="0" err="1" smtClean="0"/>
              <a:t>metabolism</a:t>
            </a:r>
            <a:r>
              <a:rPr lang="it-IT" dirty="0" smtClean="0"/>
              <a:t> </a:t>
            </a:r>
            <a:r>
              <a:rPr lang="it-IT" dirty="0" err="1" smtClean="0"/>
              <a:t>allows</a:t>
            </a:r>
            <a:r>
              <a:rPr lang="it-IT" dirty="0" smtClean="0"/>
              <a:t> for an </a:t>
            </a:r>
            <a:r>
              <a:rPr lang="it-IT" dirty="0" err="1" smtClean="0"/>
              <a:t>increase</a:t>
            </a:r>
            <a:r>
              <a:rPr lang="it-IT" dirty="0" smtClean="0"/>
              <a:t> of the </a:t>
            </a:r>
            <a:r>
              <a:rPr lang="it-IT" dirty="0" err="1" smtClean="0"/>
              <a:t>intracellular</a:t>
            </a:r>
            <a:r>
              <a:rPr lang="it-IT" dirty="0" smtClean="0"/>
              <a:t> ATP/ADP ratio.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increase</a:t>
            </a:r>
            <a:r>
              <a:rPr lang="it-IT" dirty="0" smtClean="0"/>
              <a:t> </a:t>
            </a:r>
            <a:r>
              <a:rPr lang="it-IT" dirty="0" err="1" smtClean="0"/>
              <a:t>closes</a:t>
            </a:r>
            <a:r>
              <a:rPr lang="it-IT" dirty="0" smtClean="0"/>
              <a:t> KATP </a:t>
            </a:r>
            <a:r>
              <a:rPr lang="it-IT" dirty="0" err="1" smtClean="0"/>
              <a:t>channels</a:t>
            </a:r>
            <a:r>
              <a:rPr lang="it-IT" dirty="0" smtClean="0"/>
              <a:t>, </a:t>
            </a:r>
            <a:r>
              <a:rPr lang="it-IT" dirty="0" err="1" smtClean="0"/>
              <a:t>inducing</a:t>
            </a:r>
            <a:r>
              <a:rPr lang="it-IT" dirty="0" smtClean="0"/>
              <a:t> the plasma membrane </a:t>
            </a:r>
            <a:r>
              <a:rPr lang="it-IT" dirty="0" err="1" smtClean="0"/>
              <a:t>depolarization</a:t>
            </a:r>
            <a:r>
              <a:rPr lang="it-IT" dirty="0" smtClean="0"/>
              <a:t> and </a:t>
            </a:r>
            <a:r>
              <a:rPr lang="it-IT" dirty="0" err="1" smtClean="0"/>
              <a:t>subsequent</a:t>
            </a:r>
            <a:r>
              <a:rPr lang="it-IT" dirty="0" smtClean="0"/>
              <a:t> </a:t>
            </a:r>
            <a:r>
              <a:rPr lang="it-IT" dirty="0" err="1" smtClean="0"/>
              <a:t>activation</a:t>
            </a:r>
            <a:r>
              <a:rPr lang="it-IT" dirty="0" smtClean="0"/>
              <a:t> of </a:t>
            </a:r>
            <a:r>
              <a:rPr lang="it-IT" dirty="0" err="1" smtClean="0"/>
              <a:t>VDCCs</a:t>
            </a:r>
            <a:r>
              <a:rPr lang="it-IT" dirty="0" smtClean="0"/>
              <a:t>, </a:t>
            </a:r>
            <a:r>
              <a:rPr lang="it-IT" dirty="0" err="1" smtClean="0"/>
              <a:t>which</a:t>
            </a:r>
            <a:r>
              <a:rPr lang="it-IT" dirty="0" smtClean="0"/>
              <a:t> </a:t>
            </a:r>
            <a:r>
              <a:rPr lang="it-IT" dirty="0" err="1" smtClean="0"/>
              <a:t>leads</a:t>
            </a:r>
            <a:r>
              <a:rPr lang="it-IT" dirty="0" smtClean="0"/>
              <a:t> to an </a:t>
            </a:r>
            <a:r>
              <a:rPr lang="it-IT" dirty="0" err="1" smtClean="0"/>
              <a:t>intracellular</a:t>
            </a:r>
            <a:r>
              <a:rPr lang="it-IT" dirty="0" smtClean="0"/>
              <a:t> Ca2+ </a:t>
            </a:r>
            <a:r>
              <a:rPr lang="it-IT" dirty="0" err="1" smtClean="0"/>
              <a:t>influx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triggers</a:t>
            </a:r>
            <a:r>
              <a:rPr lang="it-IT" dirty="0" smtClean="0"/>
              <a:t> </a:t>
            </a:r>
            <a:r>
              <a:rPr lang="it-IT" dirty="0" err="1" smtClean="0"/>
              <a:t>exocytosis</a:t>
            </a:r>
            <a:r>
              <a:rPr lang="it-IT" dirty="0" smtClean="0"/>
              <a:t>. </a:t>
            </a:r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inhibits</a:t>
            </a:r>
            <a:r>
              <a:rPr lang="it-IT" dirty="0" smtClean="0"/>
              <a:t> </a:t>
            </a:r>
            <a:r>
              <a:rPr lang="it-IT" dirty="0" err="1" smtClean="0"/>
              <a:t>glucose</a:t>
            </a:r>
            <a:r>
              <a:rPr lang="it-IT" dirty="0" smtClean="0"/>
              <a:t> </a:t>
            </a:r>
            <a:r>
              <a:rPr lang="it-IT" dirty="0" err="1" smtClean="0"/>
              <a:t>transport</a:t>
            </a:r>
            <a:r>
              <a:rPr lang="it-IT" dirty="0" smtClean="0"/>
              <a:t> </a:t>
            </a:r>
            <a:r>
              <a:rPr lang="it-IT" dirty="0" err="1" smtClean="0"/>
              <a:t>through</a:t>
            </a:r>
            <a:r>
              <a:rPr lang="it-IT" dirty="0" smtClean="0"/>
              <a:t> GLUT-2, and, </a:t>
            </a:r>
            <a:r>
              <a:rPr lang="it-IT" dirty="0" err="1" smtClean="0"/>
              <a:t>thus</a:t>
            </a:r>
            <a:r>
              <a:rPr lang="it-IT" dirty="0" smtClean="0"/>
              <a:t>,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would</a:t>
            </a:r>
            <a:r>
              <a:rPr lang="it-IT" dirty="0" smtClean="0"/>
              <a:t> </a:t>
            </a:r>
            <a:r>
              <a:rPr lang="it-IT" dirty="0" err="1" smtClean="0"/>
              <a:t>inhibit</a:t>
            </a:r>
            <a:r>
              <a:rPr lang="it-IT" dirty="0" smtClean="0"/>
              <a:t> the </a:t>
            </a:r>
            <a:r>
              <a:rPr lang="it-IT" dirty="0" err="1" smtClean="0"/>
              <a:t>subsequent</a:t>
            </a:r>
            <a:r>
              <a:rPr lang="it-IT" dirty="0" smtClean="0"/>
              <a:t> </a:t>
            </a:r>
            <a:r>
              <a:rPr lang="it-IT" dirty="0" err="1" smtClean="0"/>
              <a:t>events</a:t>
            </a:r>
            <a:r>
              <a:rPr lang="it-IT" dirty="0" smtClean="0"/>
              <a:t> in the </a:t>
            </a:r>
            <a:r>
              <a:rPr lang="it-IT" dirty="0" err="1" smtClean="0"/>
              <a:t>stimulus</a:t>
            </a:r>
            <a:r>
              <a:rPr lang="it-IT" dirty="0" smtClean="0"/>
              <a:t>–</a:t>
            </a:r>
            <a:r>
              <a:rPr lang="it-IT" dirty="0" err="1" smtClean="0"/>
              <a:t>secretion</a:t>
            </a:r>
            <a:r>
              <a:rPr lang="it-IT" dirty="0" smtClean="0"/>
              <a:t> </a:t>
            </a:r>
            <a:r>
              <a:rPr lang="it-IT" dirty="0" err="1" smtClean="0"/>
              <a:t>coupling</a:t>
            </a:r>
            <a:r>
              <a:rPr lang="it-IT" dirty="0" smtClean="0"/>
              <a:t>. </a:t>
            </a:r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activates</a:t>
            </a:r>
            <a:r>
              <a:rPr lang="it-IT" dirty="0" smtClean="0"/>
              <a:t> PI3K-dependent </a:t>
            </a:r>
            <a:r>
              <a:rPr lang="it-IT" dirty="0" err="1" smtClean="0"/>
              <a:t>reorganization</a:t>
            </a:r>
            <a:r>
              <a:rPr lang="it-IT" dirty="0" smtClean="0"/>
              <a:t> of the </a:t>
            </a:r>
            <a:r>
              <a:rPr lang="it-IT" dirty="0" err="1" smtClean="0"/>
              <a:t>actin</a:t>
            </a:r>
            <a:r>
              <a:rPr lang="it-IT" dirty="0" smtClean="0"/>
              <a:t> </a:t>
            </a:r>
            <a:r>
              <a:rPr lang="it-IT" dirty="0" err="1" smtClean="0"/>
              <a:t>cytoskeleton</a:t>
            </a:r>
            <a:r>
              <a:rPr lang="it-IT" dirty="0" smtClean="0"/>
              <a:t>, </a:t>
            </a:r>
            <a:r>
              <a:rPr lang="it-IT" dirty="0" err="1" smtClean="0"/>
              <a:t>leading</a:t>
            </a:r>
            <a:r>
              <a:rPr lang="it-IT" dirty="0" smtClean="0"/>
              <a:t> to the opening of KATP </a:t>
            </a:r>
            <a:r>
              <a:rPr lang="it-IT" dirty="0" err="1" smtClean="0"/>
              <a:t>channels</a:t>
            </a:r>
            <a:r>
              <a:rPr lang="it-IT" dirty="0" smtClean="0"/>
              <a:t> and to plasma membrane </a:t>
            </a:r>
            <a:r>
              <a:rPr lang="it-IT" dirty="0" err="1" smtClean="0"/>
              <a:t>hyperpolarization</a:t>
            </a:r>
            <a:r>
              <a:rPr lang="it-IT" dirty="0" smtClean="0"/>
              <a:t>. </a:t>
            </a:r>
            <a:r>
              <a:rPr lang="it-IT" dirty="0" err="1" smtClean="0"/>
              <a:t>Additionally</a:t>
            </a:r>
            <a:r>
              <a:rPr lang="it-IT" dirty="0" smtClean="0"/>
              <a:t>, PI3K-dependent </a:t>
            </a:r>
            <a:r>
              <a:rPr lang="it-IT" dirty="0" err="1" smtClean="0"/>
              <a:t>activation</a:t>
            </a:r>
            <a:r>
              <a:rPr lang="it-IT" dirty="0" smtClean="0"/>
              <a:t> of PDE3B by </a:t>
            </a:r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reduces</a:t>
            </a:r>
            <a:r>
              <a:rPr lang="it-IT" dirty="0" smtClean="0"/>
              <a:t> </a:t>
            </a:r>
            <a:r>
              <a:rPr lang="it-IT" dirty="0" err="1" smtClean="0"/>
              <a:t>cAMP</a:t>
            </a:r>
            <a:r>
              <a:rPr lang="it-IT" dirty="0" smtClean="0"/>
              <a:t> </a:t>
            </a:r>
            <a:r>
              <a:rPr lang="it-IT" dirty="0" err="1" smtClean="0"/>
              <a:t>levels</a:t>
            </a:r>
            <a:r>
              <a:rPr lang="it-IT" dirty="0" smtClean="0"/>
              <a:t>, </a:t>
            </a:r>
            <a:r>
              <a:rPr lang="it-IT" dirty="0" err="1" smtClean="0"/>
              <a:t>inhibiting</a:t>
            </a:r>
            <a:r>
              <a:rPr lang="it-IT" dirty="0" smtClean="0"/>
              <a:t> the PKA </a:t>
            </a:r>
            <a:r>
              <a:rPr lang="it-IT" dirty="0" err="1" smtClean="0"/>
              <a:t>pathway</a:t>
            </a:r>
            <a:r>
              <a:rPr lang="it-IT" dirty="0" smtClean="0"/>
              <a:t>, </a:t>
            </a:r>
            <a:r>
              <a:rPr lang="it-IT" dirty="0" err="1" smtClean="0"/>
              <a:t>which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involved</a:t>
            </a:r>
            <a:r>
              <a:rPr lang="it-IT" dirty="0" smtClean="0"/>
              <a:t> in the </a:t>
            </a:r>
            <a:r>
              <a:rPr lang="it-IT" dirty="0" err="1" smtClean="0"/>
              <a:t>regulation</a:t>
            </a:r>
            <a:r>
              <a:rPr lang="it-IT" dirty="0" smtClean="0"/>
              <a:t> of Ca2+ </a:t>
            </a:r>
            <a:r>
              <a:rPr lang="it-IT" dirty="0" err="1" smtClean="0"/>
              <a:t>channels</a:t>
            </a:r>
            <a:r>
              <a:rPr lang="it-IT" dirty="0" smtClean="0"/>
              <a:t> and </a:t>
            </a:r>
            <a:r>
              <a:rPr lang="it-IT" dirty="0" err="1" smtClean="0"/>
              <a:t>exocytosis</a:t>
            </a:r>
            <a:r>
              <a:rPr lang="it-IT" dirty="0" smtClean="0"/>
              <a:t>. </a:t>
            </a:r>
            <a:r>
              <a:rPr lang="it-IT" dirty="0" err="1" smtClean="0"/>
              <a:t>Leptin</a:t>
            </a:r>
            <a:r>
              <a:rPr lang="it-IT" dirty="0" smtClean="0"/>
              <a:t> can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inhibit</a:t>
            </a:r>
            <a:r>
              <a:rPr lang="it-IT" dirty="0" smtClean="0"/>
              <a:t> the PLC/PKC </a:t>
            </a:r>
            <a:r>
              <a:rPr lang="it-IT" dirty="0" err="1" smtClean="0"/>
              <a:t>pathway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err="1" smtClean="0"/>
              <a:t>Citation</a:t>
            </a:r>
            <a:r>
              <a:rPr lang="it-IT" dirty="0" smtClean="0"/>
              <a:t>: Journal of </a:t>
            </a:r>
            <a:r>
              <a:rPr lang="it-IT" dirty="0" err="1" smtClean="0"/>
              <a:t>Molecular</a:t>
            </a:r>
            <a:r>
              <a:rPr lang="it-IT" dirty="0" smtClean="0"/>
              <a:t> </a:t>
            </a:r>
            <a:r>
              <a:rPr lang="it-IT" dirty="0" err="1" smtClean="0"/>
              <a:t>Endocrinology</a:t>
            </a:r>
            <a:r>
              <a:rPr lang="it-IT" dirty="0" smtClean="0"/>
              <a:t> 49, 1; 10.1530/JME-12-0025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1236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 the </a:t>
            </a:r>
            <a:r>
              <a:rPr lang="it-IT" dirty="0" err="1" smtClean="0"/>
              <a:t>pancreatic</a:t>
            </a:r>
            <a:r>
              <a:rPr lang="it-IT" dirty="0" smtClean="0"/>
              <a:t> β-</a:t>
            </a:r>
            <a:r>
              <a:rPr lang="it-IT" dirty="0" err="1" smtClean="0"/>
              <a:t>cell</a:t>
            </a:r>
            <a:r>
              <a:rPr lang="it-IT" dirty="0" smtClean="0"/>
              <a:t>, </a:t>
            </a:r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induces</a:t>
            </a:r>
            <a:r>
              <a:rPr lang="it-IT" dirty="0" smtClean="0"/>
              <a:t> the </a:t>
            </a:r>
            <a:r>
              <a:rPr lang="it-IT" dirty="0" err="1" smtClean="0"/>
              <a:t>activation</a:t>
            </a:r>
            <a:r>
              <a:rPr lang="it-IT" dirty="0" smtClean="0"/>
              <a:t> of STAT3 and STAT5B, </a:t>
            </a:r>
            <a:r>
              <a:rPr lang="it-IT" dirty="0" err="1" smtClean="0"/>
              <a:t>which</a:t>
            </a:r>
            <a:r>
              <a:rPr lang="it-IT" dirty="0" smtClean="0"/>
              <a:t> migrate to the </a:t>
            </a:r>
            <a:r>
              <a:rPr lang="it-IT" dirty="0" err="1" smtClean="0"/>
              <a:t>nucleus</a:t>
            </a:r>
            <a:r>
              <a:rPr lang="it-IT" dirty="0" smtClean="0"/>
              <a:t> and induce the </a:t>
            </a:r>
            <a:r>
              <a:rPr lang="it-IT" dirty="0" err="1" smtClean="0"/>
              <a:t>expression</a:t>
            </a:r>
            <a:r>
              <a:rPr lang="it-IT" dirty="0" smtClean="0"/>
              <a:t> of SOCS3. </a:t>
            </a:r>
            <a:r>
              <a:rPr lang="it-IT" dirty="0" err="1" smtClean="0"/>
              <a:t>Although</a:t>
            </a:r>
            <a:r>
              <a:rPr lang="it-IT" dirty="0" smtClean="0"/>
              <a:t> SOCS3 </a:t>
            </a:r>
            <a:r>
              <a:rPr lang="it-IT" dirty="0" err="1" smtClean="0"/>
              <a:t>is</a:t>
            </a:r>
            <a:r>
              <a:rPr lang="it-IT" dirty="0" smtClean="0"/>
              <a:t> a </a:t>
            </a:r>
            <a:r>
              <a:rPr lang="it-IT" dirty="0" err="1" smtClean="0"/>
              <a:t>well-known</a:t>
            </a:r>
            <a:r>
              <a:rPr lang="it-IT" dirty="0" smtClean="0"/>
              <a:t> </a:t>
            </a:r>
            <a:r>
              <a:rPr lang="it-IT" dirty="0" err="1" smtClean="0"/>
              <a:t>inhibitor</a:t>
            </a:r>
            <a:r>
              <a:rPr lang="it-IT" dirty="0" smtClean="0"/>
              <a:t> of the JAK/STAT </a:t>
            </a:r>
            <a:r>
              <a:rPr lang="it-IT" dirty="0" err="1" smtClean="0"/>
              <a:t>pathway</a:t>
            </a:r>
            <a:r>
              <a:rPr lang="it-IT" dirty="0" smtClean="0"/>
              <a:t>, in the β-</a:t>
            </a:r>
            <a:r>
              <a:rPr lang="it-IT" dirty="0" err="1" smtClean="0"/>
              <a:t>cell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inhibits</a:t>
            </a:r>
            <a:r>
              <a:rPr lang="it-IT" dirty="0" smtClean="0"/>
              <a:t> the </a:t>
            </a:r>
            <a:r>
              <a:rPr lang="it-IT" dirty="0" err="1" smtClean="0"/>
              <a:t>expression</a:t>
            </a:r>
            <a:r>
              <a:rPr lang="it-IT" dirty="0" smtClean="0"/>
              <a:t> of </a:t>
            </a:r>
            <a:r>
              <a:rPr lang="it-IT" dirty="0" err="1" smtClean="0"/>
              <a:t>proinsulin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err="1" smtClean="0"/>
              <a:t>Citation</a:t>
            </a:r>
            <a:r>
              <a:rPr lang="it-IT" dirty="0" smtClean="0"/>
              <a:t>: Journal of </a:t>
            </a:r>
            <a:r>
              <a:rPr lang="it-IT" dirty="0" err="1" smtClean="0"/>
              <a:t>Molecular</a:t>
            </a:r>
            <a:r>
              <a:rPr lang="it-IT" dirty="0" smtClean="0"/>
              <a:t> </a:t>
            </a:r>
            <a:r>
              <a:rPr lang="it-IT" dirty="0" err="1" smtClean="0"/>
              <a:t>Endocrinology</a:t>
            </a:r>
            <a:r>
              <a:rPr lang="it-IT" dirty="0" smtClean="0"/>
              <a:t> 49, 1; 10.1530/JME-12-0025</a:t>
            </a:r>
          </a:p>
          <a:p>
            <a:endParaRPr lang="it-IT" dirty="0" smtClean="0"/>
          </a:p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jme.bioscientifica.com</a:t>
            </a:r>
            <a:r>
              <a:rPr lang="it-IT" dirty="0" smtClean="0"/>
              <a:t>/</a:t>
            </a:r>
            <a:r>
              <a:rPr lang="it-IT" dirty="0" err="1" smtClean="0"/>
              <a:t>view</a:t>
            </a:r>
            <a:r>
              <a:rPr lang="it-IT" dirty="0" smtClean="0"/>
              <a:t>/</a:t>
            </a:r>
            <a:r>
              <a:rPr lang="it-IT" dirty="0" err="1" smtClean="0"/>
              <a:t>journals</a:t>
            </a:r>
            <a:r>
              <a:rPr lang="it-IT" dirty="0" smtClean="0"/>
              <a:t>/</a:t>
            </a:r>
            <a:r>
              <a:rPr lang="it-IT" dirty="0" err="1" smtClean="0"/>
              <a:t>jme</a:t>
            </a:r>
            <a:r>
              <a:rPr lang="it-IT" dirty="0" smtClean="0"/>
              <a:t>/49/1/R9.xml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141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www.researchgate.net</a:t>
            </a:r>
            <a:r>
              <a:rPr lang="it-IT" dirty="0" smtClean="0"/>
              <a:t>/</a:t>
            </a:r>
            <a:r>
              <a:rPr lang="it-IT" dirty="0" err="1" smtClean="0"/>
              <a:t>publication</a:t>
            </a:r>
            <a:r>
              <a:rPr lang="it-IT" dirty="0" smtClean="0"/>
              <a:t>/320067348_A_research_on_relationship_between_ABO_blood_groups_and_body_mass_index_among_Turkish_seafarers/</a:t>
            </a:r>
            <a:r>
              <a:rPr lang="it-IT" dirty="0" err="1" smtClean="0"/>
              <a:t>figures?lo</a:t>
            </a:r>
            <a:r>
              <a:rPr lang="it-IT" dirty="0" smtClean="0"/>
              <a:t>=1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8431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Obesity</a:t>
            </a:r>
            <a:endParaRPr lang="it-IT" dirty="0" smtClean="0"/>
          </a:p>
          <a:p>
            <a:r>
              <a:rPr lang="it-IT" dirty="0" smtClean="0"/>
              <a:t>Nature </a:t>
            </a:r>
            <a:r>
              <a:rPr lang="it-IT" dirty="0" err="1" smtClean="0"/>
              <a:t>Disease</a:t>
            </a:r>
            <a:r>
              <a:rPr lang="it-IT" dirty="0" smtClean="0"/>
              <a:t> </a:t>
            </a:r>
            <a:r>
              <a:rPr lang="it-IT" dirty="0" err="1" smtClean="0"/>
              <a:t>Primer</a:t>
            </a:r>
            <a:endParaRPr lang="it-IT" dirty="0" smtClean="0"/>
          </a:p>
          <a:p>
            <a:r>
              <a:rPr lang="it-IT" dirty="0" err="1" smtClean="0"/>
              <a:t>Voleume</a:t>
            </a:r>
            <a:r>
              <a:rPr lang="it-IT" baseline="0" dirty="0" smtClean="0"/>
              <a:t> 3</a:t>
            </a:r>
          </a:p>
          <a:p>
            <a:r>
              <a:rPr lang="it-IT" dirty="0" err="1" smtClean="0"/>
              <a:t>Article</a:t>
            </a:r>
            <a:r>
              <a:rPr lang="it-IT" dirty="0" smtClean="0"/>
              <a:t> </a:t>
            </a:r>
            <a:r>
              <a:rPr lang="it-IT" dirty="0" err="1" smtClean="0"/>
              <a:t>number</a:t>
            </a:r>
            <a:r>
              <a:rPr lang="it-IT" dirty="0" smtClean="0"/>
              <a:t>: 17034</a:t>
            </a:r>
          </a:p>
          <a:p>
            <a:r>
              <a:rPr lang="it-IT" dirty="0" smtClean="0"/>
              <a:t>doi:10.1038/nrdp.2017.34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4741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Obesity</a:t>
            </a:r>
            <a:r>
              <a:rPr lang="it-IT" dirty="0" smtClean="0"/>
              <a:t>: global </a:t>
            </a:r>
            <a:r>
              <a:rPr lang="it-IT" dirty="0" err="1" smtClean="0"/>
              <a:t>epidemiology</a:t>
            </a:r>
            <a:r>
              <a:rPr lang="it-IT" dirty="0" smtClean="0"/>
              <a:t> and </a:t>
            </a:r>
            <a:r>
              <a:rPr lang="it-IT" dirty="0" err="1" smtClean="0"/>
              <a:t>pathogenesis</a:t>
            </a:r>
            <a:endParaRPr lang="it-IT" dirty="0" smtClean="0"/>
          </a:p>
          <a:p>
            <a:r>
              <a:rPr lang="it-IT" dirty="0" err="1" smtClean="0"/>
              <a:t>Matthias</a:t>
            </a:r>
            <a:r>
              <a:rPr lang="it-IT" dirty="0" smtClean="0"/>
              <a:t> </a:t>
            </a:r>
            <a:r>
              <a:rPr lang="it-IT" dirty="0" err="1" smtClean="0"/>
              <a:t>Blüher</a:t>
            </a:r>
            <a:r>
              <a:rPr lang="it-IT" dirty="0" smtClean="0"/>
              <a:t> </a:t>
            </a:r>
          </a:p>
          <a:p>
            <a:r>
              <a:rPr lang="it-IT" dirty="0" smtClean="0"/>
              <a:t>Nature </a:t>
            </a:r>
            <a:r>
              <a:rPr lang="it-IT" dirty="0" err="1" smtClean="0"/>
              <a:t>Reviews</a:t>
            </a:r>
            <a:r>
              <a:rPr lang="it-IT" dirty="0" smtClean="0"/>
              <a:t> </a:t>
            </a:r>
            <a:r>
              <a:rPr lang="it-IT" dirty="0" err="1" smtClean="0"/>
              <a:t>Endocrinologyvolume</a:t>
            </a:r>
            <a:r>
              <a:rPr lang="it-IT" dirty="0" smtClean="0"/>
              <a:t> 15, pages288–298 (2019)</a:t>
            </a:r>
          </a:p>
          <a:p>
            <a:endParaRPr lang="it-IT" dirty="0" smtClean="0"/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www.nature.com</a:t>
            </a:r>
            <a:r>
              <a:rPr lang="it-IT" dirty="0" smtClean="0"/>
              <a:t>/</a:t>
            </a:r>
            <a:r>
              <a:rPr lang="it-IT" dirty="0" err="1" smtClean="0"/>
              <a:t>articles</a:t>
            </a:r>
            <a:r>
              <a:rPr lang="it-IT" dirty="0" smtClean="0"/>
              <a:t>/s41574-019-0176-8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321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Obesity</a:t>
            </a:r>
            <a:r>
              <a:rPr lang="it-IT" dirty="0" smtClean="0"/>
              <a:t>: global </a:t>
            </a:r>
            <a:r>
              <a:rPr lang="it-IT" dirty="0" err="1" smtClean="0"/>
              <a:t>epidemiology</a:t>
            </a:r>
            <a:r>
              <a:rPr lang="it-IT" dirty="0" smtClean="0"/>
              <a:t> and </a:t>
            </a:r>
            <a:r>
              <a:rPr lang="it-IT" dirty="0" err="1" smtClean="0"/>
              <a:t>pathogenesis</a:t>
            </a:r>
            <a:endParaRPr lang="it-IT" dirty="0" smtClean="0"/>
          </a:p>
          <a:p>
            <a:r>
              <a:rPr lang="it-IT" dirty="0" err="1" smtClean="0"/>
              <a:t>Matthias</a:t>
            </a:r>
            <a:r>
              <a:rPr lang="it-IT" dirty="0" smtClean="0"/>
              <a:t> </a:t>
            </a:r>
            <a:r>
              <a:rPr lang="it-IT" dirty="0" err="1" smtClean="0"/>
              <a:t>Blüher</a:t>
            </a:r>
            <a:r>
              <a:rPr lang="it-IT" dirty="0" smtClean="0"/>
              <a:t> </a:t>
            </a:r>
          </a:p>
          <a:p>
            <a:r>
              <a:rPr lang="it-IT" dirty="0" smtClean="0"/>
              <a:t>Nature </a:t>
            </a:r>
            <a:r>
              <a:rPr lang="it-IT" dirty="0" err="1" smtClean="0"/>
              <a:t>Reviews</a:t>
            </a:r>
            <a:r>
              <a:rPr lang="it-IT" dirty="0" smtClean="0"/>
              <a:t> </a:t>
            </a:r>
            <a:r>
              <a:rPr lang="it-IT" dirty="0" err="1" smtClean="0"/>
              <a:t>Endocrinologyvolume</a:t>
            </a:r>
            <a:r>
              <a:rPr lang="it-IT" dirty="0" smtClean="0"/>
              <a:t> 15, pages288–298 (2019)</a:t>
            </a:r>
          </a:p>
          <a:p>
            <a:endParaRPr lang="it-IT" dirty="0" smtClean="0"/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www.nature.com</a:t>
            </a:r>
            <a:r>
              <a:rPr lang="it-IT" dirty="0" smtClean="0"/>
              <a:t>/</a:t>
            </a:r>
            <a:r>
              <a:rPr lang="it-IT" dirty="0" err="1" smtClean="0"/>
              <a:t>articles</a:t>
            </a:r>
            <a:r>
              <a:rPr lang="it-IT" dirty="0" smtClean="0"/>
              <a:t>/s41574-019-0176-8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675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Azioni antinfiammatorie dell'AMPK nel tessuto adiposo </a:t>
            </a:r>
          </a:p>
          <a:p>
            <a:endParaRPr lang="it-IT" dirty="0" smtClean="0"/>
          </a:p>
          <a:p>
            <a:r>
              <a:rPr lang="it-IT" dirty="0" smtClean="0"/>
              <a:t>Nel tessuto adiposo magro, </a:t>
            </a:r>
            <a:r>
              <a:rPr lang="it-IT" b="1" dirty="0" smtClean="0"/>
              <a:t>piccoli </a:t>
            </a:r>
            <a:r>
              <a:rPr lang="it-IT" b="1" dirty="0" err="1" smtClean="0"/>
              <a:t>adipociti</a:t>
            </a:r>
            <a:r>
              <a:rPr lang="it-IT" b="1" dirty="0" smtClean="0"/>
              <a:t> e macrofagi attivati </a:t>
            </a:r>
            <a:r>
              <a:rPr lang="it-IT" dirty="0" smtClean="0"/>
              <a:t>​ secernono </a:t>
            </a:r>
            <a:r>
              <a:rPr lang="it-IT" dirty="0" err="1" smtClean="0"/>
              <a:t>adipocitochine</a:t>
            </a:r>
            <a:r>
              <a:rPr lang="it-IT" dirty="0" smtClean="0"/>
              <a:t> come </a:t>
            </a:r>
            <a:r>
              <a:rPr lang="it-IT" b="1" dirty="0" smtClean="0"/>
              <a:t>IL-10 e </a:t>
            </a:r>
            <a:r>
              <a:rPr lang="it-IT" b="1" dirty="0" err="1" smtClean="0"/>
              <a:t>adiponectina</a:t>
            </a:r>
            <a:r>
              <a:rPr lang="it-IT" dirty="0" smtClean="0"/>
              <a:t>, che mantengono un </a:t>
            </a:r>
            <a:r>
              <a:rPr lang="it-IT" u="sng" dirty="0" smtClean="0"/>
              <a:t>ambiente antinfiammatorio</a:t>
            </a:r>
            <a:r>
              <a:rPr lang="it-IT" dirty="0" smtClean="0"/>
              <a:t>. </a:t>
            </a:r>
          </a:p>
          <a:p>
            <a:r>
              <a:rPr lang="it-IT" dirty="0" smtClean="0"/>
              <a:t>La produzione di queste </a:t>
            </a:r>
            <a:r>
              <a:rPr lang="it-IT" dirty="0" err="1" smtClean="0"/>
              <a:t>adipocitochine</a:t>
            </a:r>
            <a:r>
              <a:rPr lang="it-IT" dirty="0" smtClean="0"/>
              <a:t> è </a:t>
            </a:r>
            <a:r>
              <a:rPr lang="it-IT" b="1" dirty="0" smtClean="0"/>
              <a:t>promossa da AMPK attivato</a:t>
            </a:r>
            <a:r>
              <a:rPr lang="it-IT" dirty="0" smtClean="0"/>
              <a:t>. </a:t>
            </a:r>
          </a:p>
          <a:p>
            <a:endParaRPr lang="it-IT" dirty="0" smtClean="0"/>
          </a:p>
          <a:p>
            <a:r>
              <a:rPr lang="it-IT" dirty="0" smtClean="0"/>
              <a:t>L'eccessivo apporto calorico porta allo sviluppo del tessuto adiposo e creazione di un ambiente pro-infiammatorio. Gli </a:t>
            </a:r>
            <a:r>
              <a:rPr lang="it-IT" dirty="0" err="1" smtClean="0"/>
              <a:t>adipociti</a:t>
            </a:r>
            <a:r>
              <a:rPr lang="it-IT" dirty="0" smtClean="0"/>
              <a:t> si ingrandiscono, diventando </a:t>
            </a:r>
            <a:r>
              <a:rPr lang="it-IT" b="1" dirty="0" smtClean="0"/>
              <a:t>ipertrofici e spesso necrotici</a:t>
            </a:r>
            <a:r>
              <a:rPr lang="it-IT" dirty="0" smtClean="0"/>
              <a:t>, e vi è una </a:t>
            </a:r>
            <a:r>
              <a:rPr lang="it-IT" b="1" dirty="0" smtClean="0"/>
              <a:t>maggiore infiltrazione di macrofagi</a:t>
            </a:r>
            <a:r>
              <a:rPr lang="it-IT" dirty="0" smtClean="0"/>
              <a:t>. L'ambiente pro-infiammatorio spinge la polarizzazione dei </a:t>
            </a:r>
            <a:r>
              <a:rPr lang="it-IT" b="1" dirty="0" smtClean="0"/>
              <a:t>macrofagi verso lo stato M1 attivato </a:t>
            </a:r>
            <a:r>
              <a:rPr lang="it-IT" dirty="0" smtClean="0"/>
              <a:t>e tendono ad accumularsi attorno agli </a:t>
            </a:r>
            <a:r>
              <a:rPr lang="it-IT" dirty="0" err="1" smtClean="0"/>
              <a:t>adipociti</a:t>
            </a:r>
            <a:r>
              <a:rPr lang="it-IT" dirty="0" smtClean="0"/>
              <a:t> necrotici, formando strutture a forma di corona. I prodotti secretori dei macrofagi e degli </a:t>
            </a:r>
            <a:r>
              <a:rPr lang="it-IT" dirty="0" err="1" smtClean="0"/>
              <a:t>adipociti</a:t>
            </a:r>
            <a:r>
              <a:rPr lang="it-IT" dirty="0" smtClean="0"/>
              <a:t> ipertrofici aggravano ulteriormente questa infiammazione.</a:t>
            </a:r>
          </a:p>
          <a:p>
            <a:endParaRPr lang="it-IT" dirty="0" smtClean="0"/>
          </a:p>
          <a:p>
            <a:r>
              <a:rPr lang="it-IT" dirty="0" smtClean="0"/>
              <a:t> L'infiammazione del tessuto adiposo è collegata all'</a:t>
            </a:r>
            <a:r>
              <a:rPr lang="it-IT" dirty="0" err="1" smtClean="0"/>
              <a:t>insulino</a:t>
            </a:r>
            <a:r>
              <a:rPr lang="it-IT" dirty="0" smtClean="0"/>
              <a:t>-resistenza e al diabete di tipo 2. </a:t>
            </a:r>
            <a:r>
              <a:rPr lang="it-IT" b="1" dirty="0" smtClean="0"/>
              <a:t>L'attivazione di AMPK può inibire la produzione di citochine e </a:t>
            </a:r>
            <a:r>
              <a:rPr lang="it-IT" b="1" dirty="0" err="1" smtClean="0"/>
              <a:t>chemochine</a:t>
            </a:r>
            <a:r>
              <a:rPr lang="it-IT" b="1" dirty="0" smtClean="0"/>
              <a:t> pro-infiammatorie, aumentare la secrezione di </a:t>
            </a:r>
            <a:r>
              <a:rPr lang="it-IT" b="1" dirty="0" err="1" smtClean="0"/>
              <a:t>adiponectina</a:t>
            </a:r>
            <a:r>
              <a:rPr lang="it-IT" b="1" dirty="0" smtClean="0"/>
              <a:t> e inibire il reclutamento di macrofagi e la polarizzazione M1, riducendo potenzialmente la resistenza all'insulina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Anti</a:t>
            </a:r>
            <a:r>
              <a:rPr lang="it-IT" dirty="0" smtClean="0"/>
              <a:t>-</a:t>
            </a:r>
            <a:r>
              <a:rPr lang="it-IT" dirty="0" err="1" smtClean="0"/>
              <a:t>inflammatory</a:t>
            </a:r>
            <a:r>
              <a:rPr lang="it-IT" dirty="0" smtClean="0"/>
              <a:t> </a:t>
            </a:r>
            <a:r>
              <a:rPr lang="it-IT" dirty="0" err="1" smtClean="0"/>
              <a:t>actions</a:t>
            </a:r>
            <a:r>
              <a:rPr lang="it-IT" dirty="0" smtClean="0"/>
              <a:t> of AMPK in adipose </a:t>
            </a:r>
            <a:r>
              <a:rPr lang="it-IT" dirty="0" err="1" smtClean="0"/>
              <a:t>tissue</a:t>
            </a:r>
            <a:r>
              <a:rPr lang="it-IT" dirty="0" smtClean="0"/>
              <a:t> In </a:t>
            </a:r>
            <a:r>
              <a:rPr lang="it-IT" dirty="0" err="1" smtClean="0"/>
              <a:t>lean</a:t>
            </a:r>
            <a:r>
              <a:rPr lang="it-IT" dirty="0" smtClean="0"/>
              <a:t> adipose </a:t>
            </a:r>
            <a:r>
              <a:rPr lang="it-IT" dirty="0" err="1" smtClean="0"/>
              <a:t>tissue</a:t>
            </a:r>
            <a:r>
              <a:rPr lang="it-IT" dirty="0" smtClean="0"/>
              <a:t>, small </a:t>
            </a:r>
            <a:r>
              <a:rPr lang="it-IT" dirty="0" err="1" smtClean="0"/>
              <a:t>adipocytes</a:t>
            </a:r>
            <a:r>
              <a:rPr lang="it-IT" dirty="0" smtClean="0"/>
              <a:t> and </a:t>
            </a:r>
            <a:r>
              <a:rPr lang="it-IT" dirty="0" err="1" smtClean="0"/>
              <a:t>alternatively</a:t>
            </a:r>
            <a:r>
              <a:rPr lang="it-IT" dirty="0" smtClean="0"/>
              <a:t> </a:t>
            </a:r>
            <a:r>
              <a:rPr lang="it-IT" dirty="0" err="1" smtClean="0"/>
              <a:t>activated</a:t>
            </a:r>
            <a:r>
              <a:rPr lang="it-IT" dirty="0" smtClean="0"/>
              <a:t> </a:t>
            </a:r>
            <a:r>
              <a:rPr lang="it-IT" dirty="0" err="1" smtClean="0"/>
              <a:t>macrophages</a:t>
            </a:r>
            <a:r>
              <a:rPr lang="it-IT" dirty="0" smtClean="0"/>
              <a:t> secrete </a:t>
            </a:r>
            <a:r>
              <a:rPr lang="it-IT" dirty="0" err="1" smtClean="0"/>
              <a:t>adipocytokines</a:t>
            </a:r>
            <a:r>
              <a:rPr lang="it-IT" dirty="0" smtClean="0"/>
              <a:t> </a:t>
            </a:r>
            <a:r>
              <a:rPr lang="it-IT" dirty="0" err="1" smtClean="0"/>
              <a:t>such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IL-10 and </a:t>
            </a:r>
            <a:r>
              <a:rPr lang="it-IT" dirty="0" err="1" smtClean="0"/>
              <a:t>adiponectin</a:t>
            </a:r>
            <a:r>
              <a:rPr lang="it-IT" dirty="0" smtClean="0"/>
              <a:t>, </a:t>
            </a:r>
            <a:r>
              <a:rPr lang="it-IT" dirty="0" err="1" smtClean="0"/>
              <a:t>which</a:t>
            </a:r>
            <a:r>
              <a:rPr lang="it-IT" dirty="0" smtClean="0"/>
              <a:t> </a:t>
            </a:r>
            <a:r>
              <a:rPr lang="it-IT" dirty="0" err="1" smtClean="0"/>
              <a:t>maintain</a:t>
            </a:r>
            <a:r>
              <a:rPr lang="it-IT" dirty="0" smtClean="0"/>
              <a:t> an anti-</a:t>
            </a:r>
            <a:r>
              <a:rPr lang="it-IT" dirty="0" err="1" smtClean="0"/>
              <a:t>inflammatory</a:t>
            </a:r>
            <a:r>
              <a:rPr lang="it-IT" dirty="0" smtClean="0"/>
              <a:t> </a:t>
            </a:r>
            <a:r>
              <a:rPr lang="it-IT" dirty="0" err="1" smtClean="0"/>
              <a:t>environment</a:t>
            </a:r>
            <a:r>
              <a:rPr lang="it-IT" dirty="0" smtClean="0"/>
              <a:t>. Production of </a:t>
            </a:r>
            <a:r>
              <a:rPr lang="it-IT" dirty="0" err="1" smtClean="0"/>
              <a:t>these</a:t>
            </a:r>
            <a:r>
              <a:rPr lang="it-IT" dirty="0" smtClean="0"/>
              <a:t> </a:t>
            </a:r>
            <a:r>
              <a:rPr lang="it-IT" dirty="0" err="1" smtClean="0"/>
              <a:t>adipocytokines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promoted</a:t>
            </a:r>
            <a:r>
              <a:rPr lang="it-IT" dirty="0" smtClean="0"/>
              <a:t> by </a:t>
            </a:r>
            <a:r>
              <a:rPr lang="it-IT" dirty="0" err="1" smtClean="0"/>
              <a:t>activated</a:t>
            </a:r>
            <a:r>
              <a:rPr lang="it-IT" dirty="0" smtClean="0"/>
              <a:t> AMPK. </a:t>
            </a:r>
            <a:r>
              <a:rPr lang="it-IT" dirty="0" err="1" smtClean="0"/>
              <a:t>Excess</a:t>
            </a:r>
            <a:r>
              <a:rPr lang="it-IT" dirty="0" smtClean="0"/>
              <a:t> calorie </a:t>
            </a:r>
            <a:r>
              <a:rPr lang="it-IT" dirty="0" err="1" smtClean="0"/>
              <a:t>intake</a:t>
            </a:r>
            <a:r>
              <a:rPr lang="it-IT" dirty="0" smtClean="0"/>
              <a:t> </a:t>
            </a:r>
            <a:r>
              <a:rPr lang="it-IT" dirty="0" err="1" smtClean="0"/>
              <a:t>leads</a:t>
            </a:r>
            <a:r>
              <a:rPr lang="it-IT" dirty="0" smtClean="0"/>
              <a:t> to the </a:t>
            </a:r>
            <a:r>
              <a:rPr lang="it-IT" dirty="0" err="1" smtClean="0"/>
              <a:t>development</a:t>
            </a:r>
            <a:r>
              <a:rPr lang="it-IT" dirty="0" smtClean="0"/>
              <a:t> of a pro-</a:t>
            </a:r>
            <a:r>
              <a:rPr lang="it-IT" dirty="0" err="1" smtClean="0"/>
              <a:t>inflammatory</a:t>
            </a:r>
            <a:r>
              <a:rPr lang="it-IT" dirty="0" smtClean="0"/>
              <a:t> </a:t>
            </a:r>
            <a:r>
              <a:rPr lang="it-IT" dirty="0" err="1" smtClean="0"/>
              <a:t>environment</a:t>
            </a:r>
            <a:r>
              <a:rPr lang="it-IT" dirty="0" smtClean="0"/>
              <a:t> </a:t>
            </a:r>
            <a:r>
              <a:rPr lang="it-IT" dirty="0" err="1" smtClean="0"/>
              <a:t>within</a:t>
            </a:r>
            <a:r>
              <a:rPr lang="it-IT" dirty="0" smtClean="0"/>
              <a:t> obese adipose </a:t>
            </a:r>
            <a:r>
              <a:rPr lang="it-IT" dirty="0" err="1" smtClean="0"/>
              <a:t>tissue</a:t>
            </a:r>
            <a:r>
              <a:rPr lang="it-IT" dirty="0" smtClean="0"/>
              <a:t>. </a:t>
            </a:r>
            <a:r>
              <a:rPr lang="it-IT" dirty="0" err="1" smtClean="0"/>
              <a:t>Adipocytes</a:t>
            </a:r>
            <a:r>
              <a:rPr lang="it-IT" dirty="0" smtClean="0"/>
              <a:t> </a:t>
            </a:r>
            <a:r>
              <a:rPr lang="it-IT" dirty="0" err="1" smtClean="0"/>
              <a:t>enlarge</a:t>
            </a:r>
            <a:r>
              <a:rPr lang="it-IT" dirty="0" smtClean="0"/>
              <a:t>, </a:t>
            </a:r>
            <a:r>
              <a:rPr lang="it-IT" dirty="0" err="1" smtClean="0"/>
              <a:t>becoming</a:t>
            </a:r>
            <a:r>
              <a:rPr lang="it-IT" dirty="0" smtClean="0"/>
              <a:t> </a:t>
            </a:r>
            <a:r>
              <a:rPr lang="it-IT" dirty="0" err="1" smtClean="0"/>
              <a:t>hypertrophic</a:t>
            </a:r>
            <a:r>
              <a:rPr lang="it-IT" dirty="0" smtClean="0"/>
              <a:t> and </a:t>
            </a:r>
            <a:r>
              <a:rPr lang="it-IT" dirty="0" err="1" smtClean="0"/>
              <a:t>often</a:t>
            </a:r>
            <a:r>
              <a:rPr lang="it-IT" dirty="0" smtClean="0"/>
              <a:t> </a:t>
            </a:r>
            <a:r>
              <a:rPr lang="it-IT" dirty="0" err="1" smtClean="0"/>
              <a:t>necrotic</a:t>
            </a:r>
            <a:r>
              <a:rPr lang="it-IT" dirty="0" smtClean="0"/>
              <a:t>, and </a:t>
            </a:r>
            <a:r>
              <a:rPr lang="it-IT" dirty="0" err="1" smtClean="0"/>
              <a:t>there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an </a:t>
            </a:r>
            <a:r>
              <a:rPr lang="it-IT" dirty="0" err="1" smtClean="0"/>
              <a:t>increased</a:t>
            </a:r>
            <a:r>
              <a:rPr lang="it-IT" dirty="0" smtClean="0"/>
              <a:t> </a:t>
            </a:r>
            <a:r>
              <a:rPr lang="it-IT" dirty="0" err="1" smtClean="0"/>
              <a:t>infiltration</a:t>
            </a:r>
            <a:r>
              <a:rPr lang="it-IT" dirty="0" smtClean="0"/>
              <a:t> of </a:t>
            </a:r>
            <a:r>
              <a:rPr lang="it-IT" dirty="0" err="1" smtClean="0"/>
              <a:t>macrophages</a:t>
            </a:r>
            <a:r>
              <a:rPr lang="it-IT" dirty="0" smtClean="0"/>
              <a:t>. The pro-</a:t>
            </a:r>
            <a:r>
              <a:rPr lang="it-IT" dirty="0" err="1" smtClean="0"/>
              <a:t>inflammatory</a:t>
            </a:r>
            <a:r>
              <a:rPr lang="it-IT" dirty="0" smtClean="0"/>
              <a:t> </a:t>
            </a:r>
            <a:r>
              <a:rPr lang="it-IT" dirty="0" err="1" smtClean="0"/>
              <a:t>environment</a:t>
            </a:r>
            <a:r>
              <a:rPr lang="it-IT" dirty="0" smtClean="0"/>
              <a:t> </a:t>
            </a:r>
            <a:r>
              <a:rPr lang="it-IT" dirty="0" err="1" smtClean="0"/>
              <a:t>drives</a:t>
            </a:r>
            <a:r>
              <a:rPr lang="it-IT" dirty="0" smtClean="0"/>
              <a:t> </a:t>
            </a:r>
            <a:r>
              <a:rPr lang="it-IT" dirty="0" err="1" smtClean="0"/>
              <a:t>macrophage</a:t>
            </a:r>
            <a:r>
              <a:rPr lang="it-IT" dirty="0" smtClean="0"/>
              <a:t> </a:t>
            </a:r>
            <a:r>
              <a:rPr lang="it-IT" dirty="0" err="1" smtClean="0"/>
              <a:t>polarization</a:t>
            </a:r>
            <a:r>
              <a:rPr lang="it-IT" dirty="0" smtClean="0"/>
              <a:t> </a:t>
            </a:r>
            <a:r>
              <a:rPr lang="it-IT" dirty="0" err="1" smtClean="0"/>
              <a:t>towards</a:t>
            </a:r>
            <a:r>
              <a:rPr lang="it-IT" dirty="0" smtClean="0"/>
              <a:t> the </a:t>
            </a:r>
            <a:r>
              <a:rPr lang="it-IT" dirty="0" err="1" smtClean="0"/>
              <a:t>classically</a:t>
            </a:r>
            <a:r>
              <a:rPr lang="it-IT" dirty="0" smtClean="0"/>
              <a:t> </a:t>
            </a:r>
            <a:r>
              <a:rPr lang="it-IT" dirty="0" err="1" smtClean="0"/>
              <a:t>activated</a:t>
            </a:r>
            <a:r>
              <a:rPr lang="it-IT" dirty="0" smtClean="0"/>
              <a:t> M1 state, and </a:t>
            </a:r>
            <a:r>
              <a:rPr lang="it-IT" dirty="0" err="1" smtClean="0"/>
              <a:t>they</a:t>
            </a:r>
            <a:r>
              <a:rPr lang="it-IT" dirty="0" smtClean="0"/>
              <a:t> </a:t>
            </a:r>
            <a:r>
              <a:rPr lang="it-IT" dirty="0" err="1" smtClean="0"/>
              <a:t>tend</a:t>
            </a:r>
            <a:r>
              <a:rPr lang="it-IT" dirty="0" smtClean="0"/>
              <a:t> to accumulate </a:t>
            </a:r>
            <a:r>
              <a:rPr lang="it-IT" dirty="0" err="1" smtClean="0"/>
              <a:t>around</a:t>
            </a:r>
            <a:r>
              <a:rPr lang="it-IT" dirty="0" smtClean="0"/>
              <a:t> </a:t>
            </a:r>
            <a:r>
              <a:rPr lang="it-IT" dirty="0" err="1" smtClean="0"/>
              <a:t>necrotic</a:t>
            </a:r>
            <a:r>
              <a:rPr lang="it-IT" dirty="0" smtClean="0"/>
              <a:t> </a:t>
            </a:r>
            <a:r>
              <a:rPr lang="it-IT" dirty="0" err="1" smtClean="0"/>
              <a:t>adipocytes</a:t>
            </a:r>
            <a:r>
              <a:rPr lang="it-IT" dirty="0" smtClean="0"/>
              <a:t>, </a:t>
            </a:r>
            <a:r>
              <a:rPr lang="it-IT" dirty="0" err="1" smtClean="0"/>
              <a:t>forming</a:t>
            </a:r>
            <a:r>
              <a:rPr lang="it-IT" dirty="0" smtClean="0"/>
              <a:t> crown-</a:t>
            </a:r>
            <a:r>
              <a:rPr lang="it-IT" dirty="0" err="1" smtClean="0"/>
              <a:t>like</a:t>
            </a:r>
            <a:r>
              <a:rPr lang="it-IT" dirty="0" smtClean="0"/>
              <a:t> </a:t>
            </a:r>
            <a:r>
              <a:rPr lang="it-IT" dirty="0" err="1" smtClean="0"/>
              <a:t>structures</a:t>
            </a:r>
            <a:r>
              <a:rPr lang="it-IT" dirty="0" smtClean="0"/>
              <a:t>. The </a:t>
            </a:r>
            <a:r>
              <a:rPr lang="it-IT" dirty="0" err="1" smtClean="0"/>
              <a:t>secretory</a:t>
            </a:r>
            <a:r>
              <a:rPr lang="it-IT" dirty="0" smtClean="0"/>
              <a:t> </a:t>
            </a:r>
            <a:r>
              <a:rPr lang="it-IT" dirty="0" err="1" smtClean="0"/>
              <a:t>products</a:t>
            </a:r>
            <a:r>
              <a:rPr lang="it-IT" dirty="0" smtClean="0"/>
              <a:t> of the </a:t>
            </a:r>
            <a:r>
              <a:rPr lang="it-IT" dirty="0" err="1" smtClean="0"/>
              <a:t>macrophages</a:t>
            </a:r>
            <a:r>
              <a:rPr lang="it-IT" dirty="0" smtClean="0"/>
              <a:t> and </a:t>
            </a:r>
            <a:r>
              <a:rPr lang="it-IT" dirty="0" err="1" smtClean="0"/>
              <a:t>hypertrophic</a:t>
            </a:r>
            <a:r>
              <a:rPr lang="it-IT" dirty="0" smtClean="0"/>
              <a:t> </a:t>
            </a:r>
            <a:r>
              <a:rPr lang="it-IT" dirty="0" err="1" smtClean="0"/>
              <a:t>adipocytes</a:t>
            </a:r>
            <a:r>
              <a:rPr lang="it-IT" dirty="0" smtClean="0"/>
              <a:t> </a:t>
            </a:r>
            <a:r>
              <a:rPr lang="it-IT" dirty="0" err="1" smtClean="0"/>
              <a:t>further</a:t>
            </a:r>
            <a:r>
              <a:rPr lang="it-IT" dirty="0" smtClean="0"/>
              <a:t> </a:t>
            </a:r>
            <a:r>
              <a:rPr lang="it-IT" dirty="0" err="1" smtClean="0"/>
              <a:t>exacerbate</a:t>
            </a:r>
            <a:r>
              <a:rPr lang="it-IT" dirty="0" smtClean="0"/>
              <a:t>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inflammation</a:t>
            </a:r>
            <a:r>
              <a:rPr lang="it-IT" dirty="0" smtClean="0"/>
              <a:t>. Adipose </a:t>
            </a:r>
            <a:r>
              <a:rPr lang="it-IT" dirty="0" err="1" smtClean="0"/>
              <a:t>tissue</a:t>
            </a:r>
            <a:r>
              <a:rPr lang="it-IT" dirty="0" smtClean="0"/>
              <a:t> </a:t>
            </a:r>
            <a:r>
              <a:rPr lang="it-IT" dirty="0" err="1" smtClean="0"/>
              <a:t>inflammation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linked</a:t>
            </a:r>
            <a:r>
              <a:rPr lang="it-IT" dirty="0" smtClean="0"/>
              <a:t> to </a:t>
            </a:r>
            <a:r>
              <a:rPr lang="it-IT" dirty="0" err="1" smtClean="0"/>
              <a:t>obesity-related</a:t>
            </a:r>
            <a:r>
              <a:rPr lang="it-IT" dirty="0" smtClean="0"/>
              <a:t> </a:t>
            </a:r>
            <a:r>
              <a:rPr lang="it-IT" dirty="0" err="1" smtClean="0"/>
              <a:t>insulin</a:t>
            </a:r>
            <a:r>
              <a:rPr lang="it-IT" dirty="0" smtClean="0"/>
              <a:t> </a:t>
            </a:r>
            <a:r>
              <a:rPr lang="it-IT" dirty="0" err="1" smtClean="0"/>
              <a:t>resistance</a:t>
            </a:r>
            <a:r>
              <a:rPr lang="it-IT" dirty="0" smtClean="0"/>
              <a:t> and </a:t>
            </a:r>
            <a:r>
              <a:rPr lang="it-IT" dirty="0" err="1" smtClean="0"/>
              <a:t>Type</a:t>
            </a:r>
            <a:r>
              <a:rPr lang="it-IT" dirty="0" smtClean="0"/>
              <a:t> 2 </a:t>
            </a:r>
            <a:r>
              <a:rPr lang="it-IT" dirty="0" err="1" smtClean="0"/>
              <a:t>diabetes</a:t>
            </a:r>
            <a:r>
              <a:rPr lang="it-IT" dirty="0" smtClean="0"/>
              <a:t>. </a:t>
            </a:r>
            <a:r>
              <a:rPr lang="it-IT" dirty="0" err="1" smtClean="0"/>
              <a:t>Activation</a:t>
            </a:r>
            <a:r>
              <a:rPr lang="it-IT" dirty="0" smtClean="0"/>
              <a:t> of AMPK can </a:t>
            </a:r>
            <a:r>
              <a:rPr lang="it-IT" dirty="0" err="1" smtClean="0"/>
              <a:t>inhibit</a:t>
            </a:r>
            <a:r>
              <a:rPr lang="it-IT" dirty="0" smtClean="0"/>
              <a:t> production of pro-</a:t>
            </a:r>
            <a:r>
              <a:rPr lang="it-IT" dirty="0" err="1" smtClean="0"/>
              <a:t>inflammatory</a:t>
            </a:r>
            <a:r>
              <a:rPr lang="it-IT" dirty="0" smtClean="0"/>
              <a:t> </a:t>
            </a:r>
            <a:r>
              <a:rPr lang="it-IT" dirty="0" err="1" smtClean="0"/>
              <a:t>cytokines</a:t>
            </a:r>
            <a:r>
              <a:rPr lang="it-IT" dirty="0" smtClean="0"/>
              <a:t> and </a:t>
            </a:r>
            <a:r>
              <a:rPr lang="it-IT" dirty="0" err="1" smtClean="0"/>
              <a:t>chemokines</a:t>
            </a:r>
            <a:r>
              <a:rPr lang="it-IT" dirty="0" smtClean="0"/>
              <a:t>, </a:t>
            </a:r>
            <a:r>
              <a:rPr lang="it-IT" dirty="0" err="1" smtClean="0"/>
              <a:t>increase</a:t>
            </a:r>
            <a:r>
              <a:rPr lang="it-IT" dirty="0" smtClean="0"/>
              <a:t> </a:t>
            </a:r>
            <a:r>
              <a:rPr lang="it-IT" dirty="0" err="1" smtClean="0"/>
              <a:t>adiponectin</a:t>
            </a:r>
            <a:r>
              <a:rPr lang="it-IT" dirty="0" smtClean="0"/>
              <a:t> </a:t>
            </a:r>
            <a:r>
              <a:rPr lang="it-IT" dirty="0" err="1" smtClean="0"/>
              <a:t>secretion</a:t>
            </a:r>
            <a:r>
              <a:rPr lang="it-IT" dirty="0" smtClean="0"/>
              <a:t> and </a:t>
            </a:r>
            <a:r>
              <a:rPr lang="it-IT" dirty="0" err="1" smtClean="0"/>
              <a:t>inhibit</a:t>
            </a:r>
            <a:r>
              <a:rPr lang="it-IT" dirty="0" smtClean="0"/>
              <a:t> </a:t>
            </a:r>
            <a:r>
              <a:rPr lang="it-IT" dirty="0" err="1" smtClean="0"/>
              <a:t>macrophage</a:t>
            </a:r>
            <a:r>
              <a:rPr lang="it-IT" dirty="0" smtClean="0"/>
              <a:t> </a:t>
            </a:r>
            <a:r>
              <a:rPr lang="it-IT" dirty="0" err="1" smtClean="0"/>
              <a:t>recruitment</a:t>
            </a:r>
            <a:r>
              <a:rPr lang="it-IT" dirty="0" smtClean="0"/>
              <a:t> and M1 </a:t>
            </a:r>
            <a:r>
              <a:rPr lang="it-IT" dirty="0" err="1" smtClean="0"/>
              <a:t>polarization</a:t>
            </a:r>
            <a:r>
              <a:rPr lang="it-IT" dirty="0" smtClean="0"/>
              <a:t>, </a:t>
            </a:r>
            <a:r>
              <a:rPr lang="it-IT" dirty="0" err="1" smtClean="0"/>
              <a:t>thereby</a:t>
            </a:r>
            <a:r>
              <a:rPr lang="it-IT" dirty="0" smtClean="0"/>
              <a:t> </a:t>
            </a:r>
            <a:r>
              <a:rPr lang="it-IT" dirty="0" err="1" smtClean="0"/>
              <a:t>potentially</a:t>
            </a:r>
            <a:r>
              <a:rPr lang="it-IT" dirty="0" smtClean="0"/>
              <a:t> </a:t>
            </a:r>
            <a:r>
              <a:rPr lang="it-IT" dirty="0" err="1" smtClean="0"/>
              <a:t>reducing</a:t>
            </a:r>
            <a:r>
              <a:rPr lang="it-IT" dirty="0" smtClean="0"/>
              <a:t> </a:t>
            </a:r>
            <a:r>
              <a:rPr lang="it-IT" dirty="0" err="1" smtClean="0"/>
              <a:t>insulin</a:t>
            </a:r>
            <a:r>
              <a:rPr lang="it-IT" dirty="0" smtClean="0"/>
              <a:t> </a:t>
            </a:r>
            <a:r>
              <a:rPr lang="it-IT" dirty="0" err="1" smtClean="0"/>
              <a:t>resistance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Role</a:t>
            </a:r>
            <a:r>
              <a:rPr lang="it-IT" dirty="0" smtClean="0"/>
              <a:t> of AMP-</a:t>
            </a:r>
            <a:r>
              <a:rPr lang="it-IT" dirty="0" err="1" smtClean="0"/>
              <a:t>activated</a:t>
            </a:r>
            <a:r>
              <a:rPr lang="it-IT" dirty="0" smtClean="0"/>
              <a:t> </a:t>
            </a:r>
            <a:r>
              <a:rPr lang="it-IT" dirty="0" err="1" smtClean="0"/>
              <a:t>protein</a:t>
            </a:r>
            <a:r>
              <a:rPr lang="it-IT" dirty="0" smtClean="0"/>
              <a:t> </a:t>
            </a:r>
            <a:r>
              <a:rPr lang="it-IT" dirty="0" err="1" smtClean="0"/>
              <a:t>kinase</a:t>
            </a:r>
            <a:r>
              <a:rPr lang="it-IT" dirty="0" smtClean="0"/>
              <a:t> in adipose </a:t>
            </a:r>
            <a:r>
              <a:rPr lang="it-IT" dirty="0" err="1" smtClean="0"/>
              <a:t>tissue</a:t>
            </a:r>
            <a:r>
              <a:rPr lang="it-IT" dirty="0" smtClean="0"/>
              <a:t> </a:t>
            </a:r>
            <a:r>
              <a:rPr lang="it-IT" dirty="0" err="1" smtClean="0"/>
              <a:t>metabolism</a:t>
            </a:r>
            <a:r>
              <a:rPr lang="it-IT" dirty="0" smtClean="0"/>
              <a:t> and </a:t>
            </a:r>
            <a:r>
              <a:rPr lang="it-IT" dirty="0" err="1" smtClean="0"/>
              <a:t>inflammation</a:t>
            </a:r>
            <a:endParaRPr lang="it-IT" dirty="0" smtClean="0"/>
          </a:p>
          <a:p>
            <a:r>
              <a:rPr lang="it-IT" dirty="0" smtClean="0"/>
              <a:t>Silvia </a:t>
            </a:r>
            <a:r>
              <a:rPr lang="it-IT" dirty="0" err="1" smtClean="0"/>
              <a:t>Bijland</a:t>
            </a:r>
            <a:r>
              <a:rPr lang="it-IT" dirty="0" smtClean="0"/>
              <a:t>, Sarah </a:t>
            </a:r>
            <a:r>
              <a:rPr lang="it-IT" dirty="0" err="1" smtClean="0"/>
              <a:t>J</a:t>
            </a:r>
            <a:r>
              <a:rPr lang="it-IT" dirty="0" smtClean="0"/>
              <a:t>. Mancini, </a:t>
            </a:r>
            <a:r>
              <a:rPr lang="it-IT" dirty="0" err="1" smtClean="0"/>
              <a:t>Ian</a:t>
            </a:r>
            <a:r>
              <a:rPr lang="it-IT" dirty="0" smtClean="0"/>
              <a:t> P. Salt</a:t>
            </a:r>
          </a:p>
          <a:p>
            <a:r>
              <a:rPr lang="it-IT" dirty="0" err="1" smtClean="0"/>
              <a:t>Clinical</a:t>
            </a:r>
            <a:r>
              <a:rPr lang="it-IT" dirty="0" smtClean="0"/>
              <a:t> Science </a:t>
            </a:r>
            <a:r>
              <a:rPr lang="it-IT" dirty="0" err="1" smtClean="0"/>
              <a:t>Jan</a:t>
            </a:r>
            <a:r>
              <a:rPr lang="it-IT" dirty="0" smtClean="0"/>
              <a:t> 08, 2013, 124 (8) 491-507; DOI: 10.1042/CS20120536</a:t>
            </a:r>
          </a:p>
          <a:p>
            <a:endParaRPr lang="it-IT" dirty="0" smtClean="0"/>
          </a:p>
          <a:p>
            <a:r>
              <a:rPr lang="it-IT" dirty="0" smtClean="0"/>
              <a:t>http://</a:t>
            </a:r>
            <a:r>
              <a:rPr lang="it-IT" dirty="0" err="1" smtClean="0"/>
              <a:t>www.clinsci.org</a:t>
            </a:r>
            <a:r>
              <a:rPr lang="it-IT" dirty="0" smtClean="0"/>
              <a:t>/image-</a:t>
            </a:r>
            <a:r>
              <a:rPr lang="it-IT" dirty="0" err="1" smtClean="0"/>
              <a:t>gallery</a:t>
            </a:r>
            <a:r>
              <a:rPr lang="it-IT" dirty="0" smtClean="0"/>
              <a:t>/adipose-</a:t>
            </a:r>
            <a:r>
              <a:rPr lang="it-IT" dirty="0" err="1" smtClean="0"/>
              <a:t>tissue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9707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doi</a:t>
            </a:r>
            <a:r>
              <a:rPr lang="it-IT" dirty="0" smtClean="0"/>
              <a:t>: </a:t>
            </a:r>
            <a:r>
              <a:rPr lang="pt-BR" dirty="0" smtClean="0"/>
              <a:t>10.2337/diabetes.50.8.1714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A3397-F574-D349-967F-093F00683E3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25843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hr-HR" dirty="0" smtClean="0"/>
              <a:t>10.1016/j.molmet.2018.03.012</a:t>
            </a:r>
          </a:p>
          <a:p>
            <a:endParaRPr lang="it-IT" dirty="0" smtClean="0"/>
          </a:p>
          <a:p>
            <a:pPr marL="171450" indent="-171450">
              <a:buFont typeface="Arial"/>
              <a:buChar char="•"/>
            </a:pPr>
            <a:r>
              <a:rPr lang="it-IT" dirty="0" smtClean="0"/>
              <a:t>I topi obesi hanno aumentato l'attività ERK nei tessuti adiposi bianchi.</a:t>
            </a:r>
          </a:p>
          <a:p>
            <a:pPr marL="171450" indent="-171450">
              <a:buFont typeface="Arial"/>
              <a:buChar char="•"/>
            </a:pPr>
            <a:r>
              <a:rPr lang="it-IT" dirty="0" smtClean="0"/>
              <a:t>Il blocco di ERK (proteina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regolatoria</a:t>
            </a:r>
            <a:r>
              <a:rPr lang="it-IT" baseline="0" dirty="0" smtClean="0"/>
              <a:t> con attività </a:t>
            </a:r>
            <a:r>
              <a:rPr lang="it-IT" baseline="0" dirty="0" err="1" smtClean="0"/>
              <a:t>chinasica</a:t>
            </a:r>
            <a:r>
              <a:rPr lang="it-IT" baseline="0" dirty="0" smtClean="0"/>
              <a:t>; vedi segnalazione da insulina, per esempio) </a:t>
            </a:r>
            <a:r>
              <a:rPr lang="it-IT" dirty="0" smtClean="0"/>
              <a:t>riduce la lipolisi nelle mosche, nei topi e nel tessuto adiposo umano.</a:t>
            </a:r>
            <a:r>
              <a:rPr lang="it-IT" baseline="0" dirty="0" smtClean="0"/>
              <a:t> Si può dimostrare che l</a:t>
            </a:r>
            <a:r>
              <a:rPr lang="it-IT" dirty="0" smtClean="0"/>
              <a:t>'attivazione genetica di ERK favorisce la lipolisi.</a:t>
            </a:r>
          </a:p>
          <a:p>
            <a:pPr marL="171450" indent="-171450">
              <a:buFont typeface="Arial"/>
              <a:buChar char="•"/>
            </a:pPr>
            <a:r>
              <a:rPr lang="it-IT" dirty="0" smtClean="0"/>
              <a:t>Nel tessuto adiposo obeso il recettore beta 3 </a:t>
            </a:r>
            <a:r>
              <a:rPr lang="it-IT" dirty="0" err="1" smtClean="0"/>
              <a:t>adrenegico</a:t>
            </a:r>
            <a:r>
              <a:rPr lang="it-IT" baseline="0" dirty="0" smtClean="0"/>
              <a:t> è substrato di ERK. La fosforilazione della serina 247 attiva il recettore e la via di segnalazione. 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A3397-F574-D349-967F-093F00683E3D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7443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Integrated</a:t>
            </a:r>
            <a:r>
              <a:rPr lang="it-IT" dirty="0" smtClean="0"/>
              <a:t> </a:t>
            </a:r>
            <a:r>
              <a:rPr lang="it-IT" dirty="0" err="1" smtClean="0"/>
              <a:t>organ</a:t>
            </a:r>
            <a:r>
              <a:rPr lang="it-IT" dirty="0" smtClean="0"/>
              <a:t> </a:t>
            </a:r>
            <a:r>
              <a:rPr lang="it-IT" dirty="0" err="1" smtClean="0"/>
              <a:t>pathology</a:t>
            </a:r>
            <a:r>
              <a:rPr lang="it-IT" dirty="0" smtClean="0"/>
              <a:t> </a:t>
            </a:r>
            <a:r>
              <a:rPr lang="it-IT" dirty="0" err="1" smtClean="0"/>
              <a:t>resulting</a:t>
            </a:r>
            <a:r>
              <a:rPr lang="it-IT" dirty="0" smtClean="0"/>
              <a:t> from </a:t>
            </a:r>
            <a:r>
              <a:rPr lang="it-IT" dirty="0" err="1" smtClean="0"/>
              <a:t>lipotoxicity</a:t>
            </a:r>
            <a:r>
              <a:rPr lang="it-IT" dirty="0" smtClean="0"/>
              <a:t> and </a:t>
            </a:r>
            <a:r>
              <a:rPr lang="it-IT" dirty="0" err="1" smtClean="0"/>
              <a:t>metabolic</a:t>
            </a:r>
            <a:r>
              <a:rPr lang="it-IT" dirty="0" smtClean="0"/>
              <a:t> </a:t>
            </a:r>
            <a:r>
              <a:rPr lang="it-IT" dirty="0" err="1" smtClean="0"/>
              <a:t>inflammation</a:t>
            </a:r>
            <a:r>
              <a:rPr lang="it-IT" dirty="0" smtClean="0"/>
              <a:t>. White adipose </a:t>
            </a:r>
            <a:r>
              <a:rPr lang="it-IT" dirty="0" err="1" smtClean="0"/>
              <a:t>tissue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designated</a:t>
            </a:r>
            <a:r>
              <a:rPr lang="it-IT" dirty="0" smtClean="0"/>
              <a:t> </a:t>
            </a:r>
            <a:r>
              <a:rPr lang="it-IT" dirty="0" err="1" smtClean="0"/>
              <a:t>lipid</a:t>
            </a:r>
            <a:r>
              <a:rPr lang="it-IT" dirty="0" smtClean="0"/>
              <a:t> </a:t>
            </a:r>
            <a:r>
              <a:rPr lang="it-IT" dirty="0" err="1" smtClean="0"/>
              <a:t>storage</a:t>
            </a:r>
            <a:r>
              <a:rPr lang="it-IT" dirty="0" smtClean="0"/>
              <a:t> </a:t>
            </a:r>
            <a:r>
              <a:rPr lang="it-IT" dirty="0" err="1" smtClean="0"/>
              <a:t>depot</a:t>
            </a:r>
            <a:r>
              <a:rPr lang="it-IT" dirty="0" smtClean="0"/>
              <a:t> of </a:t>
            </a:r>
            <a:r>
              <a:rPr lang="it-IT" dirty="0" err="1" smtClean="0"/>
              <a:t>higher</a:t>
            </a:r>
            <a:r>
              <a:rPr lang="it-IT" dirty="0" smtClean="0"/>
              <a:t> </a:t>
            </a:r>
            <a:r>
              <a:rPr lang="it-IT" dirty="0" err="1" smtClean="0"/>
              <a:t>organisms</a:t>
            </a:r>
            <a:r>
              <a:rPr lang="it-IT" dirty="0" smtClean="0"/>
              <a:t>. In the </a:t>
            </a:r>
            <a:r>
              <a:rPr lang="it-IT" dirty="0" err="1" smtClean="0"/>
              <a:t>presence</a:t>
            </a:r>
            <a:r>
              <a:rPr lang="it-IT" dirty="0" smtClean="0"/>
              <a:t> of </a:t>
            </a:r>
            <a:r>
              <a:rPr lang="it-IT" dirty="0" err="1" smtClean="0"/>
              <a:t>prolonged</a:t>
            </a:r>
            <a:r>
              <a:rPr lang="it-IT" dirty="0" smtClean="0"/>
              <a:t> </a:t>
            </a:r>
            <a:r>
              <a:rPr lang="it-IT" dirty="0" err="1" smtClean="0"/>
              <a:t>nutrient</a:t>
            </a:r>
            <a:r>
              <a:rPr lang="it-IT" dirty="0" smtClean="0"/>
              <a:t> </a:t>
            </a:r>
            <a:r>
              <a:rPr lang="it-IT" dirty="0" err="1" smtClean="0"/>
              <a:t>excess</a:t>
            </a:r>
            <a:r>
              <a:rPr lang="it-IT" dirty="0" smtClean="0"/>
              <a:t> or </a:t>
            </a:r>
            <a:r>
              <a:rPr lang="it-IT" dirty="0" err="1" smtClean="0"/>
              <a:t>metabolic</a:t>
            </a:r>
            <a:r>
              <a:rPr lang="it-IT" dirty="0" smtClean="0"/>
              <a:t> </a:t>
            </a:r>
            <a:r>
              <a:rPr lang="it-IT" dirty="0" err="1" smtClean="0"/>
              <a:t>disturbances</a:t>
            </a:r>
            <a:r>
              <a:rPr lang="it-IT" dirty="0" smtClean="0"/>
              <a:t>, the </a:t>
            </a:r>
            <a:r>
              <a:rPr lang="it-IT" dirty="0" err="1" smtClean="0"/>
              <a:t>storage</a:t>
            </a:r>
            <a:r>
              <a:rPr lang="it-IT" dirty="0" smtClean="0"/>
              <a:t> </a:t>
            </a:r>
            <a:r>
              <a:rPr lang="it-IT" dirty="0" err="1" smtClean="0"/>
              <a:t>capacity</a:t>
            </a:r>
            <a:r>
              <a:rPr lang="it-IT" dirty="0" smtClean="0"/>
              <a:t> of </a:t>
            </a:r>
            <a:r>
              <a:rPr lang="it-IT" dirty="0" err="1" smtClean="0"/>
              <a:t>white</a:t>
            </a:r>
            <a:r>
              <a:rPr lang="it-IT" dirty="0" smtClean="0"/>
              <a:t> adipose </a:t>
            </a:r>
            <a:r>
              <a:rPr lang="it-IT" dirty="0" err="1" smtClean="0"/>
              <a:t>tissue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exhausted</a:t>
            </a:r>
            <a:r>
              <a:rPr lang="it-IT" dirty="0" smtClean="0"/>
              <a:t>, </a:t>
            </a:r>
            <a:r>
              <a:rPr lang="it-IT" dirty="0" err="1" smtClean="0"/>
              <a:t>leading</a:t>
            </a:r>
            <a:r>
              <a:rPr lang="it-IT" dirty="0" smtClean="0"/>
              <a:t> to </a:t>
            </a:r>
            <a:r>
              <a:rPr lang="it-IT" dirty="0" err="1" smtClean="0"/>
              <a:t>ectopic</a:t>
            </a:r>
            <a:r>
              <a:rPr lang="it-IT" dirty="0" smtClean="0"/>
              <a:t> </a:t>
            </a:r>
            <a:r>
              <a:rPr lang="it-IT" dirty="0" err="1" smtClean="0"/>
              <a:t>deposition</a:t>
            </a:r>
            <a:r>
              <a:rPr lang="it-IT" dirty="0" smtClean="0"/>
              <a:t> of </a:t>
            </a:r>
            <a:r>
              <a:rPr lang="it-IT" dirty="0" err="1" smtClean="0"/>
              <a:t>lipids</a:t>
            </a:r>
            <a:r>
              <a:rPr lang="it-IT" dirty="0" smtClean="0"/>
              <a:t> and </a:t>
            </a:r>
            <a:r>
              <a:rPr lang="it-IT" dirty="0" err="1" smtClean="0"/>
              <a:t>lipotoxicity</a:t>
            </a:r>
            <a:r>
              <a:rPr lang="it-IT" dirty="0" smtClean="0"/>
              <a:t> in </a:t>
            </a:r>
            <a:r>
              <a:rPr lang="it-IT" dirty="0" err="1" smtClean="0"/>
              <a:t>several</a:t>
            </a:r>
            <a:r>
              <a:rPr lang="it-IT" dirty="0" smtClean="0"/>
              <a:t> </a:t>
            </a:r>
            <a:r>
              <a:rPr lang="it-IT" dirty="0" err="1" smtClean="0"/>
              <a:t>organs</a:t>
            </a:r>
            <a:r>
              <a:rPr lang="it-IT" dirty="0" smtClean="0"/>
              <a:t>, </a:t>
            </a:r>
            <a:r>
              <a:rPr lang="it-IT" dirty="0" err="1" smtClean="0"/>
              <a:t>such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muscle</a:t>
            </a:r>
            <a:r>
              <a:rPr lang="it-IT" dirty="0" smtClean="0"/>
              <a:t>, </a:t>
            </a:r>
            <a:r>
              <a:rPr lang="it-IT" dirty="0" err="1" smtClean="0"/>
              <a:t>liver</a:t>
            </a:r>
            <a:r>
              <a:rPr lang="it-IT" dirty="0" smtClean="0"/>
              <a:t>, pancreas, and </a:t>
            </a:r>
            <a:r>
              <a:rPr lang="it-IT" dirty="0" err="1" smtClean="0"/>
              <a:t>heart</a:t>
            </a:r>
            <a:r>
              <a:rPr lang="it-IT" dirty="0" smtClean="0"/>
              <a:t>,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depicted</a:t>
            </a:r>
            <a:r>
              <a:rPr lang="it-IT" dirty="0" smtClean="0"/>
              <a:t> and </a:t>
            </a:r>
            <a:r>
              <a:rPr lang="it-IT" dirty="0" err="1" smtClean="0"/>
              <a:t>explained</a:t>
            </a:r>
            <a:r>
              <a:rPr lang="it-IT" dirty="0" smtClean="0"/>
              <a:t> in </a:t>
            </a:r>
            <a:r>
              <a:rPr lang="it-IT" dirty="0" err="1" smtClean="0"/>
              <a:t>detail</a:t>
            </a:r>
            <a:r>
              <a:rPr lang="it-IT" dirty="0" smtClean="0"/>
              <a:t> in the text. </a:t>
            </a:r>
            <a:r>
              <a:rPr lang="it-IT" dirty="0" err="1" smtClean="0"/>
              <a:t>Because</a:t>
            </a:r>
            <a:r>
              <a:rPr lang="it-IT" dirty="0" smtClean="0"/>
              <a:t> the </a:t>
            </a:r>
            <a:r>
              <a:rPr lang="it-IT" dirty="0" err="1" smtClean="0"/>
              <a:t>lipid</a:t>
            </a:r>
            <a:r>
              <a:rPr lang="it-IT" dirty="0" smtClean="0"/>
              <a:t> </a:t>
            </a:r>
            <a:r>
              <a:rPr lang="it-IT" dirty="0" err="1" smtClean="0"/>
              <a:t>homeostatic</a:t>
            </a:r>
            <a:r>
              <a:rPr lang="it-IT" dirty="0" smtClean="0"/>
              <a:t> </a:t>
            </a:r>
            <a:r>
              <a:rPr lang="it-IT" dirty="0" err="1" smtClean="0"/>
              <a:t>pathways</a:t>
            </a:r>
            <a:r>
              <a:rPr lang="it-IT" dirty="0" smtClean="0"/>
              <a:t> converge with stress and immune </a:t>
            </a:r>
            <a:r>
              <a:rPr lang="it-IT" dirty="0" err="1" smtClean="0"/>
              <a:t>responses</a:t>
            </a:r>
            <a:r>
              <a:rPr lang="it-IT" dirty="0" smtClean="0"/>
              <a:t>, </a:t>
            </a:r>
            <a:r>
              <a:rPr lang="it-IT" dirty="0" err="1" smtClean="0"/>
              <a:t>such</a:t>
            </a:r>
            <a:r>
              <a:rPr lang="it-IT" dirty="0" smtClean="0"/>
              <a:t> </a:t>
            </a:r>
            <a:r>
              <a:rPr lang="it-IT" dirty="0" err="1" smtClean="0"/>
              <a:t>responses</a:t>
            </a:r>
            <a:r>
              <a:rPr lang="it-IT" dirty="0" smtClean="0"/>
              <a:t> in </a:t>
            </a:r>
            <a:r>
              <a:rPr lang="it-IT" dirty="0" err="1" smtClean="0"/>
              <a:t>affected</a:t>
            </a:r>
            <a:r>
              <a:rPr lang="it-IT" dirty="0" smtClean="0"/>
              <a:t> </a:t>
            </a:r>
            <a:r>
              <a:rPr lang="it-IT" dirty="0" err="1" smtClean="0"/>
              <a:t>tissue</a:t>
            </a:r>
            <a:r>
              <a:rPr lang="it-IT" dirty="0" smtClean="0"/>
              <a:t> </a:t>
            </a:r>
            <a:r>
              <a:rPr lang="it-IT" dirty="0" err="1" smtClean="0"/>
              <a:t>systems</a:t>
            </a:r>
            <a:r>
              <a:rPr lang="it-IT" dirty="0" smtClean="0"/>
              <a:t> are </a:t>
            </a:r>
            <a:r>
              <a:rPr lang="it-IT" dirty="0" err="1" smtClean="0"/>
              <a:t>activated</a:t>
            </a:r>
            <a:r>
              <a:rPr lang="it-IT" dirty="0" smtClean="0"/>
              <a:t> by </a:t>
            </a:r>
            <a:r>
              <a:rPr lang="it-IT" dirty="0" err="1" smtClean="0"/>
              <a:t>harmful</a:t>
            </a:r>
            <a:r>
              <a:rPr lang="it-IT" dirty="0" smtClean="0"/>
              <a:t> </a:t>
            </a:r>
            <a:r>
              <a:rPr lang="it-IT" dirty="0" err="1" smtClean="0"/>
              <a:t>lipid</a:t>
            </a:r>
            <a:r>
              <a:rPr lang="it-IT" dirty="0" smtClean="0"/>
              <a:t> </a:t>
            </a:r>
            <a:r>
              <a:rPr lang="it-IT" dirty="0" err="1" smtClean="0"/>
              <a:t>species</a:t>
            </a:r>
            <a:r>
              <a:rPr lang="it-IT" dirty="0" smtClean="0"/>
              <a:t>. The </a:t>
            </a:r>
            <a:r>
              <a:rPr lang="it-IT" dirty="0" err="1" smtClean="0"/>
              <a:t>outcomes</a:t>
            </a:r>
            <a:r>
              <a:rPr lang="it-IT" dirty="0" smtClean="0"/>
              <a:t> of </a:t>
            </a:r>
            <a:r>
              <a:rPr lang="it-IT" dirty="0" err="1" smtClean="0"/>
              <a:t>lipotoxicity</a:t>
            </a:r>
            <a:r>
              <a:rPr lang="it-IT" dirty="0" smtClean="0"/>
              <a:t> </a:t>
            </a:r>
            <a:r>
              <a:rPr lang="it-IT" dirty="0" err="1" smtClean="0"/>
              <a:t>differ</a:t>
            </a:r>
            <a:r>
              <a:rPr lang="it-IT" dirty="0" smtClean="0"/>
              <a:t> in the </a:t>
            </a:r>
            <a:r>
              <a:rPr lang="it-IT" dirty="0" err="1" smtClean="0"/>
              <a:t>various</a:t>
            </a:r>
            <a:r>
              <a:rPr lang="it-IT" dirty="0" smtClean="0"/>
              <a:t> target </a:t>
            </a:r>
            <a:r>
              <a:rPr lang="it-IT" dirty="0" err="1" smtClean="0"/>
              <a:t>tissues</a:t>
            </a:r>
            <a:r>
              <a:rPr lang="it-IT" dirty="0" smtClean="0"/>
              <a:t>, for </a:t>
            </a:r>
            <a:r>
              <a:rPr lang="it-IT" dirty="0" err="1" smtClean="0"/>
              <a:t>example</a:t>
            </a:r>
            <a:r>
              <a:rPr lang="it-IT" dirty="0" smtClean="0"/>
              <a:t> NASH in </a:t>
            </a:r>
            <a:r>
              <a:rPr lang="it-IT" dirty="0" err="1" smtClean="0"/>
              <a:t>liver</a:t>
            </a:r>
            <a:r>
              <a:rPr lang="it-IT" dirty="0" smtClean="0"/>
              <a:t>, </a:t>
            </a:r>
            <a:r>
              <a:rPr lang="it-IT" dirty="0" err="1" smtClean="0"/>
              <a:t>cardiac</a:t>
            </a:r>
            <a:r>
              <a:rPr lang="it-IT" dirty="0" smtClean="0"/>
              <a:t> </a:t>
            </a:r>
            <a:r>
              <a:rPr lang="it-IT" dirty="0" err="1" smtClean="0"/>
              <a:t>failure</a:t>
            </a:r>
            <a:r>
              <a:rPr lang="it-IT" dirty="0" smtClean="0"/>
              <a:t> in the </a:t>
            </a:r>
            <a:r>
              <a:rPr lang="it-IT" dirty="0" err="1" smtClean="0"/>
              <a:t>heart</a:t>
            </a:r>
            <a:r>
              <a:rPr lang="it-IT" dirty="0" smtClean="0"/>
              <a:t>, </a:t>
            </a:r>
            <a:r>
              <a:rPr lang="it-IT" dirty="0" err="1" smtClean="0"/>
              <a:t>altered</a:t>
            </a:r>
            <a:r>
              <a:rPr lang="it-IT" dirty="0" smtClean="0"/>
              <a:t> </a:t>
            </a:r>
            <a:r>
              <a:rPr lang="it-IT" dirty="0" err="1" smtClean="0"/>
              <a:t>feeding</a:t>
            </a:r>
            <a:r>
              <a:rPr lang="it-IT" dirty="0" smtClean="0"/>
              <a:t> </a:t>
            </a:r>
            <a:r>
              <a:rPr lang="it-IT" dirty="0" err="1" smtClean="0"/>
              <a:t>behavior</a:t>
            </a:r>
            <a:r>
              <a:rPr lang="it-IT" dirty="0" smtClean="0"/>
              <a:t> and appetite due to </a:t>
            </a:r>
            <a:r>
              <a:rPr lang="it-IT" dirty="0" err="1" smtClean="0"/>
              <a:t>lipotoxicity</a:t>
            </a:r>
            <a:r>
              <a:rPr lang="it-IT" dirty="0" smtClean="0"/>
              <a:t> in brain, degenerative </a:t>
            </a:r>
            <a:r>
              <a:rPr lang="it-IT" dirty="0" err="1" smtClean="0"/>
              <a:t>changes</a:t>
            </a:r>
            <a:r>
              <a:rPr lang="it-IT" dirty="0" smtClean="0"/>
              <a:t> in </a:t>
            </a:r>
            <a:r>
              <a:rPr lang="it-IT" dirty="0" err="1" smtClean="0"/>
              <a:t>muscle</a:t>
            </a:r>
            <a:r>
              <a:rPr lang="it-IT" dirty="0" smtClean="0"/>
              <a:t> and BAT, etc. </a:t>
            </a:r>
            <a:r>
              <a:rPr lang="it-IT" dirty="0" err="1" smtClean="0"/>
              <a:t>Furthermore</a:t>
            </a:r>
            <a:r>
              <a:rPr lang="it-IT" dirty="0" smtClean="0"/>
              <a:t>, </a:t>
            </a:r>
            <a:r>
              <a:rPr lang="it-IT" dirty="0" err="1" smtClean="0"/>
              <a:t>lipotoxicity</a:t>
            </a:r>
            <a:r>
              <a:rPr lang="it-IT" dirty="0" smtClean="0"/>
              <a:t> </a:t>
            </a:r>
            <a:r>
              <a:rPr lang="it-IT" dirty="0" err="1" smtClean="0"/>
              <a:t>leads</a:t>
            </a:r>
            <a:r>
              <a:rPr lang="it-IT" dirty="0" smtClean="0"/>
              <a:t> to </a:t>
            </a:r>
            <a:r>
              <a:rPr lang="it-IT" dirty="0" err="1" smtClean="0"/>
              <a:t>sustained</a:t>
            </a:r>
            <a:r>
              <a:rPr lang="it-IT" dirty="0" smtClean="0"/>
              <a:t> and </a:t>
            </a:r>
            <a:r>
              <a:rPr lang="it-IT" dirty="0" err="1" smtClean="0"/>
              <a:t>unresolved</a:t>
            </a:r>
            <a:r>
              <a:rPr lang="it-IT" dirty="0" smtClean="0"/>
              <a:t> </a:t>
            </a:r>
            <a:r>
              <a:rPr lang="it-IT" dirty="0" err="1" smtClean="0"/>
              <a:t>inflammation</a:t>
            </a:r>
            <a:r>
              <a:rPr lang="it-IT" dirty="0" smtClean="0"/>
              <a:t>, </a:t>
            </a:r>
            <a:r>
              <a:rPr lang="it-IT" dirty="0" err="1" smtClean="0"/>
              <a:t>organelle</a:t>
            </a:r>
            <a:r>
              <a:rPr lang="it-IT" dirty="0" smtClean="0"/>
              <a:t> </a:t>
            </a:r>
            <a:r>
              <a:rPr lang="it-IT" dirty="0" err="1" smtClean="0"/>
              <a:t>dysfunction</a:t>
            </a:r>
            <a:r>
              <a:rPr lang="it-IT" dirty="0" smtClean="0"/>
              <a:t> and stress, </a:t>
            </a:r>
            <a:r>
              <a:rPr lang="it-IT" dirty="0" err="1" smtClean="0"/>
              <a:t>which</a:t>
            </a:r>
            <a:r>
              <a:rPr lang="it-IT" dirty="0" smtClean="0"/>
              <a:t> can </a:t>
            </a:r>
            <a:r>
              <a:rPr lang="it-IT" dirty="0" err="1" smtClean="0"/>
              <a:t>lead</a:t>
            </a:r>
            <a:r>
              <a:rPr lang="it-IT" dirty="0" smtClean="0"/>
              <a:t> to a </a:t>
            </a:r>
            <a:r>
              <a:rPr lang="it-IT" dirty="0" err="1" smtClean="0"/>
              <a:t>vicious</a:t>
            </a:r>
            <a:r>
              <a:rPr lang="it-IT" dirty="0" smtClean="0"/>
              <a:t> </a:t>
            </a:r>
            <a:r>
              <a:rPr lang="it-IT" dirty="0" err="1" smtClean="0"/>
              <a:t>cycle</a:t>
            </a:r>
            <a:r>
              <a:rPr lang="it-IT" dirty="0" smtClean="0"/>
              <a:t> of </a:t>
            </a:r>
            <a:r>
              <a:rPr lang="it-IT" dirty="0" err="1" smtClean="0"/>
              <a:t>metabolic</a:t>
            </a:r>
            <a:r>
              <a:rPr lang="it-IT" dirty="0" smtClean="0"/>
              <a:t> </a:t>
            </a:r>
            <a:r>
              <a:rPr lang="it-IT" dirty="0" err="1" smtClean="0"/>
              <a:t>deterioration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smtClean="0"/>
              <a:t>source</a:t>
            </a:r>
          </a:p>
          <a:p>
            <a:r>
              <a:rPr lang="it-IT" dirty="0" smtClean="0"/>
              <a:t>http://</a:t>
            </a:r>
            <a:r>
              <a:rPr lang="it-IT" dirty="0" err="1" smtClean="0"/>
              <a:t>www.jlr.org</a:t>
            </a:r>
            <a:r>
              <a:rPr lang="it-IT" dirty="0" smtClean="0"/>
              <a:t>/</a:t>
            </a:r>
            <a:r>
              <a:rPr lang="it-IT" dirty="0" err="1" smtClean="0"/>
              <a:t>lens</a:t>
            </a:r>
            <a:r>
              <a:rPr lang="it-IT" dirty="0" smtClean="0"/>
              <a:t>/</a:t>
            </a:r>
            <a:r>
              <a:rPr lang="it-IT" dirty="0" err="1" smtClean="0"/>
              <a:t>jlr</a:t>
            </a:r>
            <a:r>
              <a:rPr lang="it-IT" dirty="0" smtClean="0"/>
              <a:t>/57/12/2099#figures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23794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www.semanticscholar.org</a:t>
            </a:r>
            <a:r>
              <a:rPr lang="it-IT" dirty="0" smtClean="0"/>
              <a:t>/</a:t>
            </a:r>
            <a:r>
              <a:rPr lang="it-IT" dirty="0" err="1" smtClean="0"/>
              <a:t>paper</a:t>
            </a:r>
            <a:r>
              <a:rPr lang="it-IT" dirty="0" smtClean="0"/>
              <a:t>/Alteration-of-Energy-Substrates-and-ROS-Production-Lorenzo-Ram%C3%ADrez/d50cc48a0b1be2cc4a47a9bd7a8d84bd6dde8f5a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5017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  <a:p>
            <a:r>
              <a:rPr lang="it-IT" dirty="0" smtClean="0"/>
              <a:t>Gli acidi grassi (FA) influiscono sulla vitalità cellulare </a:t>
            </a:r>
            <a:r>
              <a:rPr lang="it-IT" b="1" dirty="0" smtClean="0"/>
              <a:t>alterando la funzione mitocondriale e generando stress ossidativo</a:t>
            </a:r>
            <a:r>
              <a:rPr lang="it-IT" dirty="0" smtClean="0"/>
              <a:t>. L'ossidazione di FA nei mitocondri, nei </a:t>
            </a:r>
            <a:r>
              <a:rPr lang="it-IT" dirty="0" err="1" smtClean="0"/>
              <a:t>perossisomi</a:t>
            </a:r>
            <a:r>
              <a:rPr lang="it-IT" dirty="0" smtClean="0"/>
              <a:t> (β-ossidazione) e nel reticolo endoplasmatico (</a:t>
            </a:r>
            <a:r>
              <a:rPr lang="it-IT" dirty="0" err="1" smtClean="0"/>
              <a:t>ω</a:t>
            </a:r>
            <a:r>
              <a:rPr lang="it-IT" dirty="0" smtClean="0"/>
              <a:t>-ossidazione) </a:t>
            </a:r>
            <a:r>
              <a:rPr lang="it-IT" b="1" dirty="0" smtClean="0"/>
              <a:t>generano ROS</a:t>
            </a:r>
            <a:r>
              <a:rPr lang="it-IT" dirty="0" smtClean="0"/>
              <a:t>. </a:t>
            </a:r>
          </a:p>
          <a:p>
            <a:r>
              <a:rPr lang="it-IT" dirty="0" smtClean="0"/>
              <a:t>Gli</a:t>
            </a:r>
            <a:r>
              <a:rPr lang="it-IT" baseline="0" dirty="0" smtClean="0"/>
              <a:t> acidi grassi </a:t>
            </a:r>
            <a:r>
              <a:rPr lang="it-IT" dirty="0" smtClean="0"/>
              <a:t>aumentano anche la produzione di ROS da parte della </a:t>
            </a:r>
            <a:r>
              <a:rPr lang="it-IT" b="1" dirty="0" smtClean="0"/>
              <a:t>NADPH ossidasi e provoca stress da reticolo endoplasmatico</a:t>
            </a:r>
            <a:r>
              <a:rPr lang="it-IT" dirty="0" smtClean="0"/>
              <a:t>. </a:t>
            </a:r>
          </a:p>
          <a:p>
            <a:endParaRPr lang="it-IT" dirty="0" smtClean="0"/>
          </a:p>
          <a:p>
            <a:r>
              <a:rPr lang="it-IT" dirty="0" smtClean="0"/>
              <a:t>Gli</a:t>
            </a:r>
            <a:r>
              <a:rPr lang="it-IT" baseline="0" dirty="0" smtClean="0"/>
              <a:t> acidi grassi possono </a:t>
            </a:r>
            <a:r>
              <a:rPr lang="it-IT" dirty="0" smtClean="0"/>
              <a:t>causare il rilascio di fattori </a:t>
            </a:r>
            <a:r>
              <a:rPr lang="it-IT" dirty="0" err="1" smtClean="0"/>
              <a:t>apoptogenici</a:t>
            </a:r>
            <a:r>
              <a:rPr lang="it-IT" dirty="0" smtClean="0"/>
              <a:t> dai mitocondri inducendo la </a:t>
            </a:r>
            <a:r>
              <a:rPr lang="it-IT" dirty="0" err="1" smtClean="0"/>
              <a:t>permeabilizzazione</a:t>
            </a:r>
            <a:r>
              <a:rPr lang="it-IT" dirty="0" smtClean="0"/>
              <a:t> della membrana mitocondriale interna o innescando l'apertura del</a:t>
            </a:r>
            <a:r>
              <a:rPr lang="it-IT" baseline="0" dirty="0" smtClean="0"/>
              <a:t> poro ti transizione di permeabilità mitocondriale (PTP), che causa l’uscita del Ca++ dalla matrice</a:t>
            </a:r>
            <a:r>
              <a:rPr lang="it-IT" dirty="0" smtClean="0"/>
              <a:t>. </a:t>
            </a:r>
          </a:p>
          <a:p>
            <a:endParaRPr lang="it-IT" dirty="0" smtClean="0"/>
          </a:p>
          <a:p>
            <a:r>
              <a:rPr lang="it-IT" dirty="0" smtClean="0"/>
              <a:t>Tutte queste azioni provocano </a:t>
            </a:r>
            <a:r>
              <a:rPr lang="it-IT" b="1" dirty="0" smtClean="0"/>
              <a:t>l'avvio della cascata </a:t>
            </a:r>
            <a:r>
              <a:rPr lang="it-IT" b="1" dirty="0" err="1" smtClean="0"/>
              <a:t>apoptotica</a:t>
            </a:r>
            <a:r>
              <a:rPr lang="it-IT" dirty="0" smtClean="0"/>
              <a:t>. "MC" rappresenta qualsiasi membro della famiglia dei portatori mitocondriali.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A3397-F574-D349-967F-093F00683E3D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5496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http://</a:t>
            </a:r>
            <a:r>
              <a:rPr lang="it-IT" dirty="0" err="1" smtClean="0"/>
              <a:t>pfam.xfam.org</a:t>
            </a:r>
            <a:r>
              <a:rPr lang="it-IT" dirty="0" smtClean="0"/>
              <a:t>/family/PF02024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A3397-F574-D349-967F-093F00683E3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830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www.drugbank.ca</a:t>
            </a:r>
            <a:r>
              <a:rPr lang="it-IT" dirty="0" smtClean="0"/>
              <a:t>/</a:t>
            </a:r>
            <a:r>
              <a:rPr lang="it-IT" dirty="0" err="1" smtClean="0"/>
              <a:t>drugs</a:t>
            </a:r>
            <a:r>
              <a:rPr lang="it-IT" dirty="0" smtClean="0"/>
              <a:t>/DB05098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A3397-F574-D349-967F-093F00683E3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740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Principi di biochimica di </a:t>
            </a:r>
            <a:r>
              <a:rPr lang="it-IT" dirty="0" err="1" smtClean="0"/>
              <a:t>Lehninger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Il recettore è dimerico; si associa in seguito al legame con il </a:t>
            </a:r>
            <a:r>
              <a:rPr lang="it-IT" dirty="0" err="1" smtClean="0"/>
              <a:t>ligando</a:t>
            </a:r>
            <a:r>
              <a:rPr lang="it-IT" dirty="0" smtClean="0"/>
              <a:t>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E78DA-2712-9A4E-B936-E76698FDA78F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096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http://</a:t>
            </a:r>
            <a:r>
              <a:rPr lang="it-IT" dirty="0" err="1" smtClean="0"/>
              <a:t>pfam.xfam.org</a:t>
            </a:r>
            <a:r>
              <a:rPr lang="it-IT" dirty="0" smtClean="0"/>
              <a:t>/family/PF02024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A3397-F574-D349-967F-093F00683E3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067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mr-IN" dirty="0" smtClean="0"/>
              <a:t>https://doi.org/10.2337/db06-S018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Circuito neuronale ipotalamico della </a:t>
            </a:r>
            <a:r>
              <a:rPr lang="it-IT" dirty="0" err="1" smtClean="0"/>
              <a:t>leptina</a:t>
            </a:r>
            <a:r>
              <a:rPr lang="it-IT" dirty="0" smtClean="0"/>
              <a:t>.</a:t>
            </a:r>
          </a:p>
          <a:p>
            <a:r>
              <a:rPr lang="it-IT" dirty="0" smtClean="0"/>
              <a:t> La </a:t>
            </a:r>
            <a:r>
              <a:rPr lang="it-IT" dirty="0" err="1" smtClean="0"/>
              <a:t>leptina</a:t>
            </a:r>
            <a:r>
              <a:rPr lang="it-IT" dirty="0" smtClean="0"/>
              <a:t> </a:t>
            </a:r>
            <a:r>
              <a:rPr lang="it-IT" b="1" dirty="0" smtClean="0"/>
              <a:t>riduce l'alimentazione </a:t>
            </a:r>
            <a:r>
              <a:rPr lang="it-IT" dirty="0" smtClean="0"/>
              <a:t>e </a:t>
            </a:r>
            <a:r>
              <a:rPr lang="it-IT" b="1" dirty="0" smtClean="0"/>
              <a:t>aumenta il dispendio energetico, con due azioni coordinate e contemporanee nel NUCLEO ARCUATO dell’ipotalamo:</a:t>
            </a:r>
          </a:p>
          <a:p>
            <a:pPr marL="171450" indent="-171450">
              <a:buFontTx/>
              <a:buChar char="-"/>
            </a:pPr>
            <a:r>
              <a:rPr lang="it-IT" b="1" dirty="0" smtClean="0"/>
              <a:t>sopprimendo direttamente NPY</a:t>
            </a:r>
            <a:r>
              <a:rPr lang="it-IT" dirty="0" smtClean="0"/>
              <a:t>, </a:t>
            </a:r>
            <a:r>
              <a:rPr lang="it-IT" dirty="0" err="1" smtClean="0"/>
              <a:t>Neuropeptide</a:t>
            </a:r>
            <a:r>
              <a:rPr lang="it-IT" dirty="0" smtClean="0"/>
              <a:t> Y,</a:t>
            </a:r>
            <a:r>
              <a:rPr lang="it-IT" baseline="0" dirty="0" smtClean="0"/>
              <a:t> di </a:t>
            </a:r>
            <a:r>
              <a:rPr lang="it-IT" dirty="0" smtClean="0"/>
              <a:t>36 aminoacidi) </a:t>
            </a:r>
          </a:p>
          <a:p>
            <a:pPr marL="171450" indent="-171450">
              <a:buFontTx/>
              <a:buChar char="-"/>
            </a:pPr>
            <a:r>
              <a:rPr lang="it-IT" b="1" dirty="0" smtClean="0"/>
              <a:t>aumentando il POMC</a:t>
            </a:r>
            <a:r>
              <a:rPr lang="it-IT" b="0" dirty="0" smtClean="0"/>
              <a:t>,</a:t>
            </a:r>
            <a:r>
              <a:rPr lang="it-IT" b="0" baseline="0" dirty="0" smtClean="0"/>
              <a:t> pro-</a:t>
            </a:r>
            <a:r>
              <a:rPr lang="it-IT" b="0" baseline="0" dirty="0" err="1" smtClean="0"/>
              <a:t>opiomelanocortina</a:t>
            </a:r>
            <a:r>
              <a:rPr lang="it-IT" dirty="0" smtClean="0"/>
              <a:t>.</a:t>
            </a:r>
          </a:p>
          <a:p>
            <a:pPr marL="0" indent="0">
              <a:buFontTx/>
              <a:buNone/>
            </a:pPr>
            <a:r>
              <a:rPr lang="it-IT" dirty="0" smtClean="0"/>
              <a:t>I neuroni arcuati che esprimono questi peptidi si proiettano su:</a:t>
            </a:r>
          </a:p>
          <a:p>
            <a:pPr marL="0" indent="0">
              <a:buFontTx/>
              <a:buNone/>
            </a:pPr>
            <a:r>
              <a:rPr lang="it-IT" b="1" dirty="0" smtClean="0"/>
              <a:t>NUCLEO</a:t>
            </a:r>
            <a:r>
              <a:rPr lang="it-IT" b="1" baseline="0" dirty="0" smtClean="0"/>
              <a:t> PARVENTRICOLARE </a:t>
            </a:r>
          </a:p>
          <a:p>
            <a:pPr marL="0" indent="0">
              <a:buFontTx/>
              <a:buNone/>
            </a:pPr>
            <a:r>
              <a:rPr lang="it-IT" b="0" baseline="0" dirty="0" smtClean="0"/>
              <a:t>- qui causano </a:t>
            </a:r>
            <a:r>
              <a:rPr lang="it-IT" dirty="0" smtClean="0"/>
              <a:t>aumento dell'ormone di rilascio di corticotropina </a:t>
            </a:r>
            <a:r>
              <a:rPr lang="it-IT" b="1" dirty="0" smtClean="0"/>
              <a:t>(CRH) </a:t>
            </a:r>
            <a:r>
              <a:rPr lang="it-IT" dirty="0" smtClean="0"/>
              <a:t>e ormone di rilascio di tireotropina </a:t>
            </a:r>
            <a:r>
              <a:rPr lang="it-IT" b="1" dirty="0" smtClean="0"/>
              <a:t>(TRH) </a:t>
            </a:r>
            <a:endParaRPr lang="it-IT" b="1" baseline="0" dirty="0" smtClean="0"/>
          </a:p>
          <a:p>
            <a:pPr marL="0" indent="0">
              <a:buFontTx/>
              <a:buNone/>
            </a:pPr>
            <a:r>
              <a:rPr lang="it-IT" b="1" dirty="0" smtClean="0"/>
              <a:t>IPOTALAMO LATERALE</a:t>
            </a:r>
          </a:p>
          <a:p>
            <a:pPr marL="171450" indent="-171450">
              <a:buFontTx/>
              <a:buChar char="-"/>
            </a:pPr>
            <a:r>
              <a:rPr lang="it-IT" baseline="0" dirty="0" smtClean="0"/>
              <a:t>qui causano </a:t>
            </a:r>
            <a:r>
              <a:rPr lang="it-IT" dirty="0" smtClean="0"/>
              <a:t>riduzione di </a:t>
            </a:r>
            <a:r>
              <a:rPr lang="it-IT" b="1" dirty="0" smtClean="0"/>
              <a:t>MCH,</a:t>
            </a:r>
            <a:r>
              <a:rPr lang="it-IT" dirty="0" smtClean="0"/>
              <a:t> l'ormone concentrante la melanina,</a:t>
            </a:r>
            <a:r>
              <a:rPr lang="it-IT" baseline="0" dirty="0" smtClean="0"/>
              <a:t> </a:t>
            </a:r>
            <a:r>
              <a:rPr lang="it-IT" dirty="0" smtClean="0"/>
              <a:t>un peptide ipotalamico ciclico 19-amminoacido </a:t>
            </a:r>
            <a:r>
              <a:rPr lang="it-IT" dirty="0" err="1" smtClean="0"/>
              <a:t>orexigenico</a:t>
            </a:r>
            <a:r>
              <a:rPr lang="it-IT" dirty="0" smtClean="0"/>
              <a:t>, e </a:t>
            </a:r>
            <a:r>
              <a:rPr lang="it-IT" b="1" dirty="0" err="1" smtClean="0"/>
              <a:t>orexina</a:t>
            </a:r>
            <a:r>
              <a:rPr lang="it-IT" b="1" dirty="0" smtClean="0"/>
              <a:t>,</a:t>
            </a:r>
            <a:r>
              <a:rPr lang="it-IT" b="1" baseline="0" dirty="0" smtClean="0"/>
              <a:t> </a:t>
            </a:r>
            <a:r>
              <a:rPr lang="it-IT" b="0" baseline="0" dirty="0" smtClean="0"/>
              <a:t>un </a:t>
            </a:r>
            <a:r>
              <a:rPr lang="it-IT" b="0" baseline="0" dirty="0" err="1" smtClean="0"/>
              <a:t>neuropeptide</a:t>
            </a:r>
            <a:r>
              <a:rPr lang="it-IT" b="0" baseline="0" dirty="0" smtClean="0"/>
              <a:t> che causa aumento dell’appetito</a:t>
            </a:r>
            <a:r>
              <a:rPr lang="it-IT" dirty="0" smtClean="0"/>
              <a:t>. </a:t>
            </a:r>
          </a:p>
          <a:p>
            <a:pPr marL="171450" indent="-171450">
              <a:buFontTx/>
              <a:buChar char="-"/>
            </a:pPr>
            <a:endParaRPr lang="it-IT" dirty="0" smtClean="0"/>
          </a:p>
          <a:p>
            <a:pPr marL="0" indent="0">
              <a:buFontTx/>
              <a:buNone/>
            </a:pPr>
            <a:r>
              <a:rPr lang="it-IT" dirty="0" smtClean="0"/>
              <a:t>L'effetto netto della </a:t>
            </a:r>
            <a:r>
              <a:rPr lang="it-IT" dirty="0" err="1" smtClean="0"/>
              <a:t>leptina</a:t>
            </a:r>
            <a:r>
              <a:rPr lang="it-IT" dirty="0" smtClean="0"/>
              <a:t>, mediata in parte attraverso l'inibizione dell'AMPK, è di ridurre l'appetito, aumentare l'ossidazione degli acidi grassi e ridurre il peso. La </a:t>
            </a:r>
            <a:r>
              <a:rPr lang="it-IT" dirty="0" err="1" smtClean="0"/>
              <a:t>leptina</a:t>
            </a:r>
            <a:r>
              <a:rPr lang="it-IT" dirty="0" smtClean="0"/>
              <a:t> agisce anche centralmente per aumentare l'azione dell'insulina nel fegato. αMSH, ormone stimolante α-melanocita; ORX, </a:t>
            </a:r>
            <a:r>
              <a:rPr lang="it-IT" dirty="0" err="1" smtClean="0"/>
              <a:t>orexina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A3397-F574-D349-967F-093F00683E3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6006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hr-HR" dirty="0" smtClean="0"/>
              <a:t>10.1523/JNEUROSCI.2336-11.2011</a:t>
            </a:r>
          </a:p>
          <a:p>
            <a:endParaRPr lang="hr-HR" dirty="0" smtClean="0"/>
          </a:p>
          <a:p>
            <a:r>
              <a:rPr lang="it-IT" dirty="0" smtClean="0"/>
              <a:t>La </a:t>
            </a:r>
            <a:r>
              <a:rPr lang="it-IT" dirty="0" err="1" smtClean="0"/>
              <a:t>leptina</a:t>
            </a:r>
            <a:r>
              <a:rPr lang="it-IT" dirty="0" smtClean="0"/>
              <a:t> raggiunge l'ipotalamo e si lega ai recettori della </a:t>
            </a:r>
            <a:r>
              <a:rPr lang="it-IT" dirty="0" err="1" smtClean="0"/>
              <a:t>leptina</a:t>
            </a:r>
            <a:r>
              <a:rPr lang="it-IT" dirty="0" smtClean="0"/>
              <a:t> (</a:t>
            </a:r>
            <a:r>
              <a:rPr lang="it-IT" dirty="0" err="1" smtClean="0"/>
              <a:t>LRb</a:t>
            </a:r>
            <a:r>
              <a:rPr lang="it-IT" dirty="0" smtClean="0"/>
              <a:t>) nei neuroni POMC dell'ARH (nucleo arcuato dell’ipotalamo) per aumentare la secrezione di α-MSH </a:t>
            </a:r>
            <a:r>
              <a:rPr lang="it-IT" dirty="0" smtClean="0"/>
              <a:t>(</a:t>
            </a:r>
            <a:r>
              <a:rPr lang="it-IT" dirty="0" err="1" smtClean="0"/>
              <a:t>melanocortina</a:t>
            </a:r>
            <a:r>
              <a:rPr lang="it-IT" dirty="0" smtClean="0"/>
              <a:t>)</a:t>
            </a:r>
            <a:r>
              <a:rPr lang="it-IT" dirty="0" smtClean="0"/>
              <a:t>, che a sua volta attiva direttamente i recettori della </a:t>
            </a:r>
            <a:r>
              <a:rPr lang="it-IT" dirty="0" err="1" smtClean="0"/>
              <a:t>melanocortina</a:t>
            </a:r>
            <a:r>
              <a:rPr lang="it-IT" dirty="0" smtClean="0"/>
              <a:t> (MC4R) nei nuclei ipotalamici </a:t>
            </a:r>
            <a:r>
              <a:rPr lang="it-IT" dirty="0" err="1" smtClean="0"/>
              <a:t>paraventricolare</a:t>
            </a:r>
            <a:r>
              <a:rPr lang="it-IT" dirty="0" smtClean="0"/>
              <a:t> o (PVN), </a:t>
            </a:r>
            <a:r>
              <a:rPr lang="it-IT" dirty="0" err="1" smtClean="0"/>
              <a:t>dorsomediale</a:t>
            </a:r>
            <a:r>
              <a:rPr lang="it-IT" dirty="0" smtClean="0"/>
              <a:t> (DMH) e </a:t>
            </a:r>
            <a:r>
              <a:rPr lang="it-IT" dirty="0" err="1" smtClean="0"/>
              <a:t>intramediolaterale</a:t>
            </a:r>
            <a:r>
              <a:rPr lang="it-IT" dirty="0" smtClean="0"/>
              <a:t> (IML). </a:t>
            </a:r>
          </a:p>
          <a:p>
            <a:r>
              <a:rPr lang="it-IT" dirty="0" smtClean="0"/>
              <a:t>L'attivazione dell'MC4R media quindi il l’attivazione del sistema simpatico periferico, probabilmente attraverso processi di segnalazione sia diretti che indiretti.</a:t>
            </a:r>
          </a:p>
          <a:p>
            <a:r>
              <a:rPr lang="it-IT" dirty="0" smtClean="0"/>
              <a:t>Il rilascio di </a:t>
            </a:r>
            <a:r>
              <a:rPr lang="it-IT" dirty="0" err="1" smtClean="0"/>
              <a:t>nordrenalina</a:t>
            </a:r>
            <a:r>
              <a:rPr lang="it-IT" baseline="0" dirty="0" smtClean="0"/>
              <a:t> (non mostrato; vedi prossima slide) </a:t>
            </a:r>
            <a:r>
              <a:rPr lang="it-IT" dirty="0" smtClean="0"/>
              <a:t>causa una maggiore espressione e attività della </a:t>
            </a:r>
            <a:r>
              <a:rPr lang="it-IT" dirty="0" err="1" smtClean="0"/>
              <a:t>termogenina</a:t>
            </a:r>
            <a:r>
              <a:rPr lang="it-IT" dirty="0" smtClean="0"/>
              <a:t> (UCP-1) mitocondriale nel tessuto adiposo bruno (BAT),</a:t>
            </a:r>
            <a:r>
              <a:rPr lang="it-IT" baseline="0" dirty="0" smtClean="0"/>
              <a:t> con aumento della termogenesi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A3397-F574-D349-967F-093F00683E3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9494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Principi di biochimica di </a:t>
            </a:r>
            <a:r>
              <a:rPr lang="it-IT" dirty="0" err="1" smtClean="0"/>
              <a:t>Lehninger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A3397-F574-D349-967F-093F00683E3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7277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5190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713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3143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2050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7060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8339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6031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6878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2247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50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1711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6CA1D-638C-D24E-8D27-C592550CED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889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olo 6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dirty="0" smtClean="0">
                <a:latin typeface="Calibri" charset="0"/>
              </a:rPr>
              <a:t>Lezione 21</a:t>
            </a:r>
            <a:endParaRPr lang="it-IT" dirty="0">
              <a:latin typeface="Calibri" charset="0"/>
            </a:endParaRPr>
          </a:p>
        </p:txBody>
      </p:sp>
      <p:sp>
        <p:nvSpPr>
          <p:cNvPr id="8" name="Sottotitolo 7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>
              <a:defRPr/>
            </a:pPr>
            <a:r>
              <a:rPr lang="it-IT" dirty="0" err="1" smtClean="0"/>
              <a:t>Leptina</a:t>
            </a:r>
            <a:endParaRPr lang="it-IT" dirty="0" smtClean="0"/>
          </a:p>
          <a:p>
            <a:pPr>
              <a:defRPr/>
            </a:pPr>
            <a:r>
              <a:rPr lang="it-IT" dirty="0" smtClean="0"/>
              <a:t>Obesità</a:t>
            </a:r>
          </a:p>
          <a:p>
            <a:pPr>
              <a:defRPr/>
            </a:pPr>
            <a:r>
              <a:rPr lang="it-IT" dirty="0" err="1" smtClean="0"/>
              <a:t>Lipotossicità</a:t>
            </a:r>
            <a:endParaRPr lang="it-IT" dirty="0"/>
          </a:p>
        </p:txBody>
      </p:sp>
      <p:sp>
        <p:nvSpPr>
          <p:cNvPr id="96259" name="Segnaposto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18/11/2019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96260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>
                <a:solidFill>
                  <a:srgbClr val="898989"/>
                </a:solidFill>
                <a:latin typeface="Calibri" charset="0"/>
              </a:rPr>
              <a:t>091FA - BIOCHIMICA APPLICATA MEDICA  </a:t>
            </a:r>
          </a:p>
        </p:txBody>
      </p:sp>
      <p:sp>
        <p:nvSpPr>
          <p:cNvPr id="96261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8137C2C-19B4-2540-8B14-3C66E5A1640C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1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998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Effetti della </a:t>
            </a:r>
            <a:r>
              <a:rPr lang="it-IT" dirty="0" err="1" smtClean="0"/>
              <a:t>leptina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Stimolazione dei neuroni ipotalamici del </a:t>
            </a:r>
            <a:r>
              <a:rPr lang="it-IT" b="1" dirty="0" smtClean="0"/>
              <a:t>nucleo </a:t>
            </a:r>
            <a:r>
              <a:rPr lang="it-IT" b="1" dirty="0" err="1" smtClean="0"/>
              <a:t>paraventricolare</a:t>
            </a:r>
            <a:endParaRPr lang="it-IT" b="1" dirty="0" smtClean="0"/>
          </a:p>
          <a:p>
            <a:pPr lvl="1"/>
            <a:r>
              <a:rPr lang="it-IT" dirty="0" smtClean="0"/>
              <a:t>aumenta </a:t>
            </a:r>
            <a:r>
              <a:rPr lang="it-IT" dirty="0" err="1" smtClean="0"/>
              <a:t>CRH</a:t>
            </a:r>
            <a:r>
              <a:rPr lang="it-IT" dirty="0" err="1" smtClean="0">
                <a:sym typeface="Wingdings"/>
              </a:rPr>
              <a:t>ACTHcortisolo</a:t>
            </a:r>
            <a:endParaRPr lang="it-IT" dirty="0" smtClean="0">
              <a:sym typeface="Wingdings"/>
            </a:endParaRPr>
          </a:p>
          <a:p>
            <a:pPr lvl="2"/>
            <a:r>
              <a:rPr lang="it-IT" dirty="0" smtClean="0">
                <a:sym typeface="Wingdings"/>
              </a:rPr>
              <a:t>situazione </a:t>
            </a:r>
            <a:r>
              <a:rPr lang="it-IT" u="sng" dirty="0" smtClean="0">
                <a:sym typeface="Wingdings"/>
              </a:rPr>
              <a:t>equivalente</a:t>
            </a:r>
            <a:r>
              <a:rPr lang="it-IT" dirty="0" smtClean="0">
                <a:sym typeface="Wingdings"/>
              </a:rPr>
              <a:t> di stress </a:t>
            </a:r>
          </a:p>
          <a:p>
            <a:pPr lvl="1"/>
            <a:r>
              <a:rPr lang="it-IT" dirty="0" smtClean="0">
                <a:sym typeface="Wingdings"/>
              </a:rPr>
              <a:t>aumenta TRHTSHT3</a:t>
            </a:r>
          </a:p>
          <a:p>
            <a:pPr lvl="2"/>
            <a:r>
              <a:rPr lang="it-IT" dirty="0" smtClean="0">
                <a:sym typeface="Wingdings"/>
              </a:rPr>
              <a:t>aumenta il </a:t>
            </a:r>
            <a:r>
              <a:rPr lang="it-IT" u="sng" dirty="0" smtClean="0">
                <a:sym typeface="Wingdings"/>
              </a:rPr>
              <a:t>metabolismo basale</a:t>
            </a:r>
          </a:p>
          <a:p>
            <a:r>
              <a:rPr lang="it-IT" dirty="0" smtClean="0">
                <a:sym typeface="Wingdings"/>
              </a:rPr>
              <a:t>Stimolazione del sistema nervoso simpatico</a:t>
            </a:r>
          </a:p>
          <a:p>
            <a:pPr lvl="1"/>
            <a:r>
              <a:rPr lang="it-IT" dirty="0" smtClean="0">
                <a:sym typeface="Wingdings"/>
              </a:rPr>
              <a:t>aumenta il rilascio periferico di noradrenalina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4102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5814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L’effetto netto della </a:t>
            </a:r>
            <a:r>
              <a:rPr lang="it-IT" dirty="0" err="1" smtClean="0"/>
              <a:t>leptina</a:t>
            </a:r>
            <a:r>
              <a:rPr lang="it-IT" dirty="0" smtClean="0"/>
              <a:t> è</a:t>
            </a:r>
            <a:br>
              <a:rPr lang="it-IT" dirty="0" smtClean="0"/>
            </a:br>
            <a:r>
              <a:rPr lang="it-IT" sz="3100" dirty="0" smtClean="0"/>
              <a:t>Riduzione dell’appetito</a:t>
            </a:r>
            <a:br>
              <a:rPr lang="it-IT" sz="3100" dirty="0" smtClean="0"/>
            </a:br>
            <a:r>
              <a:rPr lang="it-IT" sz="3100" dirty="0" smtClean="0"/>
              <a:t> </a:t>
            </a:r>
            <a:r>
              <a:rPr lang="it-IT" sz="3100" b="1" dirty="0" smtClean="0"/>
              <a:t>Aumento del metabolismo basale per via ormonale </a:t>
            </a:r>
            <a:endParaRPr lang="it-IT" sz="3100" b="1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11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612" y="1732780"/>
            <a:ext cx="6210765" cy="462357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97200" y="1768557"/>
            <a:ext cx="2590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neuroni di secondo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7795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La </a:t>
            </a:r>
            <a:r>
              <a:rPr lang="it-IT" dirty="0" err="1" smtClean="0"/>
              <a:t>leptina</a:t>
            </a:r>
            <a:r>
              <a:rPr lang="it-IT" dirty="0" smtClean="0"/>
              <a:t> causa l’attivazione del sistema nervoso simpatico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12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00" y="1417638"/>
            <a:ext cx="66548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86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La noradrenalina attiva la lipolisi e la termogenesi adiposa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4BE4-BD7D-3F40-9B22-056AFC04D3B3}" type="slidenum">
              <a:rPr lang="it-IT" smtClean="0"/>
              <a:t>13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1653858"/>
            <a:ext cx="4622800" cy="41148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200" y="3369461"/>
            <a:ext cx="4201452" cy="184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15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Memo</a:t>
            </a:r>
            <a:br>
              <a:rPr lang="it-IT" dirty="0" smtClean="0"/>
            </a:br>
            <a:r>
              <a:rPr lang="it-IT" dirty="0" smtClean="0"/>
              <a:t>La noradrenalina attiva la AMP-</a:t>
            </a:r>
            <a:r>
              <a:rPr lang="it-IT" dirty="0" err="1" smtClean="0"/>
              <a:t>chinasi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14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8000"/>
            <a:ext cx="9144000" cy="329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78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La </a:t>
            </a:r>
            <a:r>
              <a:rPr lang="it-IT" dirty="0" err="1" smtClean="0"/>
              <a:t>leptina</a:t>
            </a:r>
            <a:r>
              <a:rPr lang="it-IT" dirty="0" smtClean="0"/>
              <a:t> stimola il consumo di grassi e potenzia l’effetto dell’insulina 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15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0" y="1631950"/>
            <a:ext cx="4673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72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La crescita degli </a:t>
            </a:r>
            <a:r>
              <a:rPr lang="it-IT" dirty="0" err="1" smtClean="0"/>
              <a:t>adipociti</a:t>
            </a:r>
            <a:r>
              <a:rPr lang="it-IT" dirty="0" smtClean="0"/>
              <a:t> è sotto controllo dell’insulina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16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498600"/>
            <a:ext cx="8763000" cy="38608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511822" y="5359400"/>
            <a:ext cx="3641629" cy="36933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it-IT" dirty="0" err="1" smtClean="0"/>
              <a:t>Hormone</a:t>
            </a:r>
            <a:r>
              <a:rPr lang="it-IT" dirty="0" smtClean="0"/>
              <a:t>-sensitive </a:t>
            </a:r>
            <a:r>
              <a:rPr lang="it-IT" dirty="0" err="1" smtClean="0"/>
              <a:t>lipase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inhibited</a:t>
            </a:r>
            <a:endParaRPr lang="it-IT" dirty="0"/>
          </a:p>
        </p:txBody>
      </p:sp>
      <p:cxnSp>
        <p:nvCxnSpPr>
          <p:cNvPr id="9" name="Connettore 7 8"/>
          <p:cNvCxnSpPr/>
          <p:nvPr/>
        </p:nvCxnSpPr>
        <p:spPr>
          <a:xfrm rot="10800000" flipV="1">
            <a:off x="5153452" y="2234066"/>
            <a:ext cx="866349" cy="423297"/>
          </a:xfrm>
          <a:prstGeom prst="curvedConnector3">
            <a:avLst>
              <a:gd name="adj1" fmla="val 88011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918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Meccanismi molecolari della crescita dell’</a:t>
            </a:r>
            <a:r>
              <a:rPr lang="it-IT" dirty="0" err="1" smtClean="0"/>
              <a:t>adipocita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56150"/>
          </a:xfrm>
        </p:spPr>
        <p:txBody>
          <a:bodyPr>
            <a:normAutofit fontScale="92500"/>
          </a:bodyPr>
          <a:lstStyle/>
          <a:p>
            <a:pPr marL="514297" indent="-514297">
              <a:buFont typeface="+mj-lt"/>
              <a:buAutoNum type="arabicPeriod"/>
            </a:pPr>
            <a:r>
              <a:rPr lang="it-IT" dirty="0"/>
              <a:t>L'insulina attiva il suo recettore</a:t>
            </a:r>
          </a:p>
          <a:p>
            <a:pPr marL="914347" lvl="1" indent="-514297"/>
            <a:r>
              <a:rPr lang="it-IT" dirty="0"/>
              <a:t>La lipolisi è inibita</a:t>
            </a:r>
          </a:p>
          <a:p>
            <a:pPr marL="514297" indent="-514297">
              <a:buFont typeface="+mj-lt"/>
              <a:buAutoNum type="arabicPeriod"/>
            </a:pPr>
            <a:r>
              <a:rPr lang="it-IT" dirty="0"/>
              <a:t>i </a:t>
            </a:r>
            <a:r>
              <a:rPr lang="it-IT" dirty="0" err="1"/>
              <a:t>triacilgliceroli</a:t>
            </a:r>
            <a:r>
              <a:rPr lang="it-IT" dirty="0"/>
              <a:t> vengono </a:t>
            </a:r>
            <a:r>
              <a:rPr lang="it-IT" dirty="0" smtClean="0"/>
              <a:t>trattenuti nella cellula</a:t>
            </a:r>
            <a:endParaRPr lang="it-IT" dirty="0"/>
          </a:p>
          <a:p>
            <a:pPr marL="514297" indent="-514297">
              <a:buFont typeface="+mj-lt"/>
              <a:buAutoNum type="arabicPeriod"/>
            </a:pPr>
            <a:r>
              <a:rPr lang="it-IT" dirty="0" smtClean="0"/>
              <a:t>La </a:t>
            </a:r>
            <a:r>
              <a:rPr lang="it-IT" dirty="0"/>
              <a:t>lipoproteina lipasi è </a:t>
            </a:r>
            <a:r>
              <a:rPr lang="it-IT" dirty="0" smtClean="0"/>
              <a:t>attivata (</a:t>
            </a:r>
            <a:r>
              <a:rPr lang="it-IT" i="1" dirty="0" smtClean="0"/>
              <a:t>da descrivere in seguito</a:t>
            </a:r>
            <a:r>
              <a:rPr lang="it-IT" dirty="0" smtClean="0"/>
              <a:t>)</a:t>
            </a:r>
            <a:endParaRPr lang="it-IT" dirty="0"/>
          </a:p>
          <a:p>
            <a:pPr marL="914347" lvl="1" indent="-514297"/>
            <a:r>
              <a:rPr lang="it-IT" dirty="0"/>
              <a:t>maggiore assorbimento di acidi grassi liberi dalle lipoproteine</a:t>
            </a:r>
          </a:p>
          <a:p>
            <a:pPr marL="514297" indent="-514297">
              <a:buFont typeface="+mj-lt"/>
              <a:buAutoNum type="arabicPeriod"/>
            </a:pPr>
            <a:r>
              <a:rPr lang="it-IT" dirty="0"/>
              <a:t>GLUT4 </a:t>
            </a:r>
            <a:r>
              <a:rPr lang="it-IT" dirty="0" smtClean="0"/>
              <a:t>trasloca </a:t>
            </a:r>
            <a:r>
              <a:rPr lang="it-IT" dirty="0"/>
              <a:t>sulla membrana plasmatica</a:t>
            </a:r>
          </a:p>
          <a:p>
            <a:pPr marL="914347" lvl="1" indent="-514297"/>
            <a:r>
              <a:rPr lang="it-IT" dirty="0"/>
              <a:t>maggiore assorbimento di glucosio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7509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L’insulina regola anche la funzione ormonale degli </a:t>
            </a:r>
            <a:r>
              <a:rPr lang="it-IT" dirty="0" err="1" smtClean="0"/>
              <a:t>adipociti</a:t>
            </a:r>
            <a:r>
              <a:rPr lang="it-IT" dirty="0" smtClean="0"/>
              <a:t> bianchi </a:t>
            </a:r>
            <a:endParaRPr lang="it-IT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L’insulina aumenta l’espressione della </a:t>
            </a:r>
            <a:r>
              <a:rPr lang="it-IT" dirty="0" err="1" smtClean="0">
                <a:solidFill>
                  <a:schemeClr val="tx1"/>
                </a:solidFill>
              </a:rPr>
              <a:t>leptina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4BE4-BD7D-3F40-9B22-056AFC04D3B3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064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4BE4-BD7D-3F40-9B22-056AFC04D3B3}" type="slidenum">
              <a:rPr lang="it-IT" smtClean="0"/>
              <a:t>19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0"/>
            <a:ext cx="6927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55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5626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Leptina</a:t>
            </a:r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7200" y="846775"/>
            <a:ext cx="4248902" cy="5715735"/>
          </a:xfrm>
        </p:spPr>
        <p:txBody>
          <a:bodyPr>
            <a:noAutofit/>
          </a:bodyPr>
          <a:lstStyle/>
          <a:p>
            <a:r>
              <a:rPr lang="it-IT" sz="2000" dirty="0" err="1"/>
              <a:t>Leptin</a:t>
            </a:r>
            <a:r>
              <a:rPr lang="it-IT" sz="2000" dirty="0"/>
              <a:t> (from </a:t>
            </a:r>
            <a:r>
              <a:rPr lang="it-IT" sz="2000" dirty="0" err="1"/>
              <a:t>Greek</a:t>
            </a:r>
            <a:r>
              <a:rPr lang="it-IT" sz="2000" dirty="0"/>
              <a:t> </a:t>
            </a:r>
            <a:r>
              <a:rPr lang="it-IT" sz="2000" dirty="0" err="1"/>
              <a:t>λε</a:t>
            </a:r>
            <a:r>
              <a:rPr lang="it-IT" sz="2000" dirty="0"/>
              <a:t>π</a:t>
            </a:r>
            <a:r>
              <a:rPr lang="it-IT" sz="2000" dirty="0" err="1"/>
              <a:t>τός</a:t>
            </a:r>
            <a:r>
              <a:rPr lang="it-IT" sz="2000" dirty="0"/>
              <a:t> </a:t>
            </a:r>
            <a:r>
              <a:rPr lang="it-IT" sz="2000" dirty="0" err="1"/>
              <a:t>leptos</a:t>
            </a:r>
            <a:r>
              <a:rPr lang="it-IT" sz="2000" dirty="0"/>
              <a:t>, "</a:t>
            </a:r>
            <a:r>
              <a:rPr lang="it-IT" sz="2000" dirty="0" err="1"/>
              <a:t>thin</a:t>
            </a:r>
            <a:r>
              <a:rPr lang="it-IT" sz="2000" dirty="0"/>
              <a:t>"), "the </a:t>
            </a:r>
            <a:r>
              <a:rPr lang="it-IT" sz="2000" dirty="0" err="1"/>
              <a:t>hormone</a:t>
            </a:r>
            <a:r>
              <a:rPr lang="it-IT" sz="2000" dirty="0"/>
              <a:t> of </a:t>
            </a:r>
            <a:r>
              <a:rPr lang="it-IT" sz="2000" dirty="0" err="1"/>
              <a:t>energy</a:t>
            </a:r>
            <a:r>
              <a:rPr lang="it-IT" sz="2000" dirty="0"/>
              <a:t> </a:t>
            </a:r>
            <a:r>
              <a:rPr lang="it-IT" sz="2000" dirty="0" err="1" smtClean="0"/>
              <a:t>expenditure</a:t>
            </a:r>
            <a:r>
              <a:rPr lang="it-IT" sz="2000" dirty="0" smtClean="0"/>
              <a:t>”, </a:t>
            </a:r>
            <a:r>
              <a:rPr lang="it-IT" sz="2000" dirty="0" err="1"/>
              <a:t>is</a:t>
            </a:r>
            <a:r>
              <a:rPr lang="it-IT" sz="2000" dirty="0"/>
              <a:t> a </a:t>
            </a:r>
            <a:r>
              <a:rPr lang="it-IT" sz="2000" dirty="0" err="1"/>
              <a:t>hormone</a:t>
            </a:r>
            <a:r>
              <a:rPr lang="it-IT" sz="2000" dirty="0"/>
              <a:t> </a:t>
            </a:r>
            <a:r>
              <a:rPr lang="it-IT" sz="2000" dirty="0" err="1"/>
              <a:t>predominantly</a:t>
            </a:r>
            <a:r>
              <a:rPr lang="it-IT" sz="2000" dirty="0"/>
              <a:t> made by adipose </a:t>
            </a:r>
            <a:r>
              <a:rPr lang="it-IT" sz="2000" dirty="0" err="1"/>
              <a:t>cells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helps</a:t>
            </a:r>
            <a:r>
              <a:rPr lang="it-IT" sz="2000" dirty="0"/>
              <a:t> to </a:t>
            </a:r>
            <a:r>
              <a:rPr lang="it-IT" sz="2000" b="1" dirty="0" err="1"/>
              <a:t>regulate</a:t>
            </a:r>
            <a:r>
              <a:rPr lang="it-IT" sz="2000" b="1" dirty="0"/>
              <a:t> </a:t>
            </a:r>
            <a:r>
              <a:rPr lang="it-IT" sz="2000" b="1" dirty="0" err="1"/>
              <a:t>energy</a:t>
            </a:r>
            <a:r>
              <a:rPr lang="it-IT" sz="2000" b="1" dirty="0"/>
              <a:t> balance by </a:t>
            </a:r>
            <a:r>
              <a:rPr lang="it-IT" sz="2000" b="1" dirty="0" err="1"/>
              <a:t>inhibiting</a:t>
            </a:r>
            <a:r>
              <a:rPr lang="it-IT" sz="2000" b="1" dirty="0"/>
              <a:t> </a:t>
            </a:r>
            <a:r>
              <a:rPr lang="it-IT" sz="2000" b="1" dirty="0" err="1"/>
              <a:t>hunger</a:t>
            </a:r>
            <a:r>
              <a:rPr lang="it-IT" sz="2000" dirty="0"/>
              <a:t>. </a:t>
            </a:r>
            <a:endParaRPr lang="it-IT" sz="2000" dirty="0" smtClean="0"/>
          </a:p>
          <a:p>
            <a:r>
              <a:rPr lang="it-IT" sz="2000" dirty="0" err="1" smtClean="0"/>
              <a:t>Leptin</a:t>
            </a:r>
            <a:r>
              <a:rPr lang="it-IT" sz="2000" dirty="0" smtClean="0"/>
              <a:t> </a:t>
            </a:r>
            <a:r>
              <a:rPr lang="it-IT" sz="2000" b="1" dirty="0" err="1"/>
              <a:t>is</a:t>
            </a:r>
            <a:r>
              <a:rPr lang="it-IT" sz="2000" b="1" dirty="0"/>
              <a:t> </a:t>
            </a:r>
            <a:r>
              <a:rPr lang="it-IT" sz="2000" b="1" dirty="0" err="1"/>
              <a:t>opposed</a:t>
            </a:r>
            <a:r>
              <a:rPr lang="it-IT" sz="2000" b="1" dirty="0"/>
              <a:t> </a:t>
            </a:r>
            <a:r>
              <a:rPr lang="it-IT" sz="2000" dirty="0"/>
              <a:t>by the </a:t>
            </a:r>
            <a:r>
              <a:rPr lang="it-IT" sz="2000" dirty="0" err="1"/>
              <a:t>actions</a:t>
            </a:r>
            <a:r>
              <a:rPr lang="it-IT" sz="2000" dirty="0"/>
              <a:t> of the </a:t>
            </a:r>
            <a:r>
              <a:rPr lang="it-IT" sz="2000" b="1" dirty="0" err="1"/>
              <a:t>hormone</a:t>
            </a:r>
            <a:r>
              <a:rPr lang="it-IT" sz="2000" b="1" dirty="0"/>
              <a:t> </a:t>
            </a:r>
            <a:r>
              <a:rPr lang="it-IT" sz="2000" b="1" dirty="0" err="1"/>
              <a:t>ghrelin</a:t>
            </a:r>
            <a:r>
              <a:rPr lang="it-IT" sz="2000" b="1" dirty="0"/>
              <a:t>, the "</a:t>
            </a:r>
            <a:r>
              <a:rPr lang="it-IT" sz="2000" b="1" dirty="0" err="1"/>
              <a:t>hunger</a:t>
            </a:r>
            <a:r>
              <a:rPr lang="it-IT" sz="2000" b="1" dirty="0"/>
              <a:t> </a:t>
            </a:r>
            <a:r>
              <a:rPr lang="it-IT" sz="2000" b="1" dirty="0" err="1"/>
              <a:t>hormone</a:t>
            </a:r>
            <a:r>
              <a:rPr lang="it-IT" sz="2000" b="1" dirty="0"/>
              <a:t>"</a:t>
            </a:r>
            <a:r>
              <a:rPr lang="it-IT" sz="2000" dirty="0"/>
              <a:t>. </a:t>
            </a:r>
            <a:endParaRPr lang="it-IT" sz="2000" dirty="0" smtClean="0"/>
          </a:p>
          <a:p>
            <a:r>
              <a:rPr lang="it-IT" sz="2000" dirty="0" err="1" smtClean="0"/>
              <a:t>Both</a:t>
            </a:r>
            <a:r>
              <a:rPr lang="it-IT" sz="2000" dirty="0" smtClean="0"/>
              <a:t> </a:t>
            </a:r>
            <a:r>
              <a:rPr lang="it-IT" sz="2000" dirty="0" err="1"/>
              <a:t>hormones</a:t>
            </a:r>
            <a:r>
              <a:rPr lang="it-IT" sz="2000" dirty="0"/>
              <a:t> </a:t>
            </a:r>
            <a:r>
              <a:rPr lang="it-IT" sz="2000" dirty="0" err="1"/>
              <a:t>act</a:t>
            </a:r>
            <a:r>
              <a:rPr lang="it-IT" sz="2000" dirty="0"/>
              <a:t> on </a:t>
            </a:r>
            <a:r>
              <a:rPr lang="it-IT" sz="2000" dirty="0" err="1"/>
              <a:t>receptors</a:t>
            </a:r>
            <a:r>
              <a:rPr lang="it-IT" sz="2000" dirty="0"/>
              <a:t> in </a:t>
            </a:r>
            <a:r>
              <a:rPr lang="it-IT" sz="2000" b="1" dirty="0"/>
              <a:t>the arcuate </a:t>
            </a:r>
            <a:r>
              <a:rPr lang="it-IT" sz="2000" b="1" dirty="0" err="1"/>
              <a:t>nucleus</a:t>
            </a:r>
            <a:r>
              <a:rPr lang="it-IT" sz="2000" b="1" dirty="0"/>
              <a:t> of the </a:t>
            </a:r>
            <a:r>
              <a:rPr lang="it-IT" sz="2000" b="1" dirty="0" err="1"/>
              <a:t>hypothalamus</a:t>
            </a:r>
            <a:r>
              <a:rPr lang="it-IT" sz="2000" dirty="0" smtClean="0"/>
              <a:t>. </a:t>
            </a:r>
          </a:p>
          <a:p>
            <a:r>
              <a:rPr lang="it-IT" sz="2000" b="1" dirty="0" smtClean="0"/>
              <a:t>In </a:t>
            </a:r>
            <a:r>
              <a:rPr lang="it-IT" sz="2000" b="1" dirty="0" err="1"/>
              <a:t>obesity</a:t>
            </a:r>
            <a:r>
              <a:rPr lang="it-IT" sz="2000" b="1" dirty="0"/>
              <a:t>, a </a:t>
            </a:r>
            <a:r>
              <a:rPr lang="it-IT" sz="2000" b="1" dirty="0" err="1"/>
              <a:t>decreased</a:t>
            </a:r>
            <a:r>
              <a:rPr lang="it-IT" sz="2000" b="1" dirty="0"/>
              <a:t> </a:t>
            </a:r>
            <a:r>
              <a:rPr lang="it-IT" sz="2000" b="1" dirty="0" err="1"/>
              <a:t>sensitivity</a:t>
            </a:r>
            <a:r>
              <a:rPr lang="it-IT" sz="2000" b="1" dirty="0"/>
              <a:t> to </a:t>
            </a:r>
            <a:r>
              <a:rPr lang="it-IT" sz="2000" b="1" dirty="0" err="1"/>
              <a:t>leptin</a:t>
            </a:r>
            <a:r>
              <a:rPr lang="it-IT" sz="2000" b="1" dirty="0"/>
              <a:t> </a:t>
            </a:r>
            <a:r>
              <a:rPr lang="it-IT" sz="2000" b="1" dirty="0" err="1"/>
              <a:t>occurs</a:t>
            </a:r>
            <a:r>
              <a:rPr lang="it-IT" sz="2000" b="1" dirty="0"/>
              <a:t> </a:t>
            </a:r>
            <a:r>
              <a:rPr lang="it-IT" sz="2000" dirty="0"/>
              <a:t>(</a:t>
            </a:r>
            <a:r>
              <a:rPr lang="it-IT" sz="2000" dirty="0" err="1"/>
              <a:t>similar</a:t>
            </a:r>
            <a:r>
              <a:rPr lang="it-IT" sz="2000" dirty="0"/>
              <a:t> to </a:t>
            </a:r>
            <a:r>
              <a:rPr lang="it-IT" sz="2000" dirty="0" err="1"/>
              <a:t>insulin</a:t>
            </a:r>
            <a:r>
              <a:rPr lang="it-IT" sz="2000" dirty="0"/>
              <a:t> </a:t>
            </a:r>
            <a:r>
              <a:rPr lang="it-IT" sz="2000" dirty="0" err="1"/>
              <a:t>resistance</a:t>
            </a:r>
            <a:r>
              <a:rPr lang="it-IT" sz="2000" dirty="0"/>
              <a:t> in </a:t>
            </a:r>
            <a:r>
              <a:rPr lang="it-IT" sz="2000" dirty="0" err="1"/>
              <a:t>type</a:t>
            </a:r>
            <a:r>
              <a:rPr lang="it-IT" sz="2000" dirty="0"/>
              <a:t> 2 </a:t>
            </a:r>
            <a:r>
              <a:rPr lang="it-IT" sz="2000" dirty="0" err="1"/>
              <a:t>diabetes</a:t>
            </a:r>
            <a:r>
              <a:rPr lang="it-IT" sz="2000" dirty="0"/>
              <a:t>), </a:t>
            </a:r>
            <a:r>
              <a:rPr lang="it-IT" sz="2000" dirty="0" err="1"/>
              <a:t>resulting</a:t>
            </a:r>
            <a:r>
              <a:rPr lang="it-IT" sz="2000" dirty="0"/>
              <a:t> in </a:t>
            </a:r>
            <a:r>
              <a:rPr lang="it-IT" sz="2000" b="1" dirty="0"/>
              <a:t>an </a:t>
            </a:r>
            <a:r>
              <a:rPr lang="it-IT" sz="2000" b="1" dirty="0" err="1"/>
              <a:t>inability</a:t>
            </a:r>
            <a:r>
              <a:rPr lang="it-IT" sz="2000" b="1" dirty="0"/>
              <a:t> to </a:t>
            </a:r>
            <a:r>
              <a:rPr lang="it-IT" sz="2000" b="1" dirty="0" err="1"/>
              <a:t>detect</a:t>
            </a:r>
            <a:r>
              <a:rPr lang="it-IT" sz="2000" b="1" dirty="0"/>
              <a:t> </a:t>
            </a:r>
            <a:r>
              <a:rPr lang="it-IT" sz="2000" b="1" dirty="0" err="1"/>
              <a:t>satiety</a:t>
            </a:r>
            <a:r>
              <a:rPr lang="it-IT" sz="2000" b="1" dirty="0"/>
              <a:t> </a:t>
            </a:r>
            <a:r>
              <a:rPr lang="it-IT" sz="2000" dirty="0" err="1"/>
              <a:t>despite</a:t>
            </a:r>
            <a:r>
              <a:rPr lang="it-IT" sz="2000" dirty="0"/>
              <a:t> high </a:t>
            </a:r>
            <a:r>
              <a:rPr lang="it-IT" sz="2000" dirty="0" err="1"/>
              <a:t>energy</a:t>
            </a:r>
            <a:r>
              <a:rPr lang="it-IT" sz="2000" dirty="0"/>
              <a:t> </a:t>
            </a:r>
            <a:r>
              <a:rPr lang="it-IT" sz="2000" dirty="0" err="1"/>
              <a:t>stores</a:t>
            </a:r>
            <a:r>
              <a:rPr lang="it-IT" sz="2000" dirty="0"/>
              <a:t> and high </a:t>
            </a:r>
            <a:r>
              <a:rPr lang="it-IT" sz="2000" dirty="0" err="1"/>
              <a:t>levels</a:t>
            </a:r>
            <a:r>
              <a:rPr lang="it-IT" sz="2000" dirty="0"/>
              <a:t> of </a:t>
            </a:r>
            <a:r>
              <a:rPr lang="it-IT" sz="2000" dirty="0" err="1"/>
              <a:t>leptin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4BE4-BD7D-3F40-9B22-056AFC04D3B3}" type="slidenum">
              <a:rPr lang="it-IT" smtClean="0"/>
              <a:t>2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253" y="1970664"/>
            <a:ext cx="3694196" cy="28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58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Gli effetti della </a:t>
            </a:r>
            <a:r>
              <a:rPr lang="it-IT" dirty="0" err="1" smtClean="0"/>
              <a:t>leptina</a:t>
            </a:r>
            <a:r>
              <a:rPr lang="it-IT" dirty="0" smtClean="0"/>
              <a:t> sulle cellule beta delle isole di </a:t>
            </a:r>
            <a:r>
              <a:rPr lang="it-IT" dirty="0" err="1" smtClean="0"/>
              <a:t>Langerhans</a:t>
            </a:r>
            <a:endParaRPr lang="it-IT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INIBIZIONE FUNZIONALE</a:t>
            </a:r>
          </a:p>
          <a:p>
            <a:r>
              <a:rPr lang="it-IT" dirty="0" smtClean="0"/>
              <a:t>IPOTROFIA</a:t>
            </a:r>
          </a:p>
          <a:p>
            <a:r>
              <a:rPr lang="it-IT" dirty="0" smtClean="0"/>
              <a:t>deficit di rilascio d’insulina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4BE4-BD7D-3F40-9B22-056AFC04D3B3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5682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65966"/>
          </a:xfrm>
        </p:spPr>
        <p:txBody>
          <a:bodyPr>
            <a:noAutofit/>
          </a:bodyPr>
          <a:lstStyle/>
          <a:p>
            <a:r>
              <a:rPr lang="it-IT" sz="3600" dirty="0" smtClean="0"/>
              <a:t>Se aumenta la massa adiposa e la </a:t>
            </a:r>
            <a:r>
              <a:rPr lang="it-IT" sz="3600" dirty="0" err="1" smtClean="0"/>
              <a:t>leptina</a:t>
            </a:r>
            <a:r>
              <a:rPr lang="it-IT" sz="3600" dirty="0" smtClean="0"/>
              <a:t>, si riduce il rilascio dell’insulina, e si pone un freno alla crescita del tessuto adiposo</a:t>
            </a:r>
            <a:endParaRPr lang="it-IT" sz="36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21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651" y="2635389"/>
            <a:ext cx="5697099" cy="408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95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L’obesità è legata alla resistenza alla </a:t>
            </a:r>
            <a:r>
              <a:rPr lang="it-IT" dirty="0" err="1" smtClean="0"/>
              <a:t>leptina</a:t>
            </a:r>
            <a:r>
              <a:rPr lang="it-IT" dirty="0" smtClean="0"/>
              <a:t>  </a:t>
            </a:r>
            <a:endParaRPr lang="it-IT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297" indent="-514297">
              <a:buFont typeface="+mj-lt"/>
              <a:buAutoNum type="alphaUcPeriod"/>
            </a:pPr>
            <a:r>
              <a:rPr lang="en-GB" dirty="0" err="1">
                <a:latin typeface="Arial" charset="0"/>
                <a:cs typeface="msgothic" charset="0"/>
              </a:rPr>
              <a:t>Negli</a:t>
            </a:r>
            <a:r>
              <a:rPr lang="en-GB" dirty="0">
                <a:latin typeface="Arial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cs typeface="msgothic" charset="0"/>
              </a:rPr>
              <a:t>individui</a:t>
            </a:r>
            <a:r>
              <a:rPr lang="en-GB" dirty="0">
                <a:latin typeface="Arial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cs typeface="msgothic" charset="0"/>
              </a:rPr>
              <a:t>sensibili</a:t>
            </a:r>
            <a:r>
              <a:rPr lang="en-GB" dirty="0">
                <a:latin typeface="Arial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cs typeface="msgothic" charset="0"/>
              </a:rPr>
              <a:t>alla</a:t>
            </a:r>
            <a:r>
              <a:rPr lang="en-GB" dirty="0">
                <a:latin typeface="Arial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cs typeface="msgothic" charset="0"/>
              </a:rPr>
              <a:t>leptina</a:t>
            </a:r>
            <a:r>
              <a:rPr lang="en-GB" dirty="0">
                <a:latin typeface="Arial" charset="0"/>
                <a:cs typeface="msgothic" charset="0"/>
              </a:rPr>
              <a:t>, la </a:t>
            </a:r>
            <a:r>
              <a:rPr lang="en-GB" dirty="0" err="1">
                <a:latin typeface="Arial" charset="0"/>
                <a:cs typeface="msgothic" charset="0"/>
              </a:rPr>
              <a:t>secrezione</a:t>
            </a:r>
            <a:r>
              <a:rPr lang="en-GB" dirty="0">
                <a:latin typeface="Arial" charset="0"/>
                <a:cs typeface="msgothic" charset="0"/>
              </a:rPr>
              <a:t> di </a:t>
            </a:r>
            <a:r>
              <a:rPr lang="en-GB" dirty="0" err="1">
                <a:latin typeface="Arial" charset="0"/>
                <a:cs typeface="msgothic" charset="0"/>
              </a:rPr>
              <a:t>leptina</a:t>
            </a:r>
            <a:r>
              <a:rPr lang="en-GB" dirty="0">
                <a:latin typeface="Arial" charset="0"/>
                <a:cs typeface="msgothic" charset="0"/>
              </a:rPr>
              <a:t> dal </a:t>
            </a:r>
            <a:r>
              <a:rPr lang="en-GB" dirty="0" err="1">
                <a:latin typeface="Arial" charset="0"/>
                <a:cs typeface="msgothic" charset="0"/>
              </a:rPr>
              <a:t>tessuto</a:t>
            </a:r>
            <a:r>
              <a:rPr lang="en-GB" dirty="0">
                <a:latin typeface="Arial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cs typeface="msgothic" charset="0"/>
              </a:rPr>
              <a:t>adiposo</a:t>
            </a:r>
            <a:r>
              <a:rPr lang="en-GB" dirty="0">
                <a:latin typeface="Arial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cs typeface="msgothic" charset="0"/>
              </a:rPr>
              <a:t>limita</a:t>
            </a:r>
            <a:r>
              <a:rPr lang="en-GB" dirty="0">
                <a:latin typeface="Arial" charset="0"/>
                <a:cs typeface="msgothic" charset="0"/>
              </a:rPr>
              <a:t> la </a:t>
            </a:r>
            <a:r>
              <a:rPr lang="en-GB" dirty="0" err="1">
                <a:latin typeface="Arial" charset="0"/>
                <a:cs typeface="msgothic" charset="0"/>
              </a:rPr>
              <a:t>secrezione</a:t>
            </a:r>
            <a:r>
              <a:rPr lang="en-GB" dirty="0">
                <a:latin typeface="Arial" charset="0"/>
                <a:cs typeface="msgothic" charset="0"/>
              </a:rPr>
              <a:t> di </a:t>
            </a:r>
            <a:r>
              <a:rPr lang="en-GB" dirty="0" err="1">
                <a:latin typeface="Arial" charset="0"/>
                <a:cs typeface="msgothic" charset="0"/>
              </a:rPr>
              <a:t>insulina</a:t>
            </a:r>
            <a:r>
              <a:rPr lang="en-GB" dirty="0">
                <a:latin typeface="Arial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cs typeface="msgothic" charset="0"/>
              </a:rPr>
              <a:t>dalle</a:t>
            </a:r>
            <a:r>
              <a:rPr lang="en-GB" dirty="0">
                <a:latin typeface="Arial" charset="0"/>
                <a:cs typeface="msgothic" charset="0"/>
              </a:rPr>
              <a:t> cellule beta del pancreas per </a:t>
            </a:r>
            <a:r>
              <a:rPr lang="en-GB" dirty="0" err="1">
                <a:latin typeface="Arial" charset="0"/>
                <a:cs typeface="msgothic" charset="0"/>
              </a:rPr>
              <a:t>adattare</a:t>
            </a:r>
            <a:r>
              <a:rPr lang="en-GB" dirty="0">
                <a:latin typeface="Arial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cs typeface="msgothic" charset="0"/>
              </a:rPr>
              <a:t>l'omeostasi</a:t>
            </a:r>
            <a:r>
              <a:rPr lang="en-GB" dirty="0">
                <a:latin typeface="Arial" charset="0"/>
                <a:cs typeface="msgothic" charset="0"/>
              </a:rPr>
              <a:t> del </a:t>
            </a:r>
            <a:r>
              <a:rPr lang="en-GB" dirty="0" err="1">
                <a:latin typeface="Arial" charset="0"/>
                <a:cs typeface="msgothic" charset="0"/>
              </a:rPr>
              <a:t>glucosio</a:t>
            </a:r>
            <a:r>
              <a:rPr lang="en-GB" dirty="0">
                <a:latin typeface="Arial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cs typeface="msgothic" charset="0"/>
              </a:rPr>
              <a:t>alle</a:t>
            </a:r>
            <a:r>
              <a:rPr lang="en-GB" dirty="0">
                <a:latin typeface="Arial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cs typeface="msgothic" charset="0"/>
              </a:rPr>
              <a:t>riserve</a:t>
            </a:r>
            <a:r>
              <a:rPr lang="en-GB" dirty="0">
                <a:latin typeface="Arial" charset="0"/>
                <a:cs typeface="msgothic" charset="0"/>
              </a:rPr>
              <a:t> di </a:t>
            </a:r>
            <a:r>
              <a:rPr lang="en-GB" dirty="0" err="1">
                <a:latin typeface="Arial" charset="0"/>
                <a:cs typeface="msgothic" charset="0"/>
              </a:rPr>
              <a:t>grasso</a:t>
            </a:r>
            <a:r>
              <a:rPr lang="en-GB" dirty="0">
                <a:latin typeface="Arial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cs typeface="msgothic" charset="0"/>
              </a:rPr>
              <a:t>corporeo</a:t>
            </a:r>
            <a:endParaRPr lang="en-GB" dirty="0">
              <a:latin typeface="Arial" charset="0"/>
              <a:cs typeface="msgothic" charset="0"/>
            </a:endParaRPr>
          </a:p>
          <a:p>
            <a:pPr marL="514297" indent="-514297">
              <a:buFont typeface="+mj-lt"/>
              <a:buAutoNum type="alphaUcPeriod"/>
            </a:pPr>
            <a:r>
              <a:rPr lang="en-GB" dirty="0">
                <a:latin typeface="Arial" charset="0"/>
                <a:cs typeface="msgothic" charset="0"/>
              </a:rPr>
              <a:t>In </a:t>
            </a:r>
            <a:r>
              <a:rPr lang="en-GB" dirty="0" err="1">
                <a:latin typeface="Arial" charset="0"/>
                <a:cs typeface="msgothic" charset="0"/>
              </a:rPr>
              <a:t>soggetti</a:t>
            </a:r>
            <a:r>
              <a:rPr lang="en-GB" dirty="0">
                <a:latin typeface="Arial" charset="0"/>
                <a:cs typeface="msgothic" charset="0"/>
              </a:rPr>
              <a:t> in </a:t>
            </a:r>
            <a:r>
              <a:rPr lang="en-GB" dirty="0" err="1">
                <a:latin typeface="Arial" charset="0"/>
                <a:cs typeface="msgothic" charset="0"/>
              </a:rPr>
              <a:t>sovrappeso</a:t>
            </a:r>
            <a:r>
              <a:rPr lang="en-GB" dirty="0">
                <a:latin typeface="Arial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cs typeface="msgothic" charset="0"/>
              </a:rPr>
              <a:t>resistenti</a:t>
            </a:r>
            <a:r>
              <a:rPr lang="en-GB" dirty="0">
                <a:latin typeface="Arial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cs typeface="msgothic" charset="0"/>
              </a:rPr>
              <a:t>alla</a:t>
            </a:r>
            <a:r>
              <a:rPr lang="en-GB" dirty="0">
                <a:latin typeface="Arial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cs typeface="msgothic" charset="0"/>
              </a:rPr>
              <a:t>leptina</a:t>
            </a:r>
            <a:r>
              <a:rPr lang="en-GB" dirty="0">
                <a:latin typeface="Arial" charset="0"/>
                <a:cs typeface="msgothic" charset="0"/>
              </a:rPr>
              <a:t>, la </a:t>
            </a:r>
            <a:r>
              <a:rPr lang="en-GB" dirty="0" err="1">
                <a:latin typeface="Arial" charset="0"/>
                <a:cs typeface="msgothic" charset="0"/>
              </a:rPr>
              <a:t>riduzione</a:t>
            </a:r>
            <a:r>
              <a:rPr lang="en-GB" dirty="0">
                <a:latin typeface="Arial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cs typeface="msgothic" charset="0"/>
              </a:rPr>
              <a:t>della</a:t>
            </a:r>
            <a:r>
              <a:rPr lang="en-GB" dirty="0">
                <a:latin typeface="Arial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cs typeface="msgothic" charset="0"/>
              </a:rPr>
              <a:t>segnalazione</a:t>
            </a:r>
            <a:r>
              <a:rPr lang="en-GB" dirty="0">
                <a:latin typeface="Arial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cs typeface="msgothic" charset="0"/>
              </a:rPr>
              <a:t>della</a:t>
            </a:r>
            <a:r>
              <a:rPr lang="en-GB" dirty="0">
                <a:latin typeface="Arial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cs typeface="msgothic" charset="0"/>
              </a:rPr>
              <a:t>leptina</a:t>
            </a:r>
            <a:r>
              <a:rPr lang="en-GB" dirty="0">
                <a:latin typeface="Arial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cs typeface="msgothic" charset="0"/>
              </a:rPr>
              <a:t>nelle</a:t>
            </a:r>
            <a:r>
              <a:rPr lang="en-GB" dirty="0">
                <a:latin typeface="Arial" charset="0"/>
                <a:cs typeface="msgothic" charset="0"/>
              </a:rPr>
              <a:t> cellule β </a:t>
            </a:r>
            <a:r>
              <a:rPr lang="en-GB" dirty="0" err="1">
                <a:latin typeface="Arial" charset="0"/>
                <a:cs typeface="msgothic" charset="0"/>
              </a:rPr>
              <a:t>pancreatiche</a:t>
            </a:r>
            <a:r>
              <a:rPr lang="en-GB" dirty="0">
                <a:latin typeface="Arial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cs typeface="msgothic" charset="0"/>
              </a:rPr>
              <a:t>porta</a:t>
            </a:r>
            <a:r>
              <a:rPr lang="en-GB" dirty="0">
                <a:latin typeface="Arial" charset="0"/>
                <a:cs typeface="msgothic" charset="0"/>
              </a:rPr>
              <a:t> a </a:t>
            </a:r>
            <a:r>
              <a:rPr lang="en-GB" dirty="0" err="1">
                <a:latin typeface="Arial" charset="0"/>
                <a:cs typeface="msgothic" charset="0"/>
              </a:rPr>
              <a:t>un'ipersecrezione</a:t>
            </a:r>
            <a:r>
              <a:rPr lang="en-GB" dirty="0">
                <a:latin typeface="Arial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cs typeface="msgothic" charset="0"/>
              </a:rPr>
              <a:t>cronica</a:t>
            </a:r>
            <a:r>
              <a:rPr lang="en-GB" dirty="0">
                <a:latin typeface="Arial" charset="0"/>
                <a:cs typeface="msgothic" charset="0"/>
              </a:rPr>
              <a:t> di </a:t>
            </a:r>
            <a:r>
              <a:rPr lang="en-GB" dirty="0" err="1">
                <a:latin typeface="Arial" charset="0"/>
                <a:cs typeface="msgothic" charset="0"/>
              </a:rPr>
              <a:t>insulina</a:t>
            </a:r>
            <a:r>
              <a:rPr lang="en-GB" dirty="0">
                <a:latin typeface="Arial" charset="0"/>
                <a:cs typeface="msgothic" charset="0"/>
              </a:rPr>
              <a:t> (</a:t>
            </a:r>
            <a:r>
              <a:rPr lang="en-GB" dirty="0" err="1">
                <a:latin typeface="Arial" charset="0"/>
                <a:cs typeface="msgothic" charset="0"/>
              </a:rPr>
              <a:t>iperinsulinemia</a:t>
            </a:r>
            <a:r>
              <a:rPr lang="en-GB" dirty="0">
                <a:latin typeface="Arial" charset="0"/>
                <a:cs typeface="msgothic" charset="0"/>
              </a:rPr>
              <a:t>)</a:t>
            </a:r>
            <a:endParaRPr lang="en-GB" dirty="0" smtClean="0">
              <a:latin typeface="Arial" charset="0"/>
              <a:cs typeface="msgothic" charset="0"/>
            </a:endParaRP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085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I meccanismi molecolari dell’asse </a:t>
            </a:r>
            <a:r>
              <a:rPr lang="it-IT" dirty="0" err="1" smtClean="0"/>
              <a:t>adipo</a:t>
            </a:r>
            <a:r>
              <a:rPr lang="it-IT" dirty="0" smtClean="0"/>
              <a:t>-insulare sono noti</a:t>
            </a:r>
            <a:endParaRPr lang="it-IT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seguono due </a:t>
            </a:r>
            <a:r>
              <a:rPr lang="it-IT" dirty="0" err="1" smtClean="0"/>
              <a:t>slides</a:t>
            </a:r>
            <a:r>
              <a:rPr lang="it-IT" dirty="0" smtClean="0"/>
              <a:t> di spiegazioni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0358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944256"/>
          </a:xfrm>
        </p:spPr>
        <p:txBody>
          <a:bodyPr>
            <a:normAutofit/>
          </a:bodyPr>
          <a:lstStyle/>
          <a:p>
            <a:r>
              <a:rPr lang="it-IT" sz="3600" dirty="0" err="1"/>
              <a:t>Leptin</a:t>
            </a:r>
            <a:r>
              <a:rPr lang="it-IT" sz="3600" dirty="0"/>
              <a:t> </a:t>
            </a:r>
            <a:r>
              <a:rPr lang="it-IT" sz="3600" dirty="0" err="1"/>
              <a:t>inhibits</a:t>
            </a:r>
            <a:r>
              <a:rPr lang="it-IT" sz="3600" dirty="0"/>
              <a:t> </a:t>
            </a:r>
            <a:r>
              <a:rPr lang="it-IT" sz="3600" dirty="0" err="1"/>
              <a:t>insulin</a:t>
            </a:r>
            <a:r>
              <a:rPr lang="it-IT" sz="3600" dirty="0"/>
              <a:t> release by beta </a:t>
            </a:r>
            <a:r>
              <a:rPr lang="it-IT" sz="3600" dirty="0" err="1"/>
              <a:t>cells</a:t>
            </a:r>
            <a:endParaRPr lang="it-IT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24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77" y="1218894"/>
            <a:ext cx="7967923" cy="516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19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dirty="0" err="1"/>
              <a:t>Leptin</a:t>
            </a:r>
            <a:r>
              <a:rPr lang="it-IT" sz="3600" dirty="0"/>
              <a:t> down-</a:t>
            </a:r>
            <a:r>
              <a:rPr lang="it-IT" sz="3600" dirty="0" err="1"/>
              <a:t>regulates</a:t>
            </a:r>
            <a:r>
              <a:rPr lang="it-IT" sz="3600" dirty="0"/>
              <a:t> the </a:t>
            </a:r>
            <a:r>
              <a:rPr lang="it-IT" sz="3600" dirty="0" err="1"/>
              <a:t>expression</a:t>
            </a:r>
            <a:r>
              <a:rPr lang="it-IT" sz="3600" dirty="0"/>
              <a:t> of pro-</a:t>
            </a:r>
            <a:r>
              <a:rPr lang="it-IT" sz="3600" dirty="0" err="1"/>
              <a:t>insulin</a:t>
            </a:r>
            <a:endParaRPr lang="it-IT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25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9144000" cy="47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60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Obesità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Accumulo eccessivo di tessuto adiposo</a:t>
            </a:r>
          </a:p>
          <a:p>
            <a:pPr lvl="1"/>
            <a:r>
              <a:rPr lang="it-IT" dirty="0"/>
              <a:t>di solito accompagnato da lieve, cronica, infiammazione sistemica</a:t>
            </a:r>
          </a:p>
          <a:p>
            <a:r>
              <a:rPr lang="it-IT" dirty="0"/>
              <a:t>Co-</a:t>
            </a:r>
            <a:r>
              <a:rPr lang="it-IT" dirty="0" err="1"/>
              <a:t>morbidità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diabete mellito di tipo 2</a:t>
            </a:r>
          </a:p>
          <a:p>
            <a:pPr lvl="1"/>
            <a:r>
              <a:rPr lang="it-IT" dirty="0"/>
              <a:t>malattia cardiovascolare</a:t>
            </a:r>
          </a:p>
          <a:p>
            <a:pPr lvl="1"/>
            <a:r>
              <a:rPr lang="it-IT" dirty="0"/>
              <a:t>alcuni tipi di cancro</a:t>
            </a:r>
          </a:p>
          <a:p>
            <a:r>
              <a:rPr lang="it-IT" dirty="0"/>
              <a:t>Quando coesistono più </a:t>
            </a:r>
            <a:r>
              <a:rPr lang="it-IT" dirty="0" err="1"/>
              <a:t>comorbilità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SINDROME METABOLICA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5687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Diagnosi di obesità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8087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it-IT" dirty="0" smtClean="0"/>
              <a:t>Per mezzo dell’INDICE DI MASSA CORPOREA</a:t>
            </a:r>
          </a:p>
          <a:p>
            <a:pPr marL="0" indent="0" algn="ctr">
              <a:buNone/>
            </a:pPr>
            <a:r>
              <a:rPr lang="it-IT" dirty="0" smtClean="0"/>
              <a:t>BODY </a:t>
            </a:r>
            <a:r>
              <a:rPr lang="it-IT" dirty="0" smtClean="0"/>
              <a:t>MASS INDEX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27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755855"/>
            <a:ext cx="31242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Classificazione dei soggetti in funzione della loro massa corporea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28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31931"/>
            <a:ext cx="7772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8739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Metabolic</a:t>
            </a:r>
            <a:r>
              <a:rPr lang="it-IT" dirty="0" smtClean="0"/>
              <a:t> </a:t>
            </a:r>
            <a:r>
              <a:rPr lang="it-IT" dirty="0" err="1" smtClean="0"/>
              <a:t>syndrome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29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44" y="833378"/>
            <a:ext cx="7660519" cy="5436497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57200" y="2422196"/>
            <a:ext cx="301660" cy="25853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1</a:t>
            </a:r>
          </a:p>
          <a:p>
            <a:endParaRPr lang="it-IT" dirty="0"/>
          </a:p>
          <a:p>
            <a:r>
              <a:rPr lang="it-IT" dirty="0" smtClean="0"/>
              <a:t>2</a:t>
            </a:r>
          </a:p>
          <a:p>
            <a:r>
              <a:rPr lang="it-IT" dirty="0" smtClean="0"/>
              <a:t>3</a:t>
            </a:r>
          </a:p>
          <a:p>
            <a:endParaRPr lang="it-IT" dirty="0"/>
          </a:p>
          <a:p>
            <a:r>
              <a:rPr lang="it-IT" dirty="0" smtClean="0"/>
              <a:t>4</a:t>
            </a:r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8782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Il rilascio di </a:t>
            </a:r>
            <a:r>
              <a:rPr lang="it-IT" dirty="0" err="1" smtClean="0"/>
              <a:t>leptina</a:t>
            </a:r>
            <a:r>
              <a:rPr lang="it-IT" dirty="0" smtClean="0"/>
              <a:t> aumenta di notte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1" y="5656991"/>
            <a:ext cx="8229600" cy="905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600" dirty="0"/>
              <a:t>Concentrazioni plasmatiche medie di </a:t>
            </a:r>
            <a:r>
              <a:rPr lang="it-IT" sz="1600" dirty="0" err="1"/>
              <a:t>grelina</a:t>
            </a:r>
            <a:r>
              <a:rPr lang="it-IT" sz="1600" dirty="0"/>
              <a:t> (•) e </a:t>
            </a:r>
            <a:r>
              <a:rPr lang="it-IT" sz="1600" dirty="0" err="1"/>
              <a:t>leptina</a:t>
            </a:r>
            <a:r>
              <a:rPr lang="it-IT" sz="1600" dirty="0"/>
              <a:t> (○) sovrapposte durante un periodo di 24 ore in 10 soggetti umani che consumano la colazione (B), il pranzo (L) e la cena (D) negli orari indicati.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3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905" y="1594349"/>
            <a:ext cx="6392622" cy="407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44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6057"/>
            <a:ext cx="8229600" cy="1143000"/>
          </a:xfrm>
        </p:spPr>
        <p:txBody>
          <a:bodyPr/>
          <a:lstStyle/>
          <a:p>
            <a:r>
              <a:rPr lang="it-IT" dirty="0"/>
              <a:t>Eziologia dell'obesità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7200" y="1410612"/>
            <a:ext cx="8229600" cy="4945738"/>
          </a:xfrm>
        </p:spPr>
        <p:txBody>
          <a:bodyPr>
            <a:normAutofit fontScale="92500" lnSpcReduction="10000"/>
          </a:bodyPr>
          <a:lstStyle/>
          <a:p>
            <a:pPr marL="514297" indent="-514297">
              <a:buFont typeface="+mj-lt"/>
              <a:buAutoNum type="arabicPeriod"/>
            </a:pPr>
            <a:r>
              <a:rPr lang="it-IT" dirty="0"/>
              <a:t>Squilibrio tra l'apporto calorico e il dispendio </a:t>
            </a:r>
            <a:r>
              <a:rPr lang="it-IT" dirty="0" smtClean="0"/>
              <a:t>energetico</a:t>
            </a:r>
          </a:p>
          <a:p>
            <a:pPr marL="914347" lvl="1" indent="-514297"/>
            <a:r>
              <a:rPr lang="it-IT" dirty="0" smtClean="0"/>
              <a:t>eccessiva alimentazione?</a:t>
            </a:r>
          </a:p>
          <a:p>
            <a:pPr marL="914347" lvl="1" indent="-514297"/>
            <a:r>
              <a:rPr lang="it-IT" dirty="0" smtClean="0"/>
              <a:t>scarso esercizio fisico?</a:t>
            </a:r>
          </a:p>
          <a:p>
            <a:pPr marL="914347" lvl="1" indent="-514297"/>
            <a:r>
              <a:rPr lang="it-IT" dirty="0" smtClean="0"/>
              <a:t>CONSAPEVOLEZZA</a:t>
            </a:r>
            <a:endParaRPr lang="it-IT" dirty="0"/>
          </a:p>
          <a:p>
            <a:pPr marL="514297" indent="-514297">
              <a:buFont typeface="+mj-lt"/>
              <a:buAutoNum type="arabicPeriod"/>
            </a:pPr>
            <a:r>
              <a:rPr lang="it-IT" dirty="0" smtClean="0"/>
              <a:t>Anomali adattamenti </a:t>
            </a:r>
            <a:r>
              <a:rPr lang="it-IT" dirty="0"/>
              <a:t>ormonali, metabolici e neurochimici</a:t>
            </a:r>
          </a:p>
          <a:p>
            <a:pPr marL="914347" lvl="1" indent="-514297"/>
            <a:r>
              <a:rPr lang="it-IT" dirty="0" smtClean="0"/>
              <a:t>eccessiva auto-difesa </a:t>
            </a:r>
            <a:r>
              <a:rPr lang="it-IT" dirty="0"/>
              <a:t>dalla perdita di peso </a:t>
            </a:r>
            <a:endParaRPr lang="it-IT" dirty="0" smtClean="0"/>
          </a:p>
          <a:p>
            <a:pPr marL="914347" lvl="1" indent="-514297"/>
            <a:r>
              <a:rPr lang="it-IT" dirty="0" smtClean="0"/>
              <a:t>eccessiva risposta biologica in favore del </a:t>
            </a:r>
            <a:r>
              <a:rPr lang="it-IT" dirty="0"/>
              <a:t>recupero del </a:t>
            </a:r>
            <a:r>
              <a:rPr lang="it-IT" dirty="0" smtClean="0"/>
              <a:t>peso</a:t>
            </a:r>
          </a:p>
          <a:p>
            <a:pPr marL="914347" lvl="1" indent="-514297"/>
            <a:r>
              <a:rPr lang="it-IT" dirty="0" smtClean="0"/>
              <a:t>INCONSAPEVOLEZZA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942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457200" y="96058"/>
            <a:ext cx="8229600" cy="67779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Fattori eziologici dell’obesità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31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73" y="977866"/>
            <a:ext cx="8954004" cy="588013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57199" y="2138731"/>
            <a:ext cx="2394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Si mescolano i fattori modificabili e immodificabili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253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32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833" y="801867"/>
            <a:ext cx="7355411" cy="6056134"/>
          </a:xfrm>
          <a:prstGeom prst="rect">
            <a:avLst/>
          </a:prstGeom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104233"/>
            <a:ext cx="8229600" cy="697635"/>
          </a:xfrm>
        </p:spPr>
        <p:txBody>
          <a:bodyPr>
            <a:noAutofit/>
          </a:bodyPr>
          <a:lstStyle/>
          <a:p>
            <a:r>
              <a:rPr lang="it-IT" sz="3200" dirty="0" err="1"/>
              <a:t>Biological</a:t>
            </a:r>
            <a:r>
              <a:rPr lang="it-IT" sz="3200" dirty="0"/>
              <a:t> and </a:t>
            </a:r>
            <a:r>
              <a:rPr lang="it-IT" sz="3200" dirty="0" err="1"/>
              <a:t>ennvironmental</a:t>
            </a:r>
            <a:r>
              <a:rPr lang="it-IT" sz="3200" dirty="0"/>
              <a:t>/</a:t>
            </a:r>
            <a:r>
              <a:rPr lang="it-IT" sz="3200" dirty="0" err="1"/>
              <a:t>societal</a:t>
            </a:r>
            <a:r>
              <a:rPr lang="it-IT" sz="3200" dirty="0"/>
              <a:t> </a:t>
            </a:r>
            <a:r>
              <a:rPr lang="it-IT" sz="3200" dirty="0" err="1"/>
              <a:t>factor</a:t>
            </a:r>
            <a:r>
              <a:rPr lang="it-IT" sz="3200" dirty="0"/>
              <a:t> combine in </a:t>
            </a:r>
            <a:r>
              <a:rPr lang="it-IT" sz="3200" dirty="0" err="1"/>
              <a:t>causing</a:t>
            </a:r>
            <a:r>
              <a:rPr lang="it-IT" sz="3200" dirty="0"/>
              <a:t> </a:t>
            </a:r>
            <a:r>
              <a:rPr lang="it-IT" sz="3200" dirty="0" err="1"/>
              <a:t>obesity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4006634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L'ipertrofia porta all'apoptosi e all'infiammazione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33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31" y="1615848"/>
            <a:ext cx="7591863" cy="494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75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Nel tessuto adiposo obeso aumenta il rilascio di acidi grassi liberi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34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426" y="1456976"/>
            <a:ext cx="7514673" cy="502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96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Conseguenze dalla </a:t>
            </a:r>
            <a:r>
              <a:rPr lang="it-IT" dirty="0" err="1" smtClean="0"/>
              <a:t>iperlipolisi</a:t>
            </a:r>
            <a:r>
              <a:rPr lang="it-IT" dirty="0" smtClean="0"/>
              <a:t> del tessuto adiposo obeso</a:t>
            </a:r>
            <a:endParaRPr lang="it-IT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Maggiore disponibilità di organi e tessuti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Maggiore assorbimento da parte delle cellule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Aumento del metabolismo intracellulare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I prodotti metabolici sono </a:t>
            </a:r>
            <a:r>
              <a:rPr lang="it-IT" dirty="0" smtClean="0"/>
              <a:t>citotossici</a:t>
            </a:r>
          </a:p>
          <a:p>
            <a:pPr marL="914400" lvl="1" indent="-514350"/>
            <a:r>
              <a:rPr lang="it-IT" dirty="0" smtClean="0"/>
              <a:t>LIPOTOSSITICITA’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3863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36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839" y="524050"/>
            <a:ext cx="6882391" cy="6333950"/>
          </a:xfrm>
          <a:prstGeom prst="rect">
            <a:avLst/>
          </a:prstGeom>
        </p:spPr>
      </p:pic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1281"/>
          </a:xfrm>
        </p:spPr>
        <p:txBody>
          <a:bodyPr>
            <a:normAutofit fontScale="90000"/>
          </a:bodyPr>
          <a:lstStyle/>
          <a:p>
            <a:r>
              <a:rPr lang="it-IT" sz="2400" dirty="0" err="1"/>
              <a:t>Integrated</a:t>
            </a:r>
            <a:r>
              <a:rPr lang="it-IT" sz="2400" dirty="0"/>
              <a:t> </a:t>
            </a:r>
            <a:r>
              <a:rPr lang="it-IT" sz="2400" dirty="0" err="1"/>
              <a:t>organ</a:t>
            </a:r>
            <a:r>
              <a:rPr lang="it-IT" sz="2400" dirty="0"/>
              <a:t> </a:t>
            </a:r>
            <a:r>
              <a:rPr lang="it-IT" sz="2400" dirty="0" err="1"/>
              <a:t>pathology</a:t>
            </a:r>
            <a:r>
              <a:rPr lang="it-IT" sz="2400" dirty="0"/>
              <a:t> </a:t>
            </a:r>
            <a:r>
              <a:rPr lang="it-IT" sz="2400" dirty="0" err="1"/>
              <a:t>resulting</a:t>
            </a:r>
            <a:r>
              <a:rPr lang="it-IT" sz="2400" dirty="0"/>
              <a:t> from </a:t>
            </a:r>
            <a:r>
              <a:rPr lang="it-IT" sz="2400" dirty="0" err="1"/>
              <a:t>lipotoxicity</a:t>
            </a:r>
            <a:r>
              <a:rPr lang="it-IT" sz="2400" dirty="0"/>
              <a:t> and </a:t>
            </a:r>
            <a:r>
              <a:rPr lang="it-IT" sz="2400" dirty="0" err="1"/>
              <a:t>metabolic</a:t>
            </a:r>
            <a:r>
              <a:rPr lang="it-IT" sz="2400" dirty="0"/>
              <a:t> </a:t>
            </a:r>
            <a:r>
              <a:rPr lang="it-IT" sz="2400" dirty="0" err="1" smtClean="0"/>
              <a:t>inflammation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658680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Lipotossicità</a:t>
            </a:r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/>
              <a:t>Gli acidi grassi in eccesso sono metabolizzati dalle cellule attraverso due percorsi simultanei</a:t>
            </a:r>
          </a:p>
          <a:p>
            <a:pPr marL="0" indent="0" algn="ctr">
              <a:buNone/>
            </a:pPr>
            <a:endParaRPr lang="it-IT" dirty="0" smtClean="0"/>
          </a:p>
          <a:p>
            <a:pPr marL="0" indent="0" algn="ctr">
              <a:buNone/>
            </a:pPr>
            <a:r>
              <a:rPr lang="it-IT" dirty="0" smtClean="0"/>
              <a:t>Via </a:t>
            </a:r>
            <a:r>
              <a:rPr lang="it-IT" dirty="0"/>
              <a:t>catabolica</a:t>
            </a:r>
          </a:p>
          <a:p>
            <a:pPr marL="0" indent="0" algn="ctr">
              <a:buNone/>
            </a:pPr>
            <a:r>
              <a:rPr lang="it-IT" dirty="0"/>
              <a:t>Via anabolica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/>
              <a:t>In entrambi i casi, i prodotti possono essere </a:t>
            </a:r>
            <a:r>
              <a:rPr lang="it-IT" dirty="0" smtClean="0"/>
              <a:t>citotossici  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945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38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055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 rot="20409601">
            <a:off x="5607288" y="2085490"/>
            <a:ext cx="3025979" cy="23331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spcCol="0" rtlCol="0" anchor="t"/>
          <a:lstStyle/>
          <a:p>
            <a:pPr algn="r"/>
            <a:r>
              <a:rPr lang="it-IT" dirty="0" err="1" smtClean="0">
                <a:solidFill>
                  <a:srgbClr val="FF0000"/>
                </a:solidFill>
              </a:rPr>
              <a:t>anabolic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pathways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 rot="904131">
            <a:off x="309520" y="2313769"/>
            <a:ext cx="5013026" cy="1510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spcCol="0" rtlCol="0" anchor="t"/>
          <a:lstStyle/>
          <a:p>
            <a:r>
              <a:rPr lang="it-IT" dirty="0" err="1" smtClean="0">
                <a:solidFill>
                  <a:srgbClr val="FF0000"/>
                </a:solidFill>
              </a:rPr>
              <a:t>catabolic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pathways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87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dirty="0" smtClean="0"/>
              <a:t>Gli effetti </a:t>
            </a:r>
            <a:r>
              <a:rPr lang="it-IT" sz="3600" dirty="0" err="1" smtClean="0"/>
              <a:t>lipotossici</a:t>
            </a:r>
            <a:r>
              <a:rPr lang="it-IT" sz="3600" dirty="0" smtClean="0"/>
              <a:t> degli acidi grassi</a:t>
            </a:r>
            <a:br>
              <a:rPr lang="it-IT" sz="3600" dirty="0" smtClean="0"/>
            </a:br>
            <a:r>
              <a:rPr lang="it-IT" sz="2800" dirty="0" smtClean="0"/>
              <a:t>ALTERATA FUNZIONE MITOCONDRIALE</a:t>
            </a:r>
            <a:br>
              <a:rPr lang="it-IT" sz="2800" dirty="0" smtClean="0"/>
            </a:br>
            <a:r>
              <a:rPr lang="it-IT" sz="2800" dirty="0" smtClean="0"/>
              <a:t>STRESS OSSIDATIVO</a:t>
            </a:r>
            <a:endParaRPr lang="it-IT" sz="28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39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17" y="1559595"/>
            <a:ext cx="6899571" cy="529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94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Il bersaglio molecolare della </a:t>
            </a:r>
            <a:r>
              <a:rPr lang="it-IT" dirty="0" err="1" smtClean="0"/>
              <a:t>leptina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La </a:t>
            </a:r>
            <a:r>
              <a:rPr lang="it-IT" dirty="0" err="1"/>
              <a:t>leptina</a:t>
            </a:r>
            <a:r>
              <a:rPr lang="it-IT" dirty="0"/>
              <a:t> agisce direttamente sui recettori della </a:t>
            </a:r>
            <a:r>
              <a:rPr lang="it-IT" dirty="0" err="1"/>
              <a:t>leptina</a:t>
            </a:r>
            <a:r>
              <a:rPr lang="it-IT" dirty="0"/>
              <a:t> nella membrana cellulare di </a:t>
            </a:r>
            <a:r>
              <a:rPr lang="it-IT" b="1" dirty="0"/>
              <a:t>diversi tipi di cellule</a:t>
            </a:r>
            <a:r>
              <a:rPr lang="it-IT" dirty="0"/>
              <a:t> nel corpo umano in particolare e nei vertebrati in generale. </a:t>
            </a:r>
            <a:endParaRPr lang="it-IT" dirty="0" smtClean="0"/>
          </a:p>
          <a:p>
            <a:pPr lvl="1"/>
            <a:r>
              <a:rPr lang="it-IT" dirty="0" smtClean="0"/>
              <a:t>sede centrale, nell’ipotalamo</a:t>
            </a:r>
          </a:p>
          <a:p>
            <a:pPr lvl="1"/>
            <a:r>
              <a:rPr lang="it-IT" dirty="0" smtClean="0"/>
              <a:t>sedi periferiche (altri tessuti)</a:t>
            </a:r>
          </a:p>
          <a:p>
            <a:r>
              <a:rPr lang="it-IT" dirty="0" smtClean="0"/>
              <a:t>È </a:t>
            </a:r>
            <a:r>
              <a:rPr lang="it-IT" dirty="0"/>
              <a:t>un </a:t>
            </a:r>
            <a:r>
              <a:rPr lang="it-IT" b="1" dirty="0"/>
              <a:t>recettore di citochine di tipo I a dominio singolo </a:t>
            </a:r>
            <a:r>
              <a:rPr lang="it-IT" b="1" dirty="0" err="1" smtClean="0"/>
              <a:t>transmembrana</a:t>
            </a:r>
            <a:r>
              <a:rPr lang="it-IT" dirty="0" smtClean="0"/>
              <a:t>.</a:t>
            </a:r>
          </a:p>
          <a:p>
            <a:r>
              <a:rPr lang="it-IT" sz="2600" dirty="0" smtClean="0"/>
              <a:t>Inoltre</a:t>
            </a:r>
            <a:r>
              <a:rPr lang="it-IT" sz="2600" dirty="0"/>
              <a:t>, la </a:t>
            </a:r>
            <a:r>
              <a:rPr lang="it-IT" sz="2600" dirty="0" err="1"/>
              <a:t>leptina</a:t>
            </a:r>
            <a:r>
              <a:rPr lang="it-IT" sz="2600" dirty="0"/>
              <a:t> interagisce con altri ormoni e regolatori di energia, mediando </a:t>
            </a:r>
            <a:r>
              <a:rPr lang="it-IT" sz="2600" dirty="0" smtClean="0"/>
              <a:t>(modulando) indirettamente </a:t>
            </a:r>
            <a:r>
              <a:rPr lang="it-IT" sz="2600" dirty="0"/>
              <a:t>gli effetti di: insulina, </a:t>
            </a:r>
            <a:r>
              <a:rPr lang="it-IT" sz="2600" dirty="0" err="1"/>
              <a:t>glucagone</a:t>
            </a:r>
            <a:r>
              <a:rPr lang="it-IT" sz="2600" dirty="0"/>
              <a:t>, fattore di crescita </a:t>
            </a:r>
            <a:r>
              <a:rPr lang="it-IT" sz="2600" dirty="0" err="1"/>
              <a:t>insulino</a:t>
            </a:r>
            <a:r>
              <a:rPr lang="it-IT" sz="2600" dirty="0"/>
              <a:t>-simile, ormone della crescita, </a:t>
            </a:r>
            <a:r>
              <a:rPr lang="it-IT" sz="2600" dirty="0" err="1"/>
              <a:t>glucocorticoidi</a:t>
            </a:r>
            <a:r>
              <a:rPr lang="it-IT" sz="2600" dirty="0"/>
              <a:t>, citochine e metaboliti</a:t>
            </a:r>
            <a:r>
              <a:rPr lang="it-IT" dirty="0"/>
              <a:t>. 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1000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448017"/>
          </a:xfrm>
        </p:spPr>
        <p:txBody>
          <a:bodyPr>
            <a:noAutofit/>
          </a:bodyPr>
          <a:lstStyle/>
          <a:p>
            <a:r>
              <a:rPr lang="it-IT" sz="3600" dirty="0" smtClean="0"/>
              <a:t>Se la </a:t>
            </a:r>
            <a:r>
              <a:rPr lang="it-IT" sz="3600" dirty="0" err="1" smtClean="0"/>
              <a:t>lipotossicità</a:t>
            </a:r>
            <a:r>
              <a:rPr lang="it-IT" sz="3600" dirty="0" smtClean="0"/>
              <a:t> interessa le cellule endocrine, si hanno squilibri ormonali gravi (irreversibili) </a:t>
            </a:r>
            <a:endParaRPr lang="it-IT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40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974" y="1914320"/>
            <a:ext cx="5627803" cy="463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70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191285"/>
            <a:ext cx="8229600" cy="1143000"/>
          </a:xfrm>
        </p:spPr>
        <p:txBody>
          <a:bodyPr/>
          <a:lstStyle/>
          <a:p>
            <a:r>
              <a:rPr lang="it-IT" dirty="0" smtClean="0"/>
              <a:t>Fine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183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Leptina</a:t>
            </a:r>
            <a:r>
              <a:rPr lang="it-IT" dirty="0" smtClean="0"/>
              <a:t>: dal sangue al cervello</a:t>
            </a:r>
            <a:br>
              <a:rPr lang="it-IT" dirty="0" smtClean="0"/>
            </a:br>
            <a:r>
              <a:rPr lang="it-IT" dirty="0" smtClean="0"/>
              <a:t>PROBLEMI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/>
              <a:t>Non è noto se la </a:t>
            </a:r>
            <a:r>
              <a:rPr lang="it-IT" dirty="0" err="1"/>
              <a:t>leptina</a:t>
            </a:r>
            <a:r>
              <a:rPr lang="it-IT" dirty="0"/>
              <a:t> </a:t>
            </a:r>
            <a:r>
              <a:rPr lang="it-IT" dirty="0" smtClean="0"/>
              <a:t>debba </a:t>
            </a:r>
            <a:r>
              <a:rPr lang="it-IT" dirty="0"/>
              <a:t>attraversare </a:t>
            </a:r>
            <a:r>
              <a:rPr lang="it-IT" b="1" dirty="0"/>
              <a:t>la barriera </a:t>
            </a:r>
            <a:r>
              <a:rPr lang="it-IT" b="1" dirty="0" err="1"/>
              <a:t>emato</a:t>
            </a:r>
            <a:r>
              <a:rPr lang="it-IT" b="1" dirty="0"/>
              <a:t>-encefalica</a:t>
            </a:r>
            <a:r>
              <a:rPr lang="it-IT" dirty="0"/>
              <a:t> per accedere ai </a:t>
            </a:r>
            <a:r>
              <a:rPr lang="it-IT" dirty="0" smtClean="0"/>
              <a:t>recettori neuronali, </a:t>
            </a:r>
          </a:p>
          <a:p>
            <a:pPr lvl="1"/>
            <a:r>
              <a:rPr lang="it-IT" dirty="0" smtClean="0"/>
              <a:t>NOTA: la </a:t>
            </a:r>
            <a:r>
              <a:rPr lang="it-IT" dirty="0"/>
              <a:t>barriera </a:t>
            </a:r>
            <a:r>
              <a:rPr lang="it-IT" dirty="0" err="1"/>
              <a:t>emato</a:t>
            </a:r>
            <a:r>
              <a:rPr lang="it-IT" dirty="0"/>
              <a:t>-encefalica è in qualche modo assente nell'area dell'eminenza mediana, vicino a dove si trovano i neuroni </a:t>
            </a:r>
            <a:r>
              <a:rPr lang="it-IT" dirty="0" smtClean="0"/>
              <a:t>del </a:t>
            </a:r>
            <a:r>
              <a:rPr lang="it-IT" dirty="0"/>
              <a:t>nucleo arcuato. </a:t>
            </a:r>
            <a:endParaRPr lang="it-IT" dirty="0" smtClean="0"/>
          </a:p>
          <a:p>
            <a:r>
              <a:rPr lang="it-IT" dirty="0"/>
              <a:t>Non è noto se la </a:t>
            </a:r>
            <a:r>
              <a:rPr lang="it-IT" dirty="0" err="1"/>
              <a:t>leptina</a:t>
            </a:r>
            <a:r>
              <a:rPr lang="it-IT" dirty="0"/>
              <a:t> </a:t>
            </a:r>
            <a:r>
              <a:rPr lang="it-IT" dirty="0" smtClean="0"/>
              <a:t>possa </a:t>
            </a:r>
            <a:r>
              <a:rPr lang="it-IT" dirty="0"/>
              <a:t>attraversare </a:t>
            </a:r>
            <a:r>
              <a:rPr lang="it-IT" b="1" dirty="0"/>
              <a:t>la barriera </a:t>
            </a:r>
            <a:r>
              <a:rPr lang="it-IT" b="1" dirty="0" err="1"/>
              <a:t>emato</a:t>
            </a:r>
            <a:r>
              <a:rPr lang="it-IT" b="1" dirty="0"/>
              <a:t>-</a:t>
            </a:r>
            <a:r>
              <a:rPr lang="it-IT" b="1" dirty="0" smtClean="0"/>
              <a:t>encefalica</a:t>
            </a:r>
          </a:p>
          <a:p>
            <a:pPr lvl="1"/>
            <a:r>
              <a:rPr lang="it-IT" dirty="0" smtClean="0"/>
              <a:t>attraverso </a:t>
            </a:r>
            <a:r>
              <a:rPr lang="it-IT" dirty="0"/>
              <a:t>un processo attivo o passivo. </a:t>
            </a:r>
            <a:endParaRPr lang="it-IT" dirty="0" smtClean="0"/>
          </a:p>
          <a:p>
            <a:r>
              <a:rPr lang="it-IT" dirty="0" smtClean="0"/>
              <a:t>Si </a:t>
            </a:r>
            <a:r>
              <a:rPr lang="it-IT" dirty="0"/>
              <a:t>pensa generalmente che la </a:t>
            </a:r>
            <a:r>
              <a:rPr lang="it-IT" dirty="0" err="1"/>
              <a:t>leptina</a:t>
            </a:r>
            <a:r>
              <a:rPr lang="it-IT" dirty="0"/>
              <a:t> possa entrare nel cervello dal </a:t>
            </a:r>
            <a:r>
              <a:rPr lang="it-IT" b="1" dirty="0"/>
              <a:t>plesso </a:t>
            </a:r>
            <a:r>
              <a:rPr lang="it-IT" b="1" dirty="0" smtClean="0"/>
              <a:t>coroideo</a:t>
            </a:r>
            <a:endParaRPr lang="it-IT" dirty="0" smtClean="0"/>
          </a:p>
          <a:p>
            <a:pPr lvl="1"/>
            <a:r>
              <a:rPr lang="it-IT" dirty="0" smtClean="0"/>
              <a:t>qui esiste </a:t>
            </a:r>
            <a:r>
              <a:rPr lang="it-IT" dirty="0"/>
              <a:t>un'intensa espressione di una forma </a:t>
            </a:r>
            <a:r>
              <a:rPr lang="it-IT" dirty="0" smtClean="0"/>
              <a:t>molecolare del </a:t>
            </a:r>
            <a:r>
              <a:rPr lang="it-IT" dirty="0"/>
              <a:t>recettore della </a:t>
            </a:r>
            <a:r>
              <a:rPr lang="it-IT" dirty="0" err="1" smtClean="0"/>
              <a:t>leptina</a:t>
            </a:r>
            <a:r>
              <a:rPr lang="it-IT" dirty="0" smtClean="0"/>
              <a:t>, </a:t>
            </a:r>
            <a:r>
              <a:rPr lang="it-IT" dirty="0"/>
              <a:t>che potrebbe agire come meccanismo di trasporto.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506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6755"/>
          </a:xfrm>
        </p:spPr>
        <p:txBody>
          <a:bodyPr>
            <a:noAutofit/>
          </a:bodyPr>
          <a:lstStyle/>
          <a:p>
            <a:r>
              <a:rPr lang="it-IT" sz="3200" dirty="0" smtClean="0"/>
              <a:t>Il recettore della </a:t>
            </a:r>
            <a:r>
              <a:rPr lang="it-IT" sz="3200" dirty="0" err="1" smtClean="0"/>
              <a:t>leptina</a:t>
            </a:r>
            <a:r>
              <a:rPr lang="it-IT" sz="3200" dirty="0" smtClean="0"/>
              <a:t> è un recettore tipico delle citochine</a:t>
            </a:r>
            <a:endParaRPr lang="it-IT" sz="32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4BE4-BD7D-3F40-9B22-056AFC04D3B3}" type="slidenum">
              <a:rPr lang="it-IT" smtClean="0"/>
              <a:t>6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1108075"/>
            <a:ext cx="4838700" cy="56134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600" y="1451965"/>
            <a:ext cx="47752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46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Azioni della </a:t>
            </a:r>
            <a:r>
              <a:rPr lang="it-IT" dirty="0" err="1" smtClean="0"/>
              <a:t>leptina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smtClean="0"/>
              <a:t>MODULAZIONE DEL COMPORTAMENTO</a:t>
            </a:r>
          </a:p>
          <a:p>
            <a:r>
              <a:rPr lang="it-IT" dirty="0" smtClean="0"/>
              <a:t>Regolazione dell’appetito</a:t>
            </a:r>
          </a:p>
          <a:p>
            <a:pPr lvl="1"/>
            <a:r>
              <a:rPr lang="it-IT" dirty="0" smtClean="0"/>
              <a:t>riduzione della fame</a:t>
            </a:r>
          </a:p>
          <a:p>
            <a:pPr lvl="1"/>
            <a:r>
              <a:rPr lang="it-IT" dirty="0" smtClean="0"/>
              <a:t>aumento della sazietà</a:t>
            </a:r>
          </a:p>
          <a:p>
            <a:r>
              <a:rPr lang="it-IT" dirty="0" smtClean="0"/>
              <a:t>Regolazione dell’attività fisica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6982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Azioni ipotalamiche specifiche della </a:t>
            </a:r>
            <a:r>
              <a:rPr lang="it-IT" dirty="0" err="1" smtClean="0"/>
              <a:t>leptina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378274" cy="475615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it-IT" b="1" dirty="0" smtClean="0"/>
              <a:t>Ipotalamo laterale</a:t>
            </a:r>
          </a:p>
          <a:p>
            <a:r>
              <a:rPr lang="it-IT" dirty="0" smtClean="0"/>
              <a:t>inibizione della fame</a:t>
            </a:r>
            <a:endParaRPr lang="it-IT" dirty="0"/>
          </a:p>
          <a:p>
            <a:pPr marL="0" indent="0" algn="ctr">
              <a:buNone/>
            </a:pPr>
            <a:r>
              <a:rPr lang="it-IT" b="1" dirty="0" smtClean="0"/>
              <a:t>Ipotalamo mediale</a:t>
            </a:r>
          </a:p>
          <a:p>
            <a:r>
              <a:rPr lang="it-IT" dirty="0" smtClean="0"/>
              <a:t>stimolazione della sazietà</a:t>
            </a:r>
            <a:endParaRPr lang="it-IT" dirty="0"/>
          </a:p>
          <a:p>
            <a:pPr marL="0" indent="0" algn="ctr">
              <a:buNone/>
            </a:pPr>
            <a:r>
              <a:rPr lang="it-IT" b="1" dirty="0"/>
              <a:t>Ipotalamo </a:t>
            </a:r>
            <a:r>
              <a:rPr lang="it-IT" b="1" dirty="0" err="1" smtClean="0"/>
              <a:t>mediobasale</a:t>
            </a:r>
            <a:endParaRPr lang="it-IT" b="1" dirty="0"/>
          </a:p>
          <a:p>
            <a:r>
              <a:rPr lang="it-IT" dirty="0" smtClean="0"/>
              <a:t>attività fisica</a:t>
            </a:r>
          </a:p>
          <a:p>
            <a:pPr marL="0" indent="0" algn="ctr">
              <a:buNone/>
            </a:pPr>
            <a:r>
              <a:rPr lang="it-IT" b="1" dirty="0" smtClean="0"/>
              <a:t>Effetto delle lesioni ipotalamiche</a:t>
            </a:r>
          </a:p>
          <a:p>
            <a:r>
              <a:rPr lang="it-IT" dirty="0" smtClean="0"/>
              <a:t>nell'ipotalamo </a:t>
            </a:r>
            <a:r>
              <a:rPr lang="it-IT" dirty="0"/>
              <a:t>laterale </a:t>
            </a:r>
            <a:endParaRPr lang="it-IT" dirty="0" smtClean="0"/>
          </a:p>
          <a:p>
            <a:pPr lvl="1"/>
            <a:r>
              <a:rPr lang="it-IT" dirty="0" smtClean="0"/>
              <a:t>anoressia (a causa della mancanza di segnali di fame)</a:t>
            </a:r>
          </a:p>
          <a:p>
            <a:r>
              <a:rPr lang="it-IT" dirty="0" smtClean="0"/>
              <a:t>nell'ipotalamo mediale</a:t>
            </a:r>
          </a:p>
          <a:p>
            <a:pPr lvl="1"/>
            <a:r>
              <a:rPr lang="it-IT" dirty="0" smtClean="0"/>
              <a:t>fame </a:t>
            </a:r>
            <a:r>
              <a:rPr lang="it-IT" dirty="0"/>
              <a:t>eccessiva (a causa di una mancanza di segnali di sazietà). </a:t>
            </a:r>
            <a:endParaRPr lang="it-IT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1541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durata degli effetti della </a:t>
            </a:r>
            <a:r>
              <a:rPr lang="it-IT" dirty="0" err="1" smtClean="0"/>
              <a:t>leptina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it-IT" dirty="0" smtClean="0"/>
              <a:t>L’inibizione </a:t>
            </a:r>
            <a:r>
              <a:rPr lang="it-IT" dirty="0"/>
              <a:t>dell'appetito </a:t>
            </a:r>
            <a:r>
              <a:rPr lang="it-IT" dirty="0" smtClean="0"/>
              <a:t>da </a:t>
            </a:r>
            <a:r>
              <a:rPr lang="it-IT" dirty="0" err="1" smtClean="0"/>
              <a:t>leptina</a:t>
            </a:r>
            <a:r>
              <a:rPr lang="it-IT" dirty="0" smtClean="0"/>
              <a:t> è </a:t>
            </a:r>
            <a:r>
              <a:rPr lang="it-IT" dirty="0"/>
              <a:t>a lungo </a:t>
            </a:r>
            <a:r>
              <a:rPr lang="it-IT" dirty="0" smtClean="0"/>
              <a:t>termine</a:t>
            </a:r>
          </a:p>
          <a:p>
            <a:pPr marL="742950" lvl="2" indent="-342900"/>
            <a:r>
              <a:rPr lang="it-IT" dirty="0" smtClean="0"/>
              <a:t>in </a:t>
            </a:r>
            <a:r>
              <a:rPr lang="it-IT" dirty="0"/>
              <a:t>contrasto con la rapida inibizione della fame da parte della </a:t>
            </a:r>
            <a:r>
              <a:rPr lang="it-IT" dirty="0" err="1"/>
              <a:t>colecistochinina</a:t>
            </a:r>
            <a:r>
              <a:rPr lang="it-IT" dirty="0"/>
              <a:t> (CCK) e la soppressione più lenta della fame tra i pasti mediata da PYY3-36. </a:t>
            </a:r>
            <a:endParaRPr lang="it-IT" dirty="0" smtClean="0"/>
          </a:p>
          <a:p>
            <a:pPr marL="342900" lvl="1" indent="-342900"/>
            <a:r>
              <a:rPr lang="it-IT" dirty="0" smtClean="0"/>
              <a:t>L'assenza </a:t>
            </a:r>
            <a:r>
              <a:rPr lang="it-IT" dirty="0"/>
              <a:t>di </a:t>
            </a:r>
            <a:r>
              <a:rPr lang="it-IT" dirty="0" err="1"/>
              <a:t>leptina</a:t>
            </a:r>
            <a:r>
              <a:rPr lang="it-IT" dirty="0"/>
              <a:t> (o del suo recettore) porta a fame incontrollata e conseguente obesità. </a:t>
            </a:r>
            <a:endParaRPr lang="it-IT" dirty="0" smtClean="0"/>
          </a:p>
          <a:p>
            <a:pPr marL="342900" lvl="1" indent="-342900"/>
            <a:r>
              <a:rPr lang="it-IT" dirty="0" smtClean="0"/>
              <a:t>Il </a:t>
            </a:r>
            <a:r>
              <a:rPr lang="it-IT" dirty="0"/>
              <a:t>digiuno o </a:t>
            </a:r>
            <a:r>
              <a:rPr lang="it-IT" dirty="0" smtClean="0"/>
              <a:t>la dieta </a:t>
            </a:r>
            <a:r>
              <a:rPr lang="it-IT" dirty="0"/>
              <a:t>ipocalorica abbassa i livelli di </a:t>
            </a:r>
            <a:r>
              <a:rPr lang="it-IT" dirty="0" err="1"/>
              <a:t>leptina</a:t>
            </a:r>
            <a:r>
              <a:rPr lang="it-IT" dirty="0"/>
              <a:t>. </a:t>
            </a:r>
            <a:endParaRPr lang="it-IT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18/11/2019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CA1D-638C-D24E-8D27-C592550CEDE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799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5709</TotalTime>
  <Words>3025</Words>
  <Application>Microsoft Macintosh PowerPoint</Application>
  <PresentationFormat>Presentazione su schermo (4:3)</PresentationFormat>
  <Paragraphs>423</Paragraphs>
  <Slides>41</Slides>
  <Notes>23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2" baseType="lpstr">
      <vt:lpstr>Tema di Office</vt:lpstr>
      <vt:lpstr>Lezione 21</vt:lpstr>
      <vt:lpstr>Leptina</vt:lpstr>
      <vt:lpstr>Il rilascio di leptina aumenta di notte</vt:lpstr>
      <vt:lpstr>Il bersaglio molecolare della leptina</vt:lpstr>
      <vt:lpstr>Leptina: dal sangue al cervello PROBLEMI</vt:lpstr>
      <vt:lpstr>Il recettore della leptina è un recettore tipico delle citochine</vt:lpstr>
      <vt:lpstr>Azioni della leptina</vt:lpstr>
      <vt:lpstr>Azioni ipotalamiche specifiche della leptina</vt:lpstr>
      <vt:lpstr>La durata degli effetti della leptina</vt:lpstr>
      <vt:lpstr>Effetti della leptina</vt:lpstr>
      <vt:lpstr>L’effetto netto della leptina è Riduzione dell’appetito  Aumento del metabolismo basale per via ormonale </vt:lpstr>
      <vt:lpstr>La leptina causa l’attivazione del sistema nervoso simpatico</vt:lpstr>
      <vt:lpstr>La noradrenalina attiva la lipolisi e la termogenesi adiposa</vt:lpstr>
      <vt:lpstr>Memo La noradrenalina attiva la AMP-chinasi </vt:lpstr>
      <vt:lpstr>La leptina stimola il consumo di grassi e potenzia l’effetto dell’insulina </vt:lpstr>
      <vt:lpstr>La crescita degli adipociti è sotto controllo dell’insulina</vt:lpstr>
      <vt:lpstr>Meccanismi molecolari della crescita dell’adipocita </vt:lpstr>
      <vt:lpstr>L’insulina regola anche la funzione ormonale degli adipociti bianchi </vt:lpstr>
      <vt:lpstr>Presentazione di PowerPoint</vt:lpstr>
      <vt:lpstr>Gli effetti della leptina sulle cellule beta delle isole di Langerhans</vt:lpstr>
      <vt:lpstr>Se aumenta la massa adiposa e la leptina, si riduce il rilascio dell’insulina, e si pone un freno alla crescita del tessuto adiposo</vt:lpstr>
      <vt:lpstr>L’obesità è legata alla resistenza alla leptina  </vt:lpstr>
      <vt:lpstr>I meccanismi molecolari dell’asse adipo-insulare sono noti</vt:lpstr>
      <vt:lpstr>Leptin inhibits insulin release by beta cells</vt:lpstr>
      <vt:lpstr>Leptin down-regulates the expression of pro-insulin</vt:lpstr>
      <vt:lpstr>Obesità</vt:lpstr>
      <vt:lpstr>Diagnosi di obesità</vt:lpstr>
      <vt:lpstr>Classificazione dei soggetti in funzione della loro massa corporea</vt:lpstr>
      <vt:lpstr>Metabolic syndrome</vt:lpstr>
      <vt:lpstr>Eziologia dell'obesità</vt:lpstr>
      <vt:lpstr>Fattori eziologici dell’obesità</vt:lpstr>
      <vt:lpstr>Biological and ennvironmental/societal factor combine in causing obesity</vt:lpstr>
      <vt:lpstr>L'ipertrofia porta all'apoptosi e all'infiammazione</vt:lpstr>
      <vt:lpstr>Nel tessuto adiposo obeso aumenta il rilascio di acidi grassi liberi</vt:lpstr>
      <vt:lpstr>Conseguenze dalla iperlipolisi del tessuto adiposo obeso</vt:lpstr>
      <vt:lpstr>Integrated organ pathology resulting from lipotoxicity and metabolic inflammation</vt:lpstr>
      <vt:lpstr>Lipotossicità</vt:lpstr>
      <vt:lpstr>Presentazione di PowerPoint</vt:lpstr>
      <vt:lpstr>Gli effetti lipotossici degli acidi grassi ALTERATA FUNZIONE MITOCONDRIALE STRESS OSSIDATIVO</vt:lpstr>
      <vt:lpstr>Se la lipotossicità interessa le cellule endocrine, si hanno squilibri ormonali gravi (irreversibili) </vt:lpstr>
      <vt:lpstr>Fine</vt:lpstr>
    </vt:vector>
  </TitlesOfParts>
  <Company>Univ. Trieste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obesira</dc:title>
  <dc:creator>Sabina Passamonti</dc:creator>
  <cp:lastModifiedBy>Sabina Passamonti</cp:lastModifiedBy>
  <cp:revision>73</cp:revision>
  <dcterms:created xsi:type="dcterms:W3CDTF">2019-11-14T09:54:27Z</dcterms:created>
  <dcterms:modified xsi:type="dcterms:W3CDTF">2019-11-18T14:38:08Z</dcterms:modified>
</cp:coreProperties>
</file>