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36"/>
  </p:notesMasterIdLst>
  <p:sldIdLst>
    <p:sldId id="257" r:id="rId2"/>
    <p:sldId id="395" r:id="rId3"/>
    <p:sldId id="394" r:id="rId4"/>
    <p:sldId id="402" r:id="rId5"/>
    <p:sldId id="401" r:id="rId6"/>
    <p:sldId id="397" r:id="rId7"/>
    <p:sldId id="403" r:id="rId8"/>
    <p:sldId id="423" r:id="rId9"/>
    <p:sldId id="424" r:id="rId10"/>
    <p:sldId id="425" r:id="rId11"/>
    <p:sldId id="426" r:id="rId12"/>
    <p:sldId id="399" r:id="rId13"/>
    <p:sldId id="400" r:id="rId14"/>
    <p:sldId id="412" r:id="rId15"/>
    <p:sldId id="413" r:id="rId16"/>
    <p:sldId id="385" r:id="rId17"/>
    <p:sldId id="406" r:id="rId18"/>
    <p:sldId id="407" r:id="rId19"/>
    <p:sldId id="410" r:id="rId20"/>
    <p:sldId id="411" r:id="rId21"/>
    <p:sldId id="428" r:id="rId22"/>
    <p:sldId id="351" r:id="rId23"/>
    <p:sldId id="414" r:id="rId24"/>
    <p:sldId id="416" r:id="rId25"/>
    <p:sldId id="415" r:id="rId26"/>
    <p:sldId id="361" r:id="rId27"/>
    <p:sldId id="417" r:id="rId28"/>
    <p:sldId id="391" r:id="rId29"/>
    <p:sldId id="376" r:id="rId30"/>
    <p:sldId id="418" r:id="rId31"/>
    <p:sldId id="419" r:id="rId32"/>
    <p:sldId id="420" r:id="rId33"/>
    <p:sldId id="421" r:id="rId34"/>
    <p:sldId id="422" r:id="rId35"/>
  </p:sldIdLst>
  <p:sldSz cx="9144000" cy="6858000" type="screen4x3"/>
  <p:notesSz cx="6797675" cy="9926638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87" autoAdjust="0"/>
    <p:restoredTop sz="93677" autoAdjust="0"/>
  </p:normalViewPr>
  <p:slideViewPr>
    <p:cSldViewPr snapToGrid="0" snapToObjects="1">
      <p:cViewPr varScale="1">
        <p:scale>
          <a:sx n="72" d="100"/>
          <a:sy n="72" d="100"/>
        </p:scale>
        <p:origin x="10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  <a:alpha val="7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7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d.com/document/149496118/Sigtips-en-Final-2011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030693"/>
            <a:ext cx="9144000" cy="28067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  <a:alpha val="86000"/>
                </a:schemeClr>
              </a:gs>
              <a:gs pos="43000">
                <a:schemeClr val="accent4">
                  <a:lumMod val="45000"/>
                  <a:lumOff val="55000"/>
                </a:schemeClr>
              </a:gs>
              <a:gs pos="65000">
                <a:schemeClr val="accent4">
                  <a:lumMod val="45000"/>
                  <a:lumOff val="55000"/>
                </a:schemeClr>
              </a:gs>
              <a:gs pos="77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600" dirty="0" err="1" smtClean="0"/>
              <a:t>Modelli</a:t>
            </a:r>
            <a:r>
              <a:rPr lang="de-DE" sz="2600" dirty="0" smtClean="0"/>
              <a:t> </a:t>
            </a:r>
            <a:r>
              <a:rPr lang="de-DE" sz="2600" dirty="0" err="1" smtClean="0"/>
              <a:t>cognitivi</a:t>
            </a:r>
            <a:r>
              <a:rPr lang="de-DE" sz="2600" dirty="0" smtClean="0"/>
              <a:t> </a:t>
            </a:r>
            <a:r>
              <a:rPr lang="de-DE" sz="2600" dirty="0" err="1" smtClean="0"/>
              <a:t>e</a:t>
            </a:r>
            <a:r>
              <a:rPr lang="de-DE" sz="2600" dirty="0" smtClean="0"/>
              <a:t> </a:t>
            </a:r>
            <a:r>
              <a:rPr lang="de-DE" sz="2600" dirty="0" err="1" smtClean="0"/>
              <a:t>modelli</a:t>
            </a:r>
            <a:r>
              <a:rPr lang="de-DE" sz="2600" dirty="0" smtClean="0"/>
              <a:t> </a:t>
            </a:r>
            <a:r>
              <a:rPr lang="de-DE" sz="2600" dirty="0" err="1" smtClean="0"/>
              <a:t>relazionali</a:t>
            </a:r>
            <a:r>
              <a:rPr lang="de-DE" sz="2600" dirty="0" smtClean="0"/>
              <a:t> </a:t>
            </a:r>
          </a:p>
          <a:p>
            <a:pPr algn="ctr"/>
            <a:r>
              <a:rPr lang="de-DE" sz="2600" dirty="0" smtClean="0"/>
              <a:t>di </a:t>
            </a:r>
            <a:r>
              <a:rPr lang="de-DE" sz="2600" dirty="0" err="1" smtClean="0"/>
              <a:t>interpretazione</a:t>
            </a:r>
            <a:endParaRPr lang="de-DE" sz="2600" dirty="0" smtClean="0"/>
          </a:p>
          <a:p>
            <a:pPr algn="ctr"/>
            <a:endParaRPr lang="de-DE" sz="2600" dirty="0" smtClean="0"/>
          </a:p>
          <a:p>
            <a:pPr algn="ctr"/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180492" y="3496409"/>
            <a:ext cx="49714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dirty="0" smtClean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dirty="0" smtClean="0">
                <a:latin typeface="Calibri" pitchFamily="-1" charset="0"/>
              </a:rPr>
              <a:t>18-11-2019</a:t>
            </a:r>
            <a:endParaRPr lang="it-IT" sz="2400" dirty="0">
              <a:latin typeface="Calibri" pitchFamily="-1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391507" y="486669"/>
            <a:ext cx="4906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ondamenti teorici della traduzione e dell’interpretazione</a:t>
            </a:r>
          </a:p>
          <a:p>
            <a:pPr algn="ctr"/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Studi di interpretazione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42950" y="1104900"/>
            <a:ext cx="7848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Nell’interpretazione simultanea si possono riconoscere i processi presenti nelle altre forme di interpretazione </a:t>
            </a:r>
            <a:r>
              <a:rPr lang="it-IT" sz="2800" dirty="0" smtClean="0">
                <a:latin typeface="+mn-lt"/>
              </a:rPr>
              <a:t>perché, dati i tempi ravvicinati, </a:t>
            </a:r>
            <a:r>
              <a:rPr lang="it-IT" sz="2800" dirty="0">
                <a:latin typeface="+mn-lt"/>
              </a:rPr>
              <a:t>vi è una maggiore probabilità di </a:t>
            </a:r>
            <a:r>
              <a:rPr lang="it-IT" sz="2800" dirty="0" smtClean="0">
                <a:latin typeface="+mn-lt"/>
              </a:rPr>
              <a:t>omissioni o resa difficoltosa errori le </a:t>
            </a:r>
            <a:r>
              <a:rPr lang="it-IT" sz="2800" dirty="0">
                <a:latin typeface="+mn-lt"/>
              </a:rPr>
              <a:t>cui cause richiedono ulteriore </a:t>
            </a:r>
            <a:r>
              <a:rPr lang="it-IT" sz="2800" dirty="0" smtClean="0">
                <a:latin typeface="+mn-lt"/>
              </a:rPr>
              <a:t>approfondimento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 </a:t>
            </a:r>
            <a:r>
              <a:rPr lang="it-IT" sz="2800" dirty="0">
                <a:latin typeface="+mn-lt"/>
              </a:rPr>
              <a:t>modelli possono anche riprendere aspetti dell’una o dell’altra situazione comunicativa e indubbiamente vi possono essere forme intermedie a seconda dell’evento comunicativo.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268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6839" y="356862"/>
            <a:ext cx="82519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800" dirty="0" smtClean="0">
              <a:latin typeface="+mn-lt"/>
            </a:endParaRPr>
          </a:p>
          <a:p>
            <a:r>
              <a:rPr lang="de-DE" sz="2800" dirty="0" smtClean="0">
                <a:latin typeface="+mn-lt"/>
              </a:rPr>
              <a:t>MODELLI </a:t>
            </a:r>
            <a:r>
              <a:rPr lang="de-DE" sz="2800" dirty="0" err="1">
                <a:latin typeface="+mn-lt"/>
              </a:rPr>
              <a:t>cognitivi</a:t>
            </a:r>
            <a:r>
              <a:rPr lang="de-DE" sz="2800" dirty="0">
                <a:latin typeface="+mn-lt"/>
              </a:rPr>
              <a:t>: </a:t>
            </a:r>
            <a:endParaRPr lang="it-IT" sz="2800" dirty="0">
              <a:latin typeface="+mn-lt"/>
            </a:endParaRPr>
          </a:p>
          <a:p>
            <a:endParaRPr lang="de-DE" sz="2400" dirty="0" smtClean="0">
              <a:latin typeface="+mn-lt"/>
            </a:endParaRPr>
          </a:p>
          <a:p>
            <a:r>
              <a:rPr lang="de-DE" sz="2400" dirty="0" smtClean="0">
                <a:latin typeface="+mn-lt"/>
              </a:rPr>
              <a:t>Hella </a:t>
            </a:r>
            <a:r>
              <a:rPr lang="de-DE" sz="2400" dirty="0">
                <a:latin typeface="+mn-lt"/>
              </a:rPr>
              <a:t>Kirchhoff - </a:t>
            </a:r>
            <a:r>
              <a:rPr lang="de-DE" sz="2400" i="1" dirty="0">
                <a:latin typeface="+mn-lt"/>
              </a:rPr>
              <a:t>Simultandolmetschen als kognitiv komplexen Mehrphasenvorgang</a:t>
            </a:r>
          </a:p>
          <a:p>
            <a:r>
              <a:rPr lang="de-DE" sz="2400" dirty="0">
                <a:latin typeface="+mn-lt"/>
              </a:rPr>
              <a:t>Barbara Moser- Mercer - </a:t>
            </a:r>
            <a:r>
              <a:rPr lang="de-DE" sz="2400" dirty="0" err="1">
                <a:latin typeface="+mn-lt"/>
              </a:rPr>
              <a:t>Modelli</a:t>
            </a:r>
            <a:r>
              <a:rPr lang="de-DE" sz="2400" dirty="0">
                <a:latin typeface="+mn-lt"/>
              </a:rPr>
              <a:t> per </a:t>
            </a:r>
            <a:r>
              <a:rPr lang="de-DE" sz="2400" dirty="0" err="1">
                <a:latin typeface="+mn-lt"/>
              </a:rPr>
              <a:t>l‘elaborazione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dell‘informazione</a:t>
            </a:r>
            <a:r>
              <a:rPr lang="de-DE" sz="2400" dirty="0">
                <a:latin typeface="+mn-lt"/>
              </a:rPr>
              <a:t>  </a:t>
            </a:r>
          </a:p>
          <a:p>
            <a:r>
              <a:rPr lang="de-DE" sz="2400" dirty="0" err="1">
                <a:latin typeface="+mn-lt"/>
              </a:rPr>
              <a:t>Ghelly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Chernov</a:t>
            </a:r>
            <a:r>
              <a:rPr lang="de-DE" sz="2400" dirty="0">
                <a:latin typeface="+mn-lt"/>
              </a:rPr>
              <a:t> – </a:t>
            </a:r>
            <a:r>
              <a:rPr lang="de-DE" sz="2400" dirty="0" err="1">
                <a:latin typeface="+mn-lt"/>
              </a:rPr>
              <a:t>studi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su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base</a:t>
            </a:r>
            <a:r>
              <a:rPr lang="de-DE" sz="2400" dirty="0">
                <a:latin typeface="+mn-lt"/>
              </a:rPr>
              <a:t> </a:t>
            </a:r>
            <a:r>
              <a:rPr lang="de-DE" sz="2400" dirty="0" err="1">
                <a:latin typeface="+mn-lt"/>
              </a:rPr>
              <a:t>psicolinguistica</a:t>
            </a:r>
            <a:r>
              <a:rPr lang="de-DE" sz="2400" dirty="0">
                <a:latin typeface="+mn-lt"/>
              </a:rPr>
              <a:t> – </a:t>
            </a:r>
            <a:r>
              <a:rPr lang="de-DE" sz="2400" dirty="0" err="1">
                <a:latin typeface="+mn-lt"/>
              </a:rPr>
              <a:t>teoria</a:t>
            </a:r>
            <a:r>
              <a:rPr lang="de-DE" sz="2400" dirty="0">
                <a:latin typeface="+mn-lt"/>
              </a:rPr>
              <a:t> della </a:t>
            </a:r>
            <a:r>
              <a:rPr lang="de-DE" sz="2400" dirty="0" err="1">
                <a:latin typeface="+mn-lt"/>
              </a:rPr>
              <a:t>ridondanza</a:t>
            </a:r>
            <a:endParaRPr lang="de-DE" sz="2400" dirty="0">
              <a:latin typeface="+mn-lt"/>
            </a:endParaRPr>
          </a:p>
          <a:p>
            <a:endParaRPr lang="de-DE" sz="2800" b="1" dirty="0" smtClean="0">
              <a:latin typeface="+mn-lt"/>
            </a:endParaRPr>
          </a:p>
          <a:p>
            <a:r>
              <a:rPr lang="de-DE" sz="2800" b="1" dirty="0" smtClean="0">
                <a:latin typeface="+mn-lt"/>
              </a:rPr>
              <a:t>Daniel </a:t>
            </a:r>
            <a:r>
              <a:rPr lang="de-DE" sz="2800" b="1" dirty="0" err="1">
                <a:latin typeface="+mn-lt"/>
              </a:rPr>
              <a:t>Gile</a:t>
            </a:r>
            <a:r>
              <a:rPr lang="de-DE" sz="2800" dirty="0">
                <a:latin typeface="+mn-lt"/>
              </a:rPr>
              <a:t> – ha </a:t>
            </a:r>
            <a:r>
              <a:rPr lang="de-DE" sz="2800" dirty="0" err="1">
                <a:latin typeface="+mn-lt"/>
              </a:rPr>
              <a:t>elaborato</a:t>
            </a:r>
            <a:r>
              <a:rPr lang="de-DE" sz="2800" dirty="0">
                <a:latin typeface="+mn-lt"/>
              </a:rPr>
              <a:t> la </a:t>
            </a:r>
            <a:r>
              <a:rPr lang="de-DE" sz="2800" dirty="0" err="1">
                <a:latin typeface="+mn-lt"/>
              </a:rPr>
              <a:t>teoria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degli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Effort</a:t>
            </a:r>
            <a:r>
              <a:rPr lang="de-DE" sz="2800" dirty="0">
                <a:latin typeface="+mn-lt"/>
              </a:rPr>
              <a:t> Models</a:t>
            </a:r>
          </a:p>
        </p:txBody>
      </p:sp>
    </p:spTree>
    <p:extLst>
      <p:ext uri="{BB962C8B-B14F-4D97-AF65-F5344CB8AC3E}">
        <p14:creationId xmlns:p14="http://schemas.microsoft.com/office/powerpoint/2010/main" val="6271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5835" y="457200"/>
            <a:ext cx="8256494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sz="2800" dirty="0">
                <a:latin typeface="+mn-lt"/>
              </a:rPr>
              <a:t>Modello Moser (1978) </a:t>
            </a: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Analisi del </a:t>
            </a:r>
            <a:r>
              <a:rPr lang="it-IT" sz="2800" dirty="0">
                <a:latin typeface="+mn-lt"/>
              </a:rPr>
              <a:t>flusso temporale dell’informazione fonico-acustica </a:t>
            </a: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descrive </a:t>
            </a:r>
            <a:r>
              <a:rPr lang="it-IT" sz="2800" dirty="0">
                <a:latin typeface="+mn-lt"/>
              </a:rPr>
              <a:t>le fasi e i processi coinvolte nella comprensione e nella produzione di un testo orale durante l’IS </a:t>
            </a: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avanza </a:t>
            </a:r>
            <a:r>
              <a:rPr lang="it-IT" sz="2800" dirty="0">
                <a:latin typeface="+mn-lt"/>
              </a:rPr>
              <a:t>ipotesi sull’organizzazione delle informazioni semantiche e sintattiche a livello cognitivo e su come si rendono disponibili </a:t>
            </a: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postula </a:t>
            </a:r>
            <a:r>
              <a:rPr lang="it-IT" sz="2800" dirty="0">
                <a:latin typeface="+mn-lt"/>
              </a:rPr>
              <a:t>l’esistenza di un sistema in cui i concetti memorizzati contengono sia informazioni semantiche, sia informazioni fonetico-sintattiche</a:t>
            </a: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rete </a:t>
            </a:r>
            <a:r>
              <a:rPr lang="it-IT" sz="2800" dirty="0">
                <a:latin typeface="+mn-lt"/>
              </a:rPr>
              <a:t>di relazioni concettuali di tipo </a:t>
            </a:r>
            <a:r>
              <a:rPr lang="it-IT" sz="2800" dirty="0" err="1">
                <a:latin typeface="+mn-lt"/>
              </a:rPr>
              <a:t>intralinguistico</a:t>
            </a:r>
            <a:r>
              <a:rPr lang="it-IT" sz="2800" dirty="0">
                <a:latin typeface="+mn-lt"/>
              </a:rPr>
              <a:t> e interlinguistico</a:t>
            </a:r>
          </a:p>
        </p:txBody>
      </p:sp>
    </p:spTree>
    <p:extLst>
      <p:ext uri="{BB962C8B-B14F-4D97-AF65-F5344CB8AC3E}">
        <p14:creationId xmlns:p14="http://schemas.microsoft.com/office/powerpoint/2010/main" val="1591067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08562" y="1005189"/>
            <a:ext cx="80350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sz="2800" dirty="0">
                <a:latin typeface="+mn-lt"/>
              </a:rPr>
              <a:t>quanto più fitta </a:t>
            </a:r>
            <a:r>
              <a:rPr lang="it-IT" sz="2800" dirty="0" smtClean="0">
                <a:latin typeface="+mn-lt"/>
              </a:rPr>
              <a:t>la </a:t>
            </a:r>
            <a:r>
              <a:rPr lang="it-IT" sz="2800" dirty="0">
                <a:latin typeface="+mn-lt"/>
              </a:rPr>
              <a:t>rete di relazioni concettuali, tanto più velocemente avvengono le operazioni di riconoscimento, decodifica e riformulazione </a:t>
            </a: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se </a:t>
            </a:r>
            <a:r>
              <a:rPr lang="it-IT" sz="2800" dirty="0">
                <a:latin typeface="+mn-lt"/>
              </a:rPr>
              <a:t>l’interprete è in grado di prevedere o anticipare il messaggio in entrata in una fase precoce del processo, non dovrà completare tutte le operazioni </a:t>
            </a:r>
            <a:r>
              <a:rPr lang="it-IT" sz="2800" dirty="0" smtClean="0">
                <a:latin typeface="+mn-lt"/>
              </a:rPr>
              <a:t>richieste</a:t>
            </a:r>
            <a:endParaRPr lang="it-IT" sz="2800" dirty="0">
              <a:latin typeface="+mn-lt"/>
            </a:endParaRP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>
                <a:latin typeface="+mn-lt"/>
              </a:rPr>
              <a:t>ruolo rilevante </a:t>
            </a:r>
            <a:r>
              <a:rPr lang="it-IT" sz="2800" dirty="0" smtClean="0">
                <a:latin typeface="+mn-lt"/>
              </a:rPr>
              <a:t>delle </a:t>
            </a:r>
            <a:r>
              <a:rPr lang="it-IT" sz="2800" dirty="0">
                <a:latin typeface="+mn-lt"/>
              </a:rPr>
              <a:t>conoscenze </a:t>
            </a:r>
            <a:r>
              <a:rPr lang="it-IT" sz="2800" dirty="0" smtClean="0">
                <a:latin typeface="+mn-lt"/>
              </a:rPr>
              <a:t>condivise fra oratore, interprete e pubblico </a:t>
            </a:r>
            <a:endParaRPr lang="it-IT" sz="2800" dirty="0">
              <a:latin typeface="+mn-lt"/>
            </a:endParaRP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la </a:t>
            </a:r>
            <a:r>
              <a:rPr lang="it-IT" sz="2800" dirty="0">
                <a:latin typeface="+mn-lt"/>
              </a:rPr>
              <a:t>prevedibilità di un’informazione dipende dal numero e dalla velocità delle relazioni concettuali attivate </a:t>
            </a: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777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42950" y="571500"/>
            <a:ext cx="79438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/>
              <a:t>Gile</a:t>
            </a:r>
            <a:r>
              <a:rPr lang="it-IT" sz="2800" dirty="0" smtClean="0"/>
              <a:t> </a:t>
            </a:r>
          </a:p>
          <a:p>
            <a:r>
              <a:rPr lang="it-IT" sz="2800" dirty="0" smtClean="0">
                <a:latin typeface="+mn-lt"/>
              </a:rPr>
              <a:t>parte </a:t>
            </a:r>
            <a:r>
              <a:rPr lang="it-IT" sz="2800" dirty="0">
                <a:latin typeface="+mn-lt"/>
              </a:rPr>
              <a:t>dall’osservazione che anche nelle interpretazioni di esperti </a:t>
            </a:r>
            <a:r>
              <a:rPr lang="it-IT" sz="2800" dirty="0" smtClean="0">
                <a:latin typeface="+mn-lt"/>
              </a:rPr>
              <a:t>potevano </a:t>
            </a:r>
            <a:r>
              <a:rPr lang="it-IT" sz="2800" dirty="0">
                <a:latin typeface="+mn-lt"/>
              </a:rPr>
              <a:t>esserci numerosi difetti come errori, omissioni e una resa difettosa sia come eloquio che come resa </a:t>
            </a:r>
            <a:r>
              <a:rPr lang="it-IT" sz="2800" dirty="0" smtClean="0">
                <a:latin typeface="+mn-lt"/>
              </a:rPr>
              <a:t>linguistica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in </a:t>
            </a:r>
            <a:r>
              <a:rPr lang="it-IT" sz="2800" dirty="0">
                <a:latin typeface="+mn-lt"/>
              </a:rPr>
              <a:t>genere si faceva derivare tali difetti da cattive condizioni di </a:t>
            </a:r>
            <a:r>
              <a:rPr lang="it-IT" sz="2800" dirty="0" smtClean="0">
                <a:latin typeface="+mn-lt"/>
              </a:rPr>
              <a:t>lavoro: rumori</a:t>
            </a:r>
            <a:r>
              <a:rPr lang="it-IT" sz="2800" dirty="0">
                <a:latin typeface="+mn-lt"/>
              </a:rPr>
              <a:t>, velocità, pronuncia, complessità dell’argomento  o della struttura sintattica della lingua di </a:t>
            </a:r>
            <a:r>
              <a:rPr lang="it-IT" sz="2800" dirty="0" smtClean="0">
                <a:latin typeface="+mn-lt"/>
              </a:rPr>
              <a:t>partenza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o </a:t>
            </a:r>
            <a:r>
              <a:rPr lang="it-IT" sz="2800" dirty="0">
                <a:latin typeface="+mn-lt"/>
              </a:rPr>
              <a:t>da incompetenza </a:t>
            </a:r>
            <a:r>
              <a:rPr lang="it-IT" sz="2800" dirty="0" smtClean="0">
                <a:latin typeface="+mn-lt"/>
              </a:rPr>
              <a:t>dell’interprete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20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81050" y="742950"/>
            <a:ext cx="80200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Anche fra interpreti esperti si rilevano errori/omissioni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>
                <a:latin typeface="+mn-lt"/>
              </a:rPr>
              <a:t>n</a:t>
            </a:r>
            <a:r>
              <a:rPr lang="it-IT" sz="2800" dirty="0" smtClean="0">
                <a:latin typeface="+mn-lt"/>
              </a:rPr>
              <a:t>on sono imputabili a: </a:t>
            </a:r>
          </a:p>
          <a:p>
            <a:r>
              <a:rPr lang="it-IT" sz="2800" dirty="0" smtClean="0">
                <a:latin typeface="+mn-lt"/>
              </a:rPr>
              <a:t>scarsa conoscenza </a:t>
            </a:r>
            <a:r>
              <a:rPr lang="it-IT" sz="2800" dirty="0">
                <a:latin typeface="+mn-lt"/>
              </a:rPr>
              <a:t>della LP o </a:t>
            </a:r>
            <a:r>
              <a:rPr lang="it-IT" sz="2800" dirty="0" smtClean="0">
                <a:latin typeface="+mn-lt"/>
              </a:rPr>
              <a:t>LA </a:t>
            </a:r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abilità </a:t>
            </a:r>
            <a:r>
              <a:rPr lang="it-IT" sz="2800" dirty="0">
                <a:latin typeface="+mn-lt"/>
              </a:rPr>
              <a:t>interpretative </a:t>
            </a:r>
            <a:r>
              <a:rPr lang="it-IT" sz="2800" dirty="0" smtClean="0">
                <a:latin typeface="+mn-lt"/>
              </a:rPr>
              <a:t>difettosa</a:t>
            </a:r>
          </a:p>
          <a:p>
            <a:r>
              <a:rPr lang="it-IT" sz="2800" dirty="0" smtClean="0">
                <a:latin typeface="+mn-lt"/>
              </a:rPr>
              <a:t>o </a:t>
            </a:r>
            <a:r>
              <a:rPr lang="it-IT" sz="2800" dirty="0">
                <a:latin typeface="+mn-lt"/>
              </a:rPr>
              <a:t>conoscenza </a:t>
            </a:r>
            <a:r>
              <a:rPr lang="it-IT" sz="2800" dirty="0" smtClean="0">
                <a:latin typeface="+mn-lt"/>
              </a:rPr>
              <a:t>enciclopedica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carente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V</a:t>
            </a:r>
            <a:r>
              <a:rPr lang="it-IT" sz="2800" dirty="0" smtClean="0">
                <a:latin typeface="+mn-lt"/>
              </a:rPr>
              <a:t>i </a:t>
            </a:r>
            <a:r>
              <a:rPr lang="it-IT" sz="2800" dirty="0">
                <a:latin typeface="+mn-lt"/>
              </a:rPr>
              <a:t>è una difficoltà intrinseca dell’interpretazione dovuta ai compiti cognitivi </a:t>
            </a:r>
            <a:r>
              <a:rPr lang="it-IT" sz="2800" dirty="0" smtClean="0">
                <a:latin typeface="+mn-lt"/>
              </a:rPr>
              <a:t>coinvolti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8671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57200" y="704850"/>
            <a:ext cx="82067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err="1">
                <a:latin typeface="+mn-lt"/>
              </a:rPr>
              <a:t>M</a:t>
            </a:r>
            <a:r>
              <a:rPr lang="it-IT" sz="2800" i="1" dirty="0" err="1" smtClean="0">
                <a:latin typeface="+mn-lt"/>
              </a:rPr>
              <a:t>odèle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i="1" dirty="0">
                <a:latin typeface="+mn-lt"/>
              </a:rPr>
              <a:t>d’</a:t>
            </a:r>
            <a:r>
              <a:rPr lang="it-IT" sz="2800" i="1" dirty="0" err="1">
                <a:latin typeface="+mn-lt"/>
              </a:rPr>
              <a:t>efforts</a:t>
            </a:r>
            <a:r>
              <a:rPr lang="it-IT" sz="2800" dirty="0">
                <a:latin typeface="+mn-lt"/>
              </a:rPr>
              <a:t> o modello della ripartizione delle risorse di </a:t>
            </a:r>
            <a:r>
              <a:rPr lang="it-IT" sz="2800" dirty="0" err="1" smtClean="0">
                <a:latin typeface="+mn-lt"/>
              </a:rPr>
              <a:t>Gile</a:t>
            </a:r>
            <a:endParaRPr lang="it-IT" sz="2800" dirty="0" smtClean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>
                <a:latin typeface="+mn-lt"/>
              </a:rPr>
              <a:t>Quando si supera la capacità complessiva o quella richiesta per un singolo sforzo si ha un impasse, una strettoia, un collo di bottiglia, una difficoltà di realizzazione </a:t>
            </a:r>
            <a:endParaRPr lang="it-IT" sz="2800" dirty="0" smtClean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un omissione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un errore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una pausa protratta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24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4850" y="990600"/>
            <a:ext cx="7848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Il modello degli sforzi di </a:t>
            </a:r>
            <a:r>
              <a:rPr lang="it-IT" sz="2800" dirty="0" err="1">
                <a:latin typeface="+mn-lt"/>
              </a:rPr>
              <a:t>Gile</a:t>
            </a:r>
            <a:r>
              <a:rPr lang="it-IT" sz="2800" dirty="0">
                <a:latin typeface="+mn-lt"/>
              </a:rPr>
              <a:t> vuole spiegare le variazioni nella qualità dell’interpretazione in base alle fluttuazioni </a:t>
            </a:r>
            <a:r>
              <a:rPr lang="it-IT" sz="2800" dirty="0" smtClean="0">
                <a:latin typeface="+mn-lt"/>
              </a:rPr>
              <a:t>nella capacità </a:t>
            </a:r>
            <a:r>
              <a:rPr lang="it-IT" sz="2800" dirty="0">
                <a:latin typeface="+mn-lt"/>
              </a:rPr>
              <a:t>di elaborazione per quattro </a:t>
            </a:r>
            <a:r>
              <a:rPr lang="it-IT" sz="2800" dirty="0" smtClean="0">
                <a:latin typeface="+mn-lt"/>
              </a:rPr>
              <a:t>sforzi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ascolto/analisi 			L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memoria 				M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produzione 				</a:t>
            </a:r>
            <a:r>
              <a:rPr lang="it-IT" sz="2800" dirty="0" err="1" smtClean="0">
                <a:latin typeface="+mn-lt"/>
              </a:rPr>
              <a:t>P</a:t>
            </a:r>
            <a:r>
              <a:rPr lang="it-IT" sz="2800" dirty="0" smtClean="0">
                <a:latin typeface="+mn-lt"/>
              </a:rPr>
              <a:t> 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coordinamento 		C</a:t>
            </a:r>
          </a:p>
        </p:txBody>
      </p:sp>
    </p:spTree>
    <p:extLst>
      <p:ext uri="{BB962C8B-B14F-4D97-AF65-F5344CB8AC3E}">
        <p14:creationId xmlns:p14="http://schemas.microsoft.com/office/powerpoint/2010/main" val="456247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7700" y="1409700"/>
            <a:ext cx="78676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Si tratta di processi non automatici </a:t>
            </a:r>
            <a:endParaRPr lang="it-IT" sz="2800" dirty="0" smtClean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tutti </a:t>
            </a:r>
            <a:r>
              <a:rPr lang="it-IT" sz="2800" dirty="0">
                <a:latin typeface="+mn-lt"/>
              </a:rPr>
              <a:t>e 4 processi hanno bisogno di una certa quantità di risorse cognitive/</a:t>
            </a:r>
            <a:r>
              <a:rPr lang="it-IT" sz="2800" dirty="0" err="1">
                <a:latin typeface="+mn-lt"/>
              </a:rPr>
              <a:t>attentive</a:t>
            </a:r>
            <a:r>
              <a:rPr lang="it-IT" sz="2800" dirty="0">
                <a:latin typeface="+mn-lt"/>
              </a:rPr>
              <a:t> per essere </a:t>
            </a:r>
            <a:r>
              <a:rPr lang="it-IT" sz="2800" dirty="0" smtClean="0">
                <a:latin typeface="+mn-lt"/>
              </a:rPr>
              <a:t>realizzati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sono </a:t>
            </a:r>
            <a:r>
              <a:rPr lang="it-IT" sz="2800" dirty="0">
                <a:latin typeface="+mn-lt"/>
              </a:rPr>
              <a:t>in competizione fra </a:t>
            </a:r>
            <a:r>
              <a:rPr lang="it-IT" sz="2800" dirty="0" smtClean="0">
                <a:latin typeface="+mn-lt"/>
              </a:rPr>
              <a:t>loro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essendo </a:t>
            </a:r>
            <a:r>
              <a:rPr lang="it-IT" sz="2800" dirty="0">
                <a:latin typeface="+mn-lt"/>
              </a:rPr>
              <a:t>le risorse </a:t>
            </a:r>
            <a:r>
              <a:rPr lang="it-IT" sz="2800" dirty="0" smtClean="0">
                <a:latin typeface="+mn-lt"/>
              </a:rPr>
              <a:t>limitate, </a:t>
            </a:r>
            <a:r>
              <a:rPr lang="it-IT" sz="2800" dirty="0">
                <a:latin typeface="+mn-lt"/>
              </a:rPr>
              <a:t>esse </a:t>
            </a:r>
            <a:r>
              <a:rPr lang="it-IT" sz="2800" dirty="0" smtClean="0">
                <a:latin typeface="+mn-lt"/>
              </a:rPr>
              <a:t>sono ripartite </a:t>
            </a:r>
            <a:r>
              <a:rPr lang="it-IT" sz="2800" dirty="0">
                <a:latin typeface="+mn-lt"/>
              </a:rPr>
              <a:t>in base alla </a:t>
            </a:r>
            <a:r>
              <a:rPr lang="it-IT" sz="2800" dirty="0" smtClean="0">
                <a:latin typeface="+mn-lt"/>
              </a:rPr>
              <a:t>necessità/priorità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4979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33500" y="1733550"/>
            <a:ext cx="6267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La </a:t>
            </a:r>
            <a:r>
              <a:rPr lang="it-IT" sz="2800" dirty="0">
                <a:latin typeface="+mn-lt"/>
              </a:rPr>
              <a:t>capacità cognitiva totale </a:t>
            </a:r>
            <a:r>
              <a:rPr lang="it-IT" sz="2800" dirty="0" smtClean="0">
                <a:latin typeface="+mn-lt"/>
              </a:rPr>
              <a:t>disponibile è </a:t>
            </a:r>
            <a:r>
              <a:rPr lang="it-IT" sz="2800" dirty="0">
                <a:latin typeface="+mn-lt"/>
              </a:rPr>
              <a:t>limitata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SI= L+P+M+C</a:t>
            </a:r>
          </a:p>
          <a:p>
            <a:r>
              <a:rPr lang="it-IT" sz="2800" dirty="0" smtClean="0">
                <a:latin typeface="+mn-lt"/>
              </a:rPr>
              <a:t>CI 1= L+M+N+C 	C 2= </a:t>
            </a:r>
            <a:r>
              <a:rPr lang="it-IT" sz="2800" dirty="0" err="1" smtClean="0">
                <a:latin typeface="+mn-lt"/>
              </a:rPr>
              <a:t>Rem+Read+P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ST</a:t>
            </a:r>
          </a:p>
          <a:p>
            <a:r>
              <a:rPr lang="it-IT" sz="2800" dirty="0" smtClean="0">
                <a:latin typeface="+mn-lt"/>
              </a:rPr>
              <a:t>SI with text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7090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8650" y="1572704"/>
            <a:ext cx="7886700" cy="4030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Nell’interpretazione confluiscono </a:t>
            </a:r>
            <a:r>
              <a:rPr lang="it-IT" sz="2800" dirty="0" smtClean="0"/>
              <a:t>componenti:</a:t>
            </a:r>
          </a:p>
          <a:p>
            <a:pPr marL="0" indent="0">
              <a:buNone/>
            </a:pPr>
            <a:endParaRPr lang="en-GB" sz="2800" b="1" dirty="0" smtClean="0"/>
          </a:p>
          <a:p>
            <a:r>
              <a:rPr lang="en-GB" sz="2800" b="1" dirty="0" err="1"/>
              <a:t>l</a:t>
            </a:r>
            <a:r>
              <a:rPr lang="en-GB" sz="2800" b="1" dirty="0" err="1" smtClean="0"/>
              <a:t>inguistiche</a:t>
            </a:r>
            <a:r>
              <a:rPr lang="en-GB" sz="2800" b="1" dirty="0" smtClean="0"/>
              <a:t>: </a:t>
            </a:r>
            <a:r>
              <a:rPr lang="en-GB" sz="2800" dirty="0" err="1" smtClean="0"/>
              <a:t>fonologia</a:t>
            </a:r>
            <a:r>
              <a:rPr lang="en-GB" sz="2800" dirty="0"/>
              <a:t>, </a:t>
            </a:r>
            <a:r>
              <a:rPr lang="en-GB" sz="2800" dirty="0" err="1"/>
              <a:t>morfologia</a:t>
            </a:r>
            <a:r>
              <a:rPr lang="en-GB" sz="2800" dirty="0"/>
              <a:t>, </a:t>
            </a:r>
            <a:r>
              <a:rPr lang="en-GB" sz="2800" dirty="0" err="1"/>
              <a:t>sintassi</a:t>
            </a:r>
            <a:r>
              <a:rPr lang="en-GB" sz="2800" dirty="0"/>
              <a:t>, </a:t>
            </a:r>
            <a:r>
              <a:rPr lang="en-GB" sz="2800" dirty="0" err="1"/>
              <a:t>lessico</a:t>
            </a:r>
            <a:r>
              <a:rPr lang="en-GB" sz="2800" dirty="0"/>
              <a:t>, </a:t>
            </a:r>
            <a:r>
              <a:rPr lang="en-GB" sz="2800" dirty="0" err="1"/>
              <a:t>semantica</a:t>
            </a:r>
            <a:r>
              <a:rPr lang="en-GB" sz="2800" dirty="0"/>
              <a:t>, </a:t>
            </a:r>
            <a:r>
              <a:rPr lang="en-GB" sz="2800" dirty="0" err="1"/>
              <a:t>tipologia</a:t>
            </a:r>
            <a:r>
              <a:rPr lang="en-GB" sz="2800" dirty="0"/>
              <a:t> </a:t>
            </a:r>
            <a:r>
              <a:rPr lang="en-GB" sz="2800" dirty="0" err="1"/>
              <a:t>testuale</a:t>
            </a:r>
            <a:endParaRPr lang="en-GB" sz="2800" dirty="0"/>
          </a:p>
          <a:p>
            <a:r>
              <a:rPr lang="en-GB" sz="2800" b="1" dirty="0" err="1"/>
              <a:t>sociolinguistiche</a:t>
            </a:r>
            <a:r>
              <a:rPr lang="en-GB" sz="2800" b="1" dirty="0"/>
              <a:t> </a:t>
            </a:r>
            <a:r>
              <a:rPr lang="en-GB" sz="2800" dirty="0" err="1"/>
              <a:t>oratore</a:t>
            </a:r>
            <a:r>
              <a:rPr lang="en-GB" sz="2800" dirty="0"/>
              <a:t> </a:t>
            </a:r>
            <a:r>
              <a:rPr lang="en-GB" sz="2800" dirty="0" err="1"/>
              <a:t>e</a:t>
            </a:r>
            <a:r>
              <a:rPr lang="en-GB" sz="2800" dirty="0"/>
              <a:t> </a:t>
            </a:r>
            <a:r>
              <a:rPr lang="en-GB" sz="2800" dirty="0" err="1"/>
              <a:t>pubblico</a:t>
            </a:r>
            <a:r>
              <a:rPr lang="en-GB" sz="2800" dirty="0"/>
              <a:t>, </a:t>
            </a:r>
            <a:r>
              <a:rPr lang="en-GB" sz="2800" dirty="0" err="1"/>
              <a:t>tipo</a:t>
            </a:r>
            <a:r>
              <a:rPr lang="en-GB" sz="2800" dirty="0"/>
              <a:t> </a:t>
            </a:r>
            <a:r>
              <a:rPr lang="en-GB" sz="2800" dirty="0" err="1"/>
              <a:t>di</a:t>
            </a:r>
            <a:r>
              <a:rPr lang="en-GB" sz="2800" dirty="0"/>
              <a:t> </a:t>
            </a:r>
            <a:r>
              <a:rPr lang="en-GB" sz="2800" dirty="0" err="1"/>
              <a:t>evento</a:t>
            </a:r>
            <a:r>
              <a:rPr lang="en-GB" sz="2800" b="1" dirty="0"/>
              <a:t> </a:t>
            </a:r>
            <a:endParaRPr lang="en-GB" sz="2800" b="1" dirty="0" smtClean="0"/>
          </a:p>
          <a:p>
            <a:r>
              <a:rPr lang="en-GB" sz="2800" b="1" dirty="0" err="1" smtClean="0"/>
              <a:t>pragmatiche</a:t>
            </a:r>
            <a:r>
              <a:rPr lang="en-GB" sz="2800" b="1" dirty="0" smtClean="0"/>
              <a:t> </a:t>
            </a:r>
            <a:r>
              <a:rPr lang="en-GB" sz="2800" dirty="0" err="1" smtClean="0"/>
              <a:t>contesto</a:t>
            </a:r>
            <a:r>
              <a:rPr lang="en-GB" sz="2800" dirty="0" smtClean="0"/>
              <a:t> </a:t>
            </a:r>
            <a:r>
              <a:rPr lang="en-GB" sz="2800" b="1" dirty="0" smtClean="0"/>
              <a:t> </a:t>
            </a:r>
            <a:r>
              <a:rPr lang="en-GB" sz="2800" dirty="0" err="1" smtClean="0"/>
              <a:t>comunicativo</a:t>
            </a:r>
            <a:endParaRPr lang="en-GB" sz="2800" dirty="0" smtClean="0"/>
          </a:p>
          <a:p>
            <a:r>
              <a:rPr lang="en-GB" sz="2800" b="1" dirty="0"/>
              <a:t>c</a:t>
            </a:r>
            <a:r>
              <a:rPr lang="en-GB" sz="2800" b="1" dirty="0" smtClean="0"/>
              <a:t>ognitive: </a:t>
            </a:r>
            <a:r>
              <a:rPr lang="en-GB" sz="2800" b="1" dirty="0" err="1"/>
              <a:t>psicologiche</a:t>
            </a:r>
            <a:r>
              <a:rPr lang="en-GB" sz="2800" b="1" dirty="0"/>
              <a:t>  e </a:t>
            </a:r>
            <a:r>
              <a:rPr lang="en-GB" sz="2800" b="1" dirty="0" err="1" smtClean="0"/>
              <a:t>neuropsicologiche</a:t>
            </a:r>
            <a:r>
              <a:rPr lang="en-GB" sz="2800" dirty="0" smtClean="0"/>
              <a:t>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330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66750" y="857250"/>
            <a:ext cx="752475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Capacità totale richiesta è la somma delle singole capacità richieste per l’ascolto/analisi, produzione, memoria e coordinamento </a:t>
            </a:r>
            <a:endParaRPr lang="it-IT" sz="2800" dirty="0" smtClean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TR=LR+PR+MR+CR</a:t>
            </a:r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 </a:t>
            </a:r>
          </a:p>
          <a:p>
            <a:r>
              <a:rPr lang="it-IT" sz="2800" dirty="0">
                <a:latin typeface="+mn-lt"/>
              </a:rPr>
              <a:t>Perché l’interpretazione proceda agevolmente</a:t>
            </a:r>
            <a:r>
              <a:rPr lang="it-IT" sz="2800" dirty="0" smtClean="0">
                <a:latin typeface="+mn-lt"/>
              </a:rPr>
              <a:t>,</a:t>
            </a:r>
            <a:r>
              <a:rPr lang="it-IT" sz="2800" dirty="0">
                <a:latin typeface="+mn-lt"/>
              </a:rPr>
              <a:t> per ogni singolo sforzo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la capacità disponibile deve essere uguale o maggiore della capacità </a:t>
            </a:r>
            <a:r>
              <a:rPr lang="it-IT" sz="2800" dirty="0" smtClean="0">
                <a:latin typeface="+mn-lt"/>
              </a:rPr>
              <a:t>richiesta:</a:t>
            </a:r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LA&gt;LR </a:t>
            </a:r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MA&gt;MR</a:t>
            </a:r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PA&gt;PR</a:t>
            </a:r>
          </a:p>
          <a:p>
            <a:r>
              <a:rPr lang="it-IT" sz="2800" dirty="0">
                <a:latin typeface="+mn-lt"/>
              </a:rPr>
              <a:t>CA&gt;CR</a:t>
            </a:r>
          </a:p>
        </p:txBody>
      </p:sp>
    </p:spTree>
    <p:extLst>
      <p:ext uri="{BB962C8B-B14F-4D97-AF65-F5344CB8AC3E}">
        <p14:creationId xmlns:p14="http://schemas.microsoft.com/office/powerpoint/2010/main" val="161396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19199" y="1119305"/>
            <a:ext cx="694413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Riccardi Alessandra (2014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Da neofita a esperto: formazione e competenza professionale in interpretazione 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simultanea,  </a:t>
            </a:r>
            <a:r>
              <a:rPr lang="it-IT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RITT - Rivista </a:t>
            </a:r>
            <a:r>
              <a:rPr lang="it-IT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Internazionale di Tecnica della Traduzione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vol. 16/2014, 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175-184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717688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74557" y="296776"/>
            <a:ext cx="807969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latin typeface="+mn-lt"/>
              </a:rPr>
              <a:t>Fine </a:t>
            </a:r>
            <a:r>
              <a:rPr lang="de-DE" sz="2800" b="1" dirty="0" err="1">
                <a:latin typeface="+mn-lt"/>
              </a:rPr>
              <a:t>anni</a:t>
            </a:r>
            <a:r>
              <a:rPr lang="de-DE" sz="2800" b="1" dirty="0">
                <a:latin typeface="+mn-lt"/>
              </a:rPr>
              <a:t> 1990</a:t>
            </a:r>
          </a:p>
          <a:p>
            <a:r>
              <a:rPr lang="de-DE" sz="2800" dirty="0" err="1">
                <a:latin typeface="+mn-lt"/>
              </a:rPr>
              <a:t>Svolta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culturale</a:t>
            </a:r>
            <a:r>
              <a:rPr lang="de-DE" sz="2800" dirty="0">
                <a:latin typeface="+mn-lt"/>
              </a:rPr>
              <a:t> e </a:t>
            </a:r>
            <a:r>
              <a:rPr lang="de-DE" sz="2800" dirty="0" err="1" smtClean="0">
                <a:latin typeface="+mn-lt"/>
              </a:rPr>
              <a:t>sociologica</a:t>
            </a:r>
            <a:endParaRPr lang="de-DE" sz="2800" dirty="0" smtClean="0">
              <a:latin typeface="+mn-lt"/>
            </a:endParaRPr>
          </a:p>
          <a:p>
            <a:r>
              <a:rPr lang="de-DE" sz="2800" dirty="0" smtClean="0">
                <a:latin typeface="+mn-lt"/>
              </a:rPr>
              <a:t>Fondamentale in </a:t>
            </a:r>
            <a:r>
              <a:rPr lang="de-DE" sz="2800" dirty="0" err="1" smtClean="0">
                <a:latin typeface="+mn-lt"/>
              </a:rPr>
              <a:t>questo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ambito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lo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studio</a:t>
            </a:r>
            <a:r>
              <a:rPr lang="de-DE" sz="2800" dirty="0">
                <a:latin typeface="+mn-lt"/>
              </a:rPr>
              <a:t> di Cecilia </a:t>
            </a:r>
            <a:r>
              <a:rPr lang="de-DE" sz="2800" dirty="0" err="1">
                <a:latin typeface="+mn-lt"/>
              </a:rPr>
              <a:t>Wadensjö</a:t>
            </a:r>
            <a:r>
              <a:rPr lang="de-DE" sz="2800" dirty="0">
                <a:latin typeface="+mn-lt"/>
              </a:rPr>
              <a:t> del </a:t>
            </a:r>
            <a:r>
              <a:rPr lang="de-DE" sz="2800" dirty="0" smtClean="0">
                <a:latin typeface="+mn-lt"/>
              </a:rPr>
              <a:t>1998 </a:t>
            </a:r>
            <a:r>
              <a:rPr lang="de-DE" sz="2800" b="1" i="1" dirty="0" err="1">
                <a:latin typeface="+mn-lt"/>
              </a:rPr>
              <a:t>Interpreting</a:t>
            </a:r>
            <a:r>
              <a:rPr lang="de-DE" sz="2800" b="1" i="1" dirty="0">
                <a:latin typeface="+mn-lt"/>
              </a:rPr>
              <a:t> </a:t>
            </a:r>
            <a:r>
              <a:rPr lang="de-DE" sz="2800" b="1" i="1" dirty="0" err="1">
                <a:latin typeface="+mn-lt"/>
              </a:rPr>
              <a:t>as</a:t>
            </a:r>
            <a:r>
              <a:rPr lang="de-DE" sz="2800" b="1" i="1" dirty="0">
                <a:latin typeface="+mn-lt"/>
              </a:rPr>
              <a:t> Interaction </a:t>
            </a:r>
          </a:p>
          <a:p>
            <a:endParaRPr lang="de-DE" sz="2800" dirty="0" smtClean="0">
              <a:latin typeface="+mn-lt"/>
            </a:endParaRPr>
          </a:p>
          <a:p>
            <a:r>
              <a:rPr lang="de-DE" sz="2800" dirty="0" err="1" smtClean="0">
                <a:latin typeface="+mn-lt"/>
              </a:rPr>
              <a:t>Cresce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l‘importanza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dell‘interpretazione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su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base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dialogica</a:t>
            </a:r>
            <a:endParaRPr lang="de-DE" sz="2800" dirty="0" smtClean="0">
              <a:latin typeface="+mn-lt"/>
            </a:endParaRPr>
          </a:p>
          <a:p>
            <a:endParaRPr lang="de-DE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 modelli interazionali evidenziano le relazioni fra i partecipanti e </a:t>
            </a:r>
            <a:r>
              <a:rPr lang="it-IT" sz="2800" dirty="0" smtClean="0">
                <a:latin typeface="+mn-lt"/>
              </a:rPr>
              <a:t>l’interprete</a:t>
            </a:r>
          </a:p>
          <a:p>
            <a:r>
              <a:rPr lang="it-IT" sz="2800" dirty="0" smtClean="0">
                <a:latin typeface="+mn-lt"/>
              </a:rPr>
              <a:t>norme </a:t>
            </a:r>
            <a:r>
              <a:rPr lang="it-IT" sz="2800" dirty="0">
                <a:latin typeface="+mn-lt"/>
              </a:rPr>
              <a:t>sociali/comportamentali implicite </a:t>
            </a:r>
            <a:r>
              <a:rPr lang="it-IT" sz="2800" dirty="0" smtClean="0">
                <a:latin typeface="+mn-lt"/>
              </a:rPr>
              <a:t>definiscono </a:t>
            </a:r>
            <a:r>
              <a:rPr lang="it-IT" sz="2800" dirty="0">
                <a:latin typeface="+mn-lt"/>
              </a:rPr>
              <a:t>il ruolo </a:t>
            </a:r>
            <a:r>
              <a:rPr lang="it-IT" sz="2800" dirty="0" smtClean="0">
                <a:latin typeface="+mn-lt"/>
              </a:rPr>
              <a:t>dell’interprete </a:t>
            </a:r>
          </a:p>
          <a:p>
            <a:r>
              <a:rPr lang="it-IT" sz="2800" dirty="0" smtClean="0">
                <a:latin typeface="+mn-lt"/>
              </a:rPr>
              <a:t>Ruolo = aspettative </a:t>
            </a:r>
            <a:r>
              <a:rPr lang="it-IT" sz="2800" dirty="0">
                <a:latin typeface="+mn-lt"/>
              </a:rPr>
              <a:t>sociali in relazione a individui in determinate posizioni o </a:t>
            </a:r>
            <a:r>
              <a:rPr lang="it-IT" sz="2800" dirty="0" smtClean="0">
                <a:latin typeface="+mn-lt"/>
              </a:rPr>
              <a:t>status</a:t>
            </a:r>
            <a:endParaRPr lang="de-DE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87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42950" y="894722"/>
            <a:ext cx="75819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Le aspettative possono </a:t>
            </a:r>
            <a:r>
              <a:rPr lang="it-IT" sz="2800" dirty="0">
                <a:latin typeface="+mn-lt"/>
              </a:rPr>
              <a:t>variare a seconda del contesto socio-culturale, dell’evento comunicativo, della funzione (o </a:t>
            </a:r>
            <a:r>
              <a:rPr lang="it-IT" sz="2800" dirty="0" err="1">
                <a:latin typeface="+mn-lt"/>
              </a:rPr>
              <a:t>skopos</a:t>
            </a:r>
            <a:r>
              <a:rPr lang="it-IT" sz="2800" dirty="0">
                <a:latin typeface="+mn-lt"/>
              </a:rPr>
              <a:t>) o finalità implicita o concordata </a:t>
            </a:r>
            <a:r>
              <a:rPr lang="it-IT" sz="2800" dirty="0" smtClean="0">
                <a:latin typeface="+mn-lt"/>
              </a:rPr>
              <a:t>dell’interpretazione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 ruolo dell’interprete può </a:t>
            </a:r>
            <a:r>
              <a:rPr lang="it-IT" sz="2800" dirty="0" smtClean="0">
                <a:latin typeface="+mn-lt"/>
              </a:rPr>
              <a:t>variare in base a:</a:t>
            </a:r>
          </a:p>
          <a:p>
            <a:r>
              <a:rPr lang="it-IT" sz="2800" dirty="0" smtClean="0">
                <a:latin typeface="+mn-lt"/>
              </a:rPr>
              <a:t>prossimità </a:t>
            </a:r>
            <a:r>
              <a:rPr lang="it-IT" sz="2800" dirty="0">
                <a:latin typeface="+mn-lt"/>
              </a:rPr>
              <a:t>e distanza fra </a:t>
            </a:r>
            <a:r>
              <a:rPr lang="it-IT" sz="2800" dirty="0" smtClean="0">
                <a:latin typeface="+mn-lt"/>
              </a:rPr>
              <a:t>interlocutori, </a:t>
            </a:r>
          </a:p>
          <a:p>
            <a:r>
              <a:rPr lang="de-DE" sz="2800" dirty="0" err="1" smtClean="0">
                <a:latin typeface="+mn-lt"/>
              </a:rPr>
              <a:t>asimmetria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dei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ruoli</a:t>
            </a:r>
            <a:r>
              <a:rPr lang="de-DE" sz="2800" dirty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- </a:t>
            </a:r>
            <a:r>
              <a:rPr lang="it-IT" sz="2800" dirty="0">
                <a:latin typeface="+mn-lt"/>
              </a:rPr>
              <a:t>chi </a:t>
            </a:r>
            <a:r>
              <a:rPr lang="it-IT" sz="2800" dirty="0" smtClean="0">
                <a:latin typeface="+mn-lt"/>
              </a:rPr>
              <a:t>parla, </a:t>
            </a:r>
            <a:r>
              <a:rPr lang="it-IT" sz="2800" dirty="0">
                <a:latin typeface="+mn-lt"/>
              </a:rPr>
              <a:t>il destinatario e </a:t>
            </a:r>
            <a:r>
              <a:rPr lang="it-IT" sz="2800" dirty="0" smtClean="0">
                <a:latin typeface="+mn-lt"/>
              </a:rPr>
              <a:t>l’interprete – </a:t>
            </a:r>
          </a:p>
          <a:p>
            <a:r>
              <a:rPr lang="it-IT" sz="2800" dirty="0">
                <a:latin typeface="+mn-lt"/>
              </a:rPr>
              <a:t>status individuale dei partecipanti e il grado di convergenza dei loro obiettivi;  </a:t>
            </a:r>
          </a:p>
        </p:txBody>
      </p:sp>
    </p:spTree>
    <p:extLst>
      <p:ext uri="{BB962C8B-B14F-4D97-AF65-F5344CB8AC3E}">
        <p14:creationId xmlns:p14="http://schemas.microsoft.com/office/powerpoint/2010/main" val="351122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43000" y="1140274"/>
            <a:ext cx="6324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 smtClean="0">
              <a:latin typeface="+mn-lt"/>
            </a:endParaRPr>
          </a:p>
          <a:p>
            <a:r>
              <a:rPr lang="de-DE" sz="2800" dirty="0" err="1">
                <a:latin typeface="+mn-lt"/>
              </a:rPr>
              <a:t>rapporti</a:t>
            </a:r>
            <a:r>
              <a:rPr lang="de-DE" sz="2800" dirty="0">
                <a:latin typeface="+mn-lt"/>
              </a:rPr>
              <a:t> di </a:t>
            </a:r>
            <a:r>
              <a:rPr lang="de-DE" sz="2800" dirty="0" err="1">
                <a:latin typeface="+mn-lt"/>
              </a:rPr>
              <a:t>potere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fra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gli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interlocutori</a:t>
            </a:r>
            <a:r>
              <a:rPr lang="it-IT" sz="2800" dirty="0">
                <a:latin typeface="+mn-lt"/>
              </a:rPr>
              <a:t>;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formalità </a:t>
            </a:r>
            <a:r>
              <a:rPr lang="it-IT" sz="2800" dirty="0">
                <a:latin typeface="+mn-lt"/>
              </a:rPr>
              <a:t>dell’evento, </a:t>
            </a:r>
            <a:r>
              <a:rPr lang="de-DE" sz="2800" dirty="0">
                <a:latin typeface="+mn-lt"/>
              </a:rPr>
              <a:t>norme </a:t>
            </a:r>
            <a:r>
              <a:rPr lang="de-DE" sz="2800" dirty="0" err="1" smtClean="0">
                <a:latin typeface="+mn-lt"/>
              </a:rPr>
              <a:t>e</a:t>
            </a:r>
            <a:r>
              <a:rPr lang="de-DE" sz="2800" dirty="0" smtClean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convenzioni</a:t>
            </a:r>
            <a:r>
              <a:rPr lang="it-IT" sz="2800" dirty="0">
                <a:latin typeface="+mn-lt"/>
              </a:rPr>
              <a:t>;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maggiore </a:t>
            </a:r>
            <a:r>
              <a:rPr lang="it-IT" sz="2800" dirty="0">
                <a:latin typeface="+mn-lt"/>
              </a:rPr>
              <a:t>o minore cooperazione; </a:t>
            </a:r>
          </a:p>
          <a:p>
            <a:endParaRPr lang="de-DE" sz="2800" dirty="0" smtClean="0">
              <a:latin typeface="+mn-lt"/>
            </a:endParaRPr>
          </a:p>
          <a:p>
            <a:r>
              <a:rPr lang="de-DE" sz="2800" dirty="0" err="1" smtClean="0">
                <a:latin typeface="+mn-lt"/>
              </a:rPr>
              <a:t>etica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deontologia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smtClean="0">
                <a:latin typeface="+mn-lt"/>
              </a:rPr>
              <a:t>professionale;</a:t>
            </a:r>
            <a:endParaRPr lang="de-DE" sz="2800" dirty="0">
              <a:latin typeface="+mn-lt"/>
            </a:endParaRPr>
          </a:p>
          <a:p>
            <a:endParaRPr lang="de-DE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00227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33450" y="1597479"/>
            <a:ext cx="76390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Nell’interpretazione per i servizi pubblici e nell’interpretazione alla televisione lo status e il ruolo dell’interprete varia e si configura durante </a:t>
            </a:r>
            <a:r>
              <a:rPr lang="it-IT" sz="2800" dirty="0" smtClean="0">
                <a:latin typeface="+mn-lt"/>
              </a:rPr>
              <a:t>l’interazione </a:t>
            </a:r>
          </a:p>
          <a:p>
            <a:endParaRPr lang="it-IT" sz="2800" dirty="0" smtClean="0">
              <a:latin typeface="+mn-lt"/>
            </a:endParaRPr>
          </a:p>
          <a:p>
            <a:endParaRPr lang="de-DE" sz="2800" dirty="0"/>
          </a:p>
          <a:p>
            <a:r>
              <a:rPr lang="de-DE" sz="2800" dirty="0" err="1" smtClean="0">
                <a:latin typeface="+mn-lt"/>
              </a:rPr>
              <a:t>Negli</a:t>
            </a:r>
            <a:r>
              <a:rPr lang="de-DE" sz="2800" dirty="0" smtClean="0">
                <a:latin typeface="+mn-lt"/>
              </a:rPr>
              <a:t> </a:t>
            </a:r>
            <a:r>
              <a:rPr lang="de-DE" sz="2800" dirty="0" err="1" smtClean="0">
                <a:latin typeface="+mn-lt"/>
              </a:rPr>
              <a:t>studi</a:t>
            </a:r>
            <a:r>
              <a:rPr lang="de-DE" sz="2800" dirty="0" smtClean="0">
                <a:latin typeface="+mn-lt"/>
              </a:rPr>
              <a:t> si </a:t>
            </a:r>
            <a:r>
              <a:rPr lang="de-DE" sz="2800" dirty="0" err="1" smtClean="0">
                <a:latin typeface="+mn-lt"/>
              </a:rPr>
              <a:t>analizza</a:t>
            </a:r>
            <a:r>
              <a:rPr lang="de-DE" sz="2800" dirty="0" smtClean="0">
                <a:latin typeface="+mn-lt"/>
              </a:rPr>
              <a:t> la </a:t>
            </a:r>
            <a:r>
              <a:rPr lang="de-DE" sz="2800" dirty="0" err="1">
                <a:latin typeface="+mn-lt"/>
              </a:rPr>
              <a:t>costellazione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triadica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costituita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dai</a:t>
            </a:r>
            <a:r>
              <a:rPr lang="de-DE" sz="2800" dirty="0">
                <a:latin typeface="+mn-lt"/>
              </a:rPr>
              <a:t> due </a:t>
            </a:r>
            <a:r>
              <a:rPr lang="de-DE" sz="2800" dirty="0" err="1">
                <a:latin typeface="+mn-lt"/>
              </a:rPr>
              <a:t>interlocutori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primari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dall‘interprete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e</a:t>
            </a:r>
            <a:r>
              <a:rPr lang="de-DE" sz="2800" dirty="0">
                <a:latin typeface="+mn-lt"/>
              </a:rPr>
              <a:t> le </a:t>
            </a:r>
            <a:r>
              <a:rPr lang="de-DE" sz="2800" dirty="0" err="1">
                <a:latin typeface="+mn-lt"/>
              </a:rPr>
              <a:t>conseguenze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che</a:t>
            </a:r>
            <a:r>
              <a:rPr lang="de-DE" sz="2800" dirty="0">
                <a:latin typeface="+mn-lt"/>
              </a:rPr>
              <a:t> ne </a:t>
            </a:r>
            <a:r>
              <a:rPr lang="de-DE" sz="2800" dirty="0" err="1">
                <a:latin typeface="+mn-lt"/>
              </a:rPr>
              <a:t>derivano</a:t>
            </a:r>
            <a:r>
              <a:rPr lang="de-DE" sz="2800" dirty="0">
                <a:latin typeface="+mn-lt"/>
              </a:rPr>
              <a:t> per </a:t>
            </a:r>
            <a:r>
              <a:rPr lang="de-DE" sz="2800" dirty="0" err="1">
                <a:latin typeface="+mn-lt"/>
              </a:rPr>
              <a:t>l‘interazione</a:t>
            </a:r>
            <a:endParaRPr lang="de-DE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3804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7383" y="904062"/>
            <a:ext cx="82687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800" dirty="0" smtClean="0">
              <a:latin typeface="+mn-lt"/>
            </a:endParaRPr>
          </a:p>
          <a:p>
            <a:r>
              <a:rPr lang="it-IT" sz="2800" dirty="0" smtClean="0"/>
              <a:t>. </a:t>
            </a:r>
            <a:endParaRPr lang="de-DE" sz="2800" dirty="0">
              <a:latin typeface="+mn-lt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71500" y="1289955"/>
            <a:ext cx="79846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interpretazione </a:t>
            </a:r>
            <a:r>
              <a:rPr lang="it-IT" sz="2800" dirty="0" smtClean="0">
                <a:latin typeface="+mn-lt"/>
              </a:rPr>
              <a:t>dialogica </a:t>
            </a:r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settore economico, politico, commerciale e mediatico </a:t>
            </a:r>
          </a:p>
          <a:p>
            <a:r>
              <a:rPr lang="it-IT" sz="2800" dirty="0">
                <a:latin typeface="+mn-lt"/>
              </a:rPr>
              <a:t>settori ampi della vita sociale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afflusso di immigrati ha creato nuove esigenze di comunicazione interlinguistica per favorire l’integrazione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lingue di maggiore o minore diffusione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notevole richiesta di interpreti per operare nel campo dei servizi </a:t>
            </a:r>
            <a:r>
              <a:rPr lang="it-IT" sz="2800" dirty="0" smtClean="0">
                <a:latin typeface="+mn-lt"/>
              </a:rPr>
              <a:t>pubblici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935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89858" y="636818"/>
            <a:ext cx="809897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il mediatore </a:t>
            </a:r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linguistico-culturale</a:t>
            </a:r>
            <a:r>
              <a:rPr lang="it-IT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endParaRPr lang="it-IT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nuova definizione </a:t>
            </a:r>
          </a:p>
          <a:p>
            <a:r>
              <a:rPr lang="it-IT" sz="2800" dirty="0">
                <a:latin typeface="+mn-lt"/>
              </a:rPr>
              <a:t>compiti non sempre chiaramente definiti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compiti </a:t>
            </a:r>
            <a:r>
              <a:rPr lang="it-IT" sz="2800" dirty="0">
                <a:latin typeface="+mn-lt"/>
              </a:rPr>
              <a:t>di interpretazione/traduzione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Facilitare  l’inserimento degli immigrati, disbrigo </a:t>
            </a:r>
            <a:r>
              <a:rPr lang="it-IT" sz="2800" dirty="0">
                <a:latin typeface="+mn-lt"/>
              </a:rPr>
              <a:t>di pratiche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evoluzione </a:t>
            </a:r>
            <a:r>
              <a:rPr lang="it-IT" sz="2800" dirty="0">
                <a:latin typeface="+mn-lt"/>
              </a:rPr>
              <a:t>della figura dell’interprete </a:t>
            </a:r>
          </a:p>
          <a:p>
            <a:r>
              <a:rPr lang="it-IT" sz="2800" dirty="0" smtClean="0">
                <a:latin typeface="+mn-lt"/>
              </a:rPr>
              <a:t>per </a:t>
            </a:r>
            <a:r>
              <a:rPr lang="it-IT" sz="2800" dirty="0">
                <a:latin typeface="+mn-lt"/>
              </a:rPr>
              <a:t>necessità di comunicazione di un particolare momento storico e sociale </a:t>
            </a:r>
          </a:p>
        </p:txBody>
      </p:sp>
    </p:spTree>
    <p:extLst>
      <p:ext uri="{BB962C8B-B14F-4D97-AF65-F5344CB8AC3E}">
        <p14:creationId xmlns:p14="http://schemas.microsoft.com/office/powerpoint/2010/main" val="1350239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2166" y="1358065"/>
            <a:ext cx="789506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interviene per mettere in comunicazione la persona straniera con il personale di vari settori sociali, da quello educativo, a quello amministrativo, sanitario fino a quello giuridico-giudiziario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perché non si è mantenuto il termine di interprete? </a:t>
            </a:r>
          </a:p>
          <a:p>
            <a:r>
              <a:rPr lang="it-IT" sz="2800" i="1" dirty="0">
                <a:latin typeface="+mn-lt"/>
              </a:rPr>
              <a:t>community </a:t>
            </a:r>
            <a:r>
              <a:rPr lang="it-IT" sz="2800" i="1" dirty="0" err="1">
                <a:latin typeface="+mn-lt"/>
              </a:rPr>
              <a:t>interpreter</a:t>
            </a:r>
            <a:r>
              <a:rPr lang="it-IT" sz="2800" i="1" dirty="0">
                <a:latin typeface="+mn-lt"/>
              </a:rPr>
              <a:t> / public service </a:t>
            </a:r>
            <a:r>
              <a:rPr lang="it-IT" sz="2800" i="1" dirty="0" err="1">
                <a:latin typeface="+mn-lt"/>
              </a:rPr>
              <a:t>interpreter</a:t>
            </a:r>
            <a:r>
              <a:rPr lang="it-IT" sz="2800" i="1" dirty="0">
                <a:latin typeface="+mn-lt"/>
              </a:rPr>
              <a:t> </a:t>
            </a:r>
          </a:p>
          <a:p>
            <a:endParaRPr lang="it-IT" sz="2800" i="1" dirty="0">
              <a:latin typeface="+mn-lt"/>
            </a:endParaRPr>
          </a:p>
          <a:p>
            <a:r>
              <a:rPr lang="it-IT" sz="2800" dirty="0">
                <a:latin typeface="+mn-lt"/>
              </a:rPr>
              <a:t>professione nuova </a:t>
            </a:r>
          </a:p>
          <a:p>
            <a:r>
              <a:rPr lang="it-IT" sz="2800" dirty="0">
                <a:latin typeface="+mn-lt"/>
              </a:rPr>
              <a:t>prima di attestarsi sotto questa definizione, se ne sono utilizzate numerose altre</a:t>
            </a:r>
          </a:p>
        </p:txBody>
      </p:sp>
    </p:spTree>
    <p:extLst>
      <p:ext uri="{BB962C8B-B14F-4D97-AF65-F5344CB8AC3E}">
        <p14:creationId xmlns:p14="http://schemas.microsoft.com/office/powerpoint/2010/main" val="9660908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11199" y="349169"/>
            <a:ext cx="798576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Chi erano i mediatori? </a:t>
            </a:r>
          </a:p>
          <a:p>
            <a:endParaRPr lang="it-IT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volontari, conoscenti o parenti </a:t>
            </a:r>
          </a:p>
          <a:p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grande varietà di denominazioni</a:t>
            </a:r>
          </a:p>
          <a:p>
            <a:endParaRPr lang="it-IT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“mediatore culturale”</a:t>
            </a:r>
          </a:p>
          <a:p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“facilitatore linguistico” </a:t>
            </a:r>
          </a:p>
          <a:p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“mediatore linguistico–culturale” </a:t>
            </a:r>
          </a:p>
          <a:p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“mediatore di madrelingua” </a:t>
            </a:r>
          </a:p>
          <a:p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“tecnico esperto in mediazione”</a:t>
            </a:r>
          </a:p>
          <a:p>
            <a:endParaRPr lang="it-IT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800" dirty="0">
                <a:latin typeface="+mn-lt"/>
              </a:rPr>
              <a:t>1999 riforma universitaria </a:t>
            </a:r>
          </a:p>
          <a:p>
            <a:r>
              <a:rPr lang="it-IT" sz="2800" dirty="0">
                <a:latin typeface="+mn-lt"/>
              </a:rPr>
              <a:t>introduzione discipline della mediazione linguistica</a:t>
            </a:r>
          </a:p>
          <a:p>
            <a:r>
              <a:rPr lang="it-IT" sz="2800" dirty="0" smtClean="0">
                <a:latin typeface="+mn-lt"/>
              </a:rPr>
              <a:t>interpretazione </a:t>
            </a:r>
            <a:r>
              <a:rPr lang="it-IT" sz="2800" dirty="0">
                <a:latin typeface="+mn-lt"/>
              </a:rPr>
              <a:t>di trattativa</a:t>
            </a:r>
            <a:endParaRPr lang="it-IT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23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50196" y="719848"/>
            <a:ext cx="8618706" cy="552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800" dirty="0">
                <a:latin typeface="+mn-lt"/>
              </a:rPr>
              <a:t>il contesto </a:t>
            </a:r>
            <a:endParaRPr lang="it-IT" sz="28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non è fissato </a:t>
            </a:r>
            <a:r>
              <a:rPr lang="it-IT" sz="2800" dirty="0">
                <a:latin typeface="+mn-lt"/>
              </a:rPr>
              <a:t>una volta per tutte indipendentemente dall'interazione, </a:t>
            </a:r>
            <a:endParaRPr lang="it-IT" sz="28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ma attivamente </a:t>
            </a:r>
            <a:r>
              <a:rPr lang="it-IT" sz="2800" dirty="0">
                <a:latin typeface="+mn-lt"/>
              </a:rPr>
              <a:t>costruito dal parlante e dall'ascoltatore selezionando dal proprio 'ambiente cognitivo' il sottoinsieme delle conoscenze con le quali le nuove si </a:t>
            </a:r>
            <a:r>
              <a:rPr lang="it-IT" sz="2800" dirty="0" smtClean="0">
                <a:latin typeface="+mn-lt"/>
              </a:rPr>
              <a:t>combinano</a:t>
            </a:r>
          </a:p>
          <a:p>
            <a:pPr>
              <a:lnSpc>
                <a:spcPct val="90000"/>
              </a:lnSpc>
            </a:pPr>
            <a:endParaRPr lang="it-IT" sz="28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Sfruttando gli </a:t>
            </a:r>
            <a:r>
              <a:rPr lang="it-IT" sz="2800" dirty="0">
                <a:latin typeface="+mn-lt"/>
              </a:rPr>
              <a:t>elementi contestuali l’interprete</a:t>
            </a:r>
            <a:r>
              <a:rPr lang="it-IT" sz="2800" dirty="0"/>
              <a:t> </a:t>
            </a:r>
            <a:r>
              <a:rPr lang="it-IT" sz="2800" dirty="0" smtClean="0">
                <a:latin typeface="+mn-lt"/>
              </a:rPr>
              <a:t>può comprendere/interpretare </a:t>
            </a:r>
            <a:r>
              <a:rPr lang="it-IT" sz="2800" dirty="0">
                <a:latin typeface="+mn-lt"/>
              </a:rPr>
              <a:t>il senso ed il significato che l'oratore intende trasmettere </a:t>
            </a:r>
            <a:endParaRPr lang="it-IT" sz="2800" dirty="0" smtClean="0">
              <a:latin typeface="+mn-lt"/>
            </a:endParaRPr>
          </a:p>
          <a:p>
            <a:pPr>
              <a:lnSpc>
                <a:spcPct val="9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significato assunto dalle espressioni </a:t>
            </a:r>
            <a:r>
              <a:rPr lang="it-IT" sz="2800" dirty="0">
                <a:latin typeface="+mn-lt"/>
              </a:rPr>
              <a:t>linguistiche </a:t>
            </a:r>
            <a:r>
              <a:rPr lang="it-IT" sz="2800" dirty="0" smtClean="0">
                <a:latin typeface="+mn-lt"/>
              </a:rPr>
              <a:t>in </a:t>
            </a:r>
            <a:r>
              <a:rPr lang="it-IT" sz="2800" dirty="0">
                <a:latin typeface="+mn-lt"/>
              </a:rPr>
              <a:t>un determinato </a:t>
            </a:r>
            <a:r>
              <a:rPr lang="it-IT" sz="2800" dirty="0" smtClean="0">
                <a:latin typeface="+mn-lt"/>
              </a:rPr>
              <a:t>contesto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7332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85011" y="481273"/>
            <a:ext cx="849429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Times New Roman" panose="02020603050405020304" pitchFamily="18" charset="0"/>
              </a:rPr>
              <a:t>nel tempo separazione a livello concettuale fra l’attività svolta dall’interprete, dal mediatore linguistico e culturale e dal mediatore interculturale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it-IT" sz="2800" dirty="0">
                <a:latin typeface="+mn-lt"/>
                <a:ea typeface="Times New Roman" panose="02020603050405020304" pitchFamily="18" charset="0"/>
              </a:rPr>
              <a:t>In Italia non esiste </a:t>
            </a:r>
            <a:r>
              <a:rPr lang="it-IT" sz="2800" dirty="0" smtClean="0">
                <a:latin typeface="+mn-lt"/>
                <a:ea typeface="Times New Roman" panose="02020603050405020304" pitchFamily="18" charset="0"/>
              </a:rPr>
              <a:t>una </a:t>
            </a:r>
            <a:r>
              <a:rPr lang="it-IT" sz="2800" dirty="0">
                <a:latin typeface="+mn-lt"/>
                <a:ea typeface="Times New Roman" panose="02020603050405020304" pitchFamily="18" charset="0"/>
              </a:rPr>
              <a:t>formazione a livello universitario per il mediatore interculturale</a:t>
            </a:r>
          </a:p>
          <a:p>
            <a:pPr algn="just">
              <a:spcAft>
                <a:spcPts val="0"/>
              </a:spcAft>
            </a:pPr>
            <a:endParaRPr lang="it-IT" sz="2800" dirty="0">
              <a:latin typeface="+mn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800" dirty="0" smtClean="0">
                <a:latin typeface="+mn-lt"/>
                <a:ea typeface="Times New Roman" panose="02020603050405020304" pitchFamily="18" charset="0"/>
              </a:rPr>
              <a:t>formazione </a:t>
            </a:r>
            <a:r>
              <a:rPr lang="it-IT" sz="2800" dirty="0">
                <a:latin typeface="+mn-lt"/>
                <a:ea typeface="Times New Roman" panose="02020603050405020304" pitchFamily="18" charset="0"/>
              </a:rPr>
              <a:t>differenziata ad hoc, percorsi variabili offerti a livello regionale dagli enti territoriali</a:t>
            </a:r>
          </a:p>
          <a:p>
            <a:pPr algn="just">
              <a:spcAft>
                <a:spcPts val="0"/>
              </a:spcAft>
            </a:pPr>
            <a:endParaRPr lang="it-IT" sz="2800" dirty="0">
              <a:latin typeface="+mn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800" dirty="0" smtClean="0">
                <a:latin typeface="+mn-lt"/>
                <a:ea typeface="Times New Roman" panose="02020603050405020304" pitchFamily="18" charset="0"/>
              </a:rPr>
              <a:t>documenti redatti per </a:t>
            </a:r>
            <a:r>
              <a:rPr lang="it-IT" sz="2800" dirty="0">
                <a:latin typeface="+mn-lt"/>
                <a:ea typeface="Times New Roman" panose="02020603050405020304" pitchFamily="18" charset="0"/>
              </a:rPr>
              <a:t>darne una definizione e chiarirne le competenze </a:t>
            </a:r>
          </a:p>
          <a:p>
            <a:pPr algn="just">
              <a:spcAft>
                <a:spcPts val="0"/>
              </a:spcAft>
            </a:pPr>
            <a:endParaRPr lang="it-IT" sz="2800" dirty="0"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3188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57561" y="1275347"/>
            <a:ext cx="76051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Il </a:t>
            </a:r>
            <a:r>
              <a:rPr lang="it-IT" sz="2800" dirty="0">
                <a:latin typeface="+mn-lt"/>
              </a:rPr>
              <a:t>mediatore interculturale è un operatore sociale in grado di realizzare interventi di mediazione linguistico-culturale, di interpretariato e traduzione non professionale e di mediazione </a:t>
            </a:r>
            <a:r>
              <a:rPr lang="it-IT" sz="2800" dirty="0" smtClean="0">
                <a:latin typeface="+mn-lt"/>
              </a:rPr>
              <a:t>sociale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400" dirty="0" smtClean="0">
                <a:latin typeface="+mn-lt"/>
              </a:rPr>
              <a:t>Dossier </a:t>
            </a:r>
            <a:r>
              <a:rPr lang="it-IT" sz="2400" dirty="0">
                <a:latin typeface="+mn-lt"/>
              </a:rPr>
              <a:t>di sintesi giugno 2014, p. 14, Gruppo di Lavoro Istituzionale sulla Mediazione Interculturale - “La qualifica del Mediatore Interculturale – Contributi per il suo inserimento nel futuro sistema nazionale di certificazione delle competenza”</a:t>
            </a:r>
            <a:r>
              <a:rPr lang="it-IT" sz="2800" dirty="0"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778217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55032" y="1106904"/>
            <a:ext cx="6569242" cy="4975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aseline="30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Final report, </a:t>
            </a:r>
            <a:r>
              <a:rPr lang="en-US" sz="2800" baseline="30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Special Interest Group on Translation and Interpreting for Public Services</a:t>
            </a:r>
            <a:r>
              <a:rPr lang="en-US" sz="2800" baseline="30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US" sz="2800" baseline="30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https://www.scribd.com/document/149496118/Sigtips-en-Final-2011</a:t>
            </a:r>
            <a:endParaRPr lang="en-US" sz="2800" baseline="30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2800" baseline="30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+mn-lt"/>
              </a:rPr>
              <a:t>All stakeholders should be made aware that translation is not just about instruction manuals, patents, software or literature; 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interpreting is not just about supranational </a:t>
            </a:r>
            <a:r>
              <a:rPr lang="en-US" sz="2800" dirty="0" smtClean="0">
                <a:latin typeface="+mn-lt"/>
              </a:rPr>
              <a:t>organizations</a:t>
            </a:r>
            <a:r>
              <a:rPr lang="en-US" sz="2800" dirty="0">
                <a:latin typeface="+mn-lt"/>
              </a:rPr>
              <a:t>, international relations or scientific </a:t>
            </a:r>
            <a:r>
              <a:rPr lang="en-US" sz="2800" dirty="0" smtClean="0">
                <a:latin typeface="+mn-lt"/>
              </a:rPr>
              <a:t>conferences</a:t>
            </a:r>
            <a:endParaRPr lang="en-US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12622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70021" y="1419727"/>
            <a:ext cx="75077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When required in public service settings, translation and interpreting are about people and, to the extent to which they may have an impact on people’s lives, they are not just a matter of </a:t>
            </a:r>
            <a:r>
              <a:rPr lang="en-US" sz="2800" dirty="0" smtClean="0">
                <a:latin typeface="+mn-lt"/>
              </a:rPr>
              <a:t>communication</a:t>
            </a:r>
            <a:endParaRPr lang="it-IT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They are, clearly and more importantly, </a:t>
            </a:r>
            <a:r>
              <a:rPr lang="en-US" sz="2800" b="1" dirty="0">
                <a:latin typeface="+mn-lt"/>
              </a:rPr>
              <a:t>a matter of rights </a:t>
            </a:r>
            <a:r>
              <a:rPr lang="en-US" sz="2800" dirty="0">
                <a:latin typeface="+mn-lt"/>
              </a:rPr>
              <a:t>– natural rights, human rights; rights to be promoted, defended and guaranteed.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7871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66274" y="1227221"/>
            <a:ext cx="75798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it-IT" sz="3200" dirty="0" smtClean="0">
                <a:latin typeface="+mn-lt"/>
              </a:rPr>
              <a:t>Principi deontologici</a:t>
            </a:r>
          </a:p>
          <a:p>
            <a:pPr>
              <a:spcAft>
                <a:spcPts val="0"/>
              </a:spcAft>
            </a:pPr>
            <a:endParaRPr lang="it-IT" sz="32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3200" dirty="0" smtClean="0">
                <a:latin typeface="+mn-lt"/>
              </a:rPr>
              <a:t>imparzialità </a:t>
            </a:r>
          </a:p>
          <a:p>
            <a:pPr>
              <a:spcAft>
                <a:spcPts val="0"/>
              </a:spcAft>
            </a:pPr>
            <a:endParaRPr lang="it-IT" sz="32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3200" dirty="0" smtClean="0">
                <a:latin typeface="+mn-lt"/>
              </a:rPr>
              <a:t>riservatezza </a:t>
            </a:r>
          </a:p>
          <a:p>
            <a:pPr>
              <a:spcAft>
                <a:spcPts val="0"/>
              </a:spcAft>
            </a:pPr>
            <a:endParaRPr lang="it-IT" sz="3200" dirty="0" smtClean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3200" dirty="0" smtClean="0">
                <a:latin typeface="+mn-lt"/>
              </a:rPr>
              <a:t>neutralità  </a:t>
            </a:r>
          </a:p>
          <a:p>
            <a:pPr>
              <a:spcAft>
                <a:spcPts val="0"/>
              </a:spcAft>
            </a:pPr>
            <a:endParaRPr lang="it-IT" sz="3200" dirty="0" smtClean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3200" dirty="0" smtClean="0">
                <a:latin typeface="+mn-lt"/>
              </a:rPr>
              <a:t>fedeltà </a:t>
            </a:r>
            <a:r>
              <a:rPr lang="it-IT" sz="3200" dirty="0">
                <a:latin typeface="+mn-lt"/>
              </a:rPr>
              <a:t>al messaggio originale</a:t>
            </a:r>
          </a:p>
        </p:txBody>
      </p:sp>
    </p:spTree>
    <p:extLst>
      <p:ext uri="{BB962C8B-B14F-4D97-AF65-F5344CB8AC3E}">
        <p14:creationId xmlns:p14="http://schemas.microsoft.com/office/powerpoint/2010/main" val="827322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72766" y="1634247"/>
            <a:ext cx="71206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+mn-lt"/>
              </a:rPr>
              <a:t>When there are significant differences in background knowledge, the same message may be interpreted differently by different individuals </a:t>
            </a:r>
            <a:endParaRPr lang="en-GB" sz="3200" dirty="0" smtClean="0">
              <a:latin typeface="+mn-lt"/>
            </a:endParaRPr>
          </a:p>
          <a:p>
            <a:endParaRPr lang="en-GB" sz="3200" dirty="0">
              <a:latin typeface="+mn-lt"/>
            </a:endParaRPr>
          </a:p>
          <a:p>
            <a:r>
              <a:rPr lang="en-GB" sz="3200" dirty="0" smtClean="0">
                <a:latin typeface="+mn-lt"/>
              </a:rPr>
              <a:t>(</a:t>
            </a:r>
            <a:r>
              <a:rPr lang="en-GB" sz="3200" dirty="0" err="1">
                <a:latin typeface="+mn-lt"/>
              </a:rPr>
              <a:t>Gumperz</a:t>
            </a:r>
            <a:r>
              <a:rPr lang="en-GB" sz="3200" dirty="0">
                <a:latin typeface="+mn-lt"/>
              </a:rPr>
              <a:t> 1991:51)</a:t>
            </a:r>
            <a:endParaRPr lang="it-IT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9233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89498" y="1264596"/>
            <a:ext cx="764594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it-IT" sz="2800" dirty="0">
                <a:latin typeface="+mn-lt"/>
              </a:rPr>
              <a:t>il contesto extralinguistico fornisce all'interprete il contributo maggiore </a:t>
            </a:r>
            <a:r>
              <a:rPr lang="it-IT" sz="2800" dirty="0" smtClean="0">
                <a:latin typeface="+mn-lt"/>
              </a:rPr>
              <a:t>per orientarsi e interpretare quanto viene detto</a:t>
            </a:r>
            <a:endParaRPr lang="it-IT" sz="2800" dirty="0">
              <a:latin typeface="+mn-lt"/>
            </a:endParaRPr>
          </a:p>
          <a:p>
            <a:pPr>
              <a:lnSpc>
                <a:spcPct val="9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il </a:t>
            </a:r>
            <a:r>
              <a:rPr lang="it-IT" sz="2800" dirty="0">
                <a:latin typeface="+mn-lt"/>
              </a:rPr>
              <a:t>contesto permette l'ancoraggio delle espressioni linguistiche nelle conoscenze enciclopediche: </a:t>
            </a:r>
            <a:endParaRPr lang="it-IT" sz="2800" dirty="0" smtClean="0">
              <a:latin typeface="+mn-lt"/>
            </a:endParaRPr>
          </a:p>
          <a:p>
            <a:pPr>
              <a:lnSpc>
                <a:spcPct val="9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ciò </a:t>
            </a:r>
            <a:r>
              <a:rPr lang="it-IT" sz="2800" dirty="0">
                <a:latin typeface="+mn-lt"/>
              </a:rPr>
              <a:t>vale tanto per l'interprete, quanto per l'ascoltatore</a:t>
            </a:r>
          </a:p>
          <a:p>
            <a:pPr>
              <a:lnSpc>
                <a:spcPct val="9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l'ascoltatore </a:t>
            </a:r>
            <a:r>
              <a:rPr lang="it-IT" sz="2800" dirty="0">
                <a:latin typeface="+mn-lt"/>
              </a:rPr>
              <a:t>contestualizza le espressioni tradotte anche solo letteralmente dall'interprete </a:t>
            </a:r>
          </a:p>
        </p:txBody>
      </p:sp>
    </p:spTree>
    <p:extLst>
      <p:ext uri="{BB962C8B-B14F-4D97-AF65-F5344CB8AC3E}">
        <p14:creationId xmlns:p14="http://schemas.microsoft.com/office/powerpoint/2010/main" val="155943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32758" y="1061357"/>
            <a:ext cx="8033656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Caratteristiche dell’interpretazione:</a:t>
            </a:r>
          </a:p>
          <a:p>
            <a:pPr>
              <a:lnSpc>
                <a:spcPct val="90000"/>
              </a:lnSpc>
            </a:pPr>
            <a:endParaRPr lang="it-IT" sz="28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Unità </a:t>
            </a:r>
            <a:r>
              <a:rPr lang="it-IT" sz="2800" dirty="0">
                <a:latin typeface="+mn-lt"/>
              </a:rPr>
              <a:t>spazio-temporale, contesto comunicativo</a:t>
            </a: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produzione </a:t>
            </a:r>
            <a:r>
              <a:rPr lang="it-IT" sz="2800" dirty="0">
                <a:latin typeface="+mn-lt"/>
              </a:rPr>
              <a:t>lineare, </a:t>
            </a:r>
            <a:r>
              <a:rPr lang="it-IT" sz="2800" dirty="0" smtClean="0">
                <a:latin typeface="+mn-lt"/>
              </a:rPr>
              <a:t>continua</a:t>
            </a:r>
          </a:p>
          <a:p>
            <a:pPr>
              <a:lnSpc>
                <a:spcPct val="90000"/>
              </a:lnSpc>
            </a:pPr>
            <a:r>
              <a:rPr lang="it-IT" sz="2800" dirty="0">
                <a:latin typeface="+mn-lt"/>
              </a:rPr>
              <a:t>m</a:t>
            </a:r>
            <a:r>
              <a:rPr lang="it-IT" sz="2800" dirty="0" smtClean="0">
                <a:latin typeface="+mn-lt"/>
              </a:rPr>
              <a:t>obilitazione mirata delle conoscenze/componenti</a:t>
            </a: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compenetrazione </a:t>
            </a:r>
            <a:r>
              <a:rPr lang="it-IT" sz="2800" dirty="0">
                <a:latin typeface="+mn-lt"/>
              </a:rPr>
              <a:t>delle conoscenze linguistiche ed extralinguistiche</a:t>
            </a:r>
          </a:p>
          <a:p>
            <a:pPr>
              <a:lnSpc>
                <a:spcPct val="90000"/>
              </a:lnSpc>
            </a:pPr>
            <a:endParaRPr lang="it-IT" sz="28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Divisione dell’attenzione </a:t>
            </a:r>
            <a:endParaRPr lang="it-IT" sz="2800" dirty="0">
              <a:latin typeface="+mn-lt"/>
            </a:endParaRPr>
          </a:p>
          <a:p>
            <a:pPr>
              <a:lnSpc>
                <a:spcPct val="9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it-IT" sz="2800" dirty="0" smtClean="0">
                <a:latin typeface="+mn-lt"/>
              </a:rPr>
              <a:t>Sovrapposizione </a:t>
            </a:r>
            <a:r>
              <a:rPr lang="it-IT" sz="2800" dirty="0">
                <a:latin typeface="+mn-lt"/>
              </a:rPr>
              <a:t>parziale della fase d’ascolto e </a:t>
            </a:r>
            <a:r>
              <a:rPr lang="it-IT" sz="2800" dirty="0" smtClean="0">
                <a:latin typeface="+mn-lt"/>
              </a:rPr>
              <a:t>produzione in IS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4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4538" y="1252896"/>
            <a:ext cx="7505607" cy="491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Elementi non controllabili dall’interprete</a:t>
            </a: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velocità </a:t>
            </a:r>
            <a:r>
              <a:rPr lang="it-IT" sz="2800" dirty="0">
                <a:latin typeface="+mn-lt"/>
              </a:rPr>
              <a:t>d’eloquio</a:t>
            </a:r>
          </a:p>
          <a:p>
            <a:pPr>
              <a:lnSpc>
                <a:spcPct val="80000"/>
              </a:lnSpc>
            </a:pPr>
            <a:r>
              <a:rPr lang="it-IT" sz="2800" dirty="0">
                <a:latin typeface="+mn-lt"/>
              </a:rPr>
              <a:t>	</a:t>
            </a:r>
            <a:r>
              <a:rPr lang="it-IT" sz="2800" dirty="0" smtClean="0">
                <a:latin typeface="+mn-lt"/>
              </a:rPr>
              <a:t>			ritmo </a:t>
            </a:r>
            <a:r>
              <a:rPr lang="it-IT" sz="2800" dirty="0">
                <a:latin typeface="+mn-lt"/>
              </a:rPr>
              <a:t>del discorso</a:t>
            </a:r>
          </a:p>
          <a:p>
            <a:pPr>
              <a:lnSpc>
                <a:spcPct val="80000"/>
              </a:lnSpc>
            </a:pPr>
            <a:r>
              <a:rPr lang="it-IT" sz="2800" dirty="0">
                <a:latin typeface="+mn-lt"/>
              </a:rPr>
              <a:t>	</a:t>
            </a:r>
            <a:r>
              <a:rPr lang="it-IT" sz="2800" dirty="0" smtClean="0">
                <a:latin typeface="+mn-lt"/>
              </a:rPr>
              <a:t>							pronuncia </a:t>
            </a:r>
            <a:r>
              <a:rPr lang="it-IT" sz="2800" dirty="0">
                <a:latin typeface="+mn-lt"/>
              </a:rPr>
              <a:t>e intonazione</a:t>
            </a: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differenze </a:t>
            </a:r>
            <a:r>
              <a:rPr lang="it-IT" sz="2800" dirty="0">
                <a:latin typeface="+mn-lt"/>
              </a:rPr>
              <a:t>morfosintattiche</a:t>
            </a:r>
          </a:p>
          <a:p>
            <a:pPr>
              <a:lnSpc>
                <a:spcPct val="80000"/>
              </a:lnSpc>
            </a:pPr>
            <a:r>
              <a:rPr lang="it-IT" sz="2800" dirty="0">
                <a:latin typeface="+mn-lt"/>
              </a:rPr>
              <a:t>	</a:t>
            </a:r>
            <a:r>
              <a:rPr lang="it-IT" sz="2800" dirty="0" smtClean="0">
                <a:latin typeface="+mn-lt"/>
              </a:rPr>
              <a:t>							cifre </a:t>
            </a:r>
            <a:r>
              <a:rPr lang="it-IT" sz="2800" dirty="0">
                <a:latin typeface="+mn-lt"/>
              </a:rPr>
              <a:t>e nomi propri</a:t>
            </a: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metafore</a:t>
            </a:r>
            <a:r>
              <a:rPr lang="it-IT" sz="2800" dirty="0">
                <a:latin typeface="+mn-lt"/>
              </a:rPr>
              <a:t>, modi di dire, uso figurato del linguaggio</a:t>
            </a: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interazione fra interpretazione </a:t>
            </a:r>
            <a:r>
              <a:rPr lang="it-IT" sz="2800" dirty="0">
                <a:latin typeface="+mn-lt"/>
              </a:rPr>
              <a:t>letterale e semantica</a:t>
            </a:r>
          </a:p>
          <a:p>
            <a:pPr>
              <a:lnSpc>
                <a:spcPct val="80000"/>
              </a:lnSpc>
            </a:pPr>
            <a:endParaRPr lang="it-IT" sz="2800" dirty="0" smtClean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t-IT" sz="2800" dirty="0" smtClean="0">
                <a:latin typeface="+mn-lt"/>
              </a:rPr>
              <a:t>non </a:t>
            </a:r>
            <a:r>
              <a:rPr lang="it-IT" sz="2800" dirty="0" err="1">
                <a:latin typeface="+mn-lt"/>
              </a:rPr>
              <a:t>correggibilità</a:t>
            </a:r>
            <a:r>
              <a:rPr lang="it-IT" sz="28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466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71550" y="1271486"/>
            <a:ext cx="71627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Un modello è l’illustrazione sintetica di una teoria al fine di descrivere un fenomeno o </a:t>
            </a:r>
            <a:r>
              <a:rPr lang="it-IT" sz="2800" dirty="0" smtClean="0">
                <a:latin typeface="+mn-lt"/>
              </a:rPr>
              <a:t>un processo </a:t>
            </a:r>
            <a:r>
              <a:rPr lang="it-IT" sz="2800" dirty="0">
                <a:latin typeface="+mn-lt"/>
              </a:rPr>
              <a:t>complesso in cui si evidenziano le componenti, i </a:t>
            </a:r>
            <a:r>
              <a:rPr lang="it-IT" sz="2800" dirty="0" err="1">
                <a:latin typeface="+mn-lt"/>
              </a:rPr>
              <a:t>sottoprocessi</a:t>
            </a:r>
            <a:r>
              <a:rPr lang="it-IT" sz="2800" dirty="0">
                <a:latin typeface="+mn-lt"/>
              </a:rPr>
              <a:t> e le loro relazioni</a:t>
            </a:r>
          </a:p>
          <a:p>
            <a:r>
              <a:rPr lang="it-IT" sz="2800" dirty="0">
                <a:latin typeface="+mn-lt"/>
              </a:rPr>
              <a:t> </a:t>
            </a:r>
          </a:p>
          <a:p>
            <a:r>
              <a:rPr lang="it-IT" sz="2800" dirty="0">
                <a:latin typeface="+mn-lt"/>
              </a:rPr>
              <a:t>E’ uno strumento di riflessione utile nella ricerca, nell’insegnamento e come progetto dettagliato per </a:t>
            </a:r>
            <a:r>
              <a:rPr lang="it-IT" sz="2800" dirty="0" smtClean="0">
                <a:latin typeface="+mn-lt"/>
              </a:rPr>
              <a:t>elaborare/perfezionare tecnologie </a:t>
            </a:r>
            <a:r>
              <a:rPr lang="it-IT" sz="2800" dirty="0">
                <a:latin typeface="+mn-lt"/>
              </a:rPr>
              <a:t>operative</a:t>
            </a:r>
          </a:p>
        </p:txBody>
      </p:sp>
    </p:spTree>
    <p:extLst>
      <p:ext uri="{BB962C8B-B14F-4D97-AF65-F5344CB8AC3E}">
        <p14:creationId xmlns:p14="http://schemas.microsoft.com/office/powerpoint/2010/main" val="1630616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62050" y="1066800"/>
            <a:ext cx="7620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Vi sono due tipi di modelli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 </a:t>
            </a:r>
            <a:r>
              <a:rPr lang="it-IT" sz="2800" dirty="0">
                <a:latin typeface="+mn-lt"/>
              </a:rPr>
              <a:t>modelli dei processi cognitivi s’incentrano sulle operazioni cognitivo/mentali dell’interprete e sono stati impiegati per illustrare l’interpretazione monologica e in particolare l’interpretazione </a:t>
            </a:r>
            <a:r>
              <a:rPr lang="it-IT" sz="2800" dirty="0" smtClean="0">
                <a:latin typeface="+mn-lt"/>
              </a:rPr>
              <a:t>simultanea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 modelli sociali o relazionali evidenziano le dinamiche interpersonali che si instaurano all’interno della situazione comunicativa e si prestano per studiare l’interpretazione </a:t>
            </a:r>
            <a:r>
              <a:rPr lang="it-IT" sz="2800" dirty="0" smtClean="0">
                <a:latin typeface="+mn-lt"/>
              </a:rPr>
              <a:t>dialogica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8527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2359</TotalTime>
  <Words>1463</Words>
  <Application>Microsoft Office PowerPoint</Application>
  <PresentationFormat>Presentazione su schermo (4:3)</PresentationFormat>
  <Paragraphs>246</Paragraphs>
  <Slides>34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0" baseType="lpstr">
      <vt:lpstr>ＭＳ Ｐゴシック</vt:lpstr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Riccardi</dc:creator>
  <cp:lastModifiedBy>RICCARDI ALESSANDRA</cp:lastModifiedBy>
  <cp:revision>193</cp:revision>
  <cp:lastPrinted>2018-10-25T11:00:08Z</cp:lastPrinted>
  <dcterms:created xsi:type="dcterms:W3CDTF">2011-09-28T05:46:17Z</dcterms:created>
  <dcterms:modified xsi:type="dcterms:W3CDTF">2019-11-18T16:20:27Z</dcterms:modified>
</cp:coreProperties>
</file>