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6" r:id="rId7"/>
    <p:sldId id="275" r:id="rId8"/>
    <p:sldId id="277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6" d="100"/>
          <a:sy n="76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386013" y="3797300"/>
            <a:ext cx="8915399" cy="180339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Contratti collettivi nazionali, territoriali e aziendali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83342" y="5295899"/>
            <a:ext cx="8915399" cy="1320053"/>
          </a:xfrm>
        </p:spPr>
        <p:txBody>
          <a:bodyPr>
            <a:noAutofit/>
          </a:bodyPr>
          <a:lstStyle/>
          <a:p>
            <a:endParaRPr lang="it-IT" sz="1600" dirty="0"/>
          </a:p>
          <a:p>
            <a:r>
              <a:rPr lang="it-IT" sz="1600" dirty="0" smtClean="0"/>
              <a:t>Prof. Roberta Nunin </a:t>
            </a:r>
            <a:endParaRPr lang="it-IT" sz="1600" dirty="0"/>
          </a:p>
          <a:p>
            <a:r>
              <a:rPr lang="it-IT" sz="1600" i="1" dirty="0" smtClean="0"/>
              <a:t>Professoressa associata di Diritto del lavoro nell’Università di Trieste</a:t>
            </a:r>
            <a:endParaRPr lang="it-IT" sz="1600" i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300" y="370915"/>
            <a:ext cx="3465512" cy="313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74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sistema contrattuale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La contrattazione collettiva è un fenomeno:</a:t>
            </a:r>
          </a:p>
          <a:p>
            <a:pPr lvl="1"/>
            <a:r>
              <a:rPr lang="it-IT" dirty="0" smtClean="0"/>
              <a:t>Complesso</a:t>
            </a:r>
          </a:p>
          <a:p>
            <a:pPr lvl="1"/>
            <a:r>
              <a:rPr lang="it-IT" dirty="0" smtClean="0"/>
              <a:t>Dinamico</a:t>
            </a:r>
          </a:p>
          <a:p>
            <a:pPr marL="457200" lvl="1" indent="0">
              <a:buNone/>
            </a:pPr>
            <a:endParaRPr lang="it-IT" dirty="0" smtClean="0"/>
          </a:p>
          <a:p>
            <a:pPr marL="457200" lvl="1" indent="0">
              <a:buNone/>
            </a:pPr>
            <a:r>
              <a:rPr lang="it-IT" sz="2000" b="1" dirty="0" smtClean="0"/>
              <a:t>Diversi ambiti di applicazione: nazionale, territoriale, aziendale</a:t>
            </a:r>
          </a:p>
          <a:p>
            <a:pPr marL="457200" lvl="1" indent="0">
              <a:buNone/>
            </a:pPr>
            <a:endParaRPr lang="it-IT" sz="2000" b="1" dirty="0"/>
          </a:p>
          <a:p>
            <a:pPr marL="457200" lvl="1" indent="0">
              <a:buNone/>
            </a:pPr>
            <a:r>
              <a:rPr lang="it-IT" sz="2000" b="1" dirty="0" smtClean="0"/>
              <a:t>In una stessa impresa possono essere applicati contratti di diverso livello (ad es., un contratto collettivo nazionale – CCNL –  ed un contratto aziendale)</a:t>
            </a:r>
          </a:p>
          <a:p>
            <a:pPr lvl="1"/>
            <a:endParaRPr lang="it-IT" dirty="0" smtClean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460179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«assetti» del sistema contrattuale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Nell’Italia post-costituzionale vi sono state diverse fasi</a:t>
            </a:r>
          </a:p>
          <a:p>
            <a:pPr lvl="1"/>
            <a:r>
              <a:rPr lang="it-IT" sz="2400" dirty="0" smtClean="0"/>
              <a:t>Rilievo delle dinamiche sindacali</a:t>
            </a:r>
          </a:p>
          <a:p>
            <a:pPr lvl="1"/>
            <a:r>
              <a:rPr lang="it-IT" sz="2400" dirty="0" smtClean="0"/>
              <a:t>Importanza dei rapporti di forza</a:t>
            </a:r>
          </a:p>
          <a:p>
            <a:pPr lvl="1"/>
            <a:r>
              <a:rPr lang="it-IT" sz="2400" dirty="0" smtClean="0"/>
              <a:t>Interlocuzione tra le parti sociali e tra queste ed il Governo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30871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diverse fasi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Prima fase: forte </a:t>
            </a:r>
            <a:r>
              <a:rPr lang="it-IT" dirty="0" err="1" smtClean="0"/>
              <a:t>cdntralizzazione</a:t>
            </a:r>
            <a:r>
              <a:rPr lang="it-IT" dirty="0" smtClean="0"/>
              <a:t> contrattuale</a:t>
            </a:r>
          </a:p>
          <a:p>
            <a:r>
              <a:rPr lang="it-IT" dirty="0" smtClean="0"/>
              <a:t>Dagli anni ’60: riconoscimento da parte dei CCNL della c.d. «contrattazione articolata»</a:t>
            </a:r>
          </a:p>
          <a:p>
            <a:r>
              <a:rPr lang="it-IT" dirty="0" smtClean="0"/>
              <a:t>1968/73: massimo decentramento, minima istituzionalizzazione</a:t>
            </a:r>
          </a:p>
          <a:p>
            <a:r>
              <a:rPr lang="it-IT" dirty="0" smtClean="0"/>
              <a:t>Seconda metà anni ’70: impatto della crisi e </a:t>
            </a:r>
            <a:r>
              <a:rPr lang="it-IT" dirty="0" err="1" smtClean="0"/>
              <a:t>ricentralizzazione</a:t>
            </a:r>
            <a:r>
              <a:rPr lang="it-IT" dirty="0" smtClean="0"/>
              <a:t> della contrattazione, con ridimensionamento della contrattazione aziendale</a:t>
            </a:r>
          </a:p>
          <a:p>
            <a:pPr lvl="1"/>
            <a:r>
              <a:rPr lang="it-IT" i="1" dirty="0" smtClean="0"/>
              <a:t>Iniziano le intese (patti) triangolari: associazioni datoriali – sindacali – Governo</a:t>
            </a:r>
          </a:p>
          <a:p>
            <a:pPr lvl="1"/>
            <a:r>
              <a:rPr lang="it-IT" i="1" dirty="0" smtClean="0"/>
              <a:t>Importanza dei patti sociali degli anni ’90</a:t>
            </a:r>
          </a:p>
          <a:p>
            <a:pPr lvl="1"/>
            <a:r>
              <a:rPr lang="it-IT" i="1" dirty="0" smtClean="0"/>
              <a:t>1993: protocollo di luglio su (tra l’altro) gli assetti contrattuali</a:t>
            </a:r>
            <a:endParaRPr lang="it-IT" i="1" dirty="0"/>
          </a:p>
          <a:p>
            <a:pPr lvl="1"/>
            <a:r>
              <a:rPr lang="it-IT" dirty="0" smtClean="0"/>
              <a:t>Gennaio 2009: nuovo Accordo quadro (non sottoscritto dalla CGIL)</a:t>
            </a:r>
          </a:p>
        </p:txBody>
      </p:sp>
    </p:spTree>
    <p:extLst>
      <p:ext uri="{BB962C8B-B14F-4D97-AF65-F5344CB8AC3E}">
        <p14:creationId xmlns:p14="http://schemas.microsoft.com/office/powerpoint/2010/main" val="351067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L’Accordo quadro del 2009 e quello del 2011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Conferma il modello su </a:t>
            </a:r>
            <a:r>
              <a:rPr lang="it-IT" b="1" u="sng" dirty="0" smtClean="0"/>
              <a:t>due livelli </a:t>
            </a:r>
            <a:r>
              <a:rPr lang="it-IT" dirty="0" smtClean="0"/>
              <a:t>(CCNL nazionale di lavoro per categoria e secondo livello – contrattazione aziendale o territoriale)</a:t>
            </a:r>
          </a:p>
          <a:p>
            <a:r>
              <a:rPr lang="it-IT" dirty="0" smtClean="0"/>
              <a:t>Vigenza triennale</a:t>
            </a:r>
          </a:p>
          <a:p>
            <a:pPr marL="0" indent="0">
              <a:buNone/>
            </a:pPr>
            <a:r>
              <a:rPr lang="it-IT" dirty="0" smtClean="0"/>
              <a:t>Però…</a:t>
            </a:r>
          </a:p>
          <a:p>
            <a:pPr marL="0" indent="0">
              <a:buNone/>
            </a:pPr>
            <a:r>
              <a:rPr lang="it-IT" dirty="0" smtClean="0"/>
              <a:t>molti conflitti sindacali… e dunque…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u="sng" dirty="0" smtClean="0"/>
              <a:t>Nuovo Accordo 28 giugno 2011 </a:t>
            </a:r>
            <a:r>
              <a:rPr lang="it-IT" b="1" dirty="0" smtClean="0"/>
              <a:t>(sottoscritto anche dalla CGIL): si ribadisce la centralità del contratto nazionale; viene valorizzato il contratto aziendale, ma su materie delegate in tutto o in parte dal CCNL o dalla legge.</a:t>
            </a:r>
          </a:p>
          <a:p>
            <a:pPr marL="0" indent="0">
              <a:buNone/>
            </a:pPr>
            <a:r>
              <a:rPr lang="it-IT" b="1" dirty="0" smtClean="0"/>
              <a:t>Però il legislatore interviene con l’art. 8 legge 148/2011 dettando regole che disattendono quanto previsto dalle parti sociali…</a:t>
            </a:r>
          </a:p>
        </p:txBody>
      </p:sp>
    </p:spTree>
    <p:extLst>
      <p:ext uri="{BB962C8B-B14F-4D97-AF65-F5344CB8AC3E}">
        <p14:creationId xmlns:p14="http://schemas.microsoft.com/office/powerpoint/2010/main" val="133914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37325" y="128810"/>
            <a:ext cx="8911687" cy="734790"/>
          </a:xfrm>
        </p:spPr>
        <p:txBody>
          <a:bodyPr/>
          <a:lstStyle/>
          <a:p>
            <a:r>
              <a:rPr lang="it-IT" dirty="0" smtClean="0"/>
              <a:t>L’art. 8 l. 148/2011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00200" y="762000"/>
            <a:ext cx="9904412" cy="58801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1900" dirty="0"/>
              <a:t>1. I contratti collettivi di lavoro sottoscritti a livello aziendale o territoriale da associazioni dei </a:t>
            </a:r>
            <a:r>
              <a:rPr lang="it-IT" sz="1900" dirty="0" smtClean="0"/>
              <a:t>lavoratori comparativamente </a:t>
            </a:r>
            <a:r>
              <a:rPr lang="it-IT" sz="1900" dirty="0"/>
              <a:t>più rappresentative sul piano nazionale o territoriale ovvero dalle loro </a:t>
            </a:r>
            <a:r>
              <a:rPr lang="it-IT" sz="1900" dirty="0" smtClean="0"/>
              <a:t>rappresentanze sindacali </a:t>
            </a:r>
            <a:r>
              <a:rPr lang="it-IT" sz="1900" dirty="0"/>
              <a:t>operanti in azienda ai sensi della normativa di legge e degli accordi interconfederali </a:t>
            </a:r>
            <a:r>
              <a:rPr lang="it-IT" sz="1900" dirty="0" smtClean="0"/>
              <a:t>vigenti, compreso </a:t>
            </a:r>
            <a:r>
              <a:rPr lang="it-IT" sz="1900" dirty="0"/>
              <a:t>l’accordo interconfederale del 28 giugno 2011, possono realizzare specifiche intese con </a:t>
            </a:r>
            <a:r>
              <a:rPr lang="it-IT" sz="1900" dirty="0" smtClean="0"/>
              <a:t>efficacia nei </a:t>
            </a:r>
            <a:r>
              <a:rPr lang="it-IT" sz="1900" dirty="0"/>
              <a:t>confronti di tutti i lavoratori interessati a condizione di essere sottoscritte sulla base di un </a:t>
            </a:r>
            <a:r>
              <a:rPr lang="it-IT" sz="1900" dirty="0" smtClean="0"/>
              <a:t>criterio maggioritario </a:t>
            </a:r>
            <a:r>
              <a:rPr lang="it-IT" sz="1900" dirty="0"/>
              <a:t>relativo alle predette rappresentanze sindacali, finalizzate alla maggiore occupazione, </a:t>
            </a:r>
            <a:r>
              <a:rPr lang="it-IT" sz="1900" dirty="0" smtClean="0"/>
              <a:t>alla qualità </a:t>
            </a:r>
            <a:r>
              <a:rPr lang="it-IT" sz="1900" dirty="0"/>
              <a:t>dei contratti di lavoro, all’adozione di forme di partecipazione dei lavoratori, alla emersione del </a:t>
            </a:r>
            <a:r>
              <a:rPr lang="it-IT" sz="1900" dirty="0" smtClean="0"/>
              <a:t>lavoro irregolare</a:t>
            </a:r>
            <a:r>
              <a:rPr lang="it-IT" sz="1900" dirty="0"/>
              <a:t>, agli incrementi di competitività e di salario, alla gestione delle crisi aziendali e occupazionali, </a:t>
            </a:r>
            <a:r>
              <a:rPr lang="it-IT" sz="1900" dirty="0" smtClean="0"/>
              <a:t>agli investimenti </a:t>
            </a:r>
            <a:r>
              <a:rPr lang="it-IT" sz="1900" dirty="0"/>
              <a:t>e all'avvio di nuove </a:t>
            </a:r>
            <a:r>
              <a:rPr lang="it-IT" sz="1900" dirty="0" smtClean="0"/>
              <a:t>attività.</a:t>
            </a:r>
          </a:p>
          <a:p>
            <a:pPr marL="0" indent="0">
              <a:buNone/>
            </a:pPr>
            <a:r>
              <a:rPr lang="it-IT" sz="1900" dirty="0" smtClean="0"/>
              <a:t>2. Le </a:t>
            </a:r>
            <a:r>
              <a:rPr lang="it-IT" sz="1900" dirty="0"/>
              <a:t>specifiche intese di cui al comma 1 possono riguardare la regolazione delle materie </a:t>
            </a:r>
            <a:r>
              <a:rPr lang="it-IT" sz="1900" dirty="0" smtClean="0"/>
              <a:t>inerenti  'organizzazione </a:t>
            </a:r>
            <a:r>
              <a:rPr lang="it-IT" sz="1900" dirty="0"/>
              <a:t>del lavoro e della produzione con riferimento:</a:t>
            </a:r>
          </a:p>
          <a:p>
            <a:r>
              <a:rPr lang="it-IT" sz="1900" dirty="0"/>
              <a:t>a) agli impianti audiovisivi e alla introduzione di nuove tecnologie;</a:t>
            </a:r>
          </a:p>
          <a:p>
            <a:r>
              <a:rPr lang="it-IT" sz="1900" dirty="0"/>
              <a:t>b) alle mansioni del lavoratore, alla classificazione e inquadramento del personale;</a:t>
            </a:r>
          </a:p>
          <a:p>
            <a:r>
              <a:rPr lang="it-IT" sz="1900" dirty="0"/>
              <a:t>c) ai contratti a termine, ai contratti a orario ridotto, modulato o flessibile, al regime della solidarietà negli</a:t>
            </a:r>
          </a:p>
          <a:p>
            <a:r>
              <a:rPr lang="it-IT" sz="1900" dirty="0"/>
              <a:t>appalti e ai casi di ricorso alla somministrazione di lavoro;</a:t>
            </a:r>
          </a:p>
          <a:p>
            <a:r>
              <a:rPr lang="it-IT" sz="1900" dirty="0"/>
              <a:t>d) alla disciplina dell'orario di lavoro;</a:t>
            </a:r>
          </a:p>
          <a:p>
            <a:r>
              <a:rPr lang="it-IT" sz="1900" dirty="0"/>
              <a:t>e) alle modalità di assunzione e disciplina del rapporto di lavoro, comprese le collaborazioni coordinate e</a:t>
            </a:r>
          </a:p>
          <a:p>
            <a:r>
              <a:rPr lang="it-IT" sz="1900" dirty="0"/>
              <a:t>continuative a progetto e le partite IVA, alla trasformazione e conversione dei contratti di lavoro e alle</a:t>
            </a:r>
          </a:p>
          <a:p>
            <a:r>
              <a:rPr lang="it-IT" sz="1900" dirty="0"/>
              <a:t>conseguenze del recesso dal rapporto di lavoro, fatta eccezione per il licenziamento discriminatorio, il</a:t>
            </a:r>
          </a:p>
          <a:p>
            <a:r>
              <a:rPr lang="it-IT" sz="1900" dirty="0"/>
              <a:t>licenziamento della lavoratrice in concomitanza del matrimonio, il licenziamento della lavoratrice dall’inizio del</a:t>
            </a:r>
          </a:p>
          <a:p>
            <a:r>
              <a:rPr lang="it-IT" sz="1900" dirty="0"/>
              <a:t>periodo di gravidanza fino al termine dei periodi di interdizione al lavoro, nonché fino ad un anno di età del</a:t>
            </a:r>
          </a:p>
          <a:p>
            <a:r>
              <a:rPr lang="it-IT" sz="1900" dirty="0"/>
              <a:t>bambino, il licenziamento causato dalla domanda o dalla fruizione del congedo parentale e per la malattia</a:t>
            </a:r>
          </a:p>
          <a:p>
            <a:r>
              <a:rPr lang="it-IT" sz="1900" dirty="0"/>
              <a:t>del bambino da parte della lavoratrice o del lavoratore ed il licenziamento in caso di adozione o </a:t>
            </a:r>
            <a:r>
              <a:rPr lang="it-IT" sz="1900" dirty="0" smtClean="0"/>
              <a:t>affidamento</a:t>
            </a:r>
          </a:p>
          <a:p>
            <a:pPr marL="0" indent="0">
              <a:buNone/>
            </a:pPr>
            <a:r>
              <a:rPr lang="it-IT" sz="1900" dirty="0"/>
              <a:t>2-bis. Fermo restando il rispetto della Costituzione, nonché i vincoli derivanti dalle normative comunitarie </a:t>
            </a:r>
            <a:r>
              <a:rPr lang="it-IT" sz="1900" dirty="0" smtClean="0"/>
              <a:t>e dalle </a:t>
            </a:r>
            <a:r>
              <a:rPr lang="it-IT" sz="1900" dirty="0"/>
              <a:t>convenzioni internazionali sul lavoro, le specifiche intese di cui al comma 1 operano anche in </a:t>
            </a:r>
            <a:r>
              <a:rPr lang="it-IT" sz="1900" dirty="0" smtClean="0"/>
              <a:t>deroga alle </a:t>
            </a:r>
            <a:r>
              <a:rPr lang="it-IT" sz="1900" dirty="0"/>
              <a:t>disposizioni di legge che disciplinano le materie richiamate dal comma 2 ed alle relative </a:t>
            </a:r>
            <a:r>
              <a:rPr lang="it-IT" sz="1900" dirty="0" smtClean="0"/>
              <a:t>regolamentazioni contenute </a:t>
            </a:r>
            <a:r>
              <a:rPr lang="it-IT" sz="1900" dirty="0"/>
              <a:t>nei contratti collettivi nazionali di lavoro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2495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5001" y="624110"/>
            <a:ext cx="9599612" cy="899890"/>
          </a:xfrm>
        </p:spPr>
        <p:txBody>
          <a:bodyPr/>
          <a:lstStyle/>
          <a:p>
            <a:r>
              <a:rPr lang="it-IT" dirty="0" smtClean="0"/>
              <a:t>I successivi Accordi interconfederali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Nuovi accordi interconfederali nel 2012, 2013 e 2014 (T.U. sulla rappresentatività </a:t>
            </a:r>
            <a:r>
              <a:rPr lang="it-IT" b="1" dirty="0" smtClean="0"/>
              <a:t>sindacale)</a:t>
            </a:r>
          </a:p>
          <a:p>
            <a:r>
              <a:rPr lang="it-IT" b="1" dirty="0" smtClean="0"/>
              <a:t>rilievo di una regola di «maggioranza», ma anche verifica del consenso</a:t>
            </a:r>
          </a:p>
          <a:p>
            <a:endParaRPr lang="it-IT" b="1" dirty="0"/>
          </a:p>
          <a:p>
            <a:r>
              <a:rPr lang="it-IT" b="1" dirty="0" smtClean="0"/>
              <a:t>Per il contratto aziendale (v. 2011 e 2014): l’applicazione della regola della maggioranza porta all’applicabilità anche ai lavoratori aderenti ad eventuali sindacati dissenzienti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632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Contrattazione nazionale e contrattazione aziendale: dove siamo?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Spostamento degli equilibri</a:t>
            </a:r>
          </a:p>
          <a:p>
            <a:r>
              <a:rPr lang="it-IT" dirty="0" smtClean="0"/>
              <a:t>Allargamento delle esperienze di contrattazione aziendale (anche in chiave di fuga dal CCNL… vedi caso FIAT)</a:t>
            </a:r>
          </a:p>
          <a:p>
            <a:r>
              <a:rPr lang="it-IT" dirty="0" smtClean="0"/>
              <a:t>Possibilità di deroghe anche «in </a:t>
            </a:r>
            <a:r>
              <a:rPr lang="it-IT" dirty="0" err="1" smtClean="0"/>
              <a:t>peius</a:t>
            </a:r>
            <a:r>
              <a:rPr lang="it-IT" dirty="0" smtClean="0"/>
              <a:t>» da parte del contratto aziendale al </a:t>
            </a:r>
            <a:r>
              <a:rPr lang="it-IT" dirty="0" err="1" smtClean="0"/>
              <a:t>ccnl</a:t>
            </a:r>
            <a:r>
              <a:rPr lang="it-IT" dirty="0" smtClean="0"/>
              <a:t> (c.d. «clausole di uscita») ed alla legge.: meccanismo dell’art. 8 l. 148/11 (ma…impegno delle parti sociali firmatarie dell’Accordo interconfederale del 2011 a non farne applicazione… tuttavia talora si è riscontrata comunque la firma di questi c.d. «accordi di prossimità» derogatori anche da parte di soggetti aderenti alle Confederazioni firmatarie dell’Accordo.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0733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Grazie per l’attenzione!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073980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480</TotalTime>
  <Words>884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Filo</vt:lpstr>
      <vt:lpstr>Contratti collettivi nazionali, territoriali e aziendali</vt:lpstr>
      <vt:lpstr>Il sistema contrattuale</vt:lpstr>
      <vt:lpstr>Gli «assetti» del sistema contrattuale</vt:lpstr>
      <vt:lpstr>Le diverse fasi</vt:lpstr>
      <vt:lpstr>L’Accordo quadro del 2009 e quello del 2011</vt:lpstr>
      <vt:lpstr>L’art. 8 l. 148/2011</vt:lpstr>
      <vt:lpstr>I successivi Accordi interconfederali</vt:lpstr>
      <vt:lpstr>Contrattazione nazionale e contrattazione aziendale: dove siamo?</vt:lpstr>
      <vt:lpstr>Grazie per l’attenzione!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 lungo percorso di lotte e conquiste: l’evoluzione storica del diritto del lavoro italiano dal XIX° al XXI° secolo. Il lavoro nella Costituzione italiana.</dc:title>
  <dc:creator>Roberta</dc:creator>
  <cp:lastModifiedBy>Roberta</cp:lastModifiedBy>
  <cp:revision>47</cp:revision>
  <dcterms:created xsi:type="dcterms:W3CDTF">2017-11-16T15:02:12Z</dcterms:created>
  <dcterms:modified xsi:type="dcterms:W3CDTF">2018-10-17T15:48:43Z</dcterms:modified>
</cp:coreProperties>
</file>