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286"/>
    <p:restoredTop sz="94643"/>
  </p:normalViewPr>
  <p:slideViewPr>
    <p:cSldViewPr snapToGrid="0" snapToObjects="1">
      <p:cViewPr varScale="1">
        <p:scale>
          <a:sx n="72" d="100"/>
          <a:sy n="72" d="100"/>
        </p:scale>
        <p:origin x="69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FA16A39E-F8B0-2D41-8428-FDF68D2B3BF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F40B8FBD-436B-8F4C-9005-EC88692EB58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D5DF19C7-70CF-2244-9B95-0B393A711F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57F02-CA1D-F94B-8894-6E010C1BD88D}" type="datetimeFigureOut">
              <a:rPr lang="es-ES" smtClean="0"/>
              <a:t>29/10/2018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87AECBA2-C24C-6745-B15A-936294092C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167C495A-C03E-4F44-9D0E-036C5542DC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D51C1-AE4D-D64D-A4B1-C30E574EBCD2}" type="slidenum">
              <a:rPr lang="es-ES" smtClean="0"/>
              <a:t>‹N›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231853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460DFD1C-19A1-3D4F-879D-42A8B6A37F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xmlns="" id="{F764E97A-9A25-4049-AEB5-12A4D518D00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es-ES"/>
              <a:t>Editar los estilos de texto del patrón
Segundo nivel
Tercer nivel
Cuarto nivel
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08532BE9-1898-5B49-BC9C-44F27A03EB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57F02-CA1D-F94B-8894-6E010C1BD88D}" type="datetimeFigureOut">
              <a:rPr lang="es-ES" smtClean="0"/>
              <a:t>29/10/2018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21C1F9D2-DBC0-CC49-B3AA-FF7D3A5043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53F7CCF5-93E9-C046-8E88-C07403A0C3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D51C1-AE4D-D64D-A4B1-C30E574EBCD2}" type="slidenum">
              <a:rPr lang="es-ES" smtClean="0"/>
              <a:t>‹N›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483089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xmlns="" id="{69F641A5-66B9-E940-A6DA-C1890AAEDC1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xmlns="" id="{B5E1E438-4A3B-2448-9499-21A4111452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es-ES"/>
              <a:t>Editar los estilos de texto del patrón
Segundo nivel
Tercer nivel
Cuarto nivel
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E551D4D6-E1B9-1948-80EF-C17110DF7F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57F02-CA1D-F94B-8894-6E010C1BD88D}" type="datetimeFigureOut">
              <a:rPr lang="es-ES" smtClean="0"/>
              <a:t>29/10/2018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DAAD76C6-68A3-F24E-97CD-D1D9CD10EC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7ABDDE4F-C07A-7744-AA4C-3E3144736A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D51C1-AE4D-D64D-A4B1-C30E574EBCD2}" type="slidenum">
              <a:rPr lang="es-ES" smtClean="0"/>
              <a:t>‹N›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084514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0833333C-5E25-9441-9B19-68121264B0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E53C5391-4B17-D74A-BF51-498AC7A8B5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A6C9C763-BDFB-7B49-84F0-CAE20D7F37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57F02-CA1D-F94B-8894-6E010C1BD88D}" type="datetimeFigureOut">
              <a:rPr lang="es-ES" smtClean="0"/>
              <a:t>29/10/2018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F2704886-C842-8448-AFBC-5959FE1E12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7A8A0BBA-C709-4A45-BA32-40BAAAB10B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D51C1-AE4D-D64D-A4B1-C30E574EBCD2}" type="slidenum">
              <a:rPr lang="es-ES" smtClean="0"/>
              <a:t>‹N›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09204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8668C563-62E1-EE4B-A097-FDA54FC3EF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2D17D2B5-B575-724E-BBFF-79DE5669AC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Editar los estilos de texto del patrón
Segundo nivel
Tercer nivel
Cuarto nivel
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89828546-9B74-FB41-812D-B54F6C3B4F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57F02-CA1D-F94B-8894-6E010C1BD88D}" type="datetimeFigureOut">
              <a:rPr lang="es-ES" smtClean="0"/>
              <a:t>29/10/2018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3EE11169-3ADB-D643-8D7B-0191EEE9E4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FEF1BB81-B14D-2941-BE89-8877D129C1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D51C1-AE4D-D64D-A4B1-C30E574EBCD2}" type="slidenum">
              <a:rPr lang="es-ES" smtClean="0"/>
              <a:t>‹N›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328732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26359498-B747-D449-9BDA-F4CEEEBF60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CFA67BB0-87A8-624F-B980-46E826D16CA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xmlns="" id="{D04C89DE-FFB9-084C-9196-D0B41556F5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1486F73F-C3D9-7449-8EA3-8AC146DDA2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57F02-CA1D-F94B-8894-6E010C1BD88D}" type="datetimeFigureOut">
              <a:rPr lang="es-ES" smtClean="0"/>
              <a:t>29/10/2018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42382024-C453-DB42-A49C-6AD3B48893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E446BD86-B061-1D40-9539-9C6443600D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D51C1-AE4D-D64D-A4B1-C30E574EBCD2}" type="slidenum">
              <a:rPr lang="es-ES" smtClean="0"/>
              <a:t>‹N›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567761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EB8D3363-E546-A14E-8431-63C2C539D6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206CA4BD-3206-4046-B514-C300B0902A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es-ES"/>
              <a:t>Editar los estilos de texto del patrón
Segundo nivel
Tercer nivel
Cuarto nivel
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xmlns="" id="{F54ABF39-C45A-D048-9CA8-B085F53CA64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xmlns="" id="{9E58F8A2-47D3-8247-8B13-69892F1DDCB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es-ES"/>
              <a:t>Editar los estilos de texto del patrón
Segundo nivel
Tercer nivel
Cuarto nivel
Quinto nivel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xmlns="" id="{BEB378DA-E4B9-B442-8FDD-91B37414D2D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xmlns="" id="{CB304DE5-298B-FD4D-B1C6-0066589187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57F02-CA1D-F94B-8894-6E010C1BD88D}" type="datetimeFigureOut">
              <a:rPr lang="es-ES" smtClean="0"/>
              <a:t>29/10/2018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xmlns="" id="{4A17FA60-4771-E346-8FEA-81D917CBBB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xmlns="" id="{9B5F6775-BD3A-844C-8733-9BFE58B686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D51C1-AE4D-D64D-A4B1-C30E574EBCD2}" type="slidenum">
              <a:rPr lang="es-ES" smtClean="0"/>
              <a:t>‹N›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544781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56E3B28F-D401-A342-A4EE-36AFE0D316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xmlns="" id="{EBA4B6D0-6765-C647-9BFF-B2D5C6894F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57F02-CA1D-F94B-8894-6E010C1BD88D}" type="datetimeFigureOut">
              <a:rPr lang="es-ES" smtClean="0"/>
              <a:t>29/10/2018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xmlns="" id="{C016D1D0-624F-894C-B53F-7EE75C8775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xmlns="" id="{578552D6-64BB-9245-B48B-5C71053B68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D51C1-AE4D-D64D-A4B1-C30E574EBCD2}" type="slidenum">
              <a:rPr lang="es-ES" smtClean="0"/>
              <a:t>‹N›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582204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xmlns="" id="{A67CA255-71C7-2F4A-A029-A2397ECAB2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57F02-CA1D-F94B-8894-6E010C1BD88D}" type="datetimeFigureOut">
              <a:rPr lang="es-ES" smtClean="0"/>
              <a:t>29/10/2018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xmlns="" id="{E38A54A2-9CA7-7449-BA02-A58CCA3B5E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xmlns="" id="{1F222D0B-3634-2E40-8F98-B9DD89A0D8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D51C1-AE4D-D64D-A4B1-C30E574EBCD2}" type="slidenum">
              <a:rPr lang="es-ES" smtClean="0"/>
              <a:t>‹N›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735445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488635A0-48C6-DB44-B8A3-605146B5FB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DE61BFD0-15B1-CC4C-A3C2-EEE8753F50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es-ES"/>
              <a:t>Editar los estilos de texto del patrón
Segundo nivel
Tercer nivel
Cuarto nivel
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xmlns="" id="{981892F3-F558-4949-BC82-51C97ABA81C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es-ES"/>
              <a:t>Editar los estilos de texto del patrón
Segundo nivel
Tercer nivel
Cuarto nivel
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A0FF32B1-95C8-1547-8439-383FE45D48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57F02-CA1D-F94B-8894-6E010C1BD88D}" type="datetimeFigureOut">
              <a:rPr lang="es-ES" smtClean="0"/>
              <a:t>29/10/2018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A8F43359-8629-AD4D-BE9B-FA9C6F82A6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56986BB8-437B-1D44-88DE-0EBDC7C48A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D51C1-AE4D-D64D-A4B1-C30E574EBCD2}" type="slidenum">
              <a:rPr lang="es-ES" smtClean="0"/>
              <a:t>‹N›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052157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34033D3F-5BC3-C648-8385-CADF724A4A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xmlns="" id="{FAAE9C28-D985-8B4A-A92B-CDB77C101B6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xmlns="" id="{0FFFA12E-2FD4-1947-9B50-FB914CB06CA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es-ES"/>
              <a:t>Editar los estilos de texto del patrón
Segundo nivel
Tercer nivel
Cuarto nivel
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D4F93A68-A2B4-DA4B-B5D0-BF7678A170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57F02-CA1D-F94B-8894-6E010C1BD88D}" type="datetimeFigureOut">
              <a:rPr lang="es-ES" smtClean="0"/>
              <a:t>29/10/2018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2BB8E871-18F4-034F-A545-F96946E6CB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F969065C-51A1-BC43-9BB8-4332563FC5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D51C1-AE4D-D64D-A4B1-C30E574EBCD2}" type="slidenum">
              <a:rPr lang="es-ES" smtClean="0"/>
              <a:t>‹N›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709003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xmlns="" id="{01276F6E-81D7-C74C-8C95-60EF41A5E2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2697C99E-CCB3-AB4B-AD3E-6174DC32F2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es-ES"/>
              <a:t>Editar los estilos de texto del patrón
Segundo nivel
Tercer nivel
Cuarto nivel
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2ED8B58C-532B-D543-B4EF-F70CA8FD8F1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857F02-CA1D-F94B-8894-6E010C1BD88D}" type="datetimeFigureOut">
              <a:rPr lang="es-ES" smtClean="0"/>
              <a:t>29/10/2018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D90F5625-60B3-2D47-888B-3D1D5A65DE1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890994F7-2C7A-0C4E-9988-12A43FBC88F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1D51C1-AE4D-D64D-A4B1-C30E574EBCD2}" type="slidenum">
              <a:rPr lang="es-ES" smtClean="0"/>
              <a:t>‹N›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740700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D2AF992D-9AFE-3E4F-A64B-6C10E41400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38784" y="280416"/>
            <a:ext cx="10302240" cy="2962655"/>
          </a:xfrm>
        </p:spPr>
        <p:txBody>
          <a:bodyPr/>
          <a:lstStyle/>
          <a:p>
            <a:r>
              <a:rPr lang="es-ES" b="1" dirty="0">
                <a:solidFill>
                  <a:srgbClr val="C00000"/>
                </a:solidFill>
              </a:rPr>
              <a:t>IL DIRITTO DEL LAVORO SPAGNOLO</a:t>
            </a:r>
            <a:r>
              <a:rPr lang="es-ES" b="1">
                <a:solidFill>
                  <a:srgbClr val="C00000"/>
                </a:solidFill>
              </a:rPr>
              <a:t/>
            </a:r>
            <a:br>
              <a:rPr lang="es-ES" b="1">
                <a:solidFill>
                  <a:srgbClr val="C00000"/>
                </a:solidFill>
              </a:rPr>
            </a:br>
            <a:r>
              <a:rPr lang="es-ES" b="1">
                <a:solidFill>
                  <a:srgbClr val="C00000"/>
                </a:solidFill>
              </a:rPr>
              <a:t>DOPO </a:t>
            </a:r>
            <a:r>
              <a:rPr lang="es-ES" b="1" dirty="0">
                <a:solidFill>
                  <a:srgbClr val="C00000"/>
                </a:solidFill>
              </a:rPr>
              <a:t>LA CRISI DI 2008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56720DEE-25C3-144A-8F30-572FD7E7E8C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004374"/>
            <a:ext cx="9144000" cy="1655762"/>
          </a:xfrm>
        </p:spPr>
        <p:txBody>
          <a:bodyPr/>
          <a:lstStyle/>
          <a:p>
            <a:pPr algn="r"/>
            <a:r>
              <a:rPr lang="es-ES" b="1" dirty="0"/>
              <a:t>Fernando Fita Ortega</a:t>
            </a:r>
          </a:p>
          <a:p>
            <a:pPr algn="r"/>
            <a:r>
              <a:rPr lang="es-ES" b="1" dirty="0"/>
              <a:t>Profesor Derecho del Trabajo</a:t>
            </a:r>
          </a:p>
          <a:p>
            <a:pPr algn="r"/>
            <a:r>
              <a:rPr lang="es-ES" b="1" dirty="0" err="1"/>
              <a:t>Universitat</a:t>
            </a:r>
            <a:r>
              <a:rPr lang="es-ES" b="1" dirty="0"/>
              <a:t> de </a:t>
            </a:r>
            <a:r>
              <a:rPr lang="es-ES" b="1" dirty="0" err="1"/>
              <a:t>València</a:t>
            </a:r>
            <a:endParaRPr lang="es-ES" b="1" dirty="0"/>
          </a:p>
        </p:txBody>
      </p:sp>
    </p:spTree>
    <p:extLst>
      <p:ext uri="{BB962C8B-B14F-4D97-AF65-F5344CB8AC3E}">
        <p14:creationId xmlns:p14="http://schemas.microsoft.com/office/powerpoint/2010/main" val="754608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810354A7-5039-4243-AE69-3DF7719A8C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45669"/>
            <a:ext cx="10927080" cy="1325563"/>
          </a:xfrm>
        </p:spPr>
        <p:txBody>
          <a:bodyPr>
            <a:normAutofit/>
          </a:bodyPr>
          <a:lstStyle/>
          <a:p>
            <a:r>
              <a:rPr lang="es-ES" dirty="0">
                <a:solidFill>
                  <a:srgbClr val="C00000"/>
                </a:solidFill>
              </a:rPr>
              <a:t>CONTESTO DELLE RIFORME 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13105F02-DE9E-0148-B52F-E7B1CEE92B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1792" y="1316736"/>
            <a:ext cx="11143488" cy="5291328"/>
          </a:xfrm>
        </p:spPr>
        <p:txBody>
          <a:bodyPr/>
          <a:lstStyle/>
          <a:p>
            <a:pPr marL="354013" lvl="1" indent="-342900">
              <a:buFont typeface="Wingdings" pitchFamily="2" charset="2"/>
              <a:buChar char="§"/>
            </a:pPr>
            <a:r>
              <a:rPr lang="es-ES" sz="2800" b="1" dirty="0" err="1">
                <a:solidFill>
                  <a:srgbClr val="0070C0"/>
                </a:solidFill>
              </a:rPr>
              <a:t>Economico</a:t>
            </a:r>
            <a:endParaRPr lang="es-ES" sz="2800" b="1" dirty="0">
              <a:solidFill>
                <a:srgbClr val="0070C0"/>
              </a:solidFill>
            </a:endParaRPr>
          </a:p>
          <a:p>
            <a:pPr marL="811213" lvl="2" indent="-342900">
              <a:buFont typeface="Wingdings" pitchFamily="2" charset="2"/>
              <a:buChar char="§"/>
            </a:pPr>
            <a:r>
              <a:rPr lang="es-ES" sz="2400" dirty="0" err="1" smtClean="0"/>
              <a:t>Globalizzazione</a:t>
            </a:r>
            <a:r>
              <a:rPr lang="es-ES" sz="2400" dirty="0" smtClean="0"/>
              <a:t> </a:t>
            </a:r>
            <a:r>
              <a:rPr lang="es-ES" sz="2400" dirty="0"/>
              <a:t>e </a:t>
            </a:r>
            <a:r>
              <a:rPr lang="es-ES" sz="2400" dirty="0" err="1"/>
              <a:t>competitività</a:t>
            </a:r>
            <a:endParaRPr lang="es-ES" sz="2400" dirty="0"/>
          </a:p>
          <a:p>
            <a:pPr marL="811213" lvl="2" indent="-342900">
              <a:buFont typeface="Wingdings" pitchFamily="2" charset="2"/>
              <a:buChar char="§"/>
            </a:pPr>
            <a:r>
              <a:rPr lang="es-ES" sz="2400" dirty="0" err="1" smtClean="0"/>
              <a:t>Pressione</a:t>
            </a:r>
            <a:r>
              <a:rPr lang="es-ES" sz="2400" dirty="0" smtClean="0"/>
              <a:t> </a:t>
            </a:r>
            <a:r>
              <a:rPr lang="es-ES" sz="2400" dirty="0" err="1"/>
              <a:t>sul</a:t>
            </a:r>
            <a:r>
              <a:rPr lang="es-ES" sz="2400" dirty="0"/>
              <a:t> </a:t>
            </a:r>
            <a:r>
              <a:rPr lang="es-ES" sz="2400" dirty="0" err="1"/>
              <a:t>prezzo</a:t>
            </a:r>
            <a:r>
              <a:rPr lang="es-ES" sz="2400" dirty="0"/>
              <a:t> del lavoro</a:t>
            </a:r>
          </a:p>
          <a:p>
            <a:pPr marL="811213" lvl="2" indent="-342900">
              <a:buFont typeface="Wingdings" pitchFamily="2" charset="2"/>
              <a:buChar char="§"/>
            </a:pPr>
            <a:endParaRPr lang="es-ES" sz="2400" dirty="0"/>
          </a:p>
          <a:p>
            <a:pPr marL="354013" lvl="1" indent="-342900">
              <a:buFont typeface="Wingdings" pitchFamily="2" charset="2"/>
              <a:buChar char="§"/>
            </a:pPr>
            <a:r>
              <a:rPr lang="es-ES" sz="2800" b="1" dirty="0">
                <a:solidFill>
                  <a:srgbClr val="0070C0"/>
                </a:solidFill>
              </a:rPr>
              <a:t>Produttivo</a:t>
            </a:r>
          </a:p>
          <a:p>
            <a:pPr marL="811213" lvl="2" indent="-342900">
              <a:buFont typeface="Wingdings" pitchFamily="2" charset="2"/>
              <a:buChar char="§"/>
            </a:pPr>
            <a:r>
              <a:rPr lang="es-ES" sz="2400" dirty="0" err="1"/>
              <a:t>Decentralizzazione</a:t>
            </a:r>
            <a:r>
              <a:rPr lang="es-ES" sz="2400" dirty="0"/>
              <a:t> (</a:t>
            </a:r>
            <a:r>
              <a:rPr lang="es-ES" sz="2400" dirty="0" err="1"/>
              <a:t>appalti</a:t>
            </a:r>
            <a:r>
              <a:rPr lang="es-ES" sz="2400" dirty="0"/>
              <a:t> e </a:t>
            </a:r>
            <a:r>
              <a:rPr lang="es-ES" sz="2400" dirty="0" err="1"/>
              <a:t>subappalti</a:t>
            </a:r>
            <a:r>
              <a:rPr lang="es-ES" sz="2400" dirty="0"/>
              <a:t>)</a:t>
            </a:r>
          </a:p>
          <a:p>
            <a:pPr marL="811213" lvl="2" indent="-342900">
              <a:buFont typeface="Wingdings" pitchFamily="2" charset="2"/>
              <a:buChar char="§"/>
            </a:pPr>
            <a:r>
              <a:rPr lang="es-ES" sz="2400" dirty="0" err="1"/>
              <a:t>Imprese</a:t>
            </a:r>
            <a:r>
              <a:rPr lang="es-ES" sz="2400" dirty="0"/>
              <a:t> </a:t>
            </a:r>
            <a:r>
              <a:rPr lang="es-ES" sz="2400" dirty="0" err="1"/>
              <a:t>multiservizi</a:t>
            </a:r>
            <a:r>
              <a:rPr lang="es-ES" sz="2400" dirty="0"/>
              <a:t>/</a:t>
            </a:r>
            <a:r>
              <a:rPr lang="es-ES" sz="2400" dirty="0" err="1"/>
              <a:t>agenzie</a:t>
            </a:r>
            <a:r>
              <a:rPr lang="es-ES" sz="2400" dirty="0"/>
              <a:t> </a:t>
            </a:r>
            <a:r>
              <a:rPr lang="es-ES" sz="2400" dirty="0" err="1"/>
              <a:t>lavoro</a:t>
            </a:r>
            <a:r>
              <a:rPr lang="es-ES" sz="2400" dirty="0"/>
              <a:t> temporáneo</a:t>
            </a:r>
          </a:p>
          <a:p>
            <a:pPr marL="811213" lvl="2" indent="-342900">
              <a:buFont typeface="Wingdings" pitchFamily="2" charset="2"/>
              <a:buChar char="§"/>
            </a:pPr>
            <a:endParaRPr lang="es-ES" sz="2400" dirty="0"/>
          </a:p>
          <a:p>
            <a:pPr marL="354013" lvl="1" indent="-342900">
              <a:buFont typeface="Wingdings" pitchFamily="2" charset="2"/>
              <a:buChar char="§"/>
            </a:pPr>
            <a:r>
              <a:rPr lang="es-ES" sz="2800" b="1" dirty="0">
                <a:solidFill>
                  <a:srgbClr val="0070C0"/>
                </a:solidFill>
              </a:rPr>
              <a:t>Politico: </a:t>
            </a:r>
            <a:r>
              <a:rPr lang="es-ES" sz="2800" b="1" dirty="0" err="1">
                <a:solidFill>
                  <a:srgbClr val="0070C0"/>
                </a:solidFill>
              </a:rPr>
              <a:t>dibatito</a:t>
            </a:r>
            <a:r>
              <a:rPr lang="es-ES" sz="2800" b="1" dirty="0">
                <a:solidFill>
                  <a:srgbClr val="0070C0"/>
                </a:solidFill>
              </a:rPr>
              <a:t> </a:t>
            </a:r>
            <a:r>
              <a:rPr lang="es-ES" sz="2800" b="1" dirty="0" err="1">
                <a:solidFill>
                  <a:srgbClr val="0070C0"/>
                </a:solidFill>
              </a:rPr>
              <a:t>sulla</a:t>
            </a:r>
            <a:r>
              <a:rPr lang="es-ES" sz="2800" b="1" dirty="0">
                <a:solidFill>
                  <a:srgbClr val="0070C0"/>
                </a:solidFill>
              </a:rPr>
              <a:t> </a:t>
            </a:r>
            <a:r>
              <a:rPr lang="es-ES" sz="2800" b="1" dirty="0" err="1">
                <a:solidFill>
                  <a:srgbClr val="0070C0"/>
                </a:solidFill>
              </a:rPr>
              <a:t>flessicurezza</a:t>
            </a:r>
            <a:endParaRPr lang="es-ES" sz="2800" b="1" dirty="0">
              <a:solidFill>
                <a:srgbClr val="0070C0"/>
              </a:solidFill>
            </a:endParaRPr>
          </a:p>
          <a:p>
            <a:pPr marL="811213" lvl="2" indent="-342900">
              <a:buFont typeface="Wingdings" pitchFamily="2" charset="2"/>
              <a:buChar char="§"/>
            </a:pPr>
            <a:r>
              <a:rPr lang="es-ES" sz="2400" dirty="0" err="1"/>
              <a:t>Diritto</a:t>
            </a:r>
            <a:r>
              <a:rPr lang="es-ES" sz="2400" dirty="0"/>
              <a:t> del </a:t>
            </a:r>
            <a:r>
              <a:rPr lang="es-ES" sz="2400" dirty="0" err="1"/>
              <a:t>lavoro</a:t>
            </a:r>
            <a:r>
              <a:rPr lang="es-ES" sz="2400" dirty="0"/>
              <a:t> </a:t>
            </a:r>
            <a:r>
              <a:rPr lang="es-ES" sz="2400" dirty="0" err="1"/>
              <a:t>è</a:t>
            </a:r>
            <a:r>
              <a:rPr lang="es-ES" sz="2400" dirty="0"/>
              <a:t> </a:t>
            </a:r>
            <a:r>
              <a:rPr lang="es-ES" sz="2400" dirty="0" err="1"/>
              <a:t>troppo</a:t>
            </a:r>
            <a:r>
              <a:rPr lang="es-ES" sz="2400" dirty="0"/>
              <a:t> </a:t>
            </a:r>
            <a:r>
              <a:rPr lang="es-ES" sz="2400" dirty="0" err="1"/>
              <a:t>rigido</a:t>
            </a:r>
            <a:endParaRPr lang="es-ES" sz="2400" dirty="0"/>
          </a:p>
          <a:p>
            <a:pPr marL="811213" lvl="2" indent="-342900">
              <a:buFont typeface="Wingdings" pitchFamily="2" charset="2"/>
              <a:buChar char="§"/>
            </a:pPr>
            <a:r>
              <a:rPr lang="es-ES" sz="2400" dirty="0"/>
              <a:t>Diritto del lavoro </a:t>
            </a:r>
            <a:r>
              <a:rPr lang="es-ES" sz="2400" dirty="0" err="1" smtClean="0"/>
              <a:t>protegge</a:t>
            </a:r>
            <a:r>
              <a:rPr lang="es-ES" sz="2400" dirty="0" smtClean="0"/>
              <a:t> </a:t>
            </a:r>
            <a:r>
              <a:rPr lang="es-ES" sz="2400" dirty="0" err="1"/>
              <a:t>soltanto</a:t>
            </a:r>
            <a:r>
              <a:rPr lang="es-ES" sz="2400" dirty="0"/>
              <a:t> </a:t>
            </a:r>
            <a:r>
              <a:rPr lang="es-ES" sz="2400" dirty="0" err="1" smtClean="0"/>
              <a:t>gli</a:t>
            </a:r>
            <a:r>
              <a:rPr lang="es-ES" sz="2400" dirty="0" smtClean="0"/>
              <a:t> </a:t>
            </a:r>
            <a:r>
              <a:rPr lang="es-ES" sz="2400" dirty="0" err="1"/>
              <a:t>occupati</a:t>
            </a:r>
            <a:endParaRPr lang="es-ES" sz="2400" dirty="0"/>
          </a:p>
          <a:p>
            <a:pPr marL="811213" lvl="2" indent="-342900">
              <a:buFont typeface="Wingdings" pitchFamily="2" charset="2"/>
              <a:buChar char="§"/>
            </a:pPr>
            <a:r>
              <a:rPr lang="es-ES" sz="2400" dirty="0" err="1"/>
              <a:t>Diritto</a:t>
            </a:r>
            <a:r>
              <a:rPr lang="es-ES" sz="2400" dirty="0"/>
              <a:t> del </a:t>
            </a:r>
            <a:r>
              <a:rPr lang="es-ES" sz="2400" dirty="0" err="1"/>
              <a:t>lavoro</a:t>
            </a:r>
            <a:r>
              <a:rPr lang="es-ES" sz="2400" dirty="0"/>
              <a:t> versus </a:t>
            </a:r>
            <a:r>
              <a:rPr lang="es-ES" sz="2400" dirty="0" err="1"/>
              <a:t>diritto</a:t>
            </a:r>
            <a:r>
              <a:rPr lang="es-ES" sz="2400" dirty="0"/>
              <a:t> </a:t>
            </a:r>
            <a:r>
              <a:rPr lang="es-ES" sz="2400" dirty="0" err="1"/>
              <a:t>all’impiego</a:t>
            </a:r>
            <a:endParaRPr lang="es-ES" sz="2400" dirty="0"/>
          </a:p>
          <a:p>
            <a:pPr marL="811213" lvl="2" indent="-342900">
              <a:buFont typeface="Wingdings" pitchFamily="2" charset="2"/>
              <a:buChar char="§"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717307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810354A7-5039-4243-AE69-3DF7719A8C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195707"/>
            <a:ext cx="10927080" cy="1325563"/>
          </a:xfrm>
        </p:spPr>
        <p:txBody>
          <a:bodyPr>
            <a:normAutofit/>
          </a:bodyPr>
          <a:lstStyle/>
          <a:p>
            <a:r>
              <a:rPr lang="es-ES" dirty="0">
                <a:solidFill>
                  <a:srgbClr val="C00000"/>
                </a:solidFill>
              </a:rPr>
              <a:t> EFFETTI DELLA CRISI SUL DIRITTO DEL LAVORO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13105F02-DE9E-0148-B52F-E7B1CEE92B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0560" y="877824"/>
            <a:ext cx="11317224" cy="5980176"/>
          </a:xfrm>
        </p:spPr>
        <p:txBody>
          <a:bodyPr>
            <a:normAutofit fontScale="92500" lnSpcReduction="10000"/>
          </a:bodyPr>
          <a:lstStyle/>
          <a:p>
            <a:pPr marL="354013" lvl="1" indent="-342900">
              <a:buFont typeface="Wingdings" pitchFamily="2" charset="2"/>
              <a:buChar char="§"/>
            </a:pPr>
            <a:r>
              <a:rPr lang="es-ES" sz="3000" b="1" dirty="0" err="1">
                <a:solidFill>
                  <a:srgbClr val="0070C0"/>
                </a:solidFill>
              </a:rPr>
              <a:t>Diritto</a:t>
            </a:r>
            <a:r>
              <a:rPr lang="es-ES" sz="3000" b="1" dirty="0">
                <a:solidFill>
                  <a:srgbClr val="0070C0"/>
                </a:solidFill>
              </a:rPr>
              <a:t> del </a:t>
            </a:r>
            <a:r>
              <a:rPr lang="es-ES" sz="3000" b="1" dirty="0" err="1">
                <a:solidFill>
                  <a:srgbClr val="0070C0"/>
                </a:solidFill>
              </a:rPr>
              <a:t>lavoro</a:t>
            </a:r>
            <a:r>
              <a:rPr lang="es-ES" sz="3000" b="1" dirty="0">
                <a:solidFill>
                  <a:srgbClr val="0070C0"/>
                </a:solidFill>
              </a:rPr>
              <a:t> </a:t>
            </a:r>
            <a:r>
              <a:rPr lang="es-ES" sz="3000" b="1" dirty="0" err="1">
                <a:solidFill>
                  <a:srgbClr val="0070C0"/>
                </a:solidFill>
              </a:rPr>
              <a:t>ed</a:t>
            </a:r>
            <a:r>
              <a:rPr lang="es-ES" sz="3000" b="1" dirty="0">
                <a:solidFill>
                  <a:srgbClr val="0070C0"/>
                </a:solidFill>
              </a:rPr>
              <a:t> </a:t>
            </a:r>
            <a:r>
              <a:rPr lang="es-ES" sz="3000" b="1" dirty="0" err="1">
                <a:solidFill>
                  <a:srgbClr val="0070C0"/>
                </a:solidFill>
              </a:rPr>
              <a:t>impiego</a:t>
            </a:r>
            <a:endParaRPr lang="es-ES" sz="3000" b="1" dirty="0">
              <a:solidFill>
                <a:srgbClr val="0070C0"/>
              </a:solidFill>
            </a:endParaRPr>
          </a:p>
          <a:p>
            <a:pPr marL="811213" lvl="2" indent="-342900">
              <a:buFont typeface="Wingdings" pitchFamily="2" charset="2"/>
              <a:buChar char="§"/>
            </a:pPr>
            <a:r>
              <a:rPr lang="es-ES" sz="2600" dirty="0"/>
              <a:t>La </a:t>
            </a:r>
            <a:r>
              <a:rPr lang="es-ES" sz="2600" dirty="0" err="1" smtClean="0"/>
              <a:t>colpevolizzazione</a:t>
            </a:r>
            <a:r>
              <a:rPr lang="es-ES" sz="2600" dirty="0" smtClean="0"/>
              <a:t> </a:t>
            </a:r>
            <a:r>
              <a:rPr lang="es-ES" sz="2600" dirty="0"/>
              <a:t>del </a:t>
            </a:r>
            <a:r>
              <a:rPr lang="es-ES" sz="2600" dirty="0" err="1"/>
              <a:t>diritto</a:t>
            </a:r>
            <a:r>
              <a:rPr lang="es-ES" sz="2600" dirty="0"/>
              <a:t> del lavoro</a:t>
            </a:r>
          </a:p>
          <a:p>
            <a:pPr marL="1268413" lvl="3" indent="-342900">
              <a:buFont typeface="Wingdings" pitchFamily="2" charset="2"/>
              <a:buChar char="§"/>
            </a:pPr>
            <a:r>
              <a:rPr lang="es-ES" sz="2600" dirty="0" err="1"/>
              <a:t>Troppo</a:t>
            </a:r>
            <a:r>
              <a:rPr lang="es-ES" sz="2600" dirty="0"/>
              <a:t> </a:t>
            </a:r>
            <a:r>
              <a:rPr lang="es-ES" sz="2600" dirty="0" err="1"/>
              <a:t>rigido</a:t>
            </a:r>
            <a:endParaRPr lang="es-ES" sz="2600" dirty="0"/>
          </a:p>
          <a:p>
            <a:pPr marL="1268413" lvl="3" indent="-342900">
              <a:buFont typeface="Wingdings" pitchFamily="2" charset="2"/>
              <a:buChar char="§"/>
            </a:pPr>
            <a:r>
              <a:rPr lang="es-ES" sz="2600" dirty="0"/>
              <a:t>Non </a:t>
            </a:r>
            <a:r>
              <a:rPr lang="es-ES" sz="2600" dirty="0" err="1"/>
              <a:t>permette</a:t>
            </a:r>
            <a:r>
              <a:rPr lang="es-ES" sz="2600" dirty="0"/>
              <a:t> creare </a:t>
            </a:r>
            <a:r>
              <a:rPr lang="es-ES" sz="2600" dirty="0" err="1"/>
              <a:t>impiego</a:t>
            </a:r>
            <a:endParaRPr lang="es-ES" sz="2600" dirty="0"/>
          </a:p>
          <a:p>
            <a:pPr marL="354013" lvl="1" indent="-342900">
              <a:buFont typeface="Wingdings" pitchFamily="2" charset="2"/>
              <a:buChar char="§"/>
            </a:pPr>
            <a:r>
              <a:rPr lang="es-ES" sz="3000" b="1" dirty="0" err="1">
                <a:solidFill>
                  <a:srgbClr val="0070C0"/>
                </a:solidFill>
              </a:rPr>
              <a:t>Riduzione</a:t>
            </a:r>
            <a:r>
              <a:rPr lang="es-ES" sz="3000" b="1" dirty="0">
                <a:solidFill>
                  <a:srgbClr val="0070C0"/>
                </a:solidFill>
              </a:rPr>
              <a:t> </a:t>
            </a:r>
            <a:r>
              <a:rPr lang="es-ES" sz="3000" b="1" dirty="0" err="1">
                <a:solidFill>
                  <a:srgbClr val="0070C0"/>
                </a:solidFill>
              </a:rPr>
              <a:t>delle</a:t>
            </a:r>
            <a:r>
              <a:rPr lang="es-ES" sz="3000" b="1" dirty="0">
                <a:solidFill>
                  <a:srgbClr val="0070C0"/>
                </a:solidFill>
              </a:rPr>
              <a:t> </a:t>
            </a:r>
            <a:r>
              <a:rPr lang="es-ES" sz="3000" b="1" dirty="0" err="1">
                <a:solidFill>
                  <a:srgbClr val="0070C0"/>
                </a:solidFill>
              </a:rPr>
              <a:t>garanzie</a:t>
            </a:r>
            <a:r>
              <a:rPr lang="es-ES" sz="3000" b="1" dirty="0">
                <a:solidFill>
                  <a:srgbClr val="0070C0"/>
                </a:solidFill>
              </a:rPr>
              <a:t> </a:t>
            </a:r>
            <a:r>
              <a:rPr lang="es-ES" sz="3000" b="1" dirty="0" err="1">
                <a:solidFill>
                  <a:srgbClr val="0070C0"/>
                </a:solidFill>
              </a:rPr>
              <a:t>fornite</a:t>
            </a:r>
            <a:r>
              <a:rPr lang="es-ES" sz="3000" b="1" dirty="0">
                <a:solidFill>
                  <a:srgbClr val="0070C0"/>
                </a:solidFill>
              </a:rPr>
              <a:t> </a:t>
            </a:r>
            <a:r>
              <a:rPr lang="es-ES" sz="3000" b="1" dirty="0" err="1">
                <a:solidFill>
                  <a:srgbClr val="0070C0"/>
                </a:solidFill>
              </a:rPr>
              <a:t>dal</a:t>
            </a:r>
            <a:r>
              <a:rPr lang="es-ES" sz="3000" b="1" dirty="0">
                <a:solidFill>
                  <a:srgbClr val="0070C0"/>
                </a:solidFill>
              </a:rPr>
              <a:t> </a:t>
            </a:r>
            <a:r>
              <a:rPr lang="es-ES" sz="3000" b="1" dirty="0" err="1">
                <a:solidFill>
                  <a:srgbClr val="0070C0"/>
                </a:solidFill>
              </a:rPr>
              <a:t>diritto</a:t>
            </a:r>
            <a:r>
              <a:rPr lang="es-ES" sz="3000" b="1" dirty="0">
                <a:solidFill>
                  <a:srgbClr val="0070C0"/>
                </a:solidFill>
              </a:rPr>
              <a:t> del </a:t>
            </a:r>
            <a:r>
              <a:rPr lang="es-ES" sz="3000" b="1" dirty="0" err="1">
                <a:solidFill>
                  <a:srgbClr val="0070C0"/>
                </a:solidFill>
              </a:rPr>
              <a:t>lavoro</a:t>
            </a:r>
            <a:endParaRPr lang="es-ES" sz="3000" b="1" dirty="0">
              <a:solidFill>
                <a:srgbClr val="0070C0"/>
              </a:solidFill>
            </a:endParaRPr>
          </a:p>
          <a:p>
            <a:pPr marL="354013" lvl="1" indent="-342900">
              <a:buFont typeface="Wingdings" pitchFamily="2" charset="2"/>
              <a:buChar char="§"/>
            </a:pPr>
            <a:r>
              <a:rPr lang="es-ES" sz="3000" b="1" dirty="0" err="1">
                <a:solidFill>
                  <a:srgbClr val="0070C0"/>
                </a:solidFill>
              </a:rPr>
              <a:t>Allargamento</a:t>
            </a:r>
            <a:r>
              <a:rPr lang="es-ES" sz="3000" b="1" dirty="0">
                <a:solidFill>
                  <a:srgbClr val="0070C0"/>
                </a:solidFill>
              </a:rPr>
              <a:t> </a:t>
            </a:r>
            <a:r>
              <a:rPr lang="es-ES" sz="3000" b="1" dirty="0" err="1">
                <a:solidFill>
                  <a:srgbClr val="0070C0"/>
                </a:solidFill>
              </a:rPr>
              <a:t>dei</a:t>
            </a:r>
            <a:r>
              <a:rPr lang="es-ES" sz="3000" b="1" dirty="0">
                <a:solidFill>
                  <a:srgbClr val="0070C0"/>
                </a:solidFill>
              </a:rPr>
              <a:t> </a:t>
            </a:r>
            <a:r>
              <a:rPr lang="es-ES" sz="3000" b="1" dirty="0" err="1">
                <a:solidFill>
                  <a:srgbClr val="0070C0"/>
                </a:solidFill>
              </a:rPr>
              <a:t>poteri</a:t>
            </a:r>
            <a:r>
              <a:rPr lang="es-ES" sz="3000" b="1" dirty="0">
                <a:solidFill>
                  <a:srgbClr val="0070C0"/>
                </a:solidFill>
              </a:rPr>
              <a:t> </a:t>
            </a:r>
            <a:r>
              <a:rPr lang="es-ES" sz="3000" b="1" dirty="0" err="1">
                <a:solidFill>
                  <a:srgbClr val="0070C0"/>
                </a:solidFill>
              </a:rPr>
              <a:t>imprenditoriali</a:t>
            </a:r>
            <a:endParaRPr lang="es-ES" sz="3000" b="1" dirty="0">
              <a:solidFill>
                <a:srgbClr val="0070C0"/>
              </a:solidFill>
            </a:endParaRPr>
          </a:p>
          <a:p>
            <a:pPr marL="811213" lvl="2" indent="-342900">
              <a:buFont typeface="Wingdings" pitchFamily="2" charset="2"/>
              <a:buChar char="§"/>
            </a:pPr>
            <a:r>
              <a:rPr lang="es-ES" sz="2600" b="1" dirty="0" err="1">
                <a:solidFill>
                  <a:schemeClr val="accent4">
                    <a:lumMod val="50000"/>
                  </a:schemeClr>
                </a:solidFill>
              </a:rPr>
              <a:t>Determinazione</a:t>
            </a:r>
            <a:r>
              <a:rPr lang="es-ES" sz="2600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s-ES" sz="2600" b="1" dirty="0" err="1">
                <a:solidFill>
                  <a:schemeClr val="accent4">
                    <a:lumMod val="50000"/>
                  </a:schemeClr>
                </a:solidFill>
              </a:rPr>
              <a:t>delle</a:t>
            </a:r>
            <a:r>
              <a:rPr lang="es-ES" sz="2600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s-ES" sz="2600" b="1" dirty="0" err="1">
                <a:solidFill>
                  <a:schemeClr val="accent4">
                    <a:lumMod val="50000"/>
                  </a:schemeClr>
                </a:solidFill>
              </a:rPr>
              <a:t>condizioni</a:t>
            </a:r>
            <a:r>
              <a:rPr lang="es-ES" sz="2600" b="1" dirty="0">
                <a:solidFill>
                  <a:schemeClr val="accent4">
                    <a:lumMod val="50000"/>
                  </a:schemeClr>
                </a:solidFill>
              </a:rPr>
              <a:t> di </a:t>
            </a:r>
            <a:r>
              <a:rPr lang="es-ES" sz="2600" b="1" dirty="0" err="1">
                <a:solidFill>
                  <a:schemeClr val="accent4">
                    <a:lumMod val="50000"/>
                  </a:schemeClr>
                </a:solidFill>
              </a:rPr>
              <a:t>lavoro</a:t>
            </a:r>
            <a:endParaRPr lang="es-ES" sz="2600" b="1" dirty="0">
              <a:solidFill>
                <a:schemeClr val="accent4">
                  <a:lumMod val="50000"/>
                </a:schemeClr>
              </a:solidFill>
            </a:endParaRPr>
          </a:p>
          <a:p>
            <a:pPr marL="1268413" lvl="3" indent="-342900">
              <a:buFont typeface="Wingdings" pitchFamily="2" charset="2"/>
              <a:buChar char="§"/>
            </a:pPr>
            <a:r>
              <a:rPr lang="es-ES" sz="2600" dirty="0" err="1"/>
              <a:t>Prevalenza</a:t>
            </a:r>
            <a:r>
              <a:rPr lang="es-ES" sz="2600" dirty="0"/>
              <a:t> de </a:t>
            </a:r>
            <a:r>
              <a:rPr lang="es-ES" sz="2600" dirty="0" err="1"/>
              <a:t>contratto</a:t>
            </a:r>
            <a:r>
              <a:rPr lang="es-ES" sz="2600" dirty="0"/>
              <a:t> </a:t>
            </a:r>
            <a:r>
              <a:rPr lang="es-ES" sz="2600" dirty="0" err="1" smtClean="0"/>
              <a:t>collettivo</a:t>
            </a:r>
            <a:r>
              <a:rPr lang="es-ES" sz="2600" dirty="0" smtClean="0"/>
              <a:t> </a:t>
            </a:r>
            <a:r>
              <a:rPr lang="es-ES" sz="2600" dirty="0" err="1"/>
              <a:t>aziendale</a:t>
            </a:r>
            <a:endParaRPr lang="es-ES" sz="2600" dirty="0"/>
          </a:p>
          <a:p>
            <a:pPr marL="811213" lvl="2" indent="-342900">
              <a:buFont typeface="Wingdings" pitchFamily="2" charset="2"/>
              <a:buChar char="§"/>
            </a:pPr>
            <a:r>
              <a:rPr lang="es-ES" sz="2600" b="1" dirty="0" err="1">
                <a:solidFill>
                  <a:schemeClr val="accent4">
                    <a:lumMod val="50000"/>
                  </a:schemeClr>
                </a:solidFill>
              </a:rPr>
              <a:t>Modifiche</a:t>
            </a:r>
            <a:r>
              <a:rPr lang="es-ES" sz="2600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s-ES" sz="2600" b="1" dirty="0" err="1">
                <a:solidFill>
                  <a:schemeClr val="accent4">
                    <a:lumMod val="50000"/>
                  </a:schemeClr>
                </a:solidFill>
              </a:rPr>
              <a:t>delle</a:t>
            </a:r>
            <a:r>
              <a:rPr lang="es-ES" sz="2600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s-ES" sz="2600" b="1" dirty="0" err="1">
                <a:solidFill>
                  <a:schemeClr val="accent4">
                    <a:lumMod val="50000"/>
                  </a:schemeClr>
                </a:solidFill>
              </a:rPr>
              <a:t>condizioni</a:t>
            </a:r>
            <a:r>
              <a:rPr lang="es-ES" sz="2600" b="1" dirty="0">
                <a:solidFill>
                  <a:schemeClr val="accent4">
                    <a:lumMod val="50000"/>
                  </a:schemeClr>
                </a:solidFill>
              </a:rPr>
              <a:t> di </a:t>
            </a:r>
            <a:r>
              <a:rPr lang="es-ES" sz="2600" b="1" dirty="0" err="1">
                <a:solidFill>
                  <a:schemeClr val="accent4">
                    <a:lumMod val="50000"/>
                  </a:schemeClr>
                </a:solidFill>
              </a:rPr>
              <a:t>lavoro</a:t>
            </a:r>
            <a:endParaRPr lang="es-ES" sz="2600" b="1" dirty="0">
              <a:solidFill>
                <a:schemeClr val="accent4">
                  <a:lumMod val="50000"/>
                </a:schemeClr>
              </a:solidFill>
            </a:endParaRPr>
          </a:p>
          <a:p>
            <a:pPr marL="1268413" lvl="3" indent="-342900">
              <a:buFont typeface="Wingdings" pitchFamily="2" charset="2"/>
              <a:buChar char="§"/>
            </a:pPr>
            <a:r>
              <a:rPr lang="es-ES" sz="2600" dirty="0" smtClean="0"/>
              <a:t>Previste </a:t>
            </a:r>
            <a:r>
              <a:rPr lang="es-ES" sz="2600" dirty="0" err="1" smtClean="0"/>
              <a:t>nel</a:t>
            </a:r>
            <a:r>
              <a:rPr lang="es-ES" sz="2600" dirty="0" smtClean="0"/>
              <a:t> </a:t>
            </a:r>
            <a:r>
              <a:rPr lang="es-ES" sz="2600" dirty="0" err="1"/>
              <a:t>contratto</a:t>
            </a:r>
            <a:r>
              <a:rPr lang="es-ES" sz="2600" dirty="0"/>
              <a:t> </a:t>
            </a:r>
            <a:r>
              <a:rPr lang="es-ES" sz="2600" dirty="0" err="1"/>
              <a:t>individuale</a:t>
            </a:r>
            <a:endParaRPr lang="es-ES" sz="2600" dirty="0"/>
          </a:p>
          <a:p>
            <a:pPr marL="1268413" lvl="3" indent="-342900">
              <a:buFont typeface="Wingdings" pitchFamily="2" charset="2"/>
              <a:buChar char="§"/>
            </a:pPr>
            <a:r>
              <a:rPr lang="es-ES" sz="2600" dirty="0" smtClean="0"/>
              <a:t>Previste </a:t>
            </a:r>
            <a:r>
              <a:rPr lang="es-ES" sz="2600" dirty="0" err="1" smtClean="0"/>
              <a:t>nel</a:t>
            </a:r>
            <a:r>
              <a:rPr lang="es-ES" sz="2600" dirty="0" smtClean="0"/>
              <a:t> </a:t>
            </a:r>
            <a:r>
              <a:rPr lang="es-ES" sz="2600" dirty="0" err="1" smtClean="0"/>
              <a:t>contratto</a:t>
            </a:r>
            <a:r>
              <a:rPr lang="es-ES" sz="2600" dirty="0" smtClean="0"/>
              <a:t> </a:t>
            </a:r>
            <a:r>
              <a:rPr lang="es-ES" sz="2600" dirty="0" err="1"/>
              <a:t>collettivo</a:t>
            </a:r>
            <a:endParaRPr lang="es-ES" sz="2600" dirty="0"/>
          </a:p>
          <a:p>
            <a:pPr marL="811213" lvl="2" indent="-342900">
              <a:buFont typeface="Wingdings" pitchFamily="2" charset="2"/>
              <a:buChar char="§"/>
            </a:pPr>
            <a:r>
              <a:rPr lang="es-ES" sz="2600" b="1" dirty="0" err="1">
                <a:solidFill>
                  <a:schemeClr val="accent4">
                    <a:lumMod val="50000"/>
                  </a:schemeClr>
                </a:solidFill>
              </a:rPr>
              <a:t>Potere</a:t>
            </a:r>
            <a:r>
              <a:rPr lang="es-ES" sz="2600" b="1" dirty="0">
                <a:solidFill>
                  <a:schemeClr val="accent4">
                    <a:lumMod val="50000"/>
                  </a:schemeClr>
                </a:solidFill>
              </a:rPr>
              <a:t> di </a:t>
            </a:r>
            <a:r>
              <a:rPr lang="es-ES" sz="2600" b="1" dirty="0" err="1">
                <a:solidFill>
                  <a:schemeClr val="accent4">
                    <a:lumMod val="50000"/>
                  </a:schemeClr>
                </a:solidFill>
              </a:rPr>
              <a:t>controllo</a:t>
            </a:r>
            <a:endParaRPr lang="es-ES" sz="2600" b="1" dirty="0">
              <a:solidFill>
                <a:schemeClr val="accent4">
                  <a:lumMod val="50000"/>
                </a:schemeClr>
              </a:solidFill>
            </a:endParaRPr>
          </a:p>
          <a:p>
            <a:pPr marL="811213" lvl="2" indent="-342900">
              <a:buFont typeface="Wingdings" pitchFamily="2" charset="2"/>
              <a:buChar char="§"/>
            </a:pPr>
            <a:r>
              <a:rPr lang="es-ES" sz="2600" b="1" dirty="0" err="1">
                <a:solidFill>
                  <a:schemeClr val="accent4">
                    <a:lumMod val="50000"/>
                  </a:schemeClr>
                </a:solidFill>
              </a:rPr>
              <a:t>Licenziamento</a:t>
            </a:r>
            <a:r>
              <a:rPr lang="es-ES" sz="2600" b="1" dirty="0">
                <a:solidFill>
                  <a:schemeClr val="accent4">
                    <a:lumMod val="50000"/>
                  </a:schemeClr>
                </a:solidFill>
              </a:rPr>
              <a:t>: </a:t>
            </a:r>
            <a:r>
              <a:rPr lang="es-ES" sz="2600" dirty="0"/>
              <a:t>- disciplinare (</a:t>
            </a:r>
            <a:r>
              <a:rPr lang="es-ES" sz="2600" dirty="0" err="1"/>
              <a:t>più</a:t>
            </a:r>
            <a:r>
              <a:rPr lang="es-ES" sz="2600" dirty="0"/>
              <a:t> </a:t>
            </a:r>
            <a:r>
              <a:rPr lang="es-ES" sz="2600" dirty="0" err="1"/>
              <a:t>economico</a:t>
            </a:r>
            <a:r>
              <a:rPr lang="es-ES" sz="2600" dirty="0"/>
              <a:t>)</a:t>
            </a:r>
          </a:p>
          <a:p>
            <a:pPr marL="2754313" lvl="7" indent="0">
              <a:buNone/>
            </a:pPr>
            <a:r>
              <a:rPr lang="es-ES" sz="2400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s-ES" sz="2600" b="1" dirty="0">
                <a:solidFill>
                  <a:schemeClr val="accent4">
                    <a:lumMod val="50000"/>
                  </a:schemeClr>
                </a:solidFill>
              </a:rPr>
              <a:t>- </a:t>
            </a:r>
            <a:r>
              <a:rPr lang="es-ES" sz="2600" dirty="0" err="1"/>
              <a:t>collettivo</a:t>
            </a:r>
            <a:r>
              <a:rPr lang="es-ES" sz="2600" dirty="0"/>
              <a:t> (meno </a:t>
            </a:r>
            <a:r>
              <a:rPr lang="es-ES" sz="2600" dirty="0" err="1"/>
              <a:t>rigido</a:t>
            </a:r>
            <a:r>
              <a:rPr lang="es-ES" sz="2600" dirty="0"/>
              <a:t>?)</a:t>
            </a:r>
          </a:p>
          <a:p>
            <a:pPr marL="2754313" lvl="7" indent="0">
              <a:buNone/>
            </a:pPr>
            <a:r>
              <a:rPr lang="es-ES" sz="2600" dirty="0"/>
              <a:t> - periodo di </a:t>
            </a:r>
            <a:r>
              <a:rPr lang="es-ES" sz="2600" dirty="0" err="1"/>
              <a:t>prova</a:t>
            </a:r>
            <a:r>
              <a:rPr lang="es-ES" sz="2600" dirty="0"/>
              <a:t>: contrato de apoyo a emprendedores</a:t>
            </a:r>
          </a:p>
          <a:p>
            <a:pPr marL="2754313" lvl="7" indent="0">
              <a:buNone/>
            </a:pPr>
            <a:r>
              <a:rPr lang="es-ES" sz="2600" dirty="0"/>
              <a:t> - </a:t>
            </a:r>
            <a:r>
              <a:rPr lang="es-ES" sz="2600" dirty="0" err="1"/>
              <a:t>contratti</a:t>
            </a:r>
            <a:r>
              <a:rPr lang="es-ES" sz="2600" dirty="0"/>
              <a:t> </a:t>
            </a:r>
            <a:r>
              <a:rPr lang="es-ES" sz="2600" dirty="0" err="1"/>
              <a:t>formativi</a:t>
            </a:r>
            <a:r>
              <a:rPr lang="es-ES" sz="2600" dirty="0"/>
              <a:t> e tempo </a:t>
            </a:r>
            <a:r>
              <a:rPr lang="es-ES" sz="2600" dirty="0" err="1"/>
              <a:t>parziale</a:t>
            </a:r>
            <a:r>
              <a:rPr lang="es-ES" sz="2600" dirty="0"/>
              <a:t> (incremento </a:t>
            </a:r>
            <a:r>
              <a:rPr lang="es-ES" sz="2600" dirty="0" err="1"/>
              <a:t>della</a:t>
            </a:r>
            <a:r>
              <a:rPr lang="es-ES" sz="2600" dirty="0"/>
              <a:t> </a:t>
            </a:r>
            <a:r>
              <a:rPr lang="es-ES" sz="2600" dirty="0" err="1"/>
              <a:t>precarietà</a:t>
            </a:r>
            <a:r>
              <a:rPr lang="es-ES" sz="26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976392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A321C223-1023-B444-ACEB-2A9F49E843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77696"/>
            <a:ext cx="10515600" cy="4799267"/>
          </a:xfrm>
        </p:spPr>
        <p:txBody>
          <a:bodyPr/>
          <a:lstStyle/>
          <a:p>
            <a:r>
              <a:rPr lang="es-ES" dirty="0" err="1"/>
              <a:t>Nazionale</a:t>
            </a:r>
            <a:endParaRPr lang="es-ES" dirty="0"/>
          </a:p>
          <a:p>
            <a:r>
              <a:rPr lang="es-ES" dirty="0" err="1" smtClean="0"/>
              <a:t>Interprovinciale</a:t>
            </a:r>
            <a:endParaRPr lang="es-ES" dirty="0"/>
          </a:p>
          <a:p>
            <a:r>
              <a:rPr lang="es-ES" dirty="0" err="1"/>
              <a:t>Comunità</a:t>
            </a:r>
            <a:r>
              <a:rPr lang="es-ES" dirty="0"/>
              <a:t> autónoma</a:t>
            </a:r>
          </a:p>
          <a:p>
            <a:r>
              <a:rPr lang="es-ES" dirty="0" err="1"/>
              <a:t>Provinciale</a:t>
            </a:r>
            <a:endParaRPr lang="es-ES" dirty="0"/>
          </a:p>
          <a:p>
            <a:r>
              <a:rPr lang="es-ES" dirty="0" err="1"/>
              <a:t>Gruppo</a:t>
            </a:r>
            <a:r>
              <a:rPr lang="es-ES" dirty="0"/>
              <a:t> </a:t>
            </a:r>
            <a:r>
              <a:rPr lang="es-ES" dirty="0" err="1"/>
              <a:t>d’imprese</a:t>
            </a:r>
            <a:endParaRPr lang="es-ES" dirty="0"/>
          </a:p>
          <a:p>
            <a:r>
              <a:rPr lang="es-ES" dirty="0" err="1" smtClean="0"/>
              <a:t>Imprese</a:t>
            </a:r>
            <a:r>
              <a:rPr lang="es-ES" dirty="0" smtClean="0"/>
              <a:t> </a:t>
            </a:r>
            <a:r>
              <a:rPr lang="es-ES" dirty="0" err="1"/>
              <a:t>vincolate</a:t>
            </a:r>
            <a:r>
              <a:rPr lang="es-ES" dirty="0"/>
              <a:t> </a:t>
            </a:r>
          </a:p>
          <a:p>
            <a:r>
              <a:rPr lang="es-ES" dirty="0"/>
              <a:t>Impresa</a:t>
            </a:r>
          </a:p>
          <a:p>
            <a:r>
              <a:rPr lang="es-ES" dirty="0"/>
              <a:t>Centro di </a:t>
            </a:r>
            <a:r>
              <a:rPr lang="es-ES" dirty="0" err="1"/>
              <a:t>lavoro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957635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A321C223-1023-B444-ACEB-2A9F49E843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77696"/>
            <a:ext cx="10515600" cy="4799267"/>
          </a:xfrm>
        </p:spPr>
        <p:txBody>
          <a:bodyPr>
            <a:normAutofit/>
          </a:bodyPr>
          <a:lstStyle/>
          <a:p>
            <a:r>
              <a:rPr lang="es-ES" b="1" dirty="0" err="1">
                <a:solidFill>
                  <a:srgbClr val="C00000"/>
                </a:solidFill>
              </a:rPr>
              <a:t>Licenziamento</a:t>
            </a:r>
            <a:r>
              <a:rPr lang="es-ES" b="1" dirty="0">
                <a:solidFill>
                  <a:srgbClr val="C00000"/>
                </a:solidFill>
              </a:rPr>
              <a:t> </a:t>
            </a:r>
            <a:r>
              <a:rPr lang="es-ES" b="1" dirty="0" err="1">
                <a:solidFill>
                  <a:srgbClr val="C00000"/>
                </a:solidFill>
              </a:rPr>
              <a:t>più</a:t>
            </a:r>
            <a:r>
              <a:rPr lang="es-ES" b="1" dirty="0">
                <a:solidFill>
                  <a:srgbClr val="C00000"/>
                </a:solidFill>
              </a:rPr>
              <a:t> económico</a:t>
            </a:r>
          </a:p>
          <a:p>
            <a:pPr lvl="1"/>
            <a:r>
              <a:rPr lang="es-ES" dirty="0" err="1" smtClean="0"/>
              <a:t>Indennità</a:t>
            </a:r>
            <a:endParaRPr lang="es-ES" dirty="0"/>
          </a:p>
          <a:p>
            <a:pPr lvl="1"/>
            <a:r>
              <a:rPr lang="es-ES" dirty="0" err="1"/>
              <a:t>Eliminazione</a:t>
            </a:r>
            <a:r>
              <a:rPr lang="es-ES" dirty="0"/>
              <a:t> </a:t>
            </a:r>
            <a:r>
              <a:rPr lang="es-ES" dirty="0" err="1"/>
              <a:t>dei</a:t>
            </a:r>
            <a:r>
              <a:rPr lang="es-ES" dirty="0"/>
              <a:t> </a:t>
            </a:r>
            <a:r>
              <a:rPr lang="es-ES" i="1" dirty="0"/>
              <a:t>salarios de tramitación </a:t>
            </a:r>
            <a:r>
              <a:rPr lang="es-ES" dirty="0"/>
              <a:t>(lucro </a:t>
            </a:r>
            <a:r>
              <a:rPr lang="es-ES" dirty="0" err="1"/>
              <a:t>cessante</a:t>
            </a:r>
            <a:r>
              <a:rPr lang="es-ES" dirty="0"/>
              <a:t>)</a:t>
            </a:r>
          </a:p>
          <a:p>
            <a:pPr lvl="1"/>
            <a:endParaRPr lang="es-ES" dirty="0"/>
          </a:p>
          <a:p>
            <a:r>
              <a:rPr lang="es-ES" b="1" dirty="0" err="1">
                <a:solidFill>
                  <a:srgbClr val="C00000"/>
                </a:solidFill>
              </a:rPr>
              <a:t>Licenziamento</a:t>
            </a:r>
            <a:r>
              <a:rPr lang="es-ES" b="1" dirty="0">
                <a:solidFill>
                  <a:srgbClr val="C00000"/>
                </a:solidFill>
              </a:rPr>
              <a:t> </a:t>
            </a:r>
            <a:r>
              <a:rPr lang="es-ES" b="1" dirty="0" err="1">
                <a:solidFill>
                  <a:srgbClr val="C00000"/>
                </a:solidFill>
              </a:rPr>
              <a:t>collettivo</a:t>
            </a:r>
            <a:r>
              <a:rPr lang="es-ES" b="1" dirty="0">
                <a:solidFill>
                  <a:srgbClr val="C00000"/>
                </a:solidFill>
              </a:rPr>
              <a:t> </a:t>
            </a:r>
            <a:r>
              <a:rPr lang="es-ES" b="1" dirty="0" err="1">
                <a:solidFill>
                  <a:srgbClr val="C00000"/>
                </a:solidFill>
              </a:rPr>
              <a:t>più</a:t>
            </a:r>
            <a:r>
              <a:rPr lang="es-ES" b="1" dirty="0">
                <a:solidFill>
                  <a:srgbClr val="C00000"/>
                </a:solidFill>
              </a:rPr>
              <a:t> </a:t>
            </a:r>
            <a:r>
              <a:rPr lang="es-ES" b="1" dirty="0" err="1">
                <a:solidFill>
                  <a:srgbClr val="C00000"/>
                </a:solidFill>
              </a:rPr>
              <a:t>semplice</a:t>
            </a:r>
            <a:r>
              <a:rPr lang="es-ES" b="1" dirty="0">
                <a:solidFill>
                  <a:srgbClr val="C00000"/>
                </a:solidFill>
              </a:rPr>
              <a:t>?</a:t>
            </a:r>
          </a:p>
          <a:p>
            <a:pPr lvl="1"/>
            <a:r>
              <a:rPr lang="es-ES" dirty="0" err="1"/>
              <a:t>Eliminazione</a:t>
            </a:r>
            <a:r>
              <a:rPr lang="es-ES" dirty="0"/>
              <a:t> </a:t>
            </a:r>
            <a:r>
              <a:rPr lang="es-ES" dirty="0" err="1"/>
              <a:t>dell’autorizzazione</a:t>
            </a:r>
            <a:r>
              <a:rPr lang="es-ES" dirty="0"/>
              <a:t> </a:t>
            </a:r>
            <a:r>
              <a:rPr lang="es-ES" dirty="0" err="1"/>
              <a:t>amministrativa</a:t>
            </a:r>
            <a:endParaRPr lang="es-ES" dirty="0"/>
          </a:p>
          <a:p>
            <a:pPr lvl="1"/>
            <a:r>
              <a:rPr lang="es-ES" dirty="0"/>
              <a:t>Requisito </a:t>
            </a:r>
            <a:r>
              <a:rPr lang="es-ES" dirty="0" err="1"/>
              <a:t>della</a:t>
            </a:r>
            <a:r>
              <a:rPr lang="es-ES" dirty="0"/>
              <a:t> </a:t>
            </a:r>
            <a:r>
              <a:rPr lang="es-ES" dirty="0" err="1" smtClean="0"/>
              <a:t>consultazione</a:t>
            </a:r>
            <a:r>
              <a:rPr lang="es-ES" dirty="0" smtClean="0"/>
              <a:t> dei </a:t>
            </a:r>
            <a:r>
              <a:rPr lang="es-ES" dirty="0" err="1"/>
              <a:t>rappresentanti</a:t>
            </a:r>
            <a:r>
              <a:rPr lang="es-ES" dirty="0"/>
              <a:t> dei lavoratori</a:t>
            </a:r>
          </a:p>
        </p:txBody>
      </p:sp>
    </p:spTree>
    <p:extLst>
      <p:ext uri="{BB962C8B-B14F-4D97-AF65-F5344CB8AC3E}">
        <p14:creationId xmlns:p14="http://schemas.microsoft.com/office/powerpoint/2010/main" val="1355678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13105F02-DE9E-0148-B52F-E7B1CEE92B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328" y="792480"/>
            <a:ext cx="11268456" cy="5876544"/>
          </a:xfrm>
        </p:spPr>
        <p:txBody>
          <a:bodyPr>
            <a:normAutofit/>
          </a:bodyPr>
          <a:lstStyle/>
          <a:p>
            <a:pPr marL="354013" lvl="1" indent="-342900">
              <a:buFont typeface="Wingdings" pitchFamily="2" charset="2"/>
              <a:buChar char="§"/>
            </a:pPr>
            <a:r>
              <a:rPr lang="es-ES" sz="3000" b="1" dirty="0">
                <a:solidFill>
                  <a:srgbClr val="0070C0"/>
                </a:solidFill>
              </a:rPr>
              <a:t>E la </a:t>
            </a:r>
            <a:r>
              <a:rPr lang="es-ES" sz="3000" b="1" dirty="0" err="1">
                <a:solidFill>
                  <a:srgbClr val="0070C0"/>
                </a:solidFill>
              </a:rPr>
              <a:t>flessibiità</a:t>
            </a:r>
            <a:r>
              <a:rPr lang="es-ES" sz="3000" b="1" dirty="0">
                <a:solidFill>
                  <a:srgbClr val="0070C0"/>
                </a:solidFill>
              </a:rPr>
              <a:t> per </a:t>
            </a:r>
            <a:r>
              <a:rPr lang="es-ES" sz="3000" b="1" dirty="0" err="1">
                <a:solidFill>
                  <a:srgbClr val="0070C0"/>
                </a:solidFill>
              </a:rPr>
              <a:t>il</a:t>
            </a:r>
            <a:r>
              <a:rPr lang="es-ES" sz="3000" b="1" dirty="0">
                <a:solidFill>
                  <a:srgbClr val="0070C0"/>
                </a:solidFill>
              </a:rPr>
              <a:t> </a:t>
            </a:r>
            <a:r>
              <a:rPr lang="es-ES" sz="3000" b="1" dirty="0" err="1">
                <a:solidFill>
                  <a:srgbClr val="0070C0"/>
                </a:solidFill>
              </a:rPr>
              <a:t>lavoratore</a:t>
            </a:r>
            <a:r>
              <a:rPr lang="es-ES" sz="3000" b="1" dirty="0">
                <a:solidFill>
                  <a:srgbClr val="0070C0"/>
                </a:solidFill>
              </a:rPr>
              <a:t>?</a:t>
            </a:r>
          </a:p>
          <a:p>
            <a:pPr marL="811213" lvl="2" indent="-342900">
              <a:buFont typeface="Wingdings" pitchFamily="2" charset="2"/>
              <a:buChar char="§"/>
            </a:pPr>
            <a:r>
              <a:rPr lang="es-ES" sz="2600" dirty="0" err="1"/>
              <a:t>Conciliazione</a:t>
            </a:r>
            <a:r>
              <a:rPr lang="es-ES" sz="2600" dirty="0"/>
              <a:t> vita-</a:t>
            </a:r>
            <a:r>
              <a:rPr lang="es-ES" sz="2600" dirty="0" err="1"/>
              <a:t>lavoro</a:t>
            </a:r>
            <a:endParaRPr lang="es-ES" sz="2600" dirty="0"/>
          </a:p>
          <a:p>
            <a:pPr marL="1268413" lvl="3" indent="-342900">
              <a:buFont typeface="Wingdings" pitchFamily="2" charset="2"/>
              <a:buChar char="§"/>
            </a:pPr>
            <a:r>
              <a:rPr lang="es-ES" sz="2600" dirty="0" err="1" smtClean="0"/>
              <a:t>Legislatore</a:t>
            </a:r>
            <a:endParaRPr lang="es-ES" sz="2600" dirty="0"/>
          </a:p>
          <a:p>
            <a:pPr marL="1268413" lvl="3" indent="-342900">
              <a:buFont typeface="Wingdings" pitchFamily="2" charset="2"/>
              <a:buChar char="§"/>
            </a:pPr>
            <a:r>
              <a:rPr lang="es-ES" sz="2600" dirty="0" err="1"/>
              <a:t>Tribunale</a:t>
            </a:r>
            <a:r>
              <a:rPr lang="es-ES" sz="2600" dirty="0"/>
              <a:t> </a:t>
            </a:r>
            <a:r>
              <a:rPr lang="es-ES" sz="2600" dirty="0" err="1"/>
              <a:t>Costituzionale</a:t>
            </a:r>
            <a:r>
              <a:rPr lang="es-ES" sz="2600" dirty="0"/>
              <a:t> 2007</a:t>
            </a:r>
          </a:p>
          <a:p>
            <a:pPr marL="1268413" lvl="3" indent="-342900">
              <a:buFont typeface="Wingdings" pitchFamily="2" charset="2"/>
              <a:buChar char="§"/>
            </a:pPr>
            <a:endParaRPr lang="es-ES" sz="2600" dirty="0"/>
          </a:p>
          <a:p>
            <a:pPr marL="354013" lvl="1" indent="-342900">
              <a:buFont typeface="Wingdings" pitchFamily="2" charset="2"/>
              <a:buChar char="§"/>
            </a:pPr>
            <a:r>
              <a:rPr lang="es-ES" sz="3000" b="1" dirty="0">
                <a:solidFill>
                  <a:srgbClr val="0070C0"/>
                </a:solidFill>
              </a:rPr>
              <a:t>E la </a:t>
            </a:r>
            <a:r>
              <a:rPr lang="es-ES" sz="3000" b="1" dirty="0" err="1">
                <a:solidFill>
                  <a:srgbClr val="0070C0"/>
                </a:solidFill>
              </a:rPr>
              <a:t>sicurezza</a:t>
            </a:r>
            <a:r>
              <a:rPr lang="es-ES" sz="3000" b="1" dirty="0">
                <a:solidFill>
                  <a:srgbClr val="0070C0"/>
                </a:solidFill>
              </a:rPr>
              <a:t>?</a:t>
            </a:r>
          </a:p>
          <a:p>
            <a:pPr marL="811213" lvl="2" indent="-342900">
              <a:buFont typeface="Wingdings" pitchFamily="2" charset="2"/>
              <a:buChar char="§"/>
            </a:pPr>
            <a:r>
              <a:rPr lang="es-ES" sz="2600" b="1" dirty="0" err="1">
                <a:solidFill>
                  <a:schemeClr val="accent4">
                    <a:lumMod val="50000"/>
                  </a:schemeClr>
                </a:solidFill>
              </a:rPr>
              <a:t>Formazione</a:t>
            </a:r>
            <a:endParaRPr lang="es-ES" sz="2600" b="1" dirty="0">
              <a:solidFill>
                <a:schemeClr val="accent4">
                  <a:lumMod val="50000"/>
                </a:schemeClr>
              </a:solidFill>
            </a:endParaRPr>
          </a:p>
          <a:p>
            <a:pPr marL="811213" lvl="2" indent="-342900">
              <a:buFont typeface="Wingdings" pitchFamily="2" charset="2"/>
              <a:buChar char="§"/>
            </a:pPr>
            <a:r>
              <a:rPr lang="es-ES" sz="2600" b="1" dirty="0">
                <a:solidFill>
                  <a:schemeClr val="accent4">
                    <a:lumMod val="50000"/>
                  </a:schemeClr>
                </a:solidFill>
              </a:rPr>
              <a:t>Sistema </a:t>
            </a:r>
            <a:r>
              <a:rPr lang="es-ES" sz="2600" b="1" dirty="0" err="1">
                <a:solidFill>
                  <a:schemeClr val="accent4">
                    <a:lumMod val="50000"/>
                  </a:schemeClr>
                </a:solidFill>
              </a:rPr>
              <a:t>previdenziale</a:t>
            </a:r>
            <a:endParaRPr lang="es-ES" sz="2600" b="1" dirty="0">
              <a:solidFill>
                <a:schemeClr val="accent4">
                  <a:lumMod val="50000"/>
                </a:schemeClr>
              </a:solidFill>
            </a:endParaRPr>
          </a:p>
          <a:p>
            <a:pPr marL="1268413" lvl="3" indent="-342900">
              <a:buFont typeface="Wingdings" pitchFamily="2" charset="2"/>
              <a:buChar char="§"/>
            </a:pPr>
            <a:r>
              <a:rPr lang="es-ES" sz="2600" dirty="0" err="1"/>
              <a:t>Situazione</a:t>
            </a:r>
            <a:r>
              <a:rPr lang="es-ES" sz="2600" dirty="0"/>
              <a:t> </a:t>
            </a:r>
            <a:r>
              <a:rPr lang="es-ES" sz="2600" dirty="0" err="1"/>
              <a:t>compromessa</a:t>
            </a:r>
            <a:r>
              <a:rPr lang="es-ES" sz="2600" dirty="0"/>
              <a:t> del sistema </a:t>
            </a:r>
            <a:r>
              <a:rPr lang="es-ES" sz="2600" dirty="0" err="1" smtClean="0"/>
              <a:t>previdenziale</a:t>
            </a:r>
            <a:endParaRPr lang="es-ES" sz="2600" b="1" dirty="0">
              <a:solidFill>
                <a:schemeClr val="accent4">
                  <a:lumMod val="50000"/>
                </a:schemeClr>
              </a:solidFill>
            </a:endParaRPr>
          </a:p>
          <a:p>
            <a:pPr marL="1268413" lvl="3" indent="-342900">
              <a:buFont typeface="Wingdings" pitchFamily="2" charset="2"/>
              <a:buChar char="§"/>
            </a:pPr>
            <a:r>
              <a:rPr lang="es-ES" sz="2600" dirty="0"/>
              <a:t>Criterio: che le </a:t>
            </a:r>
            <a:r>
              <a:rPr lang="es-ES" sz="2600" dirty="0" err="1" smtClean="0"/>
              <a:t>indennità</a:t>
            </a:r>
            <a:r>
              <a:rPr lang="es-ES" sz="2600" dirty="0" smtClean="0"/>
              <a:t> di </a:t>
            </a:r>
            <a:r>
              <a:rPr lang="es-ES" sz="2600" dirty="0" err="1"/>
              <a:t>disoccupazione</a:t>
            </a:r>
            <a:r>
              <a:rPr lang="es-ES" sz="2600" dirty="0"/>
              <a:t> non </a:t>
            </a:r>
            <a:r>
              <a:rPr lang="es-ES" sz="2600" dirty="0" err="1" smtClean="0"/>
              <a:t>disincentivino</a:t>
            </a:r>
            <a:r>
              <a:rPr lang="es-ES" sz="2600" dirty="0" smtClean="0"/>
              <a:t> </a:t>
            </a:r>
            <a:r>
              <a:rPr lang="es-ES" sz="2600" dirty="0"/>
              <a:t>il lavoro</a:t>
            </a:r>
          </a:p>
        </p:txBody>
      </p:sp>
    </p:spTree>
    <p:extLst>
      <p:ext uri="{BB962C8B-B14F-4D97-AF65-F5344CB8AC3E}">
        <p14:creationId xmlns:p14="http://schemas.microsoft.com/office/powerpoint/2010/main" val="2606670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13105F02-DE9E-0148-B52F-E7B1CEE92B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328" y="792480"/>
            <a:ext cx="11268456" cy="5876544"/>
          </a:xfrm>
        </p:spPr>
        <p:txBody>
          <a:bodyPr>
            <a:normAutofit/>
          </a:bodyPr>
          <a:lstStyle/>
          <a:p>
            <a:pPr marL="354013" lvl="1" indent="-342900">
              <a:buFont typeface="Wingdings" pitchFamily="2" charset="2"/>
              <a:buChar char="§"/>
            </a:pPr>
            <a:r>
              <a:rPr lang="es-ES" sz="3000" b="1" dirty="0">
                <a:solidFill>
                  <a:srgbClr val="0070C0"/>
                </a:solidFill>
              </a:rPr>
              <a:t>La </a:t>
            </a:r>
            <a:r>
              <a:rPr lang="es-ES" sz="3000" b="1" dirty="0" err="1">
                <a:solidFill>
                  <a:srgbClr val="0070C0"/>
                </a:solidFill>
              </a:rPr>
              <a:t>validazione</a:t>
            </a:r>
            <a:r>
              <a:rPr lang="es-ES" sz="3000" b="1" dirty="0">
                <a:solidFill>
                  <a:srgbClr val="0070C0"/>
                </a:solidFill>
              </a:rPr>
              <a:t> </a:t>
            </a:r>
            <a:r>
              <a:rPr lang="es-ES" sz="3000" b="1" dirty="0" err="1">
                <a:solidFill>
                  <a:srgbClr val="0070C0"/>
                </a:solidFill>
              </a:rPr>
              <a:t>delle</a:t>
            </a:r>
            <a:r>
              <a:rPr lang="es-ES" sz="3000" b="1" dirty="0">
                <a:solidFill>
                  <a:srgbClr val="0070C0"/>
                </a:solidFill>
              </a:rPr>
              <a:t> </a:t>
            </a:r>
            <a:r>
              <a:rPr lang="es-ES" sz="3000" b="1" dirty="0" err="1">
                <a:solidFill>
                  <a:srgbClr val="0070C0"/>
                </a:solidFill>
              </a:rPr>
              <a:t>riforme</a:t>
            </a:r>
            <a:r>
              <a:rPr lang="es-ES" sz="3000" b="1" dirty="0">
                <a:solidFill>
                  <a:srgbClr val="0070C0"/>
                </a:solidFill>
              </a:rPr>
              <a:t> per </a:t>
            </a:r>
            <a:r>
              <a:rPr lang="es-ES" sz="3000" b="1" dirty="0" err="1">
                <a:solidFill>
                  <a:srgbClr val="0070C0"/>
                </a:solidFill>
              </a:rPr>
              <a:t>il</a:t>
            </a:r>
            <a:r>
              <a:rPr lang="es-ES" sz="3000" b="1" dirty="0">
                <a:solidFill>
                  <a:srgbClr val="0070C0"/>
                </a:solidFill>
              </a:rPr>
              <a:t> TC</a:t>
            </a:r>
          </a:p>
          <a:p>
            <a:pPr marL="811213" lvl="2" indent="-342900">
              <a:buFont typeface="Wingdings" pitchFamily="2" charset="2"/>
              <a:buChar char="§"/>
            </a:pPr>
            <a:r>
              <a:rPr lang="es-ES" sz="2600" dirty="0" err="1"/>
              <a:t>Crisi</a:t>
            </a:r>
            <a:r>
              <a:rPr lang="es-ES" sz="2600" dirty="0"/>
              <a:t> económica come criterio interpretativo</a:t>
            </a:r>
          </a:p>
          <a:p>
            <a:pPr marL="1268413" lvl="3" indent="-342900">
              <a:buFont typeface="Wingdings" pitchFamily="2" charset="2"/>
              <a:buChar char="§"/>
            </a:pPr>
            <a:endParaRPr lang="es-ES" sz="2600" dirty="0"/>
          </a:p>
          <a:p>
            <a:pPr marL="354013" lvl="1" indent="-342900">
              <a:buFont typeface="Wingdings" pitchFamily="2" charset="2"/>
              <a:buChar char="§"/>
            </a:pPr>
            <a:r>
              <a:rPr lang="es-ES" sz="3000" b="1" dirty="0" err="1">
                <a:solidFill>
                  <a:srgbClr val="0070C0"/>
                </a:solidFill>
              </a:rPr>
              <a:t>Situazione</a:t>
            </a:r>
            <a:r>
              <a:rPr lang="es-ES" sz="3000" b="1" dirty="0">
                <a:solidFill>
                  <a:srgbClr val="0070C0"/>
                </a:solidFill>
              </a:rPr>
              <a:t> </a:t>
            </a:r>
            <a:r>
              <a:rPr lang="es-ES" sz="3000" b="1" dirty="0" err="1">
                <a:solidFill>
                  <a:srgbClr val="0070C0"/>
                </a:solidFill>
              </a:rPr>
              <a:t>dei</a:t>
            </a:r>
            <a:r>
              <a:rPr lang="es-ES" sz="3000" b="1" dirty="0">
                <a:solidFill>
                  <a:srgbClr val="0070C0"/>
                </a:solidFill>
              </a:rPr>
              <a:t> </a:t>
            </a:r>
            <a:r>
              <a:rPr lang="es-ES" sz="3000" b="1" dirty="0" err="1">
                <a:solidFill>
                  <a:srgbClr val="0070C0"/>
                </a:solidFill>
              </a:rPr>
              <a:t>lavoratori</a:t>
            </a:r>
            <a:endParaRPr lang="es-ES" sz="3000" b="1" dirty="0">
              <a:solidFill>
                <a:srgbClr val="0070C0"/>
              </a:solidFill>
            </a:endParaRPr>
          </a:p>
          <a:p>
            <a:pPr marL="811213" lvl="2" indent="-342900">
              <a:buFont typeface="Wingdings" pitchFamily="2" charset="2"/>
              <a:buChar char="§"/>
            </a:pPr>
            <a:r>
              <a:rPr lang="es-ES" sz="2600" dirty="0" err="1"/>
              <a:t>Paura</a:t>
            </a:r>
            <a:r>
              <a:rPr lang="es-ES" sz="2600" dirty="0"/>
              <a:t> a </a:t>
            </a:r>
            <a:r>
              <a:rPr lang="es-ES" sz="2600" dirty="0" err="1"/>
              <a:t>perdere</a:t>
            </a:r>
            <a:r>
              <a:rPr lang="es-ES" sz="2600" dirty="0"/>
              <a:t> </a:t>
            </a:r>
            <a:r>
              <a:rPr lang="es-ES" sz="2600" dirty="0" err="1"/>
              <a:t>l’impiego</a:t>
            </a:r>
            <a:r>
              <a:rPr lang="es-ES" sz="2600" dirty="0"/>
              <a:t>: </a:t>
            </a:r>
            <a:r>
              <a:rPr lang="es-ES" sz="2600" dirty="0" err="1" smtClean="0"/>
              <a:t>inefficacia</a:t>
            </a:r>
            <a:r>
              <a:rPr lang="es-ES" sz="2600" dirty="0" smtClean="0"/>
              <a:t> </a:t>
            </a:r>
            <a:r>
              <a:rPr lang="es-ES" sz="2600" dirty="0"/>
              <a:t>del </a:t>
            </a:r>
            <a:r>
              <a:rPr lang="es-ES" sz="2600" dirty="0" err="1"/>
              <a:t>diritto</a:t>
            </a:r>
            <a:endParaRPr lang="es-ES" sz="2600" dirty="0"/>
          </a:p>
          <a:p>
            <a:pPr marL="811213" lvl="2" indent="-342900">
              <a:buFont typeface="Wingdings" pitchFamily="2" charset="2"/>
              <a:buChar char="§"/>
            </a:pPr>
            <a:r>
              <a:rPr lang="es-ES" sz="2600" dirty="0" err="1"/>
              <a:t>Abusi</a:t>
            </a:r>
            <a:r>
              <a:rPr lang="es-ES" sz="2600" dirty="0"/>
              <a:t> </a:t>
            </a:r>
            <a:r>
              <a:rPr lang="es-ES" sz="2600" dirty="0" err="1"/>
              <a:t>attorno</a:t>
            </a:r>
            <a:r>
              <a:rPr lang="es-ES" sz="2600" dirty="0"/>
              <a:t> </a:t>
            </a:r>
            <a:r>
              <a:rPr lang="es-ES" sz="2600" dirty="0" smtClean="0"/>
              <a:t>al tempo </a:t>
            </a:r>
            <a:r>
              <a:rPr lang="es-ES" sz="2600" dirty="0"/>
              <a:t>di lavoro</a:t>
            </a:r>
          </a:p>
          <a:p>
            <a:pPr marL="1268413" lvl="3" indent="-342900">
              <a:buFont typeface="Wingdings" pitchFamily="2" charset="2"/>
              <a:buChar char="§"/>
            </a:pPr>
            <a:r>
              <a:rPr lang="es-ES" sz="2400" dirty="0" err="1"/>
              <a:t>Risposta</a:t>
            </a:r>
            <a:r>
              <a:rPr lang="es-ES" sz="2400" dirty="0"/>
              <a:t> </a:t>
            </a:r>
            <a:r>
              <a:rPr lang="es-ES" sz="2400" dirty="0" err="1"/>
              <a:t>dell’Ispettorato</a:t>
            </a:r>
            <a:r>
              <a:rPr lang="es-ES" sz="2400" dirty="0"/>
              <a:t> del </a:t>
            </a:r>
            <a:r>
              <a:rPr lang="es-ES" sz="2400" dirty="0" err="1"/>
              <a:t>Lavoro</a:t>
            </a:r>
            <a:endParaRPr lang="es-ES" sz="2400" dirty="0"/>
          </a:p>
          <a:p>
            <a:pPr marL="1268413" lvl="3" indent="-342900">
              <a:buFont typeface="Wingdings" pitchFamily="2" charset="2"/>
              <a:buChar char="§"/>
            </a:pPr>
            <a:r>
              <a:rPr lang="es-ES" sz="2400" dirty="0" err="1"/>
              <a:t>Soluzione</a:t>
            </a:r>
            <a:r>
              <a:rPr lang="es-ES" sz="2400" dirty="0"/>
              <a:t> del Tribunal Supremo</a:t>
            </a:r>
          </a:p>
          <a:p>
            <a:pPr marL="1268413" lvl="3" indent="-342900">
              <a:buFont typeface="Wingdings" pitchFamily="2" charset="2"/>
              <a:buChar char="§"/>
            </a:pPr>
            <a:endParaRPr lang="es-ES" sz="2400" dirty="0"/>
          </a:p>
          <a:p>
            <a:pPr marL="354013" lvl="1" indent="-342900">
              <a:buFont typeface="Wingdings" pitchFamily="2" charset="2"/>
              <a:buChar char="§"/>
            </a:pPr>
            <a:r>
              <a:rPr lang="es-ES" sz="3000" b="1" dirty="0">
                <a:solidFill>
                  <a:srgbClr val="0070C0"/>
                </a:solidFill>
              </a:rPr>
              <a:t>In-</a:t>
            </a:r>
            <a:r>
              <a:rPr lang="es-ES" sz="3000" b="1" dirty="0" err="1">
                <a:solidFill>
                  <a:srgbClr val="0070C0"/>
                </a:solidFill>
              </a:rPr>
              <a:t>work</a:t>
            </a:r>
            <a:r>
              <a:rPr lang="es-ES" sz="3000" b="1" dirty="0">
                <a:solidFill>
                  <a:srgbClr val="0070C0"/>
                </a:solidFill>
              </a:rPr>
              <a:t> </a:t>
            </a:r>
            <a:r>
              <a:rPr lang="es-ES" sz="3000" b="1" dirty="0" err="1">
                <a:solidFill>
                  <a:srgbClr val="0070C0"/>
                </a:solidFill>
              </a:rPr>
              <a:t>poverty</a:t>
            </a:r>
            <a:endParaRPr lang="es-ES" sz="3000" b="1" dirty="0">
              <a:solidFill>
                <a:srgbClr val="0070C0"/>
              </a:solidFill>
            </a:endParaRPr>
          </a:p>
          <a:p>
            <a:pPr marL="811213" lvl="2" indent="-342900">
              <a:buFont typeface="Wingdings" pitchFamily="2" charset="2"/>
              <a:buChar char="§"/>
            </a:pPr>
            <a:r>
              <a:rPr lang="es-ES" sz="2600" dirty="0" err="1"/>
              <a:t>Retribuzioni</a:t>
            </a:r>
            <a:r>
              <a:rPr lang="es-ES" sz="2600" dirty="0"/>
              <a:t> </a:t>
            </a:r>
            <a:r>
              <a:rPr lang="es-ES" sz="2600" dirty="0" err="1" smtClean="0"/>
              <a:t>insufficienti</a:t>
            </a:r>
            <a:endParaRPr lang="es-ES" sz="2600" dirty="0"/>
          </a:p>
          <a:p>
            <a:pPr marL="1268413" lvl="3" indent="-342900">
              <a:buFont typeface="Wingdings" pitchFamily="2" charset="2"/>
              <a:buChar char="§"/>
            </a:pPr>
            <a:endParaRPr lang="es-ES" sz="2400" dirty="0"/>
          </a:p>
          <a:p>
            <a:pPr marL="354013" lvl="1" indent="-342900">
              <a:buFont typeface="Wingdings" pitchFamily="2" charset="2"/>
              <a:buChar char="§"/>
            </a:pPr>
            <a:r>
              <a:rPr lang="es-ES" sz="3000" b="1" dirty="0">
                <a:solidFill>
                  <a:srgbClr val="0070C0"/>
                </a:solidFill>
              </a:rPr>
              <a:t>Dialogo </a:t>
            </a:r>
            <a:r>
              <a:rPr lang="es-ES" sz="3000" b="1" dirty="0" err="1">
                <a:solidFill>
                  <a:srgbClr val="0070C0"/>
                </a:solidFill>
              </a:rPr>
              <a:t>sociale</a:t>
            </a:r>
            <a:r>
              <a:rPr lang="es-ES" sz="3000" b="1" dirty="0">
                <a:solidFill>
                  <a:srgbClr val="0070C0"/>
                </a:solidFill>
              </a:rPr>
              <a:t>?</a:t>
            </a:r>
          </a:p>
          <a:p>
            <a:pPr marL="811213" lvl="2" indent="-342900">
              <a:buFont typeface="Wingdings" pitchFamily="2" charset="2"/>
              <a:buChar char="§"/>
            </a:pPr>
            <a:endParaRPr lang="es-ES" sz="2600" dirty="0"/>
          </a:p>
        </p:txBody>
      </p:sp>
    </p:spTree>
    <p:extLst>
      <p:ext uri="{BB962C8B-B14F-4D97-AF65-F5344CB8AC3E}">
        <p14:creationId xmlns:p14="http://schemas.microsoft.com/office/powerpoint/2010/main" val="2427678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198</TotalTime>
  <Words>284</Words>
  <Application>Microsoft Office PowerPoint</Application>
  <PresentationFormat>Widescreen</PresentationFormat>
  <Paragraphs>72</Paragraphs>
  <Slides>7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Wingdings</vt:lpstr>
      <vt:lpstr>Tema de Office</vt:lpstr>
      <vt:lpstr>IL DIRITTO DEL LAVORO SPAGNOLO DOPO LA CRISI DI 2008</vt:lpstr>
      <vt:lpstr>CONTESTO DELLE RIFORME </vt:lpstr>
      <vt:lpstr> EFFETTI DELLA CRISI SUL DIRITTO DEL LAVORO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IL DIRITTO DEL LAVORO DOPO LA CRISI DI 2008</dc:title>
  <dc:creator>FENANDO FITA ORTEGA</dc:creator>
  <cp:lastModifiedBy>Roberta</cp:lastModifiedBy>
  <cp:revision>11</cp:revision>
  <dcterms:created xsi:type="dcterms:W3CDTF">2018-10-28T20:29:58Z</dcterms:created>
  <dcterms:modified xsi:type="dcterms:W3CDTF">2018-10-29T14:45:37Z</dcterms:modified>
</cp:coreProperties>
</file>