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/>
    <p:restoredTop sz="94643"/>
  </p:normalViewPr>
  <p:slideViewPr>
    <p:cSldViewPr snapToGrid="0" snapToObjects="1">
      <p:cViewPr varScale="1">
        <p:scale>
          <a:sx n="72" d="100"/>
          <a:sy n="72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16A39E-F8B0-2D41-8428-FDF68D2B3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40B8FBD-436B-8F4C-9005-EC88692EB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DF19C7-70CF-2244-9B95-0B393A71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7AECBA2-C24C-6745-B15A-93629409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7C495A-C03E-4F44-9D0E-036C5542D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18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0DFD1C-19A1-3D4F-879D-42A8B6A37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764E97A-9A25-4049-AEB5-12A4D518D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8532BE9-1898-5B49-BC9C-44F27A03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1C1F9D2-DBC0-CC49-B3AA-FF7D3A50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3F7CCF5-93E9-C046-8E88-C07403A0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30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9F641A5-66B9-E940-A6DA-C1890AAED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5E1E438-4A3B-2448-9499-21A411145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551D4D6-E1B9-1948-80EF-C17110DF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AAD76C6-68A3-F24E-97CD-D1D9CD10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BDDE4F-C07A-7744-AA4C-3E314473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45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833333C-5E25-9441-9B19-68121264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53C5391-4B17-D74A-BF51-498AC7A8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6C9C763-BDFB-7B49-84F0-CAE20D7F3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2704886-C842-8448-AFBC-5959FE1E1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8A0BBA-C709-4A45-BA32-40BAAAB1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2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68C563-62E1-EE4B-A097-FDA54FC3E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D17D2B5-B575-724E-BBFF-79DE5669A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828546-9B74-FB41-812D-B54F6C3B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EE11169-3ADB-D643-8D7B-0191EEE9E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EF1BB81-B14D-2941-BE89-8877D129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87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359498-B747-D449-9BDA-F4CEEEBF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FA67BB0-87A8-624F-B980-46E826D16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04C89DE-FFB9-084C-9196-D0B41556F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486F73F-C3D9-7449-8EA3-8AC146DD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2382024-C453-DB42-A49C-6AD3B488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446BD86-B061-1D40-9539-9C644360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7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8D3363-E546-A14E-8431-63C2C539D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06CA4BD-3206-4046-B514-C300B0902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54ABF39-C45A-D048-9CA8-B085F53CA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9E58F8A2-47D3-8247-8B13-69892F1DD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EB378DA-E4B9-B442-8FDD-91B37414D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B304DE5-298B-FD4D-B1C6-006658918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A17FA60-4771-E346-8FEA-81D917CBB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B5F6775-BD3A-844C-8733-9BFE58B68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447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6E3B28F-D401-A342-A4EE-36AFE0D3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BA4B6D0-6765-C647-9BFF-B2D5C689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016D1D0-624F-894C-B53F-7EE75C87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78552D6-64BB-9245-B48B-5C71053B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82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67CA255-71C7-2F4A-A029-A2397ECA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38A54A2-9CA7-7449-BA02-A58CCA3B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F222D0B-3634-2E40-8F98-B9DD89A0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54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8635A0-48C6-DB44-B8A3-605146B5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E61BFD0-15B1-CC4C-A3C2-EEE8753F5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81892F3-F558-4949-BC82-51C97ABA8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0FF32B1-95C8-1547-8439-383FE45D4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8F43359-8629-AD4D-BE9B-FA9C6F82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6986BB8-437B-1D44-88DE-0EBDC7C4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521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033D3F-5BC3-C648-8385-CADF724A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AAE9C28-D985-8B4A-A92B-CDB77C101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FFFA12E-2FD4-1947-9B50-FB914CB06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4F93A68-A2B4-DA4B-B5D0-BF7678A17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BB8E871-18F4-034F-A545-F96946E6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969065C-51A1-BC43-9BB8-4332563FC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90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1276F6E-81D7-C74C-8C95-60EF41A5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697C99E-CCB3-AB4B-AD3E-6174DC32F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D8B58C-532B-D543-B4EF-F70CA8FD8F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57F02-CA1D-F94B-8894-6E010C1BD88D}" type="datetimeFigureOut">
              <a:rPr lang="es-ES" smtClean="0"/>
              <a:t>29/10/2018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90F5625-60B3-2D47-888B-3D1D5A65D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90994F7-2C7A-0C4E-9988-12A43FBC8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D51C1-AE4D-D64D-A4B1-C30E574EBCD2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407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AF992D-9AFE-3E4F-A64B-6C10E4140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784" y="280416"/>
            <a:ext cx="10302240" cy="2962655"/>
          </a:xfrm>
        </p:spPr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IL DIRITTO DEL LAVORO SPAGNOLO</a:t>
            </a:r>
            <a:r>
              <a:rPr lang="es-ES" b="1">
                <a:solidFill>
                  <a:srgbClr val="C00000"/>
                </a:solidFill>
              </a:rPr>
              <a:t/>
            </a:r>
            <a:br>
              <a:rPr lang="es-ES" b="1">
                <a:solidFill>
                  <a:srgbClr val="C00000"/>
                </a:solidFill>
              </a:rPr>
            </a:br>
            <a:r>
              <a:rPr lang="es-ES" b="1">
                <a:solidFill>
                  <a:srgbClr val="C00000"/>
                </a:solidFill>
              </a:rPr>
              <a:t>DOPO </a:t>
            </a:r>
            <a:r>
              <a:rPr lang="es-ES" b="1" dirty="0">
                <a:solidFill>
                  <a:srgbClr val="C00000"/>
                </a:solidFill>
              </a:rPr>
              <a:t>LA CRISI DI 2008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6720DEE-25C3-144A-8F30-572FD7E7E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4374"/>
            <a:ext cx="9144000" cy="1655762"/>
          </a:xfrm>
        </p:spPr>
        <p:txBody>
          <a:bodyPr/>
          <a:lstStyle/>
          <a:p>
            <a:pPr algn="r"/>
            <a:r>
              <a:rPr lang="es-ES" b="1" dirty="0"/>
              <a:t>Fernando Fita Ortega</a:t>
            </a:r>
          </a:p>
          <a:p>
            <a:pPr algn="r"/>
            <a:r>
              <a:rPr lang="es-ES" b="1" dirty="0"/>
              <a:t>Profesor Derecho del Trabajo</a:t>
            </a:r>
          </a:p>
          <a:p>
            <a:pPr algn="r"/>
            <a:r>
              <a:rPr lang="es-ES" b="1" dirty="0" err="1"/>
              <a:t>Universitat</a:t>
            </a:r>
            <a:r>
              <a:rPr lang="es-ES" b="1" dirty="0"/>
              <a:t> de </a:t>
            </a:r>
            <a:r>
              <a:rPr lang="es-ES" b="1" dirty="0" err="1"/>
              <a:t>València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546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0354A7-5039-4243-AE69-3DF7719A8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69"/>
            <a:ext cx="10927080" cy="1325563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C00000"/>
                </a:solidFill>
              </a:rPr>
              <a:t>CONTESTO DELLE RIFORME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3105F02-DE9E-0148-B52F-E7B1CEE92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" y="1316736"/>
            <a:ext cx="11143488" cy="5291328"/>
          </a:xfrm>
        </p:spPr>
        <p:txBody>
          <a:bodyPr/>
          <a:lstStyle/>
          <a:p>
            <a:pPr marL="354013" lvl="1" indent="-342900">
              <a:buFont typeface="Wingdings" pitchFamily="2" charset="2"/>
              <a:buChar char="§"/>
            </a:pPr>
            <a:r>
              <a:rPr lang="es-ES" sz="2800" b="1" dirty="0" err="1">
                <a:solidFill>
                  <a:srgbClr val="0070C0"/>
                </a:solidFill>
              </a:rPr>
              <a:t>Economico</a:t>
            </a:r>
            <a:endParaRPr lang="es-ES" sz="2800" b="1" dirty="0">
              <a:solidFill>
                <a:srgbClr val="0070C0"/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 err="1" smtClean="0"/>
              <a:t>Globalizzazione</a:t>
            </a:r>
            <a:r>
              <a:rPr lang="es-ES" sz="2400" dirty="0" smtClean="0"/>
              <a:t> </a:t>
            </a:r>
            <a:r>
              <a:rPr lang="es-ES" sz="2400" dirty="0"/>
              <a:t>e </a:t>
            </a:r>
            <a:r>
              <a:rPr lang="es-ES" sz="2400" dirty="0" err="1"/>
              <a:t>competitività</a:t>
            </a:r>
            <a:endParaRPr lang="es-ES" sz="2400" dirty="0"/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 err="1" smtClean="0"/>
              <a:t>Pressione</a:t>
            </a:r>
            <a:r>
              <a:rPr lang="es-ES" sz="2400" dirty="0" smtClean="0"/>
              <a:t> </a:t>
            </a:r>
            <a:r>
              <a:rPr lang="es-ES" sz="2400" dirty="0" err="1"/>
              <a:t>sul</a:t>
            </a:r>
            <a:r>
              <a:rPr lang="es-ES" sz="2400" dirty="0"/>
              <a:t> </a:t>
            </a:r>
            <a:r>
              <a:rPr lang="es-ES" sz="2400" dirty="0" err="1"/>
              <a:t>prezzo</a:t>
            </a:r>
            <a:r>
              <a:rPr lang="es-ES" sz="2400" dirty="0"/>
              <a:t> del lavoro</a:t>
            </a:r>
          </a:p>
          <a:p>
            <a:pPr marL="811213" lvl="2" indent="-342900">
              <a:buFont typeface="Wingdings" pitchFamily="2" charset="2"/>
              <a:buChar char="§"/>
            </a:pPr>
            <a:endParaRPr lang="es-ES" sz="24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2800" b="1" dirty="0">
                <a:solidFill>
                  <a:srgbClr val="0070C0"/>
                </a:solidFill>
              </a:rPr>
              <a:t>Produttivo</a:t>
            </a: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 err="1"/>
              <a:t>Decentralizzazione</a:t>
            </a:r>
            <a:r>
              <a:rPr lang="es-ES" sz="2400" dirty="0"/>
              <a:t> (</a:t>
            </a:r>
            <a:r>
              <a:rPr lang="es-ES" sz="2400" dirty="0" err="1"/>
              <a:t>appalti</a:t>
            </a:r>
            <a:r>
              <a:rPr lang="es-ES" sz="2400" dirty="0"/>
              <a:t> e </a:t>
            </a:r>
            <a:r>
              <a:rPr lang="es-ES" sz="2400" dirty="0" err="1"/>
              <a:t>subappalti</a:t>
            </a:r>
            <a:r>
              <a:rPr lang="es-ES" sz="2400" dirty="0"/>
              <a:t>)</a:t>
            </a: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 err="1"/>
              <a:t>Imprese</a:t>
            </a:r>
            <a:r>
              <a:rPr lang="es-ES" sz="2400" dirty="0"/>
              <a:t> </a:t>
            </a:r>
            <a:r>
              <a:rPr lang="es-ES" sz="2400" dirty="0" err="1"/>
              <a:t>multiservizi</a:t>
            </a:r>
            <a:r>
              <a:rPr lang="es-ES" sz="2400" dirty="0"/>
              <a:t>/</a:t>
            </a:r>
            <a:r>
              <a:rPr lang="es-ES" sz="2400" dirty="0" err="1"/>
              <a:t>agenzie</a:t>
            </a:r>
            <a:r>
              <a:rPr lang="es-ES" sz="2400" dirty="0"/>
              <a:t> </a:t>
            </a:r>
            <a:r>
              <a:rPr lang="es-ES" sz="2400" dirty="0" err="1"/>
              <a:t>lavoro</a:t>
            </a:r>
            <a:r>
              <a:rPr lang="es-ES" sz="2400" dirty="0"/>
              <a:t> temporáneo</a:t>
            </a:r>
          </a:p>
          <a:p>
            <a:pPr marL="811213" lvl="2" indent="-342900">
              <a:buFont typeface="Wingdings" pitchFamily="2" charset="2"/>
              <a:buChar char="§"/>
            </a:pPr>
            <a:endParaRPr lang="es-ES" sz="24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2800" b="1" dirty="0">
                <a:solidFill>
                  <a:srgbClr val="0070C0"/>
                </a:solidFill>
              </a:rPr>
              <a:t>Politico: </a:t>
            </a:r>
            <a:r>
              <a:rPr lang="es-ES" sz="2800" b="1" dirty="0" err="1">
                <a:solidFill>
                  <a:srgbClr val="0070C0"/>
                </a:solidFill>
              </a:rPr>
              <a:t>dibatito</a:t>
            </a:r>
            <a:r>
              <a:rPr lang="es-ES" sz="2800" b="1" dirty="0">
                <a:solidFill>
                  <a:srgbClr val="0070C0"/>
                </a:solidFill>
              </a:rPr>
              <a:t> </a:t>
            </a:r>
            <a:r>
              <a:rPr lang="es-ES" sz="2800" b="1" dirty="0" err="1">
                <a:solidFill>
                  <a:srgbClr val="0070C0"/>
                </a:solidFill>
              </a:rPr>
              <a:t>sulla</a:t>
            </a:r>
            <a:r>
              <a:rPr lang="es-ES" sz="2800" b="1" dirty="0">
                <a:solidFill>
                  <a:srgbClr val="0070C0"/>
                </a:solidFill>
              </a:rPr>
              <a:t> </a:t>
            </a:r>
            <a:r>
              <a:rPr lang="es-ES" sz="2800" b="1" dirty="0" err="1">
                <a:solidFill>
                  <a:srgbClr val="0070C0"/>
                </a:solidFill>
              </a:rPr>
              <a:t>flessicurezza</a:t>
            </a:r>
            <a:endParaRPr lang="es-ES" sz="2800" b="1" dirty="0">
              <a:solidFill>
                <a:srgbClr val="0070C0"/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 err="1"/>
              <a:t>Diritto</a:t>
            </a:r>
            <a:r>
              <a:rPr lang="es-ES" sz="2400" dirty="0"/>
              <a:t> del </a:t>
            </a:r>
            <a:r>
              <a:rPr lang="es-ES" sz="2400" dirty="0" err="1"/>
              <a:t>lavoro</a:t>
            </a:r>
            <a:r>
              <a:rPr lang="es-ES" sz="2400" dirty="0"/>
              <a:t> </a:t>
            </a:r>
            <a:r>
              <a:rPr lang="es-ES" sz="2400" dirty="0" err="1"/>
              <a:t>è</a:t>
            </a:r>
            <a:r>
              <a:rPr lang="es-ES" sz="2400" dirty="0"/>
              <a:t> </a:t>
            </a:r>
            <a:r>
              <a:rPr lang="es-ES" sz="2400" dirty="0" err="1"/>
              <a:t>troppo</a:t>
            </a:r>
            <a:r>
              <a:rPr lang="es-ES" sz="2400" dirty="0"/>
              <a:t> </a:t>
            </a:r>
            <a:r>
              <a:rPr lang="es-ES" sz="2400" dirty="0" err="1"/>
              <a:t>rigido</a:t>
            </a:r>
            <a:endParaRPr lang="es-ES" sz="2400" dirty="0"/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/>
              <a:t>Diritto del lavoro </a:t>
            </a:r>
            <a:r>
              <a:rPr lang="es-ES" sz="2400" dirty="0" err="1" smtClean="0"/>
              <a:t>protegge</a:t>
            </a:r>
            <a:r>
              <a:rPr lang="es-ES" sz="2400" dirty="0" smtClean="0"/>
              <a:t> </a:t>
            </a:r>
            <a:r>
              <a:rPr lang="es-ES" sz="2400" dirty="0" err="1"/>
              <a:t>soltanto</a:t>
            </a:r>
            <a:r>
              <a:rPr lang="es-ES" sz="2400" dirty="0"/>
              <a:t> </a:t>
            </a:r>
            <a:r>
              <a:rPr lang="es-ES" sz="2400" dirty="0" err="1" smtClean="0"/>
              <a:t>gli</a:t>
            </a:r>
            <a:r>
              <a:rPr lang="es-ES" sz="2400" dirty="0" smtClean="0"/>
              <a:t> </a:t>
            </a:r>
            <a:r>
              <a:rPr lang="es-ES" sz="2400" dirty="0" err="1"/>
              <a:t>occupati</a:t>
            </a:r>
            <a:endParaRPr lang="es-ES" sz="2400" dirty="0"/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400" dirty="0" err="1"/>
              <a:t>Diritto</a:t>
            </a:r>
            <a:r>
              <a:rPr lang="es-ES" sz="2400" dirty="0"/>
              <a:t> del </a:t>
            </a:r>
            <a:r>
              <a:rPr lang="es-ES" sz="2400" dirty="0" err="1"/>
              <a:t>lavoro</a:t>
            </a:r>
            <a:r>
              <a:rPr lang="es-ES" sz="2400" dirty="0"/>
              <a:t> versus </a:t>
            </a:r>
            <a:r>
              <a:rPr lang="es-ES" sz="2400" dirty="0" err="1"/>
              <a:t>diritto</a:t>
            </a:r>
            <a:r>
              <a:rPr lang="es-ES" sz="2400" dirty="0"/>
              <a:t> </a:t>
            </a:r>
            <a:r>
              <a:rPr lang="es-ES" sz="2400" dirty="0" err="1"/>
              <a:t>all’impiego</a:t>
            </a:r>
            <a:endParaRPr lang="es-ES" sz="2400" dirty="0"/>
          </a:p>
          <a:p>
            <a:pPr marL="811213" lvl="2" indent="-342900">
              <a:buFont typeface="Wingdings" pitchFamily="2" charset="2"/>
              <a:buChar char="§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73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0354A7-5039-4243-AE69-3DF7719A8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5707"/>
            <a:ext cx="10927080" cy="1325563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C00000"/>
                </a:solidFill>
              </a:rPr>
              <a:t> EFFETTI DELLA CRISI SUL DIRITTO DEL LAVORO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3105F02-DE9E-0148-B52F-E7B1CEE92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877824"/>
            <a:ext cx="11317224" cy="5980176"/>
          </a:xfrm>
        </p:spPr>
        <p:txBody>
          <a:bodyPr>
            <a:normAutofit fontScale="92500" lnSpcReduction="10000"/>
          </a:bodyPr>
          <a:lstStyle/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 err="1">
                <a:solidFill>
                  <a:srgbClr val="0070C0"/>
                </a:solidFill>
              </a:rPr>
              <a:t>Diritto</a:t>
            </a:r>
            <a:r>
              <a:rPr lang="es-ES" sz="3000" b="1" dirty="0">
                <a:solidFill>
                  <a:srgbClr val="0070C0"/>
                </a:solidFill>
              </a:rPr>
              <a:t> del </a:t>
            </a:r>
            <a:r>
              <a:rPr lang="es-ES" sz="3000" b="1" dirty="0" err="1">
                <a:solidFill>
                  <a:srgbClr val="0070C0"/>
                </a:solidFill>
              </a:rPr>
              <a:t>lavoro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ed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impiego</a:t>
            </a:r>
            <a:endParaRPr lang="es-ES" sz="3000" b="1" dirty="0">
              <a:solidFill>
                <a:srgbClr val="0070C0"/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dirty="0"/>
              <a:t>La </a:t>
            </a:r>
            <a:r>
              <a:rPr lang="es-ES" sz="2600" dirty="0" err="1" smtClean="0"/>
              <a:t>colpevolizzazione</a:t>
            </a:r>
            <a:r>
              <a:rPr lang="es-ES" sz="2600" dirty="0" smtClean="0"/>
              <a:t> </a:t>
            </a:r>
            <a:r>
              <a:rPr lang="es-ES" sz="2600" dirty="0"/>
              <a:t>del </a:t>
            </a:r>
            <a:r>
              <a:rPr lang="es-ES" sz="2600" dirty="0" err="1"/>
              <a:t>diritto</a:t>
            </a:r>
            <a:r>
              <a:rPr lang="es-ES" sz="2600" dirty="0"/>
              <a:t> del lavoro</a:t>
            </a:r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err="1"/>
              <a:t>Troppo</a:t>
            </a:r>
            <a:r>
              <a:rPr lang="es-ES" sz="2600" dirty="0"/>
              <a:t> </a:t>
            </a:r>
            <a:r>
              <a:rPr lang="es-ES" sz="2600" dirty="0" err="1"/>
              <a:t>rigido</a:t>
            </a:r>
            <a:endParaRPr lang="es-ES" sz="2600" dirty="0"/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/>
              <a:t>Non </a:t>
            </a:r>
            <a:r>
              <a:rPr lang="es-ES" sz="2600" dirty="0" err="1"/>
              <a:t>permette</a:t>
            </a:r>
            <a:r>
              <a:rPr lang="es-ES" sz="2600" dirty="0"/>
              <a:t> creare </a:t>
            </a:r>
            <a:r>
              <a:rPr lang="es-ES" sz="2600" dirty="0" err="1"/>
              <a:t>impiego</a:t>
            </a:r>
            <a:endParaRPr lang="es-ES" sz="26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 err="1">
                <a:solidFill>
                  <a:srgbClr val="0070C0"/>
                </a:solidFill>
              </a:rPr>
              <a:t>Riduzione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delle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garanzie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fornite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dal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diritto</a:t>
            </a:r>
            <a:r>
              <a:rPr lang="es-ES" sz="3000" b="1" dirty="0">
                <a:solidFill>
                  <a:srgbClr val="0070C0"/>
                </a:solidFill>
              </a:rPr>
              <a:t> del </a:t>
            </a:r>
            <a:r>
              <a:rPr lang="es-ES" sz="3000" b="1" dirty="0" err="1">
                <a:solidFill>
                  <a:srgbClr val="0070C0"/>
                </a:solidFill>
              </a:rPr>
              <a:t>lavoro</a:t>
            </a:r>
            <a:endParaRPr lang="es-ES" sz="3000" b="1" dirty="0">
              <a:solidFill>
                <a:srgbClr val="0070C0"/>
              </a:solidFill>
            </a:endParaRPr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 err="1">
                <a:solidFill>
                  <a:srgbClr val="0070C0"/>
                </a:solidFill>
              </a:rPr>
              <a:t>Allargamento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dei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poteri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imprenditoriali</a:t>
            </a:r>
            <a:endParaRPr lang="es-ES" sz="3000" b="1" dirty="0">
              <a:solidFill>
                <a:srgbClr val="0070C0"/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Determinazione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delle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condizioni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di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lavoro</a:t>
            </a:r>
            <a:endParaRPr lang="es-ES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err="1"/>
              <a:t>Prevalenza</a:t>
            </a:r>
            <a:r>
              <a:rPr lang="es-ES" sz="2600" dirty="0"/>
              <a:t> de </a:t>
            </a:r>
            <a:r>
              <a:rPr lang="es-ES" sz="2600" dirty="0" err="1"/>
              <a:t>contratto</a:t>
            </a:r>
            <a:r>
              <a:rPr lang="es-ES" sz="2600" dirty="0"/>
              <a:t> </a:t>
            </a:r>
            <a:r>
              <a:rPr lang="es-ES" sz="2600" dirty="0" err="1" smtClean="0"/>
              <a:t>collettivo</a:t>
            </a:r>
            <a:r>
              <a:rPr lang="es-ES" sz="2600" dirty="0" smtClean="0"/>
              <a:t> </a:t>
            </a:r>
            <a:r>
              <a:rPr lang="es-ES" sz="2600" dirty="0" err="1"/>
              <a:t>aziendale</a:t>
            </a:r>
            <a:endParaRPr lang="es-ES" sz="2600" dirty="0"/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Modifiche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delle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condizioni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di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lavoro</a:t>
            </a:r>
            <a:endParaRPr lang="es-ES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smtClean="0"/>
              <a:t>Previste </a:t>
            </a:r>
            <a:r>
              <a:rPr lang="es-ES" sz="2600" dirty="0" err="1" smtClean="0"/>
              <a:t>nel</a:t>
            </a:r>
            <a:r>
              <a:rPr lang="es-ES" sz="2600" dirty="0" smtClean="0"/>
              <a:t> </a:t>
            </a:r>
            <a:r>
              <a:rPr lang="es-ES" sz="2600" dirty="0" err="1"/>
              <a:t>contratto</a:t>
            </a:r>
            <a:r>
              <a:rPr lang="es-ES" sz="2600" dirty="0"/>
              <a:t> </a:t>
            </a:r>
            <a:r>
              <a:rPr lang="es-ES" sz="2600" dirty="0" err="1"/>
              <a:t>individuale</a:t>
            </a:r>
            <a:endParaRPr lang="es-ES" sz="2600" dirty="0"/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smtClean="0"/>
              <a:t>Previste </a:t>
            </a:r>
            <a:r>
              <a:rPr lang="es-ES" sz="2600" dirty="0" err="1" smtClean="0"/>
              <a:t>nel</a:t>
            </a:r>
            <a:r>
              <a:rPr lang="es-ES" sz="2600" dirty="0" smtClean="0"/>
              <a:t> </a:t>
            </a:r>
            <a:r>
              <a:rPr lang="es-ES" sz="2600" dirty="0" err="1" smtClean="0"/>
              <a:t>contratto</a:t>
            </a:r>
            <a:r>
              <a:rPr lang="es-ES" sz="2600" dirty="0" smtClean="0"/>
              <a:t> </a:t>
            </a:r>
            <a:r>
              <a:rPr lang="es-ES" sz="2600" dirty="0" err="1"/>
              <a:t>collettivo</a:t>
            </a:r>
            <a:endParaRPr lang="es-ES" sz="2600" dirty="0"/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Potere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 di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controllo</a:t>
            </a:r>
            <a:endParaRPr lang="es-ES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Licenziamento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s-ES" sz="2600" dirty="0"/>
              <a:t>- disciplinare (</a:t>
            </a:r>
            <a:r>
              <a:rPr lang="es-ES" sz="2600" dirty="0" err="1"/>
              <a:t>più</a:t>
            </a:r>
            <a:r>
              <a:rPr lang="es-ES" sz="2600" dirty="0"/>
              <a:t> </a:t>
            </a:r>
            <a:r>
              <a:rPr lang="es-ES" sz="2600" dirty="0" err="1"/>
              <a:t>economico</a:t>
            </a:r>
            <a:r>
              <a:rPr lang="es-ES" sz="2600" dirty="0"/>
              <a:t>)</a:t>
            </a:r>
          </a:p>
          <a:p>
            <a:pPr marL="2754313" lvl="7" indent="0">
              <a:buNone/>
            </a:pPr>
            <a:r>
              <a:rPr lang="es-ES" sz="2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s-ES" sz="2600" dirty="0" err="1"/>
              <a:t>collettivo</a:t>
            </a:r>
            <a:r>
              <a:rPr lang="es-ES" sz="2600" dirty="0"/>
              <a:t> (meno </a:t>
            </a:r>
            <a:r>
              <a:rPr lang="es-ES" sz="2600" dirty="0" err="1"/>
              <a:t>rigido</a:t>
            </a:r>
            <a:r>
              <a:rPr lang="es-ES" sz="2600" dirty="0"/>
              <a:t>?)</a:t>
            </a:r>
          </a:p>
          <a:p>
            <a:pPr marL="2754313" lvl="7" indent="0">
              <a:buNone/>
            </a:pPr>
            <a:r>
              <a:rPr lang="es-ES" sz="2600" dirty="0"/>
              <a:t> - periodo di </a:t>
            </a:r>
            <a:r>
              <a:rPr lang="es-ES" sz="2600" dirty="0" err="1"/>
              <a:t>prova</a:t>
            </a:r>
            <a:r>
              <a:rPr lang="es-ES" sz="2600" dirty="0"/>
              <a:t>: contrato de apoyo a emprendedores</a:t>
            </a:r>
          </a:p>
          <a:p>
            <a:pPr marL="2754313" lvl="7" indent="0">
              <a:buNone/>
            </a:pPr>
            <a:r>
              <a:rPr lang="es-ES" sz="2600" dirty="0"/>
              <a:t> - </a:t>
            </a:r>
            <a:r>
              <a:rPr lang="es-ES" sz="2600" dirty="0" err="1"/>
              <a:t>contratti</a:t>
            </a:r>
            <a:r>
              <a:rPr lang="es-ES" sz="2600" dirty="0"/>
              <a:t> </a:t>
            </a:r>
            <a:r>
              <a:rPr lang="es-ES" sz="2600" dirty="0" err="1"/>
              <a:t>formativi</a:t>
            </a:r>
            <a:r>
              <a:rPr lang="es-ES" sz="2600" dirty="0"/>
              <a:t> e tempo </a:t>
            </a:r>
            <a:r>
              <a:rPr lang="es-ES" sz="2600" dirty="0" err="1"/>
              <a:t>parziale</a:t>
            </a:r>
            <a:r>
              <a:rPr lang="es-ES" sz="2600" dirty="0"/>
              <a:t> (incremento </a:t>
            </a:r>
            <a:r>
              <a:rPr lang="es-ES" sz="2600" dirty="0" err="1"/>
              <a:t>della</a:t>
            </a:r>
            <a:r>
              <a:rPr lang="es-ES" sz="2600" dirty="0"/>
              <a:t> </a:t>
            </a:r>
            <a:r>
              <a:rPr lang="es-ES" sz="2600" dirty="0" err="1"/>
              <a:t>precarietà</a:t>
            </a:r>
            <a:r>
              <a:rPr lang="es-E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3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321C223-1023-B444-ACEB-2A9F49E84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696"/>
            <a:ext cx="10515600" cy="4799267"/>
          </a:xfrm>
        </p:spPr>
        <p:txBody>
          <a:bodyPr/>
          <a:lstStyle/>
          <a:p>
            <a:r>
              <a:rPr lang="es-ES" dirty="0" err="1"/>
              <a:t>Nazionale</a:t>
            </a:r>
            <a:endParaRPr lang="es-ES" dirty="0"/>
          </a:p>
          <a:p>
            <a:r>
              <a:rPr lang="es-ES" dirty="0" err="1" smtClean="0"/>
              <a:t>Interprovinciale</a:t>
            </a:r>
            <a:endParaRPr lang="es-ES" dirty="0"/>
          </a:p>
          <a:p>
            <a:r>
              <a:rPr lang="es-ES" dirty="0" err="1"/>
              <a:t>Comunità</a:t>
            </a:r>
            <a:r>
              <a:rPr lang="es-ES" dirty="0"/>
              <a:t> autónoma</a:t>
            </a:r>
          </a:p>
          <a:p>
            <a:r>
              <a:rPr lang="es-ES" dirty="0" err="1"/>
              <a:t>Provinciale</a:t>
            </a:r>
            <a:endParaRPr lang="es-ES" dirty="0"/>
          </a:p>
          <a:p>
            <a:r>
              <a:rPr lang="es-ES" dirty="0" err="1"/>
              <a:t>Gruppo</a:t>
            </a:r>
            <a:r>
              <a:rPr lang="es-ES" dirty="0"/>
              <a:t> </a:t>
            </a:r>
            <a:r>
              <a:rPr lang="es-ES" dirty="0" err="1"/>
              <a:t>d’imprese</a:t>
            </a:r>
            <a:endParaRPr lang="es-ES" dirty="0"/>
          </a:p>
          <a:p>
            <a:r>
              <a:rPr lang="es-ES" dirty="0" err="1" smtClean="0"/>
              <a:t>Imprese</a:t>
            </a:r>
            <a:r>
              <a:rPr lang="es-ES" dirty="0" smtClean="0"/>
              <a:t> </a:t>
            </a:r>
            <a:r>
              <a:rPr lang="es-ES" dirty="0" err="1"/>
              <a:t>vincolate</a:t>
            </a:r>
            <a:r>
              <a:rPr lang="es-ES" dirty="0"/>
              <a:t> </a:t>
            </a:r>
          </a:p>
          <a:p>
            <a:r>
              <a:rPr lang="es-ES" dirty="0"/>
              <a:t>Impresa</a:t>
            </a:r>
          </a:p>
          <a:p>
            <a:r>
              <a:rPr lang="es-ES" dirty="0"/>
              <a:t>Centro di </a:t>
            </a:r>
            <a:r>
              <a:rPr lang="es-ES" dirty="0" err="1"/>
              <a:t>lavoro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763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321C223-1023-B444-ACEB-2A9F49E84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696"/>
            <a:ext cx="10515600" cy="4799267"/>
          </a:xfrm>
        </p:spPr>
        <p:txBody>
          <a:bodyPr>
            <a:normAutofit/>
          </a:bodyPr>
          <a:lstStyle/>
          <a:p>
            <a:r>
              <a:rPr lang="es-ES" b="1" dirty="0" err="1">
                <a:solidFill>
                  <a:srgbClr val="C00000"/>
                </a:solidFill>
              </a:rPr>
              <a:t>Licenziamento</a:t>
            </a:r>
            <a:r>
              <a:rPr lang="es-ES" b="1" dirty="0">
                <a:solidFill>
                  <a:srgbClr val="C00000"/>
                </a:solidFill>
              </a:rPr>
              <a:t> </a:t>
            </a:r>
            <a:r>
              <a:rPr lang="es-ES" b="1" dirty="0" err="1">
                <a:solidFill>
                  <a:srgbClr val="C00000"/>
                </a:solidFill>
              </a:rPr>
              <a:t>più</a:t>
            </a:r>
            <a:r>
              <a:rPr lang="es-ES" b="1" dirty="0">
                <a:solidFill>
                  <a:srgbClr val="C00000"/>
                </a:solidFill>
              </a:rPr>
              <a:t> económico</a:t>
            </a:r>
          </a:p>
          <a:p>
            <a:pPr lvl="1"/>
            <a:r>
              <a:rPr lang="es-ES" dirty="0" err="1" smtClean="0"/>
              <a:t>Indennità</a:t>
            </a:r>
            <a:endParaRPr lang="es-ES" dirty="0"/>
          </a:p>
          <a:p>
            <a:pPr lvl="1"/>
            <a:r>
              <a:rPr lang="es-ES" dirty="0" err="1"/>
              <a:t>Eliminazione</a:t>
            </a:r>
            <a:r>
              <a:rPr lang="es-ES" dirty="0"/>
              <a:t> </a:t>
            </a:r>
            <a:r>
              <a:rPr lang="es-ES" dirty="0" err="1"/>
              <a:t>dei</a:t>
            </a:r>
            <a:r>
              <a:rPr lang="es-ES" dirty="0"/>
              <a:t> </a:t>
            </a:r>
            <a:r>
              <a:rPr lang="es-ES" i="1" dirty="0"/>
              <a:t>salarios de tramitación </a:t>
            </a:r>
            <a:r>
              <a:rPr lang="es-ES" dirty="0"/>
              <a:t>(lucro </a:t>
            </a:r>
            <a:r>
              <a:rPr lang="es-ES" dirty="0" err="1"/>
              <a:t>cessante</a:t>
            </a:r>
            <a:r>
              <a:rPr lang="es-ES" dirty="0"/>
              <a:t>)</a:t>
            </a:r>
          </a:p>
          <a:p>
            <a:pPr lvl="1"/>
            <a:endParaRPr lang="es-ES" dirty="0"/>
          </a:p>
          <a:p>
            <a:r>
              <a:rPr lang="es-ES" b="1" dirty="0" err="1">
                <a:solidFill>
                  <a:srgbClr val="C00000"/>
                </a:solidFill>
              </a:rPr>
              <a:t>Licenziamento</a:t>
            </a:r>
            <a:r>
              <a:rPr lang="es-ES" b="1" dirty="0">
                <a:solidFill>
                  <a:srgbClr val="C00000"/>
                </a:solidFill>
              </a:rPr>
              <a:t> </a:t>
            </a:r>
            <a:r>
              <a:rPr lang="es-ES" b="1" dirty="0" err="1">
                <a:solidFill>
                  <a:srgbClr val="C00000"/>
                </a:solidFill>
              </a:rPr>
              <a:t>collettivo</a:t>
            </a:r>
            <a:r>
              <a:rPr lang="es-ES" b="1" dirty="0">
                <a:solidFill>
                  <a:srgbClr val="C00000"/>
                </a:solidFill>
              </a:rPr>
              <a:t> </a:t>
            </a:r>
            <a:r>
              <a:rPr lang="es-ES" b="1" dirty="0" err="1">
                <a:solidFill>
                  <a:srgbClr val="C00000"/>
                </a:solidFill>
              </a:rPr>
              <a:t>più</a:t>
            </a:r>
            <a:r>
              <a:rPr lang="es-ES" b="1" dirty="0">
                <a:solidFill>
                  <a:srgbClr val="C00000"/>
                </a:solidFill>
              </a:rPr>
              <a:t> </a:t>
            </a:r>
            <a:r>
              <a:rPr lang="es-ES" b="1" dirty="0" err="1">
                <a:solidFill>
                  <a:srgbClr val="C00000"/>
                </a:solidFill>
              </a:rPr>
              <a:t>semplice</a:t>
            </a:r>
            <a:r>
              <a:rPr lang="es-ES" b="1" dirty="0">
                <a:solidFill>
                  <a:srgbClr val="C00000"/>
                </a:solidFill>
              </a:rPr>
              <a:t>?</a:t>
            </a:r>
          </a:p>
          <a:p>
            <a:pPr lvl="1"/>
            <a:r>
              <a:rPr lang="es-ES" dirty="0" err="1"/>
              <a:t>Eliminazione</a:t>
            </a:r>
            <a:r>
              <a:rPr lang="es-ES" dirty="0"/>
              <a:t> </a:t>
            </a:r>
            <a:r>
              <a:rPr lang="es-ES" dirty="0" err="1"/>
              <a:t>dell’autorizzazione</a:t>
            </a:r>
            <a:r>
              <a:rPr lang="es-ES" dirty="0"/>
              <a:t> </a:t>
            </a:r>
            <a:r>
              <a:rPr lang="es-ES" dirty="0" err="1"/>
              <a:t>amministrativa</a:t>
            </a:r>
            <a:endParaRPr lang="es-ES" dirty="0"/>
          </a:p>
          <a:p>
            <a:pPr lvl="1"/>
            <a:r>
              <a:rPr lang="es-ES" dirty="0"/>
              <a:t>Requisito </a:t>
            </a:r>
            <a:r>
              <a:rPr lang="es-ES" dirty="0" err="1"/>
              <a:t>della</a:t>
            </a:r>
            <a:r>
              <a:rPr lang="es-ES" dirty="0"/>
              <a:t> </a:t>
            </a:r>
            <a:r>
              <a:rPr lang="es-ES" dirty="0" err="1" smtClean="0"/>
              <a:t>consultazione</a:t>
            </a:r>
            <a:r>
              <a:rPr lang="es-ES" dirty="0" smtClean="0"/>
              <a:t> dei </a:t>
            </a:r>
            <a:r>
              <a:rPr lang="es-ES" dirty="0" err="1"/>
              <a:t>rappresentanti</a:t>
            </a:r>
            <a:r>
              <a:rPr lang="es-ES" dirty="0"/>
              <a:t> dei lavoratori</a:t>
            </a:r>
          </a:p>
        </p:txBody>
      </p:sp>
    </p:spTree>
    <p:extLst>
      <p:ext uri="{BB962C8B-B14F-4D97-AF65-F5344CB8AC3E}">
        <p14:creationId xmlns:p14="http://schemas.microsoft.com/office/powerpoint/2010/main" val="13556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3105F02-DE9E-0148-B52F-E7B1CEE92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28" y="792480"/>
            <a:ext cx="11268456" cy="5876544"/>
          </a:xfrm>
        </p:spPr>
        <p:txBody>
          <a:bodyPr>
            <a:normAutofit/>
          </a:bodyPr>
          <a:lstStyle/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>
                <a:solidFill>
                  <a:srgbClr val="0070C0"/>
                </a:solidFill>
              </a:rPr>
              <a:t>E la </a:t>
            </a:r>
            <a:r>
              <a:rPr lang="es-ES" sz="3000" b="1" dirty="0" err="1">
                <a:solidFill>
                  <a:srgbClr val="0070C0"/>
                </a:solidFill>
              </a:rPr>
              <a:t>flessibiità</a:t>
            </a:r>
            <a:r>
              <a:rPr lang="es-ES" sz="3000" b="1" dirty="0">
                <a:solidFill>
                  <a:srgbClr val="0070C0"/>
                </a:solidFill>
              </a:rPr>
              <a:t> per </a:t>
            </a:r>
            <a:r>
              <a:rPr lang="es-ES" sz="3000" b="1" dirty="0" err="1">
                <a:solidFill>
                  <a:srgbClr val="0070C0"/>
                </a:solidFill>
              </a:rPr>
              <a:t>il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lavoratore</a:t>
            </a:r>
            <a:r>
              <a:rPr lang="es-ES" sz="3000" b="1" dirty="0">
                <a:solidFill>
                  <a:srgbClr val="0070C0"/>
                </a:solidFill>
              </a:rPr>
              <a:t>?</a:t>
            </a: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dirty="0" err="1"/>
              <a:t>Conciliazione</a:t>
            </a:r>
            <a:r>
              <a:rPr lang="es-ES" sz="2600" dirty="0"/>
              <a:t> vita-</a:t>
            </a:r>
            <a:r>
              <a:rPr lang="es-ES" sz="2600" dirty="0" err="1"/>
              <a:t>lavoro</a:t>
            </a:r>
            <a:endParaRPr lang="es-ES" sz="2600" dirty="0"/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err="1" smtClean="0"/>
              <a:t>Legislatore</a:t>
            </a:r>
            <a:endParaRPr lang="es-ES" sz="2600" dirty="0"/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err="1"/>
              <a:t>Tribunale</a:t>
            </a:r>
            <a:r>
              <a:rPr lang="es-ES" sz="2600" dirty="0"/>
              <a:t> </a:t>
            </a:r>
            <a:r>
              <a:rPr lang="es-ES" sz="2600" dirty="0" err="1"/>
              <a:t>Costituzionale</a:t>
            </a:r>
            <a:r>
              <a:rPr lang="es-ES" sz="2600" dirty="0"/>
              <a:t> 2007</a:t>
            </a:r>
          </a:p>
          <a:p>
            <a:pPr marL="1268413" lvl="3" indent="-342900">
              <a:buFont typeface="Wingdings" pitchFamily="2" charset="2"/>
              <a:buChar char="§"/>
            </a:pPr>
            <a:endParaRPr lang="es-ES" sz="26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>
                <a:solidFill>
                  <a:srgbClr val="0070C0"/>
                </a:solidFill>
              </a:rPr>
              <a:t>E la </a:t>
            </a:r>
            <a:r>
              <a:rPr lang="es-ES" sz="3000" b="1" dirty="0" err="1">
                <a:solidFill>
                  <a:srgbClr val="0070C0"/>
                </a:solidFill>
              </a:rPr>
              <a:t>sicurezza</a:t>
            </a:r>
            <a:r>
              <a:rPr lang="es-ES" sz="3000" b="1" dirty="0">
                <a:solidFill>
                  <a:srgbClr val="0070C0"/>
                </a:solidFill>
              </a:rPr>
              <a:t>?</a:t>
            </a: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Formazione</a:t>
            </a:r>
            <a:endParaRPr lang="es-ES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b="1" dirty="0">
                <a:solidFill>
                  <a:schemeClr val="accent4">
                    <a:lumMod val="50000"/>
                  </a:schemeClr>
                </a:solidFill>
              </a:rPr>
              <a:t>Sistema </a:t>
            </a:r>
            <a:r>
              <a:rPr lang="es-ES" sz="2600" b="1" dirty="0" err="1">
                <a:solidFill>
                  <a:schemeClr val="accent4">
                    <a:lumMod val="50000"/>
                  </a:schemeClr>
                </a:solidFill>
              </a:rPr>
              <a:t>previdenziale</a:t>
            </a:r>
            <a:endParaRPr lang="es-ES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 err="1"/>
              <a:t>Situazione</a:t>
            </a:r>
            <a:r>
              <a:rPr lang="es-ES" sz="2600" dirty="0"/>
              <a:t> </a:t>
            </a:r>
            <a:r>
              <a:rPr lang="es-ES" sz="2600" dirty="0" err="1"/>
              <a:t>compromessa</a:t>
            </a:r>
            <a:r>
              <a:rPr lang="es-ES" sz="2600" dirty="0"/>
              <a:t> del sistema </a:t>
            </a:r>
            <a:r>
              <a:rPr lang="es-ES" sz="2600" dirty="0" err="1" smtClean="0"/>
              <a:t>previdenziale</a:t>
            </a:r>
            <a:endParaRPr lang="es-ES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600" dirty="0"/>
              <a:t>Criterio: che le </a:t>
            </a:r>
            <a:r>
              <a:rPr lang="es-ES" sz="2600" dirty="0" err="1" smtClean="0"/>
              <a:t>indennità</a:t>
            </a:r>
            <a:r>
              <a:rPr lang="es-ES" sz="2600" dirty="0" smtClean="0"/>
              <a:t> di </a:t>
            </a:r>
            <a:r>
              <a:rPr lang="es-ES" sz="2600" dirty="0" err="1"/>
              <a:t>disoccupazione</a:t>
            </a:r>
            <a:r>
              <a:rPr lang="es-ES" sz="2600" dirty="0"/>
              <a:t> non </a:t>
            </a:r>
            <a:r>
              <a:rPr lang="es-ES" sz="2600" dirty="0" err="1" smtClean="0"/>
              <a:t>disincentivino</a:t>
            </a:r>
            <a:r>
              <a:rPr lang="es-ES" sz="2600" dirty="0" smtClean="0"/>
              <a:t> </a:t>
            </a:r>
            <a:r>
              <a:rPr lang="es-ES" sz="2600" dirty="0"/>
              <a:t>il lavoro</a:t>
            </a:r>
          </a:p>
        </p:txBody>
      </p:sp>
    </p:spTree>
    <p:extLst>
      <p:ext uri="{BB962C8B-B14F-4D97-AF65-F5344CB8AC3E}">
        <p14:creationId xmlns:p14="http://schemas.microsoft.com/office/powerpoint/2010/main" val="260667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3105F02-DE9E-0148-B52F-E7B1CEE92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28" y="792480"/>
            <a:ext cx="11268456" cy="5876544"/>
          </a:xfrm>
        </p:spPr>
        <p:txBody>
          <a:bodyPr>
            <a:normAutofit/>
          </a:bodyPr>
          <a:lstStyle/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>
                <a:solidFill>
                  <a:srgbClr val="0070C0"/>
                </a:solidFill>
              </a:rPr>
              <a:t>La </a:t>
            </a:r>
            <a:r>
              <a:rPr lang="es-ES" sz="3000" b="1" dirty="0" err="1">
                <a:solidFill>
                  <a:srgbClr val="0070C0"/>
                </a:solidFill>
              </a:rPr>
              <a:t>validazione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delle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riforme</a:t>
            </a:r>
            <a:r>
              <a:rPr lang="es-ES" sz="3000" b="1" dirty="0">
                <a:solidFill>
                  <a:srgbClr val="0070C0"/>
                </a:solidFill>
              </a:rPr>
              <a:t> per </a:t>
            </a:r>
            <a:r>
              <a:rPr lang="es-ES" sz="3000" b="1" dirty="0" err="1">
                <a:solidFill>
                  <a:srgbClr val="0070C0"/>
                </a:solidFill>
              </a:rPr>
              <a:t>il</a:t>
            </a:r>
            <a:r>
              <a:rPr lang="es-ES" sz="3000" b="1" dirty="0">
                <a:solidFill>
                  <a:srgbClr val="0070C0"/>
                </a:solidFill>
              </a:rPr>
              <a:t> TC</a:t>
            </a: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dirty="0" err="1"/>
              <a:t>Crisi</a:t>
            </a:r>
            <a:r>
              <a:rPr lang="es-ES" sz="2600" dirty="0"/>
              <a:t> económica come criterio interpretativo</a:t>
            </a:r>
          </a:p>
          <a:p>
            <a:pPr marL="1268413" lvl="3" indent="-342900">
              <a:buFont typeface="Wingdings" pitchFamily="2" charset="2"/>
              <a:buChar char="§"/>
            </a:pPr>
            <a:endParaRPr lang="es-ES" sz="26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 err="1">
                <a:solidFill>
                  <a:srgbClr val="0070C0"/>
                </a:solidFill>
              </a:rPr>
              <a:t>Situazione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dei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lavoratori</a:t>
            </a:r>
            <a:endParaRPr lang="es-ES" sz="3000" b="1" dirty="0">
              <a:solidFill>
                <a:srgbClr val="0070C0"/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dirty="0" err="1"/>
              <a:t>Paura</a:t>
            </a:r>
            <a:r>
              <a:rPr lang="es-ES" sz="2600" dirty="0"/>
              <a:t> a </a:t>
            </a:r>
            <a:r>
              <a:rPr lang="es-ES" sz="2600" dirty="0" err="1"/>
              <a:t>perdere</a:t>
            </a:r>
            <a:r>
              <a:rPr lang="es-ES" sz="2600" dirty="0"/>
              <a:t> </a:t>
            </a:r>
            <a:r>
              <a:rPr lang="es-ES" sz="2600" dirty="0" err="1"/>
              <a:t>l’impiego</a:t>
            </a:r>
            <a:r>
              <a:rPr lang="es-ES" sz="2600" dirty="0"/>
              <a:t>: </a:t>
            </a:r>
            <a:r>
              <a:rPr lang="es-ES" sz="2600" dirty="0" err="1" smtClean="0"/>
              <a:t>inefficacia</a:t>
            </a:r>
            <a:r>
              <a:rPr lang="es-ES" sz="2600" dirty="0" smtClean="0"/>
              <a:t> </a:t>
            </a:r>
            <a:r>
              <a:rPr lang="es-ES" sz="2600" dirty="0"/>
              <a:t>del </a:t>
            </a:r>
            <a:r>
              <a:rPr lang="es-ES" sz="2600" dirty="0" err="1"/>
              <a:t>diritto</a:t>
            </a:r>
            <a:endParaRPr lang="es-ES" sz="2600" dirty="0"/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dirty="0" err="1"/>
              <a:t>Abusi</a:t>
            </a:r>
            <a:r>
              <a:rPr lang="es-ES" sz="2600" dirty="0"/>
              <a:t> </a:t>
            </a:r>
            <a:r>
              <a:rPr lang="es-ES" sz="2600" dirty="0" err="1"/>
              <a:t>attorno</a:t>
            </a:r>
            <a:r>
              <a:rPr lang="es-ES" sz="2600" dirty="0"/>
              <a:t> </a:t>
            </a:r>
            <a:r>
              <a:rPr lang="es-ES" sz="2600" dirty="0" smtClean="0"/>
              <a:t>al tempo </a:t>
            </a:r>
            <a:r>
              <a:rPr lang="es-ES" sz="2600" dirty="0"/>
              <a:t>di lavoro</a:t>
            </a:r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400" dirty="0" err="1"/>
              <a:t>Risposta</a:t>
            </a:r>
            <a:r>
              <a:rPr lang="es-ES" sz="2400" dirty="0"/>
              <a:t> </a:t>
            </a:r>
            <a:r>
              <a:rPr lang="es-ES" sz="2400" dirty="0" err="1"/>
              <a:t>dell’Ispettorato</a:t>
            </a:r>
            <a:r>
              <a:rPr lang="es-ES" sz="2400" dirty="0"/>
              <a:t> del </a:t>
            </a:r>
            <a:r>
              <a:rPr lang="es-ES" sz="2400" dirty="0" err="1"/>
              <a:t>Lavoro</a:t>
            </a:r>
            <a:endParaRPr lang="es-ES" sz="2400" dirty="0"/>
          </a:p>
          <a:p>
            <a:pPr marL="1268413" lvl="3" indent="-342900">
              <a:buFont typeface="Wingdings" pitchFamily="2" charset="2"/>
              <a:buChar char="§"/>
            </a:pPr>
            <a:r>
              <a:rPr lang="es-ES" sz="2400" dirty="0" err="1"/>
              <a:t>Soluzione</a:t>
            </a:r>
            <a:r>
              <a:rPr lang="es-ES" sz="2400" dirty="0"/>
              <a:t> del Tribunal Supremo</a:t>
            </a:r>
          </a:p>
          <a:p>
            <a:pPr marL="1268413" lvl="3" indent="-342900">
              <a:buFont typeface="Wingdings" pitchFamily="2" charset="2"/>
              <a:buChar char="§"/>
            </a:pPr>
            <a:endParaRPr lang="es-ES" sz="24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>
                <a:solidFill>
                  <a:srgbClr val="0070C0"/>
                </a:solidFill>
              </a:rPr>
              <a:t>In-</a:t>
            </a:r>
            <a:r>
              <a:rPr lang="es-ES" sz="3000" b="1" dirty="0" err="1">
                <a:solidFill>
                  <a:srgbClr val="0070C0"/>
                </a:solidFill>
              </a:rPr>
              <a:t>work</a:t>
            </a:r>
            <a:r>
              <a:rPr lang="es-ES" sz="3000" b="1" dirty="0">
                <a:solidFill>
                  <a:srgbClr val="0070C0"/>
                </a:solidFill>
              </a:rPr>
              <a:t> </a:t>
            </a:r>
            <a:r>
              <a:rPr lang="es-ES" sz="3000" b="1" dirty="0" err="1">
                <a:solidFill>
                  <a:srgbClr val="0070C0"/>
                </a:solidFill>
              </a:rPr>
              <a:t>poverty</a:t>
            </a:r>
            <a:endParaRPr lang="es-ES" sz="3000" b="1" dirty="0">
              <a:solidFill>
                <a:srgbClr val="0070C0"/>
              </a:solidFill>
            </a:endParaRPr>
          </a:p>
          <a:p>
            <a:pPr marL="811213" lvl="2" indent="-342900">
              <a:buFont typeface="Wingdings" pitchFamily="2" charset="2"/>
              <a:buChar char="§"/>
            </a:pPr>
            <a:r>
              <a:rPr lang="es-ES" sz="2600" dirty="0" err="1"/>
              <a:t>Retribuzioni</a:t>
            </a:r>
            <a:r>
              <a:rPr lang="es-ES" sz="2600" dirty="0"/>
              <a:t> </a:t>
            </a:r>
            <a:r>
              <a:rPr lang="es-ES" sz="2600" dirty="0" err="1" smtClean="0"/>
              <a:t>insufficienti</a:t>
            </a:r>
            <a:endParaRPr lang="es-ES" sz="2600" dirty="0"/>
          </a:p>
          <a:p>
            <a:pPr marL="1268413" lvl="3" indent="-342900">
              <a:buFont typeface="Wingdings" pitchFamily="2" charset="2"/>
              <a:buChar char="§"/>
            </a:pPr>
            <a:endParaRPr lang="es-ES" sz="2400" dirty="0"/>
          </a:p>
          <a:p>
            <a:pPr marL="354013" lvl="1" indent="-342900">
              <a:buFont typeface="Wingdings" pitchFamily="2" charset="2"/>
              <a:buChar char="§"/>
            </a:pPr>
            <a:r>
              <a:rPr lang="es-ES" sz="3000" b="1" dirty="0">
                <a:solidFill>
                  <a:srgbClr val="0070C0"/>
                </a:solidFill>
              </a:rPr>
              <a:t>Dialogo </a:t>
            </a:r>
            <a:r>
              <a:rPr lang="es-ES" sz="3000" b="1" dirty="0" err="1">
                <a:solidFill>
                  <a:srgbClr val="0070C0"/>
                </a:solidFill>
              </a:rPr>
              <a:t>sociale</a:t>
            </a:r>
            <a:r>
              <a:rPr lang="es-ES" sz="3000" b="1" dirty="0">
                <a:solidFill>
                  <a:srgbClr val="0070C0"/>
                </a:solidFill>
              </a:rPr>
              <a:t>?</a:t>
            </a:r>
          </a:p>
          <a:p>
            <a:pPr marL="811213" lvl="2" indent="-342900">
              <a:buFont typeface="Wingdings" pitchFamily="2" charset="2"/>
              <a:buChar char="§"/>
            </a:pP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242767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284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de Office</vt:lpstr>
      <vt:lpstr>IL DIRITTO DEL LAVORO SPAGNOLO DOPO LA CRISI DI 2008</vt:lpstr>
      <vt:lpstr>CONTESTO DELLE RIFORME </vt:lpstr>
      <vt:lpstr> EFFETTI DELLA CRISI SUL DIRITTO DEL LAVORO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DIRITTO DEL LAVORO DOPO LA CRISI DI 2008</dc:title>
  <dc:creator>FENANDO FITA ORTEGA</dc:creator>
  <cp:lastModifiedBy>Roberta</cp:lastModifiedBy>
  <cp:revision>11</cp:revision>
  <dcterms:created xsi:type="dcterms:W3CDTF">2018-10-28T20:29:58Z</dcterms:created>
  <dcterms:modified xsi:type="dcterms:W3CDTF">2018-10-29T14:45:37Z</dcterms:modified>
</cp:coreProperties>
</file>