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7" r:id="rId11"/>
    <p:sldId id="268" r:id="rId12"/>
    <p:sldId id="265" r:id="rId13"/>
    <p:sldId id="266" r:id="rId14"/>
    <p:sldId id="272" r:id="rId15"/>
    <p:sldId id="273" r:id="rId16"/>
    <p:sldId id="274" r:id="rId17"/>
    <p:sldId id="269" r:id="rId18"/>
    <p:sldId id="275" r:id="rId19"/>
    <p:sldId id="276" r:id="rId20"/>
    <p:sldId id="270" r:id="rId21"/>
    <p:sldId id="278" r:id="rId22"/>
    <p:sldId id="279" r:id="rId23"/>
    <p:sldId id="271" r:id="rId24"/>
  </p:sldIdLst>
  <p:sldSz cx="12192000" cy="6858000"/>
  <p:notesSz cx="9926638" cy="679767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103D9-4FEA-4580-BF94-5FFB2E8795A3}" type="datetimeFigureOut">
              <a:rPr lang="it-IT" smtClean="0"/>
              <a:t>12/11/2018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621696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F23515-9DE0-4A66-8C9E-A4BE4BDA5D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67525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619E4B9-1104-4312-A8CD-D05EF02BD2F6}" type="datetimeFigureOut">
              <a:rPr lang="it-IT" smtClean="0"/>
              <a:t>12/11/2018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524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9E4B9-1104-4312-A8CD-D05EF02BD2F6}" type="datetimeFigureOut">
              <a:rPr lang="it-IT" smtClean="0"/>
              <a:t>12/11/2018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2074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619E4B9-1104-4312-A8CD-D05EF02BD2F6}" type="datetimeFigureOut">
              <a:rPr lang="it-IT" smtClean="0"/>
              <a:t>12/11/2018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4187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9E4B9-1104-4312-A8CD-D05EF02BD2F6}" type="datetimeFigureOut">
              <a:rPr lang="it-IT" smtClean="0"/>
              <a:t>12/11/2018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4780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619E4B9-1104-4312-A8CD-D05EF02BD2F6}" type="datetimeFigureOut">
              <a:rPr lang="it-IT" smtClean="0"/>
              <a:t>12/11/2018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8373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9E4B9-1104-4312-A8CD-D05EF02BD2F6}" type="datetimeFigureOut">
              <a:rPr lang="it-IT" smtClean="0"/>
              <a:t>12/11/2018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4596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9E4B9-1104-4312-A8CD-D05EF02BD2F6}" type="datetimeFigureOut">
              <a:rPr lang="it-IT" smtClean="0"/>
              <a:t>12/11/2018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799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9E4B9-1104-4312-A8CD-D05EF02BD2F6}" type="datetimeFigureOut">
              <a:rPr lang="it-IT" smtClean="0"/>
              <a:t>12/11/2018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2275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9E4B9-1104-4312-A8CD-D05EF02BD2F6}" type="datetimeFigureOut">
              <a:rPr lang="it-IT" smtClean="0"/>
              <a:t>12/11/2018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5576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619E4B9-1104-4312-A8CD-D05EF02BD2F6}" type="datetimeFigureOut">
              <a:rPr lang="it-IT" smtClean="0"/>
              <a:t>12/11/2018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4194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9E4B9-1104-4312-A8CD-D05EF02BD2F6}" type="datetimeFigureOut">
              <a:rPr lang="it-IT" smtClean="0"/>
              <a:t>12/11/2018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0512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8619E4B9-1104-4312-A8CD-D05EF02BD2F6}" type="datetimeFigureOut">
              <a:rPr lang="it-IT" smtClean="0"/>
              <a:t>12/11/2018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79220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lrb.gov/resources/national-labor-relations-act-nlra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Il Sistema di relazioni industriali statunitensi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74658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PARTE DATORIALE: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 </a:t>
            </a:r>
            <a:r>
              <a:rPr lang="it-IT" dirty="0" smtClean="0"/>
              <a:t>A differenza che nella maggior parte dei paesi Europei la parte datoriale non è organizzata</a:t>
            </a:r>
          </a:p>
          <a:p>
            <a:r>
              <a:rPr lang="it-IT" dirty="0" smtClean="0"/>
              <a:t>Ciascun datore di lavoro negozia in proprio il contratto collettivo con il sindacato di categoria: ex FCA –UAW</a:t>
            </a:r>
          </a:p>
          <a:p>
            <a:r>
              <a:rPr lang="it-IT" dirty="0" smtClean="0"/>
              <a:t>Molte differenze nella contrattazione collettiva tra singole aziende, in relazione alla posizione di forza del singolo imprenditore.</a:t>
            </a:r>
          </a:p>
          <a:p>
            <a:r>
              <a:rPr lang="it-IT" dirty="0" smtClean="0"/>
              <a:t>Tentativi di </a:t>
            </a:r>
            <a:r>
              <a:rPr lang="it-IT" i="1" dirty="0" smtClean="0"/>
              <a:t>pattern </a:t>
            </a:r>
            <a:r>
              <a:rPr lang="it-IT" i="1" dirty="0" err="1" smtClean="0"/>
              <a:t>bargaining</a:t>
            </a:r>
            <a:endParaRPr lang="it-IT" i="1" dirty="0" smtClean="0"/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91894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National </a:t>
            </a:r>
            <a:r>
              <a:rPr lang="it-IT" dirty="0" err="1" smtClean="0"/>
              <a:t>labor</a:t>
            </a:r>
            <a:r>
              <a:rPr lang="it-IT" dirty="0" smtClean="0"/>
              <a:t> relations </a:t>
            </a:r>
            <a:r>
              <a:rPr lang="it-IT" dirty="0" err="1" smtClean="0"/>
              <a:t>board</a:t>
            </a:r>
            <a:r>
              <a:rPr lang="it-IT" dirty="0" smtClean="0"/>
              <a:t> - </a:t>
            </a:r>
            <a:r>
              <a:rPr lang="it-IT" dirty="0" err="1" smtClean="0"/>
              <a:t>nlrb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FUNZIONI: organo quasi-giurisdizionale, tutela il diritto dei lavoratori ad organizzarsi in sindacati, presiede </a:t>
            </a:r>
            <a:r>
              <a:rPr lang="it-IT" dirty="0"/>
              <a:t>alle elezioni mediante le quali scelgono il rappresentante esclusivo e reprime le condotte antisindacali</a:t>
            </a:r>
            <a:r>
              <a:rPr lang="it-IT" dirty="0" smtClean="0"/>
              <a:t>.</a:t>
            </a:r>
          </a:p>
          <a:p>
            <a:endParaRPr lang="it-IT" dirty="0" smtClean="0"/>
          </a:p>
          <a:p>
            <a:r>
              <a:rPr lang="it-IT" dirty="0" smtClean="0"/>
              <a:t>COMPOSIZIONE: 5 membri di nomina presidenziale, confermati dal Senato, carica quinquennale</a:t>
            </a:r>
          </a:p>
          <a:p>
            <a:endParaRPr lang="it-IT" dirty="0" smtClean="0"/>
          </a:p>
          <a:p>
            <a:r>
              <a:rPr lang="it-IT" dirty="0" smtClean="0"/>
              <a:t>APPELLABILITA’ DELLE DECISIONI: Davanti alle corti distrettuali federali, e, in ultima istanza davanti alla USSC.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4658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DISCIPLINA DELLE RELAZIONI INDUSTRIALI USA: PREMESSE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6" cy="4235294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ORDINAMENTO USA: Federale, </a:t>
            </a:r>
            <a:r>
              <a:rPr lang="it-IT" dirty="0" err="1" smtClean="0"/>
              <a:t>Satali</a:t>
            </a:r>
            <a:r>
              <a:rPr lang="it-IT" dirty="0" smtClean="0"/>
              <a:t>, sistema di </a:t>
            </a:r>
            <a:r>
              <a:rPr lang="it-IT" i="1" dirty="0" smtClean="0"/>
              <a:t>common law</a:t>
            </a:r>
          </a:p>
          <a:p>
            <a:r>
              <a:rPr lang="it-IT" dirty="0" smtClean="0"/>
              <a:t>IL DIRITTO DEL LAVORO USA: principalmente disciplinato dal </a:t>
            </a:r>
            <a:r>
              <a:rPr lang="it-IT" i="1" dirty="0" smtClean="0"/>
              <a:t>common law </a:t>
            </a:r>
            <a:r>
              <a:rPr lang="it-IT" dirty="0" smtClean="0"/>
              <a:t> e dagli ordinamenti statali, salvo che il Legislatore Federale sia competente a legiferare in forza di una disposizione della Costituzione Federale (1789), Art. 1, sec. 8, par. 3:</a:t>
            </a:r>
          </a:p>
          <a:p>
            <a:pPr marL="0" indent="0" algn="just">
              <a:buNone/>
            </a:pPr>
            <a:r>
              <a:rPr lang="en-US" dirty="0" smtClean="0"/>
              <a:t>	</a:t>
            </a:r>
            <a:r>
              <a:rPr lang="en-US" i="1" dirty="0" smtClean="0"/>
              <a:t>“The </a:t>
            </a:r>
            <a:r>
              <a:rPr lang="en-US" i="1" dirty="0"/>
              <a:t>Congress shall have Power To lay and collect Taxes, Duties, Imposts and Excises, to pay the Debts </a:t>
            </a:r>
            <a:r>
              <a:rPr lang="en-US" i="1" dirty="0" smtClean="0"/>
              <a:t>	and </a:t>
            </a:r>
            <a:r>
              <a:rPr lang="en-US" i="1" dirty="0"/>
              <a:t>	</a:t>
            </a:r>
            <a:r>
              <a:rPr lang="en-US" i="1" dirty="0" smtClean="0"/>
              <a:t>provide </a:t>
            </a:r>
            <a:r>
              <a:rPr lang="en-US" i="1" dirty="0"/>
              <a:t>for the common </a:t>
            </a:r>
            <a:r>
              <a:rPr lang="en-US" i="1" dirty="0" err="1"/>
              <a:t>Defence</a:t>
            </a:r>
            <a:r>
              <a:rPr lang="en-US" i="1" dirty="0"/>
              <a:t> and general Welfare of the United States; </a:t>
            </a:r>
            <a:r>
              <a:rPr lang="en-US" i="1" dirty="0" smtClean="0"/>
              <a:t>but 	all</a:t>
            </a:r>
            <a:r>
              <a:rPr lang="en-US" i="1" dirty="0"/>
              <a:t> Duties, Imposts and Excises shall be uniform throughout the United </a:t>
            </a:r>
            <a:r>
              <a:rPr lang="en-US" i="1" dirty="0" smtClean="0"/>
              <a:t>States;</a:t>
            </a:r>
          </a:p>
          <a:p>
            <a:pPr marL="0" indent="0" algn="just">
              <a:buNone/>
            </a:pPr>
            <a:r>
              <a:rPr lang="en-US" i="1" dirty="0"/>
              <a:t>	</a:t>
            </a:r>
            <a:r>
              <a:rPr lang="en-US" i="1" dirty="0" smtClean="0"/>
              <a:t>2. To </a:t>
            </a:r>
            <a:r>
              <a:rPr lang="en-US" i="1" dirty="0"/>
              <a:t>borrow Money on the credit of the United </a:t>
            </a:r>
            <a:r>
              <a:rPr lang="en-US" i="1" dirty="0" smtClean="0"/>
              <a:t>States;</a:t>
            </a:r>
          </a:p>
          <a:p>
            <a:pPr marL="0" indent="0" algn="just">
              <a:buNone/>
            </a:pPr>
            <a:r>
              <a:rPr lang="en-US" i="1" dirty="0" smtClean="0"/>
              <a:t>	3</a:t>
            </a:r>
            <a:r>
              <a:rPr lang="en-US" i="1" dirty="0"/>
              <a:t>. </a:t>
            </a:r>
            <a:r>
              <a:rPr lang="en-US" i="1" u="sng" dirty="0"/>
              <a:t>To regulate Commerce</a:t>
            </a:r>
            <a:r>
              <a:rPr lang="en-US" i="1" dirty="0"/>
              <a:t> with foreign Nations, and</a:t>
            </a:r>
            <a:r>
              <a:rPr lang="en-US" i="1" u="sng" dirty="0"/>
              <a:t> among the several States</a:t>
            </a:r>
            <a:r>
              <a:rPr lang="en-US" i="1" dirty="0"/>
              <a:t>, and with the Indian Tribes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IL DIRITTO DELLE RELAZIONI INDUSTRIALI USA: Regolato a livello federale uniformemente, in forza della </a:t>
            </a:r>
            <a:r>
              <a:rPr lang="it-IT" i="1" dirty="0" smtClean="0"/>
              <a:t>Commerce </a:t>
            </a:r>
            <a:r>
              <a:rPr lang="it-IT" i="1" dirty="0" err="1" smtClean="0"/>
              <a:t>Clause</a:t>
            </a:r>
            <a:endParaRPr lang="it-IT" i="1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3386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DISCIPLINA DELLE RELAZIONI INDUSTRIALI USA: </a:t>
            </a:r>
            <a:r>
              <a:rPr lang="it-IT" dirty="0" smtClean="0"/>
              <a:t>FONTI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1192" y="2180496"/>
            <a:ext cx="11186087" cy="4445156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it-IT" dirty="0" err="1" smtClean="0"/>
              <a:t>Railway</a:t>
            </a:r>
            <a:r>
              <a:rPr lang="it-IT" dirty="0" smtClean="0"/>
              <a:t> </a:t>
            </a:r>
            <a:r>
              <a:rPr lang="it-IT" dirty="0" err="1" smtClean="0"/>
              <a:t>Labor</a:t>
            </a:r>
            <a:r>
              <a:rPr lang="it-IT" dirty="0" smtClean="0"/>
              <a:t> </a:t>
            </a:r>
            <a:r>
              <a:rPr lang="it-IT" dirty="0" err="1" smtClean="0"/>
              <a:t>Act</a:t>
            </a:r>
            <a:r>
              <a:rPr lang="it-IT" dirty="0" smtClean="0"/>
              <a:t> (1926), </a:t>
            </a:r>
            <a:r>
              <a:rPr lang="fr-FR" dirty="0"/>
              <a:t>45 USCS § 151 et </a:t>
            </a:r>
            <a:r>
              <a:rPr lang="fr-FR" dirty="0" err="1"/>
              <a:t>seq</a:t>
            </a:r>
            <a:r>
              <a:rPr lang="fr-FR" dirty="0" smtClean="0"/>
              <a:t>.: </a:t>
            </a:r>
            <a:r>
              <a:rPr lang="fr-FR" dirty="0" err="1" smtClean="0"/>
              <a:t>Riconoscimento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contrattazione</a:t>
            </a:r>
            <a:r>
              <a:rPr lang="fr-FR" dirty="0" smtClean="0"/>
              <a:t> </a:t>
            </a:r>
            <a:r>
              <a:rPr lang="fr-FR" dirty="0" err="1" smtClean="0"/>
              <a:t>collettiva</a:t>
            </a:r>
            <a:r>
              <a:rPr lang="fr-FR" dirty="0" smtClean="0"/>
              <a:t> </a:t>
            </a:r>
            <a:r>
              <a:rPr lang="fr-FR" dirty="0" err="1" smtClean="0"/>
              <a:t>nelle</a:t>
            </a:r>
            <a:r>
              <a:rPr lang="fr-FR" dirty="0" smtClean="0"/>
              <a:t> </a:t>
            </a:r>
            <a:r>
              <a:rPr lang="fr-FR" dirty="0" err="1" smtClean="0"/>
              <a:t>ferrovie</a:t>
            </a:r>
            <a:r>
              <a:rPr lang="fr-FR" dirty="0" smtClean="0"/>
              <a:t>, </a:t>
            </a:r>
            <a:r>
              <a:rPr lang="fr-FR" dirty="0" err="1" smtClean="0"/>
              <a:t>oggi</a:t>
            </a:r>
            <a:r>
              <a:rPr lang="fr-FR" dirty="0" smtClean="0"/>
              <a:t> </a:t>
            </a:r>
            <a:r>
              <a:rPr lang="fr-FR" dirty="0" err="1" smtClean="0"/>
              <a:t>esteso</a:t>
            </a:r>
            <a:r>
              <a:rPr lang="fr-FR" dirty="0" smtClean="0"/>
              <a:t> a </a:t>
            </a:r>
            <a:r>
              <a:rPr lang="fr-FR" dirty="0" err="1" smtClean="0"/>
              <a:t>trasporto</a:t>
            </a:r>
            <a:r>
              <a:rPr lang="fr-FR" dirty="0" smtClean="0"/>
              <a:t> su </a:t>
            </a:r>
            <a:r>
              <a:rPr lang="fr-FR" dirty="0" err="1" smtClean="0"/>
              <a:t>strada</a:t>
            </a:r>
            <a:r>
              <a:rPr lang="fr-FR" dirty="0" smtClean="0"/>
              <a:t> e </a:t>
            </a:r>
            <a:r>
              <a:rPr lang="fr-FR" dirty="0" err="1" smtClean="0"/>
              <a:t>aereo</a:t>
            </a:r>
            <a:r>
              <a:rPr lang="fr-FR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endParaRPr lang="fr-FR" dirty="0"/>
          </a:p>
          <a:p>
            <a:pPr marL="342900" indent="-342900">
              <a:buFont typeface="+mj-lt"/>
              <a:buAutoNum type="arabicPeriod"/>
            </a:pPr>
            <a:r>
              <a:rPr lang="it-IT" i="1" dirty="0" err="1"/>
              <a:t>Norris</a:t>
            </a:r>
            <a:r>
              <a:rPr lang="it-IT" i="1" dirty="0"/>
              <a:t>–La Guardia </a:t>
            </a:r>
            <a:r>
              <a:rPr lang="it-IT" i="1" dirty="0" err="1" smtClean="0"/>
              <a:t>Act</a:t>
            </a:r>
            <a:r>
              <a:rPr lang="it-IT" i="1" dirty="0" smtClean="0"/>
              <a:t> </a:t>
            </a:r>
            <a:r>
              <a:rPr lang="it-IT" dirty="0" smtClean="0"/>
              <a:t>(1932), </a:t>
            </a:r>
            <a:r>
              <a:rPr lang="en-US" dirty="0"/>
              <a:t>29 USCS §§ 101 et seq</a:t>
            </a:r>
            <a:r>
              <a:rPr lang="en-US" dirty="0" smtClean="0"/>
              <a:t>. </a:t>
            </a:r>
            <a:r>
              <a:rPr lang="en-US" dirty="0" err="1" smtClean="0"/>
              <a:t>Nullità</a:t>
            </a:r>
            <a:r>
              <a:rPr lang="en-US" dirty="0" smtClean="0"/>
              <a:t> </a:t>
            </a:r>
            <a:r>
              <a:rPr lang="en-US" dirty="0" err="1" smtClean="0"/>
              <a:t>degli</a:t>
            </a:r>
            <a:r>
              <a:rPr lang="en-US" dirty="0" smtClean="0"/>
              <a:t> </a:t>
            </a:r>
            <a:r>
              <a:rPr lang="en-US" i="1" dirty="0" smtClean="0"/>
              <a:t>yellow dog contract </a:t>
            </a:r>
            <a:r>
              <a:rPr lang="en-US" dirty="0" smtClean="0"/>
              <a:t>e </a:t>
            </a:r>
            <a:r>
              <a:rPr lang="en-US" dirty="0" err="1" smtClean="0"/>
              <a:t>riconosce</a:t>
            </a:r>
            <a:r>
              <a:rPr lang="en-US" dirty="0" smtClean="0"/>
              <a:t> </a:t>
            </a:r>
            <a:r>
              <a:rPr lang="en-US" dirty="0" err="1" smtClean="0"/>
              <a:t>Ia</a:t>
            </a:r>
            <a:r>
              <a:rPr lang="en-US" dirty="0" smtClean="0"/>
              <a:t> </a:t>
            </a:r>
            <a:r>
              <a:rPr lang="en-US" dirty="0" err="1" smtClean="0"/>
              <a:t>libertà</a:t>
            </a:r>
            <a:r>
              <a:rPr lang="en-US" dirty="0" smtClean="0"/>
              <a:t> </a:t>
            </a:r>
            <a:r>
              <a:rPr lang="en-US" dirty="0" err="1" smtClean="0"/>
              <a:t>sindacale</a:t>
            </a:r>
            <a:r>
              <a:rPr lang="en-US" dirty="0" smtClean="0"/>
              <a:t> ma non </a:t>
            </a:r>
            <a:r>
              <a:rPr lang="en-US" dirty="0" err="1" smtClean="0"/>
              <a:t>obbliga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datori</a:t>
            </a:r>
            <a:r>
              <a:rPr lang="en-US" dirty="0" smtClean="0"/>
              <a:t> di </a:t>
            </a:r>
            <a:r>
              <a:rPr lang="en-US" dirty="0" err="1" smtClean="0"/>
              <a:t>lavoro</a:t>
            </a:r>
            <a:r>
              <a:rPr lang="en-US" dirty="0" smtClean="0"/>
              <a:t> a </a:t>
            </a:r>
            <a:r>
              <a:rPr lang="en-US" dirty="0" err="1" smtClean="0"/>
              <a:t>trattare</a:t>
            </a:r>
            <a:r>
              <a:rPr lang="en-US" dirty="0" smtClean="0"/>
              <a:t> con </a:t>
            </a:r>
            <a:r>
              <a:rPr lang="en-US" dirty="0" err="1" smtClean="0"/>
              <a:t>essi</a:t>
            </a:r>
            <a:r>
              <a:rPr lang="en-US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i="1" dirty="0" smtClean="0"/>
              <a:t>National Labor Relations Act </a:t>
            </a:r>
            <a:r>
              <a:rPr lang="en-US" dirty="0" smtClean="0"/>
              <a:t>(1935), </a:t>
            </a:r>
            <a:r>
              <a:rPr lang="en-US" dirty="0"/>
              <a:t>29 USCS §§ </a:t>
            </a:r>
            <a:r>
              <a:rPr lang="en-US" dirty="0" smtClean="0"/>
              <a:t>151-169: </a:t>
            </a:r>
            <a:r>
              <a:rPr lang="en-US" dirty="0" err="1" smtClean="0"/>
              <a:t>Principi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contrattazione</a:t>
            </a:r>
            <a:r>
              <a:rPr lang="en-US" dirty="0" smtClean="0"/>
              <a:t> </a:t>
            </a:r>
            <a:r>
              <a:rPr lang="en-US" dirty="0" err="1" smtClean="0"/>
              <a:t>collettiva</a:t>
            </a:r>
            <a:r>
              <a:rPr lang="en-US" i="1" dirty="0" smtClean="0"/>
              <a:t>, unfair labor practices</a:t>
            </a:r>
            <a:r>
              <a:rPr lang="en-US" dirty="0" smtClean="0"/>
              <a:t> </a:t>
            </a:r>
            <a:r>
              <a:rPr lang="en-US" dirty="0" err="1" smtClean="0"/>
              <a:t>datoriali</a:t>
            </a:r>
            <a:r>
              <a:rPr lang="en-US" dirty="0" smtClean="0"/>
              <a:t> e NLRB </a:t>
            </a:r>
            <a:r>
              <a:rPr lang="it-IT" dirty="0">
                <a:hlinkClick r:id="rId2"/>
              </a:rPr>
              <a:t>https://</a:t>
            </a:r>
            <a:r>
              <a:rPr lang="it-IT" dirty="0" smtClean="0">
                <a:hlinkClick r:id="rId2"/>
              </a:rPr>
              <a:t>www.nlrb.gov/resources/national-labor-relations-act-nlra</a:t>
            </a:r>
            <a:endParaRPr lang="it-IT" dirty="0" smtClean="0"/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it-IT" i="1" dirty="0" err="1" smtClean="0"/>
              <a:t>Taft-Hartley</a:t>
            </a:r>
            <a:r>
              <a:rPr lang="it-IT" i="1" dirty="0" smtClean="0"/>
              <a:t> </a:t>
            </a:r>
            <a:r>
              <a:rPr lang="it-IT" i="1" dirty="0" err="1"/>
              <a:t>Act</a:t>
            </a:r>
            <a:r>
              <a:rPr lang="it-IT" dirty="0"/>
              <a:t> (1947</a:t>
            </a:r>
            <a:r>
              <a:rPr lang="it-IT" dirty="0" smtClean="0"/>
              <a:t>), </a:t>
            </a:r>
            <a:r>
              <a:rPr lang="en-US" dirty="0"/>
              <a:t>29 USCS §§ </a:t>
            </a:r>
            <a:r>
              <a:rPr lang="en-US" dirty="0" smtClean="0"/>
              <a:t>141-144: </a:t>
            </a:r>
            <a:r>
              <a:rPr lang="en-US" i="1" dirty="0" smtClean="0"/>
              <a:t>unfair labor practices </a:t>
            </a:r>
            <a:r>
              <a:rPr lang="en-US" dirty="0" err="1" smtClean="0"/>
              <a:t>sindacali</a:t>
            </a:r>
            <a:r>
              <a:rPr lang="en-US" dirty="0" smtClean="0"/>
              <a:t>, </a:t>
            </a:r>
            <a:r>
              <a:rPr lang="en-US" dirty="0" err="1" smtClean="0"/>
              <a:t>esclusione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sindacati</a:t>
            </a:r>
            <a:r>
              <a:rPr lang="en-US" dirty="0" smtClean="0"/>
              <a:t> </a:t>
            </a:r>
            <a:r>
              <a:rPr lang="en-US" dirty="0" err="1" smtClean="0"/>
              <a:t>comunisti</a:t>
            </a:r>
            <a:r>
              <a:rPr lang="en-US" dirty="0" smtClean="0"/>
              <a:t>, </a:t>
            </a:r>
            <a:r>
              <a:rPr lang="en-US" dirty="0" err="1" smtClean="0"/>
              <a:t>clausole</a:t>
            </a:r>
            <a:r>
              <a:rPr lang="en-US" dirty="0" smtClean="0"/>
              <a:t> di </a:t>
            </a:r>
            <a:r>
              <a:rPr lang="en-US" dirty="0" err="1" smtClean="0"/>
              <a:t>raffreddamento</a:t>
            </a:r>
            <a:r>
              <a:rPr lang="en-US" dirty="0" smtClean="0"/>
              <a:t>, </a:t>
            </a:r>
            <a:r>
              <a:rPr lang="en-US" i="1" dirty="0" smtClean="0"/>
              <a:t>union shopping </a:t>
            </a:r>
            <a:r>
              <a:rPr lang="en-US" dirty="0" smtClean="0"/>
              <a:t>(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datore</a:t>
            </a:r>
            <a:r>
              <a:rPr lang="en-US" dirty="0" smtClean="0"/>
              <a:t> </a:t>
            </a:r>
            <a:r>
              <a:rPr lang="en-US" dirty="0" err="1" smtClean="0"/>
              <a:t>indice</a:t>
            </a:r>
            <a:r>
              <a:rPr lang="en-US" dirty="0" smtClean="0"/>
              <a:t> le </a:t>
            </a:r>
            <a:r>
              <a:rPr lang="en-US" dirty="0" err="1" smtClean="0"/>
              <a:t>elezioni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sindacati</a:t>
            </a:r>
            <a:r>
              <a:rPr lang="en-US" dirty="0" smtClean="0"/>
              <a:t>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320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NATIONAL LABOR RELATIONS ACT: AMBITO DI APPLICAZIONE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i="1" dirty="0" err="1" smtClean="0"/>
              <a:t>Employer</a:t>
            </a:r>
            <a:r>
              <a:rPr lang="it-IT" i="1" dirty="0" smtClean="0"/>
              <a:t>: </a:t>
            </a:r>
            <a:r>
              <a:rPr lang="it-IT" dirty="0" smtClean="0"/>
              <a:t>Datori di lavoro sprovvisti di legislazione federale speciale in materia di relazioni industriali, la NLRB ha ristretto ai soli </a:t>
            </a:r>
            <a:r>
              <a:rPr lang="it-IT" i="1" dirty="0" err="1" smtClean="0"/>
              <a:t>employer</a:t>
            </a:r>
            <a:r>
              <a:rPr lang="it-IT" dirty="0" smtClean="0"/>
              <a:t> con volume d’affari incidente sul commercio interstatale (ex. commercio al dettaglio sopra i 500k USD, etc.)</a:t>
            </a:r>
          </a:p>
          <a:p>
            <a:r>
              <a:rPr lang="it-IT" i="1" dirty="0" err="1" smtClean="0"/>
              <a:t>Employee</a:t>
            </a:r>
            <a:r>
              <a:rPr lang="it-IT" dirty="0" smtClean="0"/>
              <a:t>: Solo lavoratori subordinati, ad eccezione di agricoli, domestici, familiari dell’imprenditore, dirigenti.</a:t>
            </a:r>
          </a:p>
          <a:p>
            <a:r>
              <a:rPr lang="it-IT" i="1" dirty="0" err="1" smtClean="0"/>
              <a:t>Labor</a:t>
            </a:r>
            <a:r>
              <a:rPr lang="it-IT" i="1" dirty="0" smtClean="0"/>
              <a:t> </a:t>
            </a:r>
            <a:r>
              <a:rPr lang="it-IT" i="1" dirty="0" err="1" smtClean="0"/>
              <a:t>organization</a:t>
            </a:r>
            <a:r>
              <a:rPr lang="it-IT" i="1" dirty="0" smtClean="0"/>
              <a:t>: «un’</a:t>
            </a:r>
            <a:r>
              <a:rPr lang="it-IT" i="1" dirty="0" err="1" smtClean="0"/>
              <a:t>organzizzazione</a:t>
            </a:r>
            <a:r>
              <a:rPr lang="it-IT" i="1" dirty="0" smtClean="0"/>
              <a:t> </a:t>
            </a:r>
            <a:r>
              <a:rPr lang="it-IT" i="1" dirty="0"/>
              <a:t>di qualsiasi tipo, o agenzia o commissione o piattaforma di rappresentanza di </a:t>
            </a:r>
            <a:r>
              <a:rPr lang="it-IT" dirty="0" err="1"/>
              <a:t>employee</a:t>
            </a:r>
            <a:r>
              <a:rPr lang="it-IT" dirty="0"/>
              <a:t>, </a:t>
            </a:r>
            <a:r>
              <a:rPr lang="it-IT" i="1" dirty="0"/>
              <a:t>partecipata da</a:t>
            </a:r>
            <a:r>
              <a:rPr lang="it-IT" dirty="0"/>
              <a:t> </a:t>
            </a:r>
            <a:r>
              <a:rPr lang="it-IT" dirty="0" err="1"/>
              <a:t>employee</a:t>
            </a:r>
            <a:r>
              <a:rPr lang="it-IT" dirty="0"/>
              <a:t> </a:t>
            </a:r>
            <a:r>
              <a:rPr lang="it-IT" i="1" dirty="0"/>
              <a:t>e che esiste, del tutto o in parte, allo scopo di rapportarsi agli</a:t>
            </a:r>
            <a:r>
              <a:rPr lang="it-IT" dirty="0"/>
              <a:t> </a:t>
            </a:r>
            <a:r>
              <a:rPr lang="it-IT" dirty="0" err="1"/>
              <a:t>employer</a:t>
            </a:r>
            <a:r>
              <a:rPr lang="it-IT" dirty="0"/>
              <a:t> </a:t>
            </a:r>
            <a:r>
              <a:rPr lang="it-IT" i="1" dirty="0"/>
              <a:t>in relazione a istanze, controversie sindacali, salari, indennità, orario di lavoro o condizioni </a:t>
            </a:r>
            <a:r>
              <a:rPr lang="it-IT" i="1" dirty="0" smtClean="0"/>
              <a:t>lavorative»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221954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NLRA: legittimazione del sindacato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6" cy="4400186"/>
          </a:xfrm>
        </p:spPr>
        <p:txBody>
          <a:bodyPr/>
          <a:lstStyle/>
          <a:p>
            <a:r>
              <a:rPr lang="it-IT" dirty="0" smtClean="0"/>
              <a:t>Non tutte le </a:t>
            </a:r>
            <a:r>
              <a:rPr lang="it-IT" dirty="0" err="1" smtClean="0"/>
              <a:t>labor</a:t>
            </a:r>
            <a:r>
              <a:rPr lang="it-IT" dirty="0" smtClean="0"/>
              <a:t> </a:t>
            </a:r>
            <a:r>
              <a:rPr lang="it-IT" dirty="0" err="1" smtClean="0"/>
              <a:t>organization</a:t>
            </a:r>
            <a:r>
              <a:rPr lang="it-IT" dirty="0" smtClean="0"/>
              <a:t> sono legittimate alla contrattazione collettiva</a:t>
            </a:r>
          </a:p>
          <a:p>
            <a:endParaRPr lang="it-IT" dirty="0" smtClean="0"/>
          </a:p>
          <a:p>
            <a:r>
              <a:rPr lang="it-IT" dirty="0"/>
              <a:t>L</a:t>
            </a:r>
            <a:r>
              <a:rPr lang="it-IT" dirty="0" smtClean="0"/>
              <a:t>’</a:t>
            </a:r>
            <a:r>
              <a:rPr lang="it-IT" i="1" dirty="0" err="1" smtClean="0"/>
              <a:t>exclusive</a:t>
            </a:r>
            <a:r>
              <a:rPr lang="it-IT" i="1" dirty="0" smtClean="0"/>
              <a:t> </a:t>
            </a:r>
            <a:r>
              <a:rPr lang="it-IT" i="1" dirty="0" err="1" smtClean="0"/>
              <a:t>rapresentative</a:t>
            </a:r>
            <a:r>
              <a:rPr lang="it-IT" i="1" dirty="0" smtClean="0"/>
              <a:t> </a:t>
            </a:r>
            <a:r>
              <a:rPr lang="it-IT" dirty="0"/>
              <a:t>l’unico soggetto che può agire in nome dei lavoratori dell’unità produttiva «</a:t>
            </a:r>
            <a:r>
              <a:rPr lang="it-IT" i="1" dirty="0"/>
              <a:t>ai fini della contrattazione collettiva in relazione a indennità, minimi salariali, orario di lavoro, o altre condizioni di lavoro</a:t>
            </a:r>
            <a:r>
              <a:rPr lang="it-IT" dirty="0" smtClean="0"/>
              <a:t>»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 smtClean="0"/>
              <a:t>I </a:t>
            </a:r>
            <a:r>
              <a:rPr lang="it-IT" dirty="0"/>
              <a:t>lavoratori di un’unità produttiva </a:t>
            </a:r>
            <a:r>
              <a:rPr lang="it-IT" dirty="0" smtClean="0"/>
              <a:t>devono scegliere il </a:t>
            </a:r>
            <a:r>
              <a:rPr lang="it-IT" dirty="0"/>
              <a:t>proprio </a:t>
            </a:r>
            <a:r>
              <a:rPr lang="it-IT" dirty="0" smtClean="0"/>
              <a:t>rappresentante e, se </a:t>
            </a:r>
            <a:r>
              <a:rPr lang="it-IT" dirty="0"/>
              <a:t>conferiscono ad una </a:t>
            </a:r>
            <a:r>
              <a:rPr lang="it-IT" i="1" dirty="0" err="1"/>
              <a:t>labor</a:t>
            </a:r>
            <a:r>
              <a:rPr lang="it-IT" i="1" dirty="0"/>
              <a:t> </a:t>
            </a:r>
            <a:r>
              <a:rPr lang="it-IT" i="1" dirty="0" err="1"/>
              <a:t>organization</a:t>
            </a:r>
            <a:r>
              <a:rPr lang="it-IT" dirty="0"/>
              <a:t> la maggioranza dei voti, </a:t>
            </a:r>
            <a:r>
              <a:rPr lang="it-IT" dirty="0" smtClean="0"/>
              <a:t>questa </a:t>
            </a:r>
            <a:r>
              <a:rPr lang="it-IT" dirty="0"/>
              <a:t>è </a:t>
            </a:r>
            <a:r>
              <a:rPr lang="it-IT" dirty="0" smtClean="0"/>
              <a:t>l’unica </a:t>
            </a:r>
            <a:r>
              <a:rPr lang="it-IT" dirty="0"/>
              <a:t>legittimato alla contrattazione collettiva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  <a:p>
            <a:r>
              <a:rPr lang="it-IT" dirty="0" smtClean="0"/>
              <a:t>Problematiche in ordine alla libertà sindacale e libertà di pensiero e opinione</a:t>
            </a:r>
            <a:endParaRPr lang="it-IT" dirty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1314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Nlra</a:t>
            </a:r>
            <a:r>
              <a:rPr lang="it-IT" dirty="0" smtClean="0"/>
              <a:t>: oggetto della contrattazione collettiva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1192" y="2180496"/>
            <a:ext cx="11201077" cy="3920501"/>
          </a:xfrm>
        </p:spPr>
        <p:txBody>
          <a:bodyPr/>
          <a:lstStyle/>
          <a:p>
            <a:r>
              <a:rPr lang="it-IT" dirty="0" smtClean="0"/>
              <a:t>MANDATORY SUBJECTS: Non rifiutabili dall’</a:t>
            </a:r>
            <a:r>
              <a:rPr lang="it-IT" dirty="0" err="1" smtClean="0"/>
              <a:t>employer</a:t>
            </a:r>
            <a:r>
              <a:rPr lang="it-IT" dirty="0" smtClean="0"/>
              <a:t>, «</a:t>
            </a:r>
            <a:r>
              <a:rPr lang="it-IT" i="1" dirty="0" smtClean="0"/>
              <a:t>incidono </a:t>
            </a:r>
            <a:r>
              <a:rPr lang="it-IT" i="1" dirty="0"/>
              <a:t>in modo essenziale sui termini e le condizioni lavorative</a:t>
            </a:r>
            <a:r>
              <a:rPr lang="it-IT" dirty="0"/>
              <a:t>». </a:t>
            </a:r>
            <a:r>
              <a:rPr lang="it-IT" dirty="0" smtClean="0"/>
              <a:t>Tra </a:t>
            </a:r>
            <a:r>
              <a:rPr lang="it-IT" dirty="0"/>
              <a:t>queste: il salario ed altri compensi pecuniari, </a:t>
            </a:r>
            <a:r>
              <a:rPr lang="it-IT" dirty="0" smtClean="0"/>
              <a:t>la </a:t>
            </a:r>
            <a:r>
              <a:rPr lang="it-IT" dirty="0"/>
              <a:t>disciplina dell’orario di lavoro, comprensiva di ferie, permessi e </a:t>
            </a:r>
            <a:r>
              <a:rPr lang="it-IT" dirty="0" smtClean="0"/>
              <a:t>straordinario, tutele dal licenziamento illegittimo, i </a:t>
            </a:r>
            <a:r>
              <a:rPr lang="it-IT" i="1" dirty="0"/>
              <a:t>fringe benefit</a:t>
            </a:r>
            <a:r>
              <a:rPr lang="it-IT" dirty="0"/>
              <a:t>; altre condizioni di lavoro tra le quali la salute e la sicurezza dei lavoratori, le procedure di soluzione delle controversie, l’utilizzo di bacheche </a:t>
            </a:r>
            <a:r>
              <a:rPr lang="it-IT" dirty="0" smtClean="0"/>
              <a:t>sindacali.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PERMISSIVE SUBJECTS: </a:t>
            </a:r>
            <a:r>
              <a:rPr lang="it-IT" dirty="0"/>
              <a:t>pur non essendo direttamente connesse a quelle obbligatorie possono essere contrattate se entrambe le parti vi consentono. L’unico limite posto a riguardo è che il negoziato sulle stesse non possa protrarsi fino a determinare un </a:t>
            </a:r>
            <a:r>
              <a:rPr lang="it-IT" i="1" dirty="0"/>
              <a:t>impasse</a:t>
            </a:r>
            <a:r>
              <a:rPr lang="it-IT" dirty="0"/>
              <a:t> sulla conclusione dell’intero </a:t>
            </a:r>
            <a:r>
              <a:rPr lang="it-IT" dirty="0" smtClean="0"/>
              <a:t>CBA.</a:t>
            </a:r>
          </a:p>
          <a:p>
            <a:endParaRPr lang="it-IT" dirty="0" smtClean="0"/>
          </a:p>
          <a:p>
            <a:r>
              <a:rPr lang="it-IT" dirty="0" smtClean="0"/>
              <a:t>PROHIBITED SUBJECTS: Vietato contrattare su previsioni discriminatorie per sesso e colore, clausole limitative della concorrenza (</a:t>
            </a:r>
            <a:r>
              <a:rPr lang="it-IT" i="1" dirty="0" smtClean="0"/>
              <a:t>hot cargo </a:t>
            </a:r>
            <a:r>
              <a:rPr lang="it-IT" i="1" dirty="0" err="1" smtClean="0"/>
              <a:t>clause</a:t>
            </a:r>
            <a:r>
              <a:rPr lang="it-IT" dirty="0" smtClean="0"/>
              <a:t>) con altre imprese.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943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NRLA: Le </a:t>
            </a:r>
            <a:r>
              <a:rPr lang="it-IT" dirty="0" err="1" smtClean="0"/>
              <a:t>unfair</a:t>
            </a:r>
            <a:r>
              <a:rPr lang="it-IT" dirty="0" smtClean="0"/>
              <a:t> </a:t>
            </a:r>
            <a:r>
              <a:rPr lang="it-IT" dirty="0" err="1" smtClean="0"/>
              <a:t>labor</a:t>
            </a:r>
            <a:r>
              <a:rPr lang="it-IT" dirty="0" smtClean="0"/>
              <a:t> </a:t>
            </a:r>
            <a:r>
              <a:rPr lang="it-IT" dirty="0" err="1" smtClean="0"/>
              <a:t>practices</a:t>
            </a:r>
            <a:r>
              <a:rPr lang="it-IT" dirty="0" smtClean="0"/>
              <a:t> DATORIALI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(</a:t>
            </a:r>
            <a:r>
              <a:rPr lang="it-IT" dirty="0"/>
              <a:t>1) interferire con, limitare o esercitare poteri coercitivi sui lavoratori in relazione alla loro libertà di associazione sindacale</a:t>
            </a:r>
            <a:r>
              <a:rPr lang="it-IT" dirty="0" smtClean="0"/>
              <a:t>;</a:t>
            </a:r>
          </a:p>
          <a:p>
            <a:r>
              <a:rPr lang="it-IT" dirty="0" smtClean="0"/>
              <a:t>(</a:t>
            </a:r>
            <a:r>
              <a:rPr lang="it-IT" dirty="0"/>
              <a:t>2) controllare, finanziare o comunque sostenere un sindacato; </a:t>
            </a:r>
            <a:endParaRPr lang="it-IT" dirty="0" smtClean="0"/>
          </a:p>
          <a:p>
            <a:r>
              <a:rPr lang="it-IT" dirty="0" smtClean="0"/>
              <a:t>(</a:t>
            </a:r>
            <a:r>
              <a:rPr lang="it-IT" dirty="0"/>
              <a:t>3) incentivare o costringere i lavoratori ad iscriversi ad un sindacato </a:t>
            </a:r>
            <a:r>
              <a:rPr lang="it-IT" dirty="0" smtClean="0"/>
              <a:t>(salvo </a:t>
            </a:r>
            <a:r>
              <a:rPr lang="it-IT" i="1" dirty="0" smtClean="0"/>
              <a:t>union </a:t>
            </a:r>
            <a:r>
              <a:rPr lang="it-IT" i="1" dirty="0"/>
              <a:t>security </a:t>
            </a:r>
            <a:r>
              <a:rPr lang="it-IT" i="1" dirty="0" err="1"/>
              <a:t>agreement</a:t>
            </a:r>
            <a:r>
              <a:rPr lang="it-IT" dirty="0"/>
              <a:t>); </a:t>
            </a:r>
            <a:endParaRPr lang="it-IT" dirty="0" smtClean="0"/>
          </a:p>
          <a:p>
            <a:r>
              <a:rPr lang="it-IT" dirty="0" smtClean="0"/>
              <a:t>(</a:t>
            </a:r>
            <a:r>
              <a:rPr lang="it-IT" dirty="0"/>
              <a:t>4) licenziare o comunque discriminare un lavoratore che ha agito o testimoniato davanti alla NLRB in forza del NLRA; </a:t>
            </a:r>
            <a:endParaRPr lang="it-IT" dirty="0" smtClean="0"/>
          </a:p>
          <a:p>
            <a:r>
              <a:rPr lang="it-IT" dirty="0" smtClean="0"/>
              <a:t>(</a:t>
            </a:r>
            <a:r>
              <a:rPr lang="it-IT" dirty="0"/>
              <a:t>5) rifiutarsi di contrattare collettivamente con il rappresentante esclusivo scelto dai lavoratori in una delle sue unità produttive. 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20166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NLRA: UNFAIR LABOR PRACTICES SINDACALI	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(1</a:t>
            </a:r>
            <a:r>
              <a:rPr lang="it-IT" dirty="0"/>
              <a:t>) interferire con, limitare o esercitare poteri coercitivi sui lavoratori in relazione alla loro libertà di associazione sindacale</a:t>
            </a:r>
            <a:r>
              <a:rPr lang="it-IT" dirty="0" smtClean="0"/>
              <a:t>;</a:t>
            </a:r>
          </a:p>
          <a:p>
            <a:r>
              <a:rPr lang="it-IT" dirty="0" smtClean="0"/>
              <a:t>(</a:t>
            </a:r>
            <a:r>
              <a:rPr lang="it-IT" dirty="0"/>
              <a:t>2) indurre o tentare di indurre il datore di lavoro ad incentivare o ad imporre ai lavoratori di iscriversi ad un sindacato </a:t>
            </a:r>
            <a:r>
              <a:rPr lang="it-IT" dirty="0" smtClean="0"/>
              <a:t>(salvo </a:t>
            </a:r>
            <a:r>
              <a:rPr lang="it-IT" i="1" dirty="0" smtClean="0"/>
              <a:t>union </a:t>
            </a:r>
            <a:r>
              <a:rPr lang="it-IT" i="1" dirty="0"/>
              <a:t>security </a:t>
            </a:r>
            <a:r>
              <a:rPr lang="it-IT" i="1" dirty="0" err="1"/>
              <a:t>agreement</a:t>
            </a:r>
            <a:r>
              <a:rPr lang="it-IT" dirty="0" smtClean="0"/>
              <a:t>);</a:t>
            </a:r>
          </a:p>
          <a:p>
            <a:r>
              <a:rPr lang="it-IT" dirty="0" smtClean="0"/>
              <a:t>(</a:t>
            </a:r>
            <a:r>
              <a:rPr lang="it-IT" dirty="0"/>
              <a:t>3) rifiutarsi di contrattare collettivamente, se eletto rappresentate esclusivo in un’unità produttiva; </a:t>
            </a:r>
            <a:endParaRPr lang="it-IT" dirty="0" smtClean="0"/>
          </a:p>
          <a:p>
            <a:r>
              <a:rPr lang="it-IT" dirty="0" smtClean="0"/>
              <a:t>(</a:t>
            </a:r>
            <a:r>
              <a:rPr lang="it-IT" dirty="0"/>
              <a:t>4</a:t>
            </a:r>
            <a:r>
              <a:rPr lang="it-IT" dirty="0" smtClean="0"/>
              <a:t>) </a:t>
            </a:r>
            <a:r>
              <a:rPr lang="it-IT" dirty="0"/>
              <a:t>imporre contributi sindacali che la NLRB ritenga eccessivi ai lavoratori beneficiari di un CBA di cui lo stesso è parte</a:t>
            </a:r>
            <a:r>
              <a:rPr lang="it-IT" dirty="0" smtClean="0"/>
              <a:t>;</a:t>
            </a:r>
          </a:p>
          <a:p>
            <a:r>
              <a:rPr lang="it-IT" dirty="0" smtClean="0"/>
              <a:t>(</a:t>
            </a:r>
            <a:r>
              <a:rPr lang="it-IT" dirty="0"/>
              <a:t>5</a:t>
            </a:r>
            <a:r>
              <a:rPr lang="it-IT" dirty="0" smtClean="0"/>
              <a:t>) </a:t>
            </a:r>
            <a:r>
              <a:rPr lang="it-IT" dirty="0"/>
              <a:t>disporre picchetti per vedersi riconoscere rappresentante esclusivo dal lavoratore in luogo di un altro già esistente o, comunque, senza aver prima aver iniziato il procedimento per il proprio riconoscimento.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468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NLRA: UNFAIR LABOR PRACTICES SINDACALI e </a:t>
            </a:r>
            <a:r>
              <a:rPr lang="it-IT" dirty="0" err="1" smtClean="0"/>
              <a:t>DATORIALi</a:t>
            </a:r>
            <a:r>
              <a:rPr lang="it-IT" dirty="0" smtClean="0"/>
              <a:t>	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(1) espressione e diffusione tra i lavoratori di opinioni contrarie alla controparte della contrattazione collettiva che contengano minacce di rappresaglia o promessa di vantaggi ai </a:t>
            </a:r>
            <a:r>
              <a:rPr lang="it-IT" dirty="0" smtClean="0"/>
              <a:t>lavoratori</a:t>
            </a:r>
          </a:p>
          <a:p>
            <a:endParaRPr lang="it-IT" dirty="0" smtClean="0"/>
          </a:p>
          <a:p>
            <a:r>
              <a:rPr lang="it-IT" dirty="0" smtClean="0"/>
              <a:t>(2) </a:t>
            </a:r>
            <a:r>
              <a:rPr lang="it-IT" dirty="0"/>
              <a:t>disdettare o richiedere unilateralmente la modifica del contratto collettivo già concluso prima della sua scadenza o, comunque, senza aver dato un preavviso di 60 giorni alla controparte e di 30 giorni alla Commissione di Conciliazione istituita presso la NLRB</a:t>
            </a:r>
            <a:r>
              <a:rPr lang="it-IT" dirty="0" smtClean="0"/>
              <a:t>.</a:t>
            </a:r>
            <a:r>
              <a:rPr lang="it-IT" dirty="0"/>
              <a:t> </a:t>
            </a:r>
            <a:r>
              <a:rPr lang="it-IT" dirty="0" smtClean="0"/>
              <a:t>(clausola di raffreddamento)</a:t>
            </a:r>
          </a:p>
        </p:txBody>
      </p:sp>
    </p:spTree>
    <p:extLst>
      <p:ext uri="{BB962C8B-B14F-4D97-AF65-F5344CB8AC3E}">
        <p14:creationId xmlns:p14="http://schemas.microsoft.com/office/powerpoint/2010/main" val="418530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RELAZIONI INDUSTRIALI: NOZIONE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i="1" dirty="0" smtClean="0"/>
              <a:t>«Norme formali ed informali che regolamentano l’impiego dei lavoratori e dei diversi metodi scelti o accettati dagli attori: organizzazioni e rappresentanze dei lavoratori, imprenditori e loro organizzazioni, Governo»</a:t>
            </a:r>
          </a:p>
          <a:p>
            <a:pPr marL="0" indent="0" algn="r">
              <a:buNone/>
            </a:pPr>
            <a:r>
              <a:rPr lang="it-IT" cap="small" dirty="0" smtClean="0"/>
              <a:t>G. </a:t>
            </a:r>
            <a:r>
              <a:rPr lang="it-IT" cap="small" dirty="0" err="1" smtClean="0"/>
              <a:t>Falasca</a:t>
            </a:r>
            <a:r>
              <a:rPr lang="it-IT" dirty="0" smtClean="0"/>
              <a:t>, Manuale di Relazioni Industriali, 2012.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790330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</a:t>
            </a:r>
            <a:r>
              <a:rPr lang="it-IT" dirty="0" err="1" smtClean="0"/>
              <a:t>collective</a:t>
            </a:r>
            <a:r>
              <a:rPr lang="it-IT" dirty="0" smtClean="0"/>
              <a:t> </a:t>
            </a:r>
            <a:r>
              <a:rPr lang="it-IT" dirty="0" err="1" smtClean="0"/>
              <a:t>bargaining</a:t>
            </a:r>
            <a:r>
              <a:rPr lang="it-IT" dirty="0" smtClean="0"/>
              <a:t> </a:t>
            </a:r>
            <a:r>
              <a:rPr lang="it-IT" dirty="0" err="1" smtClean="0"/>
              <a:t>agreement</a:t>
            </a:r>
            <a:r>
              <a:rPr lang="it-IT" dirty="0" smtClean="0"/>
              <a:t>: iter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1) ELEZIONE DELL’EXCLUSIVE REPRESENTATVE</a:t>
            </a:r>
          </a:p>
          <a:p>
            <a:pPr marL="666900" lvl="1" indent="-342900">
              <a:buFont typeface="+mj-lt"/>
              <a:buAutoNum type="alphaUcPeriod"/>
            </a:pPr>
            <a:r>
              <a:rPr lang="it-IT" dirty="0" smtClean="0"/>
              <a:t>INDIVIDUAZIONE DELLA BARGAINING UNIT: </a:t>
            </a:r>
            <a:r>
              <a:rPr lang="it-IT" dirty="0"/>
              <a:t>U</a:t>
            </a:r>
            <a:r>
              <a:rPr lang="it-IT" dirty="0" smtClean="0"/>
              <a:t>nità </a:t>
            </a:r>
            <a:r>
              <a:rPr lang="it-IT" dirty="0"/>
              <a:t>produttiva “adeguata”. </a:t>
            </a:r>
            <a:r>
              <a:rPr lang="it-IT" dirty="0" smtClean="0"/>
              <a:t>Ex: </a:t>
            </a:r>
            <a:r>
              <a:rPr lang="it-IT" dirty="0"/>
              <a:t>la contrattazione pregressa, l’omogeneità del gruppo di lavoratori, l’esistenza di un interesse di “comunità”, </a:t>
            </a:r>
            <a:r>
              <a:rPr lang="it-IT" dirty="0" smtClean="0"/>
              <a:t>omogeneità della qualifica</a:t>
            </a:r>
            <a:r>
              <a:rPr lang="it-IT" dirty="0"/>
              <a:t>, salario o condizioni di </a:t>
            </a:r>
            <a:r>
              <a:rPr lang="it-IT" dirty="0" smtClean="0"/>
              <a:t>lavoro.</a:t>
            </a:r>
          </a:p>
          <a:p>
            <a:pPr marL="666900" lvl="1" indent="-342900">
              <a:buFont typeface="+mj-lt"/>
              <a:buAutoNum type="alphaUcPeriod"/>
            </a:pPr>
            <a:r>
              <a:rPr lang="it-IT" dirty="0" smtClean="0"/>
              <a:t>CARD CHECK RECOGNITION: Una </a:t>
            </a:r>
            <a:r>
              <a:rPr lang="it-IT" i="1" dirty="0" smtClean="0"/>
              <a:t>union</a:t>
            </a:r>
            <a:r>
              <a:rPr lang="it-IT" dirty="0" smtClean="0"/>
              <a:t> presenta le deleghe sindacali (</a:t>
            </a:r>
            <a:r>
              <a:rPr lang="it-IT" i="1" dirty="0" smtClean="0"/>
              <a:t>card </a:t>
            </a:r>
            <a:r>
              <a:rPr lang="it-IT" i="1" dirty="0" err="1" smtClean="0"/>
              <a:t>checks</a:t>
            </a:r>
            <a:r>
              <a:rPr lang="it-IT" dirty="0" smtClean="0"/>
              <a:t>) della maggioranza assoluta dei lavoratori </a:t>
            </a:r>
            <a:r>
              <a:rPr lang="it-IT" dirty="0"/>
              <a:t>nella </a:t>
            </a:r>
            <a:r>
              <a:rPr lang="it-IT" i="1" dirty="0" err="1"/>
              <a:t>bargaining</a:t>
            </a:r>
            <a:r>
              <a:rPr lang="it-IT" i="1" dirty="0"/>
              <a:t> </a:t>
            </a:r>
            <a:r>
              <a:rPr lang="it-IT" i="1" dirty="0" err="1"/>
              <a:t>unit</a:t>
            </a:r>
            <a:r>
              <a:rPr lang="it-IT" dirty="0" smtClean="0"/>
              <a:t>.</a:t>
            </a:r>
          </a:p>
          <a:p>
            <a:pPr marL="666900" lvl="1" indent="-342900">
              <a:buFont typeface="+mj-lt"/>
              <a:buAutoNum type="alphaUcPeriod"/>
            </a:pPr>
            <a:r>
              <a:rPr lang="it-IT" dirty="0" smtClean="0"/>
              <a:t>(oppure) ELEZIONI SOTTO LA SUPERVISIONE DELLA NLRB: Scrutinio segreto, indetta dalla NLBR su richiesta del 30% dei lavoratori nella </a:t>
            </a:r>
            <a:r>
              <a:rPr lang="it-IT" i="1" dirty="0" err="1" smtClean="0"/>
              <a:t>bargaining</a:t>
            </a:r>
            <a:r>
              <a:rPr lang="it-IT" i="1" dirty="0" smtClean="0"/>
              <a:t> </a:t>
            </a:r>
            <a:r>
              <a:rPr lang="it-IT" i="1" dirty="0" err="1" smtClean="0"/>
              <a:t>unit</a:t>
            </a:r>
            <a:r>
              <a:rPr lang="it-IT" dirty="0" smtClean="0"/>
              <a:t>.</a:t>
            </a:r>
          </a:p>
          <a:p>
            <a:pPr marL="324000" lvl="1" indent="0">
              <a:buNone/>
            </a:pPr>
            <a:r>
              <a:rPr lang="it-IT" dirty="0"/>
              <a:t>		</a:t>
            </a:r>
            <a:r>
              <a:rPr lang="it-IT" dirty="0" smtClean="0"/>
              <a:t>N.B. I lavoratori possono </a:t>
            </a:r>
            <a:r>
              <a:rPr lang="it-IT" dirty="0"/>
              <a:t>non solo scegliere tra le organizzazioni candidatesi ma anche indicare “nessuno” come propria </a:t>
            </a:r>
            <a:r>
              <a:rPr lang="it-IT" dirty="0" smtClean="0"/>
              <a:t>preferenza</a:t>
            </a:r>
            <a:r>
              <a:rPr lang="it-IT" dirty="0"/>
              <a:t>, </a:t>
            </a:r>
            <a:r>
              <a:rPr lang="it-IT" u="sng" dirty="0"/>
              <a:t>con il risultato che quando tale opzione risulti maggioritaria non ci sarà contratto </a:t>
            </a:r>
            <a:r>
              <a:rPr lang="it-IT" u="sng" dirty="0" smtClean="0"/>
              <a:t>collettivo</a:t>
            </a:r>
            <a:r>
              <a:rPr lang="it-IT" dirty="0" smtClean="0"/>
              <a:t>.</a:t>
            </a:r>
          </a:p>
          <a:p>
            <a:pPr marL="666900" lvl="1" indent="-342900">
              <a:buFont typeface="+mj-lt"/>
              <a:buAutoNum type="alphaUcPeriod"/>
            </a:pPr>
            <a:endParaRPr lang="it-IT" dirty="0" smtClean="0"/>
          </a:p>
          <a:p>
            <a:pPr marL="666900" lvl="1" indent="-342900">
              <a:buFont typeface="+mj-lt"/>
              <a:buAutoNum type="alphaU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9577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</a:t>
            </a:r>
            <a:r>
              <a:rPr lang="it-IT" dirty="0" err="1" smtClean="0"/>
              <a:t>collective</a:t>
            </a:r>
            <a:r>
              <a:rPr lang="it-IT" dirty="0" smtClean="0"/>
              <a:t> </a:t>
            </a:r>
            <a:r>
              <a:rPr lang="it-IT" dirty="0" err="1" smtClean="0"/>
              <a:t>bargaining</a:t>
            </a:r>
            <a:r>
              <a:rPr lang="it-IT" dirty="0" smtClean="0"/>
              <a:t> </a:t>
            </a:r>
            <a:r>
              <a:rPr lang="it-IT" dirty="0" err="1" smtClean="0"/>
              <a:t>agreement</a:t>
            </a:r>
            <a:r>
              <a:rPr lang="it-IT" dirty="0" smtClean="0"/>
              <a:t>: iter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2</a:t>
            </a:r>
            <a:r>
              <a:rPr lang="it-IT" dirty="0" smtClean="0"/>
              <a:t>) CONTRATTAZIONE</a:t>
            </a:r>
          </a:p>
          <a:p>
            <a:pPr marL="666900" lvl="1" indent="-342900">
              <a:buFont typeface="+mj-lt"/>
              <a:buAutoNum type="alphaUcPeriod"/>
            </a:pPr>
            <a:r>
              <a:rPr lang="it-IT" dirty="0"/>
              <a:t>I</a:t>
            </a:r>
            <a:r>
              <a:rPr lang="it-IT" dirty="0" smtClean="0"/>
              <a:t>l </a:t>
            </a:r>
            <a:r>
              <a:rPr lang="it-IT" dirty="0"/>
              <a:t>contenuto dell’obbligazione di contrattare comprenda solamente l’incontrarsi ed il </a:t>
            </a:r>
            <a:r>
              <a:rPr lang="it-IT" dirty="0" smtClean="0"/>
              <a:t>consultarsi sulle </a:t>
            </a:r>
            <a:r>
              <a:rPr lang="it-IT" i="1" dirty="0" err="1" smtClean="0"/>
              <a:t>mandatory</a:t>
            </a:r>
            <a:r>
              <a:rPr lang="it-IT" i="1" dirty="0" smtClean="0"/>
              <a:t> </a:t>
            </a:r>
            <a:r>
              <a:rPr lang="it-IT" dirty="0" err="1" smtClean="0"/>
              <a:t>subjects</a:t>
            </a:r>
            <a:r>
              <a:rPr lang="it-IT" dirty="0" smtClean="0"/>
              <a:t>.</a:t>
            </a:r>
          </a:p>
          <a:p>
            <a:pPr marL="666900" lvl="1" indent="-342900">
              <a:buFont typeface="+mj-lt"/>
              <a:buAutoNum type="alphaUcPeriod"/>
            </a:pPr>
            <a:r>
              <a:rPr lang="it-IT" dirty="0" smtClean="0"/>
              <a:t>Obbligo di incontrarsi </a:t>
            </a:r>
            <a:r>
              <a:rPr lang="it-IT" dirty="0"/>
              <a:t>secondo tempistiche ragionevoli, </a:t>
            </a:r>
            <a:r>
              <a:rPr lang="it-IT" dirty="0" smtClean="0"/>
              <a:t>di </a:t>
            </a:r>
            <a:r>
              <a:rPr lang="it-IT" dirty="0"/>
              <a:t>partecipare attivamente alla contrattazione formulando proposte e controproposte (e non limitarsi a ad ascoltare e rigettare le richieste</a:t>
            </a:r>
            <a:r>
              <a:rPr lang="it-IT" dirty="0" smtClean="0"/>
              <a:t>).</a:t>
            </a:r>
          </a:p>
          <a:p>
            <a:pPr marL="666900" lvl="1" indent="-342900">
              <a:buFont typeface="+mj-lt"/>
              <a:buAutoNum type="alphaUcPeriod"/>
            </a:pPr>
            <a:r>
              <a:rPr lang="it-IT" dirty="0" smtClean="0"/>
              <a:t>Divieto di comportamenti </a:t>
            </a:r>
            <a:r>
              <a:rPr lang="it-IT" dirty="0"/>
              <a:t>meramente dilatori e </a:t>
            </a:r>
            <a:r>
              <a:rPr lang="it-IT" dirty="0" smtClean="0"/>
              <a:t>dovere di condivisione di ogni </a:t>
            </a:r>
            <a:r>
              <a:rPr lang="it-IT" dirty="0"/>
              <a:t>informazione </a:t>
            </a:r>
            <a:r>
              <a:rPr lang="it-IT" dirty="0" smtClean="0"/>
              <a:t>rilevante.</a:t>
            </a:r>
          </a:p>
          <a:p>
            <a:pPr marL="666900" lvl="1" indent="-342900">
              <a:buFont typeface="+mj-lt"/>
              <a:buAutoNum type="alphaUcPeriod"/>
            </a:pPr>
            <a:r>
              <a:rPr lang="it-IT" dirty="0"/>
              <a:t>Eventuali </a:t>
            </a:r>
            <a:r>
              <a:rPr lang="it-IT" i="1" dirty="0"/>
              <a:t>impasse</a:t>
            </a:r>
            <a:r>
              <a:rPr lang="it-IT" dirty="0"/>
              <a:t> nella contrattazione possono essere risolti rivolgendosi al </a:t>
            </a:r>
            <a:r>
              <a:rPr lang="it-IT" i="1" dirty="0"/>
              <a:t>Federal </a:t>
            </a:r>
            <a:r>
              <a:rPr lang="it-IT" i="1" dirty="0" err="1"/>
              <a:t>Mediation</a:t>
            </a:r>
            <a:r>
              <a:rPr lang="it-IT" i="1" dirty="0"/>
              <a:t> and </a:t>
            </a:r>
            <a:r>
              <a:rPr lang="it-IT" i="1" dirty="0" err="1"/>
              <a:t>Conciliation</a:t>
            </a:r>
            <a:r>
              <a:rPr lang="it-IT" i="1" dirty="0"/>
              <a:t> Service</a:t>
            </a:r>
            <a:r>
              <a:rPr lang="it-IT" dirty="0"/>
              <a:t> ed il ricorso a strumenti conflittuali è possibile solo dopo una periodo di raffreddamento di sessanta </a:t>
            </a:r>
            <a:r>
              <a:rPr lang="it-IT" dirty="0" smtClean="0"/>
              <a:t>giorni.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8428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</a:t>
            </a:r>
            <a:r>
              <a:rPr lang="it-IT" dirty="0" err="1" smtClean="0"/>
              <a:t>collective</a:t>
            </a:r>
            <a:r>
              <a:rPr lang="it-IT" dirty="0" smtClean="0"/>
              <a:t> </a:t>
            </a:r>
            <a:r>
              <a:rPr lang="it-IT" dirty="0" err="1" smtClean="0"/>
              <a:t>bargaining</a:t>
            </a:r>
            <a:r>
              <a:rPr lang="it-IT" dirty="0" smtClean="0"/>
              <a:t> </a:t>
            </a:r>
            <a:r>
              <a:rPr lang="it-IT" dirty="0" err="1" smtClean="0"/>
              <a:t>agreement</a:t>
            </a:r>
            <a:r>
              <a:rPr lang="it-IT" dirty="0" smtClean="0"/>
              <a:t>: iter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3</a:t>
            </a:r>
            <a:r>
              <a:rPr lang="it-IT" dirty="0" smtClean="0"/>
              <a:t>) CONCLUSIONE</a:t>
            </a:r>
          </a:p>
          <a:p>
            <a:pPr marL="666900" lvl="1" indent="-342900">
              <a:buFont typeface="+mj-lt"/>
              <a:buAutoNum type="alphaUcPeriod"/>
            </a:pPr>
            <a:r>
              <a:rPr lang="it-IT" dirty="0"/>
              <a:t>I</a:t>
            </a:r>
            <a:r>
              <a:rPr lang="it-IT" dirty="0" smtClean="0"/>
              <a:t>l </a:t>
            </a:r>
            <a:r>
              <a:rPr lang="it-IT" dirty="0"/>
              <a:t>CBA dura per tutto il periodo previsto dallo </a:t>
            </a:r>
            <a:r>
              <a:rPr lang="it-IT" dirty="0" smtClean="0"/>
              <a:t>stesso.</a:t>
            </a:r>
          </a:p>
          <a:p>
            <a:pPr marL="666900" lvl="1" indent="-342900">
              <a:buFont typeface="+mj-lt"/>
              <a:buAutoNum type="alphaUcPeriod"/>
            </a:pPr>
            <a:r>
              <a:rPr lang="it-IT" dirty="0" smtClean="0"/>
              <a:t>Assenza di obbligo di pubblicazione, è un documento «privato»</a:t>
            </a:r>
          </a:p>
          <a:p>
            <a:pPr marL="666900" lvl="1" indent="-342900">
              <a:buFont typeface="+mj-lt"/>
              <a:buAutoNum type="alphaUcPeriod"/>
            </a:pPr>
            <a:r>
              <a:rPr lang="it-IT" dirty="0" smtClean="0"/>
              <a:t>Divieto di svolgere </a:t>
            </a:r>
            <a:r>
              <a:rPr lang="it-IT" dirty="0"/>
              <a:t>nuove elezioni del rappresentante esclusivo per un periodo di tre anni </a:t>
            </a:r>
            <a:r>
              <a:rPr lang="it-IT" dirty="0" smtClean="0"/>
              <a:t>SALVO le </a:t>
            </a:r>
            <a:r>
              <a:rPr lang="it-IT" dirty="0"/>
              <a:t>condizioni in cui era stato stipulato siano radicalmente </a:t>
            </a:r>
            <a:r>
              <a:rPr lang="it-IT" dirty="0" smtClean="0"/>
              <a:t>mutate oppure </a:t>
            </a:r>
            <a:r>
              <a:rPr lang="it-IT" dirty="0"/>
              <a:t>l’estinzione del sindacato firmatario, il cambiamento sostanziale dell’attività imprenditoriale, le previsioni discriminatorie contenute nel contratto, le clausole che consentono il recesso unilaterale di una parte, la mancanza di forma scritta o di sottoscrizione del </a:t>
            </a:r>
            <a:r>
              <a:rPr lang="it-IT" dirty="0" smtClean="0"/>
              <a:t>CBA.</a:t>
            </a:r>
          </a:p>
          <a:p>
            <a:pPr marL="666900" lvl="1" indent="-342900">
              <a:buFont typeface="+mj-lt"/>
              <a:buAutoNum type="alphaUcPeriod"/>
            </a:pPr>
            <a:r>
              <a:rPr lang="it-IT" dirty="0" smtClean="0"/>
              <a:t>Clausole di pace sociale e raffreddamento.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3988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Previsioni tipiche del </a:t>
            </a:r>
            <a:r>
              <a:rPr lang="it-IT" dirty="0" err="1" smtClean="0"/>
              <a:t>cba</a:t>
            </a:r>
            <a:r>
              <a:rPr lang="it-IT" dirty="0" smtClean="0"/>
              <a:t>: FCA US LLC - UAW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it-IT" dirty="0" smtClean="0"/>
              <a:t>RECOGNITION</a:t>
            </a:r>
          </a:p>
          <a:p>
            <a:r>
              <a:rPr lang="it-IT" dirty="0" smtClean="0"/>
              <a:t>NO STRIKE OR LOCKOUT</a:t>
            </a:r>
          </a:p>
          <a:p>
            <a:r>
              <a:rPr lang="it-IT" dirty="0" smtClean="0"/>
              <a:t>UNION SECURITY</a:t>
            </a:r>
          </a:p>
          <a:p>
            <a:r>
              <a:rPr lang="it-IT" dirty="0" smtClean="0"/>
              <a:t>REPRESENTATION</a:t>
            </a:r>
          </a:p>
          <a:p>
            <a:r>
              <a:rPr lang="it-IT" dirty="0" smtClean="0"/>
              <a:t>GRIEVANCE PROCEDURE</a:t>
            </a:r>
          </a:p>
          <a:p>
            <a:r>
              <a:rPr lang="it-IT" dirty="0" smtClean="0"/>
              <a:t>DISCHARGE AND DISCIPLINE: esclusione dell’</a:t>
            </a:r>
            <a:r>
              <a:rPr lang="it-IT" i="1" dirty="0" err="1" smtClean="0"/>
              <a:t>at-will</a:t>
            </a:r>
            <a:r>
              <a:rPr lang="it-IT" i="1" dirty="0" smtClean="0"/>
              <a:t> </a:t>
            </a:r>
            <a:r>
              <a:rPr lang="it-IT" i="1" dirty="0" err="1" smtClean="0"/>
              <a:t>employment</a:t>
            </a:r>
            <a:r>
              <a:rPr lang="it-IT" i="1" dirty="0" smtClean="0"/>
              <a:t> </a:t>
            </a:r>
            <a:r>
              <a:rPr lang="it-IT" dirty="0" smtClean="0"/>
              <a:t>nei settori coperti </a:t>
            </a:r>
            <a:r>
              <a:rPr lang="it-IT" smtClean="0"/>
              <a:t>da CBA (12,3%)</a:t>
            </a:r>
            <a:endParaRPr lang="it-IT" dirty="0" smtClean="0"/>
          </a:p>
          <a:p>
            <a:r>
              <a:rPr lang="it-IT" dirty="0" smtClean="0"/>
              <a:t>WORK STANDARDS</a:t>
            </a:r>
          </a:p>
          <a:p>
            <a:r>
              <a:rPr lang="it-IT" dirty="0" smtClean="0"/>
              <a:t>SENIORITY </a:t>
            </a:r>
          </a:p>
          <a:p>
            <a:r>
              <a:rPr lang="it-IT" dirty="0" smtClean="0"/>
              <a:t>LAYOFF</a:t>
            </a:r>
          </a:p>
          <a:p>
            <a:r>
              <a:rPr lang="it-IT" dirty="0" smtClean="0"/>
              <a:t>WORKING HOURS</a:t>
            </a:r>
          </a:p>
          <a:p>
            <a:r>
              <a:rPr lang="it-IT" dirty="0" smtClean="0"/>
              <a:t>HOLIDAY PAY</a:t>
            </a:r>
          </a:p>
          <a:p>
            <a:r>
              <a:rPr lang="it-IT" dirty="0" smtClean="0"/>
              <a:t>UNION BULLETIN BOARDS</a:t>
            </a:r>
          </a:p>
          <a:p>
            <a:r>
              <a:rPr lang="it-IT" dirty="0" smtClean="0"/>
              <a:t>WAGES</a:t>
            </a:r>
          </a:p>
        </p:txBody>
      </p:sp>
    </p:spTree>
    <p:extLst>
      <p:ext uri="{BB962C8B-B14F-4D97-AF65-F5344CB8AC3E}">
        <p14:creationId xmlns:p14="http://schemas.microsoft.com/office/powerpoint/2010/main" val="20928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RELAZIONI INDUSTRIALI: ATTORI e risultato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ATTORI</a:t>
            </a:r>
          </a:p>
          <a:p>
            <a:pPr lvl="1"/>
            <a:r>
              <a:rPr lang="it-IT" dirty="0"/>
              <a:t>I sindacati </a:t>
            </a:r>
          </a:p>
          <a:p>
            <a:pPr lvl="1"/>
            <a:r>
              <a:rPr lang="it-IT" dirty="0"/>
              <a:t>Organizzazioni dei Datori di Lavoro </a:t>
            </a:r>
          </a:p>
          <a:p>
            <a:pPr lvl="1"/>
            <a:r>
              <a:rPr lang="it-IT" dirty="0"/>
              <a:t>Esecutivo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RISULTATO: La Contrattazione Collettiva</a:t>
            </a:r>
          </a:p>
        </p:txBody>
      </p:sp>
    </p:spTree>
    <p:extLst>
      <p:ext uri="{BB962C8B-B14F-4D97-AF65-F5344CB8AC3E}">
        <p14:creationId xmlns:p14="http://schemas.microsoft.com/office/powerpoint/2010/main" val="2430363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RELAZIONI INDUSTRIALI: Modelli	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err="1" smtClean="0"/>
              <a:t>Adversarial</a:t>
            </a:r>
            <a:r>
              <a:rPr lang="it-IT" b="1" dirty="0" smtClean="0"/>
              <a:t> Model </a:t>
            </a:r>
            <a:r>
              <a:rPr lang="it-IT" dirty="0" smtClean="0"/>
              <a:t>(tradizionale): Gli attori delle relazioni industriali hanno obbiettivi ed interessi opposti, pertanto ciascun guadagno di una parte (</a:t>
            </a:r>
            <a:r>
              <a:rPr lang="it-IT" i="1" dirty="0" smtClean="0"/>
              <a:t>gain</a:t>
            </a:r>
            <a:r>
              <a:rPr lang="it-IT" dirty="0" smtClean="0"/>
              <a:t>) corrisponde una perdita dell’altra (</a:t>
            </a:r>
            <a:r>
              <a:rPr lang="it-IT" i="1" dirty="0" err="1" smtClean="0"/>
              <a:t>loss</a:t>
            </a:r>
            <a:r>
              <a:rPr lang="it-IT" dirty="0" smtClean="0"/>
              <a:t>).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b="1" dirty="0" smtClean="0"/>
              <a:t>Collaborative Model </a:t>
            </a:r>
            <a:r>
              <a:rPr lang="it-IT" dirty="0" smtClean="0"/>
              <a:t>(moderno): Entrambe le parti cooperano per la soluzione concordata delle questioni oggetto delle relazioni industriali, </a:t>
            </a:r>
            <a:r>
              <a:rPr lang="it-IT" i="1" dirty="0" smtClean="0"/>
              <a:t>joint </a:t>
            </a:r>
            <a:r>
              <a:rPr lang="it-IT" i="1" dirty="0" err="1" smtClean="0"/>
              <a:t>problem-solving</a:t>
            </a:r>
            <a:r>
              <a:rPr lang="it-IT" i="1" dirty="0" smtClean="0"/>
              <a:t> </a:t>
            </a:r>
            <a:r>
              <a:rPr lang="it-IT" i="1" dirty="0" err="1" smtClean="0"/>
              <a:t>strategy</a:t>
            </a:r>
            <a:r>
              <a:rPr lang="it-IT" i="1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0758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RELAZIONI INDUSTRIALI: Il modello «suggerito» dall'UE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Assenza di potere di «armonizzazione» in materia di relazioni industriali dell’UE</a:t>
            </a:r>
          </a:p>
          <a:p>
            <a:endParaRPr lang="it-IT" dirty="0" smtClean="0"/>
          </a:p>
          <a:p>
            <a:r>
              <a:rPr lang="it-IT" dirty="0" smtClean="0"/>
              <a:t>Il modello preferito dal legislatore europeo è il </a:t>
            </a:r>
            <a:r>
              <a:rPr lang="it-IT" i="1" dirty="0" smtClean="0"/>
              <a:t>collaborative model</a:t>
            </a:r>
          </a:p>
          <a:p>
            <a:endParaRPr lang="it-IT" dirty="0"/>
          </a:p>
          <a:p>
            <a:r>
              <a:rPr lang="it-IT" dirty="0" smtClean="0"/>
              <a:t>In Italia permane per lo più un modello conflittuale di relazioni industriali, corretto da interventi </a:t>
            </a:r>
            <a:r>
              <a:rPr lang="it-IT" i="1" dirty="0" smtClean="0"/>
              <a:t>una tantum </a:t>
            </a:r>
            <a:r>
              <a:rPr lang="it-IT" dirty="0" smtClean="0"/>
              <a:t>delle direttive UE e dal progressivo rafforzamento della bilateralità</a:t>
            </a:r>
          </a:p>
          <a:p>
            <a:endParaRPr lang="it-IT" dirty="0" smtClean="0"/>
          </a:p>
          <a:p>
            <a:r>
              <a:rPr lang="it-IT" dirty="0" smtClean="0"/>
              <a:t>Es. Doveri di informazione e </a:t>
            </a:r>
            <a:r>
              <a:rPr lang="it-IT" smtClean="0"/>
              <a:t>consultazione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3842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MODELLO DI RELAZIONI INDUSTRIALI USA-ITALIA: analogie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i="1" dirty="0" smtClean="0"/>
              <a:t>«</a:t>
            </a:r>
            <a:r>
              <a:rPr lang="it-IT" i="1" dirty="0" err="1" smtClean="0"/>
              <a:t>Adversarial</a:t>
            </a:r>
            <a:r>
              <a:rPr lang="it-IT" i="1" dirty="0" smtClean="0"/>
              <a:t> model: </a:t>
            </a:r>
            <a:r>
              <a:rPr lang="it-IT" dirty="0" smtClean="0"/>
              <a:t>ciascuna </a:t>
            </a:r>
            <a:r>
              <a:rPr lang="it-IT" dirty="0"/>
              <a:t>parte rappresenta i propri interessi come radicalmente opposti all’altra. In concreto, ciò significa che il datore di lavoro non può sostenere uno dei sindacati che intendono partecipare alla contrattazione collettiva, che i dirigenti non hanno diritto ad organizzarsi in sindacati e che i lavoratori non hanno diritto di partecipare alle decisioni </a:t>
            </a:r>
            <a:r>
              <a:rPr lang="it-IT" dirty="0" smtClean="0"/>
              <a:t>dell’impresa.»</a:t>
            </a:r>
          </a:p>
          <a:p>
            <a:pPr marL="0" indent="0" algn="r">
              <a:buNone/>
            </a:pPr>
            <a:r>
              <a:rPr lang="en-US" cap="small" dirty="0"/>
              <a:t>S. </a:t>
            </a:r>
            <a:r>
              <a:rPr lang="en-US" cap="small" dirty="0" err="1"/>
              <a:t>Estreicher</a:t>
            </a:r>
            <a:r>
              <a:rPr lang="en-US" cap="small" dirty="0"/>
              <a:t>, G. Lester</a:t>
            </a:r>
            <a:r>
              <a:rPr lang="en-US" dirty="0"/>
              <a:t>, </a:t>
            </a:r>
            <a:r>
              <a:rPr lang="en-US" i="1" dirty="0"/>
              <a:t>Employment </a:t>
            </a:r>
            <a:r>
              <a:rPr lang="en-US" i="1" dirty="0" smtClean="0"/>
              <a:t>Law</a:t>
            </a:r>
            <a:r>
              <a:rPr lang="en-US" dirty="0" smtClean="0"/>
              <a:t>, 2008.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11366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MODELLO DI RELAZIONI INDUSTRIALI USA-ITALIA: GLI ATTORI</a:t>
            </a:r>
            <a:endParaRPr lang="it-IT" dirty="0"/>
          </a:p>
        </p:txBody>
      </p:sp>
      <p:graphicFrame>
        <p:nvGraphicFramePr>
          <p:cNvPr id="9" name="Segnaposto contenut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2099298"/>
              </p:ext>
            </p:extLst>
          </p:nvPr>
        </p:nvGraphicFramePr>
        <p:xfrm>
          <a:off x="581025" y="2181225"/>
          <a:ext cx="11029782" cy="44703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76594"/>
                <a:gridCol w="3676594"/>
                <a:gridCol w="3676594"/>
              </a:tblGrid>
              <a:tr h="1002428"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ITALIA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USA</a:t>
                      </a:r>
                      <a:endParaRPr lang="it-IT" dirty="0"/>
                    </a:p>
                  </a:txBody>
                  <a:tcPr/>
                </a:tc>
              </a:tr>
              <a:tr h="1002428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PARTE</a:t>
                      </a:r>
                      <a:r>
                        <a:rPr lang="it-IT" baseline="0" dirty="0" smtClean="0"/>
                        <a:t> SINDACALE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Sindacato confederale (CGIL, CISL, UIL), di categoria (FIOM, FIM,</a:t>
                      </a:r>
                      <a:r>
                        <a:rPr lang="it-IT" baseline="0" dirty="0" smtClean="0"/>
                        <a:t> UILM)</a:t>
                      </a:r>
                      <a:r>
                        <a:rPr lang="it-IT" dirty="0" smtClean="0"/>
                        <a:t>,</a:t>
                      </a:r>
                      <a:r>
                        <a:rPr lang="it-IT" baseline="0" dirty="0" smtClean="0"/>
                        <a:t> rappresentanza territoriale, rappresentanza aziendale (RSA, RSU)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Sindacato</a:t>
                      </a:r>
                      <a:r>
                        <a:rPr lang="it-IT" baseline="0" dirty="0" smtClean="0"/>
                        <a:t> di categoria </a:t>
                      </a:r>
                    </a:p>
                    <a:p>
                      <a:pPr algn="ctr"/>
                      <a:r>
                        <a:rPr lang="it-IT" baseline="0" dirty="0" smtClean="0"/>
                        <a:t>(ex. UAW)</a:t>
                      </a:r>
                      <a:endParaRPr lang="it-IT" dirty="0"/>
                    </a:p>
                  </a:txBody>
                  <a:tcPr/>
                </a:tc>
              </a:tr>
              <a:tr h="1002428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PARTE DATORIALE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Confindustria,</a:t>
                      </a:r>
                      <a:r>
                        <a:rPr lang="it-IT" baseline="0" dirty="0" smtClean="0"/>
                        <a:t> Confcommercio, etc.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Azienda</a:t>
                      </a:r>
                      <a:endParaRPr lang="it-IT" dirty="0"/>
                    </a:p>
                  </a:txBody>
                  <a:tcPr/>
                </a:tc>
              </a:tr>
              <a:tr h="1002428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PARTE</a:t>
                      </a:r>
                      <a:r>
                        <a:rPr lang="it-IT" baseline="0" dirty="0" smtClean="0"/>
                        <a:t> PUBBLICA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Eventuale:</a:t>
                      </a:r>
                      <a:r>
                        <a:rPr lang="it-IT" baseline="0" dirty="0" smtClean="0"/>
                        <a:t> MLPS, MISE, Regione, Giudice del Lavoro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NLRB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344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MODELLO DI RELAZIONI INDUSTRIALI USA-ITALIA</a:t>
            </a:r>
            <a:r>
              <a:rPr lang="it-IT" dirty="0" smtClean="0"/>
              <a:t>: DIFFERENZE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6" cy="4235294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FORTE DECENTRAMENTO: Il </a:t>
            </a:r>
            <a:r>
              <a:rPr lang="it-IT" dirty="0"/>
              <a:t>CBA è, infatti, stipulato di regola a livello di singola unità produttiva e non a livello nazionale, territoriale o aziendale, come accade di norma nei paesi </a:t>
            </a:r>
            <a:r>
              <a:rPr lang="it-IT" dirty="0" smtClean="0"/>
              <a:t>europei</a:t>
            </a:r>
          </a:p>
          <a:p>
            <a:pPr marL="0" indent="0" algn="just">
              <a:buNone/>
            </a:pPr>
            <a:endParaRPr lang="it-IT" dirty="0" smtClean="0"/>
          </a:p>
          <a:p>
            <a:pPr algn="just"/>
            <a:r>
              <a:rPr lang="it-IT" dirty="0" smtClean="0"/>
              <a:t>SCARSA SINDACALIZZAZIONE: Nel1983 la </a:t>
            </a:r>
            <a:r>
              <a:rPr lang="it-IT" dirty="0"/>
              <a:t>media degli iscritti ad un sindacato rappresentava il 20,1% della forza lavoro degli Stati Uniti, nel 2014 erano solamente l’11,6%, con picco massimo del 24,6% (New York) e minimo del 1,9% (North Carolina). </a:t>
            </a:r>
            <a:r>
              <a:rPr lang="it-IT" dirty="0" smtClean="0"/>
              <a:t>In </a:t>
            </a:r>
            <a:r>
              <a:rPr lang="it-IT" dirty="0"/>
              <a:t>controtendenza è il solo settore del pubblico impiego, in cui la percentuale media di sindacalizzazione tra i lavoratori è del 35,7% contro il 6,6</a:t>
            </a:r>
            <a:r>
              <a:rPr lang="it-IT" dirty="0" smtClean="0"/>
              <a:t>%.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REGOLAMENTAZIONE AMMINISTRATIVA: </a:t>
            </a:r>
            <a:r>
              <a:rPr lang="it-IT" i="1" dirty="0"/>
              <a:t>National </a:t>
            </a:r>
            <a:r>
              <a:rPr lang="it-IT" i="1" dirty="0" err="1"/>
              <a:t>Labor</a:t>
            </a:r>
            <a:r>
              <a:rPr lang="it-IT" i="1" dirty="0"/>
              <a:t> Relations Board</a:t>
            </a:r>
            <a:r>
              <a:rPr lang="it-IT" dirty="0"/>
              <a:t> </a:t>
            </a:r>
            <a:r>
              <a:rPr lang="it-IT" dirty="0" smtClean="0"/>
              <a:t>(NLRB) esercita </a:t>
            </a:r>
            <a:r>
              <a:rPr lang="it-IT" dirty="0"/>
              <a:t>funzioni amministrative e quasi-giudiziarie </a:t>
            </a:r>
            <a:r>
              <a:rPr lang="it-IT" dirty="0" smtClean="0"/>
              <a:t>sulle relazioni industriali, con giurisdizione esclusiva sulle controversie tra le parti delle relazioni industriali.</a:t>
            </a:r>
          </a:p>
          <a:p>
            <a:pPr algn="just"/>
            <a:r>
              <a:rPr lang="it-IT" dirty="0" smtClean="0"/>
              <a:t>PRESENZA DI CLAUSOLE ARBITRALI: per la soluzione di controversie relative all’applicazione del CBA.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6127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PARTE SINDACALE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1192" y="2180496"/>
            <a:ext cx="11171097" cy="4677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AMERICAN FEDERATION OF LABOR (AFL)</a:t>
            </a:r>
          </a:p>
          <a:p>
            <a:r>
              <a:rPr lang="it-IT" dirty="0" smtClean="0"/>
              <a:t>Sindacato non collegato ad un partito politico (in Europa cfr. </a:t>
            </a:r>
            <a:r>
              <a:rPr lang="it-IT" dirty="0" err="1" smtClean="0"/>
              <a:t>Trade</a:t>
            </a:r>
            <a:r>
              <a:rPr lang="it-IT" dirty="0" smtClean="0"/>
              <a:t> </a:t>
            </a:r>
            <a:r>
              <a:rPr lang="it-IT" dirty="0" err="1" smtClean="0"/>
              <a:t>Unions</a:t>
            </a:r>
            <a:r>
              <a:rPr lang="it-IT" dirty="0"/>
              <a:t> </a:t>
            </a:r>
            <a:r>
              <a:rPr lang="it-IT" dirty="0" smtClean="0"/>
              <a:t>e </a:t>
            </a:r>
            <a:r>
              <a:rPr lang="it-IT" dirty="0" err="1" smtClean="0"/>
              <a:t>Labour</a:t>
            </a:r>
            <a:r>
              <a:rPr lang="it-IT" dirty="0" smtClean="0"/>
              <a:t> Party, CGIL e PCI)</a:t>
            </a:r>
          </a:p>
          <a:p>
            <a:r>
              <a:rPr lang="it-IT" dirty="0" smtClean="0"/>
              <a:t>Sindacato di tipo confederale, associa sindacati di categoria (e.g. UAW nel settore metalmeccanico)</a:t>
            </a:r>
          </a:p>
          <a:p>
            <a:r>
              <a:rPr lang="it-IT" dirty="0" smtClean="0"/>
              <a:t>Indebolito dalla giurisprudenza della </a:t>
            </a:r>
            <a:r>
              <a:rPr lang="it-IT" i="1" dirty="0" err="1" smtClean="0"/>
              <a:t>Lochner</a:t>
            </a:r>
            <a:r>
              <a:rPr lang="it-IT" i="1" dirty="0" smtClean="0"/>
              <a:t> Era</a:t>
            </a:r>
            <a:r>
              <a:rPr lang="it-IT" dirty="0" smtClean="0"/>
              <a:t> (1905 – 1937) </a:t>
            </a:r>
          </a:p>
          <a:p>
            <a:r>
              <a:rPr lang="it-IT" dirty="0" smtClean="0"/>
              <a:t>Rafforzatosi durante </a:t>
            </a:r>
            <a:r>
              <a:rPr lang="it-IT" dirty="0" err="1" smtClean="0"/>
              <a:t>durante</a:t>
            </a:r>
            <a:r>
              <a:rPr lang="it-IT" dirty="0" smtClean="0"/>
              <a:t> gli sforzi bellici (WWI, WWII) e nel periodo del New Deal (1930s)</a:t>
            </a:r>
          </a:p>
          <a:p>
            <a:r>
              <a:rPr lang="it-IT" dirty="0" smtClean="0"/>
              <a:t>Scissione interna per «qualificazione dei lavoratori»: all’AFL si affianca il </a:t>
            </a:r>
            <a:r>
              <a:rPr lang="it-IT" dirty="0" err="1" smtClean="0"/>
              <a:t>Congress</a:t>
            </a:r>
            <a:r>
              <a:rPr lang="it-IT" dirty="0" smtClean="0"/>
              <a:t> of Industrial Organization (CIO)</a:t>
            </a:r>
          </a:p>
          <a:p>
            <a:r>
              <a:rPr lang="it-IT" dirty="0" err="1" smtClean="0"/>
              <a:t>Ri</a:t>
            </a:r>
            <a:r>
              <a:rPr lang="it-IT" dirty="0" smtClean="0"/>
              <a:t>-unione nel 1955: AFL-CIO</a:t>
            </a:r>
          </a:p>
          <a:p>
            <a:r>
              <a:rPr lang="it-IT" dirty="0" smtClean="0"/>
              <a:t>Crisi progressiva dal 2000: Scissioni (</a:t>
            </a:r>
            <a:r>
              <a:rPr lang="it-IT" dirty="0" err="1" smtClean="0"/>
              <a:t>Change</a:t>
            </a:r>
            <a:r>
              <a:rPr lang="it-IT" dirty="0" smtClean="0"/>
              <a:t> to </a:t>
            </a:r>
            <a:r>
              <a:rPr lang="it-IT" dirty="0" err="1" smtClean="0"/>
              <a:t>Win</a:t>
            </a:r>
            <a:r>
              <a:rPr lang="it-IT" dirty="0" smtClean="0"/>
              <a:t> </a:t>
            </a:r>
            <a:r>
              <a:rPr lang="it-IT" dirty="0" err="1" smtClean="0"/>
              <a:t>Coalition</a:t>
            </a:r>
            <a:r>
              <a:rPr lang="it-IT" dirty="0" smtClean="0"/>
              <a:t> 2005, perdita di 3mln di iscritti) e crollo dei fondi (</a:t>
            </a:r>
            <a:r>
              <a:rPr lang="it-IT" i="1" dirty="0" smtClean="0"/>
              <a:t>Harris v. Quinn, </a:t>
            </a:r>
            <a:r>
              <a:rPr lang="it-IT" dirty="0" smtClean="0"/>
              <a:t>2014)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3782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i">
  <a:themeElements>
    <a:clrScheme name="Dividendi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i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i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TM03457464[[fn=Dividendi]]</Template>
  <TotalTime>203</TotalTime>
  <Words>2040</Words>
  <Application>Microsoft Office PowerPoint</Application>
  <PresentationFormat>Widescreen</PresentationFormat>
  <Paragraphs>149</Paragraphs>
  <Slides>23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7" baseType="lpstr">
      <vt:lpstr>Calibri</vt:lpstr>
      <vt:lpstr>Gill Sans MT</vt:lpstr>
      <vt:lpstr>Wingdings 2</vt:lpstr>
      <vt:lpstr>Dividendi</vt:lpstr>
      <vt:lpstr>Il Sistema di relazioni industriali statunitensi</vt:lpstr>
      <vt:lpstr>LE RELAZIONI INDUSTRIALI: NOZIONE</vt:lpstr>
      <vt:lpstr>RELAZIONI INDUSTRIALI: ATTORI e risultato</vt:lpstr>
      <vt:lpstr>RELAZIONI INDUSTRIALI: Modelli </vt:lpstr>
      <vt:lpstr>RELAZIONI INDUSTRIALI: Il modello «suggerito» dall'UE</vt:lpstr>
      <vt:lpstr>IL MODELLO DI RELAZIONI INDUSTRIALI USA-ITALIA: analogie</vt:lpstr>
      <vt:lpstr>MODELLO DI RELAZIONI INDUSTRIALI USA-ITALIA: GLI ATTORI</vt:lpstr>
      <vt:lpstr>IL MODELLO DI RELAZIONI INDUSTRIALI USA-ITALIA: DIFFERENZE</vt:lpstr>
      <vt:lpstr>LA PARTE SINDACALE</vt:lpstr>
      <vt:lpstr>LA PARTE DATORIALE: </vt:lpstr>
      <vt:lpstr>National labor relations board - nlrb</vt:lpstr>
      <vt:lpstr>LA DISCIPLINA DELLE RELAZIONI INDUSTRIALI USA: PREMESSE</vt:lpstr>
      <vt:lpstr>LA DISCIPLINA DELLE RELAZIONI INDUSTRIALI USA: FONTI</vt:lpstr>
      <vt:lpstr>IL NATIONAL LABOR RELATIONS ACT: AMBITO DI APPLICAZIONE </vt:lpstr>
      <vt:lpstr>NLRA: legittimazione del sindacato </vt:lpstr>
      <vt:lpstr>Nlra: oggetto della contrattazione collettiva</vt:lpstr>
      <vt:lpstr>NRLA: Le unfair labor practices DATORIALI</vt:lpstr>
      <vt:lpstr>NLRA: UNFAIR LABOR PRACTICES SINDACALI </vt:lpstr>
      <vt:lpstr>NLRA: UNFAIR LABOR PRACTICES SINDACALI e DATORIALi </vt:lpstr>
      <vt:lpstr>Il collective bargaining agreement: iter</vt:lpstr>
      <vt:lpstr>Il collective bargaining agreement: iter</vt:lpstr>
      <vt:lpstr>Il collective bargaining agreement: iter</vt:lpstr>
      <vt:lpstr>Previsioni tipiche del cba: FCA US LLC - UAW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Sistema di relazioni industriali statunitensi</dc:title>
  <dc:creator>Andrea Zubin</dc:creator>
  <cp:lastModifiedBy>Roberta</cp:lastModifiedBy>
  <cp:revision>32</cp:revision>
  <cp:lastPrinted>2018-10-10T17:10:01Z</cp:lastPrinted>
  <dcterms:created xsi:type="dcterms:W3CDTF">2018-10-09T17:26:58Z</dcterms:created>
  <dcterms:modified xsi:type="dcterms:W3CDTF">2018-11-12T15:07:26Z</dcterms:modified>
</cp:coreProperties>
</file>