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82" r:id="rId4"/>
    <p:sldId id="283" r:id="rId5"/>
    <p:sldId id="296" r:id="rId6"/>
    <p:sldId id="298" r:id="rId7"/>
    <p:sldId id="299" r:id="rId8"/>
    <p:sldId id="285" r:id="rId9"/>
    <p:sldId id="286" r:id="rId10"/>
    <p:sldId id="288" r:id="rId11"/>
    <p:sldId id="290" r:id="rId12"/>
    <p:sldId id="305" r:id="rId13"/>
    <p:sldId id="308" r:id="rId14"/>
    <p:sldId id="309" r:id="rId15"/>
    <p:sldId id="310" r:id="rId16"/>
    <p:sldId id="297" r:id="rId17"/>
    <p:sldId id="293" r:id="rId18"/>
    <p:sldId id="294" r:id="rId19"/>
    <p:sldId id="307" r:id="rId20"/>
    <p:sldId id="300" r:id="rId21"/>
    <p:sldId id="301" r:id="rId22"/>
    <p:sldId id="303" r:id="rId23"/>
    <p:sldId id="295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914400" y="1162051"/>
            <a:ext cx="10363200" cy="5038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513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43327" y="1930400"/>
            <a:ext cx="8915399" cy="2235200"/>
          </a:xfrm>
        </p:spPr>
        <p:txBody>
          <a:bodyPr>
            <a:normAutofit fontScale="90000"/>
          </a:bodyPr>
          <a:lstStyle/>
          <a:p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3100" b="1" dirty="0" smtClean="0"/>
              <a:t>Il contrasto alle discriminazioni </a:t>
            </a:r>
            <a:br>
              <a:rPr lang="it-IT" sz="3100" b="1" dirty="0" smtClean="0"/>
            </a:br>
            <a:r>
              <a:rPr lang="it-IT" sz="3100" b="1" dirty="0" smtClean="0"/>
              <a:t>sul lavoro</a:t>
            </a:r>
            <a:br>
              <a:rPr lang="it-IT" sz="3100" b="1" dirty="0" smtClean="0"/>
            </a:br>
            <a:r>
              <a:rPr lang="it-IT" sz="3100" b="1" dirty="0"/>
              <a:t/>
            </a:r>
            <a:br>
              <a:rPr lang="it-IT" sz="3100" b="1" dirty="0"/>
            </a:br>
            <a:r>
              <a:rPr lang="it-IT" sz="3100" b="1" i="1" dirty="0" smtClean="0"/>
              <a:t>Focus: </a:t>
            </a:r>
            <a:r>
              <a:rPr lang="it-IT" sz="3100" b="1" i="1" dirty="0"/>
              <a:t>P</a:t>
            </a:r>
            <a:r>
              <a:rPr lang="it-IT" sz="3100" b="1" i="1" dirty="0" smtClean="0"/>
              <a:t>erché </a:t>
            </a:r>
            <a:r>
              <a:rPr lang="it-IT" sz="3100" b="1" i="1" dirty="0" smtClean="0"/>
              <a:t>esistono ancora le discriminazioni di genere? </a:t>
            </a:r>
            <a:endParaRPr lang="it-IT" sz="2000" b="1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83342" y="5000978"/>
            <a:ext cx="8915399" cy="1332090"/>
          </a:xfrm>
        </p:spPr>
        <p:txBody>
          <a:bodyPr>
            <a:noAutofit/>
          </a:bodyPr>
          <a:lstStyle/>
          <a:p>
            <a:endParaRPr lang="it-IT" sz="1600" dirty="0" smtClean="0"/>
          </a:p>
          <a:p>
            <a:r>
              <a:rPr lang="it-IT" sz="1600" dirty="0" smtClean="0"/>
              <a:t>Prof. </a:t>
            </a:r>
            <a:r>
              <a:rPr lang="it-IT" sz="1600" dirty="0" smtClean="0"/>
              <a:t>Roberta </a:t>
            </a:r>
            <a:r>
              <a:rPr lang="it-IT" sz="1600" dirty="0" smtClean="0"/>
              <a:t>Nunin </a:t>
            </a:r>
          </a:p>
          <a:p>
            <a:r>
              <a:rPr lang="it-IT" sz="1600" i="1" dirty="0" smtClean="0"/>
              <a:t>Professoressa associata di Diritto del lavoro nell’Università di Trieste</a:t>
            </a:r>
            <a:endParaRPr lang="it-IT" sz="1600" i="1" dirty="0"/>
          </a:p>
        </p:txBody>
      </p:sp>
      <p:pic>
        <p:nvPicPr>
          <p:cNvPr id="7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4489" y="280520"/>
            <a:ext cx="4267200" cy="276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2598649" y="623888"/>
            <a:ext cx="7459751" cy="1281112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Gli effetti positivi della legge sulle «quote rosa» nei </a:t>
            </a:r>
            <a:r>
              <a:rPr lang="it-IT" altLang="it-IT" dirty="0" err="1" smtClean="0"/>
              <a:t>c.d.a.</a:t>
            </a:r>
            <a:endParaRPr lang="it-IT" altLang="it-IT" dirty="0" smtClean="0"/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2598649" y="2156177"/>
            <a:ext cx="8329789" cy="3778250"/>
          </a:xfrm>
        </p:spPr>
        <p:txBody>
          <a:bodyPr/>
          <a:lstStyle/>
          <a:p>
            <a:pPr eaLnBrk="1" hangingPunct="1"/>
            <a:r>
              <a:rPr lang="it-IT" altLang="it-IT" sz="2000" dirty="0"/>
              <a:t>La legge 120/2011 ha aperto possibili canali per una maggiore presenza nei </a:t>
            </a:r>
            <a:r>
              <a:rPr lang="it-IT" altLang="it-IT" sz="2000" i="1" dirty="0" err="1"/>
              <a:t>boards</a:t>
            </a:r>
            <a:r>
              <a:rPr lang="it-IT" altLang="it-IT" sz="2000" i="1" dirty="0"/>
              <a:t> (delle società quotate e delle partecipate pubbliche) </a:t>
            </a:r>
            <a:r>
              <a:rPr lang="it-IT" altLang="it-IT" sz="2000" dirty="0"/>
              <a:t>di donne, che sono tra l’altro  mediamente </a:t>
            </a:r>
            <a:r>
              <a:rPr lang="it-IT" altLang="it-IT" sz="2000" b="1" dirty="0"/>
              <a:t>più giovani</a:t>
            </a:r>
            <a:r>
              <a:rPr lang="it-IT" altLang="it-IT" sz="2000" dirty="0"/>
              <a:t> (50,9 anni rispetto ai 58,9 degli uomini) e </a:t>
            </a:r>
            <a:r>
              <a:rPr lang="it-IT" altLang="it-IT" sz="2000" b="1" dirty="0"/>
              <a:t>più istruite</a:t>
            </a:r>
            <a:r>
              <a:rPr lang="it-IT" altLang="it-IT" sz="2000" dirty="0"/>
              <a:t> (l’88,5% sono laureate, a fronte dell’84,5% dei colleghi; il  29,7% di loro ha anche un titolo post laurea, negli uomini solo il 16,7%). Rilievo della crescita delle consigliere ‘indipendenti’.</a:t>
            </a:r>
          </a:p>
          <a:p>
            <a:pPr eaLnBrk="1" hangingPunct="1"/>
            <a:r>
              <a:rPr lang="it-IT" altLang="it-IT" sz="2000" i="1" dirty="0"/>
              <a:t>L’obiettivo di 1/3 è </a:t>
            </a:r>
            <a:r>
              <a:rPr lang="it-IT" altLang="it-IT" sz="2000" i="1" dirty="0" smtClean="0"/>
              <a:t> centrato</a:t>
            </a:r>
          </a:p>
          <a:p>
            <a:pPr eaLnBrk="1" hangingPunct="1"/>
            <a:r>
              <a:rPr lang="it-IT" altLang="it-IT" sz="2000" i="1" dirty="0" smtClean="0"/>
              <a:t>Valore pratico e valore simbolico della legge</a:t>
            </a:r>
          </a:p>
          <a:p>
            <a:pPr eaLnBrk="1" hangingPunct="1"/>
            <a:endParaRPr lang="it-IT" altLang="it-IT" sz="2000" i="1" dirty="0"/>
          </a:p>
          <a:p>
            <a:pPr eaLnBrk="1" hangingPunct="1"/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42345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06688" y="573088"/>
            <a:ext cx="8024812" cy="1281112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Discriminazione diretta ed indiretta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616200" y="2146300"/>
            <a:ext cx="8775700" cy="3778250"/>
          </a:xfrm>
        </p:spPr>
        <p:txBody>
          <a:bodyPr rtlCol="0">
            <a:normAutofit/>
          </a:bodyPr>
          <a:lstStyle/>
          <a:p>
            <a:pPr marL="273050" indent="-273050">
              <a:lnSpc>
                <a:spcPct val="90000"/>
              </a:lnSpc>
              <a:defRPr/>
            </a:pP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Discriminazione diretta : il singolo elemento che attiene alla persona (genere, età, orientamento sessuale) viene posto alla base di un trattamento differenziato (ingiustificato) deteriore (es.: non si assumono donne)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Discriminazione indiretta: si valorizza un elemento apparentemente “neutro” (es. titolo di studio, o anche l’altezza) ma il risultato è la discriminazione  (ingiustificata) proporzionalmente maggiore di un gruppo rispetto ad un altro (es.: non si assume chi è meno alto di 180 cm; un numero proporzionalmente maggiore di donne sarà escluso dalla possibilità di assunzione)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Anche l’”ordine di discriminare” è discriminazione, così come vi possono essere delle “molestie discriminatorie”.</a:t>
            </a:r>
          </a:p>
        </p:txBody>
      </p:sp>
    </p:spTree>
    <p:extLst>
      <p:ext uri="{BB962C8B-B14F-4D97-AF65-F5344CB8AC3E}">
        <p14:creationId xmlns:p14="http://schemas.microsoft.com/office/powerpoint/2010/main" val="21899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598" y="592153"/>
            <a:ext cx="7815286" cy="1013254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+mn-lt"/>
              </a:rPr>
              <a:t>Rischi psicosociali contrasto alle discriminazioni</a:t>
            </a:r>
            <a:endParaRPr lang="it-IT" sz="32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7169" y="1795503"/>
            <a:ext cx="10698480" cy="422111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altLang="it-IT" dirty="0"/>
              <a:t>Proprio il tema del rischio psicosociale potrebbe evidenziare interessanti intersezioni tra normativa specificamente dedicata alla sicurezza sul lavoro e normativa antidiscriminatoria.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dirty="0"/>
              <a:t>Importante punto di contatto dato dalle previsioni dei d. </a:t>
            </a:r>
            <a:r>
              <a:rPr lang="it-IT" altLang="it-IT" dirty="0" err="1"/>
              <a:t>lgs</a:t>
            </a:r>
            <a:r>
              <a:rPr lang="it-IT" altLang="it-IT" dirty="0"/>
              <a:t>. n. 215 e 216/2003 e 198/2006 (art. 26) in tema di molestie (e molestie sessuali) discriminatorie (v. anche la l. 67/06 in tema di disabilità).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b="1" u="sng" dirty="0"/>
              <a:t>Le molestie «entrano» tra gli indicatori valutabili per determinare l’incidenza nel contesto lavorativo dello stress lavoro-correlato</a:t>
            </a:r>
            <a:r>
              <a:rPr lang="it-IT" altLang="it-IT" b="1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b="1" dirty="0"/>
              <a:t>Comportamenti indesiderati (non tipizzati…) – violazione della dignità (scopo od effetto) – creazione di un determinato clima ambientale (intimidatorio, ostile, degradante, umiliante, offensivo).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dirty="0"/>
              <a:t>«Clima ambientale deteriore» = patologia organizzativa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dirty="0"/>
              <a:t>Obbligo del datore di adottare le misure di contrasto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dirty="0"/>
              <a:t>In caso contrario: responsabilità (anche ai sensi del d. </a:t>
            </a:r>
            <a:r>
              <a:rPr lang="it-IT" altLang="it-IT" dirty="0" err="1"/>
              <a:t>lgs</a:t>
            </a:r>
            <a:r>
              <a:rPr lang="it-IT" altLang="it-IT" dirty="0"/>
              <a:t>. 81/2008).</a:t>
            </a:r>
          </a:p>
          <a:p>
            <a:pPr marL="273050" indent="-273050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61393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5901" y="624110"/>
            <a:ext cx="10018712" cy="1280890"/>
          </a:xfrm>
        </p:spPr>
        <p:txBody>
          <a:bodyPr/>
          <a:lstStyle/>
          <a:p>
            <a:pPr algn="ctr"/>
            <a:r>
              <a:rPr lang="it-IT" dirty="0" smtClean="0"/>
              <a:t>Le molestie sessuali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938" y="1890917"/>
            <a:ext cx="4527084" cy="452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09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molestie sessuali (II)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05624" y="1905000"/>
            <a:ext cx="7605177" cy="38944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000" dirty="0"/>
              <a:t> “</a:t>
            </a:r>
            <a:r>
              <a:rPr lang="it-IT" sz="2000" i="1" dirty="0"/>
              <a:t>molestia sessuale</a:t>
            </a:r>
            <a:r>
              <a:rPr lang="it-IT" sz="2000" dirty="0"/>
              <a:t>” :  ogni comportamento </a:t>
            </a:r>
            <a:r>
              <a:rPr lang="it-IT" sz="2000" i="1" dirty="0"/>
              <a:t>indesiderato a connotazione sessuale o qualsiasi altro tipo di comportamento basato sul sesso </a:t>
            </a:r>
            <a:r>
              <a:rPr lang="it-IT" sz="2000" dirty="0"/>
              <a:t>che </a:t>
            </a:r>
            <a:r>
              <a:rPr lang="it-IT" sz="2000" i="1" dirty="0"/>
              <a:t>offenda la dignità </a:t>
            </a:r>
            <a:r>
              <a:rPr lang="it-IT" sz="2000" dirty="0"/>
              <a:t>delle donne (o degli uomini…) nel mondo del lavoro, ivi inclusi atteggiamenti malaccetti di tipo </a:t>
            </a:r>
            <a:r>
              <a:rPr lang="it-IT" sz="2000" i="1" dirty="0"/>
              <a:t>fisico, verbale o non verbale</a:t>
            </a:r>
            <a:r>
              <a:rPr lang="it-IT" sz="2000" dirty="0"/>
              <a:t>, che divengono inaccettabili qualora siffatti comportamenti siano </a:t>
            </a:r>
            <a:r>
              <a:rPr lang="it-IT" sz="2000" i="1" dirty="0"/>
              <a:t>indesiderati </a:t>
            </a:r>
            <a:r>
              <a:rPr lang="it-IT" sz="2000" dirty="0"/>
              <a:t>per coloro che li subiscono e\o qualora il rifiuto o l’accettazione della persona interessata verso la quale tali comportamenti si indirizzano vengano assunti, esplicitamente o implicitamente, dai datori di lavoro (o lavoratori, superiori e colleghi inclusi) a motivo di decisioni inerenti all’accesso alla formazione professionale, all’assunzione, al mantenimento del posto di lavoro, alla promozione, alla retribuzione o a qualsiasi altra decisione attinente all’occupazione, e\o siffatti comportamenti creino un ambiente di lavoro intimidatorio, ostile o umiliante</a:t>
            </a:r>
            <a:endParaRPr lang="it-IT" altLang="it-IT" sz="2000" dirty="0"/>
          </a:p>
          <a:p>
            <a:endParaRPr lang="it-IT" altLang="it-IT" sz="2000" dirty="0"/>
          </a:p>
          <a:p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30529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3600" y="138545"/>
            <a:ext cx="9371011" cy="1766455"/>
          </a:xfrm>
        </p:spPr>
        <p:txBody>
          <a:bodyPr/>
          <a:lstStyle/>
          <a:p>
            <a:r>
              <a:rPr lang="it-IT" dirty="0" smtClean="0"/>
              <a:t>Quali strumenti di contrasto?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2500" y="1905000"/>
            <a:ext cx="10325100" cy="4295776"/>
          </a:xfrm>
        </p:spPr>
        <p:txBody>
          <a:bodyPr>
            <a:normAutofit fontScale="92500"/>
          </a:bodyPr>
          <a:lstStyle/>
          <a:p>
            <a:r>
              <a:rPr lang="it-IT" sz="2800" dirty="0" smtClean="0"/>
              <a:t>Non solo la legge….</a:t>
            </a:r>
          </a:p>
          <a:p>
            <a:r>
              <a:rPr lang="it-IT" sz="2800" dirty="0" smtClean="0"/>
              <a:t>Ruolo importante della contrattazione collettiva, anche aziendale e territoriale (v. </a:t>
            </a:r>
            <a:r>
              <a:rPr lang="it-IT" sz="2800" b="1" dirty="0" smtClean="0"/>
              <a:t>accordi FVG </a:t>
            </a:r>
            <a:r>
              <a:rPr lang="it-IT" sz="2800" dirty="0" smtClean="0"/>
              <a:t>del gennaio 2018 per i settori dell’agricoltura e della cooperazione, del giugno 2018 per il commercio, del novembre 2018 per l’artigianato)</a:t>
            </a:r>
          </a:p>
          <a:p>
            <a:r>
              <a:rPr lang="it-IT" sz="2800" dirty="0" smtClean="0"/>
              <a:t>Importanza della formazione (del management ma anche dei rappresentanti sindacali…)</a:t>
            </a:r>
          </a:p>
          <a:p>
            <a:r>
              <a:rPr lang="it-IT" sz="2800" dirty="0" smtClean="0"/>
              <a:t>Possibile ruolo anche degli RLS (utilizzo delle norma in materia di tutela della sicurezza, anche in prospettiva di genere…)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99093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c.d. «gender pay gap» (o «divario retributivo di genere»)</a:t>
            </a:r>
            <a:endParaRPr lang="it-IT" dirty="0"/>
          </a:p>
        </p:txBody>
      </p:sp>
      <p:pic>
        <p:nvPicPr>
          <p:cNvPr id="19458" name="Picture 2" descr="Risultati immagini per vignette altan espresso perchè le donne guadagnano di me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68" y="1879600"/>
            <a:ext cx="4583289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6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6275" y="404814"/>
            <a:ext cx="5861050" cy="15144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t-IT" sz="2400" dirty="0">
                <a:latin typeface="+mn-lt"/>
              </a:rPr>
              <a:t/>
            </a:r>
            <a:br>
              <a:rPr lang="it-IT" sz="2400" dirty="0">
                <a:latin typeface="+mn-lt"/>
              </a:rPr>
            </a:br>
            <a:r>
              <a:rPr lang="it-IT" sz="2400" dirty="0">
                <a:latin typeface="+mn-lt"/>
              </a:rPr>
              <a:t>Il gender pay gap (nei report </a:t>
            </a:r>
            <a:r>
              <a:rPr lang="it-IT" sz="2400" dirty="0" smtClean="0">
                <a:latin typeface="+mn-lt"/>
              </a:rPr>
              <a:t>2016 alla </a:t>
            </a:r>
            <a:r>
              <a:rPr lang="it-IT" sz="2400" dirty="0">
                <a:latin typeface="+mn-lt"/>
              </a:rPr>
              <a:t>Consigliera di parità delle imprese del FVG con più di 100 </a:t>
            </a:r>
            <a:r>
              <a:rPr lang="it-IT" sz="2400" dirty="0" err="1">
                <a:latin typeface="+mn-lt"/>
              </a:rPr>
              <a:t>dip</a:t>
            </a:r>
            <a:r>
              <a:rPr lang="it-IT" sz="2400" dirty="0">
                <a:latin typeface="+mn-lt"/>
              </a:rPr>
              <a:t>.)</a:t>
            </a:r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2462214" y="6165850"/>
            <a:ext cx="7369175" cy="33338"/>
          </a:xfrm>
        </p:spPr>
        <p:txBody>
          <a:bodyPr rtlCol="0">
            <a:normAutofit fontScale="25000" lnSpcReduction="20000"/>
          </a:bodyPr>
          <a:lstStyle/>
          <a:p>
            <a:pPr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24" name="Immagine 5" descr="D:\dati\Documenti\PERSONALE modelli\LOGHI CONSIGLIERA\logoCONSIGLIERA FV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542926"/>
            <a:ext cx="11795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4525963" y="5521326"/>
            <a:ext cx="13811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30726" name="Gra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216150"/>
            <a:ext cx="6119812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4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67467" y="623888"/>
            <a:ext cx="7890933" cy="1281112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La legge aiuta … ma non basta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630311" y="2257777"/>
            <a:ext cx="8782755" cy="3905955"/>
          </a:xfrm>
        </p:spPr>
        <p:txBody>
          <a:bodyPr rtlCol="0">
            <a:normAutofit fontScale="92500" lnSpcReduction="10000"/>
          </a:bodyPr>
          <a:lstStyle/>
          <a:p>
            <a:pPr marL="273050" indent="-273050">
              <a:lnSpc>
                <a:spcPct val="90000"/>
              </a:lnSpc>
              <a:defRPr/>
            </a:pPr>
            <a:r>
              <a:rPr lang="it-IT" altLang="it-IT" sz="2800" dirty="0"/>
              <a:t>Necessità di un mutamento sociale: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it-IT" altLang="it-IT" sz="2800" dirty="0"/>
              <a:t>  maternità e figli come valore sociale condiviso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it-IT" altLang="it-IT" sz="2800" dirty="0"/>
              <a:t> passaggio da un’ottica di conciliazione ad un’ottica di condivisione tra uomini e donne delle responsabilità parentali 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it-IT" altLang="it-IT" sz="2800" dirty="0"/>
              <a:t>necessità di superare un contratto di genere ancora tradizionale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it-IT" altLang="it-IT" sz="2800" dirty="0"/>
              <a:t>il part-time non basta! (e può essere pericoloso …)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it-IT" altLang="it-IT" sz="2800" dirty="0"/>
              <a:t>sostenere le carriere delle </a:t>
            </a:r>
            <a:r>
              <a:rPr lang="it-IT" altLang="it-IT" sz="2800" dirty="0" smtClean="0"/>
              <a:t>donne per sfondare il «soffitto di vetro»</a:t>
            </a:r>
            <a:endParaRPr lang="it-IT" altLang="it-IT" sz="2800" dirty="0"/>
          </a:p>
          <a:p>
            <a:pPr marL="273050" indent="-273050">
              <a:lnSpc>
                <a:spcPct val="90000"/>
              </a:lnSpc>
              <a:buNone/>
              <a:defRPr/>
            </a:pPr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val="4118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598" y="592153"/>
            <a:ext cx="7815286" cy="1013254"/>
          </a:xfrm>
        </p:spPr>
        <p:txBody>
          <a:bodyPr>
            <a:normAutofit/>
          </a:bodyPr>
          <a:lstStyle/>
          <a:p>
            <a:r>
              <a:rPr lang="it-IT" sz="3200" dirty="0" smtClean="0">
                <a:latin typeface="+mn-lt"/>
              </a:rPr>
              <a:t>Il ruolo delle Consigliere di parità	(I)</a:t>
            </a:r>
            <a:endParaRPr lang="it-IT" sz="32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7169" y="1817077"/>
            <a:ext cx="10698480" cy="4199545"/>
          </a:xfrm>
        </p:spPr>
        <p:txBody>
          <a:bodyPr>
            <a:noAutofit/>
          </a:bodyPr>
          <a:lstStyle/>
          <a:p>
            <a:r>
              <a:rPr lang="it-IT" sz="2400" dirty="0" smtClean="0"/>
              <a:t>Il/La </a:t>
            </a:r>
            <a:r>
              <a:rPr lang="it-IT" sz="2400" i="1" dirty="0" smtClean="0"/>
              <a:t>Consigliere/a regionale </a:t>
            </a:r>
            <a:r>
              <a:rPr lang="it-IT" sz="2400" i="1" dirty="0"/>
              <a:t>di </a:t>
            </a:r>
            <a:r>
              <a:rPr lang="it-IT" sz="2400" i="1" dirty="0" smtClean="0"/>
              <a:t>Parità</a:t>
            </a:r>
            <a:r>
              <a:rPr lang="it-IT" sz="2400" dirty="0"/>
              <a:t> </a:t>
            </a:r>
            <a:r>
              <a:rPr lang="it-IT" sz="2400" dirty="0" smtClean="0"/>
              <a:t>è una figura </a:t>
            </a:r>
            <a:r>
              <a:rPr lang="it-IT" sz="2400" dirty="0"/>
              <a:t>istituzionale già prevista dalla L. 125/1991 (v. oggi art. 12 ss. d. lgs.198/2006</a:t>
            </a:r>
            <a:r>
              <a:rPr lang="it-IT" sz="2400" dirty="0" smtClean="0"/>
              <a:t>) e nella nostra Regione è affiancata anche dalle quattro Consigliere operanti negli ambiti di area vasta (UD-PN-GO-TS)</a:t>
            </a:r>
            <a:endParaRPr lang="it-IT" sz="2400" dirty="0"/>
          </a:p>
          <a:p>
            <a:r>
              <a:rPr lang="it-IT" sz="2400" b="1" dirty="0"/>
              <a:t>Il ruolo principale del Consigliere regionale di parità (che nell’esercizio delle proprie funzioni è un pubblico ufficiale ed il cui mandato dura 4 anni, rinnovabili per non più di due volte) è quello di </a:t>
            </a:r>
            <a:r>
              <a:rPr lang="it-IT" sz="2400" b="1" u="sng" dirty="0"/>
              <a:t>promuovere e controllare l'attuazione dei principi di uguaglianza di opportunità e non discriminazione per donne e uomini nel lavoro</a:t>
            </a:r>
            <a:r>
              <a:rPr lang="it-IT" sz="2400" b="1" dirty="0"/>
              <a:t>. </a:t>
            </a:r>
            <a:endParaRPr lang="it-IT" sz="2400" b="1" dirty="0" smtClean="0"/>
          </a:p>
          <a:p>
            <a:endParaRPr lang="it-IT" sz="1600" b="1" dirty="0"/>
          </a:p>
          <a:p>
            <a:endParaRPr lang="it-IT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38777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fonti (I)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400" b="1" u="sng" dirty="0" smtClean="0"/>
              <a:t>Fonti eurounitarie: </a:t>
            </a:r>
          </a:p>
          <a:p>
            <a:r>
              <a:rPr lang="it-IT" sz="2400" dirty="0"/>
              <a:t>A</a:t>
            </a:r>
            <a:r>
              <a:rPr lang="it-IT" sz="2400" dirty="0" smtClean="0"/>
              <a:t>rt. 3 TUE</a:t>
            </a:r>
          </a:p>
          <a:p>
            <a:r>
              <a:rPr lang="it-IT" sz="2400" dirty="0" smtClean="0"/>
              <a:t>Art. 8, 10, 18,19, 45 e 157 TFUE</a:t>
            </a:r>
          </a:p>
          <a:p>
            <a:r>
              <a:rPr lang="it-IT" sz="2400" dirty="0" smtClean="0"/>
              <a:t>Dir. 2000/43/CE – Dir. 2000/78/CE – Dir. 2006/54/CE – Dir. 2010/41/UE</a:t>
            </a:r>
          </a:p>
          <a:p>
            <a:r>
              <a:rPr lang="it-IT" sz="2400" dirty="0" smtClean="0"/>
              <a:t>Art. 21 Carta dei diritti fondamentali dell’UE</a:t>
            </a:r>
          </a:p>
          <a:p>
            <a:r>
              <a:rPr lang="it-IT" sz="2400" b="1" u="sng" dirty="0" smtClean="0"/>
              <a:t>Fonti costituzionali:</a:t>
            </a:r>
          </a:p>
          <a:p>
            <a:r>
              <a:rPr lang="it-IT" sz="2400" dirty="0" smtClean="0"/>
              <a:t>Art. 3 </a:t>
            </a:r>
            <a:r>
              <a:rPr lang="it-IT" sz="2400" dirty="0" err="1"/>
              <a:t>C</a:t>
            </a:r>
            <a:r>
              <a:rPr lang="it-IT" sz="2400" dirty="0" err="1" smtClean="0"/>
              <a:t>ost</a:t>
            </a:r>
            <a:r>
              <a:rPr lang="it-IT" sz="2400" dirty="0" smtClean="0"/>
              <a:t>. – art. 37 </a:t>
            </a:r>
            <a:r>
              <a:rPr lang="it-IT" sz="2400" dirty="0" err="1" smtClean="0"/>
              <a:t>Cost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(…ma anche: Art. 41, con il richiamo alla «…dignità della persona umana»)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255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6292" y="401972"/>
            <a:ext cx="7815286" cy="1013254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+mn-lt"/>
              </a:rPr>
              <a:t>Le giovani donne e il lavoro</a:t>
            </a:r>
            <a:br>
              <a:rPr lang="it-IT" sz="3200" dirty="0" smtClean="0">
                <a:latin typeface="+mn-lt"/>
              </a:rPr>
            </a:br>
            <a:r>
              <a:rPr lang="it-IT" sz="3200" dirty="0" smtClean="0">
                <a:latin typeface="+mn-lt"/>
              </a:rPr>
              <a:t>Quali strumenti di supporto?</a:t>
            </a:r>
            <a:endParaRPr lang="it-IT" sz="3200" dirty="0">
              <a:latin typeface="+mn-lt"/>
            </a:endParaRPr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1055076" y="1981200"/>
            <a:ext cx="9494089" cy="40655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2400" i="1" u="sng" dirty="0" smtClean="0"/>
              <a:t>:</a:t>
            </a:r>
          </a:p>
          <a:p>
            <a:r>
              <a:rPr lang="it-IT" sz="2400" i="1" u="sng" dirty="0" smtClean="0"/>
              <a:t>a) azioni </a:t>
            </a:r>
            <a:r>
              <a:rPr lang="it-IT" sz="2400" i="1" u="sng" dirty="0" err="1" smtClean="0"/>
              <a:t>postive</a:t>
            </a:r>
            <a:r>
              <a:rPr lang="it-IT" sz="2400" i="1" u="sng" dirty="0" smtClean="0"/>
              <a:t>/formative per </a:t>
            </a:r>
            <a:r>
              <a:rPr lang="it-IT" sz="2400" i="1" u="sng" dirty="0" err="1" smtClean="0"/>
              <a:t>l’empowerment</a:t>
            </a:r>
            <a:r>
              <a:rPr lang="it-IT" sz="2400" i="1" u="sng" dirty="0" smtClean="0"/>
              <a:t> e le carriere femminili</a:t>
            </a:r>
          </a:p>
          <a:p>
            <a:r>
              <a:rPr lang="it-IT" sz="2400" i="1" dirty="0" smtClean="0"/>
              <a:t>- </a:t>
            </a:r>
            <a:r>
              <a:rPr lang="it-IT" sz="2400" dirty="0" smtClean="0"/>
              <a:t>implementazione della presenza femminile nei percorsi delle lauree STEM</a:t>
            </a:r>
            <a:r>
              <a:rPr lang="it-IT" sz="2400" u="sng" dirty="0" smtClean="0"/>
              <a:t>  </a:t>
            </a:r>
          </a:p>
          <a:p>
            <a:r>
              <a:rPr lang="it-IT" sz="2400" dirty="0" smtClean="0"/>
              <a:t>- necessità di cogliere le opportunità dell’economia digitale e dell’industria 4.0</a:t>
            </a:r>
          </a:p>
          <a:p>
            <a:r>
              <a:rPr lang="it-IT" sz="2400" dirty="0" smtClean="0"/>
              <a:t>- ruolo degli enti di formazione per avvicinare le diplomate verso percorsi tecnici e tecnologici</a:t>
            </a:r>
          </a:p>
          <a:p>
            <a:r>
              <a:rPr lang="it-IT" sz="2400" i="1" u="sng" dirty="0"/>
              <a:t>b</a:t>
            </a:r>
            <a:r>
              <a:rPr lang="it-IT" sz="2400" i="1" u="sng" dirty="0" smtClean="0"/>
              <a:t>) monitoraggio (anche per le piccole e medie imprese)</a:t>
            </a:r>
          </a:p>
          <a:p>
            <a:r>
              <a:rPr lang="it-IT" sz="2400" dirty="0" smtClean="0"/>
              <a:t>- correggere la segregazione occupazionale</a:t>
            </a:r>
          </a:p>
          <a:p>
            <a:r>
              <a:rPr lang="it-IT" sz="2400" dirty="0" smtClean="0"/>
              <a:t>- promuovere la presenza femminile nei ruoli apicali</a:t>
            </a:r>
          </a:p>
          <a:p>
            <a:endParaRPr lang="it-IT" i="1" u="sng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002088" y="6450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9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6292" y="401972"/>
            <a:ext cx="7815286" cy="1013254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+mn-lt"/>
              </a:rPr>
              <a:t>Le giovani donne e il lavoro</a:t>
            </a:r>
            <a:br>
              <a:rPr lang="it-IT" sz="3200" dirty="0" smtClean="0">
                <a:latin typeface="+mn-lt"/>
              </a:rPr>
            </a:br>
            <a:r>
              <a:rPr lang="it-IT" sz="3200" dirty="0" smtClean="0">
                <a:latin typeface="+mn-lt"/>
              </a:rPr>
              <a:t>Quali strumenti di supporto? (II)</a:t>
            </a:r>
            <a:endParaRPr lang="it-IT" sz="3200" dirty="0">
              <a:latin typeface="+mn-lt"/>
            </a:endParaRPr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1055076" y="1981200"/>
            <a:ext cx="9494089" cy="4065568"/>
          </a:xfrm>
        </p:spPr>
        <p:txBody>
          <a:bodyPr>
            <a:normAutofit lnSpcReduction="10000"/>
          </a:bodyPr>
          <a:lstStyle/>
          <a:p>
            <a:r>
              <a:rPr lang="it-IT" i="1" u="sng" dirty="0"/>
              <a:t>c</a:t>
            </a:r>
            <a:r>
              <a:rPr lang="it-IT" sz="2400" i="1" u="sng" dirty="0"/>
              <a:t>) interventi a supporto del lavoro di cura</a:t>
            </a:r>
          </a:p>
          <a:p>
            <a:r>
              <a:rPr lang="it-IT" sz="2400" dirty="0"/>
              <a:t>- necessità di servizi di supporto al lavoro di cura diffusi, accessibili e di </a:t>
            </a:r>
            <a:r>
              <a:rPr lang="it-IT" sz="2400" dirty="0" smtClean="0"/>
              <a:t>qualità</a:t>
            </a:r>
          </a:p>
          <a:p>
            <a:r>
              <a:rPr lang="it-IT" sz="2400" dirty="0" smtClean="0"/>
              <a:t>- valorizzazione della genitorialità e della cura condivisa (….oltre la conciliazione….)</a:t>
            </a:r>
            <a:endParaRPr lang="it-IT" sz="2400" dirty="0"/>
          </a:p>
          <a:p>
            <a:r>
              <a:rPr lang="it-IT" sz="2400" i="1" u="sng" dirty="0"/>
              <a:t>d)  interventi di welfare «in ottica di genere» (anche a livello aziendale): </a:t>
            </a:r>
            <a:r>
              <a:rPr lang="it-IT" sz="2400" dirty="0"/>
              <a:t>è necessaria, in prospettiva, un’attenzione particolare per le giovani donne, più penalizzate per gli effetti sul futuro previdenziale di carriere maggiormente ‘frammentate</a:t>
            </a:r>
            <a:r>
              <a:rPr lang="it-IT" sz="2400" dirty="0" smtClean="0"/>
              <a:t>’</a:t>
            </a:r>
          </a:p>
          <a:p>
            <a:pPr marL="0" indent="0">
              <a:buNone/>
            </a:pPr>
            <a:endParaRPr lang="it-IT" sz="2400" dirty="0"/>
          </a:p>
          <a:p>
            <a:pPr lvl="8"/>
            <a:endParaRPr lang="it-IT" sz="2400" i="1" u="sng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002088" y="6450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1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9978" y="-2605"/>
            <a:ext cx="10058400" cy="1825731"/>
          </a:xfrm>
        </p:spPr>
        <p:txBody>
          <a:bodyPr/>
          <a:lstStyle/>
          <a:p>
            <a:r>
              <a:rPr lang="it-IT" dirty="0" smtClean="0"/>
              <a:t>Ma vanno anche superati gli stereotipi di genere…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002896"/>
            <a:ext cx="10058400" cy="4023360"/>
          </a:xfrm>
        </p:spPr>
        <p:txBody>
          <a:bodyPr>
            <a:normAutofit/>
          </a:bodyPr>
          <a:lstStyle/>
          <a:p>
            <a:endParaRPr lang="it-IT" sz="3600" dirty="0"/>
          </a:p>
          <a:p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8" y="2038974"/>
            <a:ext cx="4488947" cy="35232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01" y="1117218"/>
            <a:ext cx="6238482" cy="38164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11" y="3636390"/>
            <a:ext cx="2963080" cy="29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7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19300" y="623888"/>
            <a:ext cx="8039100" cy="1281112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Quanto alle altre discriminazioni 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167467" y="1663700"/>
            <a:ext cx="9426221" cy="4248150"/>
          </a:xfrm>
        </p:spPr>
        <p:txBody>
          <a:bodyPr rtlCol="0">
            <a:normAutofit fontScale="77500" lnSpcReduction="20000"/>
          </a:bodyPr>
          <a:lstStyle/>
          <a:p>
            <a:pPr marL="273050" indent="-273050">
              <a:lnSpc>
                <a:spcPct val="80000"/>
              </a:lnSpc>
              <a:defRPr/>
            </a:pPr>
            <a:endParaRPr lang="it-IT" altLang="it-IT" sz="2800" dirty="0" smtClean="0"/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 smtClean="0"/>
              <a:t>Art. 3 Cost. – art. 15 St. Lav.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it-IT" altLang="it-IT" sz="2800" dirty="0"/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 smtClean="0"/>
              <a:t>L’intervento </a:t>
            </a:r>
            <a:r>
              <a:rPr lang="it-IT" altLang="it-IT" sz="2800" dirty="0"/>
              <a:t>legislativo </a:t>
            </a:r>
            <a:r>
              <a:rPr lang="it-IT" altLang="it-IT" sz="2800" dirty="0" smtClean="0"/>
              <a:t>di matrice eurounitaria è </a:t>
            </a:r>
            <a:r>
              <a:rPr lang="it-IT" altLang="it-IT" sz="2800" dirty="0"/>
              <a:t>più recente </a:t>
            </a:r>
            <a:r>
              <a:rPr lang="it-IT" altLang="it-IT" sz="2800" dirty="0" smtClean="0"/>
              <a:t>(direttive del 2000 - v</a:t>
            </a:r>
            <a:r>
              <a:rPr lang="it-IT" altLang="it-IT" sz="2800" dirty="0"/>
              <a:t>. in Italia i d. </a:t>
            </a:r>
            <a:r>
              <a:rPr lang="it-IT" altLang="it-IT" sz="2800" dirty="0" err="1"/>
              <a:t>lgs</a:t>
            </a:r>
            <a:r>
              <a:rPr lang="it-IT" altLang="it-IT" sz="2800" dirty="0"/>
              <a:t>. n. 215 e 216 del 2003)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Si sono estese le “acquisizioni” interpretative legate alla discriminazione di </a:t>
            </a:r>
            <a:r>
              <a:rPr lang="it-IT" altLang="it-IT" sz="2800" dirty="0" smtClean="0"/>
              <a:t>genere (anche con riguardo ai concetti fondamentali di discriminazione diretta, indiretta, ecc.)</a:t>
            </a:r>
            <a:endParaRPr lang="it-IT" altLang="it-IT" sz="28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it-IT" altLang="it-IT" sz="2800" dirty="0"/>
              <a:t>Ma…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L’utilizzo in sede giudiziaria delle azioni a tutela dei soggetti discriminati è ancora </a:t>
            </a:r>
            <a:r>
              <a:rPr lang="it-IT" altLang="it-IT" sz="2800" dirty="0" smtClean="0"/>
              <a:t>limitata</a:t>
            </a:r>
            <a:endParaRPr lang="it-IT" altLang="it-IT" sz="2800" dirty="0"/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Necessità di campagne informative (pochi conoscono l’UNAR!!)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Importanza del supporto dei soggetti collettivi (sindacati, associazioni ecc.)</a:t>
            </a:r>
          </a:p>
          <a:p>
            <a:pPr marL="273050" indent="-273050">
              <a:lnSpc>
                <a:spcPct val="80000"/>
              </a:lnSpc>
              <a:defRPr/>
            </a:pPr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val="9271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it-IT" altLang="it-IT" smtClean="0"/>
              <a:t>Grazie per l’attenzione</a:t>
            </a:r>
          </a:p>
        </p:txBody>
      </p:sp>
      <p:pic>
        <p:nvPicPr>
          <p:cNvPr id="40963" name="Immagin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8689" y="1895476"/>
            <a:ext cx="5976937" cy="4043363"/>
          </a:xfrm>
          <a:noFill/>
        </p:spPr>
      </p:pic>
    </p:spTree>
    <p:extLst>
      <p:ext uri="{BB962C8B-B14F-4D97-AF65-F5344CB8AC3E}">
        <p14:creationId xmlns:p14="http://schemas.microsoft.com/office/powerpoint/2010/main" val="30386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fonti (II)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z="2400" dirty="0" smtClean="0"/>
              <a:t>Leggi ordinarie:</a:t>
            </a:r>
          </a:p>
          <a:p>
            <a:r>
              <a:rPr lang="it-IT" sz="2400" dirty="0" smtClean="0"/>
              <a:t>Art. 4 l. n. 604/66 (nullità licenziamento discriminatorio)</a:t>
            </a:r>
          </a:p>
          <a:p>
            <a:r>
              <a:rPr lang="it-IT" sz="2400" dirty="0" smtClean="0"/>
              <a:t>Art. 15 St. lav. (divieto discriminazioni)</a:t>
            </a:r>
          </a:p>
          <a:p>
            <a:r>
              <a:rPr lang="it-IT" sz="2400" dirty="0" smtClean="0"/>
              <a:t>Art. 6 l. n. 135/90 (sieropositività e aids)</a:t>
            </a:r>
          </a:p>
          <a:p>
            <a:r>
              <a:rPr lang="it-IT" sz="2400" dirty="0" smtClean="0"/>
              <a:t>Art.  3 e 4 l. n. 108/90 (licenziamento)</a:t>
            </a:r>
          </a:p>
          <a:p>
            <a:r>
              <a:rPr lang="it-IT" sz="2400" dirty="0" smtClean="0"/>
              <a:t>Art. 44 T.U. immigrazione del 1998</a:t>
            </a:r>
          </a:p>
          <a:p>
            <a:r>
              <a:rPr lang="it-IT" sz="2400" dirty="0" smtClean="0"/>
              <a:t>D. </a:t>
            </a:r>
            <a:r>
              <a:rPr lang="it-IT" sz="2400" dirty="0" err="1" smtClean="0"/>
              <a:t>lgs</a:t>
            </a:r>
            <a:r>
              <a:rPr lang="it-IT" sz="2400" dirty="0" smtClean="0"/>
              <a:t>. n. 215 e 216 del 2003 (attuazione direttive)</a:t>
            </a:r>
          </a:p>
          <a:p>
            <a:r>
              <a:rPr lang="it-IT" sz="2400" dirty="0" smtClean="0"/>
              <a:t>D. </a:t>
            </a:r>
            <a:r>
              <a:rPr lang="it-IT" sz="2400" dirty="0" err="1" smtClean="0"/>
              <a:t>lgs</a:t>
            </a:r>
            <a:r>
              <a:rPr lang="it-IT" sz="2400" dirty="0" smtClean="0"/>
              <a:t>. n. 198/2006 (discriminazioni di genere)</a:t>
            </a:r>
          </a:p>
          <a:p>
            <a:r>
              <a:rPr lang="it-IT" sz="2400" dirty="0" smtClean="0"/>
              <a:t>Art. 28 D. </a:t>
            </a:r>
            <a:r>
              <a:rPr lang="it-IT" sz="2400" dirty="0" err="1" smtClean="0"/>
              <a:t>Lgs</a:t>
            </a:r>
            <a:r>
              <a:rPr lang="it-IT" sz="2400" dirty="0" smtClean="0"/>
              <a:t>. n. 150/2011 (norme processuali)</a:t>
            </a:r>
          </a:p>
          <a:p>
            <a:r>
              <a:rPr lang="it-IT" sz="2400" dirty="0" smtClean="0"/>
              <a:t>Art. 2 D. </a:t>
            </a:r>
            <a:r>
              <a:rPr lang="it-IT" sz="2400" dirty="0" err="1" smtClean="0"/>
              <a:t>lgs</a:t>
            </a:r>
            <a:r>
              <a:rPr lang="it-IT" sz="2400" dirty="0" smtClean="0"/>
              <a:t>. n. 23/2015 (licenziamento discriminatorio)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377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Rilievo del principio di parità di trattamento nel diritto del lavoro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In senso negativo</a:t>
            </a:r>
            <a:r>
              <a:rPr lang="it-IT" sz="2400" dirty="0" smtClean="0"/>
              <a:t>: coincide con il divieto di discriminazione ed ha rilievo di </a:t>
            </a:r>
            <a:r>
              <a:rPr lang="it-IT" sz="2400" b="1" dirty="0" smtClean="0"/>
              <a:t>principio generale </a:t>
            </a:r>
            <a:r>
              <a:rPr lang="it-IT" sz="2400" dirty="0" smtClean="0"/>
              <a:t>del nostro ordinamento (v. anche C. </a:t>
            </a:r>
            <a:r>
              <a:rPr lang="it-IT" sz="2400" dirty="0" err="1" smtClean="0"/>
              <a:t>Cost</a:t>
            </a:r>
            <a:r>
              <a:rPr lang="it-IT" sz="2400" dirty="0" smtClean="0"/>
              <a:t>. n. 103/1989)</a:t>
            </a:r>
          </a:p>
          <a:p>
            <a:r>
              <a:rPr lang="it-IT" sz="2400" b="1" dirty="0" smtClean="0"/>
              <a:t>In senso positivo</a:t>
            </a:r>
            <a:r>
              <a:rPr lang="it-IT" sz="2400" dirty="0" smtClean="0"/>
              <a:t>: come obbligo di trattamento uniforme di tutti i lavoratori, </a:t>
            </a:r>
            <a:r>
              <a:rPr lang="it-IT" sz="2400" b="1" dirty="0" smtClean="0"/>
              <a:t>non è principio generale </a:t>
            </a:r>
            <a:r>
              <a:rPr lang="it-IT" sz="2400" dirty="0" smtClean="0"/>
              <a:t>dell’ordinamento </a:t>
            </a:r>
            <a:r>
              <a:rPr lang="it-IT" sz="2400" b="1" dirty="0" smtClean="0"/>
              <a:t>ma in diversi casi è imposto </a:t>
            </a:r>
            <a:r>
              <a:rPr lang="it-IT" sz="2400" dirty="0" smtClean="0"/>
              <a:t>dalla legge (ad esempio, in materia di trattamento dei lavoratori a termine, part-time, somministrati)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068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Eguaglianza formale e sostanziale </a:t>
            </a:r>
            <a:br>
              <a:rPr lang="it-IT" dirty="0" smtClean="0"/>
            </a:br>
            <a:r>
              <a:rPr lang="it-IT" dirty="0" smtClean="0"/>
              <a:t>(art. 3 </a:t>
            </a:r>
            <a:r>
              <a:rPr lang="it-IT" dirty="0" err="1" smtClean="0"/>
              <a:t>Cost</a:t>
            </a:r>
            <a:r>
              <a:rPr lang="it-IT" dirty="0" smtClean="0"/>
              <a:t>.)</a:t>
            </a:r>
            <a:endParaRPr lang="it-IT" dirty="0"/>
          </a:p>
        </p:txBody>
      </p:sp>
      <p:pic>
        <p:nvPicPr>
          <p:cNvPr id="17410" name="Picture 2" descr="Risultati immagini per immagini gratis uguaglianza sostanzi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40" y="2133600"/>
            <a:ext cx="723494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9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Donne, partecipazione politica, lavoro: </a:t>
            </a:r>
            <a:br>
              <a:rPr lang="it-IT" dirty="0" smtClean="0"/>
            </a:br>
            <a:r>
              <a:rPr lang="it-IT" dirty="0" smtClean="0"/>
              <a:t>una lunga lotta contro le discriminazioni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949987" y="2325511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it-IT" sz="2000" dirty="0" smtClean="0"/>
              <a:t>Dall’Ottocento al Novecento: il lavoro femminile come lavoro «di serie b», reddito aggiuntivo e secondario per la famiglia</a:t>
            </a:r>
          </a:p>
          <a:p>
            <a:r>
              <a:rPr lang="it-IT" sz="2000" dirty="0" smtClean="0"/>
              <a:t>Divieti di accedere anche alle professioni liberali </a:t>
            </a:r>
          </a:p>
          <a:p>
            <a:pPr marL="0" indent="0">
              <a:buNone/>
            </a:pPr>
            <a:r>
              <a:rPr lang="it-IT" sz="2000" dirty="0" smtClean="0"/>
              <a:t>			v. a fine Ottocento il caso di Lidia </a:t>
            </a:r>
            <a:r>
              <a:rPr lang="it-IT" sz="2000" dirty="0" err="1" smtClean="0"/>
              <a:t>Poët</a:t>
            </a:r>
            <a:endParaRPr lang="it-IT" sz="2000" dirty="0" smtClean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r>
              <a:rPr lang="it-IT" sz="2000" dirty="0" smtClean="0"/>
              <a:t>Assenza di diritti anche sul piano civile e politico</a:t>
            </a:r>
          </a:p>
          <a:p>
            <a:r>
              <a:rPr lang="it-IT" sz="2000" dirty="0" smtClean="0"/>
              <a:t>Durante il fascismo: esaltazione della donna «in quanto madre», funzionale alle politiche demografiche</a:t>
            </a:r>
          </a:p>
          <a:p>
            <a:r>
              <a:rPr lang="it-IT" sz="2000" dirty="0" smtClean="0"/>
              <a:t>Ruolo subalterno nel lavoro e nella famiglia</a:t>
            </a:r>
            <a:endParaRPr lang="it-IT" sz="2000" dirty="0"/>
          </a:p>
        </p:txBody>
      </p:sp>
      <p:pic>
        <p:nvPicPr>
          <p:cNvPr id="20482" name="Picture 2" descr="https://upload.wikimedia.org/wikipedia/it/4/4c/Lidia_Po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33" y="2817292"/>
            <a:ext cx="1631075" cy="21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224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70" y="0"/>
            <a:ext cx="7529171" cy="6858000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406399"/>
            <a:ext cx="4555573" cy="4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1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4889" y="623888"/>
            <a:ext cx="7913511" cy="1281112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Donne, lavoro e parità nella Costituzione repubblicana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032000" y="2190044"/>
            <a:ext cx="8877300" cy="3721806"/>
          </a:xfrm>
        </p:spPr>
        <p:txBody>
          <a:bodyPr rtlCol="0">
            <a:normAutofit fontScale="92500" lnSpcReduction="20000"/>
          </a:bodyPr>
          <a:lstStyle/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Dall’era della protezione all’era dei diritti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Art. 37: viene solennemente sancita l’eguaglianza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Diritto alla parità di trattamento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Affermazione della parità retributiva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La gravidanza ed il puerperio legittimano una “speciale, adeguata protezione”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Il percorso attuativo di tale disposizione è stato però tutt’altro che agevole (bisogna attendere gli anni Sessanta per il divieto di licenziamento a seguito del matrimonio!)</a:t>
            </a:r>
          </a:p>
          <a:p>
            <a:pPr marL="273050" indent="-273050">
              <a:lnSpc>
                <a:spcPct val="80000"/>
              </a:lnSpc>
              <a:defRPr/>
            </a:pPr>
            <a:r>
              <a:rPr lang="it-IT" altLang="it-IT" sz="2800" dirty="0"/>
              <a:t>La parità retributiva è ancora lontana…</a:t>
            </a:r>
          </a:p>
        </p:txBody>
      </p:sp>
    </p:spTree>
    <p:extLst>
      <p:ext uri="{BB962C8B-B14F-4D97-AF65-F5344CB8AC3E}">
        <p14:creationId xmlns:p14="http://schemas.microsoft.com/office/powerpoint/2010/main" val="282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89755" y="310621"/>
            <a:ext cx="6589712" cy="1281112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Le tappe successive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2833511" y="1591733"/>
            <a:ext cx="7902222" cy="4320117"/>
          </a:xfrm>
        </p:spPr>
        <p:txBody>
          <a:bodyPr rtlCol="0">
            <a:normAutofit/>
          </a:bodyPr>
          <a:lstStyle/>
          <a:p>
            <a:pPr marL="274320" indent="-274320">
              <a:lnSpc>
                <a:spcPct val="80000"/>
              </a:lnSpc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Ruolo importante anche delle indicazioni del Diritto comunitario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revisione della normativa sulla tutela della maternità: l. 1204/71 (… anche qualche effetto “negativo” non voluto … tutele “dispari!)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legge sulla parità n. 903/77: ha armonizzato l’ordinamento italiano rispetto alle indicazioni provenienti dal livello comunitario (ma… scarsa effettività!) 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legge sulle azioni positive n. 125/91 segna un passo avanti verso l’eguaglianza sostanziale: individuazione delle AZIONI POSITIVE (ma le azioni restano “volontarie” nel settore privato…).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Infine, il testo unico d.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lgs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n. 198/2006: si riordina l’esistente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L’ultima tappa: la legge sulle «quote rosa» nella società quotate e nelle partecipate pubbliche (l. 120/2011</a:t>
            </a:r>
            <a:r>
              <a:rPr lang="it-IT" dirty="0" smtClean="0"/>
              <a:t>)</a:t>
            </a: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valore pratico – valore simbolico: i risultati sono stati molto significativi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749</TotalTime>
  <Words>1565</Words>
  <Application>Microsoft Office PowerPoint</Application>
  <PresentationFormat>Widescreen</PresentationFormat>
  <Paragraphs>116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Garamond</vt:lpstr>
      <vt:lpstr>Wingdings</vt:lpstr>
      <vt:lpstr>Wingdings 3</vt:lpstr>
      <vt:lpstr>Filo</vt:lpstr>
      <vt:lpstr>            Il contrasto alle discriminazioni  sul lavoro  Focus: Perché esistono ancora le discriminazioni di genere? </vt:lpstr>
      <vt:lpstr>Le fonti (I)</vt:lpstr>
      <vt:lpstr>Le fonti (II)</vt:lpstr>
      <vt:lpstr>Rilievo del principio di parità di trattamento nel diritto del lavoro</vt:lpstr>
      <vt:lpstr>Eguaglianza formale e sostanziale  (art. 3 Cost.)</vt:lpstr>
      <vt:lpstr>Donne, partecipazione politica, lavoro:  una lunga lotta contro le discriminazioni</vt:lpstr>
      <vt:lpstr>Presentazione standard di PowerPoint</vt:lpstr>
      <vt:lpstr>Donne, lavoro e parità nella Costituzione repubblicana</vt:lpstr>
      <vt:lpstr>Le tappe successive</vt:lpstr>
      <vt:lpstr>Gli effetti positivi della legge sulle «quote rosa» nei c.d.a.</vt:lpstr>
      <vt:lpstr>Discriminazione diretta ed indiretta</vt:lpstr>
      <vt:lpstr>Rischi psicosociali contrasto alle discriminazioni</vt:lpstr>
      <vt:lpstr>Le molestie sessuali</vt:lpstr>
      <vt:lpstr>Le molestie sessuali (II)</vt:lpstr>
      <vt:lpstr>Quali strumenti di contrasto?</vt:lpstr>
      <vt:lpstr>Il c.d. «gender pay gap» (o «divario retributivo di genere»)</vt:lpstr>
      <vt:lpstr> Il gender pay gap (nei report 2016 alla Consigliera di parità delle imprese del FVG con più di 100 dip.)</vt:lpstr>
      <vt:lpstr>La legge aiuta … ma non basta</vt:lpstr>
      <vt:lpstr>Il ruolo delle Consigliere di parità (I)</vt:lpstr>
      <vt:lpstr>Le giovani donne e il lavoro Quali strumenti di supporto?</vt:lpstr>
      <vt:lpstr>Le giovani donne e il lavoro Quali strumenti di supporto? (II)</vt:lpstr>
      <vt:lpstr>Ma vanno anche superati gli stereotipi di genere…</vt:lpstr>
      <vt:lpstr>Quanto alle altre discriminazioni …</vt:lpstr>
      <vt:lpstr>Grazie per l’attenzione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lungo percorso di lotte e conquiste: l’evoluzione storica del diritto del lavoro italiano dal XIX° al XXI° secolo. Il lavoro nella Costituzione italiana.</dc:title>
  <dc:creator>Roberta</dc:creator>
  <cp:lastModifiedBy>Roberta</cp:lastModifiedBy>
  <cp:revision>76</cp:revision>
  <dcterms:created xsi:type="dcterms:W3CDTF">2017-11-16T15:02:12Z</dcterms:created>
  <dcterms:modified xsi:type="dcterms:W3CDTF">2018-12-09T17:10:54Z</dcterms:modified>
</cp:coreProperties>
</file>