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2" r:id="rId4"/>
    <p:sldId id="271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63813" y="4495240"/>
            <a:ext cx="8915399" cy="931208"/>
          </a:xfrm>
        </p:spPr>
        <p:txBody>
          <a:bodyPr>
            <a:normAutofit fontScale="90000"/>
          </a:bodyPr>
          <a:lstStyle/>
          <a:p>
            <a:r>
              <a:rPr lang="it-IT" sz="3600" b="1" i="1" dirty="0" smtClean="0"/>
              <a:t>Sindacato e modelli organizzativi</a:t>
            </a:r>
            <a:br>
              <a:rPr lang="it-IT" sz="3600" b="1" i="1" dirty="0" smtClean="0"/>
            </a:br>
            <a:r>
              <a:rPr lang="it-IT" sz="3200" b="1" dirty="0"/>
              <a:t>R</a:t>
            </a:r>
            <a:r>
              <a:rPr lang="it-IT" sz="3200" b="1" dirty="0" smtClean="0"/>
              <a:t>appresentanza e rappresentatività sindacale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83342" y="5295899"/>
            <a:ext cx="8915399" cy="1320053"/>
          </a:xfrm>
        </p:spPr>
        <p:txBody>
          <a:bodyPr>
            <a:noAutofit/>
          </a:bodyPr>
          <a:lstStyle/>
          <a:p>
            <a:endParaRPr lang="it-IT" sz="1600" dirty="0"/>
          </a:p>
          <a:p>
            <a:r>
              <a:rPr lang="it-IT" sz="1600" dirty="0" smtClean="0"/>
              <a:t>Prof. Roberta Nunin </a:t>
            </a:r>
            <a:endParaRPr lang="it-IT" sz="1600" dirty="0"/>
          </a:p>
          <a:p>
            <a:r>
              <a:rPr lang="it-IT" sz="1600" i="1" dirty="0" smtClean="0"/>
              <a:t>Professoressa associata di Diritto del lavoro nell’Università di Trieste</a:t>
            </a:r>
            <a:endParaRPr lang="it-IT" sz="1600" i="1" dirty="0"/>
          </a:p>
        </p:txBody>
      </p:sp>
      <p:pic>
        <p:nvPicPr>
          <p:cNvPr id="1026" name="Picture 2" descr="Risultati immagini per immagini storiche sindac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14300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84" y="210717"/>
            <a:ext cx="3853657" cy="38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natura giuridica della associazioni sindacali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Mancata attuazione dell’art. 39, 2-3-4 c.</a:t>
            </a:r>
          </a:p>
          <a:p>
            <a:r>
              <a:rPr lang="it-IT" sz="2400" dirty="0" smtClean="0"/>
              <a:t>Non hanno personalità giuridica</a:t>
            </a:r>
          </a:p>
          <a:p>
            <a:r>
              <a:rPr lang="it-IT" sz="2400" dirty="0" smtClean="0"/>
              <a:t>Quando sono organizzati in forma associativa i sindacati hanno la soggettività giuridica della associazioni non riconosciute (artt. 36-38  cod. civ.).</a:t>
            </a:r>
          </a:p>
          <a:p>
            <a:r>
              <a:rPr lang="it-IT" sz="2400" dirty="0" smtClean="0"/>
              <a:t>L’ordinamento interno è regolato dagli accordi tra gli associati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38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Rappresentanza sindacale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u="sng" dirty="0" smtClean="0"/>
              <a:t>Rappresentanza sindacale: </a:t>
            </a:r>
            <a:r>
              <a:rPr lang="it-IT" sz="2400" dirty="0" smtClean="0"/>
              <a:t>meccanismo giuridico per il quale  la volontà viene formata  ed espressa da un soggetto diverso (quello collettivo, il sindacato)  rispetto a quello (individuale, il lavoratore) a cui sono imputabili gli effetti giuridici dell’attività svolta) . La legittimazione dell’associazione è fondata su un atto volontario (negoziale: l’adesione al sindacato).</a:t>
            </a:r>
          </a:p>
          <a:p>
            <a:r>
              <a:rPr lang="it-IT" sz="2400" b="1" u="sng" dirty="0" smtClean="0"/>
              <a:t>Rilievo dell’interesse collettivo: </a:t>
            </a:r>
            <a:r>
              <a:rPr lang="it-IT" sz="2400" dirty="0" smtClean="0"/>
              <a:t>carattere «strutturalmente collettivo» dell’azione del sindacato</a:t>
            </a:r>
            <a:endParaRPr lang="it-IT" sz="2400" b="1" u="sng" dirty="0"/>
          </a:p>
        </p:txBody>
      </p:sp>
    </p:spTree>
    <p:extLst>
      <p:ext uri="{BB962C8B-B14F-4D97-AF65-F5344CB8AC3E}">
        <p14:creationId xmlns:p14="http://schemas.microsoft.com/office/powerpoint/2010/main" val="402850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Rappresentatività sindacale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473200"/>
            <a:ext cx="8915400" cy="4476122"/>
          </a:xfrm>
        </p:spPr>
        <p:txBody>
          <a:bodyPr>
            <a:normAutofit fontScale="85000" lnSpcReduction="10000"/>
          </a:bodyPr>
          <a:lstStyle/>
          <a:p>
            <a:r>
              <a:rPr lang="it-IT" sz="2400" b="1" u="sng" dirty="0" smtClean="0"/>
              <a:t>Rappresentatività sindacale: </a:t>
            </a:r>
            <a:r>
              <a:rPr lang="it-IT" sz="2400" dirty="0" smtClean="0"/>
              <a:t>concetto «sociologico», esprime la capacità (la «forza») del sindacato di  dare effettiva tutela agli interessi collettivi che assume di rappresentare</a:t>
            </a:r>
          </a:p>
          <a:p>
            <a:r>
              <a:rPr lang="it-IT" sz="2400" b="1" u="sng" dirty="0" smtClean="0"/>
              <a:t>Diviene un concetto giuridico nel momento in cui la legge affida ad esso la funzione di selezionare i soggetti collettivi (</a:t>
            </a:r>
            <a:r>
              <a:rPr lang="it-IT" sz="2400" dirty="0" smtClean="0"/>
              <a:t>es.: richiamo al concetto di «maggiore rappresentatività», largamente richiamato dalla legge: «sindacato maggiormente rappresentativo»).</a:t>
            </a:r>
          </a:p>
          <a:p>
            <a:r>
              <a:rPr lang="it-IT" sz="2400" dirty="0" smtClean="0"/>
              <a:t>… ma oggi, anche «sindacato comparativamente più rappresentativo», «sindacato comparativamente rappresentativo»…</a:t>
            </a:r>
          </a:p>
          <a:p>
            <a:r>
              <a:rPr lang="it-IT" sz="2400" dirty="0" smtClean="0"/>
              <a:t>Tentativo, con recenti accordi interconfederali, di «pesare» la rappresentatività sindacale… è però una disciplina «contrattuale» e non «legale»: rilievo congiunto del dato associativo e di quello elettorale (risultati nelle elezioni dei rappresentanti in azienda).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6432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l’attenzione!</a:t>
            </a:r>
            <a:endParaRPr lang="it-IT" dirty="0"/>
          </a:p>
        </p:txBody>
      </p:sp>
      <p:pic>
        <p:nvPicPr>
          <p:cNvPr id="2052" name="Picture 4" descr="Immagine correl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608278"/>
            <a:ext cx="6640658" cy="46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3362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pluralismo sindacale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1773" y="572579"/>
            <a:ext cx="8915400" cy="377762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Presenza (e concorrenza) di più organizzazioni sindacali</a:t>
            </a:r>
          </a:p>
          <a:p>
            <a:r>
              <a:rPr lang="it-IT" sz="2000" dirty="0" smtClean="0"/>
              <a:t>Libertà sindacale positiva e negativa</a:t>
            </a:r>
            <a:endParaRPr lang="it-IT" sz="2400" dirty="0"/>
          </a:p>
        </p:txBody>
      </p:sp>
      <p:pic>
        <p:nvPicPr>
          <p:cNvPr id="4098" name="Picture 2" descr="Risultati immagini per iscritti ai sindacati in Europa graf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73" y="1341834"/>
            <a:ext cx="7354888" cy="5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1969" y="205010"/>
            <a:ext cx="8911687" cy="9443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Dinamica dei tassi di sindacalizzazione</a:t>
            </a:r>
            <a:br>
              <a:rPr lang="it-IT" dirty="0" smtClean="0"/>
            </a:br>
            <a:r>
              <a:rPr lang="it-IT" dirty="0" smtClean="0"/>
              <a:t>1975-2015</a:t>
            </a:r>
            <a:endParaRPr lang="it-IT" dirty="0"/>
          </a:p>
        </p:txBody>
      </p:sp>
      <p:pic>
        <p:nvPicPr>
          <p:cNvPr id="5122" name="Picture 2" descr="grafico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39" y="1149350"/>
            <a:ext cx="8412748" cy="57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8198" y="141510"/>
            <a:ext cx="8911687" cy="1280890"/>
          </a:xfrm>
        </p:spPr>
        <p:txBody>
          <a:bodyPr/>
          <a:lstStyle/>
          <a:p>
            <a:r>
              <a:rPr lang="it-IT" dirty="0" smtClean="0"/>
              <a:t>Le tendenze in Italia</a:t>
            </a:r>
            <a:endParaRPr lang="it-IT" dirty="0"/>
          </a:p>
        </p:txBody>
      </p:sp>
      <p:pic>
        <p:nvPicPr>
          <p:cNvPr id="3080" name="Picture 8" descr="Risultati immagini per immagini tassi di sindacalizzazione Italia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22400"/>
            <a:ext cx="874688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8725" y="471710"/>
            <a:ext cx="8911687" cy="1280890"/>
          </a:xfrm>
        </p:spPr>
        <p:txBody>
          <a:bodyPr/>
          <a:lstStyle/>
          <a:p>
            <a:r>
              <a:rPr lang="it-IT" dirty="0" smtClean="0"/>
              <a:t>I modelli organizzativi del sindacato confederale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2032000"/>
            <a:ext cx="9675812" cy="3879222"/>
          </a:xfrm>
        </p:spPr>
        <p:txBody>
          <a:bodyPr>
            <a:normAutofit/>
          </a:bodyPr>
          <a:lstStyle/>
          <a:p>
            <a:r>
              <a:rPr lang="it-IT" altLang="it-IT" sz="2400" b="1" dirty="0" smtClean="0"/>
              <a:t>Struttura organizzativa complessa</a:t>
            </a:r>
          </a:p>
          <a:p>
            <a:r>
              <a:rPr lang="it-IT" altLang="it-IT" sz="2400" b="1" dirty="0" smtClean="0"/>
              <a:t>Linea di organizzazione orizzontale (intercategoriale)</a:t>
            </a:r>
          </a:p>
          <a:p>
            <a:r>
              <a:rPr lang="it-IT" altLang="it-IT" sz="2400" b="1" dirty="0" smtClean="0"/>
              <a:t>Linea di organizzazione verticale (di categoria)</a:t>
            </a:r>
          </a:p>
          <a:p>
            <a:endParaRPr lang="it-IT" altLang="it-IT" sz="2400" b="1" dirty="0"/>
          </a:p>
          <a:p>
            <a:r>
              <a:rPr lang="it-IT" altLang="it-IT" sz="2400" b="1" i="1" dirty="0" smtClean="0"/>
              <a:t>Linea orizzontale: territoriale (di solito provinciale), regionale e nazionale (Confederazione)</a:t>
            </a:r>
          </a:p>
          <a:p>
            <a:r>
              <a:rPr lang="it-IT" altLang="it-IT" sz="2400" b="1" i="1" dirty="0" smtClean="0"/>
              <a:t>Linea verticale (di categoriale): territoriale, regionale, nazionale (Federazione di categoria)</a:t>
            </a:r>
            <a:endParaRPr lang="it-IT" altLang="it-IT" sz="2400" b="1" i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98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modelli: il sindacalismo «autonomo»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Sindacato di categoria o «di mestiere»: restringe l’attività ad una specifica attività  professionale (ad es., i controllori di volo, i medici ospedalieri, ecc.) o settore professionale (ad es. la scuola).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6547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della CES/ETUC a livello europeo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4900" y="1714500"/>
            <a:ext cx="9093199" cy="3792806"/>
          </a:xfrm>
        </p:spPr>
        <p:txBody>
          <a:bodyPr/>
          <a:lstStyle/>
          <a:p>
            <a:r>
              <a:rPr lang="it-IT" dirty="0" smtClean="0"/>
              <a:t>Fondata nel 1973 è una «Confederazione di Confederazioni» che conta oggi 90 membri  (per l’Italia CGIL, CISL e UIL, le ultime due Confederazioni sono membri fondatori).</a:t>
            </a:r>
          </a:p>
          <a:p>
            <a:r>
              <a:rPr lang="it-IT" dirty="0" smtClean="0"/>
              <a:t>Ruolo di «partner sociale» riconosciuto dalle Istituzioni europee come interlocutore rappresentativo.</a:t>
            </a:r>
          </a:p>
          <a:p>
            <a:r>
              <a:rPr lang="it-IT" dirty="0" smtClean="0"/>
              <a:t>Può stipulare con le controparti europee datoriali (Business Europe e CEEP) contratti collettivi di livello europeo: v. art. 154 e 155 TFUE</a:t>
            </a:r>
          </a:p>
          <a:p>
            <a:endParaRPr lang="it-IT" dirty="0"/>
          </a:p>
        </p:txBody>
      </p:sp>
      <p:pic>
        <p:nvPicPr>
          <p:cNvPr id="7170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4208463"/>
            <a:ext cx="7070725" cy="25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099" y="12030"/>
            <a:ext cx="1993901" cy="25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6329"/>
            <a:ext cx="20669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9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5925" y="192310"/>
            <a:ext cx="8911687" cy="1191990"/>
          </a:xfrm>
        </p:spPr>
        <p:txBody>
          <a:bodyPr>
            <a:normAutofit/>
          </a:bodyPr>
          <a:lstStyle/>
          <a:p>
            <a:r>
              <a:rPr lang="it-IT" dirty="0" smtClean="0"/>
              <a:t>Obiettivi della CES/ETUC</a:t>
            </a:r>
            <a:br>
              <a:rPr lang="it-IT" dirty="0" smtClean="0"/>
            </a:br>
            <a:r>
              <a:rPr lang="it-IT" dirty="0" smtClean="0"/>
              <a:t>v. www.etuc.org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65925" y="1663700"/>
            <a:ext cx="8915400" cy="490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Quality jobs, workers’ rights and a fair society</a:t>
            </a:r>
          </a:p>
          <a:p>
            <a:r>
              <a:rPr lang="en-US" dirty="0"/>
              <a:t>The ETUC defends fundamental social values such as solidarity, equality, democracy, social justice and cohesion.</a:t>
            </a:r>
          </a:p>
          <a:p>
            <a:r>
              <a:rPr lang="en-US" dirty="0"/>
              <a:t>It fights for:</a:t>
            </a:r>
          </a:p>
          <a:p>
            <a:r>
              <a:rPr lang="en-US" dirty="0"/>
              <a:t>pay rises for workers</a:t>
            </a:r>
          </a:p>
          <a:p>
            <a:r>
              <a:rPr lang="en-US" dirty="0"/>
              <a:t>full implementation of the European Pillar of Social Rights</a:t>
            </a:r>
          </a:p>
          <a:p>
            <a:r>
              <a:rPr lang="en-US" dirty="0"/>
              <a:t>high quality jobs for all</a:t>
            </a:r>
          </a:p>
          <a:p>
            <a:r>
              <a:rPr lang="en-US" dirty="0"/>
              <a:t>a high level of social protection</a:t>
            </a:r>
          </a:p>
          <a:p>
            <a:r>
              <a:rPr lang="en-US" dirty="0"/>
              <a:t>gender equality and fair pay</a:t>
            </a:r>
          </a:p>
          <a:p>
            <a:r>
              <a:rPr lang="en-US" dirty="0"/>
              <a:t>good health and safety at work</a:t>
            </a:r>
          </a:p>
          <a:p>
            <a:r>
              <a:rPr lang="en-US" dirty="0"/>
              <a:t>freedom of movement for European workers, and an end to social dumping</a:t>
            </a:r>
          </a:p>
          <a:p>
            <a:r>
              <a:rPr lang="en-US" dirty="0"/>
              <a:t>high quality public services accessible to all</a:t>
            </a:r>
          </a:p>
          <a:p>
            <a:r>
              <a:rPr lang="en-US" dirty="0"/>
              <a:t>a European framework to raise the standard of national social legislation</a:t>
            </a:r>
          </a:p>
          <a:p>
            <a:r>
              <a:rPr lang="en-US" dirty="0"/>
              <a:t>action to combat climate change while promoting a Just Transition for workers</a:t>
            </a:r>
          </a:p>
          <a:p>
            <a:r>
              <a:rPr lang="en-US" dirty="0"/>
              <a:t>promotion of these European social values in other parts of the world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17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organizzazioni datoriali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 smtClean="0"/>
          </a:p>
          <a:p>
            <a:r>
              <a:rPr lang="it-IT" sz="2400" dirty="0" smtClean="0"/>
              <a:t>Significativa molteplicità degli attori</a:t>
            </a:r>
            <a:endParaRPr lang="it-IT" sz="2400" dirty="0"/>
          </a:p>
          <a:p>
            <a:r>
              <a:rPr lang="it-IT" sz="2400" dirty="0" smtClean="0"/>
              <a:t>A differenza di quelle sindacali, più che divisioni di carattere ideologico presentano piuttosto divisioni per settori economici (industria, agricoltura, commercio…)</a:t>
            </a:r>
          </a:p>
          <a:p>
            <a:r>
              <a:rPr lang="it-IT" sz="2400" dirty="0" smtClean="0"/>
              <a:t>Ampie funzioni delle strutture orizzontali (territoriali e nazionali)</a:t>
            </a:r>
          </a:p>
          <a:p>
            <a:r>
              <a:rPr lang="it-IT" sz="2400" dirty="0" smtClean="0"/>
              <a:t>Anche in quest’ambito nel corso degli anni vi è stato un progressivo decremento nell’affiliazione dei datori di lavoro.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461942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386</TotalTime>
  <Words>676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Filo</vt:lpstr>
      <vt:lpstr>Sindacato e modelli organizzativi Rappresentanza e rappresentatività sindacale</vt:lpstr>
      <vt:lpstr>Il pluralismo sindacale   </vt:lpstr>
      <vt:lpstr>Dinamica dei tassi di sindacalizzazione 1975-2015</vt:lpstr>
      <vt:lpstr>Le tendenze in Italia</vt:lpstr>
      <vt:lpstr>I modelli organizzativi del sindacato confederale</vt:lpstr>
      <vt:lpstr>Altri modelli: il sindacalismo «autonomo»</vt:lpstr>
      <vt:lpstr>Il ruolo della CES/ETUC a livello europeo</vt:lpstr>
      <vt:lpstr>Obiettivi della CES/ETUC v. www.etuc.org</vt:lpstr>
      <vt:lpstr>Le organizzazioni datoriali</vt:lpstr>
      <vt:lpstr>La natura giuridica della associazioni sindacali</vt:lpstr>
      <vt:lpstr>Rappresentanza sindacale</vt:lpstr>
      <vt:lpstr>Rappresentatività sindacale</vt:lpstr>
      <vt:lpstr>Grazie per l’attenzione!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lungo percorso di lotte e conquiste: l’evoluzione storica del diritto del lavoro italiano dal XIX° al XXI° secolo. Il lavoro nella Costituzione italiana.</dc:title>
  <dc:creator>Roberta</dc:creator>
  <cp:lastModifiedBy>Roberta</cp:lastModifiedBy>
  <cp:revision>35</cp:revision>
  <dcterms:created xsi:type="dcterms:W3CDTF">2017-11-16T15:02:12Z</dcterms:created>
  <dcterms:modified xsi:type="dcterms:W3CDTF">2018-10-04T08:00:53Z</dcterms:modified>
</cp:coreProperties>
</file>