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72" r:id="rId4"/>
    <p:sldId id="273" r:id="rId5"/>
    <p:sldId id="274" r:id="rId6"/>
    <p:sldId id="257" r:id="rId7"/>
    <p:sldId id="271" r:id="rId8"/>
    <p:sldId id="275" r:id="rId9"/>
    <p:sldId id="276" r:id="rId10"/>
    <p:sldId id="277" r:id="rId11"/>
    <p:sldId id="278" r:id="rId12"/>
    <p:sldId id="259"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76" d="100"/>
          <a:sy n="76" d="100"/>
        </p:scale>
        <p:origin x="45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10/31/2018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89213" y="1237130"/>
            <a:ext cx="8915399" cy="3540252"/>
          </a:xfrm>
        </p:spPr>
        <p:txBody>
          <a:bodyPr>
            <a:normAutofit/>
          </a:bodyPr>
          <a:lstStyle/>
          <a:p>
            <a:r>
              <a:rPr lang="it-IT" sz="3600" b="1" i="1" dirty="0" smtClean="0"/>
              <a:t>Di cosa parliamo quando parliamo di lavoro «subordinato» e di lavoro «autonomo»?</a:t>
            </a:r>
            <a:br>
              <a:rPr lang="it-IT" sz="3600" b="1" i="1" dirty="0" smtClean="0"/>
            </a:br>
            <a:r>
              <a:rPr lang="it-IT" sz="3600" b="1" i="1" dirty="0"/>
              <a:t/>
            </a:r>
            <a:br>
              <a:rPr lang="it-IT" sz="3600" b="1" i="1" dirty="0"/>
            </a:br>
            <a:endParaRPr lang="it-IT" dirty="0"/>
          </a:p>
        </p:txBody>
      </p:sp>
      <p:sp>
        <p:nvSpPr>
          <p:cNvPr id="3" name="Sottotitolo 2"/>
          <p:cNvSpPr>
            <a:spLocks noGrp="1"/>
          </p:cNvSpPr>
          <p:nvPr>
            <p:ph type="subTitle" idx="1"/>
          </p:nvPr>
        </p:nvSpPr>
        <p:spPr>
          <a:xfrm>
            <a:off x="2683342" y="4625789"/>
            <a:ext cx="8915399" cy="1990164"/>
          </a:xfrm>
        </p:spPr>
        <p:txBody>
          <a:bodyPr>
            <a:noAutofit/>
          </a:bodyPr>
          <a:lstStyle/>
          <a:p>
            <a:endParaRPr lang="it-IT" sz="1600" dirty="0"/>
          </a:p>
          <a:p>
            <a:r>
              <a:rPr lang="it-IT" sz="1600" dirty="0" smtClean="0"/>
              <a:t>Prof. Roberta Nunin </a:t>
            </a:r>
            <a:endParaRPr lang="it-IT" sz="1600" dirty="0"/>
          </a:p>
          <a:p>
            <a:r>
              <a:rPr lang="it-IT" sz="1600" i="1" dirty="0" smtClean="0"/>
              <a:t>Professoressa associata di Diritto del lavoro nell’Università di Trieste</a:t>
            </a:r>
            <a:endParaRPr lang="it-IT" sz="1600" i="1" dirty="0"/>
          </a:p>
        </p:txBody>
      </p:sp>
    </p:spTree>
    <p:extLst>
      <p:ext uri="{BB962C8B-B14F-4D97-AF65-F5344CB8AC3E}">
        <p14:creationId xmlns:p14="http://schemas.microsoft.com/office/powerpoint/2010/main" val="373774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c.d. «lavoro agile»</a:t>
            </a:r>
            <a:endParaRPr lang="it-IT" dirty="0"/>
          </a:p>
        </p:txBody>
      </p:sp>
      <p:sp>
        <p:nvSpPr>
          <p:cNvPr id="3" name="Segnaposto contenuto 2"/>
          <p:cNvSpPr>
            <a:spLocks noGrp="1"/>
          </p:cNvSpPr>
          <p:nvPr>
            <p:ph idx="1"/>
          </p:nvPr>
        </p:nvSpPr>
        <p:spPr/>
        <p:txBody>
          <a:bodyPr/>
          <a:lstStyle/>
          <a:p>
            <a:r>
              <a:rPr lang="it-IT" dirty="0" smtClean="0"/>
              <a:t>V. art. 18 legge n. 81/2017</a:t>
            </a:r>
          </a:p>
          <a:p>
            <a:r>
              <a:rPr lang="it-IT" dirty="0" smtClean="0"/>
              <a:t>Modalità di esecuzione del rapporto di </a:t>
            </a:r>
            <a:r>
              <a:rPr lang="it-IT" b="1" dirty="0" smtClean="0"/>
              <a:t>lavoro subordinato</a:t>
            </a:r>
            <a:r>
              <a:rPr lang="it-IT" dirty="0" smtClean="0"/>
              <a:t>, stabilita mediante accordo tra le parti… senza precisi vincoli di orario o di luogo di lavoro, con possibile utilizzo di strumenti tecnologici.</a:t>
            </a:r>
          </a:p>
          <a:p>
            <a:r>
              <a:rPr lang="it-IT" dirty="0" smtClean="0"/>
              <a:t>Una nuova possibile modalità di organizzazione </a:t>
            </a:r>
            <a:r>
              <a:rPr lang="it-IT" dirty="0" err="1" smtClean="0"/>
              <a:t>spaio-temporale</a:t>
            </a:r>
            <a:r>
              <a:rPr lang="it-IT" dirty="0" smtClean="0"/>
              <a:t> della prestazione lavorativa subordinata</a:t>
            </a:r>
            <a:endParaRPr lang="it-IT" dirty="0"/>
          </a:p>
        </p:txBody>
      </p:sp>
    </p:spTree>
    <p:extLst>
      <p:ext uri="{BB962C8B-B14F-4D97-AF65-F5344CB8AC3E}">
        <p14:creationId xmlns:p14="http://schemas.microsoft.com/office/powerpoint/2010/main" val="3107486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Tecniche di qualificazione della fattispecie nella giurisprudenza</a:t>
            </a:r>
            <a:endParaRPr lang="it-IT" dirty="0"/>
          </a:p>
        </p:txBody>
      </p:sp>
      <p:sp>
        <p:nvSpPr>
          <p:cNvPr id="3" name="Segnaposto contenuto 2"/>
          <p:cNvSpPr>
            <a:spLocks noGrp="1"/>
          </p:cNvSpPr>
          <p:nvPr>
            <p:ph idx="1"/>
          </p:nvPr>
        </p:nvSpPr>
        <p:spPr>
          <a:xfrm>
            <a:off x="2589212" y="1803400"/>
            <a:ext cx="8915400" cy="4851400"/>
          </a:xfrm>
        </p:spPr>
        <p:txBody>
          <a:bodyPr>
            <a:normAutofit fontScale="92500" lnSpcReduction="10000"/>
          </a:bodyPr>
          <a:lstStyle/>
          <a:p>
            <a:r>
              <a:rPr lang="it-IT" sz="2400" dirty="0" smtClean="0"/>
              <a:t>Rilievo del metodo «sussuntivo»: muovendo dalla definizione di lavoro subordinato, il giudice qualifica come tale il rapporto di lavoro che, secondo le concrete modalità di attuazione, presenta caratteristiche conformi a quella definizione astratta.</a:t>
            </a:r>
          </a:p>
          <a:p>
            <a:r>
              <a:rPr lang="it-IT" sz="2400" dirty="0" smtClean="0"/>
              <a:t>Rischi: </a:t>
            </a:r>
            <a:r>
              <a:rPr lang="it-IT" sz="2400" dirty="0" err="1" smtClean="0"/>
              <a:t>sottoincludere</a:t>
            </a:r>
            <a:r>
              <a:rPr lang="it-IT" sz="2400" dirty="0" smtClean="0"/>
              <a:t> o </a:t>
            </a:r>
            <a:r>
              <a:rPr lang="it-IT" sz="2400" dirty="0" err="1" smtClean="0"/>
              <a:t>sovraincludere</a:t>
            </a:r>
            <a:r>
              <a:rPr lang="it-IT" sz="2400" dirty="0"/>
              <a:t>.</a:t>
            </a:r>
            <a:endParaRPr lang="it-IT" sz="2400" dirty="0" smtClean="0"/>
          </a:p>
          <a:p>
            <a:r>
              <a:rPr lang="it-IT" sz="2400" dirty="0"/>
              <a:t>P</a:t>
            </a:r>
            <a:r>
              <a:rPr lang="it-IT" sz="2400" dirty="0" smtClean="0"/>
              <a:t>roposta di parte della dottrina, accolta spesso anche dal giudice: metodo «tipologico», più flessibile: giudizio di approssimazione al tipo.</a:t>
            </a:r>
          </a:p>
          <a:p>
            <a:r>
              <a:rPr lang="it-IT" sz="2400" dirty="0" smtClean="0"/>
              <a:t>Rischi: incertezza, spazi estesi per la «libera valutazione» del giudice.</a:t>
            </a:r>
          </a:p>
          <a:p>
            <a:r>
              <a:rPr lang="it-IT" sz="2400" dirty="0" smtClean="0"/>
              <a:t>Corte </a:t>
            </a:r>
            <a:r>
              <a:rPr lang="it-IT" sz="2400" dirty="0" err="1" smtClean="0"/>
              <a:t>Cost</a:t>
            </a:r>
            <a:r>
              <a:rPr lang="it-IT" sz="2400" dirty="0" smtClean="0"/>
              <a:t>. 1994: </a:t>
            </a:r>
            <a:r>
              <a:rPr lang="it-IT" sz="2400" b="1" dirty="0" smtClean="0"/>
              <a:t>indisponibilità del tipo contrattuale</a:t>
            </a:r>
          </a:p>
          <a:p>
            <a:r>
              <a:rPr lang="it-IT" sz="2400" i="1" dirty="0" smtClean="0"/>
              <a:t>Non rileva il </a:t>
            </a:r>
            <a:r>
              <a:rPr lang="it-IT" sz="2400" i="1" dirty="0" err="1" smtClean="0"/>
              <a:t>nomen</a:t>
            </a:r>
            <a:r>
              <a:rPr lang="it-IT" sz="2400" i="1" dirty="0" smtClean="0"/>
              <a:t> </a:t>
            </a:r>
            <a:r>
              <a:rPr lang="it-IT" sz="2400" i="1" dirty="0" err="1" smtClean="0"/>
              <a:t>juris</a:t>
            </a:r>
            <a:r>
              <a:rPr lang="it-IT" sz="2400" i="1" dirty="0" smtClean="0"/>
              <a:t> dato dalle parti</a:t>
            </a:r>
            <a:endParaRPr lang="it-IT" sz="2400" i="1" dirty="0"/>
          </a:p>
        </p:txBody>
      </p:sp>
    </p:spTree>
    <p:extLst>
      <p:ext uri="{BB962C8B-B14F-4D97-AF65-F5344CB8AC3E}">
        <p14:creationId xmlns:p14="http://schemas.microsoft.com/office/powerpoint/2010/main" val="494907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lavoro «autonomo»</a:t>
            </a:r>
            <a:endParaRPr lang="it-IT" dirty="0"/>
          </a:p>
        </p:txBody>
      </p:sp>
      <p:sp>
        <p:nvSpPr>
          <p:cNvPr id="3" name="Segnaposto contenuto 2"/>
          <p:cNvSpPr>
            <a:spLocks noGrp="1"/>
          </p:cNvSpPr>
          <p:nvPr>
            <p:ph idx="1"/>
          </p:nvPr>
        </p:nvSpPr>
        <p:spPr/>
        <p:txBody>
          <a:bodyPr>
            <a:normAutofit lnSpcReduction="10000"/>
          </a:bodyPr>
          <a:lstStyle/>
          <a:p>
            <a:r>
              <a:rPr lang="it-IT" altLang="it-IT" sz="2000" dirty="0" smtClean="0"/>
              <a:t>Il lavoro autonomo si caratterizza invece per proprio per l’autonomia organizzativa (auto-organizzazione) di chi lavora (si pensi, ad es., a un libero professionista o ad un artigiano…).</a:t>
            </a:r>
          </a:p>
          <a:p>
            <a:endParaRPr lang="it-IT" altLang="it-IT" sz="2000" dirty="0"/>
          </a:p>
          <a:p>
            <a:r>
              <a:rPr lang="it-IT" altLang="it-IT" sz="2000" dirty="0" smtClean="0"/>
              <a:t>Non sempre però la distinzione tra lavoro subordinato e autonomo è così netta, ed esistono delle forma di collaborazione «autonoma» che possono presentare, ad esempio, dei caratteri di dipendenza economica (si pensi all’ipotesi nella quale il collaboratore «autonomo» lavora per un unico committente).</a:t>
            </a:r>
          </a:p>
          <a:p>
            <a:r>
              <a:rPr lang="it-IT" altLang="it-IT" sz="2000" i="1" dirty="0" smtClean="0"/>
              <a:t>In questi casi il legislatore cerca di estendere alcune delle tutele del lavoro subordinato anche al lavoro autonomo.</a:t>
            </a:r>
            <a:endParaRPr lang="it-IT" altLang="it-IT" sz="2000" i="1" dirty="0"/>
          </a:p>
          <a:p>
            <a:endParaRPr lang="it-IT" altLang="it-IT" dirty="0"/>
          </a:p>
          <a:p>
            <a:endParaRPr lang="it-IT" dirty="0"/>
          </a:p>
        </p:txBody>
      </p:sp>
    </p:spTree>
    <p:extLst>
      <p:ext uri="{BB962C8B-B14F-4D97-AF65-F5344CB8AC3E}">
        <p14:creationId xmlns:p14="http://schemas.microsoft.com/office/powerpoint/2010/main" val="1695427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Grazie per l’attenzione!</a:t>
            </a:r>
            <a:endParaRPr lang="it-IT" dirty="0"/>
          </a:p>
        </p:txBody>
      </p:sp>
      <p:pic>
        <p:nvPicPr>
          <p:cNvPr id="3082" name="Picture 10" descr="Immagine correlat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80267" y="1400603"/>
            <a:ext cx="6967198" cy="4864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5073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40562" y="624110"/>
            <a:ext cx="8911687" cy="1280890"/>
          </a:xfrm>
        </p:spPr>
        <p:txBody>
          <a:bodyPr>
            <a:normAutofit fontScale="90000"/>
          </a:bodyPr>
          <a:lstStyle/>
          <a:p>
            <a:r>
              <a:rPr lang="it-IT" dirty="0" smtClean="0"/>
              <a:t>Come cambia il lavoro</a:t>
            </a:r>
            <a:br>
              <a:rPr lang="it-IT" dirty="0" smtClean="0"/>
            </a:br>
            <a:r>
              <a:rPr lang="it-IT" dirty="0"/>
              <a:t/>
            </a:r>
            <a:br>
              <a:rPr lang="it-IT" dirty="0"/>
            </a:br>
            <a:r>
              <a:rPr lang="it-IT" dirty="0" smtClean="0"/>
              <a:t/>
            </a:r>
            <a:br>
              <a:rPr lang="it-IT" dirty="0" smtClean="0"/>
            </a:br>
            <a:endParaRPr lang="it-IT" dirty="0"/>
          </a:p>
        </p:txBody>
      </p:sp>
      <p:sp>
        <p:nvSpPr>
          <p:cNvPr id="3" name="Segnaposto contenuto 2"/>
          <p:cNvSpPr>
            <a:spLocks noGrp="1"/>
          </p:cNvSpPr>
          <p:nvPr>
            <p:ph idx="1"/>
          </p:nvPr>
        </p:nvSpPr>
        <p:spPr>
          <a:xfrm>
            <a:off x="2030412" y="2819400"/>
            <a:ext cx="8915400" cy="3777622"/>
          </a:xfrm>
        </p:spPr>
        <p:txBody>
          <a:bodyPr>
            <a:normAutofit lnSpcReduction="10000"/>
          </a:bodyPr>
          <a:lstStyle/>
          <a:p>
            <a:r>
              <a:rPr lang="it-IT" sz="2000" dirty="0" smtClean="0"/>
              <a:t>Negli anni Duemila i cambiamenti nel mondo </a:t>
            </a:r>
          </a:p>
          <a:p>
            <a:pPr marL="0" indent="0">
              <a:buNone/>
            </a:pPr>
            <a:r>
              <a:rPr lang="it-IT" sz="2000" dirty="0" smtClean="0"/>
              <a:t>del lavoro si sono accentuati ancora di più rispetto </a:t>
            </a:r>
          </a:p>
          <a:p>
            <a:pPr marL="0" indent="0">
              <a:buNone/>
            </a:pPr>
            <a:r>
              <a:rPr lang="it-IT" sz="2000" dirty="0" smtClean="0"/>
              <a:t>a quanto avvenuto alla fine del Novecento.</a:t>
            </a:r>
          </a:p>
          <a:p>
            <a:r>
              <a:rPr lang="it-IT" sz="2000" dirty="0" smtClean="0"/>
              <a:t>Cambiano le imprese (globalizzazione, delocalizzazione, digitalizzazione, ecc.).</a:t>
            </a:r>
          </a:p>
          <a:p>
            <a:r>
              <a:rPr lang="it-IT" sz="2000" dirty="0" smtClean="0"/>
              <a:t>Cambiano le tipologie di contratti di impiego (moltiplicazione dei possibili contratti di lavoro, aumento delle forme di collaborazione parasubordinate e autonome, </a:t>
            </a:r>
            <a:r>
              <a:rPr lang="it-IT" sz="2000" i="1" dirty="0" err="1" smtClean="0"/>
              <a:t>smart</a:t>
            </a:r>
            <a:r>
              <a:rPr lang="it-IT" sz="2000" i="1" dirty="0" smtClean="0"/>
              <a:t> work</a:t>
            </a:r>
            <a:r>
              <a:rPr lang="it-IT" sz="2000" dirty="0" smtClean="0"/>
              <a:t>, lavoro tramite piattaforme, ecc.)</a:t>
            </a:r>
          </a:p>
          <a:p>
            <a:r>
              <a:rPr lang="it-IT" sz="2000" dirty="0" smtClean="0"/>
              <a:t>Questi cambiamenti accentuano in molti casi la posizione di maggiore «debolezza» contrattuale del lavoratore subordinato.</a:t>
            </a:r>
          </a:p>
          <a:p>
            <a:endParaRPr lang="it-IT" sz="2400" dirty="0"/>
          </a:p>
        </p:txBody>
      </p:sp>
      <p:pic>
        <p:nvPicPr>
          <p:cNvPr id="1030" name="Picture 6" descr="Risultati immagini per vignette lavoro subordina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2064" y="-16028"/>
            <a:ext cx="3299045" cy="3965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5434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Uno sguardo alla storia…</a:t>
            </a:r>
            <a:endParaRPr lang="it-IT" dirty="0"/>
          </a:p>
        </p:txBody>
      </p:sp>
      <p:sp>
        <p:nvSpPr>
          <p:cNvPr id="3" name="Segnaposto contenuto 2"/>
          <p:cNvSpPr>
            <a:spLocks noGrp="1"/>
          </p:cNvSpPr>
          <p:nvPr>
            <p:ph idx="1"/>
          </p:nvPr>
        </p:nvSpPr>
        <p:spPr/>
        <p:txBody>
          <a:bodyPr>
            <a:normAutofit lnSpcReduction="10000"/>
          </a:bodyPr>
          <a:lstStyle/>
          <a:p>
            <a:r>
              <a:rPr lang="it-IT" sz="2400" dirty="0" smtClean="0"/>
              <a:t>Il codice civile del </a:t>
            </a:r>
            <a:r>
              <a:rPr lang="it-IT" sz="2400" b="1" dirty="0" smtClean="0"/>
              <a:t>1865</a:t>
            </a:r>
            <a:r>
              <a:rPr lang="it-IT" sz="2400" dirty="0" smtClean="0"/>
              <a:t> conteneva solo poche disposizioni rilevanti</a:t>
            </a:r>
          </a:p>
          <a:p>
            <a:r>
              <a:rPr lang="it-IT" sz="2400" dirty="0" smtClean="0"/>
              <a:t>Schema della «</a:t>
            </a:r>
            <a:r>
              <a:rPr lang="it-IT" sz="2400" dirty="0" err="1" smtClean="0"/>
              <a:t>locatio</a:t>
            </a:r>
            <a:r>
              <a:rPr lang="it-IT" sz="2400" dirty="0" smtClean="0"/>
              <a:t>» (art. 1570, art. 1627, art. 1628): locazione d’opere e d’industria, divieto della perpetuità del vincolo obbligatorio.</a:t>
            </a:r>
          </a:p>
          <a:p>
            <a:r>
              <a:rPr lang="it-IT" sz="2400" dirty="0" smtClean="0"/>
              <a:t>Il codice del 1865 faceva propria la distinzione </a:t>
            </a:r>
            <a:r>
              <a:rPr lang="it-IT" sz="2400" dirty="0" err="1" smtClean="0"/>
              <a:t>dellì’epoca</a:t>
            </a:r>
            <a:r>
              <a:rPr lang="it-IT" sz="2400" dirty="0" smtClean="0"/>
              <a:t> tra </a:t>
            </a:r>
            <a:r>
              <a:rPr lang="it-IT" sz="2400" dirty="0" err="1" smtClean="0"/>
              <a:t>locatio</a:t>
            </a:r>
            <a:r>
              <a:rPr lang="it-IT" sz="2400" dirty="0" smtClean="0"/>
              <a:t> «</a:t>
            </a:r>
            <a:r>
              <a:rPr lang="it-IT" sz="2400" dirty="0" err="1" smtClean="0"/>
              <a:t>operarum</a:t>
            </a:r>
            <a:r>
              <a:rPr lang="it-IT" sz="2400" dirty="0" smtClean="0"/>
              <a:t>» e </a:t>
            </a:r>
            <a:r>
              <a:rPr lang="it-IT" sz="2400" dirty="0" err="1" smtClean="0"/>
              <a:t>locatio</a:t>
            </a:r>
            <a:r>
              <a:rPr lang="it-IT" sz="2400" dirty="0" smtClean="0"/>
              <a:t> «</a:t>
            </a:r>
            <a:r>
              <a:rPr lang="it-IT" sz="2400" dirty="0" err="1" smtClean="0"/>
              <a:t>operis</a:t>
            </a:r>
            <a:r>
              <a:rPr lang="it-IT" sz="2400" dirty="0" smtClean="0"/>
              <a:t>»; nella prima veniva fatto rientrare il rapporto contrattuale tra datore e lavoratore dipendente (oggetto dello scambio: le «energie lavorative»  - </a:t>
            </a:r>
            <a:r>
              <a:rPr lang="it-IT" sz="1600" i="1" dirty="0" smtClean="0"/>
              <a:t>F. </a:t>
            </a:r>
            <a:r>
              <a:rPr lang="it-IT" sz="1600" i="1" dirty="0" err="1"/>
              <a:t>C</a:t>
            </a:r>
            <a:r>
              <a:rPr lang="it-IT" sz="1600" i="1" dirty="0" err="1" smtClean="0"/>
              <a:t>arnelutti</a:t>
            </a:r>
            <a:r>
              <a:rPr lang="it-IT" sz="2400" dirty="0" smtClean="0"/>
              <a:t>)</a:t>
            </a:r>
            <a:endParaRPr lang="it-IT" sz="2400" dirty="0"/>
          </a:p>
        </p:txBody>
      </p:sp>
    </p:spTree>
    <p:extLst>
      <p:ext uri="{BB962C8B-B14F-4D97-AF65-F5344CB8AC3E}">
        <p14:creationId xmlns:p14="http://schemas.microsoft.com/office/powerpoint/2010/main" val="2998869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Uno sguardo alla storia (2)…</a:t>
            </a:r>
            <a:endParaRPr lang="it-IT" dirty="0"/>
          </a:p>
        </p:txBody>
      </p:sp>
      <p:sp>
        <p:nvSpPr>
          <p:cNvPr id="3" name="Segnaposto contenuto 2"/>
          <p:cNvSpPr>
            <a:spLocks noGrp="1"/>
          </p:cNvSpPr>
          <p:nvPr>
            <p:ph idx="1"/>
          </p:nvPr>
        </p:nvSpPr>
        <p:spPr/>
        <p:txBody>
          <a:bodyPr>
            <a:normAutofit/>
          </a:bodyPr>
          <a:lstStyle/>
          <a:p>
            <a:r>
              <a:rPr lang="it-IT" sz="2400" dirty="0" smtClean="0"/>
              <a:t>Nella ricostruzione di </a:t>
            </a:r>
            <a:r>
              <a:rPr lang="it-IT" sz="2400" dirty="0" err="1" smtClean="0"/>
              <a:t>Carnelutti</a:t>
            </a:r>
            <a:r>
              <a:rPr lang="it-IT" sz="2400" dirty="0" smtClean="0"/>
              <a:t> il contratto di lavoro era ricostruito come una «vendita» di energie lavorative.</a:t>
            </a:r>
          </a:p>
          <a:p>
            <a:r>
              <a:rPr lang="it-IT" sz="2400" dirty="0" smtClean="0"/>
              <a:t>In contrapposizione, Barassi proponeva appunto lo schema della locazione, distinguendo tra </a:t>
            </a:r>
            <a:r>
              <a:rPr lang="it-IT" sz="2400" i="1" dirty="0" err="1" smtClean="0"/>
              <a:t>locatio</a:t>
            </a:r>
            <a:r>
              <a:rPr lang="it-IT" sz="2400" i="1" dirty="0" smtClean="0"/>
              <a:t> </a:t>
            </a:r>
            <a:r>
              <a:rPr lang="it-IT" sz="2400" i="1" dirty="0" err="1" smtClean="0"/>
              <a:t>operis</a:t>
            </a:r>
            <a:r>
              <a:rPr lang="it-IT" sz="2400" i="1" dirty="0" smtClean="0"/>
              <a:t> </a:t>
            </a:r>
            <a:r>
              <a:rPr lang="it-IT" sz="2400" dirty="0" smtClean="0"/>
              <a:t>(lav. autonomo) e </a:t>
            </a:r>
            <a:r>
              <a:rPr lang="it-IT" sz="2400" i="1" dirty="0" err="1" smtClean="0"/>
              <a:t>locatio</a:t>
            </a:r>
            <a:r>
              <a:rPr lang="it-IT" sz="2400" i="1" dirty="0" smtClean="0"/>
              <a:t> </a:t>
            </a:r>
            <a:r>
              <a:rPr lang="it-IT" sz="2400" i="1" dirty="0" err="1" smtClean="0"/>
              <a:t>operarum</a:t>
            </a:r>
            <a:r>
              <a:rPr lang="it-IT" sz="2400" i="1" dirty="0" smtClean="0"/>
              <a:t> </a:t>
            </a:r>
            <a:r>
              <a:rPr lang="it-IT" sz="2400" dirty="0" smtClean="0"/>
              <a:t>(lav. subordinato).</a:t>
            </a:r>
          </a:p>
          <a:p>
            <a:r>
              <a:rPr lang="it-IT" sz="2400" dirty="0" smtClean="0"/>
              <a:t>Il Barassi identificava l’oggetto del contratto con il suo contenuto, cioè la prestazione promessa.</a:t>
            </a:r>
          </a:p>
          <a:p>
            <a:r>
              <a:rPr lang="it-IT" sz="2400" dirty="0" smtClean="0"/>
              <a:t>Rilievo della «subordinazione»</a:t>
            </a:r>
            <a:endParaRPr lang="it-IT" sz="2400" dirty="0"/>
          </a:p>
        </p:txBody>
      </p:sp>
    </p:spTree>
    <p:extLst>
      <p:ext uri="{BB962C8B-B14F-4D97-AF65-F5344CB8AC3E}">
        <p14:creationId xmlns:p14="http://schemas.microsoft.com/office/powerpoint/2010/main" val="1954014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Uno sguardo alla storia (3)…</a:t>
            </a:r>
            <a:endParaRPr lang="it-IT" dirty="0"/>
          </a:p>
        </p:txBody>
      </p:sp>
      <p:sp>
        <p:nvSpPr>
          <p:cNvPr id="3" name="Segnaposto contenuto 2"/>
          <p:cNvSpPr>
            <a:spLocks noGrp="1"/>
          </p:cNvSpPr>
          <p:nvPr>
            <p:ph idx="1"/>
          </p:nvPr>
        </p:nvSpPr>
        <p:spPr>
          <a:xfrm>
            <a:off x="2589212" y="2133600"/>
            <a:ext cx="8915400" cy="4381500"/>
          </a:xfrm>
        </p:spPr>
        <p:txBody>
          <a:bodyPr>
            <a:normAutofit/>
          </a:bodyPr>
          <a:lstStyle/>
          <a:p>
            <a:r>
              <a:rPr lang="it-IT" sz="2400" dirty="0" smtClean="0"/>
              <a:t>Il percorso verso un contratto «nominato»: gli anni ‘10 e ‘20.</a:t>
            </a:r>
          </a:p>
          <a:p>
            <a:r>
              <a:rPr lang="it-IT" sz="2400" dirty="0" smtClean="0"/>
              <a:t>Legge sull’impiego privato (</a:t>
            </a:r>
            <a:r>
              <a:rPr lang="it-IT" sz="2400" dirty="0" err="1" smtClean="0"/>
              <a:t>r.d.l.</a:t>
            </a:r>
            <a:r>
              <a:rPr lang="it-IT" sz="2400" dirty="0" smtClean="0"/>
              <a:t> 1825/</a:t>
            </a:r>
            <a:r>
              <a:rPr lang="it-IT" sz="2400" b="1" dirty="0" smtClean="0"/>
              <a:t>1924</a:t>
            </a:r>
            <a:r>
              <a:rPr lang="it-IT" sz="2400" dirty="0" smtClean="0"/>
              <a:t>): lunga gestazione (dal 1913…prima legge nel 1919, poi modificata nel 1924) - distacco dalla schema della «</a:t>
            </a:r>
            <a:r>
              <a:rPr lang="it-IT" sz="2400" dirty="0" err="1" smtClean="0"/>
              <a:t>locatio</a:t>
            </a:r>
            <a:r>
              <a:rPr lang="it-IT" sz="2400" dirty="0" smtClean="0"/>
              <a:t> </a:t>
            </a:r>
            <a:r>
              <a:rPr lang="it-IT" sz="2400" dirty="0" err="1" smtClean="0"/>
              <a:t>operarum</a:t>
            </a:r>
            <a:r>
              <a:rPr lang="it-IT" sz="2400" dirty="0" smtClean="0"/>
              <a:t>» - definizione su tre elementi (professionalità, collaborazione, lavoro non meramente manuale) – formalizzazione della dicotomia «impiegati»/  «operai» (rinvio per questi ultimi alla contrattazione collettiva).</a:t>
            </a:r>
          </a:p>
          <a:p>
            <a:r>
              <a:rPr lang="it-IT" sz="2400" dirty="0" smtClean="0"/>
              <a:t>Con il fascismo: rilievo dei contratti </a:t>
            </a:r>
            <a:r>
              <a:rPr lang="it-IT" sz="2400" dirty="0" err="1" smtClean="0"/>
              <a:t>coll</a:t>
            </a:r>
            <a:r>
              <a:rPr lang="it-IT" sz="2400" dirty="0" smtClean="0"/>
              <a:t>. «erga </a:t>
            </a:r>
            <a:r>
              <a:rPr lang="it-IT" sz="2400" dirty="0" err="1" smtClean="0"/>
              <a:t>omnes</a:t>
            </a:r>
            <a:r>
              <a:rPr lang="it-IT" sz="2400" dirty="0" smtClean="0"/>
              <a:t>»</a:t>
            </a:r>
          </a:p>
          <a:p>
            <a:endParaRPr lang="it-IT" sz="2400" dirty="0" smtClean="0"/>
          </a:p>
          <a:p>
            <a:endParaRPr lang="it-IT" sz="2400" dirty="0"/>
          </a:p>
        </p:txBody>
      </p:sp>
    </p:spTree>
    <p:extLst>
      <p:ext uri="{BB962C8B-B14F-4D97-AF65-F5344CB8AC3E}">
        <p14:creationId xmlns:p14="http://schemas.microsoft.com/office/powerpoint/2010/main" val="2754079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definizione di «lavoro subordinato»</a:t>
            </a:r>
            <a:endParaRPr lang="it-IT" dirty="0"/>
          </a:p>
        </p:txBody>
      </p:sp>
      <p:sp>
        <p:nvSpPr>
          <p:cNvPr id="3" name="Segnaposto contenuto 2"/>
          <p:cNvSpPr>
            <a:spLocks noGrp="1"/>
          </p:cNvSpPr>
          <p:nvPr>
            <p:ph idx="1"/>
          </p:nvPr>
        </p:nvSpPr>
        <p:spPr>
          <a:xfrm>
            <a:off x="2589212" y="2133600"/>
            <a:ext cx="8915400" cy="4508500"/>
          </a:xfrm>
        </p:spPr>
        <p:txBody>
          <a:bodyPr>
            <a:normAutofit/>
          </a:bodyPr>
          <a:lstStyle/>
          <a:p>
            <a:pPr marL="0" indent="0">
              <a:buNone/>
            </a:pPr>
            <a:endParaRPr lang="it-IT" altLang="it-IT" dirty="0" smtClean="0"/>
          </a:p>
          <a:p>
            <a:r>
              <a:rPr lang="it-IT" altLang="it-IT" b="1" dirty="0"/>
              <a:t>L’art. 2094 </a:t>
            </a:r>
            <a:r>
              <a:rPr lang="it-IT" altLang="it-IT" b="1" dirty="0" smtClean="0"/>
              <a:t>del codice civile italiano del 1942 definisce </a:t>
            </a:r>
            <a:r>
              <a:rPr lang="it-IT" altLang="it-IT" b="1" dirty="0"/>
              <a:t>il “</a:t>
            </a:r>
            <a:r>
              <a:rPr lang="it-IT" altLang="it-IT" b="1" u="sng" dirty="0"/>
              <a:t>prestatore di lavoro subordinato”</a:t>
            </a:r>
            <a:r>
              <a:rPr lang="it-IT" altLang="it-IT" b="1" dirty="0"/>
              <a:t>: chi si obbliga, mediante retribuzione, a collaborare nell’impresa, prestando il proprio lavoro intellettuale o manuale </a:t>
            </a:r>
            <a:r>
              <a:rPr lang="it-IT" altLang="it-IT" b="1" i="1" u="sng" dirty="0"/>
              <a:t>alle </a:t>
            </a:r>
            <a:r>
              <a:rPr lang="it-IT" altLang="it-IT" b="1" i="1" u="sng" dirty="0" smtClean="0"/>
              <a:t>dipendenze </a:t>
            </a:r>
            <a:r>
              <a:rPr lang="it-IT" altLang="it-IT" b="1" i="1" u="sng" dirty="0"/>
              <a:t>e sotto la direzione</a:t>
            </a:r>
            <a:r>
              <a:rPr lang="it-IT" altLang="it-IT" b="1" u="sng" dirty="0"/>
              <a:t> dell’imprenditore</a:t>
            </a:r>
            <a:r>
              <a:rPr lang="it-IT" altLang="it-IT" b="1" u="sng" dirty="0" smtClean="0"/>
              <a:t>.</a:t>
            </a:r>
          </a:p>
          <a:p>
            <a:r>
              <a:rPr lang="it-IT" altLang="it-IT" b="1" u="sng" dirty="0" smtClean="0"/>
              <a:t>Ricomposizione della dicotomia operai/impiegati </a:t>
            </a:r>
            <a:r>
              <a:rPr lang="it-IT" altLang="it-IT" dirty="0" smtClean="0"/>
              <a:t>(che peraltro vi è nella classificazione: v. art. 2095).</a:t>
            </a:r>
          </a:p>
          <a:p>
            <a:r>
              <a:rPr lang="it-IT" altLang="it-IT" dirty="0" smtClean="0"/>
              <a:t>Disciplina unitaria del rapporto di lavoro: nozione omnicomprensiva di subordinazione</a:t>
            </a:r>
            <a:endParaRPr lang="it-IT" altLang="it-IT" b="1" u="sng" dirty="0" smtClean="0"/>
          </a:p>
          <a:p>
            <a:r>
              <a:rPr lang="it-IT" altLang="it-IT" dirty="0"/>
              <a:t>Tutela costituzionale del lavoro, in tutte le sue possibili forme ed articolazioni: v. art. 35 della Costituzione</a:t>
            </a:r>
            <a:r>
              <a:rPr lang="it-IT" altLang="it-IT" dirty="0" smtClean="0"/>
              <a:t>.</a:t>
            </a:r>
            <a:endParaRPr lang="it-IT" altLang="it-IT" dirty="0"/>
          </a:p>
          <a:p>
            <a:r>
              <a:rPr lang="it-IT" altLang="it-IT" dirty="0"/>
              <a:t>Vi è però una particolare attenzione per la situazione di possibile maggiore «debolezza» del lavoratore subordinato.</a:t>
            </a:r>
          </a:p>
          <a:p>
            <a:endParaRPr lang="it-IT" altLang="it-IT" b="1" u="sng" dirty="0"/>
          </a:p>
        </p:txBody>
      </p:sp>
    </p:spTree>
    <p:extLst>
      <p:ext uri="{BB962C8B-B14F-4D97-AF65-F5344CB8AC3E}">
        <p14:creationId xmlns:p14="http://schemas.microsoft.com/office/powerpoint/2010/main" val="2272982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 «essenza» della subordinazione</a:t>
            </a:r>
            <a:endParaRPr lang="it-IT" dirty="0"/>
          </a:p>
        </p:txBody>
      </p:sp>
      <p:sp>
        <p:nvSpPr>
          <p:cNvPr id="3" name="Segnaposto contenuto 2"/>
          <p:cNvSpPr>
            <a:spLocks noGrp="1"/>
          </p:cNvSpPr>
          <p:nvPr>
            <p:ph idx="1"/>
          </p:nvPr>
        </p:nvSpPr>
        <p:spPr/>
        <p:txBody>
          <a:bodyPr/>
          <a:lstStyle/>
          <a:p>
            <a:r>
              <a:rPr lang="it-IT" altLang="it-IT" sz="2400" dirty="0"/>
              <a:t>Nozione di subordinazione: soggezione del lavoratore al potere direttivo del datore di lavoro</a:t>
            </a:r>
          </a:p>
          <a:p>
            <a:pPr lvl="3"/>
            <a:r>
              <a:rPr lang="it-IT" altLang="it-IT" sz="2400" dirty="0"/>
              <a:t>“</a:t>
            </a:r>
            <a:r>
              <a:rPr lang="it-IT" altLang="it-IT" sz="2400" dirty="0" err="1"/>
              <a:t>eterodirezione</a:t>
            </a:r>
            <a:r>
              <a:rPr lang="it-IT" altLang="it-IT" sz="2400" dirty="0"/>
              <a:t>”</a:t>
            </a:r>
          </a:p>
          <a:p>
            <a:endParaRPr lang="it-IT" altLang="it-IT" dirty="0" smtClean="0"/>
          </a:p>
          <a:p>
            <a:pPr marL="0" indent="0">
              <a:buNone/>
            </a:pPr>
            <a:r>
              <a:rPr lang="it-IT" altLang="it-IT" sz="2800" dirty="0" smtClean="0"/>
              <a:t>Alienità dell’</a:t>
            </a:r>
            <a:r>
              <a:rPr lang="it-IT" altLang="it-IT" sz="2800" b="1" dirty="0" smtClean="0"/>
              <a:t>organizzazione</a:t>
            </a:r>
            <a:r>
              <a:rPr lang="it-IT" altLang="it-IT" sz="2800" dirty="0" smtClean="0"/>
              <a:t> e del </a:t>
            </a:r>
            <a:r>
              <a:rPr lang="it-IT" altLang="it-IT" sz="2800" b="1" dirty="0" smtClean="0"/>
              <a:t>risultato</a:t>
            </a:r>
            <a:r>
              <a:rPr lang="it-IT" altLang="it-IT" sz="2800" dirty="0" smtClean="0"/>
              <a:t> </a:t>
            </a:r>
          </a:p>
          <a:p>
            <a:pPr marL="0" indent="0">
              <a:buNone/>
            </a:pPr>
            <a:r>
              <a:rPr lang="it-IT" altLang="it-IT" sz="2000" dirty="0" smtClean="0"/>
              <a:t>(L. </a:t>
            </a:r>
            <a:r>
              <a:rPr lang="it-IT" altLang="it-IT" sz="2000" dirty="0" err="1" smtClean="0"/>
              <a:t>Mengoni</a:t>
            </a:r>
            <a:r>
              <a:rPr lang="it-IT" altLang="it-IT" sz="2000" dirty="0" smtClean="0"/>
              <a:t>)</a:t>
            </a:r>
            <a:endParaRPr lang="it-IT" altLang="it-IT" sz="2800" dirty="0"/>
          </a:p>
          <a:p>
            <a:endParaRPr lang="it-IT" dirty="0"/>
          </a:p>
        </p:txBody>
      </p:sp>
    </p:spTree>
    <p:extLst>
      <p:ext uri="{BB962C8B-B14F-4D97-AF65-F5344CB8AC3E}">
        <p14:creationId xmlns:p14="http://schemas.microsoft.com/office/powerpoint/2010/main" val="19819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contratto di lavoro</a:t>
            </a:r>
            <a:endParaRPr lang="it-IT" dirty="0"/>
          </a:p>
        </p:txBody>
      </p:sp>
      <p:sp>
        <p:nvSpPr>
          <p:cNvPr id="3" name="Segnaposto contenuto 2"/>
          <p:cNvSpPr>
            <a:spLocks noGrp="1"/>
          </p:cNvSpPr>
          <p:nvPr>
            <p:ph idx="1"/>
          </p:nvPr>
        </p:nvSpPr>
        <p:spPr>
          <a:xfrm>
            <a:off x="2589212" y="2133600"/>
            <a:ext cx="8915400" cy="4508500"/>
          </a:xfrm>
        </p:spPr>
        <p:txBody>
          <a:bodyPr>
            <a:normAutofit fontScale="92500" lnSpcReduction="20000"/>
          </a:bodyPr>
          <a:lstStyle/>
          <a:p>
            <a:r>
              <a:rPr lang="it-IT" sz="2800" dirty="0" smtClean="0"/>
              <a:t>E’ un contratto sinallagmatico di scambio</a:t>
            </a:r>
          </a:p>
          <a:p>
            <a:r>
              <a:rPr lang="it-IT" sz="2800" dirty="0" smtClean="0"/>
              <a:t>Fonte del rapporto di lavoro è il contratto (e non l’ «incorporazione» del lavoratore nell’impresa…)</a:t>
            </a:r>
          </a:p>
          <a:p>
            <a:r>
              <a:rPr lang="it-IT" sz="2800" dirty="0" smtClean="0"/>
              <a:t>Viene meno lo schema della locazione</a:t>
            </a:r>
          </a:p>
          <a:p>
            <a:r>
              <a:rPr lang="it-IT" sz="2800" dirty="0" smtClean="0"/>
              <a:t>La disciplina del contratto di lavoro viene affidata alle norme inderogabili di legge o alla contrattazione collettiva (nel 1942 ancora «erga </a:t>
            </a:r>
            <a:r>
              <a:rPr lang="it-IT" sz="2800" dirty="0" err="1" smtClean="0"/>
              <a:t>omnes</a:t>
            </a:r>
            <a:r>
              <a:rPr lang="it-IT" sz="2800" dirty="0" smtClean="0"/>
              <a:t>»…).</a:t>
            </a:r>
          </a:p>
          <a:p>
            <a:r>
              <a:rPr lang="it-IT" sz="2800" dirty="0" smtClean="0"/>
              <a:t>Centralità dell’implicazione della «persona», particolarmente rilevante nel sistema post-costituzionale (e, in seguito, post Statuto lav. …)</a:t>
            </a:r>
            <a:endParaRPr lang="it-IT" sz="2800" dirty="0"/>
          </a:p>
        </p:txBody>
      </p:sp>
    </p:spTree>
    <p:extLst>
      <p:ext uri="{BB962C8B-B14F-4D97-AF65-F5344CB8AC3E}">
        <p14:creationId xmlns:p14="http://schemas.microsoft.com/office/powerpoint/2010/main" val="998120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Subordinazione e autonomia</a:t>
            </a:r>
            <a:endParaRPr lang="it-IT" dirty="0"/>
          </a:p>
        </p:txBody>
      </p:sp>
      <p:sp>
        <p:nvSpPr>
          <p:cNvPr id="3" name="Segnaposto contenuto 2"/>
          <p:cNvSpPr>
            <a:spLocks noGrp="1"/>
          </p:cNvSpPr>
          <p:nvPr>
            <p:ph idx="1"/>
          </p:nvPr>
        </p:nvSpPr>
        <p:spPr/>
        <p:txBody>
          <a:bodyPr>
            <a:normAutofit lnSpcReduction="10000"/>
          </a:bodyPr>
          <a:lstStyle/>
          <a:p>
            <a:r>
              <a:rPr lang="it-IT" dirty="0" smtClean="0"/>
              <a:t>La qualificazione di un rapporto di lavoro come «lavoro subordinato» apre la porta per accedere a specifiche discipline legali, spesso contenenti misure di tutela.</a:t>
            </a:r>
          </a:p>
          <a:p>
            <a:r>
              <a:rPr lang="it-IT" dirty="0" smtClean="0"/>
              <a:t>Costo del lavoro subordinato vs. lavoro autonomo</a:t>
            </a:r>
          </a:p>
          <a:p>
            <a:r>
              <a:rPr lang="it-IT" dirty="0" smtClean="0"/>
              <a:t>La c.d. «fuga» dal lavoro subordinato…</a:t>
            </a:r>
          </a:p>
          <a:p>
            <a:r>
              <a:rPr lang="it-IT" dirty="0" smtClean="0"/>
              <a:t>Importanza di individuare criteri di distinzione (non sono </a:t>
            </a:r>
            <a:r>
              <a:rPr lang="it-IT" dirty="0" err="1" smtClean="0"/>
              <a:t>suffic</a:t>
            </a:r>
            <a:r>
              <a:rPr lang="it-IT" dirty="0" smtClean="0"/>
              <a:t>. discretive la «collaborazione» o la «dipendenza»: v. casi di lavoro formalmente autonomo ma «economicamente dipendente»).</a:t>
            </a:r>
          </a:p>
          <a:p>
            <a:r>
              <a:rPr lang="it-IT" sz="3600" dirty="0" smtClean="0"/>
              <a:t>Rilievo dell’</a:t>
            </a:r>
            <a:r>
              <a:rPr lang="it-IT" sz="3600" dirty="0" err="1" smtClean="0"/>
              <a:t>eterodirezione</a:t>
            </a:r>
            <a:r>
              <a:rPr lang="it-IT" sz="3600" dirty="0" smtClean="0"/>
              <a:t> </a:t>
            </a:r>
            <a:r>
              <a:rPr lang="it-IT" sz="2000" dirty="0" smtClean="0"/>
              <a:t>(v. giurisprudenza)</a:t>
            </a:r>
          </a:p>
          <a:p>
            <a:r>
              <a:rPr lang="it-IT" sz="2000" dirty="0" smtClean="0"/>
              <a:t>Problemi legati alle «nuove forme» di lavoro: a distanza, telelavoro, ecc.</a:t>
            </a:r>
            <a:endParaRPr lang="it-IT" sz="3600" dirty="0"/>
          </a:p>
        </p:txBody>
      </p:sp>
    </p:spTree>
    <p:extLst>
      <p:ext uri="{BB962C8B-B14F-4D97-AF65-F5344CB8AC3E}">
        <p14:creationId xmlns:p14="http://schemas.microsoft.com/office/powerpoint/2010/main" val="1169377956"/>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321</TotalTime>
  <Words>1015</Words>
  <Application>Microsoft Office PowerPoint</Application>
  <PresentationFormat>Widescreen</PresentationFormat>
  <Paragraphs>67</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Century Gothic</vt:lpstr>
      <vt:lpstr>Wingdings 3</vt:lpstr>
      <vt:lpstr>Filo</vt:lpstr>
      <vt:lpstr>Di cosa parliamo quando parliamo di lavoro «subordinato» e di lavoro «autonomo»?  </vt:lpstr>
      <vt:lpstr>Come cambia il lavoro   </vt:lpstr>
      <vt:lpstr>Uno sguardo alla storia…</vt:lpstr>
      <vt:lpstr>Uno sguardo alla storia (2)…</vt:lpstr>
      <vt:lpstr>Uno sguardo alla storia (3)…</vt:lpstr>
      <vt:lpstr>La definizione di «lavoro subordinato»</vt:lpstr>
      <vt:lpstr>L’ «essenza» della subordinazione</vt:lpstr>
      <vt:lpstr>Il contratto di lavoro</vt:lpstr>
      <vt:lpstr>Subordinazione e autonomia</vt:lpstr>
      <vt:lpstr>Il c.d. «lavoro agile»</vt:lpstr>
      <vt:lpstr>Tecniche di qualificazione della fattispecie nella giurisprudenza</vt:lpstr>
      <vt:lpstr>Il lavoro «autonomo»</vt:lpstr>
      <vt:lpstr>Grazie per l’attenzione!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Una lungo percorso di lotte e conquiste: l’evoluzione storica del diritto del lavoro italiano dal XIX° al XXI° secolo. Il lavoro nella Costituzione italiana.</dc:title>
  <dc:creator>Roberta</dc:creator>
  <cp:lastModifiedBy>Roberta</cp:lastModifiedBy>
  <cp:revision>33</cp:revision>
  <dcterms:created xsi:type="dcterms:W3CDTF">2017-11-16T15:02:12Z</dcterms:created>
  <dcterms:modified xsi:type="dcterms:W3CDTF">2018-10-31T13:59:22Z</dcterms:modified>
</cp:coreProperties>
</file>